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1" r:id="rId9"/>
    <p:sldId id="292" r:id="rId10"/>
    <p:sldId id="299" r:id="rId11"/>
    <p:sldId id="300" r:id="rId12"/>
    <p:sldId id="313" r:id="rId13"/>
    <p:sldId id="314" r:id="rId14"/>
    <p:sldId id="301" r:id="rId15"/>
    <p:sldId id="302" r:id="rId16"/>
    <p:sldId id="303" r:id="rId17"/>
    <p:sldId id="305" r:id="rId18"/>
    <p:sldId id="306" r:id="rId19"/>
    <p:sldId id="307" r:id="rId20"/>
    <p:sldId id="304" r:id="rId21"/>
    <p:sldId id="308" r:id="rId22"/>
    <p:sldId id="309" r:id="rId23"/>
    <p:sldId id="310" r:id="rId24"/>
    <p:sldId id="311" r:id="rId25"/>
    <p:sldId id="312" r:id="rId2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A76FB"/>
    <a:srgbClr val="00FF00"/>
    <a:srgbClr val="33A3FF"/>
    <a:srgbClr val="FF00FF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0"/>
    <p:restoredTop sz="82623" autoAdjust="0"/>
  </p:normalViewPr>
  <p:slideViewPr>
    <p:cSldViewPr>
      <p:cViewPr varScale="1">
        <p:scale>
          <a:sx n="107" d="100"/>
          <a:sy n="107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dirty="0">
                <a:latin typeface="Calibri"/>
                <a:cs typeface="Calibri"/>
              </a:rPr>
              <a:t>CompSci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22/04/20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/>
              <a:t>CompSci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cannot</a:t>
            </a:r>
          </a:p>
          <a:p>
            <a:r>
              <a:rPr lang="en-US" dirty="0">
                <a:solidFill>
                  <a:srgbClr val="000090"/>
                </a:solidFill>
              </a:rPr>
              <a:t>tuna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17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given expression, Python will first evaluate the operators higher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table before the operators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listed lower in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piano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21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22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Formal languages are languages that are designed by people for specific applications. For example,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notation that mathematicians use is a formal language that is particularly good at denoting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numbers and symbols. Chemists use a formal language to represent the chemical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of molecules. And most importantly: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Programming languages are formal languages that have been designed to express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Formal languages are languages that are designed by people for specific applications. For example,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notation that mathematicians use is a formal language that is particularly good at denoting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numbers and symbols. Chemists use a formal language to represent the chemical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of molecules. And most importantly: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Programming languages are formal languages that have been designed to express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1.  True</a:t>
            </a:r>
          </a:p>
          <a:p>
            <a:r>
              <a:rPr lang="en-US" dirty="0">
                <a:solidFill>
                  <a:srgbClr val="000090"/>
                </a:solidFill>
              </a:rPr>
              <a:t>2.  True</a:t>
            </a:r>
          </a:p>
          <a:p>
            <a:r>
              <a:rPr lang="da-DK" dirty="0">
                <a:solidFill>
                  <a:srgbClr val="000090"/>
                </a:solidFill>
              </a:rPr>
              <a:t>3.  False</a:t>
            </a:r>
          </a:p>
          <a:p>
            <a:r>
              <a:rPr lang="da-DK" dirty="0">
                <a:solidFill>
                  <a:srgbClr val="000090"/>
                </a:solidFill>
              </a:rPr>
              <a:t>4.  False</a:t>
            </a:r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Formal languages are languages that are designed by people for specific applications. For example,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notation that mathematicians use is a formal language that is particularly good at denoting relationships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numbers and symbols. Chemists use a formal language to represent the chemical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of molecules. And most importantly: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Programming languages are formal languages that have been designed to express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86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11480" indent="-182880">
              <a:buFont typeface="Arial"/>
              <a:buChar char="•"/>
              <a:defRPr/>
            </a:lvl2pPr>
            <a:lvl3pPr marL="594360" indent="-182880">
              <a:buFont typeface="Arial"/>
              <a:buChar char="•"/>
              <a:defRPr/>
            </a:lvl3pPr>
            <a:lvl4pPr marL="777240" indent="-182880">
              <a:buFont typeface="Arial"/>
              <a:buChar char="•"/>
              <a:defRPr/>
            </a:lvl4pPr>
            <a:lvl5pPr marL="960120" indent="-182880">
              <a:buFont typeface="Arial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762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360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892800" y="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90"/>
                </a:solidFill>
              </a:defRPr>
            </a:lvl1pPr>
          </a:lstStyle>
          <a:p>
            <a:r>
              <a:rPr lang="en-US" dirty="0" err="1"/>
              <a:t>CompSci</a:t>
            </a:r>
            <a:r>
              <a:rPr lang="en-US" dirty="0"/>
              <a:t> 101 - Principles of Programming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>
          <a:solidFill>
            <a:srgbClr val="00009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24100" y="3581400"/>
            <a:ext cx="3962400" cy="2133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NZ" dirty="0">
                <a:solidFill>
                  <a:srgbClr val="000090"/>
                </a:solidFill>
                <a:latin typeface="Calibri"/>
                <a:cs typeface="Calibri"/>
              </a:rPr>
              <a:t>Lecture 10 – </a:t>
            </a:r>
            <a:r>
              <a:rPr lang="en-US" dirty="0">
                <a:solidFill>
                  <a:srgbClr val="000090"/>
                </a:solidFill>
                <a:latin typeface="Calibri"/>
                <a:ea typeface="Calibri"/>
                <a:cs typeface="Calibri"/>
              </a:rPr>
              <a:t>Boolean expressions, if statements</a:t>
            </a:r>
          </a:p>
          <a:p>
            <a:endParaRPr lang="en-US" dirty="0">
              <a:solidFill>
                <a:srgbClr val="00009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9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2438400" y="7620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209800" y="7620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NZ" dirty="0"/>
            </a:br>
            <a:r>
              <a:rPr lang="en-NZ" sz="5400" b="1" dirty="0"/>
              <a:t>COMPSCI 1  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if statement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469121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GB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" y="685800"/>
            <a:ext cx="6477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10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12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13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14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15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7200" y="685800"/>
            <a:ext cx="8153400" cy="594008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import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</a:t>
            </a: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= 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num1 =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(0, 100)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num1 % 2 == 1: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+ 1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sv-SE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num2 =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(0, 100)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num2 % 2 == 1: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+ 1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num3 =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(0, 100)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num3 % 2 == 1: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 + 1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print(num1, num2, num3)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	print("ODD NUMBERS:", </a:t>
            </a:r>
            <a:r>
              <a:rPr lang="sv-SE" altLang="en-US" sz="2000" b="1" dirty="0" err="1">
                <a:solidFill>
                  <a:srgbClr val="000090"/>
                </a:solidFill>
                <a:latin typeface="Courier"/>
              </a:rPr>
              <a:t>num_odds</a:t>
            </a:r>
            <a:r>
              <a:rPr lang="sv-SE" altLang="en-US" sz="20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4648200"/>
            <a:ext cx="2590800" cy="707886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40 71 41</a:t>
            </a:r>
          </a:p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ODD NUMBERS: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NZ" b="1" dirty="0"/>
          </a:p>
          <a:p>
            <a:pPr lvl="1"/>
            <a:endParaRPr lang="en-GB" b="1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7200" y="685800"/>
            <a:ext cx="8458200" cy="532453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number = 25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number &gt; 30: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print("A")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number &gt;= 25: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print("B")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number = 31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number % 6 &lt; 2: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print("C")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number // 3 !=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print("D")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5619571"/>
            <a:ext cx="2590800" cy="1200329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685800"/>
            <a:ext cx="6477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10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11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101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Complete the </a:t>
            </a:r>
            <a:r>
              <a:rPr lang="en-GB" dirty="0" err="1"/>
              <a:t>get_price</a:t>
            </a:r>
            <a:r>
              <a:rPr lang="en-GB" dirty="0"/>
              <a:t>() function which </a:t>
            </a:r>
            <a:r>
              <a:rPr lang="en-US" dirty="0"/>
              <a:t>returns the cost of tickets.  If the total number of tickets is 14 or more, a 10% discount applies.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1447800"/>
            <a:ext cx="8458200" cy="5334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get_price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child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adult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child_price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10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adult_price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25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discount_size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14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discount_rate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0.9 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child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*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child_price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adult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*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adult_price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cost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6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num_child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(input("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Enter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the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of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children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 "))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num_adult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(input("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Enter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the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of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adults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 "))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get_price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num_child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num_adult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print("The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of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your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tickets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is: $" +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str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cost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1695986"/>
            <a:ext cx="45720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Enter the number of children: </a:t>
            </a:r>
            <a:r>
              <a:rPr lang="en-US" b="1" dirty="0">
                <a:solidFill>
                  <a:srgbClr val="FF00FF"/>
                </a:solidFill>
              </a:rPr>
              <a:t>10</a:t>
            </a:r>
            <a:endParaRPr lang="en-US" b="1" dirty="0"/>
          </a:p>
          <a:p>
            <a:r>
              <a:rPr lang="en-US" b="1" dirty="0">
                <a:solidFill>
                  <a:srgbClr val="000090"/>
                </a:solidFill>
              </a:rPr>
              <a:t>Enter the number of adults: </a:t>
            </a:r>
            <a:r>
              <a:rPr lang="en-US" b="1" dirty="0">
                <a:solidFill>
                  <a:srgbClr val="FF00FF"/>
                </a:solidFill>
              </a:rPr>
              <a:t>5</a:t>
            </a:r>
            <a:endParaRPr lang="en-US" b="1" dirty="0"/>
          </a:p>
          <a:p>
            <a:r>
              <a:rPr lang="en-US" b="1" dirty="0">
                <a:solidFill>
                  <a:srgbClr val="000090"/>
                </a:solidFill>
              </a:rPr>
              <a:t>The cost of your tickets is: $202.5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581400"/>
            <a:ext cx="2438400" cy="0"/>
          </a:xfrm>
          <a:prstGeom prst="straightConnector1">
            <a:avLst/>
          </a:prstGeom>
          <a:ln w="127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429000"/>
            <a:ext cx="2667000" cy="3810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Complete the function</a:t>
            </a:r>
          </a:p>
        </p:txBody>
      </p:sp>
    </p:spTree>
    <p:extLst>
      <p:ext uri="{BB962C8B-B14F-4D97-AF65-F5344CB8AC3E}">
        <p14:creationId xmlns:p14="http://schemas.microsoft.com/office/powerpoint/2010/main" val="12895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991600" cy="4691211"/>
          </a:xfrm>
        </p:spPr>
        <p:txBody>
          <a:bodyPr>
            <a:normAutofit/>
          </a:bodyPr>
          <a:lstStyle/>
          <a:p>
            <a:r>
              <a:rPr lang="en-US" dirty="0"/>
              <a:t>Many countries have 50 years as their standard length of copyrights and when a work's copyright term ends, the work passes into the public domain.  </a:t>
            </a:r>
            <a:r>
              <a:rPr lang="en-GB" dirty="0"/>
              <a:t>Complete the function below which </a:t>
            </a:r>
            <a:r>
              <a:rPr lang="en-US" dirty="0"/>
              <a:t>which prints "Out of copyright" if the author has been dead 50 years or more.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2209800"/>
            <a:ext cx="8610600" cy="437042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copyright_check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(                         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current_year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>
                <a:solidFill>
                  <a:srgbClr val="000090"/>
                </a:solidFill>
                <a:latin typeface="Courier"/>
              </a:rPr>
              <a:t>= 2019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input("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Enter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of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author's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death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 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copyright_check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current_year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6600" y="6206292"/>
            <a:ext cx="4572000" cy="67710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Enter year of author's death: </a:t>
            </a:r>
            <a:r>
              <a:rPr lang="en-US" sz="2000" b="1" dirty="0">
                <a:solidFill>
                  <a:srgbClr val="FF00FF"/>
                </a:solidFill>
              </a:rPr>
              <a:t>1960</a:t>
            </a:r>
          </a:p>
          <a:p>
            <a:r>
              <a:rPr lang="en-US" b="1" dirty="0">
                <a:solidFill>
                  <a:srgbClr val="000090"/>
                </a:solidFill>
              </a:rPr>
              <a:t>Out of copyright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4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Complete the </a:t>
            </a:r>
            <a:r>
              <a:rPr lang="en-GB" dirty="0" err="1">
                <a:latin typeface="Courier"/>
                <a:cs typeface="Courier"/>
              </a:rPr>
              <a:t>print_message</a:t>
            </a:r>
            <a:r>
              <a:rPr lang="en-GB" dirty="0">
                <a:latin typeface="Courier"/>
                <a:cs typeface="Courier"/>
              </a:rPr>
              <a:t>() </a:t>
            </a:r>
            <a:r>
              <a:rPr lang="en-GB" dirty="0"/>
              <a:t>function which has an equal chance of printing "now", "soon" and "never".   Example output from the completed program is shown lower down: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1905000"/>
            <a:ext cx="8153400" cy="480131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import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random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print_message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print("Life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will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improve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print_message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6019800"/>
            <a:ext cx="2590800" cy="707886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Life will improve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soon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CompSci</a:t>
            </a:r>
            <a:r>
              <a:rPr lang="en-US" dirty="0"/>
              <a:t> 101 - Principles of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112014"/>
            <a:ext cx="2590800" cy="707886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Life will improve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548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Boolean expressions –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As well as the relational operators, we can use the following </a:t>
            </a:r>
            <a:r>
              <a:rPr lang="en-US" b="1" dirty="0">
                <a:solidFill>
                  <a:srgbClr val="0000FF"/>
                </a:solidFill>
              </a:rPr>
              <a:t>logical operators </a:t>
            </a:r>
            <a:r>
              <a:rPr lang="en-US" dirty="0"/>
              <a:t>in Boolean expressions: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three truth tables for these logical operators are shown below:</a:t>
            </a:r>
            <a:endParaRPr lang="en-GB" dirty="0"/>
          </a:p>
          <a:p>
            <a:endParaRPr lang="en-GB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0" y="1828800"/>
            <a:ext cx="8382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 noProof="1">
                <a:solidFill>
                  <a:srgbClr val="000090"/>
                </a:solidFill>
                <a:latin typeface="Courier"/>
              </a:rPr>
              <a:t>and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953000" y="1828800"/>
            <a:ext cx="8382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 noProof="1">
                <a:solidFill>
                  <a:srgbClr val="000090"/>
                </a:solidFill>
                <a:latin typeface="Courier"/>
              </a:rPr>
              <a:t>not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114800" y="1828800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 noProof="1">
                <a:solidFill>
                  <a:srgbClr val="000090"/>
                </a:solidFill>
                <a:latin typeface="Courier"/>
              </a:rPr>
              <a:t>or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799" y="3581400"/>
            <a:ext cx="2741083" cy="2743200"/>
            <a:chOff x="304799" y="3962400"/>
            <a:chExt cx="2741083" cy="2743200"/>
          </a:xfrm>
        </p:grpSpPr>
        <p:sp>
          <p:nvSpPr>
            <p:cNvPr id="35" name="Rectangle 34"/>
            <p:cNvSpPr/>
            <p:nvPr/>
          </p:nvSpPr>
          <p:spPr>
            <a:xfrm>
              <a:off x="304799" y="3962400"/>
              <a:ext cx="2741083" cy="27432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40" y="4090827"/>
              <a:ext cx="2514600" cy="2486346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352800" y="3581400"/>
            <a:ext cx="2819400" cy="2743200"/>
            <a:chOff x="3352800" y="3962400"/>
            <a:chExt cx="2819400" cy="2743200"/>
          </a:xfrm>
        </p:grpSpPr>
        <p:sp>
          <p:nvSpPr>
            <p:cNvPr id="36" name="Rectangle 35"/>
            <p:cNvSpPr/>
            <p:nvPr/>
          </p:nvSpPr>
          <p:spPr>
            <a:xfrm>
              <a:off x="3352800" y="3962400"/>
              <a:ext cx="2819400" cy="27432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3450" y="4044950"/>
              <a:ext cx="2578100" cy="2578100"/>
            </a:xfrm>
            <a:prstGeom prst="rect">
              <a:avLst/>
            </a:prstGeom>
          </p:spPr>
        </p:pic>
      </p:grp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3500" y="3581400"/>
            <a:ext cx="2578100" cy="1905000"/>
            <a:chOff x="6413500" y="3581400"/>
            <a:chExt cx="2578100" cy="1905000"/>
          </a:xfrm>
        </p:grpSpPr>
        <p:grpSp>
          <p:nvGrpSpPr>
            <p:cNvPr id="39" name="Group 38"/>
            <p:cNvGrpSpPr/>
            <p:nvPr/>
          </p:nvGrpSpPr>
          <p:grpSpPr>
            <a:xfrm>
              <a:off x="6413500" y="3581400"/>
              <a:ext cx="2578100" cy="1905000"/>
              <a:chOff x="6413500" y="3962400"/>
              <a:chExt cx="2578100" cy="1905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13500" y="3962400"/>
                <a:ext cx="2578100" cy="19050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7950" y="4097551"/>
                <a:ext cx="2489200" cy="1634699"/>
              </a:xfrm>
              <a:prstGeom prst="rect">
                <a:avLst/>
              </a:prstGeom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6629400" y="4648200"/>
              <a:ext cx="457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22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Logical operators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Assume that the variable, value, has been </a:t>
            </a:r>
            <a:r>
              <a:rPr lang="en-US" dirty="0" err="1"/>
              <a:t>initialised</a:t>
            </a:r>
            <a:r>
              <a:rPr lang="en-US" dirty="0"/>
              <a:t>.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2236119"/>
            <a:ext cx="38862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&gt; 10 and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&lt; 100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28600" y="1778919"/>
            <a:ext cx="76962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Is value greater than 10 and less than 100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486400" y="2236119"/>
            <a:ext cx="2667000" cy="381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10 &lt;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&lt; 100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3516868"/>
            <a:ext cx="44196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&gt;= 10 or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== 5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28600" y="3048000"/>
            <a:ext cx="82296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Is value greater than or equal to 10 or is the value equal to 5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810000" y="4343400"/>
            <a:ext cx="25146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not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&gt; 8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28600" y="4293519"/>
            <a:ext cx="41148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Is value not greater than 8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267200" y="5943600"/>
            <a:ext cx="44196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not 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&gt; 8 or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== 1)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43434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&lt;= 8 and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value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!= 1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28600" y="5029200"/>
            <a:ext cx="76962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Is value not greater than 8 and not equal to 1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419600" y="2236119"/>
            <a:ext cx="9144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or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724400" y="5436519"/>
            <a:ext cx="9144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or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NZ" b="1" dirty="0"/>
          </a:p>
          <a:p>
            <a:pPr lvl="1"/>
            <a:endParaRPr lang="en-GB" b="1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04800" y="762000"/>
            <a:ext cx="8153400" cy="563231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a = 42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b = 17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c = 94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a &gt; b and a &gt; c: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print("You")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not (a &gt; b and a &gt; c):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print("cannot")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a &gt; b or a &gt; c: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print("tuna")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not(a &gt; b or a &gt; c):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print("fish")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400" y="5782270"/>
            <a:ext cx="25908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0090"/>
              </a:solidFill>
            </a:endParaRPr>
          </a:p>
          <a:p>
            <a:endParaRPr lang="en-US" b="1" dirty="0">
              <a:solidFill>
                <a:srgbClr val="000090"/>
              </a:solidFill>
            </a:endParaRPr>
          </a:p>
          <a:p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8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r>
              <a:rPr lang="en-US" sz="2800" dirty="0">
                <a:latin typeface="Calibri"/>
                <a:ea typeface="ＭＳ Ｐゴシック" charset="0"/>
                <a:cs typeface="Calibri"/>
              </a:rPr>
              <a:t>Below is the priority order of operations: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Operator precedence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971550" y="1752600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>
                <a:solidFill>
                  <a:srgbClr val="000090"/>
                </a:solidFill>
                <a:latin typeface="Calibri"/>
                <a:cs typeface="Calibri"/>
              </a:rPr>
              <a:t>Unary operators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146675" y="1752600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+, -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971550" y="2286000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Multiplicative arithmetic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971550" y="3424535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comparisons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71550" y="2891135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>
                <a:solidFill>
                  <a:srgbClr val="000090"/>
                </a:solidFill>
                <a:latin typeface="Calibri"/>
                <a:cs typeface="Calibri"/>
              </a:rPr>
              <a:t>Additive arithmetic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146675" y="2286000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>
                <a:solidFill>
                  <a:srgbClr val="000090"/>
                </a:solidFill>
                <a:latin typeface="Calibri"/>
                <a:cs typeface="Calibri"/>
              </a:rPr>
              <a:t>*, /, %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146675" y="2891135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>
                <a:solidFill>
                  <a:srgbClr val="000090"/>
                </a:solidFill>
                <a:latin typeface="Calibri"/>
                <a:cs typeface="Calibri"/>
              </a:rPr>
              <a:t>+, -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146675" y="3424535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&lt;, &gt;, &lt;=, &gt;=, !=, ==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971550" y="3987800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Logical not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971550" y="5177135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Logical or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71550" y="4567535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>
                <a:solidFill>
                  <a:srgbClr val="000090"/>
                </a:solidFill>
                <a:latin typeface="Calibri"/>
                <a:cs typeface="Calibri"/>
              </a:rPr>
              <a:t>Logical and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146675" y="3987800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not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5146675" y="4567535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and</a:t>
            </a: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5146675" y="5177135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or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971550" y="5786735"/>
            <a:ext cx="3679190" cy="461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eaLnBrk="1" hangingPunct="1"/>
            <a:r>
              <a:rPr lang="en-NZ" sz="2400" b="1">
                <a:solidFill>
                  <a:srgbClr val="000090"/>
                </a:solidFill>
                <a:latin typeface="Calibri"/>
                <a:cs typeface="Calibri"/>
              </a:rPr>
              <a:t>Assignment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146675" y="5786735"/>
            <a:ext cx="384492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ctr" eaLnBrk="1" hangingPunct="1"/>
            <a:r>
              <a:rPr lang="en-NZ" sz="2400" b="1" dirty="0">
                <a:solidFill>
                  <a:srgbClr val="000090"/>
                </a:solidFill>
                <a:latin typeface="Calibri"/>
                <a:cs typeface="Calibri"/>
              </a:rPr>
              <a:t>=, +=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-76200" y="1524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90"/>
                </a:solidFill>
                <a:latin typeface="Calibri Regular"/>
              </a:rPr>
              <a:t>HIGH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-76200" y="586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90"/>
                </a:solidFill>
                <a:latin typeface="Calibri Regular"/>
              </a:rPr>
              <a:t>LOW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774700" y="6096000"/>
            <a:ext cx="171450" cy="1588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1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774700" y="1905000"/>
            <a:ext cx="171450" cy="1588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1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-76200" y="1981200"/>
            <a:ext cx="990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0"/>
                </a:solidFill>
                <a:latin typeface="Calibri Regular"/>
              </a:rPr>
              <a:t>(Done first)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-76200" y="6248400"/>
            <a:ext cx="990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0"/>
                </a:solidFill>
                <a:latin typeface="Calibri Regular"/>
              </a:rPr>
              <a:t>(Done last)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30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NZ" b="1" dirty="0"/>
          </a:p>
          <a:p>
            <a:pPr lvl="1"/>
            <a:endParaRPr lang="en-GB" b="1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685800"/>
            <a:ext cx="8382000" cy="563231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a = 42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b = 17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c = 94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a &gt; b and a &gt; c: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print("You")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not a &gt; b and a &gt; c: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print("can")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a &lt; b or a &gt; c and b &lt; 45: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print("tuna")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if not(a &gt; b and a &gt; c):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		print("piano")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0600" y="5791200"/>
            <a:ext cx="25908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0090"/>
              </a:solidFill>
            </a:endParaRPr>
          </a:p>
          <a:p>
            <a:endParaRPr lang="en-US" b="1" dirty="0">
              <a:solidFill>
                <a:srgbClr val="000090"/>
              </a:solidFill>
            </a:endParaRPr>
          </a:p>
          <a:p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end of this lecture, students should:</a:t>
            </a:r>
          </a:p>
          <a:p>
            <a:pPr lvl="1"/>
            <a:r>
              <a:rPr lang="en-NZ" sz="2400" dirty="0"/>
              <a:t>be able to evaluate a boolean expression</a:t>
            </a:r>
          </a:p>
          <a:p>
            <a:pPr lvl="1"/>
            <a:r>
              <a:rPr lang="en-NZ" sz="2400" dirty="0"/>
              <a:t>be familiar with the boolean values, True and False</a:t>
            </a:r>
          </a:p>
          <a:p>
            <a:pPr lvl="1"/>
            <a:r>
              <a:rPr lang="en-NZ" sz="2400" dirty="0"/>
              <a:t>be able to use conditional statements (if)</a:t>
            </a:r>
          </a:p>
          <a:p>
            <a:pPr lvl="1"/>
            <a:r>
              <a:rPr lang="en-NZ" sz="2400" dirty="0"/>
              <a:t>be able to use relational operators (&gt;, &lt;, &lt;=, &lt;= and ==)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Use parentheses in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Use parentheses to group</a:t>
            </a:r>
            <a:r>
              <a:rPr lang="en-NZ" dirty="0"/>
              <a:t> sections of your boolean expressions to make the program more readable, e.g., </a:t>
            </a:r>
          </a:p>
          <a:p>
            <a:pPr>
              <a:buFont typeface="Wingdings" charset="2"/>
              <a:buChar char="§"/>
            </a:pPr>
            <a:endParaRPr lang="en-NZ" dirty="0"/>
          </a:p>
          <a:p>
            <a:pPr marL="0" indent="0">
              <a:buNone/>
            </a:pPr>
            <a:r>
              <a:rPr lang="en-US" altLang="en-US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NZ" dirty="0"/>
              <a:t>   is more readable than: </a:t>
            </a:r>
          </a:p>
          <a:p>
            <a:pPr marL="0" indent="0">
              <a:buNone/>
            </a:pPr>
            <a:endParaRPr lang="en-NZ" dirty="0"/>
          </a:p>
          <a:p>
            <a:pPr>
              <a:buFont typeface="Wingdings" charset="2"/>
              <a:buChar char="§"/>
            </a:pPr>
            <a:endParaRPr lang="en-NZ" dirty="0"/>
          </a:p>
          <a:p>
            <a:pPr>
              <a:buFont typeface="Wingdings" charset="2"/>
              <a:buChar char="§"/>
            </a:pPr>
            <a:endParaRPr lang="en-NZ" dirty="0"/>
          </a:p>
          <a:p>
            <a:pPr marL="0" indent="0">
              <a:buNone/>
            </a:pPr>
            <a:r>
              <a:rPr lang="en-NZ" dirty="0"/>
              <a:t>   but do not overload your boolean expressions with unnecessary   </a:t>
            </a:r>
          </a:p>
          <a:p>
            <a:pPr marL="0" indent="0">
              <a:buNone/>
            </a:pPr>
            <a:r>
              <a:rPr lang="en-NZ" dirty="0"/>
              <a:t>   parentheses, e.g., </a:t>
            </a:r>
          </a:p>
          <a:p>
            <a:pPr lvl="1"/>
            <a:endParaRPr lang="en-GB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24000" y="1676400"/>
            <a:ext cx="5867400" cy="46166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buNone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a &gt; b or </a:t>
            </a:r>
            <a:r>
              <a:rPr lang="en-US" altLang="en-US" sz="24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a &gt; c and b &lt; 45</a:t>
            </a:r>
            <a:r>
              <a:rPr lang="en-US" altLang="en-US" sz="2400" b="1" dirty="0">
                <a:solidFill>
                  <a:srgbClr val="FF00FF"/>
                </a:solidFill>
                <a:latin typeface="Courier"/>
              </a:rPr>
              <a:t>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24000" y="5791200"/>
            <a:ext cx="6858000" cy="46166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buNone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((a &gt; b) or ((a &gt; c) and (b &lt; 45)))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0" y="3124200"/>
            <a:ext cx="5867400" cy="46166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buNone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a &gt; b or a &gt; c and b &lt; 45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276600" y="5193268"/>
            <a:ext cx="5029200" cy="4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overuse of unnecessary parentheses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 flipH="1">
            <a:off x="3581400" y="5562600"/>
            <a:ext cx="0" cy="22860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1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943600" y="2667000"/>
            <a:ext cx="1828800" cy="4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b="1" noProof="1">
                <a:solidFill>
                  <a:srgbClr val="000090"/>
                </a:solidFill>
                <a:latin typeface="Calibri"/>
              </a:rPr>
              <a:t>not as clear</a:t>
            </a:r>
            <a:endParaRPr lang="en-US" sz="2400" b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6" name="Line 42"/>
          <p:cNvSpPr>
            <a:spLocks noChangeShapeType="1"/>
          </p:cNvSpPr>
          <p:nvPr/>
        </p:nvSpPr>
        <p:spPr bwMode="auto">
          <a:xfrm flipH="1">
            <a:off x="5867400" y="2895600"/>
            <a:ext cx="152400" cy="15240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1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Logical operators -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4691211"/>
          </a:xfrm>
        </p:spPr>
        <p:txBody>
          <a:bodyPr>
            <a:normAutofit/>
          </a:bodyPr>
          <a:lstStyle/>
          <a:p>
            <a:r>
              <a:rPr lang="en-US" sz="2800" dirty="0"/>
              <a:t>Assume that the variable, </a:t>
            </a:r>
            <a:r>
              <a:rPr lang="en-US" sz="2800" dirty="0">
                <a:latin typeface="Courier" pitchFamily="2" charset="0"/>
              </a:rPr>
              <a:t>value</a:t>
            </a:r>
            <a:r>
              <a:rPr lang="en-US" sz="2800" dirty="0"/>
              <a:t>, has been </a:t>
            </a:r>
            <a:r>
              <a:rPr lang="en-US" sz="2800" dirty="0" err="1"/>
              <a:t>initialised</a:t>
            </a:r>
            <a:r>
              <a:rPr lang="en-US" sz="2800" dirty="0"/>
              <a:t>. Write the following four </a:t>
            </a:r>
            <a:r>
              <a:rPr lang="en-US" sz="2800" dirty="0" err="1"/>
              <a:t>boolean</a:t>
            </a:r>
            <a:r>
              <a:rPr lang="en-US" sz="2800" dirty="0"/>
              <a:t> expressions:</a:t>
            </a:r>
            <a:endParaRPr lang="en-NZ" sz="2800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66800" y="2133600"/>
            <a:ext cx="76962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noProof="1">
                <a:solidFill>
                  <a:srgbClr val="000090"/>
                </a:solidFill>
                <a:latin typeface="Calibri"/>
              </a:rPr>
              <a:t>a) is the value less than 100 or greater than 200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66800" y="3302919"/>
            <a:ext cx="76962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noProof="1">
                <a:solidFill>
                  <a:srgbClr val="000090"/>
                </a:solidFill>
                <a:latin typeface="Calibri"/>
              </a:rPr>
              <a:t>b) is the value not equal to either 100 or 10 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066800" y="4343400"/>
            <a:ext cx="76962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noProof="1">
                <a:solidFill>
                  <a:srgbClr val="000090"/>
                </a:solidFill>
                <a:latin typeface="Calibri"/>
              </a:rPr>
              <a:t>c) is the value greater than 5 but not equal to 10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066800" y="5360319"/>
            <a:ext cx="76962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noProof="1">
                <a:solidFill>
                  <a:srgbClr val="000090"/>
                </a:solidFill>
                <a:latin typeface="Calibri"/>
              </a:rPr>
              <a:t>d) is the value between 5 and 20 or equal to 50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2590800"/>
            <a:ext cx="52578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657600"/>
            <a:ext cx="52578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4687669"/>
            <a:ext cx="52578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5754469"/>
            <a:ext cx="52578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05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If statements – a common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Calibri Regular"/>
              </a:rPr>
              <a:t>Remember that the equality operator is ==.  </a:t>
            </a:r>
          </a:p>
          <a:p>
            <a:pPr marL="0" indent="0">
              <a:buNone/>
            </a:pPr>
            <a:r>
              <a:rPr lang="en-NZ" dirty="0">
                <a:latin typeface="Calibri Regular"/>
              </a:rPr>
              <a:t>What is the problem with the code below?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248400"/>
            <a:ext cx="5867400" cy="338554"/>
          </a:xfrm>
          <a:prstGeom prst="rect">
            <a:avLst/>
          </a:prstGeom>
          <a:gradFill flip="none" rotWithShape="1">
            <a:gsLst>
              <a:gs pos="0">
                <a:srgbClr val="DA76F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1600" dirty="0">
                <a:solidFill>
                  <a:srgbClr val="000090"/>
                </a:solidFill>
                <a:latin typeface="Calibri Regular"/>
              </a:rPr>
              <a:t>Note: single = symbol is the assignment operator.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2057400"/>
            <a:ext cx="8153400" cy="236988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val1 = 50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val2 = 53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 lvl="1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if val1 = val2 - 3: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  print("Unbelievable")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70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Comparing float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4691211"/>
          </a:xfrm>
        </p:spPr>
        <p:txBody>
          <a:bodyPr>
            <a:normAutofit/>
          </a:bodyPr>
          <a:lstStyle/>
          <a:p>
            <a:r>
              <a:rPr lang="en-NZ" dirty="0"/>
              <a:t>Floating point numbers are stored approximately.  It is dangerous to test doubles for equality using ==.</a:t>
            </a:r>
          </a:p>
          <a:p>
            <a:pPr>
              <a:buFont typeface="Wingdings" charset="2"/>
              <a:buChar char="§"/>
            </a:pPr>
            <a:endParaRPr lang="en-NZ" dirty="0"/>
          </a:p>
          <a:p>
            <a:pPr>
              <a:buFont typeface="Wingdings" charset="2"/>
              <a:buChar char="§"/>
            </a:pPr>
            <a:endParaRPr lang="en-NZ" dirty="0"/>
          </a:p>
          <a:p>
            <a:pPr>
              <a:buFont typeface="Wingdings" charset="2"/>
              <a:buChar char="§"/>
            </a:pPr>
            <a:endParaRPr lang="en-NZ" dirty="0"/>
          </a:p>
          <a:p>
            <a:pPr>
              <a:buFont typeface="Wingdings" charset="2"/>
              <a:buChar char="§"/>
            </a:pPr>
            <a:endParaRPr lang="en-NZ" dirty="0"/>
          </a:p>
          <a:p>
            <a:pPr marL="0" indent="0">
              <a:buNone/>
            </a:pPr>
            <a:endParaRPr lang="en-NZ" sz="3200" dirty="0"/>
          </a:p>
          <a:p>
            <a:r>
              <a:rPr lang="en-NZ" dirty="0"/>
              <a:t>Test equality of floats by accepting all values within an acceptable error limit:</a:t>
            </a:r>
          </a:p>
          <a:p>
            <a:pPr lvl="1"/>
            <a:endParaRPr lang="en-GB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4800" y="1524000"/>
            <a:ext cx="8153400" cy="200054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val1 = 0.3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val2 = 0.1 * 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if val1 == val2: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print("Sigh!")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if val1 != val2: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print("maybe yes, maybe no!")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2762548"/>
            <a:ext cx="25908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maybe yes, maybe no!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4724400"/>
            <a:ext cx="8153400" cy="160043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val1 = 0.3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val2 = 0.1 * 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error_limit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0.00001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if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abs(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val1 - val2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&lt;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error_limit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print("Close enough!")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5410200"/>
            <a:ext cx="2514600" cy="3810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Close enough!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NZ" sz="3200" dirty="0"/>
              <a:t>In a Python program:</a:t>
            </a:r>
          </a:p>
          <a:p>
            <a:pPr lvl="1"/>
            <a:r>
              <a:rPr lang="en-NZ" sz="2400" dirty="0"/>
              <a:t>be familiar with the boolean values True and False</a:t>
            </a:r>
          </a:p>
          <a:p>
            <a:pPr lvl="1"/>
            <a:r>
              <a:rPr lang="en-NZ" sz="2400" dirty="0"/>
              <a:t>boolean expressions evaluate to either True or False</a:t>
            </a:r>
          </a:p>
          <a:p>
            <a:pPr lvl="1"/>
            <a:r>
              <a:rPr lang="en-NZ" sz="2400" dirty="0"/>
              <a:t>relational operators (&gt;, &lt;, &lt;=, &lt;= and ==) are used to compare values</a:t>
            </a:r>
          </a:p>
          <a:p>
            <a:pPr lvl="1"/>
            <a:r>
              <a:rPr lang="en-NZ" sz="2400" dirty="0"/>
              <a:t>logical operators (not, and, or) can be used to build more complex boolean expressions</a:t>
            </a:r>
          </a:p>
          <a:p>
            <a:pPr lvl="1"/>
            <a:r>
              <a:rPr lang="en-NZ" sz="2400" dirty="0"/>
              <a:t>an if statement is used when a block of code is to be executed only if a particular condition is True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3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Examples of 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exam = </a:t>
            </a:r>
            <a:r>
              <a:rPr lang="en-US" altLang="en-US" sz="1800" dirty="0" err="1">
                <a:latin typeface="Courier"/>
                <a:cs typeface="Courier"/>
              </a:rPr>
              <a:t>exam_mark</a:t>
            </a:r>
            <a:r>
              <a:rPr lang="en-US" altLang="en-US" sz="1800" dirty="0">
                <a:latin typeface="Courier"/>
                <a:cs typeface="Courier"/>
              </a:rPr>
              <a:t> / 100 * 60</a:t>
            </a:r>
          </a:p>
          <a:p>
            <a:pPr>
              <a:spcBef>
                <a:spcPct val="0"/>
              </a:spcBef>
              <a:buClr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test = </a:t>
            </a:r>
            <a:r>
              <a:rPr lang="en-US" altLang="en-US" sz="1800" dirty="0" err="1">
                <a:latin typeface="Courier"/>
                <a:cs typeface="Courier"/>
              </a:rPr>
              <a:t>test_mark</a:t>
            </a:r>
            <a:r>
              <a:rPr lang="en-US" altLang="en-US" sz="1800" dirty="0">
                <a:latin typeface="Courier"/>
                <a:cs typeface="Courier"/>
              </a:rPr>
              <a:t> / 100 * 60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endParaRPr lang="en-US" altLang="en-US" sz="1800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</a:t>
            </a:r>
            <a:r>
              <a:rPr lang="en-US" altLang="en-US" sz="1800" dirty="0" err="1">
                <a:latin typeface="Courier"/>
                <a:cs typeface="Courier"/>
              </a:rPr>
              <a:t>passed_theory</a:t>
            </a:r>
            <a:r>
              <a:rPr lang="en-US" altLang="en-US" sz="1800" dirty="0">
                <a:latin typeface="Courier"/>
                <a:cs typeface="Courier"/>
              </a:rPr>
              <a:t> = exam + test &gt;= 50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endParaRPr lang="en-US" altLang="en-US" sz="1800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number = 32  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if number % 6 &lt; 2: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	number +=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endParaRPr lang="da-DK" altLang="en-US" sz="1800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  <a:cs typeface="Courier"/>
              </a:rPr>
              <a:t> </a:t>
            </a:r>
            <a:r>
              <a:rPr lang="en-US" altLang="en-US" sz="1800" dirty="0">
                <a:latin typeface="Courier"/>
                <a:cs typeface="Courier"/>
              </a:rPr>
              <a:t>val1 = 0.3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val2 = 0.1 * 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</a:t>
            </a:r>
            <a:r>
              <a:rPr lang="en-US" altLang="en-US" sz="1800" dirty="0" err="1">
                <a:latin typeface="Courier"/>
                <a:cs typeface="Courier"/>
              </a:rPr>
              <a:t>error_limit</a:t>
            </a:r>
            <a:r>
              <a:rPr lang="en-US" altLang="en-US" sz="1800" dirty="0">
                <a:latin typeface="Courier"/>
                <a:cs typeface="Courier"/>
              </a:rPr>
              <a:t> = 0.00001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 if abs(val1 - val2) &lt; </a:t>
            </a:r>
            <a:r>
              <a:rPr lang="en-US" altLang="en-US" sz="1800" dirty="0" err="1">
                <a:latin typeface="Courier"/>
                <a:cs typeface="Courier"/>
              </a:rPr>
              <a:t>error_limit</a:t>
            </a:r>
            <a:r>
              <a:rPr lang="en-US" altLang="en-US" sz="1800" dirty="0"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dirty="0">
                <a:latin typeface="Courier"/>
                <a:cs typeface="Courier"/>
              </a:rPr>
              <a:t>	   print("Close enough!")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Boolean expressions -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A condition is an expression which evaluates to either </a:t>
            </a:r>
            <a:r>
              <a:rPr lang="en-GB" b="1" dirty="0">
                <a:solidFill>
                  <a:srgbClr val="0000FF"/>
                </a:solidFill>
              </a:rPr>
              <a:t>True</a:t>
            </a:r>
            <a:r>
              <a:rPr lang="en-GB" dirty="0"/>
              <a:t> or </a:t>
            </a:r>
            <a:r>
              <a:rPr lang="en-GB" b="1" dirty="0">
                <a:solidFill>
                  <a:srgbClr val="0000FF"/>
                </a:solidFill>
              </a:rPr>
              <a:t>False</a:t>
            </a:r>
          </a:p>
          <a:p>
            <a:r>
              <a:rPr lang="en-GB" dirty="0"/>
              <a:t>An expression which evaluates to either </a:t>
            </a:r>
            <a:r>
              <a:rPr lang="en-GB" dirty="0">
                <a:latin typeface="Courier"/>
                <a:cs typeface="Courier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"/>
                <a:cs typeface="Courier"/>
              </a:rPr>
              <a:t>False</a:t>
            </a:r>
            <a:r>
              <a:rPr lang="en-GB" dirty="0"/>
              <a:t> is called a </a:t>
            </a:r>
            <a:r>
              <a:rPr lang="en-GB" b="1" dirty="0" err="1">
                <a:solidFill>
                  <a:srgbClr val="0000FF"/>
                </a:solidFill>
              </a:rPr>
              <a:t>boolean</a:t>
            </a:r>
            <a:r>
              <a:rPr lang="en-GB" b="1" dirty="0">
                <a:solidFill>
                  <a:srgbClr val="0000FF"/>
                </a:solidFill>
              </a:rPr>
              <a:t> expression.</a:t>
            </a:r>
            <a:endParaRPr lang="en-NZ" b="1" dirty="0">
              <a:solidFill>
                <a:srgbClr val="0000FF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2922588" cy="2808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3200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276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alibri"/>
              </a:rPr>
              <a:t>George Boole</a:t>
            </a:r>
            <a:r>
              <a:rPr lang="en-US" dirty="0">
                <a:solidFill>
                  <a:srgbClr val="000090"/>
                </a:solidFill>
                <a:latin typeface="Calibri"/>
              </a:rPr>
              <a:t> (1815-1964) invented Boolean algebra</a:t>
            </a:r>
            <a:r>
              <a:rPr lang="en-US" noProof="1">
                <a:solidFill>
                  <a:srgbClr val="000090"/>
                </a:solidFill>
                <a:latin typeface="Calibri"/>
              </a:rPr>
              <a:t>. </a:t>
            </a:r>
            <a:endParaRPr lang="en-US" dirty="0">
              <a:solidFill>
                <a:srgbClr val="000090"/>
              </a:solidFill>
              <a:latin typeface="Calibri"/>
            </a:endParaRPr>
          </a:p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Boolean expressions –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In Boolean expressions, relational operators are used to compare values</a:t>
            </a:r>
          </a:p>
          <a:p>
            <a:r>
              <a:rPr lang="en-US" dirty="0"/>
              <a:t>The relational operators are: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200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" y="2797175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800" b="1" noProof="1">
                <a:solidFill>
                  <a:srgbClr val="000090"/>
                </a:solidFill>
                <a:latin typeface="Courier"/>
              </a:rPr>
              <a:t>==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2000" y="3760788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800" b="1" noProof="1">
                <a:solidFill>
                  <a:srgbClr val="000090"/>
                </a:solidFill>
                <a:latin typeface="Courier"/>
              </a:rPr>
              <a:t>&gt;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62000" y="4751388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800" b="1" noProof="1">
                <a:solidFill>
                  <a:srgbClr val="000090"/>
                </a:solidFill>
                <a:latin typeface="Courier"/>
              </a:rPr>
              <a:t>&lt;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343400" y="3760788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800" b="1" noProof="1">
                <a:solidFill>
                  <a:srgbClr val="000090"/>
                </a:solidFill>
                <a:latin typeface="Courier"/>
              </a:rPr>
              <a:t>&gt;=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343400" y="4751388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800" b="1" noProof="1">
                <a:solidFill>
                  <a:srgbClr val="000090"/>
                </a:solidFill>
                <a:latin typeface="Courier"/>
              </a:rPr>
              <a:t>&lt;=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343400" y="2797175"/>
            <a:ext cx="609600" cy="48730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800" b="1" noProof="1">
                <a:solidFill>
                  <a:srgbClr val="000090"/>
                </a:solidFill>
                <a:latin typeface="Courier"/>
              </a:rPr>
              <a:t>!=</a:t>
            </a:r>
            <a:endParaRPr lang="en-US" sz="2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00200" y="2797175"/>
            <a:ext cx="15240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400" noProof="1">
                <a:solidFill>
                  <a:srgbClr val="000090"/>
                </a:solidFill>
                <a:latin typeface="Calibri"/>
              </a:rPr>
              <a:t>equal to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600200" y="3760788"/>
            <a:ext cx="22098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400" noProof="1">
                <a:solidFill>
                  <a:srgbClr val="000090"/>
                </a:solidFill>
                <a:latin typeface="Calibri"/>
              </a:rPr>
              <a:t>greater than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57800" y="2797175"/>
            <a:ext cx="2590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400" noProof="1">
                <a:solidFill>
                  <a:srgbClr val="000090"/>
                </a:solidFill>
                <a:latin typeface="Calibri"/>
              </a:rPr>
              <a:t>not equal to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257800" y="3760788"/>
            <a:ext cx="36576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400" noProof="1">
                <a:solidFill>
                  <a:srgbClr val="000090"/>
                </a:solidFill>
                <a:latin typeface="Calibri"/>
              </a:rPr>
              <a:t>greater than or equal to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00200" y="4751388"/>
            <a:ext cx="22098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400" noProof="1">
                <a:solidFill>
                  <a:srgbClr val="000090"/>
                </a:solidFill>
                <a:latin typeface="Calibri"/>
              </a:rPr>
              <a:t>less than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257800" y="4751388"/>
            <a:ext cx="3594100" cy="43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2pPr>
            <a:lvl3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3pPr>
            <a:lvl4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4pPr>
            <a:lvl5pPr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onaco" charset="0"/>
                <a:ea typeface="MS Pゴシック" charset="0"/>
                <a:cs typeface="MS Pゴシック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sz="2400" noProof="1">
                <a:solidFill>
                  <a:srgbClr val="000090"/>
                </a:solidFill>
                <a:latin typeface="Calibri"/>
              </a:rPr>
              <a:t>less than or equal to</a:t>
            </a:r>
            <a:endParaRPr lang="en-US" sz="2400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Variables can be used to store the result of a comparison, i.e., to store a </a:t>
            </a:r>
            <a:r>
              <a:rPr lang="en-GB" b="1" dirty="0">
                <a:solidFill>
                  <a:srgbClr val="0000FF"/>
                </a:solidFill>
              </a:rPr>
              <a:t>Boolean</a:t>
            </a:r>
            <a:r>
              <a:rPr lang="en-GB" dirty="0"/>
              <a:t> expression.</a:t>
            </a:r>
          </a:p>
          <a:p>
            <a:r>
              <a:rPr lang="en-US" dirty="0"/>
              <a:t>For example: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3500" y="1991478"/>
            <a:ext cx="6223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10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7200" y="1981200"/>
            <a:ext cx="8153400" cy="4555093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exam_mark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76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age = 8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points_so_far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56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passed_exam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exam_mark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&gt;= 50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has_won_game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points_so_far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&gt; 70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is_old_enough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age &gt; 10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is_old_enough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passed_exam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!= 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has_won_game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passed_exam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has_won_game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is_old_enough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0" y="6400800"/>
            <a:ext cx="2590800" cy="40011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True False True</a:t>
            </a:r>
            <a:endParaRPr lang="en-US" sz="2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NZ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685800"/>
            <a:ext cx="8763000" cy="4691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24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8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8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8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8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 </a:t>
            </a:r>
            <a:endParaRPr lang="en-NZ" b="1"/>
          </a:p>
          <a:p>
            <a:pPr lvl="1"/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500" y="924679"/>
            <a:ext cx="99060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endParaRPr lang="en-NZ" sz="2000" b="1" dirty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pPr>
              <a:lnSpc>
                <a:spcPct val="150000"/>
              </a:lnSpc>
            </a:pPr>
            <a:endParaRPr lang="en-NZ" sz="2000" b="1" dirty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57200" y="914400"/>
            <a:ext cx="8153400" cy="514499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val1 = 50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val2 = 53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diff = abs(val1 - val2)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print("1. ", val1 != val2)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print("2. ", val1 &gt;= val2 - 3)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print("3. ", val2 % 2 == 0)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2000" b="1" dirty="0">
                <a:solidFill>
                  <a:srgbClr val="000090"/>
                </a:solidFill>
                <a:latin typeface="Courier"/>
              </a:rPr>
              <a:t>    print("4. ", diff &lt; 3)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5486400"/>
            <a:ext cx="2590800" cy="1323439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1.   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2.   </a:t>
            </a:r>
          </a:p>
          <a:p>
            <a:r>
              <a:rPr lang="da-DK" sz="2000" b="1" dirty="0">
                <a:solidFill>
                  <a:srgbClr val="000090"/>
                </a:solidFill>
              </a:rPr>
              <a:t>3.   </a:t>
            </a:r>
          </a:p>
          <a:p>
            <a:r>
              <a:rPr lang="da-DK" sz="2000" b="1" dirty="0">
                <a:solidFill>
                  <a:srgbClr val="000090"/>
                </a:solidFill>
              </a:rPr>
              <a:t>4.   </a:t>
            </a:r>
            <a:endParaRPr lang="en-US" sz="2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33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indent="-4763"/>
            <a:r>
              <a:rPr lang="en-US" dirty="0">
                <a:ea typeface="ＭＳ Ｐゴシック" charset="0"/>
                <a:cs typeface="Calibri"/>
              </a:rPr>
              <a:t>In all the programs written so far, the statements inside functions are executed in the order in which they are written,  e.g., </a:t>
            </a:r>
            <a:r>
              <a:rPr lang="en-US" dirty="0">
                <a:cs typeface="Calibri"/>
              </a:rPr>
              <a:t>all the statements in the </a:t>
            </a:r>
            <a:r>
              <a:rPr lang="en-US" dirty="0">
                <a:latin typeface="Courier" pitchFamily="2" charset="0"/>
                <a:cs typeface="Calibri"/>
              </a:rPr>
              <a:t>main() </a:t>
            </a:r>
            <a:r>
              <a:rPr lang="en-US" dirty="0">
                <a:cs typeface="Calibri"/>
              </a:rPr>
              <a:t>function are executed and they are executed sequentially.</a:t>
            </a:r>
          </a:p>
          <a:p>
            <a:pPr marL="182563" indent="-182563"/>
            <a:endParaRPr lang="en-US" dirty="0">
              <a:ea typeface="ＭＳ Ｐゴシック" charset="0"/>
              <a:cs typeface="Calibri"/>
            </a:endParaRPr>
          </a:p>
          <a:p>
            <a:pPr marL="4763" indent="-4763"/>
            <a:r>
              <a:rPr lang="en-US" dirty="0">
                <a:ea typeface="ＭＳ Ｐゴシック" charset="0"/>
                <a:cs typeface="Calibri"/>
              </a:rPr>
              <a:t>We would like to be able to control the execution of our code so that blocks of code are only executed if certain conditions are met. </a:t>
            </a:r>
          </a:p>
          <a:p>
            <a:pPr marL="4763" indent="-4763"/>
            <a:endParaRPr lang="en-US" dirty="0">
              <a:ea typeface="ＭＳ Ｐゴシック" charset="0"/>
              <a:cs typeface="Calibri"/>
            </a:endParaRPr>
          </a:p>
          <a:p>
            <a:pPr marL="4763" indent="-4763"/>
            <a:r>
              <a:rPr lang="en-US" b="1" dirty="0">
                <a:solidFill>
                  <a:srgbClr val="0000FF"/>
                </a:solidFill>
                <a:ea typeface="ＭＳ Ｐゴシック" charset="0"/>
                <a:cs typeface="Calibri"/>
              </a:rPr>
              <a:t>Control structures </a:t>
            </a:r>
            <a:r>
              <a:rPr lang="en-US" dirty="0">
                <a:ea typeface="ＭＳ Ｐゴシック" charset="0"/>
                <a:cs typeface="Calibri"/>
              </a:rPr>
              <a:t>allow us to change the flow of statement execution in our programs. 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the flow of execution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97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 selection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A decision point in the program</a:t>
            </a:r>
          </a:p>
          <a:p>
            <a:pPr lvl="1"/>
            <a:r>
              <a:rPr lang="en-GB" sz="2000" dirty="0"/>
              <a:t>a</a:t>
            </a:r>
            <a:r>
              <a:rPr lang="en-NZ" sz="2000" dirty="0"/>
              <a:t> choice of doing something or not doing it, either do a block of code or not</a:t>
            </a:r>
          </a:p>
          <a:p>
            <a:pPr lvl="1"/>
            <a:r>
              <a:rPr lang="en-NZ" sz="2000" dirty="0"/>
              <a:t>alters the flow of control</a:t>
            </a:r>
          </a:p>
          <a:p>
            <a:pPr lvl="1"/>
            <a:endParaRPr lang="en-NZ" dirty="0"/>
          </a:p>
          <a:p>
            <a:r>
              <a:rPr lang="en-GB" dirty="0"/>
              <a:t>For example:</a:t>
            </a:r>
          </a:p>
          <a:p>
            <a:pPr lvl="1"/>
            <a:endParaRPr lang="en-NZ" dirty="0"/>
          </a:p>
          <a:p>
            <a:pPr lvl="1"/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95600" y="2057400"/>
            <a:ext cx="4267200" cy="4267200"/>
            <a:chOff x="4572000" y="2133600"/>
            <a:chExt cx="4267200" cy="4267200"/>
          </a:xfrm>
        </p:grpSpPr>
        <p:sp>
          <p:nvSpPr>
            <p:cNvPr id="19" name="Rectangle 18"/>
            <p:cNvSpPr/>
            <p:nvPr/>
          </p:nvSpPr>
          <p:spPr>
            <a:xfrm>
              <a:off x="4572000" y="2133600"/>
              <a:ext cx="4191000" cy="42672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7447" y="2252335"/>
              <a:ext cx="1441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000" b="1" dirty="0">
                  <a:solidFill>
                    <a:srgbClr val="000090"/>
                  </a:solidFill>
                </a:rPr>
                <a:t>do first task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86060" y="3037339"/>
              <a:ext cx="1769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000" b="1" dirty="0">
                  <a:solidFill>
                    <a:srgbClr val="000090"/>
                  </a:solidFill>
                </a:rPr>
                <a:t>do second task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7800" y="3822343"/>
              <a:ext cx="222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000" b="1" dirty="0">
                  <a:solidFill>
                    <a:srgbClr val="000090"/>
                  </a:solidFill>
                </a:rPr>
                <a:t>if time is past noon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1201" y="5879068"/>
              <a:ext cx="1397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000" b="1" dirty="0">
                  <a:solidFill>
                    <a:srgbClr val="000090"/>
                  </a:solidFill>
                </a:rPr>
                <a:t>do last task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81800" y="4623220"/>
              <a:ext cx="20574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NZ" sz="2000" b="1" dirty="0">
                  <a:solidFill>
                    <a:srgbClr val="000090"/>
                  </a:solidFill>
                </a:rPr>
                <a:t>eat lunch</a:t>
              </a:r>
            </a:p>
            <a:p>
              <a:pPr algn="ctr"/>
              <a:r>
                <a:rPr lang="en-NZ" sz="2000" b="1" dirty="0">
                  <a:solidFill>
                    <a:srgbClr val="000090"/>
                  </a:solidFill>
                </a:rPr>
                <a:t>have a coffee</a:t>
              </a:r>
            </a:p>
            <a:p>
              <a:pPr algn="ctr"/>
              <a:r>
                <a:rPr lang="en-NZ" sz="2000" b="1" dirty="0">
                  <a:solidFill>
                    <a:srgbClr val="000090"/>
                  </a:solidFill>
                </a:rPr>
                <a:t>go for a walk</a:t>
              </a:r>
            </a:p>
          </p:txBody>
        </p:sp>
        <p:cxnSp>
          <p:nvCxnSpPr>
            <p:cNvPr id="25" name="Straight Arrow Connector 24"/>
            <p:cNvCxnSpPr>
              <a:stCxn id="22" idx="3"/>
              <a:endCxn id="24" idx="0"/>
            </p:cNvCxnSpPr>
            <p:nvPr/>
          </p:nvCxnSpPr>
          <p:spPr>
            <a:xfrm>
              <a:off x="7208280" y="4022398"/>
              <a:ext cx="602220" cy="600822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30738" y="2652445"/>
              <a:ext cx="0" cy="384894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23148" y="3437449"/>
              <a:ext cx="0" cy="384894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36885" y="4256207"/>
              <a:ext cx="0" cy="1687393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2"/>
              <a:endCxn id="23" idx="3"/>
            </p:cNvCxnSpPr>
            <p:nvPr/>
          </p:nvCxnSpPr>
          <p:spPr>
            <a:xfrm flipH="1">
              <a:off x="6749140" y="5638883"/>
              <a:ext cx="1061360" cy="44024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7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Python syntax for an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In an</a:t>
            </a:r>
            <a:r>
              <a:rPr lang="en-GB" b="1" dirty="0">
                <a:solidFill>
                  <a:srgbClr val="0000FF"/>
                </a:solidFill>
              </a:rPr>
              <a:t> if </a:t>
            </a:r>
            <a:r>
              <a:rPr lang="en-GB" dirty="0"/>
              <a:t>statement (selection statement) the code in the if block is executed only if the condition evaluates to </a:t>
            </a:r>
            <a:r>
              <a:rPr lang="en-GB" dirty="0">
                <a:latin typeface="Courier"/>
                <a:cs typeface="Courier"/>
              </a:rPr>
              <a:t>True</a:t>
            </a:r>
            <a:r>
              <a:rPr lang="en-GB" dirty="0"/>
              <a:t>. </a:t>
            </a:r>
            <a:endParaRPr lang="en-NZ" dirty="0"/>
          </a:p>
          <a:p>
            <a:pPr lvl="1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791200" y="1905000"/>
            <a:ext cx="3581400" cy="1676400"/>
            <a:chOff x="-304800" y="2209800"/>
            <a:chExt cx="3183467" cy="1581968"/>
          </a:xfrm>
        </p:grpSpPr>
        <p:sp>
          <p:nvSpPr>
            <p:cNvPr id="17" name="Rectangle 16"/>
            <p:cNvSpPr/>
            <p:nvPr/>
          </p:nvSpPr>
          <p:spPr>
            <a:xfrm>
              <a:off x="-304800" y="2209800"/>
              <a:ext cx="2912534" cy="158196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37067" y="2353615"/>
              <a:ext cx="3115734" cy="113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if boolean_expression: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	statement1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	statement2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1981200"/>
            <a:ext cx="4648200" cy="3810000"/>
            <a:chOff x="381000" y="1981200"/>
            <a:chExt cx="4648200" cy="3810000"/>
          </a:xfrm>
        </p:grpSpPr>
        <p:sp>
          <p:nvSpPr>
            <p:cNvPr id="6" name="Rectangle 5"/>
            <p:cNvSpPr/>
            <p:nvPr/>
          </p:nvSpPr>
          <p:spPr>
            <a:xfrm>
              <a:off x="381000" y="1981200"/>
              <a:ext cx="4648200" cy="38100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2971800"/>
              <a:ext cx="1905000" cy="5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NZ" sz="2000" b="1" dirty="0">
                  <a:solidFill>
                    <a:srgbClr val="000090"/>
                  </a:solidFill>
                </a:rPr>
                <a:t>If the condition is true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84600" y="3937420"/>
              <a:ext cx="2057400" cy="400110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sz="2000" b="1" dirty="0">
                  <a:solidFill>
                    <a:srgbClr val="000090"/>
                  </a:solidFill>
                </a:rPr>
                <a:t>conditional code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508000" y="3435446"/>
              <a:ext cx="1298700" cy="476154"/>
              <a:chOff x="2482600" y="3352800"/>
              <a:chExt cx="1298700" cy="476154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3778000" y="3352800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2482600" y="3352800"/>
                <a:ext cx="1295400" cy="33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54200" y="4343400"/>
              <a:ext cx="1977900" cy="533400"/>
              <a:chOff x="1828800" y="4343400"/>
              <a:chExt cx="1977900" cy="533400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3797300" y="4343400"/>
                <a:ext cx="0" cy="5334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1828800" y="4876800"/>
                <a:ext cx="1977900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381000" y="3962400"/>
              <a:ext cx="1435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b="1" dirty="0">
                  <a:solidFill>
                    <a:srgbClr val="000090"/>
                  </a:solidFill>
                </a:rPr>
                <a:t>If the condition is false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58599" y="3733800"/>
              <a:ext cx="381000" cy="1981200"/>
              <a:chOff x="1495099" y="3733800"/>
              <a:chExt cx="381000" cy="19812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685599" y="3733800"/>
                <a:ext cx="0" cy="16002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1495099" y="5334000"/>
                <a:ext cx="381000" cy="381000"/>
                <a:chOff x="1117600" y="6019800"/>
                <a:chExt cx="381000" cy="381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117600" y="6019800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12850" y="6108700"/>
                  <a:ext cx="190500" cy="190500"/>
                </a:xfrm>
                <a:prstGeom prst="ellipse">
                  <a:avLst/>
                </a:prstGeom>
                <a:solidFill>
                  <a:srgbClr val="000090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1704649" y="2133600"/>
              <a:ext cx="190500" cy="609600"/>
              <a:chOff x="1666549" y="2057400"/>
              <a:chExt cx="190500" cy="60960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1761799" y="2251328"/>
                <a:ext cx="1" cy="415672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1666549" y="2057400"/>
                <a:ext cx="190500" cy="190500"/>
              </a:xfrm>
              <a:prstGeom prst="ellipse">
                <a:avLst/>
              </a:prstGeom>
              <a:solidFill>
                <a:srgbClr val="000090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26193" y="2962600"/>
              <a:ext cx="1222235" cy="990600"/>
              <a:chOff x="1188093" y="2899100"/>
              <a:chExt cx="1222235" cy="990600"/>
            </a:xfrm>
          </p:grpSpPr>
          <p:sp>
            <p:nvSpPr>
              <p:cNvPr id="7" name="Rectangle 6"/>
              <p:cNvSpPr/>
              <p:nvPr/>
            </p:nvSpPr>
            <p:spPr>
              <a:xfrm rot="18900000">
                <a:off x="1202999" y="2899100"/>
                <a:ext cx="1066800" cy="990600"/>
              </a:xfrm>
              <a:prstGeom prst="rect">
                <a:avLst/>
              </a:prstGeom>
              <a:solidFill>
                <a:srgbClr val="33A3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88093" y="3200400"/>
                <a:ext cx="1222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000" b="1" dirty="0">
                    <a:solidFill>
                      <a:srgbClr val="000090"/>
                    </a:solidFill>
                  </a:rPr>
                  <a:t>Condition</a:t>
                </a: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2133600" y="5867400"/>
            <a:ext cx="6400800" cy="830997"/>
          </a:xfrm>
          <a:prstGeom prst="rect">
            <a:avLst/>
          </a:prstGeom>
          <a:gradFill flip="none" rotWithShape="1">
            <a:gsLst>
              <a:gs pos="0">
                <a:srgbClr val="DA76F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600" b="1" dirty="0">
                <a:solidFill>
                  <a:srgbClr val="000090"/>
                </a:solidFill>
              </a:rPr>
              <a:t>Indentation is important in Python (indicates the structure of code).</a:t>
            </a:r>
          </a:p>
          <a:p>
            <a:r>
              <a:rPr lang="en-NZ" sz="1600" b="1" dirty="0">
                <a:solidFill>
                  <a:srgbClr val="000090"/>
                </a:solidFill>
              </a:rPr>
              <a:t>     • Use either one tab or four spaces.</a:t>
            </a:r>
          </a:p>
          <a:p>
            <a:r>
              <a:rPr lang="en-NZ" sz="1600" b="1" dirty="0">
                <a:solidFill>
                  <a:srgbClr val="000090"/>
                </a:solidFill>
              </a:rPr>
              <a:t>     • Be consistent with indentation: four spaces is more commonly used.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11360</TotalTime>
  <Words>1885</Words>
  <Application>Microsoft Macintosh PowerPoint</Application>
  <PresentationFormat>On-screen Show (4:3)</PresentationFormat>
  <Paragraphs>568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Calibri Regular</vt:lpstr>
      <vt:lpstr>Courier</vt:lpstr>
      <vt:lpstr>MS Pゴシック</vt:lpstr>
      <vt:lpstr>Wingdings</vt:lpstr>
      <vt:lpstr>Wingdings 3</vt:lpstr>
      <vt:lpstr>Composite</vt:lpstr>
      <vt:lpstr> </vt:lpstr>
      <vt:lpstr>Learning outcomes</vt:lpstr>
      <vt:lpstr>Boolean expressions - conditions</vt:lpstr>
      <vt:lpstr>Boolean expressions – relational operators</vt:lpstr>
      <vt:lpstr>Boolean variables</vt:lpstr>
      <vt:lpstr>Complete the output</vt:lpstr>
      <vt:lpstr>Controlling the flow of execution</vt:lpstr>
      <vt:lpstr>A selection statement</vt:lpstr>
      <vt:lpstr>Python syntax for an if statement</vt:lpstr>
      <vt:lpstr>if statement - example</vt:lpstr>
      <vt:lpstr>Give the output</vt:lpstr>
      <vt:lpstr>Complete the function</vt:lpstr>
      <vt:lpstr>Complete the function</vt:lpstr>
      <vt:lpstr>Complete the function</vt:lpstr>
      <vt:lpstr>Boolean expressions – logical operators</vt:lpstr>
      <vt:lpstr>Logical operators - examples</vt:lpstr>
      <vt:lpstr>Give the output</vt:lpstr>
      <vt:lpstr>Operator precedence</vt:lpstr>
      <vt:lpstr>Give the output</vt:lpstr>
      <vt:lpstr>Use parentheses in boolean expressions</vt:lpstr>
      <vt:lpstr>Logical operators - exercises</vt:lpstr>
      <vt:lpstr>If statements – a common mistake</vt:lpstr>
      <vt:lpstr>Comparing float numbers</vt:lpstr>
      <vt:lpstr>Summary</vt:lpstr>
      <vt:lpstr>Examples of Python features used in this lecture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Microsoft Office User</cp:lastModifiedBy>
  <cp:revision>370</cp:revision>
  <cp:lastPrinted>2019-01-15T02:18:27Z</cp:lastPrinted>
  <dcterms:created xsi:type="dcterms:W3CDTF">2006-08-16T00:00:00Z</dcterms:created>
  <dcterms:modified xsi:type="dcterms:W3CDTF">2020-04-21T22:12:28Z</dcterms:modified>
</cp:coreProperties>
</file>