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18"/>
  </p:notesMasterIdLst>
  <p:handoutMasterIdLst>
    <p:handoutMasterId r:id="rId19"/>
  </p:handoutMasterIdLst>
  <p:sldIdLst>
    <p:sldId id="256" r:id="rId2"/>
    <p:sldId id="257" r:id="rId3"/>
    <p:sldId id="315" r:id="rId4"/>
    <p:sldId id="316" r:id="rId5"/>
    <p:sldId id="331" r:id="rId6"/>
    <p:sldId id="299" r:id="rId7"/>
    <p:sldId id="332" r:id="rId8"/>
    <p:sldId id="333" r:id="rId9"/>
    <p:sldId id="297" r:id="rId10"/>
    <p:sldId id="317" r:id="rId11"/>
    <p:sldId id="336" r:id="rId12"/>
    <p:sldId id="337" r:id="rId13"/>
    <p:sldId id="335" r:id="rId14"/>
    <p:sldId id="334" r:id="rId15"/>
    <p:sldId id="311" r:id="rId16"/>
    <p:sldId id="312" r:id="rId17"/>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0432FF"/>
    <a:srgbClr val="33A3FF"/>
    <a:srgbClr val="00FF00"/>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43"/>
    <p:restoredTop sz="82623" autoAdjust="0"/>
  </p:normalViewPr>
  <p:slideViewPr>
    <p:cSldViewPr>
      <p:cViewPr varScale="1">
        <p:scale>
          <a:sx n="107" d="100"/>
          <a:sy n="107" d="100"/>
        </p:scale>
        <p:origin x="1664" y="1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fld id="{8DBFD8AF-1E00-0740-8CB0-A1FE6171309C}" type="datetime1">
              <a:rPr lang="en-NZ" smtClean="0"/>
              <a:t>22/04/20</a:t>
            </a:fld>
            <a:endParaRPr lang="en-NZ" dirty="0"/>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r>
              <a:rPr lang="en-NZ" dirty="0">
                <a:latin typeface="Calibri"/>
                <a:cs typeface="Calibri"/>
              </a:rPr>
              <a:t>CompSci 101</a:t>
            </a:r>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734CB73E-E7F5-F346-A2B1-CDFD14D67558}" type="datetime1">
              <a:rPr lang="en-NZ" smtClean="0"/>
              <a:t>22/04/20</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r>
              <a:rPr lang="en-NZ"/>
              <a:t>CompSci 101</a:t>
            </a:r>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253203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90"/>
                </a:solidFill>
              </a:rPr>
              <a:t>1: 8 4</a:t>
            </a:r>
          </a:p>
          <a:p>
            <a:r>
              <a:rPr lang="en-US" dirty="0">
                <a:solidFill>
                  <a:srgbClr val="000090"/>
                </a:solidFill>
              </a:rPr>
              <a:t>2: 6 12</a:t>
            </a:r>
          </a:p>
          <a:p>
            <a:r>
              <a:rPr lang="en-US" dirty="0">
                <a:solidFill>
                  <a:srgbClr val="000090"/>
                </a:solidFill>
              </a:rPr>
              <a:t>3: 4 18</a:t>
            </a:r>
          </a:p>
          <a:p>
            <a:endParaRPr lang="en-US" dirty="0">
              <a:solidFill>
                <a:srgbClr val="000090"/>
              </a:solidFill>
            </a:endParaRPr>
          </a:p>
          <a:p>
            <a:r>
              <a:rPr lang="en-US" dirty="0">
                <a:solidFill>
                  <a:srgbClr val="000090"/>
                </a:solidFill>
              </a:rPr>
              <a:t>4: 4 22</a:t>
            </a:r>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
        <p:nvSpPr>
          <p:cNvPr id="5" name="Footer Placeholder 4"/>
          <p:cNvSpPr>
            <a:spLocks noGrp="1"/>
          </p:cNvSpPr>
          <p:nvPr>
            <p:ph type="ftr" sz="quarter" idx="11"/>
          </p:nvPr>
        </p:nvSpPr>
        <p:spPr/>
        <p:txBody>
          <a:bodyPr/>
          <a:lstStyle/>
          <a:p>
            <a:r>
              <a:rPr lang="en-NZ"/>
              <a:t>CompSci 101</a:t>
            </a:r>
          </a:p>
        </p:txBody>
      </p:sp>
    </p:spTree>
    <p:extLst>
      <p:ext uri="{BB962C8B-B14F-4D97-AF65-F5344CB8AC3E}">
        <p14:creationId xmlns:p14="http://schemas.microsoft.com/office/powerpoint/2010/main" val="3455862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762000"/>
            <a:ext cx="8851900" cy="5753100"/>
          </a:xfrm>
          <a:prstGeom prst="rect">
            <a:avLst/>
          </a:prstGeom>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itle 15"/>
          <p:cNvSpPr>
            <a:spLocks noGrp="1"/>
          </p:cNvSpPr>
          <p:nvPr>
            <p:ph type="title"/>
          </p:nvPr>
        </p:nvSpPr>
        <p:spPr>
          <a:xfrm>
            <a:off x="0" y="0"/>
            <a:ext cx="9144000" cy="762000"/>
          </a:xfrm>
          <a:prstGeom prst="rect">
            <a:avLst/>
          </a:prstGeom>
        </p:spPr>
        <p:txBody>
          <a:bodyPr anchor="b" anchorCtr="0">
            <a:normAutofit/>
          </a:bodyPr>
          <a:lstStyle>
            <a:lvl1pPr algn="ctr">
              <a:defRPr sz="3600" b="1"/>
            </a:lvl1pPr>
          </a:lstStyle>
          <a:p>
            <a:r>
              <a:rPr lang="en-US" dirty="0"/>
              <a:t>Click to edit Master title style</a:t>
            </a:r>
          </a:p>
        </p:txBody>
      </p:sp>
      <p:sp>
        <p:nvSpPr>
          <p:cNvPr id="8" name="Slide Number Placeholder 7"/>
          <p:cNvSpPr>
            <a:spLocks noGrp="1"/>
          </p:cNvSpPr>
          <p:nvPr>
            <p:ph type="sldNum" sz="quarter" idx="4"/>
          </p:nvPr>
        </p:nvSpPr>
        <p:spPr>
          <a:xfrm>
            <a:off x="83820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9" name="Footer Placeholder 9"/>
          <p:cNvSpPr>
            <a:spLocks noGrp="1"/>
          </p:cNvSpPr>
          <p:nvPr>
            <p:ph type="ftr" sz="quarter" idx="3"/>
          </p:nvPr>
        </p:nvSpPr>
        <p:spPr>
          <a:xfrm>
            <a:off x="56388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a:t>CompSci 101 - Principles of Programming</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0" indent="0" algn="l" defTabSz="914400" rtl="0" eaLnBrk="1" latinLnBrk="0" hangingPunct="1">
        <a:spcBef>
          <a:spcPct val="20000"/>
        </a:spcBef>
        <a:buClr>
          <a:schemeClr val="tx1">
            <a:lumMod val="50000"/>
            <a:lumOff val="50000"/>
          </a:schemeClr>
        </a:buClr>
        <a:buFont typeface="Wingdings" pitchFamily="2" charset="2"/>
        <a:buNone/>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Arial"/>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1124" y="2395262"/>
            <a:ext cx="314876" cy="31487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Subtitle 2"/>
          <p:cNvSpPr>
            <a:spLocks noGrp="1"/>
          </p:cNvSpPr>
          <p:nvPr>
            <p:ph type="subTitle" idx="4294967295"/>
          </p:nvPr>
        </p:nvSpPr>
        <p:spPr>
          <a:xfrm>
            <a:off x="2438400" y="3886200"/>
            <a:ext cx="3962400" cy="2133600"/>
          </a:xfrm>
          <a:prstGeom prst="rect">
            <a:avLst/>
          </a:prstGeom>
        </p:spPr>
        <p:txBody>
          <a:bodyPr/>
          <a:lstStyle/>
          <a:p>
            <a:pPr algn="ctr"/>
            <a:r>
              <a:rPr lang="en-NZ" sz="2400" dirty="0">
                <a:solidFill>
                  <a:srgbClr val="000090"/>
                </a:solidFill>
                <a:latin typeface="Calibri"/>
                <a:cs typeface="Calibri"/>
              </a:rPr>
              <a:t>Lecture 12 – </a:t>
            </a:r>
            <a:r>
              <a:rPr lang="en-US" sz="2400" dirty="0">
                <a:solidFill>
                  <a:srgbClr val="000090"/>
                </a:solidFill>
                <a:latin typeface="Calibri"/>
                <a:ea typeface="Lucida Grande"/>
                <a:cs typeface="Calibri"/>
              </a:rPr>
              <a:t>Loops, while loops</a:t>
            </a:r>
            <a:endParaRPr lang="en-US" sz="2400" dirty="0">
              <a:solidFill>
                <a:srgbClr val="000090"/>
              </a:solidFill>
              <a:latin typeface="Calibri"/>
              <a:ea typeface="Calibri"/>
              <a:cs typeface="Calibri"/>
            </a:endParaRPr>
          </a:p>
          <a:p>
            <a:endParaRPr lang="en-US" dirty="0">
              <a:solidFill>
                <a:srgbClr val="000090"/>
              </a:solidFill>
              <a:latin typeface="Calibri"/>
              <a:ea typeface="Calibri"/>
              <a:cs typeface="Calibri"/>
            </a:endParaRPr>
          </a:p>
        </p:txBody>
      </p:sp>
      <p:sp>
        <p:nvSpPr>
          <p:cNvPr id="2" name="Title 1"/>
          <p:cNvSpPr>
            <a:spLocks noGrp="1"/>
          </p:cNvSpPr>
          <p:nvPr>
            <p:ph type="title" idx="4294967295"/>
          </p:nvPr>
        </p:nvSpPr>
        <p:spPr>
          <a:xfrm>
            <a:off x="1295400" y="1981200"/>
            <a:ext cx="6477000" cy="1828800"/>
          </a:xfrm>
          <a:prstGeom prst="rect">
            <a:avLst/>
          </a:prstGeom>
        </p:spPr>
        <p:txBody>
          <a:bodyPr anchor="t" anchorCtr="0"/>
          <a:lstStyle/>
          <a:p>
            <a:pPr algn="ctr"/>
            <a:r>
              <a:rPr lang="en-NZ" sz="5400" b="1" dirty="0"/>
              <a:t>COMPSCI 1</a:t>
            </a:r>
            <a:r>
              <a:rPr lang="en-NZ" sz="6600" b="1" dirty="0"/>
              <a:t> </a:t>
            </a:r>
            <a:r>
              <a:rPr lang="en-NZ" sz="5400" b="1" dirty="0"/>
              <a:t>1</a:t>
            </a:r>
            <a:br>
              <a:rPr lang="en-NZ" sz="5400"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Suppressing the new line after printing</a:t>
            </a:r>
            <a:endParaRPr lang="en-NZ" dirty="0"/>
          </a:p>
        </p:txBody>
      </p:sp>
      <p:sp>
        <p:nvSpPr>
          <p:cNvPr id="3" name="Content Placeholder 2"/>
          <p:cNvSpPr>
            <a:spLocks noGrp="1"/>
          </p:cNvSpPr>
          <p:nvPr>
            <p:ph sz="quarter" idx="1"/>
          </p:nvPr>
        </p:nvSpPr>
        <p:spPr>
          <a:xfrm>
            <a:off x="76200" y="838200"/>
            <a:ext cx="9067800" cy="6019800"/>
          </a:xfrm>
        </p:spPr>
        <p:txBody>
          <a:bodyPr>
            <a:normAutofit fontScale="92500" lnSpcReduction="10000"/>
          </a:bodyPr>
          <a:lstStyle/>
          <a:p>
            <a:r>
              <a:rPr lang="en-US" dirty="0"/>
              <a:t>The </a:t>
            </a:r>
            <a:r>
              <a:rPr lang="en-US" dirty="0">
                <a:latin typeface="Courier" pitchFamily="2" charset="0"/>
              </a:rPr>
              <a:t>print() </a:t>
            </a:r>
            <a:r>
              <a:rPr lang="en-US" dirty="0"/>
              <a:t>function has an optional argument, </a:t>
            </a:r>
            <a:r>
              <a:rPr lang="en-US" b="1" dirty="0" err="1">
                <a:solidFill>
                  <a:srgbClr val="FF00FF"/>
                </a:solidFill>
                <a:latin typeface="Courier" pitchFamily="2" charset="0"/>
              </a:rPr>
              <a:t>sep</a:t>
            </a:r>
            <a:r>
              <a:rPr lang="en-US" b="1" dirty="0">
                <a:solidFill>
                  <a:srgbClr val="FF00FF"/>
                </a:solidFill>
                <a:latin typeface="Courier" pitchFamily="2" charset="0"/>
              </a:rPr>
              <a:t> = "…" </a:t>
            </a:r>
            <a:r>
              <a:rPr lang="en-US" dirty="0"/>
              <a:t>which can be used to set the separator between the arguments of the </a:t>
            </a:r>
            <a:r>
              <a:rPr lang="en-US" u="sng" dirty="0">
                <a:latin typeface="Courier" pitchFamily="2" charset="0"/>
              </a:rPr>
              <a:t>print() </a:t>
            </a:r>
            <a:r>
              <a:rPr lang="en-US" dirty="0"/>
              <a:t>statement (the default is a blank space).</a:t>
            </a:r>
          </a:p>
          <a:p>
            <a:pPr marL="228600" lvl="1" indent="0">
              <a:buNone/>
            </a:pPr>
            <a:r>
              <a:rPr lang="en-US" sz="2000" b="1" dirty="0">
                <a:latin typeface="Courier"/>
                <a:cs typeface="Courier"/>
              </a:rPr>
              <a:t>print(1, "</a:t>
            </a:r>
            <a:r>
              <a:rPr lang="en-US" sz="2000" b="1" dirty="0" err="1">
                <a:latin typeface="Courier"/>
                <a:cs typeface="Courier"/>
              </a:rPr>
              <a:t>Meravigioso</a:t>
            </a:r>
            <a:r>
              <a:rPr lang="en-US" sz="2000" b="1" dirty="0">
                <a:latin typeface="Courier"/>
                <a:cs typeface="Courier"/>
              </a:rPr>
              <a:t>", "Fabulous", </a:t>
            </a:r>
            <a:r>
              <a:rPr lang="en-US" sz="2000" b="1" dirty="0" err="1">
                <a:solidFill>
                  <a:srgbClr val="FF00FF"/>
                </a:solidFill>
                <a:latin typeface="Courier"/>
                <a:cs typeface="Courier"/>
              </a:rPr>
              <a:t>sep</a:t>
            </a:r>
            <a:r>
              <a:rPr lang="en-US" sz="2000" b="1" dirty="0">
                <a:solidFill>
                  <a:srgbClr val="FF00FF"/>
                </a:solidFill>
                <a:latin typeface="Courier"/>
                <a:cs typeface="Courier"/>
              </a:rPr>
              <a:t> = "*"</a:t>
            </a:r>
            <a:r>
              <a:rPr lang="en-US" sz="2000" b="1" dirty="0">
                <a:latin typeface="Courier"/>
                <a:cs typeface="Courier"/>
              </a:rPr>
              <a:t>)</a:t>
            </a:r>
          </a:p>
          <a:p>
            <a:pPr marL="228600" lvl="1" indent="0">
              <a:buNone/>
            </a:pPr>
            <a:r>
              <a:rPr lang="en-US" sz="2000" b="1" dirty="0">
                <a:latin typeface="Courier"/>
                <a:cs typeface="Courier"/>
              </a:rPr>
              <a:t>print('The final results are:', 56, "and", 44, </a:t>
            </a:r>
            <a:r>
              <a:rPr lang="en-US" sz="2000" b="1" dirty="0" err="1">
                <a:solidFill>
                  <a:srgbClr val="FF00FF"/>
                </a:solidFill>
                <a:latin typeface="Courier"/>
                <a:cs typeface="Courier"/>
              </a:rPr>
              <a:t>sep</a:t>
            </a:r>
            <a:r>
              <a:rPr lang="en-US" sz="2000" b="1" dirty="0">
                <a:solidFill>
                  <a:srgbClr val="FF00FF"/>
                </a:solidFill>
                <a:latin typeface="Courier"/>
                <a:cs typeface="Courier"/>
              </a:rPr>
              <a:t> = ""</a:t>
            </a:r>
            <a:r>
              <a:rPr lang="en-US" sz="2000" b="1" dirty="0">
                <a:latin typeface="Courier"/>
                <a:cs typeface="Courier"/>
              </a:rPr>
              <a:t>)</a:t>
            </a:r>
          </a:p>
          <a:p>
            <a:pPr lvl="1"/>
            <a:endParaRPr lang="en-US" dirty="0"/>
          </a:p>
          <a:p>
            <a:pPr lvl="1"/>
            <a:endParaRPr lang="en-US" sz="5200" dirty="0"/>
          </a:p>
          <a:p>
            <a:r>
              <a:rPr lang="en-US" dirty="0"/>
              <a:t>The </a:t>
            </a:r>
            <a:r>
              <a:rPr lang="en-US" dirty="0">
                <a:latin typeface="Courier" pitchFamily="2" charset="0"/>
              </a:rPr>
              <a:t>print() </a:t>
            </a:r>
            <a:r>
              <a:rPr lang="en-US" dirty="0"/>
              <a:t>function has an optional argument, </a:t>
            </a:r>
            <a:r>
              <a:rPr lang="en-US" b="1" dirty="0">
                <a:solidFill>
                  <a:srgbClr val="FF00FF"/>
                </a:solidFill>
                <a:latin typeface="Courier" pitchFamily="2" charset="0"/>
              </a:rPr>
              <a:t>end = </a:t>
            </a:r>
            <a:r>
              <a:rPr lang="en-US" dirty="0">
                <a:latin typeface="Courier" pitchFamily="2" charset="0"/>
              </a:rPr>
              <a:t>"…"  </a:t>
            </a:r>
            <a:r>
              <a:rPr lang="en-US" dirty="0"/>
              <a:t>which can be used to set the character/s which is/are to be inserted after the arguments have been printed (the default is a new line character).</a:t>
            </a:r>
          </a:p>
          <a:p>
            <a:endParaRPr lang="en-US" sz="900" dirty="0"/>
          </a:p>
          <a:p>
            <a:pPr marL="228600" lvl="1" indent="0">
              <a:buNone/>
            </a:pPr>
            <a:r>
              <a:rPr lang="en-US" sz="2000" b="1" dirty="0">
                <a:latin typeface="Courier"/>
                <a:cs typeface="Courier"/>
              </a:rPr>
              <a:t>print("The", </a:t>
            </a:r>
            <a:r>
              <a:rPr lang="en-US" sz="2000" b="1" dirty="0">
                <a:solidFill>
                  <a:srgbClr val="FF00FF"/>
                </a:solidFill>
                <a:latin typeface="Courier"/>
                <a:cs typeface="Courier"/>
              </a:rPr>
              <a:t>end = " "</a:t>
            </a:r>
            <a:r>
              <a:rPr lang="en-US" sz="2000" b="1" dirty="0">
                <a:latin typeface="Courier"/>
                <a:cs typeface="Courier"/>
              </a:rPr>
              <a:t>)</a:t>
            </a:r>
          </a:p>
          <a:p>
            <a:pPr marL="228600" lvl="1" indent="0">
              <a:buNone/>
            </a:pPr>
            <a:r>
              <a:rPr lang="en-US" sz="2000" b="1" dirty="0">
                <a:latin typeface="Courier"/>
                <a:cs typeface="Courier"/>
              </a:rPr>
              <a:t>print("cat", </a:t>
            </a:r>
            <a:r>
              <a:rPr lang="en-US" sz="2000" b="1" dirty="0">
                <a:solidFill>
                  <a:srgbClr val="FF00FF"/>
                </a:solidFill>
                <a:latin typeface="Courier"/>
                <a:cs typeface="Courier"/>
              </a:rPr>
              <a:t>end = "*"</a:t>
            </a:r>
            <a:r>
              <a:rPr lang="en-US" sz="2000" b="1" dirty="0">
                <a:latin typeface="Courier"/>
                <a:cs typeface="Courier"/>
              </a:rPr>
              <a:t>)</a:t>
            </a:r>
          </a:p>
          <a:p>
            <a:pPr marL="228600" lvl="1" indent="0">
              <a:buNone/>
            </a:pPr>
            <a:r>
              <a:rPr lang="en-US" sz="2000" b="1" dirty="0">
                <a:latin typeface="Courier"/>
                <a:cs typeface="Courier"/>
              </a:rPr>
              <a:t>print("said", </a:t>
            </a:r>
            <a:r>
              <a:rPr lang="en-US" sz="2000" b="1" dirty="0">
                <a:solidFill>
                  <a:srgbClr val="FF00FF"/>
                </a:solidFill>
                <a:latin typeface="Courier"/>
                <a:cs typeface="Courier"/>
              </a:rPr>
              <a:t>end = ""</a:t>
            </a:r>
            <a:r>
              <a:rPr lang="en-US" sz="2000" b="1" dirty="0">
                <a:latin typeface="Courier"/>
                <a:cs typeface="Courier"/>
              </a:rPr>
              <a:t>)</a:t>
            </a:r>
          </a:p>
          <a:p>
            <a:pPr marL="228600" lvl="1" indent="0">
              <a:buNone/>
            </a:pPr>
            <a:r>
              <a:rPr lang="en-US" sz="2000" b="1" dirty="0">
                <a:latin typeface="Courier"/>
                <a:cs typeface="Courier"/>
              </a:rPr>
              <a:t>print("nothing", </a:t>
            </a:r>
            <a:r>
              <a:rPr lang="en-US" sz="2000" b="1" dirty="0">
                <a:solidFill>
                  <a:srgbClr val="FF00FF"/>
                </a:solidFill>
                <a:latin typeface="Courier"/>
                <a:cs typeface="Courier"/>
              </a:rPr>
              <a:t>end = "!"</a:t>
            </a:r>
            <a:r>
              <a:rPr lang="en-US" sz="2000" b="1" dirty="0">
                <a:latin typeface="Courier"/>
                <a:cs typeface="Courier"/>
              </a:rPr>
              <a:t>)</a:t>
            </a:r>
          </a:p>
          <a:p>
            <a:pPr marL="228600" lvl="1" indent="0">
              <a:buNone/>
            </a:pPr>
            <a:r>
              <a:rPr lang="en-US" sz="2000" b="1" dirty="0">
                <a:latin typeface="Courier"/>
                <a:cs typeface="Courier"/>
              </a:rPr>
              <a:t>print()</a:t>
            </a:r>
          </a:p>
          <a:p>
            <a:pPr marL="228600" lvl="1" indent="0">
              <a:buNone/>
            </a:pPr>
            <a:r>
              <a:rPr lang="en-US" sz="2000" b="1" dirty="0">
                <a:latin typeface="Courier"/>
                <a:cs typeface="Courier"/>
              </a:rPr>
              <a:t>print("Enough said!")</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10</a:t>
            </a:fld>
            <a:endParaRPr lang="en-US" dirty="0"/>
          </a:p>
        </p:txBody>
      </p:sp>
      <p:sp>
        <p:nvSpPr>
          <p:cNvPr id="9" name="TextBox 8"/>
          <p:cNvSpPr txBox="1"/>
          <p:nvPr/>
        </p:nvSpPr>
        <p:spPr>
          <a:xfrm>
            <a:off x="4800600" y="5715000"/>
            <a:ext cx="41148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The cat*</a:t>
            </a:r>
            <a:r>
              <a:rPr lang="en-US" sz="2000" b="1" dirty="0" err="1">
                <a:solidFill>
                  <a:srgbClr val="000090"/>
                </a:solidFill>
              </a:rPr>
              <a:t>saidnothing</a:t>
            </a:r>
            <a:r>
              <a:rPr lang="en-US" sz="2000" b="1" dirty="0">
                <a:solidFill>
                  <a:srgbClr val="000090"/>
                </a:solidFill>
              </a:rPr>
              <a:t>!</a:t>
            </a:r>
          </a:p>
          <a:p>
            <a:r>
              <a:rPr lang="en-US" sz="2000" b="1" dirty="0">
                <a:solidFill>
                  <a:srgbClr val="000090"/>
                </a:solidFill>
              </a:rPr>
              <a:t>Enough said!</a:t>
            </a:r>
          </a:p>
        </p:txBody>
      </p:sp>
      <p:sp>
        <p:nvSpPr>
          <p:cNvPr id="10" name="TextBox 9"/>
          <p:cNvSpPr txBox="1"/>
          <p:nvPr/>
        </p:nvSpPr>
        <p:spPr>
          <a:xfrm>
            <a:off x="4876800" y="2514600"/>
            <a:ext cx="40386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1*</a:t>
            </a:r>
            <a:r>
              <a:rPr lang="en-US" sz="2000" b="1" dirty="0" err="1">
                <a:solidFill>
                  <a:srgbClr val="000090"/>
                </a:solidFill>
              </a:rPr>
              <a:t>Meravigioso</a:t>
            </a:r>
            <a:r>
              <a:rPr lang="en-US" sz="2000" b="1" dirty="0">
                <a:solidFill>
                  <a:srgbClr val="000090"/>
                </a:solidFill>
              </a:rPr>
              <a:t>*Fabulous</a:t>
            </a:r>
          </a:p>
          <a:p>
            <a:r>
              <a:rPr lang="en-US" sz="2000" b="1" dirty="0">
                <a:solidFill>
                  <a:srgbClr val="000090"/>
                </a:solidFill>
              </a:rPr>
              <a:t>The final results are:56and44</a:t>
            </a:r>
          </a:p>
        </p:txBody>
      </p:sp>
    </p:spTree>
    <p:extLst>
      <p:ext uri="{BB962C8B-B14F-4D97-AF65-F5344CB8AC3E}">
        <p14:creationId xmlns:p14="http://schemas.microsoft.com/office/powerpoint/2010/main" val="120332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function</a:t>
            </a:r>
          </a:p>
        </p:txBody>
      </p:sp>
      <p:sp>
        <p:nvSpPr>
          <p:cNvPr id="3" name="Content Placeholder 2"/>
          <p:cNvSpPr>
            <a:spLocks noGrp="1"/>
          </p:cNvSpPr>
          <p:nvPr>
            <p:ph sz="quarter" idx="1"/>
          </p:nvPr>
        </p:nvSpPr>
        <p:spPr>
          <a:xfrm>
            <a:off x="152400" y="609600"/>
            <a:ext cx="8991600" cy="4615011"/>
          </a:xfrm>
        </p:spPr>
        <p:txBody>
          <a:bodyPr>
            <a:normAutofit/>
          </a:bodyPr>
          <a:lstStyle/>
          <a:p>
            <a:r>
              <a:rPr lang="en-US" dirty="0"/>
              <a:t>The </a:t>
            </a:r>
            <a:r>
              <a:rPr lang="en-US" dirty="0" err="1">
                <a:latin typeface="Courier" pitchFamily="2" charset="0"/>
              </a:rPr>
              <a:t>get_dice_throws_result</a:t>
            </a:r>
            <a:r>
              <a:rPr lang="en-US" dirty="0">
                <a:latin typeface="Courier" pitchFamily="2" charset="0"/>
              </a:rPr>
              <a:t>() </a:t>
            </a:r>
            <a:r>
              <a:rPr lang="en-US" dirty="0"/>
              <a:t>function throws a number of dice (given by </a:t>
            </a:r>
            <a:r>
              <a:rPr lang="da-DK" altLang="en-US" dirty="0" err="1">
                <a:latin typeface="Courier" pitchFamily="2" charset="0"/>
                <a:cs typeface="Calibri"/>
              </a:rPr>
              <a:t>num_throws</a:t>
            </a:r>
            <a:r>
              <a:rPr lang="en-US" dirty="0">
                <a:cs typeface="Calibri"/>
              </a:rPr>
              <a:t>) </a:t>
            </a:r>
            <a:r>
              <a:rPr lang="en-US" dirty="0"/>
              <a:t>and counts how often the dice value, (given by </a:t>
            </a:r>
            <a:r>
              <a:rPr lang="en-US" dirty="0" err="1">
                <a:latin typeface="Courier" pitchFamily="2" charset="0"/>
              </a:rPr>
              <a:t>dice_to_check</a:t>
            </a:r>
            <a:r>
              <a:rPr lang="en-US" dirty="0"/>
              <a:t>) occurs.  Complete the function.</a:t>
            </a:r>
            <a:endParaRPr lang="en-NZ" dirty="0"/>
          </a:p>
        </p:txBody>
      </p:sp>
      <p:sp>
        <p:nvSpPr>
          <p:cNvPr id="79" name="Text Box 9"/>
          <p:cNvSpPr txBox="1">
            <a:spLocks noChangeArrowheads="1"/>
          </p:cNvSpPr>
          <p:nvPr/>
        </p:nvSpPr>
        <p:spPr bwMode="auto">
          <a:xfrm>
            <a:off x="228600" y="1828800"/>
            <a:ext cx="8839200" cy="467820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a:solidFill>
                  <a:srgbClr val="000090"/>
                </a:solidFill>
                <a:latin typeface="Courier"/>
              </a:rPr>
              <a:t>import </a:t>
            </a:r>
            <a:r>
              <a:rPr lang="da-DK" altLang="en-US" sz="1800" b="1" dirty="0" err="1">
                <a:solidFill>
                  <a:srgbClr val="000090"/>
                </a:solidFill>
                <a:latin typeface="Courier"/>
              </a:rPr>
              <a:t>random</a:t>
            </a: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FF"/>
                </a:solidFill>
                <a:latin typeface="Courier"/>
              </a:rPr>
              <a:t>get_dice_throws_result</a:t>
            </a:r>
            <a:r>
              <a:rPr lang="da-DK" altLang="en-US" sz="1800" b="1" dirty="0">
                <a:solidFill>
                  <a:srgbClr val="0000FF"/>
                </a:solidFill>
                <a:latin typeface="Courier"/>
              </a:rPr>
              <a:t>(</a:t>
            </a:r>
            <a:r>
              <a:rPr lang="da-DK" altLang="en-US" sz="1800" b="1" dirty="0" err="1">
                <a:solidFill>
                  <a:srgbClr val="000090"/>
                </a:solidFill>
                <a:latin typeface="Courier"/>
              </a:rPr>
              <a:t>num_throws</a:t>
            </a:r>
            <a:r>
              <a:rPr lang="da-DK" altLang="en-US" sz="1800" b="1" dirty="0">
                <a:solidFill>
                  <a:srgbClr val="000090"/>
                </a:solidFill>
                <a:latin typeface="Courier"/>
              </a:rPr>
              <a:t>, </a:t>
            </a:r>
            <a:r>
              <a:rPr lang="da-DK" altLang="en-US" sz="1800" b="1" dirty="0" err="1">
                <a:solidFill>
                  <a:srgbClr val="000090"/>
                </a:solidFill>
                <a:latin typeface="Courier"/>
              </a:rPr>
              <a:t>dice_to_check</a:t>
            </a:r>
            <a:r>
              <a:rPr lang="da-DK" altLang="en-US" sz="1800" b="1" dirty="0">
                <a:solidFill>
                  <a:srgbClr val="0000FF"/>
                </a:solidFill>
                <a:latin typeface="Courier"/>
              </a:rPr>
              <a:t>)</a:t>
            </a:r>
            <a:r>
              <a:rPr lang="da-DK" altLang="en-US" sz="1800" b="1" dirty="0">
                <a:solidFill>
                  <a:srgbClr val="000090"/>
                </a:solidFill>
                <a:latin typeface="Courier"/>
              </a:rPr>
              <a:t>:	</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3200" b="1" dirty="0">
              <a:solidFill>
                <a:srgbClr val="000090"/>
              </a:solidFill>
              <a:latin typeface="Courier"/>
            </a:endParaRPr>
          </a:p>
          <a:p>
            <a:pPr>
              <a:spcBef>
                <a:spcPct val="0"/>
              </a:spcBef>
              <a:buClrTx/>
              <a:buSzTx/>
              <a:buNone/>
              <a:tabLst>
                <a:tab pos="355600" algn="l"/>
              </a:tabLst>
              <a:defRPr/>
            </a:pPr>
            <a:endParaRPr lang="da-DK" altLang="en-US" sz="32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print("30000 </a:t>
            </a:r>
            <a:r>
              <a:rPr lang="da-DK" altLang="en-US" sz="1800" b="1" dirty="0" err="1">
                <a:solidFill>
                  <a:srgbClr val="000090"/>
                </a:solidFill>
                <a:latin typeface="Courier"/>
              </a:rPr>
              <a:t>throws</a:t>
            </a:r>
            <a:r>
              <a:rPr lang="da-DK" altLang="en-US" sz="1800" b="1" dirty="0">
                <a:solidFill>
                  <a:srgbClr val="000090"/>
                </a:solidFill>
                <a:latin typeface="Courier"/>
              </a:rPr>
              <a:t>,", </a:t>
            </a:r>
            <a:r>
              <a:rPr lang="da-DK" altLang="en-US" sz="1800" b="1" dirty="0" err="1">
                <a:solidFill>
                  <a:srgbClr val="0000FF"/>
                </a:solidFill>
                <a:latin typeface="Courier"/>
              </a:rPr>
              <a:t>get_dice_throws_result</a:t>
            </a:r>
            <a:r>
              <a:rPr lang="da-DK" altLang="en-US" sz="1800" b="1" dirty="0">
                <a:solidFill>
                  <a:srgbClr val="0000FF"/>
                </a:solidFill>
                <a:latin typeface="Courier"/>
              </a:rPr>
              <a:t>(</a:t>
            </a:r>
            <a:r>
              <a:rPr lang="da-DK" altLang="en-US" sz="1800" b="1" dirty="0">
                <a:solidFill>
                  <a:srgbClr val="000090"/>
                </a:solidFill>
                <a:latin typeface="Courier"/>
              </a:rPr>
              <a:t>30000, 6</a:t>
            </a:r>
            <a:r>
              <a:rPr lang="da-DK" altLang="en-US" sz="1800" b="1" dirty="0">
                <a:solidFill>
                  <a:srgbClr val="0000FF"/>
                </a:solidFill>
                <a:latin typeface="Courier"/>
              </a:rPr>
              <a:t>)</a:t>
            </a:r>
            <a:r>
              <a:rPr lang="da-DK" altLang="en-US" sz="1800" b="1" dirty="0">
                <a:solidFill>
                  <a:srgbClr val="000090"/>
                </a:solidFill>
                <a:latin typeface="Courier"/>
              </a:rPr>
              <a:t>, </a:t>
            </a:r>
          </a:p>
          <a:p>
            <a:pPr algn="r">
              <a:spcBef>
                <a:spcPct val="0"/>
              </a:spcBef>
              <a:buClrTx/>
              <a:buSzTx/>
              <a:buNone/>
              <a:tabLst>
                <a:tab pos="355600" algn="l"/>
              </a:tabLst>
              <a:defRPr/>
            </a:pPr>
            <a:r>
              <a:rPr lang="da-DK" altLang="en-US" sz="1800" b="1" dirty="0">
                <a:solidFill>
                  <a:srgbClr val="000090"/>
                </a:solidFill>
                <a:latin typeface="Courier"/>
              </a:rPr>
              <a:t>"</a:t>
            </a:r>
            <a:r>
              <a:rPr lang="da-DK" altLang="en-US" sz="1800" b="1" dirty="0" err="1">
                <a:solidFill>
                  <a:srgbClr val="000090"/>
                </a:solidFill>
                <a:latin typeface="Courier"/>
              </a:rPr>
              <a:t>sixes</a:t>
            </a:r>
            <a:r>
              <a:rPr lang="da-DK" altLang="en-US" sz="1800" b="1" dirty="0">
                <a:solidFill>
                  <a:srgbClr val="000090"/>
                </a:solidFill>
                <a:latin typeface="Courier"/>
              </a:rPr>
              <a:t>")	</a:t>
            </a:r>
          </a:p>
          <a:p>
            <a:pPr>
              <a:spcBef>
                <a:spcPct val="0"/>
              </a:spcBef>
              <a:buClrTx/>
              <a:buSzTx/>
              <a:buNone/>
              <a:tabLst>
                <a:tab pos="355600" algn="l"/>
              </a:tabLst>
              <a:defRPr/>
            </a:pPr>
            <a:r>
              <a:rPr lang="da-DK" altLang="en-US" sz="1800" b="1" dirty="0">
                <a:solidFill>
                  <a:srgbClr val="000090"/>
                </a:solidFill>
                <a:latin typeface="Courier"/>
              </a:rPr>
              <a:t>	print("6 </a:t>
            </a:r>
            <a:r>
              <a:rPr lang="da-DK" altLang="en-US" sz="1800" b="1" dirty="0" err="1">
                <a:solidFill>
                  <a:srgbClr val="000090"/>
                </a:solidFill>
                <a:latin typeface="Courier"/>
              </a:rPr>
              <a:t>throws</a:t>
            </a:r>
            <a:r>
              <a:rPr lang="da-DK" altLang="en-US" sz="1800" b="1" dirty="0">
                <a:solidFill>
                  <a:srgbClr val="000090"/>
                </a:solidFill>
                <a:latin typeface="Courier"/>
              </a:rPr>
              <a:t>,", </a:t>
            </a:r>
            <a:r>
              <a:rPr lang="da-DK" altLang="en-US" sz="1800" b="1" dirty="0" err="1">
                <a:solidFill>
                  <a:srgbClr val="0000FF"/>
                </a:solidFill>
                <a:latin typeface="Courier"/>
              </a:rPr>
              <a:t>get_dice_throws_result</a:t>
            </a:r>
            <a:r>
              <a:rPr lang="da-DK" altLang="en-US" sz="1800" b="1" dirty="0">
                <a:solidFill>
                  <a:srgbClr val="0000FF"/>
                </a:solidFill>
                <a:latin typeface="Courier"/>
              </a:rPr>
              <a:t>(</a:t>
            </a:r>
            <a:r>
              <a:rPr lang="da-DK" altLang="en-US" sz="1800" b="1" dirty="0">
                <a:solidFill>
                  <a:srgbClr val="000090"/>
                </a:solidFill>
                <a:latin typeface="Courier"/>
              </a:rPr>
              <a:t>6, 6</a:t>
            </a:r>
            <a:r>
              <a:rPr lang="da-DK" altLang="en-US" sz="1800" b="1" dirty="0">
                <a:solidFill>
                  <a:srgbClr val="0000FF"/>
                </a:solidFill>
                <a:latin typeface="Courier"/>
              </a:rPr>
              <a:t>)</a:t>
            </a:r>
            <a:r>
              <a:rPr lang="da-DK" altLang="en-US" sz="1800" b="1" dirty="0">
                <a:solidFill>
                  <a:srgbClr val="000090"/>
                </a:solidFill>
                <a:latin typeface="Courier"/>
              </a:rPr>
              <a:t>, "</a:t>
            </a:r>
            <a:r>
              <a:rPr lang="da-DK" altLang="en-US" sz="1800" b="1" dirty="0" err="1">
                <a:solidFill>
                  <a:srgbClr val="000090"/>
                </a:solidFill>
                <a:latin typeface="Courier"/>
              </a:rPr>
              <a:t>sixes</a:t>
            </a:r>
            <a:r>
              <a:rPr lang="da-DK" altLang="en-US" sz="1800" b="1" dirty="0">
                <a:solidFill>
                  <a:srgbClr val="000090"/>
                </a:solidFill>
                <a:latin typeface="Courier"/>
              </a:rPr>
              <a:t>")	print("600000 </a:t>
            </a:r>
            <a:r>
              <a:rPr lang="da-DK" altLang="en-US" sz="1800" b="1" dirty="0" err="1">
                <a:solidFill>
                  <a:srgbClr val="000090"/>
                </a:solidFill>
                <a:latin typeface="Courier"/>
              </a:rPr>
              <a:t>throws</a:t>
            </a:r>
            <a:r>
              <a:rPr lang="da-DK" altLang="en-US" sz="1800" b="1" dirty="0">
                <a:solidFill>
                  <a:srgbClr val="000090"/>
                </a:solidFill>
                <a:latin typeface="Courier"/>
              </a:rPr>
              <a:t>,", </a:t>
            </a:r>
            <a:r>
              <a:rPr lang="da-DK" altLang="en-US" sz="1800" b="1" dirty="0" err="1">
                <a:solidFill>
                  <a:srgbClr val="0000FF"/>
                </a:solidFill>
                <a:latin typeface="Courier"/>
              </a:rPr>
              <a:t>get_dice_throws_result</a:t>
            </a:r>
            <a:r>
              <a:rPr lang="da-DK" altLang="en-US" sz="1800" b="1" dirty="0">
                <a:solidFill>
                  <a:srgbClr val="0000FF"/>
                </a:solidFill>
                <a:latin typeface="Courier"/>
              </a:rPr>
              <a:t>(</a:t>
            </a:r>
            <a:r>
              <a:rPr lang="da-DK" altLang="en-US" sz="1800" b="1" dirty="0">
                <a:solidFill>
                  <a:srgbClr val="000090"/>
                </a:solidFill>
                <a:latin typeface="Courier"/>
              </a:rPr>
              <a:t>600000, 5</a:t>
            </a:r>
            <a:r>
              <a:rPr lang="da-DK" altLang="en-US" sz="1800" b="1" dirty="0">
                <a:solidFill>
                  <a:srgbClr val="0000FF"/>
                </a:solidFill>
                <a:latin typeface="Courier"/>
              </a:rPr>
              <a:t>)</a:t>
            </a:r>
            <a:r>
              <a:rPr lang="da-DK" altLang="en-US" sz="1800" b="1" dirty="0">
                <a:solidFill>
                  <a:srgbClr val="000090"/>
                </a:solidFill>
                <a:latin typeface="Courier"/>
              </a:rPr>
              <a:t>, </a:t>
            </a:r>
          </a:p>
          <a:p>
            <a:pPr algn="r">
              <a:spcBef>
                <a:spcPct val="0"/>
              </a:spcBef>
              <a:buClrTx/>
              <a:buSzTx/>
              <a:buNone/>
              <a:tabLst>
                <a:tab pos="355600" algn="l"/>
              </a:tabLst>
              <a:defRPr/>
            </a:pPr>
            <a:r>
              <a:rPr lang="da-DK" altLang="en-US" sz="1800" b="1" dirty="0">
                <a:solidFill>
                  <a:srgbClr val="000090"/>
                </a:solidFill>
                <a:latin typeface="Courier"/>
              </a:rPr>
              <a:t>"</a:t>
            </a:r>
            <a:r>
              <a:rPr lang="da-DK" altLang="en-US" sz="1800" b="1" dirty="0" err="1">
                <a:solidFill>
                  <a:srgbClr val="000090"/>
                </a:solidFill>
                <a:latin typeface="Courier"/>
              </a:rPr>
              <a:t>fives</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81" name="TextBox 80"/>
          <p:cNvSpPr txBox="1"/>
          <p:nvPr/>
        </p:nvSpPr>
        <p:spPr>
          <a:xfrm>
            <a:off x="3733800" y="5943600"/>
            <a:ext cx="31877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30000 throws, 4913  sixes</a:t>
            </a:r>
            <a:endParaRPr lang="en-US" b="1" dirty="0">
              <a:solidFill>
                <a:srgbClr val="000090"/>
              </a:solidFill>
              <a:latin typeface="Courier"/>
              <a:cs typeface="Courier"/>
            </a:endParaRPr>
          </a:p>
          <a:p>
            <a:r>
              <a:rPr lang="en-US" b="1" dirty="0">
                <a:solidFill>
                  <a:srgbClr val="000090"/>
                </a:solidFill>
              </a:rPr>
              <a:t>6 throws, 0 sixes</a:t>
            </a:r>
            <a:endParaRPr lang="en-US" b="1" dirty="0">
              <a:solidFill>
                <a:srgbClr val="000090"/>
              </a:solidFill>
              <a:latin typeface="Courier"/>
              <a:cs typeface="Courier"/>
            </a:endParaRPr>
          </a:p>
          <a:p>
            <a:r>
              <a:rPr lang="en-US" b="1" dirty="0">
                <a:solidFill>
                  <a:srgbClr val="000090"/>
                </a:solidFill>
              </a:rPr>
              <a:t>600000 throws, 99929 fives </a:t>
            </a:r>
            <a:endParaRPr lang="en-US" b="1" dirty="0">
              <a:solidFill>
                <a:srgbClr val="000090"/>
              </a:solidFill>
              <a:latin typeface="Courier"/>
              <a:cs typeface="Courier"/>
            </a:endParaRPr>
          </a:p>
        </p:txBody>
      </p:sp>
      <p:sp>
        <p:nvSpPr>
          <p:cNvPr id="5" name="TextBox 4"/>
          <p:cNvSpPr txBox="1"/>
          <p:nvPr/>
        </p:nvSpPr>
        <p:spPr>
          <a:xfrm>
            <a:off x="8420100" y="6096000"/>
            <a:ext cx="184666" cy="369332"/>
          </a:xfrm>
          <a:prstGeom prst="rect">
            <a:avLst/>
          </a:prstGeom>
          <a:noFill/>
        </p:spPr>
        <p:txBody>
          <a:bodyPr wrap="none" rtlCol="0">
            <a:spAutoFit/>
          </a:bodyPr>
          <a:lstStyle/>
          <a:p>
            <a:endParaRPr lang="en-US" b="1" dirty="0"/>
          </a:p>
        </p:txBody>
      </p:sp>
      <p:sp>
        <p:nvSpPr>
          <p:cNvPr id="7" name="Footer Placeholder 6"/>
          <p:cNvSpPr>
            <a:spLocks noGrp="1"/>
          </p:cNvSpPr>
          <p:nvPr>
            <p:ph type="ftr" sz="quarter" idx="3"/>
          </p:nvPr>
        </p:nvSpPr>
        <p:spPr/>
        <p:txBody>
          <a:bodyPr/>
          <a:lstStyle/>
          <a:p>
            <a:r>
              <a:rPr lang="en-US"/>
              <a:t>CompSci 101 - Principles of Programming</a:t>
            </a:r>
            <a:endParaRPr lang="en-US" dirty="0"/>
          </a:p>
        </p:txBody>
      </p:sp>
      <p:sp>
        <p:nvSpPr>
          <p:cNvPr id="8" name="Slide Number Placeholder 7"/>
          <p:cNvSpPr>
            <a:spLocks noGrp="1"/>
          </p:cNvSpPr>
          <p:nvPr>
            <p:ph type="sldNum" sz="quarter" idx="4"/>
          </p:nvPr>
        </p:nvSpPr>
        <p:spPr/>
        <p:txBody>
          <a:bodyPr/>
          <a:lstStyle/>
          <a:p>
            <a:fld id="{B6F15528-21DE-4FAA-801E-634DDDAF4B2B}" type="slidenum">
              <a:rPr lang="en-US" smtClean="0"/>
              <a:pPr/>
              <a:t>11</a:t>
            </a:fld>
            <a:endParaRPr lang="en-US" dirty="0"/>
          </a:p>
        </p:txBody>
      </p:sp>
    </p:spTree>
    <p:extLst>
      <p:ext uri="{BB962C8B-B14F-4D97-AF65-F5344CB8AC3E}">
        <p14:creationId xmlns:p14="http://schemas.microsoft.com/office/powerpoint/2010/main" val="820262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762000"/>
          </a:xfrm>
        </p:spPr>
        <p:txBody>
          <a:bodyPr>
            <a:normAutofit/>
          </a:bodyPr>
          <a:lstStyle/>
          <a:p>
            <a:r>
              <a:rPr lang="en-NZ" dirty="0"/>
              <a:t>Complete the function</a:t>
            </a:r>
          </a:p>
        </p:txBody>
      </p:sp>
      <p:sp>
        <p:nvSpPr>
          <p:cNvPr id="3" name="Content Placeholder 2"/>
          <p:cNvSpPr>
            <a:spLocks noGrp="1"/>
          </p:cNvSpPr>
          <p:nvPr>
            <p:ph sz="quarter" idx="1"/>
          </p:nvPr>
        </p:nvSpPr>
        <p:spPr>
          <a:xfrm>
            <a:off x="152400" y="533400"/>
            <a:ext cx="8991600" cy="4767411"/>
          </a:xfrm>
        </p:spPr>
        <p:txBody>
          <a:bodyPr>
            <a:normAutofit/>
          </a:bodyPr>
          <a:lstStyle/>
          <a:p>
            <a:r>
              <a:rPr lang="en-US" dirty="0"/>
              <a:t>For an integer, a divisor is a number which divides exactly into the integer (a factor of the integer), e.g., the divisors of 6 are 1, 2, 3, 6. Note that 1 and the number itself are divisors (they divide into the number exactly).  For this function we only want the sum of all the divisors less than the number itself.  Complete the function.</a:t>
            </a:r>
            <a:endParaRPr lang="en-GB" dirty="0"/>
          </a:p>
        </p:txBody>
      </p:sp>
      <p:sp>
        <p:nvSpPr>
          <p:cNvPr id="79" name="Text Box 9"/>
          <p:cNvSpPr txBox="1">
            <a:spLocks noChangeArrowheads="1"/>
          </p:cNvSpPr>
          <p:nvPr/>
        </p:nvSpPr>
        <p:spPr bwMode="auto">
          <a:xfrm>
            <a:off x="76200" y="2553592"/>
            <a:ext cx="8915400" cy="384720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get_sum_of_divisors</a:t>
            </a:r>
            <a:r>
              <a:rPr lang="da-DK" altLang="en-US" sz="1800" b="1" dirty="0">
                <a:solidFill>
                  <a:srgbClr val="000090"/>
                </a:solidFill>
                <a:latin typeface="Courier"/>
              </a:rPr>
              <a:t>(</a:t>
            </a:r>
            <a:r>
              <a:rPr lang="da-DK" altLang="en-US" sz="1800" b="1" dirty="0" err="1">
                <a:solidFill>
                  <a:srgbClr val="000090"/>
                </a:solidFill>
                <a:latin typeface="Courier"/>
              </a:rPr>
              <a:t>number</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endParaRPr lang="da-DK" altLang="en-US" sz="3200" b="1" dirty="0">
              <a:solidFill>
                <a:srgbClr val="000090"/>
              </a:solidFill>
              <a:latin typeface="Courier"/>
            </a:endParaRPr>
          </a:p>
          <a:p>
            <a:pPr>
              <a:spcBef>
                <a:spcPct val="0"/>
              </a:spcBef>
              <a:buClrTx/>
              <a:buSzTx/>
              <a:buNone/>
              <a:tabLst>
                <a:tab pos="355600" algn="l"/>
              </a:tabLst>
              <a:defRPr/>
            </a:pPr>
            <a:endParaRPr lang="da-DK" altLang="en-US" sz="2400" b="1" dirty="0">
              <a:solidFill>
                <a:srgbClr val="000090"/>
              </a:solidFill>
              <a:latin typeface="Courier"/>
            </a:endParaRP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(6)", </a:t>
            </a:r>
            <a:r>
              <a:rPr lang="da-DK" altLang="en-US" sz="1800" b="1" dirty="0" err="1">
                <a:solidFill>
                  <a:srgbClr val="000090"/>
                </a:solidFill>
                <a:latin typeface="Courier"/>
              </a:rPr>
              <a:t>get_sum_of_divisors</a:t>
            </a:r>
            <a:r>
              <a:rPr lang="da-DK" altLang="en-US" sz="1800" b="1" dirty="0">
                <a:solidFill>
                  <a:srgbClr val="000090"/>
                </a:solidFill>
                <a:latin typeface="Courier"/>
              </a:rPr>
              <a:t>(6))</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(24)", </a:t>
            </a:r>
            <a:r>
              <a:rPr lang="da-DK" altLang="en-US" sz="1800" b="1" dirty="0" err="1">
                <a:solidFill>
                  <a:srgbClr val="000090"/>
                </a:solidFill>
                <a:latin typeface="Courier"/>
              </a:rPr>
              <a:t>get_sum_of_divisors</a:t>
            </a:r>
            <a:r>
              <a:rPr lang="da-DK" altLang="en-US" sz="1800" b="1" dirty="0">
                <a:solidFill>
                  <a:srgbClr val="000090"/>
                </a:solidFill>
                <a:latin typeface="Courier"/>
              </a:rPr>
              <a:t>(24))</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(25)", </a:t>
            </a:r>
            <a:r>
              <a:rPr lang="da-DK" altLang="en-US" sz="1800" b="1" dirty="0" err="1">
                <a:solidFill>
                  <a:srgbClr val="000090"/>
                </a:solidFill>
                <a:latin typeface="Courier"/>
              </a:rPr>
              <a:t>get_sum_of_divisors</a:t>
            </a:r>
            <a:r>
              <a:rPr lang="da-DK" altLang="en-US" sz="1800" b="1" dirty="0">
                <a:solidFill>
                  <a:srgbClr val="000090"/>
                </a:solidFill>
                <a:latin typeface="Courier"/>
              </a:rPr>
              <a:t>(25))</a:t>
            </a:r>
          </a:p>
          <a:p>
            <a:pPr>
              <a:spcBef>
                <a:spcPct val="0"/>
              </a:spcBef>
              <a:buClrTx/>
              <a:buSzTx/>
              <a:buNone/>
              <a:tabLst>
                <a:tab pos="3556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get_sum_of_divisors</a:t>
            </a:r>
            <a:r>
              <a:rPr lang="da-DK" altLang="en-US" sz="1800" b="1" dirty="0">
                <a:solidFill>
                  <a:srgbClr val="000090"/>
                </a:solidFill>
                <a:latin typeface="Courier"/>
              </a:rPr>
              <a:t>(5628)", </a:t>
            </a:r>
            <a:r>
              <a:rPr lang="da-DK" altLang="en-US" sz="1800" b="1" dirty="0" err="1">
                <a:solidFill>
                  <a:srgbClr val="000090"/>
                </a:solidFill>
                <a:latin typeface="Courier"/>
              </a:rPr>
              <a:t>get_sum_of_divisors</a:t>
            </a:r>
            <a:r>
              <a:rPr lang="da-DK" altLang="en-US" sz="1800" b="1" dirty="0">
                <a:solidFill>
                  <a:srgbClr val="000090"/>
                </a:solidFill>
                <a:latin typeface="Courier"/>
              </a:rPr>
              <a:t>(5628))</a:t>
            </a:r>
          </a:p>
          <a:p>
            <a:pPr>
              <a:spcBef>
                <a:spcPct val="0"/>
              </a:spcBef>
              <a:buClrTx/>
              <a:buSzTx/>
              <a:buNone/>
              <a:tabLst>
                <a:tab pos="355600" algn="l"/>
              </a:tabLst>
              <a:defRPr/>
            </a:pPr>
            <a:endParaRPr lang="da-DK" altLang="en-US" sz="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81" name="TextBox 80"/>
          <p:cNvSpPr txBox="1"/>
          <p:nvPr/>
        </p:nvSpPr>
        <p:spPr>
          <a:xfrm>
            <a:off x="4495800" y="3124200"/>
            <a:ext cx="4648200" cy="1200329"/>
          </a:xfrm>
          <a:prstGeom prst="rect">
            <a:avLst/>
          </a:prstGeom>
          <a:solidFill>
            <a:srgbClr val="E3EBF3"/>
          </a:solidFill>
          <a:ln>
            <a:solidFill>
              <a:srgbClr val="0000FF"/>
            </a:solidFill>
          </a:ln>
        </p:spPr>
        <p:txBody>
          <a:bodyPr wrap="square" rtlCol="0">
            <a:spAutoFit/>
          </a:bodyPr>
          <a:lstStyle/>
          <a:p>
            <a:r>
              <a:rPr lang="en-US" b="1" dirty="0" err="1">
                <a:solidFill>
                  <a:srgbClr val="000090"/>
                </a:solidFill>
                <a:latin typeface="Courier"/>
                <a:cs typeface="Courier"/>
              </a:rPr>
              <a:t>get_sum_of_divisors</a:t>
            </a:r>
            <a:r>
              <a:rPr lang="en-US" b="1" dirty="0">
                <a:solidFill>
                  <a:srgbClr val="000090"/>
                </a:solidFill>
                <a:latin typeface="Courier"/>
                <a:cs typeface="Courier"/>
              </a:rPr>
              <a:t>(6) 6</a:t>
            </a:r>
          </a:p>
          <a:p>
            <a:r>
              <a:rPr lang="en-US" b="1" dirty="0" err="1">
                <a:solidFill>
                  <a:srgbClr val="000090"/>
                </a:solidFill>
                <a:latin typeface="Courier"/>
                <a:cs typeface="Courier"/>
              </a:rPr>
              <a:t>get_sum_of_divisors</a:t>
            </a:r>
            <a:r>
              <a:rPr lang="en-US" b="1" dirty="0">
                <a:solidFill>
                  <a:srgbClr val="000090"/>
                </a:solidFill>
                <a:latin typeface="Courier"/>
                <a:cs typeface="Courier"/>
              </a:rPr>
              <a:t>(24) 36</a:t>
            </a:r>
          </a:p>
          <a:p>
            <a:r>
              <a:rPr lang="en-US" b="1" dirty="0" err="1">
                <a:solidFill>
                  <a:srgbClr val="000090"/>
                </a:solidFill>
                <a:latin typeface="Courier"/>
                <a:cs typeface="Courier"/>
              </a:rPr>
              <a:t>get_sum_of_divisors</a:t>
            </a:r>
            <a:r>
              <a:rPr lang="en-US" b="1" dirty="0">
                <a:solidFill>
                  <a:srgbClr val="000090"/>
                </a:solidFill>
                <a:latin typeface="Courier"/>
                <a:cs typeface="Courier"/>
              </a:rPr>
              <a:t>(25) 6</a:t>
            </a:r>
          </a:p>
          <a:p>
            <a:r>
              <a:rPr lang="en-US" b="1" dirty="0" err="1">
                <a:solidFill>
                  <a:srgbClr val="000090"/>
                </a:solidFill>
                <a:latin typeface="Courier"/>
                <a:cs typeface="Courier"/>
              </a:rPr>
              <a:t>get_sum_of_divisors</a:t>
            </a:r>
            <a:r>
              <a:rPr lang="en-US" b="1" dirty="0">
                <a:solidFill>
                  <a:srgbClr val="000090"/>
                </a:solidFill>
                <a:latin typeface="Courier"/>
                <a:cs typeface="Courier"/>
              </a:rPr>
              <a:t>(5628) 9604</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4124379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Complete the function</a:t>
            </a:r>
          </a:p>
        </p:txBody>
      </p:sp>
      <p:sp>
        <p:nvSpPr>
          <p:cNvPr id="3" name="Content Placeholder 2"/>
          <p:cNvSpPr>
            <a:spLocks noGrp="1"/>
          </p:cNvSpPr>
          <p:nvPr>
            <p:ph sz="quarter" idx="1"/>
          </p:nvPr>
        </p:nvSpPr>
        <p:spPr>
          <a:xfrm>
            <a:off x="0" y="609600"/>
            <a:ext cx="9144000" cy="4691211"/>
          </a:xfrm>
        </p:spPr>
        <p:txBody>
          <a:bodyPr>
            <a:normAutofit/>
          </a:bodyPr>
          <a:lstStyle/>
          <a:p>
            <a:r>
              <a:rPr lang="en-US" dirty="0"/>
              <a:t>A perfect number is an integer that is equal to the sum of its divisors (including 1, excluding the number itself), e.g., the sum of the divisors of 28 is 28 (1 + 2 + 4 + 7 + 14).   Complete the </a:t>
            </a:r>
            <a:r>
              <a:rPr lang="da-DK" altLang="en-US" b="1" dirty="0" err="1">
                <a:latin typeface="Courier" pitchFamily="2" charset="0"/>
                <a:cs typeface="Calibri"/>
              </a:rPr>
              <a:t>check_perfection</a:t>
            </a:r>
            <a:r>
              <a:rPr lang="da-DK" altLang="en-US" b="1" dirty="0">
                <a:latin typeface="Courier" pitchFamily="2" charset="0"/>
                <a:cs typeface="Calibri"/>
              </a:rPr>
              <a:t>() </a:t>
            </a:r>
            <a:r>
              <a:rPr lang="en-US" dirty="0"/>
              <a:t>function which checks for perfection and </a:t>
            </a:r>
            <a:r>
              <a:rPr lang="da-DK" altLang="en-US" dirty="0"/>
              <a:t>prints </a:t>
            </a:r>
            <a:r>
              <a:rPr lang="da-DK" altLang="en-US" dirty="0" err="1"/>
              <a:t>either</a:t>
            </a:r>
            <a:r>
              <a:rPr lang="da-DK" altLang="en-US" dirty="0"/>
              <a:t> </a:t>
            </a:r>
            <a:r>
              <a:rPr lang="da-DK" altLang="en-US" sz="1000" dirty="0"/>
              <a:t> </a:t>
            </a:r>
            <a:r>
              <a:rPr lang="da-DK" altLang="en-US" dirty="0">
                <a:latin typeface="Courier" pitchFamily="2" charset="0"/>
              </a:rPr>
              <a:t>'#is a </a:t>
            </a:r>
            <a:r>
              <a:rPr lang="da-DK" altLang="en-US" dirty="0" err="1">
                <a:latin typeface="Courier" pitchFamily="2" charset="0"/>
              </a:rPr>
              <a:t>perfect</a:t>
            </a:r>
            <a:r>
              <a:rPr lang="da-DK" altLang="en-US" dirty="0">
                <a:latin typeface="Courier" pitchFamily="2" charset="0"/>
              </a:rPr>
              <a:t> </a:t>
            </a:r>
            <a:r>
              <a:rPr lang="da-DK" altLang="en-US" dirty="0" err="1">
                <a:latin typeface="Courier" pitchFamily="2" charset="0"/>
              </a:rPr>
              <a:t>number</a:t>
            </a:r>
            <a:r>
              <a:rPr lang="da-DK" altLang="en-US" dirty="0">
                <a:latin typeface="Courier" pitchFamily="2" charset="0"/>
              </a:rPr>
              <a:t>'</a:t>
            </a:r>
            <a:r>
              <a:rPr lang="da-DK" altLang="en-US" sz="1000" dirty="0">
                <a:latin typeface="Courier" pitchFamily="2" charset="0"/>
              </a:rPr>
              <a:t> </a:t>
            </a:r>
            <a:r>
              <a:rPr lang="da-DK" altLang="en-US" dirty="0"/>
              <a:t>or </a:t>
            </a:r>
            <a:r>
              <a:rPr lang="da-DK" altLang="en-US" sz="1000" dirty="0"/>
              <a:t> </a:t>
            </a:r>
            <a:r>
              <a:rPr lang="da-DK" altLang="en-US" dirty="0">
                <a:latin typeface="Courier" pitchFamily="2" charset="0"/>
              </a:rPr>
              <a:t>'#is NOT a </a:t>
            </a:r>
            <a:r>
              <a:rPr lang="da-DK" altLang="en-US" dirty="0" err="1">
                <a:latin typeface="Courier" pitchFamily="2" charset="0"/>
              </a:rPr>
              <a:t>perfect</a:t>
            </a:r>
            <a:r>
              <a:rPr lang="da-DK" altLang="en-US" dirty="0">
                <a:latin typeface="Courier" pitchFamily="2" charset="0"/>
              </a:rPr>
              <a:t> </a:t>
            </a:r>
            <a:r>
              <a:rPr lang="da-DK" altLang="en-US" dirty="0" err="1">
                <a:latin typeface="Courier" pitchFamily="2" charset="0"/>
              </a:rPr>
              <a:t>number</a:t>
            </a:r>
            <a:r>
              <a:rPr lang="da-DK" altLang="en-US" dirty="0">
                <a:latin typeface="Courier" pitchFamily="2" charset="0"/>
              </a:rPr>
              <a:t>'</a:t>
            </a:r>
            <a:r>
              <a:rPr lang="da-DK" altLang="en-US" dirty="0"/>
              <a:t>.</a:t>
            </a:r>
          </a:p>
          <a:p>
            <a:pPr>
              <a:buFont typeface="Wingdings" charset="2"/>
              <a:buChar char="§"/>
            </a:pPr>
            <a:endParaRPr lang="en-NZ" dirty="0"/>
          </a:p>
          <a:p>
            <a:pPr lvl="1"/>
            <a:endParaRPr lang="en-GB" dirty="0"/>
          </a:p>
        </p:txBody>
      </p:sp>
      <p:sp>
        <p:nvSpPr>
          <p:cNvPr id="79" name="Text Box 9"/>
          <p:cNvSpPr txBox="1">
            <a:spLocks noChangeArrowheads="1"/>
          </p:cNvSpPr>
          <p:nvPr/>
        </p:nvSpPr>
        <p:spPr bwMode="auto">
          <a:xfrm>
            <a:off x="317500" y="2590800"/>
            <a:ext cx="8445500" cy="4247317"/>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cs typeface="Courier"/>
              </a:rPr>
              <a:t>def</a:t>
            </a: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get_sum_of_divisors</a:t>
            </a:r>
            <a:r>
              <a:rPr lang="da-DK" altLang="en-US" sz="1800" b="1" dirty="0">
                <a:solidFill>
                  <a:srgbClr val="000090"/>
                </a:solidFill>
                <a:latin typeface="Courier"/>
                <a:cs typeface="Courier"/>
              </a:rPr>
              <a:t>(</a:t>
            </a:r>
            <a:r>
              <a:rPr lang="da-DK" altLang="en-US" sz="1800" b="1" dirty="0" err="1">
                <a:solidFill>
                  <a:srgbClr val="000090"/>
                </a:solidFill>
                <a:latin typeface="Courier"/>
                <a:cs typeface="Courier"/>
              </a:rPr>
              <a:t>number</a:t>
            </a:r>
            <a:r>
              <a:rPr lang="da-DK" altLang="en-US" sz="1800" b="1" dirty="0">
                <a:solidFill>
                  <a:srgbClr val="000090"/>
                </a:solidFill>
                <a:latin typeface="Courier"/>
                <a:cs typeface="Courier"/>
              </a:rPr>
              <a:t>):</a:t>
            </a:r>
          </a:p>
          <a:p>
            <a:pPr>
              <a:spcBef>
                <a:spcPct val="0"/>
              </a:spcBef>
              <a:buClrTx/>
              <a:buSzTx/>
              <a:buNone/>
              <a:tabLst>
                <a:tab pos="355600" algn="l"/>
              </a:tabLst>
              <a:defRPr/>
            </a:pPr>
            <a:r>
              <a:rPr lang="da-DK" altLang="en-US" sz="1800" b="1" dirty="0">
                <a:solidFill>
                  <a:srgbClr val="000090"/>
                </a:solidFill>
                <a:latin typeface="Courier"/>
                <a:cs typeface="Courier"/>
              </a:rPr>
              <a:t>	#See </a:t>
            </a:r>
            <a:r>
              <a:rPr lang="da-DK" altLang="en-US" sz="1800" b="1" dirty="0" err="1">
                <a:solidFill>
                  <a:srgbClr val="000090"/>
                </a:solidFill>
                <a:latin typeface="Courier"/>
                <a:cs typeface="Courier"/>
              </a:rPr>
              <a:t>code</a:t>
            </a:r>
            <a:r>
              <a:rPr lang="da-DK" altLang="en-US" sz="1800" b="1" dirty="0">
                <a:solidFill>
                  <a:srgbClr val="000090"/>
                </a:solidFill>
                <a:latin typeface="Courier"/>
                <a:cs typeface="Courier"/>
              </a:rPr>
              <a:t> from the </a:t>
            </a:r>
            <a:r>
              <a:rPr lang="da-DK" altLang="en-US" sz="1800" b="1" dirty="0" err="1">
                <a:solidFill>
                  <a:srgbClr val="000090"/>
                </a:solidFill>
                <a:latin typeface="Courier"/>
                <a:cs typeface="Courier"/>
              </a:rPr>
              <a:t>previous</a:t>
            </a:r>
            <a:r>
              <a:rPr lang="da-DK" altLang="en-US" sz="1800" b="1" dirty="0">
                <a:solidFill>
                  <a:srgbClr val="000090"/>
                </a:solidFill>
                <a:latin typeface="Courier"/>
                <a:cs typeface="Courier"/>
              </a:rPr>
              <a:t> Slide</a:t>
            </a:r>
          </a:p>
          <a:p>
            <a:pPr>
              <a:spcBef>
                <a:spcPct val="0"/>
              </a:spcBef>
              <a:buClrTx/>
              <a:buSzTx/>
              <a:buNone/>
              <a:tabLst>
                <a:tab pos="355600" algn="l"/>
              </a:tabLst>
              <a:defRPr/>
            </a:pPr>
            <a:endParaRPr lang="da-DK" altLang="en-US" sz="1800" b="1" dirty="0">
              <a:solidFill>
                <a:srgbClr val="000090"/>
              </a:solidFill>
              <a:latin typeface="Courier"/>
              <a:cs typeface="Courier"/>
            </a:endParaRPr>
          </a:p>
          <a:p>
            <a:pPr>
              <a:spcBef>
                <a:spcPct val="0"/>
              </a:spcBef>
              <a:buClrTx/>
              <a:buSzTx/>
              <a:buNone/>
              <a:tabLst>
                <a:tab pos="355600" algn="l"/>
              </a:tabLst>
              <a:defRPr/>
            </a:pPr>
            <a:r>
              <a:rPr lang="da-DK" altLang="en-US" sz="1800" b="1" dirty="0" err="1">
                <a:solidFill>
                  <a:srgbClr val="000090"/>
                </a:solidFill>
                <a:latin typeface="Courier"/>
                <a:cs typeface="Courier"/>
              </a:rPr>
              <a:t>def</a:t>
            </a: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check_perfection</a:t>
            </a:r>
            <a:r>
              <a:rPr lang="da-DK" altLang="en-US" sz="1800" b="1" dirty="0">
                <a:solidFill>
                  <a:srgbClr val="000090"/>
                </a:solidFill>
                <a:latin typeface="Courier"/>
                <a:cs typeface="Courier"/>
              </a:rPr>
              <a:t>(</a:t>
            </a:r>
            <a:r>
              <a:rPr lang="da-DK" altLang="en-US" sz="1800" b="1" dirty="0" err="1">
                <a:solidFill>
                  <a:srgbClr val="000090"/>
                </a:solidFill>
                <a:latin typeface="Courier"/>
                <a:cs typeface="Courier"/>
              </a:rPr>
              <a:t>number</a:t>
            </a:r>
            <a:r>
              <a:rPr lang="da-DK" altLang="en-US" sz="1800" b="1" dirty="0">
                <a:solidFill>
                  <a:srgbClr val="000090"/>
                </a:solidFill>
                <a:latin typeface="Courier"/>
                <a:cs typeface="Courier"/>
              </a:rPr>
              <a:t>):</a:t>
            </a:r>
          </a:p>
          <a:p>
            <a:pPr>
              <a:spcBef>
                <a:spcPct val="0"/>
              </a:spcBef>
              <a:buClrTx/>
              <a:buSzTx/>
              <a:buNone/>
              <a:tabLst>
                <a:tab pos="355600" algn="l"/>
              </a:tabLst>
              <a:defRPr/>
            </a:pP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message_is</a:t>
            </a:r>
            <a:r>
              <a:rPr lang="da-DK" altLang="en-US" sz="1800" b="1" dirty="0">
                <a:solidFill>
                  <a:srgbClr val="000090"/>
                </a:solidFill>
                <a:latin typeface="Courier"/>
                <a:cs typeface="Courier"/>
              </a:rPr>
              <a:t> = "is a </a:t>
            </a:r>
            <a:r>
              <a:rPr lang="da-DK" altLang="en-US" sz="1800" b="1" dirty="0" err="1">
                <a:solidFill>
                  <a:srgbClr val="000090"/>
                </a:solidFill>
                <a:latin typeface="Courier"/>
                <a:cs typeface="Courier"/>
              </a:rPr>
              <a:t>perfect</a:t>
            </a: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number</a:t>
            </a:r>
            <a:r>
              <a:rPr lang="da-DK" altLang="en-US" sz="1800" b="1" dirty="0">
                <a:solidFill>
                  <a:srgbClr val="000090"/>
                </a:solidFill>
                <a:latin typeface="Courier"/>
                <a:cs typeface="Courier"/>
              </a:rPr>
              <a:t>"</a:t>
            </a:r>
          </a:p>
          <a:p>
            <a:pPr>
              <a:spcBef>
                <a:spcPct val="0"/>
              </a:spcBef>
              <a:buClrTx/>
              <a:buSzTx/>
              <a:buNone/>
              <a:tabLst>
                <a:tab pos="355600" algn="l"/>
              </a:tabLst>
              <a:defRPr/>
            </a:pP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message_is_not</a:t>
            </a:r>
            <a:r>
              <a:rPr lang="da-DK" altLang="en-US" sz="1800" b="1" dirty="0">
                <a:solidFill>
                  <a:srgbClr val="000090"/>
                </a:solidFill>
                <a:latin typeface="Courier"/>
                <a:cs typeface="Courier"/>
              </a:rPr>
              <a:t> = "is NOT a </a:t>
            </a:r>
            <a:r>
              <a:rPr lang="da-DK" altLang="en-US" sz="1800" b="1" dirty="0" err="1">
                <a:solidFill>
                  <a:srgbClr val="000090"/>
                </a:solidFill>
                <a:latin typeface="Courier"/>
                <a:cs typeface="Courier"/>
              </a:rPr>
              <a:t>perfect</a:t>
            </a: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number</a:t>
            </a:r>
            <a:r>
              <a:rPr lang="da-DK" altLang="en-US" sz="1800" b="1" dirty="0">
                <a:solidFill>
                  <a:srgbClr val="000090"/>
                </a:solidFill>
                <a:latin typeface="Courier"/>
                <a:cs typeface="Courier"/>
              </a:rPr>
              <a:t>"</a:t>
            </a:r>
          </a:p>
          <a:p>
            <a:pPr>
              <a:spcBef>
                <a:spcPct val="0"/>
              </a:spcBef>
              <a:buClrTx/>
              <a:buSzTx/>
              <a:buNone/>
              <a:tabLst>
                <a:tab pos="355600" algn="l"/>
              </a:tabLst>
              <a:defRPr/>
            </a:pPr>
            <a:endParaRPr lang="da-DK" altLang="en-US" sz="1800" b="1" dirty="0">
              <a:solidFill>
                <a:srgbClr val="000090"/>
              </a:solidFill>
              <a:latin typeface="Courier"/>
              <a:cs typeface="Courier"/>
            </a:endParaRPr>
          </a:p>
          <a:p>
            <a:pPr>
              <a:spcBef>
                <a:spcPct val="0"/>
              </a:spcBef>
              <a:buClrTx/>
              <a:buSzTx/>
              <a:buNone/>
              <a:tabLst>
                <a:tab pos="355600" algn="l"/>
              </a:tabLst>
              <a:defRPr/>
            </a:pPr>
            <a:endParaRPr lang="da-DK" altLang="en-US" sz="1800" b="1" dirty="0">
              <a:solidFill>
                <a:srgbClr val="000090"/>
              </a:solidFill>
              <a:latin typeface="Courier"/>
              <a:cs typeface="Courier"/>
            </a:endParaRPr>
          </a:p>
          <a:p>
            <a:pPr>
              <a:spcBef>
                <a:spcPct val="0"/>
              </a:spcBef>
              <a:buClrTx/>
              <a:buSzTx/>
              <a:buNone/>
              <a:tabLst>
                <a:tab pos="355600" algn="l"/>
              </a:tabLst>
              <a:defRPr/>
            </a:pPr>
            <a:endParaRPr lang="da-DK" altLang="en-US" sz="1800" b="1" dirty="0">
              <a:solidFill>
                <a:srgbClr val="000090"/>
              </a:solidFill>
              <a:latin typeface="Courier"/>
              <a:cs typeface="Courier"/>
            </a:endParaRPr>
          </a:p>
          <a:p>
            <a:pPr>
              <a:spcBef>
                <a:spcPct val="0"/>
              </a:spcBef>
              <a:buClrTx/>
              <a:buSzTx/>
              <a:buNone/>
              <a:tabLst>
                <a:tab pos="355600" algn="l"/>
              </a:tabLst>
              <a:defRPr/>
            </a:pPr>
            <a:r>
              <a:rPr lang="da-DK" altLang="en-US" sz="1800" b="1" dirty="0" err="1">
                <a:solidFill>
                  <a:srgbClr val="000090"/>
                </a:solidFill>
                <a:latin typeface="Courier"/>
                <a:cs typeface="Courier"/>
              </a:rPr>
              <a:t>def</a:t>
            </a: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main</a:t>
            </a:r>
            <a:r>
              <a:rPr lang="da-DK" altLang="en-US" sz="1800" b="1" dirty="0">
                <a:solidFill>
                  <a:srgbClr val="000090"/>
                </a:solidFill>
                <a:latin typeface="Courier"/>
                <a:cs typeface="Courier"/>
              </a:rPr>
              <a:t>():</a:t>
            </a:r>
          </a:p>
          <a:p>
            <a:pPr>
              <a:spcBef>
                <a:spcPct val="0"/>
              </a:spcBef>
              <a:buClrTx/>
              <a:buSzTx/>
              <a:buNone/>
              <a:tabLst>
                <a:tab pos="355600" algn="l"/>
              </a:tabLst>
              <a:defRPr/>
            </a:pP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check_perfection</a:t>
            </a:r>
            <a:r>
              <a:rPr lang="da-DK" altLang="en-US" sz="1800" b="1" dirty="0">
                <a:solidFill>
                  <a:srgbClr val="000090"/>
                </a:solidFill>
                <a:latin typeface="Courier"/>
                <a:cs typeface="Courier"/>
              </a:rPr>
              <a:t>(28)	</a:t>
            </a:r>
          </a:p>
          <a:p>
            <a:pPr>
              <a:spcBef>
                <a:spcPct val="0"/>
              </a:spcBef>
              <a:buClrTx/>
              <a:buSzTx/>
              <a:buNone/>
              <a:tabLst>
                <a:tab pos="355600" algn="l"/>
              </a:tabLst>
              <a:defRPr/>
            </a:pP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check_perfection</a:t>
            </a:r>
            <a:r>
              <a:rPr lang="da-DK" altLang="en-US" sz="1800" b="1" dirty="0">
                <a:solidFill>
                  <a:srgbClr val="000090"/>
                </a:solidFill>
                <a:latin typeface="Courier"/>
                <a:cs typeface="Courier"/>
              </a:rPr>
              <a:t>(54)		</a:t>
            </a:r>
          </a:p>
          <a:p>
            <a:pPr>
              <a:spcBef>
                <a:spcPct val="0"/>
              </a:spcBef>
              <a:buClrTx/>
              <a:buSzTx/>
              <a:buNone/>
              <a:tabLst>
                <a:tab pos="355600" algn="l"/>
              </a:tabLst>
              <a:defRPr/>
            </a:pPr>
            <a:r>
              <a:rPr lang="da-DK" altLang="en-US" sz="1800" b="1" dirty="0">
                <a:solidFill>
                  <a:srgbClr val="000090"/>
                </a:solidFill>
                <a:latin typeface="Courier"/>
                <a:cs typeface="Courier"/>
              </a:rPr>
              <a:t>	</a:t>
            </a:r>
            <a:r>
              <a:rPr lang="da-DK" altLang="en-US" sz="1800" b="1" dirty="0" err="1">
                <a:solidFill>
                  <a:srgbClr val="000090"/>
                </a:solidFill>
                <a:latin typeface="Courier"/>
                <a:cs typeface="Courier"/>
              </a:rPr>
              <a:t>check_perfection</a:t>
            </a:r>
            <a:r>
              <a:rPr lang="da-DK" altLang="en-US" sz="1800" b="1" dirty="0">
                <a:solidFill>
                  <a:srgbClr val="000090"/>
                </a:solidFill>
                <a:latin typeface="Courier"/>
                <a:cs typeface="Courier"/>
              </a:rPr>
              <a:t>(496)</a:t>
            </a:r>
          </a:p>
          <a:p>
            <a:pPr>
              <a:spcBef>
                <a:spcPct val="0"/>
              </a:spcBef>
              <a:buClrTx/>
              <a:buSzTx/>
              <a:buNone/>
              <a:tabLst>
                <a:tab pos="355600" algn="l"/>
              </a:tabLst>
              <a:defRPr/>
            </a:pPr>
            <a:endParaRPr lang="da-DK" altLang="en-US" sz="1800" b="1" dirty="0">
              <a:solidFill>
                <a:srgbClr val="000090"/>
              </a:solidFill>
              <a:latin typeface="Courier"/>
              <a:cs typeface="Courier"/>
            </a:endParaRPr>
          </a:p>
          <a:p>
            <a:pPr>
              <a:spcBef>
                <a:spcPct val="0"/>
              </a:spcBef>
              <a:buClrTx/>
              <a:buSzTx/>
              <a:buNone/>
              <a:defRPr/>
            </a:pPr>
            <a:r>
              <a:rPr lang="da-DK" altLang="en-US" sz="1800" b="1" dirty="0" err="1">
                <a:solidFill>
                  <a:srgbClr val="000090"/>
                </a:solidFill>
                <a:latin typeface="Courier"/>
                <a:cs typeface="Courier"/>
              </a:rPr>
              <a:t>main</a:t>
            </a:r>
            <a:r>
              <a:rPr lang="da-DK" altLang="en-US" sz="1800" b="1" dirty="0">
                <a:solidFill>
                  <a:srgbClr val="000090"/>
                </a:solidFill>
                <a:latin typeface="Courier"/>
                <a:cs typeface="Courier"/>
              </a:rPr>
              <a:t>()</a:t>
            </a:r>
          </a:p>
        </p:txBody>
      </p:sp>
      <p:sp>
        <p:nvSpPr>
          <p:cNvPr id="81" name="TextBox 80"/>
          <p:cNvSpPr txBox="1"/>
          <p:nvPr/>
        </p:nvSpPr>
        <p:spPr>
          <a:xfrm>
            <a:off x="5791200" y="5334000"/>
            <a:ext cx="3200400" cy="923330"/>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28 is a perfect number</a:t>
            </a:r>
          </a:p>
          <a:p>
            <a:r>
              <a:rPr lang="en-US" b="1" dirty="0">
                <a:solidFill>
                  <a:srgbClr val="000090"/>
                </a:solidFill>
              </a:rPr>
              <a:t>54 is NOT a perfect number</a:t>
            </a:r>
          </a:p>
          <a:p>
            <a:r>
              <a:rPr lang="en-US" b="1" dirty="0">
                <a:solidFill>
                  <a:srgbClr val="000090"/>
                </a:solidFill>
              </a:rPr>
              <a:t>496 is a perfect number</a:t>
            </a:r>
            <a:endParaRPr lang="en-US" b="1" dirty="0">
              <a:solidFill>
                <a:srgbClr val="000090"/>
              </a:solidFill>
              <a:latin typeface="Courier"/>
              <a:cs typeface="Courier"/>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336604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9144000" cy="762000"/>
          </a:xfrm>
        </p:spPr>
        <p:txBody>
          <a:bodyPr>
            <a:normAutofit/>
          </a:bodyPr>
          <a:lstStyle/>
          <a:p>
            <a:r>
              <a:rPr lang="en-NZ" dirty="0"/>
              <a:t>Complete the function</a:t>
            </a:r>
          </a:p>
        </p:txBody>
      </p:sp>
      <p:sp>
        <p:nvSpPr>
          <p:cNvPr id="3" name="Content Placeholder 2"/>
          <p:cNvSpPr>
            <a:spLocks noGrp="1"/>
          </p:cNvSpPr>
          <p:nvPr>
            <p:ph sz="quarter" idx="1"/>
          </p:nvPr>
        </p:nvSpPr>
        <p:spPr>
          <a:xfrm>
            <a:off x="76200" y="533400"/>
            <a:ext cx="9067800" cy="4767411"/>
          </a:xfrm>
        </p:spPr>
        <p:txBody>
          <a:bodyPr>
            <a:normAutofit/>
          </a:bodyPr>
          <a:lstStyle/>
          <a:p>
            <a:r>
              <a:rPr lang="en-US" dirty="0"/>
              <a:t>Complete the </a:t>
            </a:r>
            <a:r>
              <a:rPr lang="en-US" dirty="0" err="1">
                <a:latin typeface="Courier" pitchFamily="2" charset="0"/>
              </a:rPr>
              <a:t>user_number_guess</a:t>
            </a:r>
            <a:r>
              <a:rPr lang="en-US" dirty="0">
                <a:latin typeface="Courier" pitchFamily="2" charset="0"/>
              </a:rPr>
              <a:t>() </a:t>
            </a:r>
            <a:r>
              <a:rPr lang="en-US" dirty="0"/>
              <a:t>function which keeps prompting the user to guess a hidden number until the user correctly guesses the number.  At each guess the function lets the user know if the guess is too high or too low.  At the end, the function also prints the number of guesses taken.</a:t>
            </a:r>
            <a:endParaRPr lang="en-NZ" dirty="0"/>
          </a:p>
        </p:txBody>
      </p:sp>
      <p:sp>
        <p:nvSpPr>
          <p:cNvPr id="26" name="Text Box 9"/>
          <p:cNvSpPr txBox="1">
            <a:spLocks noChangeArrowheads="1"/>
          </p:cNvSpPr>
          <p:nvPr/>
        </p:nvSpPr>
        <p:spPr bwMode="auto">
          <a:xfrm>
            <a:off x="228600" y="2633723"/>
            <a:ext cx="8534400" cy="407804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FF"/>
                </a:solidFill>
                <a:latin typeface="Courier"/>
              </a:rPr>
              <a:t>user_number_guess</a:t>
            </a:r>
            <a:r>
              <a:rPr lang="da-DK" altLang="en-US" sz="1800" b="1" dirty="0">
                <a:solidFill>
                  <a:srgbClr val="0000FF"/>
                </a:solidFill>
                <a:latin typeface="Courier"/>
              </a:rPr>
              <a:t>(</a:t>
            </a:r>
            <a:r>
              <a:rPr lang="da-DK" altLang="en-US" sz="1800" b="1" dirty="0" err="1">
                <a:solidFill>
                  <a:srgbClr val="000090"/>
                </a:solidFill>
                <a:latin typeface="Courier"/>
              </a:rPr>
              <a:t>computer_num</a:t>
            </a:r>
            <a:r>
              <a:rPr lang="da-DK" altLang="en-US" sz="1800" b="1" dirty="0">
                <a:solidFill>
                  <a:srgbClr val="0000FF"/>
                </a:solidFill>
                <a:latin typeface="Courier"/>
              </a:rPr>
              <a:t>)</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prompt = "</a:t>
            </a:r>
            <a:r>
              <a:rPr lang="da-DK" altLang="en-US" sz="1800" b="1" dirty="0" err="1">
                <a:solidFill>
                  <a:srgbClr val="000090"/>
                </a:solidFill>
                <a:latin typeface="Courier"/>
              </a:rPr>
              <a:t>Enter</a:t>
            </a:r>
            <a:r>
              <a:rPr lang="da-DK" altLang="en-US" sz="1800" b="1" dirty="0">
                <a:solidFill>
                  <a:srgbClr val="000090"/>
                </a:solidFill>
                <a:latin typeface="Courier"/>
              </a:rPr>
              <a:t> </a:t>
            </a:r>
            <a:r>
              <a:rPr lang="da-DK" altLang="en-US" sz="1800" b="1" dirty="0" err="1">
                <a:solidFill>
                  <a:srgbClr val="000090"/>
                </a:solidFill>
                <a:latin typeface="Courier"/>
              </a:rPr>
              <a:t>your</a:t>
            </a:r>
            <a:r>
              <a:rPr lang="da-DK" altLang="en-US" sz="1800" b="1" dirty="0">
                <a:solidFill>
                  <a:srgbClr val="000090"/>
                </a:solidFill>
                <a:latin typeface="Courier"/>
              </a:rPr>
              <a:t> </a:t>
            </a:r>
            <a:r>
              <a:rPr lang="da-DK" altLang="en-US" sz="1800" b="1" dirty="0" err="1">
                <a:solidFill>
                  <a:srgbClr val="000090"/>
                </a:solidFill>
                <a:latin typeface="Courier"/>
              </a:rPr>
              <a:t>guess</a:t>
            </a:r>
            <a:r>
              <a:rPr lang="da-DK" altLang="en-US" sz="1800" b="1" dirty="0">
                <a:solidFill>
                  <a:srgbClr val="000090"/>
                </a:solidFill>
                <a:latin typeface="Courier"/>
              </a:rPr>
              <a:t> (1 - 99): "</a:t>
            </a: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r>
              <a:rPr lang="en-US" altLang="en-US" sz="1800" b="1" dirty="0">
                <a:solidFill>
                  <a:srgbClr val="000090"/>
                </a:solidFill>
                <a:latin typeface="Courier"/>
              </a:rPr>
              <a:t>	</a:t>
            </a:r>
            <a:r>
              <a:rPr lang="en-US" altLang="en-US" sz="1800" b="1" dirty="0" err="1">
                <a:solidFill>
                  <a:srgbClr val="000090"/>
                </a:solidFill>
                <a:latin typeface="Courier"/>
              </a:rPr>
              <a:t>num_guesses</a:t>
            </a:r>
            <a:r>
              <a:rPr lang="en-US" altLang="en-US" sz="1800" b="1" dirty="0">
                <a:solidFill>
                  <a:srgbClr val="000090"/>
                </a:solidFill>
                <a:latin typeface="Courier"/>
              </a:rPr>
              <a:t> = 0</a:t>
            </a: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en-US"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Correct</a:t>
            </a:r>
            <a:r>
              <a:rPr lang="da-DK" altLang="en-US" sz="1800" b="1" dirty="0">
                <a:solidFill>
                  <a:srgbClr val="000090"/>
                </a:solidFill>
                <a:latin typeface="Courier"/>
              </a:rPr>
              <a:t>! </a:t>
            </a:r>
            <a:r>
              <a:rPr lang="da-DK" altLang="en-US" sz="1800" b="1" dirty="0" err="1">
                <a:solidFill>
                  <a:srgbClr val="000090"/>
                </a:solidFill>
                <a:latin typeface="Courier"/>
              </a:rPr>
              <a:t>Number</a:t>
            </a:r>
            <a:r>
              <a:rPr lang="da-DK" altLang="en-US" sz="1800" b="1" dirty="0">
                <a:solidFill>
                  <a:srgbClr val="000090"/>
                </a:solidFill>
                <a:latin typeface="Courier"/>
              </a:rPr>
              <a:t> of </a:t>
            </a:r>
            <a:r>
              <a:rPr lang="da-DK" altLang="en-US" sz="1800" b="1" dirty="0" err="1">
                <a:solidFill>
                  <a:srgbClr val="000090"/>
                </a:solidFill>
                <a:latin typeface="Courier"/>
              </a:rPr>
              <a:t>guesses</a:t>
            </a:r>
            <a:r>
              <a:rPr lang="da-DK" altLang="en-US" sz="1800" b="1" dirty="0">
                <a:solidFill>
                  <a:srgbClr val="000090"/>
                </a:solidFill>
                <a:latin typeface="Courier"/>
              </a:rPr>
              <a:t>:", </a:t>
            </a:r>
            <a:r>
              <a:rPr lang="da-DK" altLang="en-US" sz="1800" b="1" dirty="0" err="1">
                <a:solidFill>
                  <a:srgbClr val="000090"/>
                </a:solidFill>
                <a:latin typeface="Courier"/>
              </a:rPr>
              <a:t>num_guesses</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endParaRPr lang="da-DK" altLang="en-US" sz="400" b="1" dirty="0">
              <a:solidFill>
                <a:srgbClr val="000090"/>
              </a:solidFill>
              <a:latin typeface="Courier"/>
            </a:endParaRPr>
          </a:p>
          <a:p>
            <a:pPr>
              <a:spcBef>
                <a:spcPct val="0"/>
              </a:spcBef>
              <a:buClrTx/>
              <a:buSzTx/>
              <a:buNone/>
              <a:tabLst>
                <a:tab pos="355600" algn="l"/>
                <a:tab pos="774700" algn="l"/>
                <a:tab pos="1130300" algn="l"/>
              </a:tabLst>
              <a:defRPr/>
            </a:pPr>
            <a:endParaRPr lang="da-DK" altLang="en-US" sz="3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FF"/>
                </a:solidFill>
                <a:latin typeface="Courier"/>
              </a:rPr>
              <a:t>user_number_guess</a:t>
            </a:r>
            <a:r>
              <a:rPr lang="da-DK" altLang="en-US" sz="1800" b="1" dirty="0">
                <a:solidFill>
                  <a:srgbClr val="0000FF"/>
                </a:solidFill>
                <a:latin typeface="Courier"/>
              </a:rPr>
              <a:t>(</a:t>
            </a:r>
            <a:r>
              <a:rPr lang="da-DK" altLang="en-US" sz="1800" b="1" dirty="0" err="1">
                <a:solidFill>
                  <a:srgbClr val="000090"/>
                </a:solidFill>
                <a:latin typeface="Courier"/>
              </a:rPr>
              <a:t>random.randrange</a:t>
            </a:r>
            <a:r>
              <a:rPr lang="da-DK" altLang="en-US" sz="1800" b="1" dirty="0">
                <a:solidFill>
                  <a:srgbClr val="000090"/>
                </a:solidFill>
                <a:latin typeface="Courier"/>
              </a:rPr>
              <a:t>(1, 100)</a:t>
            </a:r>
            <a:r>
              <a:rPr lang="da-DK" altLang="en-US" sz="1800" b="1" dirty="0">
                <a:solidFill>
                  <a:srgbClr val="0000FF"/>
                </a:solidFill>
                <a:latin typeface="Courier"/>
              </a:rPr>
              <a:t>)</a:t>
            </a:r>
          </a:p>
          <a:p>
            <a:pPr>
              <a:spcBef>
                <a:spcPct val="0"/>
              </a:spcBef>
              <a:buClrTx/>
              <a:buSzTx/>
              <a:buNone/>
              <a:tabLst>
                <a:tab pos="355600" algn="l"/>
                <a:tab pos="774700" algn="l"/>
                <a:tab pos="1130300" algn="l"/>
              </a:tabLst>
              <a:defRPr/>
            </a:pP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17" name="TextBox 16"/>
          <p:cNvSpPr txBox="1"/>
          <p:nvPr/>
        </p:nvSpPr>
        <p:spPr>
          <a:xfrm>
            <a:off x="6096000" y="2133600"/>
            <a:ext cx="3048000" cy="2862323"/>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Enter your guess (1 - 99): </a:t>
            </a:r>
            <a:r>
              <a:rPr lang="en-US" b="1" dirty="0">
                <a:solidFill>
                  <a:srgbClr val="FF00FF"/>
                </a:solidFill>
              </a:rPr>
              <a:t>50</a:t>
            </a:r>
            <a:endParaRPr lang="en-US" b="1" dirty="0"/>
          </a:p>
          <a:p>
            <a:r>
              <a:rPr lang="en-US" b="1" dirty="0">
                <a:solidFill>
                  <a:srgbClr val="000090"/>
                </a:solidFill>
              </a:rPr>
              <a:t>Too high</a:t>
            </a:r>
          </a:p>
          <a:p>
            <a:r>
              <a:rPr lang="en-US" b="1" dirty="0">
                <a:solidFill>
                  <a:srgbClr val="000090"/>
                </a:solidFill>
              </a:rPr>
              <a:t>Enter your guess (1 - 99): </a:t>
            </a:r>
            <a:r>
              <a:rPr lang="en-US" b="1" dirty="0">
                <a:solidFill>
                  <a:srgbClr val="FF00FF"/>
                </a:solidFill>
              </a:rPr>
              <a:t>25</a:t>
            </a:r>
            <a:endParaRPr lang="en-US" b="1" dirty="0"/>
          </a:p>
          <a:p>
            <a:r>
              <a:rPr lang="en-US" b="1" dirty="0">
                <a:solidFill>
                  <a:srgbClr val="000090"/>
                </a:solidFill>
              </a:rPr>
              <a:t>Too high</a:t>
            </a:r>
          </a:p>
          <a:p>
            <a:r>
              <a:rPr lang="en-US" b="1" dirty="0">
                <a:solidFill>
                  <a:srgbClr val="000090"/>
                </a:solidFill>
              </a:rPr>
              <a:t>Enter your guess (1 - 99): </a:t>
            </a:r>
            <a:r>
              <a:rPr lang="en-US" b="1" dirty="0">
                <a:solidFill>
                  <a:srgbClr val="FF00FF"/>
                </a:solidFill>
              </a:rPr>
              <a:t>13</a:t>
            </a:r>
            <a:endParaRPr lang="en-US" b="1" dirty="0"/>
          </a:p>
          <a:p>
            <a:r>
              <a:rPr lang="en-US" b="1" dirty="0">
                <a:solidFill>
                  <a:srgbClr val="000090"/>
                </a:solidFill>
              </a:rPr>
              <a:t>Too low</a:t>
            </a:r>
          </a:p>
          <a:p>
            <a:r>
              <a:rPr lang="en-US" b="1" dirty="0">
                <a:solidFill>
                  <a:srgbClr val="000090"/>
                </a:solidFill>
              </a:rPr>
              <a:t>Enter your guess (1 - 99): </a:t>
            </a:r>
            <a:r>
              <a:rPr lang="en-US" b="1" dirty="0">
                <a:solidFill>
                  <a:srgbClr val="FF00FF"/>
                </a:solidFill>
              </a:rPr>
              <a:t>20</a:t>
            </a:r>
            <a:endParaRPr lang="en-US" b="1" dirty="0"/>
          </a:p>
          <a:p>
            <a:r>
              <a:rPr lang="en-US" b="1" dirty="0">
                <a:solidFill>
                  <a:srgbClr val="000090"/>
                </a:solidFill>
              </a:rPr>
              <a:t>Too low</a:t>
            </a:r>
          </a:p>
          <a:p>
            <a:r>
              <a:rPr lang="en-US" b="1" dirty="0">
                <a:solidFill>
                  <a:srgbClr val="000090"/>
                </a:solidFill>
              </a:rPr>
              <a:t>Enter your guess (1 - 99): </a:t>
            </a:r>
            <a:r>
              <a:rPr lang="en-US" b="1" dirty="0">
                <a:solidFill>
                  <a:srgbClr val="FF00FF"/>
                </a:solidFill>
              </a:rPr>
              <a:t>23</a:t>
            </a:r>
            <a:endParaRPr lang="en-US" b="1" dirty="0"/>
          </a:p>
          <a:p>
            <a:r>
              <a:rPr lang="en-US" b="1" dirty="0">
                <a:solidFill>
                  <a:srgbClr val="000090"/>
                </a:solidFill>
              </a:rPr>
              <a:t>Correct! Number of guesses: 5</a:t>
            </a:r>
            <a:endParaRPr lang="en-US" b="1" dirty="0">
              <a:solidFill>
                <a:srgbClr val="000090"/>
              </a:solidFill>
              <a:cs typeface="Calibri"/>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319462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182563" lvl="1" indent="-182563"/>
            <a:r>
              <a:rPr lang="en-NZ" sz="2400" dirty="0"/>
              <a:t>In a Python program:</a:t>
            </a:r>
          </a:p>
          <a:p>
            <a:pPr lvl="1"/>
            <a:r>
              <a:rPr lang="en-NZ" dirty="0"/>
              <a:t>a loop is used to implement repetition</a:t>
            </a:r>
          </a:p>
          <a:p>
            <a:pPr lvl="1"/>
            <a:r>
              <a:rPr lang="en-NZ" dirty="0"/>
              <a:t>a loop has four parts</a:t>
            </a:r>
          </a:p>
          <a:p>
            <a:pPr marL="954088" lvl="3" indent="-182563">
              <a:tabLst>
                <a:tab pos="952500" algn="l"/>
                <a:tab pos="1193800" algn="l"/>
                <a:tab pos="1549400" algn="l"/>
              </a:tabLst>
            </a:pPr>
            <a:r>
              <a:rPr lang="en-NZ" dirty="0"/>
              <a:t>the loop initialisation</a:t>
            </a:r>
          </a:p>
          <a:p>
            <a:pPr marL="954088" lvl="3" indent="-182563">
              <a:tabLst>
                <a:tab pos="952500" algn="l"/>
                <a:tab pos="1193800" algn="l"/>
                <a:tab pos="1549400" algn="l"/>
              </a:tabLst>
            </a:pPr>
            <a:r>
              <a:rPr lang="en-NZ" dirty="0"/>
              <a:t>the body of the loop</a:t>
            </a:r>
          </a:p>
          <a:p>
            <a:pPr marL="954088" lvl="3" indent="-182563">
              <a:tabLst>
                <a:tab pos="952500" algn="l"/>
                <a:tab pos="1193800" algn="l"/>
                <a:tab pos="1549400" algn="l"/>
              </a:tabLst>
            </a:pPr>
            <a:r>
              <a:rPr lang="en-NZ" dirty="0"/>
              <a:t>the loop condition</a:t>
            </a:r>
          </a:p>
          <a:p>
            <a:pPr marL="954088" lvl="3" indent="-182563">
              <a:tabLst>
                <a:tab pos="952500" algn="l"/>
                <a:tab pos="1193800" algn="l"/>
                <a:tab pos="1549400" algn="l"/>
              </a:tabLst>
            </a:pPr>
            <a:r>
              <a:rPr lang="en-NZ" dirty="0"/>
              <a:t>the loop increment</a:t>
            </a:r>
          </a:p>
          <a:p>
            <a:pPr marL="954088" lvl="3" indent="-182563">
              <a:tabLst>
                <a:tab pos="952500" algn="l"/>
                <a:tab pos="1193800" algn="l"/>
                <a:tab pos="1549400" algn="l"/>
              </a:tabLst>
            </a:pPr>
            <a:endParaRPr lang="en-NZ" dirty="0"/>
          </a:p>
          <a:p>
            <a:pPr lvl="1"/>
            <a:r>
              <a:rPr lang="en-NZ" dirty="0"/>
              <a:t>a while loop has the following syntax:</a:t>
            </a:r>
          </a:p>
          <a:p>
            <a:pPr marL="1498600" indent="0">
              <a:buNone/>
              <a:tabLst>
                <a:tab pos="419100" algn="l"/>
                <a:tab pos="1917700" algn="l"/>
              </a:tabLst>
            </a:pPr>
            <a:r>
              <a:rPr lang="en-NZ" sz="2000" dirty="0">
                <a:latin typeface="Courier"/>
                <a:cs typeface="Courier"/>
              </a:rPr>
              <a:t>while boolean_expression:</a:t>
            </a:r>
          </a:p>
          <a:p>
            <a:pPr marL="1498600" indent="0">
              <a:buNone/>
              <a:tabLst>
                <a:tab pos="419100" algn="l"/>
                <a:tab pos="1917700" algn="l"/>
              </a:tabLst>
            </a:pPr>
            <a:r>
              <a:rPr lang="en-NZ" sz="2000" dirty="0">
                <a:latin typeface="Courier"/>
                <a:cs typeface="Courier"/>
              </a:rPr>
              <a:t>	statement1</a:t>
            </a:r>
          </a:p>
          <a:p>
            <a:pPr marL="1498600" indent="0">
              <a:buNone/>
              <a:tabLst>
                <a:tab pos="419100" algn="l"/>
                <a:tab pos="1917700" algn="l"/>
              </a:tabLst>
            </a:pPr>
            <a:r>
              <a:rPr lang="en-NZ" sz="2000" dirty="0">
                <a:latin typeface="Courier"/>
                <a:cs typeface="Courier"/>
              </a:rPr>
              <a:t>	statement2</a:t>
            </a:r>
          </a:p>
          <a:p>
            <a:pPr marL="1498600" indent="0">
              <a:buNone/>
              <a:tabLst>
                <a:tab pos="419100" algn="l"/>
                <a:tab pos="1917700" algn="l"/>
              </a:tabLst>
            </a:pPr>
            <a:r>
              <a:rPr lang="en-NZ" sz="2000" dirty="0">
                <a:latin typeface="Courier"/>
                <a:cs typeface="Courier"/>
              </a:rPr>
              <a:t>	…</a:t>
            </a:r>
          </a:p>
          <a:p>
            <a:pPr marL="228600" lvl="1" indent="0">
              <a:buNone/>
            </a:pPr>
            <a:endParaRPr lang="en-NZ" dirty="0"/>
          </a:p>
          <a:p>
            <a:pPr lvl="1"/>
            <a:endParaRPr lang="en-NZ" dirty="0"/>
          </a:p>
          <a:p>
            <a:pPr lvl="1"/>
            <a:endParaRPr lang="en-NZ" dirty="0"/>
          </a:p>
          <a:p>
            <a:pPr lvl="1"/>
            <a:endParaRPr lang="en-NZ" dirty="0"/>
          </a:p>
          <a:p>
            <a:pPr lvl="1"/>
            <a:endParaRPr lang="en-NZ" dirty="0"/>
          </a:p>
          <a:p>
            <a:pPr lvl="1"/>
            <a:endParaRPr lang="en-US" dirty="0"/>
          </a:p>
          <a:p>
            <a:pPr lvl="1"/>
            <a:endParaRPr lang="en-US" dirty="0"/>
          </a:p>
          <a:p>
            <a:pPr lvl="1"/>
            <a:endParaRPr lang="en-NZ" dirty="0"/>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4000636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marL="4763" indent="-4763">
              <a:spcBef>
                <a:spcPct val="0"/>
              </a:spcBef>
              <a:buClrTx/>
              <a:buSzTx/>
              <a:buNone/>
              <a:tabLst>
                <a:tab pos="419100" algn="l"/>
                <a:tab pos="838200" algn="l"/>
                <a:tab pos="1257300" algn="l"/>
              </a:tabLst>
              <a:defRPr/>
            </a:pPr>
            <a:r>
              <a:rPr lang="da-DK" altLang="en-US" sz="2000" dirty="0">
                <a:latin typeface="Courier"/>
                <a:cs typeface="Courier"/>
              </a:rPr>
              <a:t>def get_sum_of_divisors(number):</a:t>
            </a:r>
          </a:p>
          <a:p>
            <a:pPr marL="4763" indent="-4763">
              <a:spcBef>
                <a:spcPct val="0"/>
              </a:spcBef>
              <a:buClrTx/>
              <a:buSzTx/>
              <a:buNone/>
              <a:tabLst>
                <a:tab pos="419100" algn="l"/>
                <a:tab pos="838200" algn="l"/>
                <a:tab pos="1257300" algn="l"/>
              </a:tabLst>
              <a:defRPr/>
            </a:pPr>
            <a:r>
              <a:rPr lang="da-DK" altLang="en-US" sz="2000" dirty="0">
                <a:latin typeface="Courier"/>
                <a:cs typeface="Courier"/>
              </a:rPr>
              <a:t>		divisor = 1</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div_sum</a:t>
            </a:r>
            <a:r>
              <a:rPr lang="da-DK" altLang="en-US" sz="2000" dirty="0">
                <a:latin typeface="Courier"/>
                <a:cs typeface="Courier"/>
              </a:rPr>
              <a:t> = 0</a:t>
            </a:r>
          </a:p>
          <a:p>
            <a:pPr marL="4763" indent="-4763">
              <a:spcBef>
                <a:spcPct val="0"/>
              </a:spcBef>
              <a:buClrTx/>
              <a:buSzTx/>
              <a:buNone/>
              <a:tabLst>
                <a:tab pos="419100" algn="l"/>
                <a:tab pos="838200" algn="l"/>
                <a:tab pos="1257300" algn="l"/>
              </a:tabLst>
              <a:defRPr/>
            </a:pPr>
            <a:endParaRPr lang="da-DK" altLang="en-US" sz="2000" dirty="0">
              <a:latin typeface="Courier"/>
              <a:cs typeface="Courier"/>
            </a:endParaRP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while</a:t>
            </a:r>
            <a:r>
              <a:rPr lang="da-DK" altLang="en-US" sz="2000" dirty="0">
                <a:latin typeface="Courier"/>
                <a:cs typeface="Courier"/>
              </a:rPr>
              <a:t> divisor &lt;= </a:t>
            </a:r>
            <a:r>
              <a:rPr lang="da-DK" altLang="en-US" sz="2000" dirty="0" err="1">
                <a:latin typeface="Courier"/>
                <a:cs typeface="Courier"/>
              </a:rPr>
              <a:t>number</a:t>
            </a:r>
            <a:r>
              <a:rPr lang="da-DK" altLang="en-US" sz="2000" dirty="0">
                <a:latin typeface="Courier"/>
                <a:cs typeface="Courier"/>
              </a:rPr>
              <a:t> // 2:</a:t>
            </a: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if</a:t>
            </a:r>
            <a:r>
              <a:rPr lang="da-DK" altLang="en-US" sz="2000" dirty="0">
                <a:latin typeface="Courier"/>
                <a:cs typeface="Courier"/>
              </a:rPr>
              <a:t> </a:t>
            </a:r>
            <a:r>
              <a:rPr lang="da-DK" altLang="en-US" sz="2000" dirty="0" err="1">
                <a:latin typeface="Courier"/>
                <a:cs typeface="Courier"/>
              </a:rPr>
              <a:t>number</a:t>
            </a:r>
            <a:r>
              <a:rPr lang="da-DK" altLang="en-US" sz="2000" dirty="0">
                <a:latin typeface="Courier"/>
                <a:cs typeface="Courier"/>
              </a:rPr>
              <a:t> % divisor == 0:</a:t>
            </a:r>
          </a:p>
          <a:p>
            <a:pPr marL="4763" indent="-4763">
              <a:spcBef>
                <a:spcPct val="0"/>
              </a:spcBef>
              <a:buClrTx/>
              <a:tabLst>
                <a:tab pos="419100" algn="l"/>
                <a:tab pos="838200" algn="l"/>
                <a:tab pos="1257300" algn="l"/>
              </a:tabLst>
              <a:defRPr/>
            </a:pPr>
            <a:r>
              <a:rPr lang="da-DK" altLang="en-US" sz="2000" dirty="0">
                <a:latin typeface="Courier"/>
                <a:cs typeface="Courier"/>
              </a:rPr>
              <a:t>				div_sum = div_sum + divisor</a:t>
            </a:r>
          </a:p>
          <a:p>
            <a:pPr marL="4763" indent="-4763">
              <a:spcBef>
                <a:spcPct val="0"/>
              </a:spcBef>
              <a:buClrTx/>
              <a:tabLst>
                <a:tab pos="419100" algn="l"/>
                <a:tab pos="838200" algn="l"/>
                <a:tab pos="1257300" algn="l"/>
              </a:tabLst>
              <a:defRPr/>
            </a:pPr>
            <a:r>
              <a:rPr lang="da-DK" altLang="en-US" sz="2000" dirty="0">
                <a:latin typeface="Courier"/>
                <a:cs typeface="Courier"/>
              </a:rPr>
              <a:t>			divisor = divisor + 1</a:t>
            </a:r>
          </a:p>
          <a:p>
            <a:pPr marL="4763" indent="-4763">
              <a:spcBef>
                <a:spcPct val="0"/>
              </a:spcBef>
              <a:buClrTx/>
              <a:buSzTx/>
              <a:buNone/>
              <a:tabLst>
                <a:tab pos="419100" algn="l"/>
                <a:tab pos="838200" algn="l"/>
                <a:tab pos="1257300" algn="l"/>
              </a:tabLst>
              <a:defRPr/>
            </a:pPr>
            <a:endParaRPr lang="da-DK" altLang="en-US" sz="2000" dirty="0">
              <a:latin typeface="Courier"/>
              <a:cs typeface="Courier"/>
            </a:endParaRPr>
          </a:p>
          <a:p>
            <a:pPr marL="4763" indent="-4763">
              <a:spcBef>
                <a:spcPct val="0"/>
              </a:spcBef>
              <a:buClrTx/>
              <a:buSzTx/>
              <a:buNone/>
              <a:tabLst>
                <a:tab pos="419100" algn="l"/>
                <a:tab pos="838200" algn="l"/>
                <a:tab pos="1257300" algn="l"/>
              </a:tabLst>
              <a:defRPr/>
            </a:pPr>
            <a:r>
              <a:rPr lang="da-DK" altLang="en-US" sz="2000" dirty="0">
                <a:latin typeface="Courier"/>
                <a:cs typeface="Courier"/>
              </a:rPr>
              <a:t>		</a:t>
            </a:r>
            <a:r>
              <a:rPr lang="da-DK" altLang="en-US" sz="2000" dirty="0" err="1">
                <a:latin typeface="Courier"/>
                <a:cs typeface="Courier"/>
              </a:rPr>
              <a:t>return</a:t>
            </a:r>
            <a:r>
              <a:rPr lang="da-DK" altLang="en-US" sz="2000" dirty="0">
                <a:latin typeface="Courier"/>
                <a:cs typeface="Courier"/>
              </a:rPr>
              <a:t> </a:t>
            </a:r>
            <a:r>
              <a:rPr lang="da-DK" altLang="en-US" sz="2000" dirty="0" err="1">
                <a:latin typeface="Courier"/>
                <a:cs typeface="Courier"/>
              </a:rPr>
              <a:t>div_sum</a:t>
            </a:r>
            <a:endParaRPr lang="da-DK" altLang="en-US" sz="2000" dirty="0">
              <a:latin typeface="Courier"/>
              <a:cs typeface="Courier"/>
            </a:endParaRPr>
          </a:p>
          <a:p>
            <a:pPr marL="4763" indent="-4763">
              <a:spcBef>
                <a:spcPct val="0"/>
              </a:spcBef>
              <a:buClrTx/>
              <a:buSzTx/>
              <a:buNone/>
              <a:tabLst>
                <a:tab pos="419100" algn="l"/>
                <a:tab pos="838200" algn="l"/>
                <a:tab pos="1257300" algn="l"/>
              </a:tabLst>
              <a:defRPr/>
            </a:pPr>
            <a:endParaRPr lang="da-DK" sz="2000" dirty="0">
              <a:latin typeface="Courier"/>
              <a:cs typeface="Courier"/>
            </a:endParaRPr>
          </a:p>
          <a:p>
            <a:pPr marL="4763" indent="-4763">
              <a:spcBef>
                <a:spcPct val="0"/>
              </a:spcBef>
              <a:buClrTx/>
              <a:buSzTx/>
              <a:buNone/>
              <a:tabLst>
                <a:tab pos="419100" algn="l"/>
                <a:tab pos="838200" algn="l"/>
                <a:tab pos="1257300" algn="l"/>
              </a:tabLst>
              <a:defRPr/>
            </a:pPr>
            <a:r>
              <a:rPr lang="da-DK" sz="2000" dirty="0" err="1">
                <a:latin typeface="Courier"/>
                <a:cs typeface="Courier"/>
              </a:rPr>
              <a:t>def</a:t>
            </a:r>
            <a:r>
              <a:rPr lang="da-DK" sz="2000" dirty="0">
                <a:latin typeface="Courier"/>
                <a:cs typeface="Courier"/>
              </a:rPr>
              <a:t> </a:t>
            </a:r>
            <a:r>
              <a:rPr lang="da-DK" sz="2000" dirty="0" err="1">
                <a:latin typeface="Courier"/>
                <a:cs typeface="Courier"/>
              </a:rPr>
              <a:t>fun_stuff</a:t>
            </a:r>
            <a:r>
              <a:rPr lang="da-DK" sz="2000" dirty="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err="1">
                <a:latin typeface="Courier"/>
                <a:cs typeface="Courier"/>
              </a:rPr>
              <a:t>count</a:t>
            </a:r>
            <a:r>
              <a:rPr lang="da-DK" sz="2000" dirty="0">
                <a:latin typeface="Courier"/>
                <a:cs typeface="Courier"/>
              </a:rPr>
              <a:t> = 0</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err="1">
                <a:latin typeface="Courier"/>
                <a:cs typeface="Courier"/>
              </a:rPr>
              <a:t>while</a:t>
            </a:r>
            <a:r>
              <a:rPr lang="da-DK" sz="2000" dirty="0">
                <a:latin typeface="Courier"/>
                <a:cs typeface="Courier"/>
              </a:rPr>
              <a:t> </a:t>
            </a:r>
            <a:r>
              <a:rPr lang="da-DK" sz="2000" dirty="0" err="1">
                <a:latin typeface="Courier"/>
                <a:cs typeface="Courier"/>
              </a:rPr>
              <a:t>count</a:t>
            </a:r>
            <a:r>
              <a:rPr lang="da-DK" sz="2000" dirty="0">
                <a:latin typeface="Courier"/>
                <a:cs typeface="Courier"/>
              </a:rPr>
              <a:t> &lt; 4:</a:t>
            </a:r>
          </a:p>
          <a:p>
            <a:pPr marL="4763" indent="-4763">
              <a:spcBef>
                <a:spcPct val="0"/>
              </a:spcBef>
              <a:buClrTx/>
              <a:buSzTx/>
              <a:buNone/>
              <a:tabLst>
                <a:tab pos="419100" algn="l"/>
                <a:tab pos="838200" algn="l"/>
                <a:tab pos="1257300" algn="l"/>
              </a:tabLst>
              <a:defRPr/>
            </a:pPr>
            <a:r>
              <a:rPr lang="da-DK" sz="2000" dirty="0">
                <a:latin typeface="Courier"/>
                <a:cs typeface="Courier"/>
              </a:rPr>
              <a:t>			print("Programming is </a:t>
            </a:r>
            <a:r>
              <a:rPr lang="da-DK" sz="2000" dirty="0" err="1">
                <a:latin typeface="Courier"/>
                <a:cs typeface="Courier"/>
              </a:rPr>
              <a:t>fun</a:t>
            </a:r>
            <a:r>
              <a:rPr lang="da-DK" sz="2000" dirty="0">
                <a:latin typeface="Courier"/>
                <a:cs typeface="Courier"/>
              </a:rPr>
              <a:t>!")</a:t>
            </a:r>
          </a:p>
          <a:p>
            <a:pPr marL="4763" indent="-4763">
              <a:spcBef>
                <a:spcPct val="0"/>
              </a:spcBef>
              <a:buClrTx/>
              <a:buSzTx/>
              <a:buNone/>
              <a:tabLst>
                <a:tab pos="419100" algn="l"/>
                <a:tab pos="838200" algn="l"/>
                <a:tab pos="1257300" algn="l"/>
              </a:tabLst>
              <a:defRPr/>
            </a:pPr>
            <a:r>
              <a:rPr lang="da-DK" sz="2000" dirty="0">
                <a:latin typeface="Courier"/>
                <a:cs typeface="Courier"/>
              </a:rPr>
              <a:t>			</a:t>
            </a:r>
            <a:r>
              <a:rPr lang="da-DK" sz="2000" dirty="0" err="1">
                <a:latin typeface="Courier"/>
                <a:cs typeface="Courier"/>
              </a:rPr>
              <a:t>count</a:t>
            </a:r>
            <a:r>
              <a:rPr lang="da-DK" sz="2000" dirty="0">
                <a:latin typeface="Courier"/>
                <a:cs typeface="Courier"/>
              </a:rPr>
              <a:t> = </a:t>
            </a:r>
            <a:r>
              <a:rPr lang="da-DK" sz="2000" dirty="0" err="1">
                <a:latin typeface="Courier"/>
                <a:cs typeface="Courier"/>
              </a:rPr>
              <a:t>count</a:t>
            </a:r>
            <a:r>
              <a:rPr lang="da-DK" sz="2000" dirty="0">
                <a:latin typeface="Courier"/>
                <a:cs typeface="Courier"/>
              </a:rPr>
              <a:t> + 1</a:t>
            </a:r>
            <a:endParaRPr lang="en-NZ" sz="2000" dirty="0">
              <a:latin typeface="Courier"/>
              <a:cs typeface="Courier"/>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01693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tabLst>
                <a:tab pos="774700" algn="l"/>
                <a:tab pos="1193800" algn="l"/>
                <a:tab pos="1371600" algn="l"/>
              </a:tabLst>
            </a:pPr>
            <a:r>
              <a:rPr lang="en-NZ" dirty="0"/>
              <a:t>At the end of this lecture, students should:</a:t>
            </a:r>
          </a:p>
          <a:p>
            <a:pPr marL="365760" lvl="2">
              <a:tabLst>
                <a:tab pos="774700" algn="l"/>
                <a:tab pos="1193800" algn="l"/>
                <a:tab pos="1371600" algn="l"/>
              </a:tabLst>
            </a:pPr>
            <a:r>
              <a:rPr lang="en-NZ" dirty="0"/>
              <a:t>understand the concept of a loop for defining repeated tasks</a:t>
            </a:r>
          </a:p>
          <a:p>
            <a:pPr marL="365760" lvl="2">
              <a:tabLst>
                <a:tab pos="774700" algn="l"/>
                <a:tab pos="1193800" algn="l"/>
                <a:tab pos="1371600" algn="l"/>
              </a:tabLst>
            </a:pPr>
            <a:r>
              <a:rPr lang="en-NZ" dirty="0"/>
              <a:t>understand the structure of a while loop, i.e.,</a:t>
            </a:r>
          </a:p>
          <a:p>
            <a:pPr marL="954088" lvl="3" indent="-182563">
              <a:tabLst>
                <a:tab pos="774700" algn="l"/>
                <a:tab pos="1193800" algn="l"/>
                <a:tab pos="1371600" algn="l"/>
              </a:tabLst>
            </a:pPr>
            <a:r>
              <a:rPr lang="en-NZ" dirty="0"/>
              <a:t>the loop initialisation</a:t>
            </a:r>
          </a:p>
          <a:p>
            <a:pPr marL="954088" lvl="3" indent="-182563">
              <a:tabLst>
                <a:tab pos="774700" algn="l"/>
                <a:tab pos="1193800" algn="l"/>
                <a:tab pos="1371600" algn="l"/>
              </a:tabLst>
            </a:pPr>
            <a:r>
              <a:rPr lang="en-NZ" dirty="0"/>
              <a:t>the body of the loop</a:t>
            </a:r>
          </a:p>
          <a:p>
            <a:pPr marL="954088" lvl="3" indent="-182563">
              <a:tabLst>
                <a:tab pos="774700" algn="l"/>
                <a:tab pos="1193800" algn="l"/>
                <a:tab pos="1371600" algn="l"/>
              </a:tabLst>
            </a:pPr>
            <a:r>
              <a:rPr lang="en-NZ" dirty="0"/>
              <a:t>the loop condition</a:t>
            </a:r>
          </a:p>
          <a:p>
            <a:pPr marL="954088" lvl="3" indent="-182563">
              <a:tabLst>
                <a:tab pos="774700" algn="l"/>
                <a:tab pos="1193800" algn="l"/>
                <a:tab pos="1371600" algn="l"/>
              </a:tabLst>
            </a:pPr>
            <a:r>
              <a:rPr lang="en-NZ" dirty="0"/>
              <a:t>the loop increment</a:t>
            </a:r>
          </a:p>
          <a:p>
            <a:pPr lvl="1">
              <a:tabLst>
                <a:tab pos="774700" algn="l"/>
                <a:tab pos="1193800" algn="l"/>
                <a:tab pos="1371600" algn="l"/>
              </a:tabLst>
            </a:pPr>
            <a:r>
              <a:rPr lang="en-NZ" dirty="0"/>
              <a:t>be able to design and write Python while loops</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152400" y="381000"/>
            <a:ext cx="8991600" cy="4691211"/>
          </a:xfrm>
        </p:spPr>
        <p:txBody>
          <a:bodyPr>
            <a:normAutofit/>
          </a:bodyPr>
          <a:lstStyle/>
          <a:p>
            <a:r>
              <a:rPr lang="en-GB" dirty="0"/>
              <a:t>From lecture 11</a:t>
            </a:r>
          </a:p>
          <a:p>
            <a:pPr marL="185738" lvl="1" indent="-174625"/>
            <a:r>
              <a:rPr lang="en-NZ" dirty="0"/>
              <a:t>the if block of an </a:t>
            </a:r>
            <a:r>
              <a:rPr lang="en-NZ" dirty="0">
                <a:latin typeface="Courier" pitchFamily="2" charset="0"/>
              </a:rPr>
              <a:t>if…else </a:t>
            </a:r>
            <a:r>
              <a:rPr lang="en-NZ" dirty="0"/>
              <a:t>statement is executed only if the boolean expression evaluates to </a:t>
            </a:r>
            <a:r>
              <a:rPr lang="en-NZ" dirty="0">
                <a:latin typeface="Courier" pitchFamily="2" charset="0"/>
              </a:rPr>
              <a:t>True</a:t>
            </a:r>
            <a:r>
              <a:rPr lang="en-NZ" dirty="0"/>
              <a:t>, otherwise the </a:t>
            </a:r>
            <a:r>
              <a:rPr lang="en-NZ" dirty="0">
                <a:latin typeface="Courier" pitchFamily="2" charset="0"/>
              </a:rPr>
              <a:t>else</a:t>
            </a:r>
            <a:r>
              <a:rPr lang="en-NZ" dirty="0"/>
              <a:t> block is executed.</a:t>
            </a:r>
          </a:p>
          <a:p>
            <a:pPr marL="185738" lvl="1" indent="-174625"/>
            <a:r>
              <a:rPr lang="en-NZ" dirty="0">
                <a:latin typeface="Courier" pitchFamily="2" charset="0"/>
              </a:rPr>
              <a:t>if…elif </a:t>
            </a:r>
            <a:r>
              <a:rPr lang="en-NZ" dirty="0"/>
              <a:t>statements are useful if there is a situation where at most one option is to be selected from many options.  The </a:t>
            </a:r>
            <a:r>
              <a:rPr lang="en-NZ" dirty="0">
                <a:latin typeface="Courier" pitchFamily="2" charset="0"/>
              </a:rPr>
              <a:t>if…elif </a:t>
            </a:r>
            <a:r>
              <a:rPr lang="en-NZ" dirty="0"/>
              <a:t>statement has an optional final </a:t>
            </a:r>
            <a:r>
              <a:rPr lang="en-NZ" dirty="0">
                <a:latin typeface="Courier" pitchFamily="2" charset="0"/>
              </a:rPr>
              <a:t>else</a:t>
            </a:r>
            <a:r>
              <a:rPr lang="en-NZ" dirty="0"/>
              <a:t> part.</a:t>
            </a:r>
          </a:p>
        </p:txBody>
      </p:sp>
      <p:sp>
        <p:nvSpPr>
          <p:cNvPr id="11" name="Text Box 9"/>
          <p:cNvSpPr txBox="1">
            <a:spLocks noChangeArrowheads="1"/>
          </p:cNvSpPr>
          <p:nvPr/>
        </p:nvSpPr>
        <p:spPr bwMode="auto">
          <a:xfrm>
            <a:off x="228600" y="2133600"/>
            <a:ext cx="8763000" cy="44627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get_random_horoscope</a:t>
            </a:r>
            <a:r>
              <a:rPr lang="da-DK" altLang="en-US" sz="1800" b="1" dirty="0">
                <a:solidFill>
                  <a:srgbClr val="000090"/>
                </a:solidFill>
                <a:latin typeface="Courier"/>
              </a:rPr>
              <a:t>():</a:t>
            </a:r>
            <a:endParaRPr lang="da-DK" altLang="en-US" sz="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message</a:t>
            </a:r>
            <a:r>
              <a:rPr lang="da-DK" altLang="en-US" sz="1800" b="1" dirty="0">
                <a:solidFill>
                  <a:srgbClr val="000090"/>
                </a:solidFill>
                <a:latin typeface="Courier"/>
              </a:rPr>
              <a:t> = "Lucky </a:t>
            </a:r>
            <a:r>
              <a:rPr lang="da-DK" altLang="en-US" sz="1800" b="1" dirty="0" err="1">
                <a:solidFill>
                  <a:srgbClr val="000090"/>
                </a:solidFill>
                <a:latin typeface="Courier"/>
              </a:rPr>
              <a:t>lucky</a:t>
            </a:r>
            <a:r>
              <a:rPr lang="da-DK" altLang="en-US" sz="1800" b="1" dirty="0">
                <a:solidFill>
                  <a:srgbClr val="000090"/>
                </a:solidFill>
                <a:latin typeface="Courier"/>
              </a:rPr>
              <a:t> </a:t>
            </a:r>
            <a:r>
              <a:rPr lang="da-DK" altLang="en-US" sz="1800" b="1" dirty="0" err="1">
                <a:solidFill>
                  <a:srgbClr val="000090"/>
                </a:solidFill>
                <a:latin typeface="Courier"/>
              </a:rPr>
              <a:t>you</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number</a:t>
            </a:r>
            <a:r>
              <a:rPr lang="da-DK" altLang="en-US" sz="1800" b="1" dirty="0">
                <a:solidFill>
                  <a:srgbClr val="000090"/>
                </a:solidFill>
                <a:latin typeface="Courier"/>
              </a:rPr>
              <a:t> = </a:t>
            </a:r>
            <a:r>
              <a:rPr lang="da-DK" altLang="en-US" sz="1800" b="1" dirty="0" err="1">
                <a:solidFill>
                  <a:srgbClr val="000090"/>
                </a:solidFill>
                <a:latin typeface="Courier"/>
              </a:rPr>
              <a:t>random.randrange</a:t>
            </a:r>
            <a:r>
              <a:rPr lang="da-DK" altLang="en-US" sz="1800" b="1" dirty="0">
                <a:solidFill>
                  <a:srgbClr val="000090"/>
                </a:solidFill>
                <a:latin typeface="Courier"/>
              </a:rPr>
              <a:t>(10)</a:t>
            </a:r>
          </a:p>
          <a:p>
            <a:pPr>
              <a:spcBef>
                <a:spcPct val="0"/>
              </a:spcBef>
              <a:buClrTx/>
              <a:buSzTx/>
              <a:buNone/>
              <a:tabLst>
                <a:tab pos="355600" algn="l"/>
                <a:tab pos="774700" algn="l"/>
                <a:tab pos="1130300" algn="l"/>
              </a:tabLst>
              <a:defRPr/>
            </a:pPr>
            <a:endParaRPr lang="da-DK" altLang="en-US" sz="400" b="1" dirty="0">
              <a:solidFill>
                <a:srgbClr val="000090"/>
              </a:solidFill>
              <a:latin typeface="Courier"/>
            </a:endParaRP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FF00FF"/>
                </a:solidFill>
                <a:latin typeface="Courier"/>
              </a:rPr>
              <a:t>if</a:t>
            </a:r>
            <a:r>
              <a:rPr lang="da-DK" altLang="en-US" sz="2000" b="1" dirty="0">
                <a:solidFill>
                  <a:srgbClr val="FF00FF"/>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&lt; 4</a:t>
            </a:r>
            <a:r>
              <a:rPr lang="da-DK" altLang="en-US" sz="2000" b="1" dirty="0">
                <a:solidFill>
                  <a:srgbClr val="FF00FF"/>
                </a:solidFill>
                <a:latin typeface="Courier"/>
              </a:rPr>
              <a:t>:</a:t>
            </a: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000090"/>
                </a:solidFill>
                <a:latin typeface="Courier"/>
              </a:rPr>
              <a:t>message</a:t>
            </a:r>
            <a:r>
              <a:rPr lang="da-DK" altLang="en-US" sz="2000" b="1" dirty="0">
                <a:solidFill>
                  <a:srgbClr val="000090"/>
                </a:solidFill>
                <a:latin typeface="Courier"/>
              </a:rPr>
              <a:t> = "</a:t>
            </a:r>
            <a:r>
              <a:rPr lang="da-DK" altLang="en-US" sz="2000" b="1" dirty="0" err="1">
                <a:solidFill>
                  <a:srgbClr val="000090"/>
                </a:solidFill>
                <a:latin typeface="Courier"/>
              </a:rPr>
              <a:t>Amazing</a:t>
            </a:r>
            <a:r>
              <a:rPr lang="da-DK" altLang="en-US" sz="2000" b="1" dirty="0">
                <a:solidFill>
                  <a:srgbClr val="000090"/>
                </a:solidFill>
                <a:latin typeface="Courier"/>
              </a:rPr>
              <a:t> </a:t>
            </a:r>
            <a:r>
              <a:rPr lang="da-DK" altLang="en-US" sz="2000" b="1" dirty="0" err="1">
                <a:solidFill>
                  <a:srgbClr val="000090"/>
                </a:solidFill>
                <a:latin typeface="Courier"/>
              </a:rPr>
              <a:t>day</a:t>
            </a:r>
            <a:r>
              <a:rPr lang="da-DK" altLang="en-US" sz="2000" b="1" dirty="0">
                <a:solidFill>
                  <a:srgbClr val="000090"/>
                </a:solidFill>
                <a:latin typeface="Courier"/>
              </a:rPr>
              <a:t> </a:t>
            </a:r>
            <a:r>
              <a:rPr lang="da-DK" altLang="en-US" sz="2000" b="1" dirty="0" err="1">
                <a:solidFill>
                  <a:srgbClr val="000090"/>
                </a:solidFill>
                <a:latin typeface="Courier"/>
              </a:rPr>
              <a:t>ahead</a:t>
            </a:r>
            <a:r>
              <a:rPr lang="da-DK" altLang="en-US" sz="2000" b="1" dirty="0">
                <a:solidFill>
                  <a:srgbClr val="000090"/>
                </a:solidFill>
                <a:latin typeface="Courier"/>
              </a:rPr>
              <a:t>"</a:t>
            </a: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FF00FF"/>
                </a:solidFill>
                <a:latin typeface="Courier"/>
              </a:rPr>
              <a:t>elif</a:t>
            </a:r>
            <a:r>
              <a:rPr lang="da-DK" altLang="en-US" sz="2000" b="1" dirty="0">
                <a:solidFill>
                  <a:srgbClr val="FF00FF"/>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&lt; 7</a:t>
            </a:r>
            <a:r>
              <a:rPr lang="da-DK" altLang="en-US" sz="2000" b="1" dirty="0">
                <a:solidFill>
                  <a:srgbClr val="FF00FF"/>
                </a:solidFill>
                <a:latin typeface="Courier"/>
              </a:rPr>
              <a:t>:</a:t>
            </a: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000090"/>
                </a:solidFill>
                <a:latin typeface="Courier"/>
              </a:rPr>
              <a:t>message</a:t>
            </a:r>
            <a:r>
              <a:rPr lang="da-DK" altLang="en-US" sz="2000" b="1" dirty="0">
                <a:solidFill>
                  <a:srgbClr val="000090"/>
                </a:solidFill>
                <a:latin typeface="Courier"/>
              </a:rPr>
              <a:t> = "Romance is </a:t>
            </a:r>
            <a:r>
              <a:rPr lang="da-DK" altLang="en-US" sz="2000" b="1" dirty="0" err="1">
                <a:solidFill>
                  <a:srgbClr val="000090"/>
                </a:solidFill>
                <a:latin typeface="Courier"/>
              </a:rPr>
              <a:t>very</a:t>
            </a:r>
            <a:r>
              <a:rPr lang="da-DK" altLang="en-US" sz="2000" b="1" dirty="0">
                <a:solidFill>
                  <a:srgbClr val="000090"/>
                </a:solidFill>
                <a:latin typeface="Courier"/>
              </a:rPr>
              <a:t> </a:t>
            </a:r>
            <a:r>
              <a:rPr lang="da-DK" altLang="en-US" sz="2000" b="1" dirty="0" err="1">
                <a:solidFill>
                  <a:srgbClr val="000090"/>
                </a:solidFill>
                <a:latin typeface="Courier"/>
              </a:rPr>
              <a:t>likely</a:t>
            </a:r>
            <a:r>
              <a:rPr lang="da-DK" altLang="en-US" sz="2000" b="1" dirty="0">
                <a:solidFill>
                  <a:srgbClr val="000090"/>
                </a:solidFill>
                <a:latin typeface="Courier"/>
              </a:rPr>
              <a:t>"</a:t>
            </a: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FF00FF"/>
                </a:solidFill>
                <a:latin typeface="Courier"/>
              </a:rPr>
              <a:t>elif</a:t>
            </a:r>
            <a:r>
              <a:rPr lang="da-DK" altLang="en-US" sz="2000" b="1" dirty="0">
                <a:solidFill>
                  <a:srgbClr val="FF00FF"/>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&lt; 8</a:t>
            </a:r>
            <a:r>
              <a:rPr lang="da-DK" altLang="en-US" sz="2000" b="1" dirty="0">
                <a:solidFill>
                  <a:srgbClr val="FF00FF"/>
                </a:solidFill>
                <a:latin typeface="Courier"/>
              </a:rPr>
              <a:t>:</a:t>
            </a:r>
          </a:p>
          <a:p>
            <a:pPr>
              <a:spcBef>
                <a:spcPct val="0"/>
              </a:spcBef>
              <a:buClrTx/>
              <a:buSzTx/>
              <a:buNone/>
              <a:tabLst>
                <a:tab pos="355600" algn="l"/>
                <a:tab pos="774700" algn="l"/>
                <a:tab pos="1130300" algn="l"/>
              </a:tabLst>
              <a:defRPr/>
            </a:pPr>
            <a:r>
              <a:rPr lang="da-DK" altLang="en-US" sz="2000" b="1" dirty="0">
                <a:solidFill>
                  <a:srgbClr val="000090"/>
                </a:solidFill>
                <a:latin typeface="Courier"/>
              </a:rPr>
              <a:t>		</a:t>
            </a:r>
            <a:r>
              <a:rPr lang="da-DK" altLang="en-US" sz="2000" b="1" dirty="0" err="1">
                <a:solidFill>
                  <a:srgbClr val="000090"/>
                </a:solidFill>
                <a:latin typeface="Courier"/>
              </a:rPr>
              <a:t>message</a:t>
            </a:r>
            <a:r>
              <a:rPr lang="da-DK" altLang="en-US" sz="2000" b="1" dirty="0">
                <a:solidFill>
                  <a:srgbClr val="000090"/>
                </a:solidFill>
                <a:latin typeface="Courier"/>
              </a:rPr>
              <a:t> = "</a:t>
            </a:r>
            <a:r>
              <a:rPr lang="da-DK" altLang="en-US" sz="2000" b="1" dirty="0" err="1">
                <a:solidFill>
                  <a:srgbClr val="000090"/>
                </a:solidFill>
                <a:latin typeface="Courier"/>
              </a:rPr>
              <a:t>Proceed</a:t>
            </a:r>
            <a:r>
              <a:rPr lang="da-DK" altLang="en-US" sz="2000" b="1" dirty="0">
                <a:solidFill>
                  <a:srgbClr val="000090"/>
                </a:solidFill>
                <a:latin typeface="Courier"/>
              </a:rPr>
              <a:t> with </a:t>
            </a:r>
            <a:r>
              <a:rPr lang="da-DK" altLang="en-US" sz="2000" b="1" dirty="0" err="1">
                <a:solidFill>
                  <a:srgbClr val="000090"/>
                </a:solidFill>
                <a:latin typeface="Courier"/>
              </a:rPr>
              <a:t>caution</a:t>
            </a:r>
            <a:r>
              <a:rPr lang="da-DK" altLang="en-US" sz="20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a:t>
            </a:r>
            <a:r>
              <a:rPr lang="da-DK" altLang="en-US" sz="1800" b="1" dirty="0" err="1">
                <a:solidFill>
                  <a:srgbClr val="000090"/>
                </a:solidFill>
                <a:latin typeface="Courier"/>
              </a:rPr>
              <a:t>return</a:t>
            </a:r>
            <a:r>
              <a:rPr lang="da-DK" altLang="en-US" sz="1800" b="1" dirty="0">
                <a:solidFill>
                  <a:srgbClr val="000090"/>
                </a:solidFill>
                <a:latin typeface="Courier"/>
              </a:rPr>
              <a:t> </a:t>
            </a:r>
            <a:r>
              <a:rPr lang="da-DK" altLang="en-US" sz="1800" b="1" dirty="0" err="1">
                <a:solidFill>
                  <a:srgbClr val="000090"/>
                </a:solidFill>
                <a:latin typeface="Courier"/>
              </a:rPr>
              <a:t>message</a:t>
            </a:r>
            <a:endParaRPr lang="da-DK" altLang="en-US" sz="1800" b="1" dirty="0">
              <a:solidFill>
                <a:srgbClr val="000090"/>
              </a:solidFill>
              <a:latin typeface="Courier"/>
            </a:endParaRPr>
          </a:p>
          <a:p>
            <a:pPr>
              <a:spcBef>
                <a:spcPct val="0"/>
              </a:spcBef>
              <a:buClrTx/>
              <a:buSzTx/>
              <a:buNone/>
              <a:tabLst>
                <a:tab pos="355600" algn="l"/>
                <a:tab pos="774700" algn="l"/>
                <a:tab pos="1130300" algn="l"/>
              </a:tabLst>
              <a:defRPr/>
            </a:pPr>
            <a:endParaRPr lang="da-DK" altLang="en-US" sz="400" b="1" dirty="0">
              <a:solidFill>
                <a:srgbClr val="000090"/>
              </a:solidFill>
              <a:latin typeface="Courier"/>
            </a:endParaRPr>
          </a:p>
          <a:p>
            <a:pPr>
              <a:spcBef>
                <a:spcPct val="0"/>
              </a:spcBef>
              <a:buClrTx/>
              <a:buSzTx/>
              <a:buNone/>
              <a:tabLst>
                <a:tab pos="355600" algn="l"/>
                <a:tab pos="774700" algn="l"/>
                <a:tab pos="1130300" algn="l"/>
              </a:tabLst>
              <a:defRPr/>
            </a:pPr>
            <a:endParaRPr lang="da-DK" altLang="en-US" sz="4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Today's</a:t>
            </a:r>
            <a:r>
              <a:rPr lang="da-DK" altLang="en-US" sz="1800" b="1" dirty="0">
                <a:solidFill>
                  <a:srgbClr val="000090"/>
                </a:solidFill>
                <a:latin typeface="Courier"/>
              </a:rPr>
              <a:t> </a:t>
            </a:r>
            <a:r>
              <a:rPr lang="da-DK" altLang="en-US" sz="1800" b="1" dirty="0" err="1">
                <a:solidFill>
                  <a:srgbClr val="000090"/>
                </a:solidFill>
                <a:latin typeface="Courier"/>
              </a:rPr>
              <a:t>message</a:t>
            </a:r>
            <a:r>
              <a:rPr lang="da-DK" altLang="en-US" sz="1800" b="1" dirty="0">
                <a:solidFill>
                  <a:srgbClr val="000090"/>
                </a:solidFill>
                <a:latin typeface="Courier"/>
              </a:rPr>
              <a:t>:", </a:t>
            </a:r>
            <a:r>
              <a:rPr lang="da-DK" altLang="en-US" sz="1800" b="1" dirty="0" err="1">
                <a:solidFill>
                  <a:srgbClr val="000090"/>
                </a:solidFill>
                <a:latin typeface="Courier"/>
              </a:rPr>
              <a:t>get_random_horoscope</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r>
              <a:rPr lang="da-DK" altLang="en-US" sz="1800" b="1" dirty="0">
                <a:solidFill>
                  <a:srgbClr val="000090"/>
                </a:solidFill>
                <a:latin typeface="Courier"/>
              </a:rPr>
              <a:t>	print("</a:t>
            </a:r>
            <a:r>
              <a:rPr lang="da-DK" altLang="en-US" sz="1800" b="1" dirty="0" err="1">
                <a:solidFill>
                  <a:srgbClr val="000090"/>
                </a:solidFill>
                <a:latin typeface="Courier"/>
              </a:rPr>
              <a:t>Today's</a:t>
            </a:r>
            <a:r>
              <a:rPr lang="da-DK" altLang="en-US" sz="1800" b="1" dirty="0">
                <a:solidFill>
                  <a:srgbClr val="000090"/>
                </a:solidFill>
                <a:latin typeface="Courier"/>
              </a:rPr>
              <a:t> </a:t>
            </a:r>
            <a:r>
              <a:rPr lang="da-DK" altLang="en-US" sz="1800" b="1" dirty="0" err="1">
                <a:solidFill>
                  <a:srgbClr val="000090"/>
                </a:solidFill>
                <a:latin typeface="Courier"/>
              </a:rPr>
              <a:t>message</a:t>
            </a:r>
            <a:r>
              <a:rPr lang="da-DK" altLang="en-US" sz="1800" b="1" dirty="0">
                <a:solidFill>
                  <a:srgbClr val="000090"/>
                </a:solidFill>
                <a:latin typeface="Courier"/>
              </a:rPr>
              <a:t>:", </a:t>
            </a:r>
            <a:r>
              <a:rPr lang="da-DK" altLang="en-US" sz="1800" b="1" dirty="0" err="1">
                <a:solidFill>
                  <a:srgbClr val="000090"/>
                </a:solidFill>
                <a:latin typeface="Courier"/>
              </a:rPr>
              <a:t>get_random_horoscope</a:t>
            </a:r>
            <a:r>
              <a:rPr lang="da-DK" altLang="en-US" sz="1800" b="1" dirty="0">
                <a:solidFill>
                  <a:srgbClr val="000090"/>
                </a:solidFill>
                <a:latin typeface="Courier"/>
              </a:rPr>
              <a:t>())</a:t>
            </a:r>
          </a:p>
          <a:p>
            <a:pPr>
              <a:spcBef>
                <a:spcPct val="0"/>
              </a:spcBef>
              <a:buClrTx/>
              <a:buSzTx/>
              <a:buNone/>
              <a:tabLst>
                <a:tab pos="355600" algn="l"/>
                <a:tab pos="774700" algn="l"/>
                <a:tab pos="1130300" algn="l"/>
              </a:tabLst>
              <a:defRPr/>
            </a:pPr>
            <a:endParaRPr lang="da-DK" altLang="en-US" sz="800" b="1" dirty="0">
              <a:solidFill>
                <a:srgbClr val="000090"/>
              </a:solidFill>
              <a:latin typeface="Courier"/>
            </a:endParaRPr>
          </a:p>
          <a:p>
            <a:pPr>
              <a:spcBef>
                <a:spcPct val="0"/>
              </a:spcBef>
              <a:buClrTx/>
              <a:buSzTx/>
              <a:buNone/>
              <a:tabLst>
                <a:tab pos="355600" algn="l"/>
                <a:tab pos="774700" algn="l"/>
                <a:tab pos="1130300" algn="l"/>
              </a:tabLst>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9" name="TextBox 8"/>
          <p:cNvSpPr txBox="1"/>
          <p:nvPr/>
        </p:nvSpPr>
        <p:spPr>
          <a:xfrm>
            <a:off x="5105400" y="2438400"/>
            <a:ext cx="4038600" cy="646331"/>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Today's message: Romance is very likely</a:t>
            </a:r>
          </a:p>
          <a:p>
            <a:r>
              <a:rPr lang="en-US" b="1" dirty="0">
                <a:solidFill>
                  <a:srgbClr val="000090"/>
                </a:solidFill>
              </a:rPr>
              <a:t>Today's message: Amazing day ahead</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76961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Control structures</a:t>
            </a:r>
          </a:p>
        </p:txBody>
      </p:sp>
      <p:sp>
        <p:nvSpPr>
          <p:cNvPr id="3" name="Content Placeholder 2"/>
          <p:cNvSpPr>
            <a:spLocks noGrp="1"/>
          </p:cNvSpPr>
          <p:nvPr>
            <p:ph sz="quarter" idx="1"/>
          </p:nvPr>
        </p:nvSpPr>
        <p:spPr>
          <a:xfrm>
            <a:off x="152400" y="838200"/>
            <a:ext cx="8915400" cy="5486400"/>
          </a:xfrm>
        </p:spPr>
        <p:txBody>
          <a:bodyPr>
            <a:normAutofit fontScale="92500" lnSpcReduction="10000"/>
          </a:bodyPr>
          <a:lstStyle/>
          <a:p>
            <a:r>
              <a:rPr lang="en-US" dirty="0">
                <a:ea typeface="ＭＳ Ｐゴシック" charset="-128"/>
                <a:cs typeface="Calibri"/>
              </a:rPr>
              <a:t>It is important to understand how the computer works its way through the program statements, i.e., the order in which instructions are executed.</a:t>
            </a:r>
          </a:p>
          <a:p>
            <a:pPr>
              <a:buFont typeface="Wingdings" charset="2"/>
              <a:buChar char="§"/>
            </a:pPr>
            <a:endParaRPr lang="en-US" dirty="0">
              <a:ea typeface="ＭＳ Ｐゴシック" charset="-128"/>
              <a:cs typeface="Calibri"/>
            </a:endParaRPr>
          </a:p>
          <a:p>
            <a:r>
              <a:rPr lang="en-US" dirty="0">
                <a:cs typeface="Calibri"/>
              </a:rPr>
              <a:t>Control structures allow us to change the flow of statement execution in our programs.  So far we have looked at selection statements (</a:t>
            </a:r>
            <a:r>
              <a:rPr lang="en-US" dirty="0">
                <a:latin typeface="Courier" pitchFamily="2" charset="0"/>
                <a:cs typeface="Calibri"/>
              </a:rPr>
              <a:t>if</a:t>
            </a:r>
            <a:r>
              <a:rPr lang="en-US" dirty="0">
                <a:cs typeface="Calibri"/>
              </a:rPr>
              <a:t> statements).</a:t>
            </a:r>
            <a:r>
              <a:rPr lang="en-US" dirty="0">
                <a:ea typeface="ＭＳ Ｐゴシック" charset="0"/>
                <a:cs typeface="Calibri"/>
              </a:rPr>
              <a:t>  Selection or if statements </a:t>
            </a:r>
            <a:r>
              <a:rPr lang="en-US" dirty="0">
                <a:cs typeface="Calibri"/>
              </a:rPr>
              <a:t>are also called branch statements, as, when the program arrives at an if statement, control will "branch" off into one of two or more "directions".</a:t>
            </a:r>
          </a:p>
          <a:p>
            <a:pPr>
              <a:buFont typeface="Wingdings" charset="2"/>
              <a:buChar char="§"/>
            </a:pPr>
            <a:endParaRPr lang="en-US" dirty="0">
              <a:ea typeface="ＭＳ Ｐゴシック" charset="0"/>
              <a:cs typeface="Calibri"/>
            </a:endParaRPr>
          </a:p>
          <a:p>
            <a:r>
              <a:rPr lang="en-US" dirty="0">
                <a:ea typeface="ＭＳ Ｐゴシック" charset="0"/>
                <a:cs typeface="Calibri"/>
              </a:rPr>
              <a:t>Now we will look at another control structure, </a:t>
            </a:r>
            <a:r>
              <a:rPr lang="en-US" b="1" dirty="0">
                <a:solidFill>
                  <a:srgbClr val="0000FF"/>
                </a:solidFill>
                <a:ea typeface="ＭＳ Ｐゴシック" charset="0"/>
                <a:cs typeface="Calibri"/>
              </a:rPr>
              <a:t>iteration</a:t>
            </a:r>
            <a:r>
              <a:rPr lang="en-US" dirty="0">
                <a:ea typeface="ＭＳ Ｐゴシック" charset="0"/>
                <a:cs typeface="Calibri"/>
              </a:rPr>
              <a:t>.  Iteration means that the same code is executed repeatedly. </a:t>
            </a:r>
          </a:p>
          <a:p>
            <a:pPr>
              <a:buFont typeface="Wingdings" charset="2"/>
              <a:buChar char="§"/>
            </a:pPr>
            <a:endParaRPr lang="en-US" dirty="0">
              <a:ea typeface="ＭＳ Ｐゴシック" charset="0"/>
              <a:cs typeface="Calibri"/>
            </a:endParaRPr>
          </a:p>
          <a:p>
            <a:r>
              <a:rPr lang="en-US" dirty="0">
                <a:ea typeface="ＭＳ Ｐゴシック" charset="0"/>
                <a:cs typeface="Calibri"/>
              </a:rPr>
              <a:t>Some examples where iteration is required are:</a:t>
            </a:r>
          </a:p>
          <a:p>
            <a:pPr lvl="1"/>
            <a:r>
              <a:rPr lang="en-US" dirty="0"/>
              <a:t>User login – asking for the password until the correct one is given</a:t>
            </a:r>
          </a:p>
          <a:p>
            <a:pPr lvl="1"/>
            <a:r>
              <a:rPr lang="en-US" dirty="0"/>
              <a:t>Menu option control – menu options are repeatedly displayed and processed until the ‘exit’ option is selected</a:t>
            </a:r>
            <a:endParaRPr lang="en-US" dirty="0">
              <a:cs typeface="Calibri"/>
            </a:endParaRPr>
          </a:p>
          <a:p>
            <a:pPr>
              <a:buFont typeface="Wingdings" charset="2"/>
              <a:buChar char="§"/>
            </a:pPr>
            <a:endParaRPr lang="en-US" dirty="0"/>
          </a:p>
          <a:p>
            <a:pPr marL="0" indent="0">
              <a:buNone/>
            </a:pPr>
            <a:endParaRPr lang="en-NZ" dirty="0"/>
          </a:p>
          <a:p>
            <a:pPr lvl="1"/>
            <a:endParaRPr lang="en-GB"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17770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Iteration – while loops</a:t>
            </a:r>
          </a:p>
        </p:txBody>
      </p:sp>
      <p:sp>
        <p:nvSpPr>
          <p:cNvPr id="3" name="Content Placeholder 2"/>
          <p:cNvSpPr>
            <a:spLocks noGrp="1"/>
          </p:cNvSpPr>
          <p:nvPr>
            <p:ph sz="quarter" idx="1"/>
          </p:nvPr>
        </p:nvSpPr>
        <p:spPr>
          <a:xfrm>
            <a:off x="152400" y="838200"/>
            <a:ext cx="8763000" cy="4691211"/>
          </a:xfrm>
        </p:spPr>
        <p:txBody>
          <a:bodyPr>
            <a:normAutofit/>
          </a:bodyPr>
          <a:lstStyle/>
          <a:p>
            <a:r>
              <a:rPr lang="en-US" dirty="0">
                <a:ea typeface="ＭＳ Ｐゴシック" charset="0"/>
                <a:cs typeface="Calibri"/>
              </a:rPr>
              <a:t>We use loops to implement iteration.</a:t>
            </a:r>
          </a:p>
          <a:p>
            <a:r>
              <a:rPr lang="en-US" dirty="0">
                <a:ea typeface="ＭＳ Ｐゴシック" charset="0"/>
                <a:cs typeface="Calibri"/>
              </a:rPr>
              <a:t>How does the while loop execute?</a:t>
            </a:r>
          </a:p>
          <a:p>
            <a:pPr>
              <a:buFont typeface="Wingdings" charset="2"/>
              <a:buChar char="§"/>
            </a:pPr>
            <a:endParaRPr lang="en-US" dirty="0"/>
          </a:p>
          <a:p>
            <a:pPr marL="0" indent="0">
              <a:buNone/>
            </a:pPr>
            <a:endParaRPr lang="en-NZ" dirty="0"/>
          </a:p>
          <a:p>
            <a:pPr lvl="1"/>
            <a:endParaRPr lang="en-GB"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grpSp>
        <p:nvGrpSpPr>
          <p:cNvPr id="39" name="Group 38"/>
          <p:cNvGrpSpPr/>
          <p:nvPr/>
        </p:nvGrpSpPr>
        <p:grpSpPr>
          <a:xfrm>
            <a:off x="5105402" y="838200"/>
            <a:ext cx="4038601" cy="1905000"/>
            <a:chOff x="6007099" y="1315208"/>
            <a:chExt cx="3365498" cy="2592223"/>
          </a:xfrm>
        </p:grpSpPr>
        <p:sp>
          <p:nvSpPr>
            <p:cNvPr id="40" name="Rectangle 39"/>
            <p:cNvSpPr/>
            <p:nvPr/>
          </p:nvSpPr>
          <p:spPr>
            <a:xfrm>
              <a:off x="6007099" y="1418897"/>
              <a:ext cx="3174996" cy="2488534"/>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b="1">
                <a:solidFill>
                  <a:srgbClr val="00FF00"/>
                </a:solidFill>
              </a:endParaRPr>
            </a:p>
          </p:txBody>
        </p:sp>
        <p:sp>
          <p:nvSpPr>
            <p:cNvPr id="41" name="TextBox 40"/>
            <p:cNvSpPr txBox="1"/>
            <p:nvPr/>
          </p:nvSpPr>
          <p:spPr>
            <a:xfrm>
              <a:off x="6134098" y="1315208"/>
              <a:ext cx="3238499" cy="2554717"/>
            </a:xfrm>
            <a:prstGeom prst="rect">
              <a:avLst/>
            </a:prstGeom>
            <a:noFill/>
          </p:spPr>
          <p:txBody>
            <a:bodyPr wrap="square" rtlCol="0">
              <a:spAutoFit/>
            </a:bodyPr>
            <a:lstStyle/>
            <a:p>
              <a:pPr>
                <a:tabLst>
                  <a:tab pos="419100" algn="l"/>
                </a:tabLst>
              </a:pPr>
              <a:r>
                <a:rPr lang="en-NZ" sz="2400" b="1" dirty="0">
                  <a:solidFill>
                    <a:srgbClr val="FF00FF"/>
                  </a:solidFill>
                </a:rPr>
                <a:t>while</a:t>
              </a:r>
              <a:r>
                <a:rPr lang="en-NZ" sz="2400" b="1" dirty="0">
                  <a:solidFill>
                    <a:srgbClr val="000090"/>
                  </a:solidFill>
                </a:rPr>
                <a:t> boolean_expression:</a:t>
              </a:r>
            </a:p>
            <a:p>
              <a:pPr>
                <a:tabLst>
                  <a:tab pos="419100" algn="l"/>
                </a:tabLst>
              </a:pPr>
              <a:r>
                <a:rPr lang="en-NZ" sz="2400" b="1" dirty="0">
                  <a:solidFill>
                    <a:srgbClr val="000090"/>
                  </a:solidFill>
                </a:rPr>
                <a:t>	statement1</a:t>
              </a:r>
            </a:p>
            <a:p>
              <a:pPr>
                <a:tabLst>
                  <a:tab pos="419100" algn="l"/>
                </a:tabLst>
              </a:pPr>
              <a:r>
                <a:rPr lang="en-NZ" sz="2400" b="1" dirty="0">
                  <a:solidFill>
                    <a:srgbClr val="000090"/>
                  </a:solidFill>
                </a:rPr>
                <a:t>	statement2</a:t>
              </a:r>
            </a:p>
            <a:p>
              <a:pPr>
                <a:tabLst>
                  <a:tab pos="419100" algn="l"/>
                </a:tabLst>
              </a:pPr>
              <a:r>
                <a:rPr lang="en-NZ" sz="2400" b="1" dirty="0">
                  <a:solidFill>
                    <a:srgbClr val="000090"/>
                  </a:solidFill>
                </a:rPr>
                <a:t>	statement3</a:t>
              </a:r>
            </a:p>
            <a:p>
              <a:pPr>
                <a:tabLst>
                  <a:tab pos="419100" algn="l"/>
                </a:tabLst>
              </a:pPr>
              <a:r>
                <a:rPr lang="en-NZ" sz="2000" b="1" dirty="0">
                  <a:solidFill>
                    <a:srgbClr val="000090"/>
                  </a:solidFill>
                </a:rPr>
                <a:t>	…	</a:t>
              </a:r>
            </a:p>
          </p:txBody>
        </p:sp>
      </p:grpSp>
      <p:grpSp>
        <p:nvGrpSpPr>
          <p:cNvPr id="6" name="Group 5"/>
          <p:cNvGrpSpPr/>
          <p:nvPr/>
        </p:nvGrpSpPr>
        <p:grpSpPr>
          <a:xfrm>
            <a:off x="152400" y="2895600"/>
            <a:ext cx="5181600" cy="3810000"/>
            <a:chOff x="152400" y="2895600"/>
            <a:chExt cx="5181600" cy="3810000"/>
          </a:xfrm>
        </p:grpSpPr>
        <p:sp>
          <p:nvSpPr>
            <p:cNvPr id="45" name="Rectangle 44"/>
            <p:cNvSpPr/>
            <p:nvPr/>
          </p:nvSpPr>
          <p:spPr>
            <a:xfrm>
              <a:off x="152400" y="2895600"/>
              <a:ext cx="5181600" cy="38100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00FF00"/>
                </a:solidFill>
              </a:endParaRPr>
            </a:p>
          </p:txBody>
        </p:sp>
        <p:sp>
          <p:nvSpPr>
            <p:cNvPr id="46" name="TextBox 45"/>
            <p:cNvSpPr txBox="1"/>
            <p:nvPr/>
          </p:nvSpPr>
          <p:spPr>
            <a:xfrm>
              <a:off x="3048000" y="3810000"/>
              <a:ext cx="1981200" cy="505267"/>
            </a:xfrm>
            <a:prstGeom prst="rect">
              <a:avLst/>
            </a:prstGeom>
            <a:noFill/>
          </p:spPr>
          <p:txBody>
            <a:bodyPr wrap="square" rtlCol="0">
              <a:spAutoFit/>
            </a:bodyPr>
            <a:lstStyle/>
            <a:p>
              <a:pPr algn="ctr">
                <a:lnSpc>
                  <a:spcPts val="1560"/>
                </a:lnSpc>
              </a:pPr>
              <a:r>
                <a:rPr lang="en-NZ" b="1" dirty="0">
                  <a:solidFill>
                    <a:srgbClr val="000090"/>
                  </a:solidFill>
                </a:rPr>
                <a:t>If the condition is True</a:t>
              </a:r>
            </a:p>
          </p:txBody>
        </p:sp>
        <p:sp>
          <p:nvSpPr>
            <p:cNvPr id="47" name="Rectangle 46"/>
            <p:cNvSpPr/>
            <p:nvPr/>
          </p:nvSpPr>
          <p:spPr>
            <a:xfrm>
              <a:off x="4038600" y="4876800"/>
              <a:ext cx="1219200" cy="338554"/>
            </a:xfrm>
            <a:prstGeom prst="rect">
              <a:avLst/>
            </a:prstGeom>
            <a:solidFill>
              <a:srgbClr val="33A3FF"/>
            </a:solidFill>
          </p:spPr>
          <p:txBody>
            <a:bodyPr wrap="square">
              <a:spAutoFit/>
            </a:bodyPr>
            <a:lstStyle/>
            <a:p>
              <a:pPr algn="ctr"/>
              <a:r>
                <a:rPr lang="en-NZ" sz="1600" b="1" dirty="0">
                  <a:solidFill>
                    <a:srgbClr val="000090"/>
                  </a:solidFill>
                </a:rPr>
                <a:t>loop body</a:t>
              </a:r>
            </a:p>
          </p:txBody>
        </p:sp>
        <p:grpSp>
          <p:nvGrpSpPr>
            <p:cNvPr id="48" name="Group 47"/>
            <p:cNvGrpSpPr/>
            <p:nvPr/>
          </p:nvGrpSpPr>
          <p:grpSpPr>
            <a:xfrm>
              <a:off x="2133600" y="3826200"/>
              <a:ext cx="1066800" cy="990600"/>
              <a:chOff x="2251401" y="3508700"/>
              <a:chExt cx="1066800" cy="990600"/>
            </a:xfrm>
          </p:grpSpPr>
          <p:sp>
            <p:nvSpPr>
              <p:cNvPr id="64" name="Rectangle 63"/>
              <p:cNvSpPr/>
              <p:nvPr/>
            </p:nvSpPr>
            <p:spPr>
              <a:xfrm rot="18900000">
                <a:off x="2251401" y="3508700"/>
                <a:ext cx="1066800" cy="990600"/>
              </a:xfrm>
              <a:prstGeom prst="rect">
                <a:avLst/>
              </a:prstGeom>
              <a:solidFill>
                <a:srgbClr val="33A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a:solidFill>
                    <a:srgbClr val="000090"/>
                  </a:solidFill>
                </a:endParaRPr>
              </a:p>
            </p:txBody>
          </p:sp>
          <p:sp>
            <p:nvSpPr>
              <p:cNvPr id="65" name="TextBox 64"/>
              <p:cNvSpPr txBox="1"/>
              <p:nvPr/>
            </p:nvSpPr>
            <p:spPr>
              <a:xfrm>
                <a:off x="2277441" y="3810000"/>
                <a:ext cx="1014721" cy="338554"/>
              </a:xfrm>
              <a:prstGeom prst="rect">
                <a:avLst/>
              </a:prstGeom>
              <a:noFill/>
            </p:spPr>
            <p:txBody>
              <a:bodyPr wrap="none" rtlCol="0">
                <a:spAutoFit/>
              </a:bodyPr>
              <a:lstStyle/>
              <a:p>
                <a:r>
                  <a:rPr lang="en-NZ" sz="1600" b="1" dirty="0">
                    <a:solidFill>
                      <a:srgbClr val="000090"/>
                    </a:solidFill>
                  </a:rPr>
                  <a:t>Condition</a:t>
                </a:r>
              </a:p>
            </p:txBody>
          </p:sp>
        </p:grpSp>
        <p:grpSp>
          <p:nvGrpSpPr>
            <p:cNvPr id="49" name="Group 48"/>
            <p:cNvGrpSpPr/>
            <p:nvPr/>
          </p:nvGrpSpPr>
          <p:grpSpPr>
            <a:xfrm>
              <a:off x="3334402" y="4343400"/>
              <a:ext cx="1298700" cy="476154"/>
              <a:chOff x="3124200" y="3962400"/>
              <a:chExt cx="1298700" cy="476154"/>
            </a:xfrm>
          </p:grpSpPr>
          <p:cxnSp>
            <p:nvCxnSpPr>
              <p:cNvPr id="62" name="Straight Arrow Connector 61"/>
              <p:cNvCxnSpPr/>
              <p:nvPr/>
            </p:nvCxnSpPr>
            <p:spPr>
              <a:xfrm>
                <a:off x="4419600" y="3962400"/>
                <a:ext cx="3300" cy="476154"/>
              </a:xfrm>
              <a:prstGeom prst="straightConnector1">
                <a:avLst/>
              </a:prstGeom>
              <a:ln w="31750">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3124200" y="3962400"/>
                <a:ext cx="1295400" cy="3300"/>
              </a:xfrm>
              <a:prstGeom prst="straightConnector1">
                <a:avLst/>
              </a:prstGeom>
              <a:ln w="31750">
                <a:solidFill>
                  <a:srgbClr val="000090"/>
                </a:solidFill>
                <a:tailEnd type="none"/>
              </a:ln>
            </p:spPr>
            <p:style>
              <a:lnRef idx="1">
                <a:schemeClr val="accent1"/>
              </a:lnRef>
              <a:fillRef idx="0">
                <a:schemeClr val="accent1"/>
              </a:fillRef>
              <a:effectRef idx="0">
                <a:schemeClr val="accent1"/>
              </a:effectRef>
              <a:fontRef idx="minor">
                <a:schemeClr val="tx1"/>
              </a:fontRef>
            </p:style>
          </p:cxnSp>
        </p:grpSp>
        <p:cxnSp>
          <p:nvCxnSpPr>
            <p:cNvPr id="50" name="Straight Arrow Connector 49"/>
            <p:cNvCxnSpPr/>
            <p:nvPr/>
          </p:nvCxnSpPr>
          <p:spPr>
            <a:xfrm>
              <a:off x="4648200" y="5257800"/>
              <a:ext cx="0" cy="533400"/>
            </a:xfrm>
            <a:prstGeom prst="straightConnector1">
              <a:avLst/>
            </a:prstGeom>
            <a:ln w="317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457200" y="5791200"/>
              <a:ext cx="4191000" cy="0"/>
            </a:xfrm>
            <a:prstGeom prst="straightConnector1">
              <a:avLst/>
            </a:prstGeom>
            <a:ln w="31750">
              <a:solidFill>
                <a:srgbClr val="000090"/>
              </a:solidFill>
              <a:tailEnd type="non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2667000" y="5029200"/>
              <a:ext cx="0" cy="121920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rot="5400000" flipH="1" flipV="1">
              <a:off x="1179357" y="3621243"/>
              <a:ext cx="3485" cy="1447800"/>
            </a:xfrm>
            <a:prstGeom prst="straightConnector1">
              <a:avLst/>
            </a:prstGeom>
            <a:ln w="31750">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57201" y="4346885"/>
              <a:ext cx="1" cy="1444317"/>
            </a:xfrm>
            <a:prstGeom prst="straightConnector1">
              <a:avLst/>
            </a:prstGeom>
            <a:ln w="31750">
              <a:solidFill>
                <a:srgbClr val="000090"/>
              </a:solidFill>
              <a:tailEnd type="none"/>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flipH="1">
              <a:off x="928914" y="5029200"/>
              <a:ext cx="1814286" cy="505267"/>
            </a:xfrm>
            <a:prstGeom prst="rect">
              <a:avLst/>
            </a:prstGeom>
            <a:noFill/>
          </p:spPr>
          <p:txBody>
            <a:bodyPr wrap="square" rtlCol="0">
              <a:spAutoFit/>
            </a:bodyPr>
            <a:lstStyle/>
            <a:p>
              <a:pPr algn="ctr">
                <a:lnSpc>
                  <a:spcPts val="1560"/>
                </a:lnSpc>
              </a:pPr>
              <a:r>
                <a:rPr lang="en-NZ" b="1" dirty="0">
                  <a:solidFill>
                    <a:srgbClr val="000090"/>
                  </a:solidFill>
                </a:rPr>
                <a:t>If the condition is False</a:t>
              </a:r>
            </a:p>
          </p:txBody>
        </p:sp>
        <p:grpSp>
          <p:nvGrpSpPr>
            <p:cNvPr id="56" name="Group 55"/>
            <p:cNvGrpSpPr/>
            <p:nvPr/>
          </p:nvGrpSpPr>
          <p:grpSpPr>
            <a:xfrm>
              <a:off x="2476500" y="6299200"/>
              <a:ext cx="381000" cy="381000"/>
              <a:chOff x="3213100" y="6172200"/>
              <a:chExt cx="381000" cy="381000"/>
            </a:xfrm>
          </p:grpSpPr>
          <p:sp>
            <p:nvSpPr>
              <p:cNvPr id="60" name="Oval 59"/>
              <p:cNvSpPr/>
              <p:nvPr/>
            </p:nvSpPr>
            <p:spPr>
              <a:xfrm>
                <a:off x="3213100" y="6172200"/>
                <a:ext cx="381000" cy="381000"/>
              </a:xfrm>
              <a:prstGeom prst="ellipse">
                <a:avLst/>
              </a:prstGeom>
              <a:solidFill>
                <a:schemeClr val="bg1"/>
              </a:solidFill>
              <a:ln w="28575"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000090"/>
                  </a:solidFill>
                </a:endParaRPr>
              </a:p>
            </p:txBody>
          </p:sp>
          <p:sp>
            <p:nvSpPr>
              <p:cNvPr id="61" name="Oval 60"/>
              <p:cNvSpPr/>
              <p:nvPr/>
            </p:nvSpPr>
            <p:spPr>
              <a:xfrm>
                <a:off x="3308350" y="6261100"/>
                <a:ext cx="190500" cy="190500"/>
              </a:xfrm>
              <a:prstGeom prst="ellipse">
                <a:avLst/>
              </a:prstGeom>
              <a:solidFill>
                <a:srgbClr val="000090"/>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000090"/>
                  </a:solidFill>
                </a:endParaRPr>
              </a:p>
            </p:txBody>
          </p:sp>
        </p:grpSp>
        <p:grpSp>
          <p:nvGrpSpPr>
            <p:cNvPr id="57" name="Group 56"/>
            <p:cNvGrpSpPr/>
            <p:nvPr/>
          </p:nvGrpSpPr>
          <p:grpSpPr>
            <a:xfrm>
              <a:off x="2571750" y="2971800"/>
              <a:ext cx="190500" cy="609600"/>
              <a:chOff x="2683201" y="2895600"/>
              <a:chExt cx="190500" cy="609600"/>
            </a:xfrm>
          </p:grpSpPr>
          <p:cxnSp>
            <p:nvCxnSpPr>
              <p:cNvPr id="58" name="Straight Arrow Connector 57"/>
              <p:cNvCxnSpPr/>
              <p:nvPr/>
            </p:nvCxnSpPr>
            <p:spPr>
              <a:xfrm>
                <a:off x="2778451" y="3089528"/>
                <a:ext cx="1" cy="415672"/>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sp>
            <p:nvSpPr>
              <p:cNvPr id="59" name="Oval 58"/>
              <p:cNvSpPr/>
              <p:nvPr/>
            </p:nvSpPr>
            <p:spPr>
              <a:xfrm>
                <a:off x="2683201" y="2895600"/>
                <a:ext cx="190500" cy="190500"/>
              </a:xfrm>
              <a:prstGeom prst="ellipse">
                <a:avLst/>
              </a:prstGeom>
              <a:solidFill>
                <a:srgbClr val="000090"/>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000090"/>
                  </a:solidFill>
                </a:endParaRPr>
              </a:p>
            </p:txBody>
          </p:sp>
        </p:grpSp>
      </p:grpSp>
      <p:sp>
        <p:nvSpPr>
          <p:cNvPr id="66" name="TextBox 65"/>
          <p:cNvSpPr txBox="1"/>
          <p:nvPr/>
        </p:nvSpPr>
        <p:spPr>
          <a:xfrm>
            <a:off x="5410200" y="2964626"/>
            <a:ext cx="3733800" cy="3893374"/>
          </a:xfrm>
          <a:prstGeom prst="rect">
            <a:avLst/>
          </a:prstGeom>
          <a:noFill/>
          <a:ln>
            <a:noFill/>
          </a:ln>
        </p:spPr>
        <p:txBody>
          <a:bodyPr wrap="square" rtlCol="0">
            <a:spAutoFit/>
          </a:bodyPr>
          <a:lstStyle/>
          <a:p>
            <a:r>
              <a:rPr lang="en-US" sz="2000" dirty="0">
                <a:solidFill>
                  <a:srgbClr val="000090"/>
                </a:solidFill>
              </a:rPr>
              <a:t>First, the condition is tested.</a:t>
            </a:r>
          </a:p>
          <a:p>
            <a:endParaRPr lang="en-US" sz="900" dirty="0">
              <a:solidFill>
                <a:srgbClr val="000090"/>
              </a:solidFill>
            </a:endParaRPr>
          </a:p>
          <a:p>
            <a:r>
              <a:rPr lang="en-US" sz="2000" dirty="0">
                <a:solidFill>
                  <a:srgbClr val="000090"/>
                </a:solidFill>
              </a:rPr>
              <a:t>If the condition evaluates to True, the loop statements (the loop body) are executed.</a:t>
            </a:r>
          </a:p>
          <a:p>
            <a:endParaRPr lang="en-US" sz="900" dirty="0">
              <a:solidFill>
                <a:srgbClr val="000090"/>
              </a:solidFill>
            </a:endParaRPr>
          </a:p>
          <a:p>
            <a:r>
              <a:rPr lang="en-US" sz="2000" dirty="0">
                <a:solidFill>
                  <a:srgbClr val="000090"/>
                </a:solidFill>
              </a:rPr>
              <a:t>After the loop statements have been executed, control returns to top of the loop, and the condition is tested again.</a:t>
            </a:r>
          </a:p>
          <a:p>
            <a:endParaRPr lang="en-US" sz="900" dirty="0">
              <a:solidFill>
                <a:srgbClr val="000090"/>
              </a:solidFill>
            </a:endParaRPr>
          </a:p>
          <a:p>
            <a:r>
              <a:rPr lang="en-US" sz="2000" dirty="0">
                <a:solidFill>
                  <a:srgbClr val="000090"/>
                </a:solidFill>
              </a:rPr>
              <a:t>As long as the condition evaluates to True, the loop statements are executed.</a:t>
            </a:r>
            <a:endParaRPr lang="en-US" sz="2000" dirty="0">
              <a:solidFill>
                <a:srgbClr val="000090"/>
              </a:solidFill>
              <a:latin typeface="Calibri"/>
              <a:cs typeface="Calibri"/>
            </a:endParaRPr>
          </a:p>
        </p:txBody>
      </p:sp>
    </p:spTree>
    <p:extLst>
      <p:ext uri="{BB962C8B-B14F-4D97-AF65-F5344CB8AC3E}">
        <p14:creationId xmlns:p14="http://schemas.microsoft.com/office/powerpoint/2010/main" val="39128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while loop - example</a:t>
            </a:r>
          </a:p>
        </p:txBody>
      </p:sp>
      <p:sp>
        <p:nvSpPr>
          <p:cNvPr id="3" name="Content Placeholder 2"/>
          <p:cNvSpPr>
            <a:spLocks noGrp="1"/>
          </p:cNvSpPr>
          <p:nvPr>
            <p:ph sz="quarter" idx="1"/>
          </p:nvPr>
        </p:nvSpPr>
        <p:spPr>
          <a:xfrm>
            <a:off x="152400" y="1066800"/>
            <a:ext cx="8763000" cy="4691211"/>
          </a:xfrm>
        </p:spPr>
        <p:txBody>
          <a:bodyPr>
            <a:normAutofit/>
          </a:bodyPr>
          <a:lstStyle/>
          <a:p>
            <a:pPr marL="228600" lvl="1" indent="0">
              <a:buNone/>
            </a:pPr>
            <a:r>
              <a:rPr lang="en-GB" dirty="0"/>
              <a:t> </a:t>
            </a:r>
          </a:p>
        </p:txBody>
      </p:sp>
      <p:sp>
        <p:nvSpPr>
          <p:cNvPr id="25" name="TextBox 24"/>
          <p:cNvSpPr txBox="1"/>
          <p:nvPr/>
        </p:nvSpPr>
        <p:spPr>
          <a:xfrm>
            <a:off x="76200" y="746879"/>
            <a:ext cx="990600" cy="3139321"/>
          </a:xfrm>
          <a:prstGeom prst="rect">
            <a:avLst/>
          </a:prstGeom>
          <a:noFill/>
        </p:spPr>
        <p:txBody>
          <a:bodyPr wrap="square" rtlCol="0">
            <a:spAutoFit/>
          </a:bodyPr>
          <a:lstStyle/>
          <a:p>
            <a:r>
              <a:rPr lang="en-NZ" dirty="0">
                <a:solidFill>
                  <a:srgbClr val="000090"/>
                </a:solidFill>
              </a:rPr>
              <a:t>1</a:t>
            </a:r>
          </a:p>
          <a:p>
            <a:r>
              <a:rPr lang="en-NZ" dirty="0">
                <a:solidFill>
                  <a:srgbClr val="000090"/>
                </a:solidFill>
              </a:rPr>
              <a:t>2</a:t>
            </a:r>
          </a:p>
          <a:p>
            <a:r>
              <a:rPr lang="en-NZ" dirty="0">
                <a:solidFill>
                  <a:srgbClr val="000090"/>
                </a:solidFill>
              </a:rPr>
              <a:t>3</a:t>
            </a:r>
          </a:p>
          <a:p>
            <a:r>
              <a:rPr lang="en-NZ" dirty="0">
                <a:solidFill>
                  <a:srgbClr val="000090"/>
                </a:solidFill>
              </a:rPr>
              <a:t>4</a:t>
            </a:r>
          </a:p>
          <a:p>
            <a:r>
              <a:rPr lang="en-NZ" dirty="0">
                <a:solidFill>
                  <a:srgbClr val="000090"/>
                </a:solidFill>
              </a:rPr>
              <a:t>5</a:t>
            </a:r>
          </a:p>
          <a:p>
            <a:r>
              <a:rPr lang="en-NZ" dirty="0">
                <a:solidFill>
                  <a:srgbClr val="000090"/>
                </a:solidFill>
              </a:rPr>
              <a:t>6</a:t>
            </a:r>
          </a:p>
          <a:p>
            <a:endParaRPr lang="en-NZ" dirty="0">
              <a:solidFill>
                <a:srgbClr val="000090"/>
              </a:solidFill>
            </a:endParaRPr>
          </a:p>
          <a:p>
            <a:r>
              <a:rPr lang="en-NZ" dirty="0">
                <a:solidFill>
                  <a:srgbClr val="000090"/>
                </a:solidFill>
              </a:rPr>
              <a:t>7</a:t>
            </a:r>
          </a:p>
          <a:p>
            <a:r>
              <a:rPr lang="en-NZ" dirty="0">
                <a:solidFill>
                  <a:srgbClr val="000090"/>
                </a:solidFill>
              </a:rPr>
              <a:t>8</a:t>
            </a:r>
          </a:p>
          <a:p>
            <a:endParaRPr lang="en-NZ" dirty="0">
              <a:solidFill>
                <a:srgbClr val="000090"/>
              </a:solidFill>
            </a:endParaRPr>
          </a:p>
          <a:p>
            <a:r>
              <a:rPr lang="en-NZ" dirty="0">
                <a:solidFill>
                  <a:srgbClr val="000090"/>
                </a:solidFill>
              </a:rPr>
              <a:t>9</a:t>
            </a:r>
          </a:p>
        </p:txBody>
      </p:sp>
      <p:sp>
        <p:nvSpPr>
          <p:cNvPr id="26" name="Text Box 9"/>
          <p:cNvSpPr txBox="1">
            <a:spLocks noChangeArrowheads="1"/>
          </p:cNvSpPr>
          <p:nvPr/>
        </p:nvSpPr>
        <p:spPr bwMode="auto">
          <a:xfrm>
            <a:off x="381000" y="746879"/>
            <a:ext cx="5334000" cy="313932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print_lines</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0</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FF00FF"/>
                </a:solidFill>
                <a:latin typeface="Courier"/>
              </a:rPr>
              <a:t>while</a:t>
            </a:r>
            <a:r>
              <a:rPr lang="da-DK" altLang="en-US" sz="1800" b="1" dirty="0">
                <a:solidFill>
                  <a:srgbClr val="FF00FF"/>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&lt; 100</a:t>
            </a:r>
            <a:r>
              <a:rPr lang="da-DK" altLang="en-US" sz="1800" b="1" dirty="0">
                <a:solidFill>
                  <a:srgbClr val="FF00FF"/>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a:t>
            </a:r>
            <a:r>
              <a:rPr lang="da-DK" altLang="en-US" sz="1800" b="1" dirty="0" err="1">
                <a:solidFill>
                  <a:srgbClr val="000090"/>
                </a:solidFill>
                <a:latin typeface="Courier"/>
              </a:rPr>
              <a:t>count</a:t>
            </a:r>
            <a:r>
              <a:rPr lang="da-DK" altLang="en-US" sz="1800" b="1" dirty="0">
                <a:solidFill>
                  <a:srgbClr val="000090"/>
                </a:solidFill>
                <a:latin typeface="Courier"/>
              </a:rPr>
              <a:t> + 1</a:t>
            </a:r>
          </a:p>
          <a:p>
            <a:pPr>
              <a:spcBef>
                <a:spcPct val="0"/>
              </a:spcBef>
              <a:buClrTx/>
              <a:buSzTx/>
              <a:buNone/>
              <a:tabLst>
                <a:tab pos="355600" algn="l"/>
              </a:tabLst>
              <a:defRPr/>
            </a:pPr>
            <a:r>
              <a:rPr lang="da-DK" altLang="en-US" sz="1800" b="1" dirty="0">
                <a:solidFill>
                  <a:srgbClr val="000090"/>
                </a:solidFill>
                <a:latin typeface="Courier"/>
              </a:rPr>
              <a:t>	print("Done!")</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print_lines</a:t>
            </a:r>
            <a:r>
              <a:rPr lang="da-DK" altLang="en-US" sz="1800" b="1" dirty="0">
                <a:solidFill>
                  <a:srgbClr val="000090"/>
                </a:solidFill>
                <a:latin typeface="Courier"/>
              </a:rPr>
              <a:t>()</a:t>
            </a:r>
          </a:p>
          <a:p>
            <a:pPr>
              <a:spcBef>
                <a:spcPct val="0"/>
              </a:spcBef>
              <a:buClrTx/>
              <a:buSzTx/>
              <a:buNone/>
              <a:tabLst>
                <a:tab pos="355600" algn="l"/>
              </a:tabLst>
              <a:defRPr/>
            </a:pPr>
            <a:endParaRPr lang="da-DK" altLang="en-US" sz="1800" b="1" dirty="0">
              <a:solidFill>
                <a:srgbClr val="000090"/>
              </a:solidFill>
              <a:latin typeface="Courier"/>
            </a:endParaRPr>
          </a:p>
          <a:p>
            <a:pPr>
              <a:spcBef>
                <a:spcPct val="0"/>
              </a:spcBef>
              <a:buClrTx/>
              <a:buSzTx/>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24" name="TextBox 23"/>
          <p:cNvSpPr txBox="1"/>
          <p:nvPr/>
        </p:nvSpPr>
        <p:spPr>
          <a:xfrm>
            <a:off x="5638800" y="1143000"/>
            <a:ext cx="2895600" cy="1754327"/>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Programming is fun!</a:t>
            </a:r>
          </a:p>
          <a:p>
            <a:r>
              <a:rPr lang="en-US" b="1" dirty="0">
                <a:solidFill>
                  <a:srgbClr val="000090"/>
                </a:solidFill>
              </a:rPr>
              <a:t>…</a:t>
            </a:r>
          </a:p>
          <a:p>
            <a:r>
              <a:rPr lang="en-US" b="1" dirty="0">
                <a:solidFill>
                  <a:srgbClr val="000090"/>
                </a:solidFill>
              </a:rPr>
              <a:t>Programming is fun!</a:t>
            </a:r>
          </a:p>
          <a:p>
            <a:r>
              <a:rPr lang="en-US" b="1" dirty="0">
                <a:solidFill>
                  <a:srgbClr val="000090"/>
                </a:solidFill>
              </a:rPr>
              <a:t>Done!</a:t>
            </a:r>
          </a:p>
        </p:txBody>
      </p:sp>
      <p:sp>
        <p:nvSpPr>
          <p:cNvPr id="39" name="TextBox 38"/>
          <p:cNvSpPr txBox="1"/>
          <p:nvPr/>
        </p:nvSpPr>
        <p:spPr>
          <a:xfrm>
            <a:off x="0" y="4921984"/>
            <a:ext cx="2819400" cy="1631216"/>
          </a:xfrm>
          <a:prstGeom prst="rect">
            <a:avLst/>
          </a:prstGeom>
          <a:noFill/>
          <a:ln>
            <a:noFill/>
          </a:ln>
        </p:spPr>
        <p:txBody>
          <a:bodyPr wrap="square" rtlCol="0">
            <a:spAutoFit/>
          </a:bodyPr>
          <a:lstStyle/>
          <a:p>
            <a:pPr algn="ctr"/>
            <a:r>
              <a:rPr lang="en-US" sz="2000" dirty="0">
                <a:solidFill>
                  <a:srgbClr val="000090"/>
                </a:solidFill>
              </a:rPr>
              <a:t>When the condition becomes False the control moves on to the code after the loop (line 6 in the code above).</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grpSp>
        <p:nvGrpSpPr>
          <p:cNvPr id="37" name="Group 36"/>
          <p:cNvGrpSpPr/>
          <p:nvPr/>
        </p:nvGrpSpPr>
        <p:grpSpPr>
          <a:xfrm>
            <a:off x="2913807" y="3022600"/>
            <a:ext cx="6153993" cy="3784600"/>
            <a:chOff x="2913807" y="3022600"/>
            <a:chExt cx="6153993" cy="3784600"/>
          </a:xfrm>
        </p:grpSpPr>
        <p:sp>
          <p:nvSpPr>
            <p:cNvPr id="38" name="Rectangle 37"/>
            <p:cNvSpPr/>
            <p:nvPr/>
          </p:nvSpPr>
          <p:spPr>
            <a:xfrm>
              <a:off x="2913807" y="3022600"/>
              <a:ext cx="5943600" cy="3784600"/>
            </a:xfrm>
            <a:prstGeom prst="rect">
              <a:avLst/>
            </a:prstGeom>
            <a:solidFill>
              <a:srgbClr val="00FF00"/>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41" name="TextBox 40"/>
            <p:cNvSpPr txBox="1"/>
            <p:nvPr/>
          </p:nvSpPr>
          <p:spPr>
            <a:xfrm>
              <a:off x="5638800" y="4071863"/>
              <a:ext cx="1600200" cy="500137"/>
            </a:xfrm>
            <a:prstGeom prst="rect">
              <a:avLst/>
            </a:prstGeom>
            <a:noFill/>
          </p:spPr>
          <p:txBody>
            <a:bodyPr wrap="square" rtlCol="0">
              <a:spAutoFit/>
            </a:bodyPr>
            <a:lstStyle/>
            <a:p>
              <a:pPr algn="ctr">
                <a:lnSpc>
                  <a:spcPts val="1560"/>
                </a:lnSpc>
              </a:pPr>
              <a:r>
                <a:rPr lang="en-NZ" sz="1600" b="1" dirty="0">
                  <a:solidFill>
                    <a:srgbClr val="000090"/>
                  </a:solidFill>
                </a:rPr>
                <a:t>If the condition is True</a:t>
              </a:r>
            </a:p>
          </p:txBody>
        </p:sp>
        <p:grpSp>
          <p:nvGrpSpPr>
            <p:cNvPr id="42" name="Group 41"/>
            <p:cNvGrpSpPr/>
            <p:nvPr/>
          </p:nvGrpSpPr>
          <p:grpSpPr>
            <a:xfrm>
              <a:off x="5334000" y="4546600"/>
              <a:ext cx="2194702" cy="476154"/>
              <a:chOff x="3124200" y="3962400"/>
              <a:chExt cx="1298700" cy="476154"/>
            </a:xfrm>
          </p:grpSpPr>
          <p:cxnSp>
            <p:nvCxnSpPr>
              <p:cNvPr id="58" name="Straight Arrow Connector 57"/>
              <p:cNvCxnSpPr/>
              <p:nvPr/>
            </p:nvCxnSpPr>
            <p:spPr>
              <a:xfrm>
                <a:off x="4419600" y="3962400"/>
                <a:ext cx="3300" cy="476154"/>
              </a:xfrm>
              <a:prstGeom prst="straightConnector1">
                <a:avLst/>
              </a:prstGeom>
              <a:ln w="34925">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3124200" y="3962400"/>
                <a:ext cx="1295400" cy="3300"/>
              </a:xfrm>
              <a:prstGeom prst="straightConnector1">
                <a:avLst/>
              </a:prstGeom>
              <a:ln w="34925">
                <a:solidFill>
                  <a:srgbClr val="000090"/>
                </a:solidFill>
                <a:tailEnd type="none"/>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p:cNvCxnSpPr/>
            <p:nvPr/>
          </p:nvCxnSpPr>
          <p:spPr>
            <a:xfrm>
              <a:off x="7543800" y="5486400"/>
              <a:ext cx="0" cy="393700"/>
            </a:xfrm>
            <a:prstGeom prst="straightConnector1">
              <a:avLst/>
            </a:prstGeom>
            <a:ln w="34925">
              <a:solidFill>
                <a:srgbClr val="000090"/>
              </a:solidFill>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352800" y="5867400"/>
              <a:ext cx="4191000" cy="0"/>
            </a:xfrm>
            <a:prstGeom prst="straightConnector1">
              <a:avLst/>
            </a:prstGeom>
            <a:ln w="34925">
              <a:solidFill>
                <a:srgbClr val="000090"/>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793048" y="5257800"/>
              <a:ext cx="0" cy="92710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789272" y="3241928"/>
              <a:ext cx="7552" cy="720472"/>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3352800" y="4575486"/>
              <a:ext cx="685800" cy="0"/>
            </a:xfrm>
            <a:prstGeom prst="straightConnector1">
              <a:avLst/>
            </a:prstGeom>
            <a:ln w="34925">
              <a:solidFill>
                <a:srgbClr val="00009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3352801" y="4575485"/>
              <a:ext cx="1" cy="1291917"/>
            </a:xfrm>
            <a:prstGeom prst="straightConnector1">
              <a:avLst/>
            </a:prstGeom>
            <a:ln w="34925">
              <a:solidFill>
                <a:srgbClr val="000090"/>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flipH="1">
              <a:off x="3581400" y="5029200"/>
              <a:ext cx="1295400" cy="700192"/>
            </a:xfrm>
            <a:prstGeom prst="rect">
              <a:avLst/>
            </a:prstGeom>
            <a:noFill/>
          </p:spPr>
          <p:txBody>
            <a:bodyPr wrap="square" rtlCol="0">
              <a:spAutoFit/>
            </a:bodyPr>
            <a:lstStyle/>
            <a:p>
              <a:pPr algn="ctr">
                <a:lnSpc>
                  <a:spcPts val="1560"/>
                </a:lnSpc>
              </a:pPr>
              <a:r>
                <a:rPr lang="en-NZ" sz="1600" b="1" dirty="0">
                  <a:solidFill>
                    <a:srgbClr val="000090"/>
                  </a:solidFill>
                </a:rPr>
                <a:t>If the condition is False</a:t>
              </a:r>
            </a:p>
          </p:txBody>
        </p:sp>
        <p:sp>
          <p:nvSpPr>
            <p:cNvPr id="50" name="Rectangle 49"/>
            <p:cNvSpPr/>
            <p:nvPr/>
          </p:nvSpPr>
          <p:spPr>
            <a:xfrm>
              <a:off x="4031048" y="3352800"/>
              <a:ext cx="1379152" cy="338554"/>
            </a:xfrm>
            <a:prstGeom prst="rect">
              <a:avLst/>
            </a:prstGeom>
            <a:solidFill>
              <a:srgbClr val="33A3FF"/>
            </a:solidFill>
          </p:spPr>
          <p:txBody>
            <a:bodyPr wrap="square">
              <a:spAutoFit/>
            </a:bodyPr>
            <a:lstStyle/>
            <a:p>
              <a:pPr>
                <a:spcBef>
                  <a:spcPct val="0"/>
                </a:spcBef>
                <a:buClrTx/>
                <a:buSzTx/>
                <a:buNone/>
                <a:tabLst>
                  <a:tab pos="355600" algn="l"/>
                </a:tabLst>
                <a:defRPr/>
              </a:pPr>
              <a:r>
                <a:rPr lang="da-DK" altLang="en-US" sz="1600" b="1" dirty="0" err="1">
                  <a:solidFill>
                    <a:srgbClr val="000090"/>
                  </a:solidFill>
                  <a:latin typeface="Courier"/>
                </a:rPr>
                <a:t>count</a:t>
              </a:r>
              <a:r>
                <a:rPr lang="da-DK" altLang="en-US" sz="1600" b="1" dirty="0">
                  <a:solidFill>
                    <a:srgbClr val="000090"/>
                  </a:solidFill>
                  <a:latin typeface="Courier"/>
                </a:rPr>
                <a:t> = 0</a:t>
              </a:r>
            </a:p>
          </p:txBody>
        </p:sp>
        <p:sp>
          <p:nvSpPr>
            <p:cNvPr id="51" name="Rectangle 50"/>
            <p:cNvSpPr/>
            <p:nvPr/>
          </p:nvSpPr>
          <p:spPr>
            <a:xfrm rot="18900000">
              <a:off x="4388937" y="4195146"/>
              <a:ext cx="808223" cy="731651"/>
            </a:xfrm>
            <a:prstGeom prst="rect">
              <a:avLst/>
            </a:prstGeom>
            <a:solidFill>
              <a:srgbClr val="33A3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b="1"/>
            </a:p>
          </p:txBody>
        </p:sp>
        <p:sp>
          <p:nvSpPr>
            <p:cNvPr id="52" name="TextBox 51"/>
            <p:cNvSpPr txBox="1"/>
            <p:nvPr/>
          </p:nvSpPr>
          <p:spPr>
            <a:xfrm>
              <a:off x="4177410" y="4353123"/>
              <a:ext cx="1231277" cy="307777"/>
            </a:xfrm>
            <a:prstGeom prst="rect">
              <a:avLst/>
            </a:prstGeom>
            <a:noFill/>
          </p:spPr>
          <p:txBody>
            <a:bodyPr wrap="none" rtlCol="0">
              <a:spAutoFit/>
            </a:bodyPr>
            <a:lstStyle/>
            <a:p>
              <a:r>
                <a:rPr lang="da-DK" altLang="en-US" sz="1400" b="1" dirty="0" err="1">
                  <a:solidFill>
                    <a:srgbClr val="000090"/>
                  </a:solidFill>
                  <a:latin typeface="Courier"/>
                </a:rPr>
                <a:t>count</a:t>
              </a:r>
              <a:r>
                <a:rPr lang="da-DK" altLang="en-US" sz="500" b="1" dirty="0">
                  <a:solidFill>
                    <a:srgbClr val="000090"/>
                  </a:solidFill>
                  <a:latin typeface="Courier"/>
                </a:rPr>
                <a:t> </a:t>
              </a:r>
              <a:r>
                <a:rPr lang="da-DK" altLang="en-US" sz="1400" b="1" dirty="0">
                  <a:solidFill>
                    <a:srgbClr val="000090"/>
                  </a:solidFill>
                  <a:latin typeface="Courier"/>
                </a:rPr>
                <a:t>&lt;</a:t>
              </a:r>
              <a:r>
                <a:rPr lang="da-DK" altLang="en-US" sz="500" b="1" dirty="0">
                  <a:solidFill>
                    <a:srgbClr val="000090"/>
                  </a:solidFill>
                  <a:latin typeface="Courier"/>
                </a:rPr>
                <a:t> </a:t>
              </a:r>
              <a:r>
                <a:rPr lang="da-DK" altLang="en-US" sz="1400" b="1" dirty="0">
                  <a:solidFill>
                    <a:srgbClr val="000090"/>
                  </a:solidFill>
                  <a:latin typeface="Courier"/>
                </a:rPr>
                <a:t>100</a:t>
              </a:r>
              <a:endParaRPr lang="en-NZ" sz="1400" b="1" dirty="0">
                <a:solidFill>
                  <a:srgbClr val="000090"/>
                </a:solidFill>
              </a:endParaRPr>
            </a:p>
          </p:txBody>
        </p:sp>
        <p:sp>
          <p:nvSpPr>
            <p:cNvPr id="53" name="Rectangle 52"/>
            <p:cNvSpPr/>
            <p:nvPr/>
          </p:nvSpPr>
          <p:spPr>
            <a:xfrm>
              <a:off x="5245098" y="5003266"/>
              <a:ext cx="3822702" cy="591222"/>
            </a:xfrm>
            <a:prstGeom prst="rect">
              <a:avLst/>
            </a:prstGeom>
            <a:solidFill>
              <a:srgbClr val="33A3FF"/>
            </a:solidFill>
          </p:spPr>
          <p:txBody>
            <a:bodyPr wrap="square">
              <a:spAutoFit/>
            </a:bodyPr>
            <a:lstStyle/>
            <a:p>
              <a:pPr>
                <a:spcBef>
                  <a:spcPct val="0"/>
                </a:spcBef>
                <a:buClrTx/>
                <a:buSzTx/>
                <a:buNone/>
                <a:tabLst>
                  <a:tab pos="355600" algn="l"/>
                </a:tabLst>
                <a:defRPr/>
              </a:pPr>
              <a:r>
                <a:rPr lang="da-DK" altLang="en-US" sz="1600" b="1" dirty="0">
                  <a:solidFill>
                    <a:srgbClr val="000090"/>
                  </a:solidFill>
                  <a:latin typeface="Courier"/>
                </a:rPr>
                <a:t>print("Programming is </a:t>
              </a:r>
              <a:r>
                <a:rPr lang="da-DK" altLang="en-US" sz="1600" b="1" dirty="0" err="1">
                  <a:solidFill>
                    <a:srgbClr val="000090"/>
                  </a:solidFill>
                  <a:latin typeface="Courier"/>
                </a:rPr>
                <a:t>fun</a:t>
              </a:r>
              <a:r>
                <a:rPr lang="da-DK" altLang="en-US" sz="1600" b="1" dirty="0">
                  <a:solidFill>
                    <a:srgbClr val="000090"/>
                  </a:solidFill>
                  <a:latin typeface="Courier"/>
                </a:rPr>
                <a:t>!")</a:t>
              </a:r>
            </a:p>
            <a:p>
              <a:pPr>
                <a:spcBef>
                  <a:spcPct val="0"/>
                </a:spcBef>
                <a:buClrTx/>
                <a:buSzTx/>
                <a:buNone/>
                <a:tabLst>
                  <a:tab pos="355600" algn="l"/>
                </a:tabLst>
                <a:defRPr/>
              </a:pPr>
              <a:r>
                <a:rPr lang="da-DK" altLang="en-US" sz="1600" b="1" dirty="0" err="1">
                  <a:solidFill>
                    <a:srgbClr val="000090"/>
                  </a:solidFill>
                  <a:latin typeface="Courier"/>
                </a:rPr>
                <a:t>count</a:t>
              </a:r>
              <a:r>
                <a:rPr lang="da-DK" altLang="en-US" sz="1600" b="1" dirty="0">
                  <a:solidFill>
                    <a:srgbClr val="000090"/>
                  </a:solidFill>
                  <a:latin typeface="Courier"/>
                </a:rPr>
                <a:t> = </a:t>
              </a:r>
              <a:r>
                <a:rPr lang="da-DK" altLang="en-US" sz="1600" b="1" dirty="0" err="1">
                  <a:solidFill>
                    <a:srgbClr val="000090"/>
                  </a:solidFill>
                  <a:latin typeface="Courier"/>
                </a:rPr>
                <a:t>count</a:t>
              </a:r>
              <a:r>
                <a:rPr lang="da-DK" altLang="en-US" sz="1600" b="1" dirty="0">
                  <a:solidFill>
                    <a:srgbClr val="000090"/>
                  </a:solidFill>
                  <a:latin typeface="Courier"/>
                </a:rPr>
                <a:t> + 1</a:t>
              </a:r>
            </a:p>
          </p:txBody>
        </p:sp>
        <p:grpSp>
          <p:nvGrpSpPr>
            <p:cNvPr id="54" name="Group 53"/>
            <p:cNvGrpSpPr/>
            <p:nvPr/>
          </p:nvGrpSpPr>
          <p:grpSpPr>
            <a:xfrm>
              <a:off x="4602548" y="6172200"/>
              <a:ext cx="381000" cy="381000"/>
              <a:chOff x="3192848" y="6172200"/>
              <a:chExt cx="381000" cy="381000"/>
            </a:xfrm>
          </p:grpSpPr>
          <p:sp>
            <p:nvSpPr>
              <p:cNvPr id="56" name="Oval 55"/>
              <p:cNvSpPr/>
              <p:nvPr/>
            </p:nvSpPr>
            <p:spPr>
              <a:xfrm>
                <a:off x="3192848" y="6172200"/>
                <a:ext cx="381000" cy="381000"/>
              </a:xfrm>
              <a:prstGeom prst="ellipse">
                <a:avLst/>
              </a:prstGeom>
              <a:solidFill>
                <a:schemeClr val="bg1"/>
              </a:solidFill>
              <a:ln w="28575" cmpd="sng">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57" name="Oval 56"/>
              <p:cNvSpPr/>
              <p:nvPr/>
            </p:nvSpPr>
            <p:spPr>
              <a:xfrm>
                <a:off x="3288098" y="6261100"/>
                <a:ext cx="190500" cy="190500"/>
              </a:xfrm>
              <a:prstGeom prst="ellipse">
                <a:avLst/>
              </a:prstGeom>
              <a:solidFill>
                <a:srgbClr val="000090"/>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grpSp>
        <p:sp>
          <p:nvSpPr>
            <p:cNvPr id="55" name="Oval 54"/>
            <p:cNvSpPr/>
            <p:nvPr/>
          </p:nvSpPr>
          <p:spPr>
            <a:xfrm>
              <a:off x="4697798" y="3022600"/>
              <a:ext cx="190500" cy="190500"/>
            </a:xfrm>
            <a:prstGeom prst="ellipse">
              <a:avLst/>
            </a:prstGeom>
            <a:solidFill>
              <a:srgbClr val="000090"/>
            </a:solidFill>
            <a:ln w="28575" cmpd="sng">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p>
          </p:txBody>
        </p:sp>
        <p:sp>
          <p:nvSpPr>
            <p:cNvPr id="32" name="Rectangle 31"/>
            <p:cNvSpPr/>
            <p:nvPr/>
          </p:nvSpPr>
          <p:spPr>
            <a:xfrm>
              <a:off x="5105400" y="6172200"/>
              <a:ext cx="2133600" cy="338554"/>
            </a:xfrm>
            <a:prstGeom prst="rect">
              <a:avLst/>
            </a:prstGeom>
            <a:solidFill>
              <a:srgbClr val="33A3FF"/>
            </a:solidFill>
          </p:spPr>
          <p:txBody>
            <a:bodyPr wrap="square">
              <a:spAutoFit/>
            </a:bodyPr>
            <a:lstStyle/>
            <a:p>
              <a:pPr>
                <a:spcBef>
                  <a:spcPct val="0"/>
                </a:spcBef>
                <a:buClrTx/>
                <a:buSzTx/>
                <a:buNone/>
                <a:tabLst>
                  <a:tab pos="355600" algn="l"/>
                </a:tabLst>
                <a:defRPr/>
              </a:pPr>
              <a:r>
                <a:rPr lang="da-DK" altLang="en-US" sz="1600" b="1" dirty="0">
                  <a:solidFill>
                    <a:srgbClr val="000090"/>
                  </a:solidFill>
                  <a:latin typeface="Courier"/>
                </a:rPr>
                <a:t>print("Done!")</a:t>
              </a:r>
            </a:p>
          </p:txBody>
        </p:sp>
      </p:grpSp>
      <p:cxnSp>
        <p:nvCxnSpPr>
          <p:cNvPr id="36" name="Straight Arrow Connector 35"/>
          <p:cNvCxnSpPr/>
          <p:nvPr/>
        </p:nvCxnSpPr>
        <p:spPr>
          <a:xfrm>
            <a:off x="2667000" y="6324600"/>
            <a:ext cx="1676400" cy="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3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while loop - terminology</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6" name="Content Placeholder 5"/>
          <p:cNvSpPr>
            <a:spLocks noGrp="1"/>
          </p:cNvSpPr>
          <p:nvPr>
            <p:ph idx="1"/>
          </p:nvPr>
        </p:nvSpPr>
        <p:spPr/>
        <p:txBody>
          <a:bodyPr/>
          <a:lstStyle/>
          <a:p>
            <a:r>
              <a:rPr lang="en-NZ" dirty="0"/>
              <a:t> </a:t>
            </a:r>
          </a:p>
        </p:txBody>
      </p:sp>
      <p:sp>
        <p:nvSpPr>
          <p:cNvPr id="34" name="TextBox 33"/>
          <p:cNvSpPr txBox="1"/>
          <p:nvPr/>
        </p:nvSpPr>
        <p:spPr>
          <a:xfrm>
            <a:off x="76200" y="914400"/>
            <a:ext cx="990600" cy="3354765"/>
          </a:xfrm>
          <a:prstGeom prst="rect">
            <a:avLst/>
          </a:prstGeom>
          <a:noFill/>
        </p:spPr>
        <p:txBody>
          <a:bodyPr wrap="square" rtlCol="0">
            <a:spAutoFit/>
          </a:bodyPr>
          <a:lstStyle/>
          <a:p>
            <a:r>
              <a:rPr lang="en-NZ" b="1" dirty="0">
                <a:solidFill>
                  <a:srgbClr val="000090"/>
                </a:solidFill>
              </a:rPr>
              <a:t>1</a:t>
            </a:r>
          </a:p>
          <a:p>
            <a:r>
              <a:rPr lang="en-NZ" b="1" dirty="0">
                <a:solidFill>
                  <a:srgbClr val="000090"/>
                </a:solidFill>
              </a:rPr>
              <a:t>2</a:t>
            </a:r>
          </a:p>
          <a:p>
            <a:endParaRPr lang="en-NZ" sz="800" b="1" dirty="0">
              <a:solidFill>
                <a:srgbClr val="000090"/>
              </a:solidFill>
            </a:endParaRPr>
          </a:p>
          <a:p>
            <a:r>
              <a:rPr lang="en-NZ" b="1" dirty="0">
                <a:solidFill>
                  <a:srgbClr val="000090"/>
                </a:solidFill>
              </a:rPr>
              <a:t>3</a:t>
            </a:r>
          </a:p>
          <a:p>
            <a:endParaRPr lang="en-NZ" sz="800" b="1" dirty="0">
              <a:solidFill>
                <a:srgbClr val="000090"/>
              </a:solidFill>
            </a:endParaRPr>
          </a:p>
          <a:p>
            <a:r>
              <a:rPr lang="en-NZ" b="1" dirty="0">
                <a:solidFill>
                  <a:srgbClr val="000090"/>
                </a:solidFill>
              </a:rPr>
              <a:t>4</a:t>
            </a:r>
          </a:p>
          <a:p>
            <a:r>
              <a:rPr lang="en-NZ" b="1" dirty="0">
                <a:solidFill>
                  <a:srgbClr val="000090"/>
                </a:solidFill>
              </a:rPr>
              <a:t>5</a:t>
            </a:r>
          </a:p>
          <a:p>
            <a:endParaRPr lang="en-NZ" b="1" dirty="0">
              <a:solidFill>
                <a:srgbClr val="000090"/>
              </a:solidFill>
            </a:endParaRPr>
          </a:p>
          <a:p>
            <a:r>
              <a:rPr lang="en-NZ" b="1" dirty="0">
                <a:solidFill>
                  <a:srgbClr val="000090"/>
                </a:solidFill>
              </a:rPr>
              <a:t>6</a:t>
            </a:r>
          </a:p>
          <a:p>
            <a:endParaRPr lang="en-NZ" sz="800" b="1" dirty="0">
              <a:solidFill>
                <a:srgbClr val="000090"/>
              </a:solidFill>
            </a:endParaRPr>
          </a:p>
          <a:p>
            <a:r>
              <a:rPr lang="en-NZ" b="1" dirty="0">
                <a:solidFill>
                  <a:srgbClr val="000090"/>
                </a:solidFill>
              </a:rPr>
              <a:t>7</a:t>
            </a:r>
          </a:p>
          <a:p>
            <a:r>
              <a:rPr lang="en-NZ" b="1" dirty="0">
                <a:solidFill>
                  <a:srgbClr val="000090"/>
                </a:solidFill>
              </a:rPr>
              <a:t>8</a:t>
            </a:r>
          </a:p>
          <a:p>
            <a:endParaRPr lang="en-NZ" sz="800" b="1" dirty="0">
              <a:solidFill>
                <a:srgbClr val="000090"/>
              </a:solidFill>
            </a:endParaRPr>
          </a:p>
          <a:p>
            <a:r>
              <a:rPr lang="en-NZ" b="1" dirty="0">
                <a:solidFill>
                  <a:srgbClr val="000090"/>
                </a:solidFill>
              </a:rPr>
              <a:t>9</a:t>
            </a:r>
          </a:p>
        </p:txBody>
      </p:sp>
      <p:sp>
        <p:nvSpPr>
          <p:cNvPr id="36" name="Text Box 9"/>
          <p:cNvSpPr txBox="1">
            <a:spLocks noChangeArrowheads="1"/>
          </p:cNvSpPr>
          <p:nvPr/>
        </p:nvSpPr>
        <p:spPr bwMode="auto">
          <a:xfrm>
            <a:off x="457200" y="914401"/>
            <a:ext cx="5486400" cy="335476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Font typeface="Wingdings 3" panose="05040102010807070707" pitchFamily="18" charset="2"/>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print_lines</a:t>
            </a:r>
            <a:r>
              <a:rPr lang="da-DK" altLang="en-US" sz="1800" b="1" dirty="0">
                <a:solidFill>
                  <a:srgbClr val="000090"/>
                </a:solidFill>
                <a:latin typeface="Courier"/>
              </a:rPr>
              <a:t>():</a:t>
            </a: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0</a:t>
            </a:r>
          </a:p>
          <a:p>
            <a:pPr>
              <a:spcBef>
                <a:spcPct val="0"/>
              </a:spcBef>
              <a:buClrTx/>
              <a:buSzTx/>
              <a:buFont typeface="Wingdings 3" panose="05040102010807070707" pitchFamily="18" charset="2"/>
              <a:buNone/>
              <a:tabLst>
                <a:tab pos="355600" algn="l"/>
              </a:tabLst>
              <a:defRPr/>
            </a:pPr>
            <a:endParaRPr lang="da-DK" altLang="en-US" sz="800" b="1" dirty="0">
              <a:solidFill>
                <a:srgbClr val="000090"/>
              </a:solidFill>
              <a:latin typeface="Courier"/>
            </a:endParaRP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a:t>
            </a:r>
            <a:r>
              <a:rPr lang="da-DK" altLang="en-US" sz="1800" b="1" dirty="0" err="1">
                <a:solidFill>
                  <a:srgbClr val="0432FF"/>
                </a:solidFill>
                <a:latin typeface="Courier"/>
              </a:rPr>
              <a:t>while</a:t>
            </a: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&lt; 100:</a:t>
            </a:r>
          </a:p>
          <a:p>
            <a:pPr>
              <a:spcBef>
                <a:spcPct val="0"/>
              </a:spcBef>
              <a:buClrTx/>
              <a:buSzTx/>
              <a:buFont typeface="Wingdings 3" panose="05040102010807070707" pitchFamily="18" charset="2"/>
              <a:buNone/>
              <a:tabLst>
                <a:tab pos="355600" algn="l"/>
              </a:tabLst>
              <a:defRPr/>
            </a:pPr>
            <a:endParaRPr lang="da-DK" altLang="en-US" sz="800" b="1" dirty="0">
              <a:solidFill>
                <a:srgbClr val="000090"/>
              </a:solidFill>
              <a:latin typeface="Courier"/>
            </a:endParaRP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print("Programming is </a:t>
            </a:r>
            <a:r>
              <a:rPr lang="da-DK" altLang="en-US" sz="1800" b="1" dirty="0" err="1">
                <a:solidFill>
                  <a:srgbClr val="000090"/>
                </a:solidFill>
                <a:latin typeface="Courier"/>
              </a:rPr>
              <a:t>fun</a:t>
            </a:r>
            <a:r>
              <a:rPr lang="da-DK" altLang="en-US" sz="1800" b="1" dirty="0">
                <a:solidFill>
                  <a:srgbClr val="000090"/>
                </a:solidFill>
                <a:latin typeface="Courier"/>
              </a:rPr>
              <a:t>!")</a:t>
            </a: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count</a:t>
            </a:r>
            <a:r>
              <a:rPr lang="da-DK" altLang="en-US" sz="1800" b="1" dirty="0">
                <a:solidFill>
                  <a:srgbClr val="000090"/>
                </a:solidFill>
                <a:latin typeface="Courier"/>
              </a:rPr>
              <a:t> = </a:t>
            </a:r>
            <a:r>
              <a:rPr lang="da-DK" altLang="en-US" sz="1800" b="1" dirty="0" err="1">
                <a:solidFill>
                  <a:srgbClr val="000090"/>
                </a:solidFill>
                <a:latin typeface="Courier"/>
              </a:rPr>
              <a:t>count</a:t>
            </a:r>
            <a:r>
              <a:rPr lang="da-DK" altLang="en-US" sz="1800" b="1" dirty="0">
                <a:solidFill>
                  <a:srgbClr val="000090"/>
                </a:solidFill>
                <a:latin typeface="Courier"/>
              </a:rPr>
              <a:t> + 1</a:t>
            </a:r>
          </a:p>
          <a:p>
            <a:pPr>
              <a:spcBef>
                <a:spcPct val="0"/>
              </a:spcBef>
              <a:buClrTx/>
              <a:buSzTx/>
              <a:buFont typeface="Wingdings 3" panose="05040102010807070707" pitchFamily="18" charset="2"/>
              <a:buNone/>
              <a:tabLst>
                <a:tab pos="355600" algn="l"/>
              </a:tabLst>
              <a:defRPr/>
            </a:pPr>
            <a:endParaRPr lang="da-DK" altLang="en-US" sz="1800" b="1" dirty="0">
              <a:solidFill>
                <a:srgbClr val="000090"/>
              </a:solidFill>
              <a:latin typeface="Courier"/>
            </a:endParaRP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print("Done!")</a:t>
            </a:r>
          </a:p>
          <a:p>
            <a:pPr>
              <a:spcBef>
                <a:spcPct val="0"/>
              </a:spcBef>
              <a:buClrTx/>
              <a:buSzTx/>
              <a:buFont typeface="Wingdings 3" panose="05040102010807070707" pitchFamily="18" charset="2"/>
              <a:buNone/>
              <a:tabLst>
                <a:tab pos="355600" algn="l"/>
              </a:tabLst>
              <a:defRPr/>
            </a:pPr>
            <a:endParaRPr lang="da-DK" altLang="en-US" sz="800" b="1" dirty="0">
              <a:solidFill>
                <a:srgbClr val="000090"/>
              </a:solidFill>
              <a:latin typeface="Courier"/>
            </a:endParaRPr>
          </a:p>
          <a:p>
            <a:pPr>
              <a:spcBef>
                <a:spcPct val="0"/>
              </a:spcBef>
              <a:buClrTx/>
              <a:buSzTx/>
              <a:buFont typeface="Wingdings 3" panose="05040102010807070707" pitchFamily="18" charset="2"/>
              <a:buNone/>
              <a:tabLst>
                <a:tab pos="355600" algn="l"/>
              </a:tabLst>
              <a:defRPr/>
            </a:pPr>
            <a:r>
              <a:rPr lang="da-DK" altLang="en-US" sz="1800" b="1" dirty="0" err="1">
                <a:solidFill>
                  <a:srgbClr val="000090"/>
                </a:solidFill>
                <a:latin typeface="Courier"/>
              </a:rPr>
              <a:t>def</a:t>
            </a:r>
            <a:r>
              <a:rPr lang="da-DK" altLang="en-US" sz="1800" b="1" dirty="0">
                <a:solidFill>
                  <a:srgbClr val="000090"/>
                </a:solidFill>
                <a:latin typeface="Courier"/>
              </a:rPr>
              <a:t> </a:t>
            </a:r>
            <a:r>
              <a:rPr lang="da-DK" altLang="en-US" sz="1800" b="1" dirty="0" err="1">
                <a:solidFill>
                  <a:srgbClr val="000090"/>
                </a:solidFill>
                <a:latin typeface="Courier"/>
              </a:rPr>
              <a:t>main</a:t>
            </a:r>
            <a:r>
              <a:rPr lang="da-DK" altLang="en-US" sz="1800" b="1" dirty="0">
                <a:solidFill>
                  <a:srgbClr val="000090"/>
                </a:solidFill>
                <a:latin typeface="Courier"/>
              </a:rPr>
              <a:t>():</a:t>
            </a:r>
          </a:p>
          <a:p>
            <a:pPr>
              <a:spcBef>
                <a:spcPct val="0"/>
              </a:spcBef>
              <a:buClrTx/>
              <a:buSzTx/>
              <a:buFont typeface="Wingdings 3" panose="05040102010807070707" pitchFamily="18" charset="2"/>
              <a:buNone/>
              <a:tabLst>
                <a:tab pos="355600" algn="l"/>
              </a:tabLst>
              <a:defRPr/>
            </a:pPr>
            <a:r>
              <a:rPr lang="da-DK" altLang="en-US" sz="1800" b="1" dirty="0">
                <a:solidFill>
                  <a:srgbClr val="000090"/>
                </a:solidFill>
                <a:latin typeface="Courier"/>
              </a:rPr>
              <a:t>	</a:t>
            </a:r>
            <a:r>
              <a:rPr lang="da-DK" altLang="en-US" sz="1800" b="1" dirty="0" err="1">
                <a:solidFill>
                  <a:srgbClr val="000090"/>
                </a:solidFill>
                <a:latin typeface="Courier"/>
              </a:rPr>
              <a:t>print_lines</a:t>
            </a:r>
            <a:r>
              <a:rPr lang="da-DK" altLang="en-US" sz="1800" b="1" dirty="0">
                <a:solidFill>
                  <a:srgbClr val="000090"/>
                </a:solidFill>
                <a:latin typeface="Courier"/>
              </a:rPr>
              <a:t>()</a:t>
            </a:r>
          </a:p>
          <a:p>
            <a:pPr>
              <a:spcBef>
                <a:spcPct val="0"/>
              </a:spcBef>
              <a:buClrTx/>
              <a:buSzTx/>
              <a:buFont typeface="Wingdings 3" panose="05040102010807070707" pitchFamily="18" charset="2"/>
              <a:buNone/>
              <a:tabLst>
                <a:tab pos="355600" algn="l"/>
              </a:tabLst>
              <a:defRPr/>
            </a:pPr>
            <a:endParaRPr lang="da-DK" altLang="en-US" sz="800" b="1" dirty="0">
              <a:solidFill>
                <a:srgbClr val="000090"/>
              </a:solidFill>
              <a:latin typeface="Courier"/>
            </a:endParaRPr>
          </a:p>
          <a:p>
            <a:pPr>
              <a:spcBef>
                <a:spcPct val="0"/>
              </a:spcBef>
              <a:buClrTx/>
              <a:buSzTx/>
              <a:buFont typeface="Wingdings 3" panose="05040102010807070707" pitchFamily="18" charset="2"/>
              <a:buNone/>
              <a:defRPr/>
            </a:pPr>
            <a:r>
              <a:rPr lang="da-DK" altLang="en-US" sz="1800" b="1" dirty="0" err="1">
                <a:solidFill>
                  <a:srgbClr val="000090"/>
                </a:solidFill>
                <a:latin typeface="Courier"/>
              </a:rPr>
              <a:t>main</a:t>
            </a:r>
            <a:r>
              <a:rPr lang="da-DK" altLang="en-US" sz="1800" b="1" dirty="0">
                <a:solidFill>
                  <a:srgbClr val="000090"/>
                </a:solidFill>
                <a:latin typeface="Courier"/>
              </a:rPr>
              <a:t>()</a:t>
            </a:r>
          </a:p>
        </p:txBody>
      </p:sp>
      <p:sp>
        <p:nvSpPr>
          <p:cNvPr id="37" name="TextBox 36"/>
          <p:cNvSpPr txBox="1"/>
          <p:nvPr/>
        </p:nvSpPr>
        <p:spPr>
          <a:xfrm>
            <a:off x="4419600" y="3048000"/>
            <a:ext cx="2286000" cy="1089529"/>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Programming is fun!</a:t>
            </a:r>
          </a:p>
          <a:p>
            <a:r>
              <a:rPr lang="en-US" b="1" dirty="0">
                <a:solidFill>
                  <a:srgbClr val="000090"/>
                </a:solidFill>
              </a:rPr>
              <a:t>Programming is fun!</a:t>
            </a:r>
          </a:p>
          <a:p>
            <a:pPr>
              <a:lnSpc>
                <a:spcPct val="60000"/>
              </a:lnSpc>
            </a:pPr>
            <a:r>
              <a:rPr lang="en-US" b="1" dirty="0">
                <a:solidFill>
                  <a:srgbClr val="000090"/>
                </a:solidFill>
              </a:rPr>
              <a:t>…</a:t>
            </a:r>
          </a:p>
          <a:p>
            <a:r>
              <a:rPr lang="en-US" b="1" dirty="0">
                <a:solidFill>
                  <a:srgbClr val="000090"/>
                </a:solidFill>
                <a:cs typeface="Calibri"/>
              </a:rPr>
              <a:t>Done!</a:t>
            </a:r>
          </a:p>
        </p:txBody>
      </p:sp>
      <p:sp>
        <p:nvSpPr>
          <p:cNvPr id="39" name="TextBox 38"/>
          <p:cNvSpPr txBox="1"/>
          <p:nvPr/>
        </p:nvSpPr>
        <p:spPr>
          <a:xfrm>
            <a:off x="381000" y="4400490"/>
            <a:ext cx="8458200" cy="400110"/>
          </a:xfrm>
          <a:prstGeom prst="rect">
            <a:avLst/>
          </a:prstGeom>
          <a:noFill/>
          <a:ln>
            <a:noFill/>
          </a:ln>
        </p:spPr>
        <p:txBody>
          <a:bodyPr wrap="square" rtlCol="0">
            <a:spAutoFit/>
          </a:bodyPr>
          <a:lstStyle/>
          <a:p>
            <a:r>
              <a:rPr lang="en-US" sz="2000" b="1" dirty="0" err="1">
                <a:solidFill>
                  <a:srgbClr val="0000FF"/>
                </a:solidFill>
              </a:rPr>
              <a:t>Initialisation</a:t>
            </a:r>
            <a:r>
              <a:rPr lang="en-US" sz="2000" dirty="0">
                <a:solidFill>
                  <a:srgbClr val="000090"/>
                </a:solidFill>
              </a:rPr>
              <a:t>:  anything which needs to be done before the loop starts.</a:t>
            </a:r>
          </a:p>
        </p:txBody>
      </p:sp>
      <p:sp>
        <p:nvSpPr>
          <p:cNvPr id="40" name="TextBox 39"/>
          <p:cNvSpPr txBox="1"/>
          <p:nvPr/>
        </p:nvSpPr>
        <p:spPr>
          <a:xfrm>
            <a:off x="381000" y="5486400"/>
            <a:ext cx="8458200" cy="400110"/>
          </a:xfrm>
          <a:prstGeom prst="rect">
            <a:avLst/>
          </a:prstGeom>
          <a:noFill/>
          <a:ln>
            <a:noFill/>
          </a:ln>
        </p:spPr>
        <p:txBody>
          <a:bodyPr wrap="square" rtlCol="0">
            <a:spAutoFit/>
          </a:bodyPr>
          <a:lstStyle/>
          <a:p>
            <a:r>
              <a:rPr lang="en-US" sz="2000" b="1" dirty="0">
                <a:solidFill>
                  <a:srgbClr val="0000FF"/>
                </a:solidFill>
              </a:rPr>
              <a:t>body</a:t>
            </a:r>
            <a:r>
              <a:rPr lang="en-US" sz="2000" dirty="0">
                <a:solidFill>
                  <a:srgbClr val="000090"/>
                </a:solidFill>
              </a:rPr>
              <a:t>:  the statements which are to be executed over and over (or not at all).</a:t>
            </a:r>
          </a:p>
        </p:txBody>
      </p:sp>
      <p:sp>
        <p:nvSpPr>
          <p:cNvPr id="41" name="TextBox 40"/>
          <p:cNvSpPr txBox="1"/>
          <p:nvPr/>
        </p:nvSpPr>
        <p:spPr>
          <a:xfrm>
            <a:off x="381000" y="4702314"/>
            <a:ext cx="8458200" cy="707886"/>
          </a:xfrm>
          <a:prstGeom prst="rect">
            <a:avLst/>
          </a:prstGeom>
          <a:noFill/>
          <a:ln>
            <a:noFill/>
          </a:ln>
        </p:spPr>
        <p:txBody>
          <a:bodyPr wrap="square" rtlCol="0">
            <a:spAutoFit/>
          </a:bodyPr>
          <a:lstStyle/>
          <a:p>
            <a:r>
              <a:rPr lang="en-US" sz="2000" b="1" dirty="0">
                <a:solidFill>
                  <a:srgbClr val="0000FF"/>
                </a:solidFill>
              </a:rPr>
              <a:t>condition</a:t>
            </a:r>
            <a:r>
              <a:rPr lang="en-US" sz="2000" dirty="0">
                <a:solidFill>
                  <a:srgbClr val="000090"/>
                </a:solidFill>
              </a:rPr>
              <a:t>:  a </a:t>
            </a:r>
            <a:r>
              <a:rPr lang="en-US" sz="2000" dirty="0" err="1">
                <a:solidFill>
                  <a:srgbClr val="000090"/>
                </a:solidFill>
              </a:rPr>
              <a:t>boolean</a:t>
            </a:r>
            <a:r>
              <a:rPr lang="en-US" sz="2000" dirty="0">
                <a:solidFill>
                  <a:srgbClr val="000090"/>
                </a:solidFill>
              </a:rPr>
              <a:t> expression which is tested repeatedly to determine whether the body of the loop should be executed or not.</a:t>
            </a:r>
          </a:p>
        </p:txBody>
      </p:sp>
      <p:sp>
        <p:nvSpPr>
          <p:cNvPr id="42" name="TextBox 41"/>
          <p:cNvSpPr txBox="1"/>
          <p:nvPr/>
        </p:nvSpPr>
        <p:spPr>
          <a:xfrm>
            <a:off x="381000" y="5997714"/>
            <a:ext cx="8686800" cy="707886"/>
          </a:xfrm>
          <a:prstGeom prst="rect">
            <a:avLst/>
          </a:prstGeom>
          <a:noFill/>
          <a:ln>
            <a:noFill/>
          </a:ln>
        </p:spPr>
        <p:txBody>
          <a:bodyPr wrap="square" rtlCol="0">
            <a:spAutoFit/>
          </a:bodyPr>
          <a:lstStyle/>
          <a:p>
            <a:r>
              <a:rPr lang="en-US" sz="2000" b="1" dirty="0">
                <a:solidFill>
                  <a:srgbClr val="0000FF"/>
                </a:solidFill>
              </a:rPr>
              <a:t>increment</a:t>
            </a:r>
            <a:r>
              <a:rPr lang="en-US" sz="2000" dirty="0">
                <a:solidFill>
                  <a:srgbClr val="000090"/>
                </a:solidFill>
              </a:rPr>
              <a:t>:  this changes the loop variable so that eventually the condition becomes false.  Remember that a loop will only stop when the condition is false.</a:t>
            </a:r>
          </a:p>
        </p:txBody>
      </p:sp>
      <p:grpSp>
        <p:nvGrpSpPr>
          <p:cNvPr id="43" name="Group 42"/>
          <p:cNvGrpSpPr/>
          <p:nvPr/>
        </p:nvGrpSpPr>
        <p:grpSpPr>
          <a:xfrm>
            <a:off x="506187" y="1115787"/>
            <a:ext cx="8077200" cy="400110"/>
            <a:chOff x="457200" y="1371600"/>
            <a:chExt cx="8077200" cy="400110"/>
          </a:xfrm>
        </p:grpSpPr>
        <p:sp>
          <p:nvSpPr>
            <p:cNvPr id="60" name="TextBox 59"/>
            <p:cNvSpPr txBox="1"/>
            <p:nvPr/>
          </p:nvSpPr>
          <p:spPr>
            <a:xfrm>
              <a:off x="5867400" y="1371600"/>
              <a:ext cx="2667000" cy="400110"/>
            </a:xfrm>
            <a:prstGeom prst="rect">
              <a:avLst/>
            </a:prstGeom>
            <a:noFill/>
            <a:ln>
              <a:noFill/>
            </a:ln>
          </p:spPr>
          <p:txBody>
            <a:bodyPr wrap="square" rtlCol="0">
              <a:spAutoFit/>
            </a:bodyPr>
            <a:lstStyle/>
            <a:p>
              <a:pPr algn="ctr"/>
              <a:r>
                <a:rPr lang="en-US" sz="2000" b="1" dirty="0" err="1">
                  <a:solidFill>
                    <a:srgbClr val="000090"/>
                  </a:solidFill>
                </a:rPr>
                <a:t>initialisation</a:t>
              </a:r>
              <a:endParaRPr lang="en-US" sz="2000" b="1" dirty="0">
                <a:solidFill>
                  <a:srgbClr val="000090"/>
                </a:solidFill>
              </a:endParaRPr>
            </a:p>
          </p:txBody>
        </p:sp>
        <p:cxnSp>
          <p:nvCxnSpPr>
            <p:cNvPr id="61" name="Straight Arrow Connector 60"/>
            <p:cNvCxnSpPr/>
            <p:nvPr/>
          </p:nvCxnSpPr>
          <p:spPr>
            <a:xfrm flipH="1">
              <a:off x="2743200" y="1600200"/>
              <a:ext cx="3581400" cy="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457200" y="1524000"/>
              <a:ext cx="2057400" cy="228600"/>
            </a:xfrm>
            <a:prstGeom prst="ellipse">
              <a:avLst/>
            </a:prstGeom>
            <a:noFill/>
            <a:ln w="28575" cmpd="sng">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prstClr val="white"/>
                </a:solidFill>
              </a:endParaRPr>
            </a:p>
          </p:txBody>
        </p:sp>
      </p:grpSp>
      <p:grpSp>
        <p:nvGrpSpPr>
          <p:cNvPr id="63" name="Group 62"/>
          <p:cNvGrpSpPr/>
          <p:nvPr/>
        </p:nvGrpSpPr>
        <p:grpSpPr>
          <a:xfrm>
            <a:off x="1551213" y="1494006"/>
            <a:ext cx="6934200" cy="425510"/>
            <a:chOff x="1600200" y="1733490"/>
            <a:chExt cx="6934200" cy="425510"/>
          </a:xfrm>
        </p:grpSpPr>
        <p:sp>
          <p:nvSpPr>
            <p:cNvPr id="65" name="TextBox 64"/>
            <p:cNvSpPr txBox="1"/>
            <p:nvPr/>
          </p:nvSpPr>
          <p:spPr>
            <a:xfrm>
              <a:off x="5867400" y="1733490"/>
              <a:ext cx="2667000" cy="400110"/>
            </a:xfrm>
            <a:prstGeom prst="rect">
              <a:avLst/>
            </a:prstGeom>
            <a:noFill/>
            <a:ln>
              <a:noFill/>
            </a:ln>
          </p:spPr>
          <p:txBody>
            <a:bodyPr wrap="square" rtlCol="0">
              <a:spAutoFit/>
            </a:bodyPr>
            <a:lstStyle/>
            <a:p>
              <a:pPr algn="ctr"/>
              <a:r>
                <a:rPr lang="en-US" sz="2000" b="1" dirty="0">
                  <a:solidFill>
                    <a:srgbClr val="000090"/>
                  </a:solidFill>
                </a:rPr>
                <a:t>condition</a:t>
              </a:r>
            </a:p>
          </p:txBody>
        </p:sp>
        <p:cxnSp>
          <p:nvCxnSpPr>
            <p:cNvPr id="66" name="Straight Arrow Connector 65"/>
            <p:cNvCxnSpPr/>
            <p:nvPr/>
          </p:nvCxnSpPr>
          <p:spPr>
            <a:xfrm flipH="1" flipV="1">
              <a:off x="3810000" y="1981200"/>
              <a:ext cx="2514600" cy="1270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1600200" y="1854200"/>
              <a:ext cx="2133600" cy="304800"/>
            </a:xfrm>
            <a:prstGeom prst="ellipse">
              <a:avLst/>
            </a:prstGeom>
            <a:noFill/>
            <a:ln w="28575" cmpd="sng">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prstClr val="white"/>
                </a:solidFill>
              </a:endParaRPr>
            </a:p>
          </p:txBody>
        </p:sp>
      </p:grpSp>
      <p:grpSp>
        <p:nvGrpSpPr>
          <p:cNvPr id="68" name="Group 67"/>
          <p:cNvGrpSpPr/>
          <p:nvPr/>
        </p:nvGrpSpPr>
        <p:grpSpPr>
          <a:xfrm>
            <a:off x="1335313" y="2300516"/>
            <a:ext cx="6921500" cy="603310"/>
            <a:chOff x="1384300" y="2540000"/>
            <a:chExt cx="6921500" cy="603310"/>
          </a:xfrm>
        </p:grpSpPr>
        <p:sp>
          <p:nvSpPr>
            <p:cNvPr id="69" name="TextBox 68"/>
            <p:cNvSpPr txBox="1"/>
            <p:nvPr/>
          </p:nvSpPr>
          <p:spPr>
            <a:xfrm>
              <a:off x="6248400" y="2743200"/>
              <a:ext cx="2057400" cy="400110"/>
            </a:xfrm>
            <a:prstGeom prst="rect">
              <a:avLst/>
            </a:prstGeom>
            <a:noFill/>
            <a:ln>
              <a:noFill/>
            </a:ln>
          </p:spPr>
          <p:txBody>
            <a:bodyPr wrap="square" rtlCol="0">
              <a:spAutoFit/>
            </a:bodyPr>
            <a:lstStyle/>
            <a:p>
              <a:pPr algn="ctr"/>
              <a:r>
                <a:rPr lang="en-US" sz="2000" b="1" dirty="0">
                  <a:solidFill>
                    <a:srgbClr val="000090"/>
                  </a:solidFill>
                </a:rPr>
                <a:t>increment</a:t>
              </a:r>
            </a:p>
          </p:txBody>
        </p:sp>
        <p:sp>
          <p:nvSpPr>
            <p:cNvPr id="70" name="Oval 69"/>
            <p:cNvSpPr/>
            <p:nvPr/>
          </p:nvSpPr>
          <p:spPr>
            <a:xfrm>
              <a:off x="1384300" y="2540000"/>
              <a:ext cx="2616200" cy="292100"/>
            </a:xfrm>
            <a:prstGeom prst="ellipse">
              <a:avLst/>
            </a:prstGeom>
            <a:noFill/>
            <a:ln w="28575" cmpd="sng">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prstClr val="white"/>
                </a:solidFill>
              </a:endParaRPr>
            </a:p>
          </p:txBody>
        </p:sp>
        <p:cxnSp>
          <p:nvCxnSpPr>
            <p:cNvPr id="71" name="Straight Arrow Connector 70"/>
            <p:cNvCxnSpPr>
              <a:stCxn id="69" idx="1"/>
            </p:cNvCxnSpPr>
            <p:nvPr/>
          </p:nvCxnSpPr>
          <p:spPr>
            <a:xfrm flipH="1" flipV="1">
              <a:off x="4343400" y="2717800"/>
              <a:ext cx="1905000" cy="225455"/>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Group 71"/>
          <p:cNvGrpSpPr/>
          <p:nvPr/>
        </p:nvGrpSpPr>
        <p:grpSpPr>
          <a:xfrm>
            <a:off x="838200" y="1905000"/>
            <a:ext cx="7086600" cy="762000"/>
            <a:chOff x="838200" y="2209800"/>
            <a:chExt cx="7086600" cy="762000"/>
          </a:xfrm>
        </p:grpSpPr>
        <p:sp>
          <p:nvSpPr>
            <p:cNvPr id="73" name="Oval 72"/>
            <p:cNvSpPr/>
            <p:nvPr/>
          </p:nvSpPr>
          <p:spPr>
            <a:xfrm>
              <a:off x="838200" y="2209800"/>
              <a:ext cx="4572000" cy="762000"/>
            </a:xfrm>
            <a:prstGeom prst="ellipse">
              <a:avLst/>
            </a:prstGeom>
            <a:noFill/>
            <a:ln w="28575" cmpd="sng">
              <a:solidFill>
                <a:srgbClr val="FF00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prstClr val="white"/>
                </a:solidFill>
              </a:endParaRPr>
            </a:p>
          </p:txBody>
        </p:sp>
        <p:sp>
          <p:nvSpPr>
            <p:cNvPr id="74" name="TextBox 73"/>
            <p:cNvSpPr txBox="1"/>
            <p:nvPr/>
          </p:nvSpPr>
          <p:spPr>
            <a:xfrm>
              <a:off x="6019800" y="2324100"/>
              <a:ext cx="1905000" cy="400110"/>
            </a:xfrm>
            <a:prstGeom prst="rect">
              <a:avLst/>
            </a:prstGeom>
            <a:noFill/>
            <a:ln>
              <a:noFill/>
            </a:ln>
          </p:spPr>
          <p:txBody>
            <a:bodyPr wrap="square" rtlCol="0">
              <a:spAutoFit/>
            </a:bodyPr>
            <a:lstStyle/>
            <a:p>
              <a:pPr algn="ctr"/>
              <a:r>
                <a:rPr lang="en-US" sz="2000" b="1" dirty="0">
                  <a:solidFill>
                    <a:srgbClr val="000090"/>
                  </a:solidFill>
                </a:rPr>
                <a:t>body</a:t>
              </a:r>
            </a:p>
          </p:txBody>
        </p:sp>
        <p:cxnSp>
          <p:nvCxnSpPr>
            <p:cNvPr id="75" name="Straight Arrow Connector 74"/>
            <p:cNvCxnSpPr/>
            <p:nvPr/>
          </p:nvCxnSpPr>
          <p:spPr>
            <a:xfrm flipH="1">
              <a:off x="5410200" y="2590800"/>
              <a:ext cx="914400" cy="0"/>
            </a:xfrm>
            <a:prstGeom prst="straightConnector1">
              <a:avLst/>
            </a:prstGeom>
            <a:ln>
              <a:solidFill>
                <a:srgbClr val="00009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36560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while loop – no overt increment</a:t>
            </a:r>
          </a:p>
        </p:txBody>
      </p:sp>
      <p:sp>
        <p:nvSpPr>
          <p:cNvPr id="3" name="Content Placeholder 2"/>
          <p:cNvSpPr>
            <a:spLocks noGrp="1"/>
          </p:cNvSpPr>
          <p:nvPr>
            <p:ph sz="quarter" idx="1"/>
          </p:nvPr>
        </p:nvSpPr>
        <p:spPr>
          <a:xfrm>
            <a:off x="152400" y="762000"/>
            <a:ext cx="8763000" cy="4691211"/>
          </a:xfrm>
        </p:spPr>
        <p:txBody>
          <a:bodyPr>
            <a:normAutofit/>
          </a:bodyPr>
          <a:lstStyle/>
          <a:p>
            <a:r>
              <a:rPr lang="en-US" dirty="0">
                <a:ea typeface="ＭＳ Ｐゴシック" charset="-128"/>
                <a:cs typeface="Calibri"/>
              </a:rPr>
              <a:t>Sometimes we don't need an overt increment statement, e.g., </a:t>
            </a:r>
            <a:endParaRPr lang="en-GB" dirty="0"/>
          </a:p>
        </p:txBody>
      </p:sp>
      <p:sp>
        <p:nvSpPr>
          <p:cNvPr id="25" name="TextBox 24"/>
          <p:cNvSpPr txBox="1"/>
          <p:nvPr/>
        </p:nvSpPr>
        <p:spPr>
          <a:xfrm>
            <a:off x="0" y="1396999"/>
            <a:ext cx="990600" cy="4093428"/>
          </a:xfrm>
          <a:prstGeom prst="rect">
            <a:avLst/>
          </a:prstGeom>
          <a:noFill/>
        </p:spPr>
        <p:txBody>
          <a:bodyPr wrap="square" rtlCol="0">
            <a:spAutoFit/>
          </a:bodyPr>
          <a:lstStyle/>
          <a:p>
            <a:r>
              <a:rPr lang="en-NZ" sz="2000" b="1" dirty="0">
                <a:solidFill>
                  <a:srgbClr val="000090"/>
                </a:solidFill>
              </a:rPr>
              <a:t>1</a:t>
            </a:r>
          </a:p>
          <a:p>
            <a:r>
              <a:rPr lang="en-NZ" sz="2000" b="1" dirty="0">
                <a:solidFill>
                  <a:srgbClr val="000090"/>
                </a:solidFill>
              </a:rPr>
              <a:t>2</a:t>
            </a:r>
          </a:p>
          <a:p>
            <a:r>
              <a:rPr lang="en-NZ" sz="2000" b="1" dirty="0">
                <a:solidFill>
                  <a:srgbClr val="000090"/>
                </a:solidFill>
              </a:rPr>
              <a:t>3</a:t>
            </a:r>
          </a:p>
          <a:p>
            <a:r>
              <a:rPr lang="en-NZ" sz="2000" b="1" dirty="0">
                <a:solidFill>
                  <a:srgbClr val="000090"/>
                </a:solidFill>
              </a:rPr>
              <a:t>4</a:t>
            </a:r>
          </a:p>
          <a:p>
            <a:r>
              <a:rPr lang="en-NZ" sz="2000" b="1" dirty="0">
                <a:solidFill>
                  <a:srgbClr val="000090"/>
                </a:solidFill>
              </a:rPr>
              <a:t>5</a:t>
            </a:r>
          </a:p>
          <a:p>
            <a:r>
              <a:rPr lang="en-NZ" sz="2000" b="1" dirty="0">
                <a:solidFill>
                  <a:srgbClr val="000090"/>
                </a:solidFill>
              </a:rPr>
              <a:t>6</a:t>
            </a:r>
          </a:p>
          <a:p>
            <a:endParaRPr lang="en-NZ" sz="2000" b="1" dirty="0">
              <a:solidFill>
                <a:srgbClr val="000090"/>
              </a:solidFill>
            </a:endParaRPr>
          </a:p>
          <a:p>
            <a:r>
              <a:rPr lang="en-NZ" sz="2000" b="1" dirty="0">
                <a:solidFill>
                  <a:srgbClr val="000090"/>
                </a:solidFill>
              </a:rPr>
              <a:t>7</a:t>
            </a:r>
          </a:p>
          <a:p>
            <a:endParaRPr lang="en-NZ" sz="2000" b="1" dirty="0">
              <a:solidFill>
                <a:srgbClr val="000090"/>
              </a:solidFill>
            </a:endParaRPr>
          </a:p>
          <a:p>
            <a:r>
              <a:rPr lang="en-NZ" sz="2000" b="1" dirty="0">
                <a:solidFill>
                  <a:srgbClr val="000090"/>
                </a:solidFill>
              </a:rPr>
              <a:t>8</a:t>
            </a:r>
          </a:p>
          <a:p>
            <a:r>
              <a:rPr lang="en-NZ" sz="2000" b="1" dirty="0">
                <a:solidFill>
                  <a:srgbClr val="000090"/>
                </a:solidFill>
              </a:rPr>
              <a:t>9</a:t>
            </a:r>
          </a:p>
          <a:p>
            <a:endParaRPr lang="en-NZ" sz="2000" b="1" dirty="0">
              <a:solidFill>
                <a:srgbClr val="000090"/>
              </a:solidFill>
            </a:endParaRPr>
          </a:p>
          <a:p>
            <a:r>
              <a:rPr lang="en-NZ" sz="2000" b="1" dirty="0">
                <a:solidFill>
                  <a:srgbClr val="000090"/>
                </a:solidFill>
              </a:rPr>
              <a:t>10</a:t>
            </a:r>
          </a:p>
        </p:txBody>
      </p:sp>
      <p:sp>
        <p:nvSpPr>
          <p:cNvPr id="26" name="Text Box 9"/>
          <p:cNvSpPr txBox="1">
            <a:spLocks noChangeArrowheads="1"/>
          </p:cNvSpPr>
          <p:nvPr/>
        </p:nvSpPr>
        <p:spPr bwMode="auto">
          <a:xfrm>
            <a:off x="381000" y="1371600"/>
            <a:ext cx="8686800" cy="4093428"/>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def</a:t>
            </a:r>
            <a:r>
              <a:rPr lang="da-DK" altLang="en-US" sz="2000" b="1" dirty="0">
                <a:solidFill>
                  <a:srgbClr val="000090"/>
                </a:solidFill>
                <a:latin typeface="Courier"/>
              </a:rPr>
              <a:t> </a:t>
            </a:r>
            <a:r>
              <a:rPr lang="da-DK" altLang="en-US" sz="2000" b="1" dirty="0" err="1">
                <a:solidFill>
                  <a:srgbClr val="000090"/>
                </a:solidFill>
                <a:latin typeface="Courier"/>
              </a:rPr>
              <a:t>total_user_numbers</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total = 0</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 </a:t>
            </a:r>
            <a:r>
              <a:rPr lang="da-DK" altLang="en-US" sz="2000" b="1" dirty="0" err="1">
                <a:solidFill>
                  <a:srgbClr val="000090"/>
                </a:solidFill>
                <a:latin typeface="Courier"/>
              </a:rPr>
              <a:t>int</a:t>
            </a:r>
            <a:r>
              <a:rPr lang="da-DK" altLang="en-US" sz="2000" b="1" dirty="0">
                <a:solidFill>
                  <a:srgbClr val="000090"/>
                </a:solidFill>
                <a:latin typeface="Courier"/>
              </a:rPr>
              <a:t>(input("</a:t>
            </a:r>
            <a:r>
              <a:rPr lang="da-DK" altLang="en-US" sz="2000" b="1" dirty="0" err="1">
                <a:solidFill>
                  <a:srgbClr val="000090"/>
                </a:solidFill>
                <a:latin typeface="Courier"/>
              </a:rPr>
              <a:t>Enter</a:t>
            </a:r>
            <a:r>
              <a:rPr lang="da-DK" altLang="en-US" sz="2000" b="1" dirty="0">
                <a:solidFill>
                  <a:srgbClr val="000090"/>
                </a:solidFill>
                <a:latin typeface="Courier"/>
              </a:rPr>
              <a:t> a </a:t>
            </a:r>
            <a:r>
              <a:rPr lang="da-DK" altLang="en-US" sz="2000" b="1" dirty="0" err="1">
                <a:solidFill>
                  <a:srgbClr val="000090"/>
                </a:solidFill>
                <a:latin typeface="Courier"/>
              </a:rPr>
              <a:t>number</a:t>
            </a:r>
            <a:r>
              <a:rPr lang="da-DK" altLang="en-US" sz="2000" b="1" dirty="0">
                <a:solidFill>
                  <a:srgbClr val="000090"/>
                </a:solidFill>
                <a:latin typeface="Courier"/>
              </a:rPr>
              <a:t> (0 to end): "))</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FF00FF"/>
                </a:solidFill>
                <a:latin typeface="Courier"/>
              </a:rPr>
              <a:t>while</a:t>
            </a:r>
            <a:r>
              <a:rPr lang="da-DK" altLang="en-US" sz="2000" b="1" dirty="0">
                <a:solidFill>
                  <a:srgbClr val="FF00FF"/>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 0</a:t>
            </a:r>
            <a:r>
              <a:rPr lang="da-DK" altLang="en-US" sz="2000" b="1" dirty="0">
                <a:solidFill>
                  <a:srgbClr val="FF00FF"/>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total = total + </a:t>
            </a:r>
            <a:r>
              <a:rPr lang="da-DK" altLang="en-US" sz="2000" b="1" dirty="0" err="1">
                <a:solidFill>
                  <a:srgbClr val="000090"/>
                </a:solidFill>
                <a:latin typeface="Courier"/>
              </a:rPr>
              <a:t>number</a:t>
            </a: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 </a:t>
            </a:r>
            <a:r>
              <a:rPr lang="da-DK" altLang="en-US" sz="2000" b="1" dirty="0" err="1">
                <a:solidFill>
                  <a:srgbClr val="000090"/>
                </a:solidFill>
                <a:latin typeface="Courier"/>
              </a:rPr>
              <a:t>int</a:t>
            </a:r>
            <a:r>
              <a:rPr lang="da-DK" altLang="en-US" sz="2000" b="1" dirty="0">
                <a:solidFill>
                  <a:srgbClr val="000090"/>
                </a:solidFill>
                <a:latin typeface="Courier"/>
              </a:rPr>
              <a:t>(input("</a:t>
            </a:r>
            <a:r>
              <a:rPr lang="da-DK" altLang="en-US" sz="2000" b="1" dirty="0" err="1">
                <a:solidFill>
                  <a:srgbClr val="000090"/>
                </a:solidFill>
                <a:latin typeface="Courier"/>
              </a:rPr>
              <a:t>Enter</a:t>
            </a:r>
            <a:r>
              <a:rPr lang="da-DK" altLang="en-US" sz="2000" b="1" dirty="0">
                <a:solidFill>
                  <a:srgbClr val="000090"/>
                </a:solidFill>
                <a:latin typeface="Courier"/>
              </a:rPr>
              <a:t> a </a:t>
            </a:r>
            <a:r>
              <a:rPr lang="da-DK" altLang="en-US" sz="2000" b="1" dirty="0" err="1">
                <a:solidFill>
                  <a:srgbClr val="000090"/>
                </a:solidFill>
                <a:latin typeface="Courier"/>
              </a:rPr>
              <a:t>number</a:t>
            </a:r>
            <a:r>
              <a:rPr lang="da-DK" altLang="en-US" sz="2000" b="1" dirty="0">
                <a:solidFill>
                  <a:srgbClr val="000090"/>
                </a:solidFill>
                <a:latin typeface="Courier"/>
              </a:rPr>
              <a:t> (0</a:t>
            </a:r>
            <a:r>
              <a:rPr lang="da-DK" altLang="en-US" sz="1100" b="1" dirty="0">
                <a:solidFill>
                  <a:srgbClr val="000090"/>
                </a:solidFill>
                <a:latin typeface="Courier"/>
              </a:rPr>
              <a:t> </a:t>
            </a:r>
            <a:r>
              <a:rPr lang="da-DK" altLang="en-US" sz="2000" b="1" dirty="0">
                <a:solidFill>
                  <a:srgbClr val="000090"/>
                </a:solidFill>
                <a:latin typeface="Courier"/>
              </a:rPr>
              <a:t>to end): "))</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	print("Total: ", total)</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err="1">
                <a:solidFill>
                  <a:srgbClr val="000090"/>
                </a:solidFill>
                <a:latin typeface="Courier"/>
              </a:rPr>
              <a:t>def</a:t>
            </a:r>
            <a:r>
              <a:rPr lang="da-DK" altLang="en-US" sz="2000" b="1" dirty="0">
                <a:solidFill>
                  <a:srgbClr val="000090"/>
                </a:solidFill>
                <a:latin typeface="Courier"/>
              </a:rPr>
              <a:t> </a:t>
            </a:r>
            <a:r>
              <a:rPr lang="da-DK" altLang="en-US" sz="2000" b="1" dirty="0" err="1">
                <a:solidFill>
                  <a:srgbClr val="000090"/>
                </a:solidFill>
                <a:latin typeface="Courier"/>
              </a:rPr>
              <a:t>main</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total_user_numbers</a:t>
            </a:r>
            <a:r>
              <a:rPr lang="da-DK" altLang="en-US" sz="2000" b="1" dirty="0">
                <a:solidFill>
                  <a:srgbClr val="000090"/>
                </a:solidFill>
                <a:latin typeface="Courier"/>
              </a:rPr>
              <a:t>()</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defRPr/>
            </a:pPr>
            <a:r>
              <a:rPr lang="da-DK" altLang="en-US" sz="2000" b="1" dirty="0" err="1">
                <a:solidFill>
                  <a:srgbClr val="000090"/>
                </a:solidFill>
                <a:latin typeface="Courier"/>
              </a:rPr>
              <a:t>main</a:t>
            </a:r>
            <a:r>
              <a:rPr lang="da-DK" altLang="en-US" sz="2000" b="1" dirty="0">
                <a:solidFill>
                  <a:srgbClr val="000090"/>
                </a:solidFill>
                <a:latin typeface="Courier"/>
              </a:rPr>
              <a:t>()</a:t>
            </a:r>
          </a:p>
        </p:txBody>
      </p:sp>
      <p:sp>
        <p:nvSpPr>
          <p:cNvPr id="24" name="TextBox 23"/>
          <p:cNvSpPr txBox="1"/>
          <p:nvPr/>
        </p:nvSpPr>
        <p:spPr>
          <a:xfrm>
            <a:off x="4343400" y="4343400"/>
            <a:ext cx="3810000" cy="1938992"/>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Enter a number (0 to end): </a:t>
            </a:r>
            <a:r>
              <a:rPr lang="en-US" sz="2000" b="1" dirty="0">
                <a:solidFill>
                  <a:srgbClr val="FF00FF"/>
                </a:solidFill>
              </a:rPr>
              <a:t>5</a:t>
            </a:r>
          </a:p>
          <a:p>
            <a:r>
              <a:rPr lang="en-US" sz="2000" b="1" dirty="0">
                <a:solidFill>
                  <a:srgbClr val="000090"/>
                </a:solidFill>
              </a:rPr>
              <a:t>Enter a number (0 to end): </a:t>
            </a:r>
            <a:r>
              <a:rPr lang="en-US" sz="2000" b="1" dirty="0">
                <a:solidFill>
                  <a:srgbClr val="FF00FF"/>
                </a:solidFill>
              </a:rPr>
              <a:t>6</a:t>
            </a:r>
          </a:p>
          <a:p>
            <a:r>
              <a:rPr lang="en-US" sz="2000" b="1" dirty="0">
                <a:solidFill>
                  <a:srgbClr val="000090"/>
                </a:solidFill>
              </a:rPr>
              <a:t>Enter a number (0 to end): </a:t>
            </a:r>
            <a:r>
              <a:rPr lang="en-US" sz="2000" b="1" dirty="0">
                <a:solidFill>
                  <a:srgbClr val="FF00FF"/>
                </a:solidFill>
              </a:rPr>
              <a:t>2</a:t>
            </a:r>
          </a:p>
          <a:p>
            <a:r>
              <a:rPr lang="en-US" sz="2000" b="1" dirty="0">
                <a:solidFill>
                  <a:srgbClr val="000090"/>
                </a:solidFill>
              </a:rPr>
              <a:t>Enter a number (0 to end): </a:t>
            </a:r>
            <a:r>
              <a:rPr lang="en-US" sz="2000" b="1" dirty="0">
                <a:solidFill>
                  <a:srgbClr val="FF00FF"/>
                </a:solidFill>
              </a:rPr>
              <a:t>4</a:t>
            </a:r>
          </a:p>
          <a:p>
            <a:r>
              <a:rPr lang="en-US" sz="2000" b="1" dirty="0">
                <a:solidFill>
                  <a:srgbClr val="000090"/>
                </a:solidFill>
              </a:rPr>
              <a:t>Enter a number (0 to end): </a:t>
            </a:r>
            <a:r>
              <a:rPr lang="en-US" sz="2000" b="1" dirty="0">
                <a:solidFill>
                  <a:srgbClr val="FF00FF"/>
                </a:solidFill>
              </a:rPr>
              <a:t>0</a:t>
            </a:r>
          </a:p>
          <a:p>
            <a:r>
              <a:rPr lang="en-US" sz="2000" b="1" dirty="0">
                <a:solidFill>
                  <a:srgbClr val="000090"/>
                </a:solidFill>
              </a:rPr>
              <a:t>Total:  17</a:t>
            </a:r>
            <a:endParaRPr lang="en-US" sz="2000" b="1" dirty="0">
              <a:solidFill>
                <a:srgbClr val="000090"/>
              </a:solidFill>
              <a:latin typeface="Calibri"/>
              <a:cs typeface="Calibri"/>
            </a:endParaRP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148731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Give the output</a:t>
            </a:r>
          </a:p>
        </p:txBody>
      </p:sp>
      <p:sp>
        <p:nvSpPr>
          <p:cNvPr id="3" name="Content Placeholder 2"/>
          <p:cNvSpPr>
            <a:spLocks noGrp="1"/>
          </p:cNvSpPr>
          <p:nvPr>
            <p:ph sz="quarter" idx="1"/>
          </p:nvPr>
        </p:nvSpPr>
        <p:spPr>
          <a:xfrm>
            <a:off x="152400" y="1066800"/>
            <a:ext cx="8763000" cy="4691211"/>
          </a:xfrm>
        </p:spPr>
        <p:txBody>
          <a:bodyPr>
            <a:normAutofit/>
          </a:bodyPr>
          <a:lstStyle/>
          <a:p>
            <a:pPr marL="0" indent="0">
              <a:buNone/>
            </a:pPr>
            <a:r>
              <a:rPr lang="en-US" b="1" dirty="0"/>
              <a:t> </a:t>
            </a:r>
            <a:endParaRPr lang="en-NZ" b="1" dirty="0"/>
          </a:p>
          <a:p>
            <a:pPr lvl="1"/>
            <a:endParaRPr lang="en-GB" b="1" dirty="0"/>
          </a:p>
        </p:txBody>
      </p:sp>
      <p:sp>
        <p:nvSpPr>
          <p:cNvPr id="26" name="Text Box 9"/>
          <p:cNvSpPr txBox="1">
            <a:spLocks noChangeArrowheads="1"/>
          </p:cNvSpPr>
          <p:nvPr/>
        </p:nvSpPr>
        <p:spPr bwMode="auto">
          <a:xfrm>
            <a:off x="381000" y="762000"/>
            <a:ext cx="8153400" cy="563231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tabLst>
                <a:tab pos="355600" algn="l"/>
              </a:tabLst>
              <a:defRPr/>
            </a:pPr>
            <a:r>
              <a:rPr lang="da-DK" altLang="en-US" sz="2000" b="1" dirty="0" err="1">
                <a:solidFill>
                  <a:srgbClr val="000090"/>
                </a:solidFill>
                <a:latin typeface="Courier"/>
              </a:rPr>
              <a:t>def</a:t>
            </a:r>
            <a:r>
              <a:rPr lang="da-DK" altLang="en-US" sz="2000" b="1" dirty="0">
                <a:solidFill>
                  <a:srgbClr val="000090"/>
                </a:solidFill>
                <a:latin typeface="Courier"/>
              </a:rPr>
              <a:t> </a:t>
            </a:r>
            <a:r>
              <a:rPr lang="da-DK" altLang="en-US" sz="2000" b="1" dirty="0" err="1">
                <a:solidFill>
                  <a:srgbClr val="000090"/>
                </a:solidFill>
                <a:latin typeface="Courier"/>
              </a:rPr>
              <a:t>display_output</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 1</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 10</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value</a:t>
            </a:r>
            <a:r>
              <a:rPr lang="da-DK" altLang="en-US" sz="2000" b="1" dirty="0">
                <a:solidFill>
                  <a:srgbClr val="000090"/>
                </a:solidFill>
                <a:latin typeface="Courier"/>
              </a:rPr>
              <a:t> = 4</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FF00FF"/>
                </a:solidFill>
                <a:latin typeface="Courier"/>
              </a:rPr>
              <a:t>while</a:t>
            </a:r>
            <a:r>
              <a:rPr lang="da-DK" altLang="en-US" sz="2000" b="1" dirty="0">
                <a:solidFill>
                  <a:srgbClr val="FF00FF"/>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&gt; 4</a:t>
            </a:r>
            <a:r>
              <a:rPr lang="da-DK" altLang="en-US" sz="2000" b="1" dirty="0">
                <a:solidFill>
                  <a:srgbClr val="FF00FF"/>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count</a:t>
            </a:r>
            <a:r>
              <a:rPr lang="da-DK" altLang="en-US" sz="2000" b="1" dirty="0">
                <a:solidFill>
                  <a:srgbClr val="000090"/>
                </a:solidFill>
                <a:latin typeface="Courier"/>
              </a:rPr>
              <a:t> = </a:t>
            </a:r>
            <a:r>
              <a:rPr lang="da-DK" altLang="en-US" sz="2000" b="1" dirty="0" err="1">
                <a:solidFill>
                  <a:srgbClr val="000090"/>
                </a:solidFill>
                <a:latin typeface="Courier"/>
              </a:rPr>
              <a:t>count</a:t>
            </a:r>
            <a:r>
              <a:rPr lang="da-DK" altLang="en-US" sz="2000" b="1" dirty="0">
                <a:solidFill>
                  <a:srgbClr val="000090"/>
                </a:solidFill>
                <a:latin typeface="Courier"/>
              </a:rPr>
              <a:t> - 2</a:t>
            </a:r>
          </a:p>
          <a:p>
            <a:pPr>
              <a:spcBef>
                <a:spcPct val="0"/>
              </a:spcBef>
              <a:buClrTx/>
              <a:buSzTx/>
              <a:buNone/>
              <a:tabLst>
                <a:tab pos="355600" algn="l"/>
              </a:tabLst>
              <a:defRPr/>
            </a:pPr>
            <a:r>
              <a:rPr lang="da-DK" altLang="en-US" sz="2000" b="1" dirty="0">
                <a:solidFill>
                  <a:srgbClr val="000090"/>
                </a:solidFill>
                <a:latin typeface="Courier"/>
              </a:rPr>
              <a:t>		print(</a:t>
            </a:r>
            <a:r>
              <a:rPr lang="da-DK" altLang="en-US" sz="2000" b="1" dirty="0" err="1">
                <a:solidFill>
                  <a:srgbClr val="000090"/>
                </a:solidFill>
                <a:latin typeface="Courier"/>
              </a:rPr>
              <a:t>str</a:t>
            </a:r>
            <a:r>
              <a:rPr lang="da-DK" altLang="en-US" sz="2000" b="1" dirty="0">
                <a:solidFill>
                  <a:srgbClr val="000090"/>
                </a:solidFill>
                <a:latin typeface="Courier"/>
              </a:rPr>
              <a:t>(</a:t>
            </a:r>
            <a:r>
              <a:rPr lang="da-DK" altLang="en-US" sz="2000" b="1" dirty="0" err="1">
                <a:solidFill>
                  <a:srgbClr val="000090"/>
                </a:solidFill>
                <a:latin typeface="Courier"/>
              </a:rPr>
              <a:t>number</a:t>
            </a:r>
            <a:r>
              <a:rPr lang="da-DK" altLang="en-US" sz="2000" b="1" dirty="0">
                <a:solidFill>
                  <a:srgbClr val="000090"/>
                </a:solidFill>
                <a:latin typeface="Courier"/>
              </a:rPr>
              <a:t>) + ":", </a:t>
            </a:r>
            <a:r>
              <a:rPr lang="da-DK" altLang="en-US" sz="2000" b="1" dirty="0" err="1">
                <a:solidFill>
                  <a:srgbClr val="000090"/>
                </a:solidFill>
                <a:latin typeface="Courier"/>
              </a:rPr>
              <a:t>count</a:t>
            </a:r>
            <a:r>
              <a:rPr lang="da-DK" altLang="en-US" sz="2000" b="1" dirty="0">
                <a:solidFill>
                  <a:srgbClr val="000090"/>
                </a:solidFill>
                <a:latin typeface="Courier"/>
              </a:rPr>
              <a:t>, </a:t>
            </a:r>
            <a:r>
              <a:rPr lang="da-DK" altLang="en-US" sz="2000" b="1" dirty="0" err="1">
                <a:solidFill>
                  <a:srgbClr val="000090"/>
                </a:solidFill>
                <a:latin typeface="Courier"/>
              </a:rPr>
              <a:t>value</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value</a:t>
            </a:r>
            <a:r>
              <a:rPr lang="da-DK" altLang="en-US" sz="2000" b="1" dirty="0">
                <a:solidFill>
                  <a:srgbClr val="000090"/>
                </a:solidFill>
                <a:latin typeface="Courier"/>
              </a:rPr>
              <a:t> = </a:t>
            </a:r>
            <a:r>
              <a:rPr lang="da-DK" altLang="en-US" sz="2000" b="1" dirty="0" err="1">
                <a:solidFill>
                  <a:srgbClr val="000090"/>
                </a:solidFill>
                <a:latin typeface="Courier"/>
              </a:rPr>
              <a:t>value</a:t>
            </a:r>
            <a:r>
              <a:rPr lang="da-DK" altLang="en-US" sz="2000" b="1" dirty="0">
                <a:solidFill>
                  <a:srgbClr val="000090"/>
                </a:solidFill>
                <a:latin typeface="Courier"/>
              </a:rPr>
              <a:t> + </a:t>
            </a:r>
            <a:r>
              <a:rPr lang="da-DK" altLang="en-US" sz="2000" b="1" dirty="0" err="1">
                <a:solidFill>
                  <a:srgbClr val="000090"/>
                </a:solidFill>
                <a:latin typeface="Courier"/>
              </a:rPr>
              <a:t>count</a:t>
            </a: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number</a:t>
            </a:r>
            <a:r>
              <a:rPr lang="da-DK" altLang="en-US" sz="2000" b="1" dirty="0">
                <a:solidFill>
                  <a:srgbClr val="000090"/>
                </a:solidFill>
                <a:latin typeface="Courier"/>
              </a:rPr>
              <a:t> = </a:t>
            </a:r>
            <a:r>
              <a:rPr lang="da-DK" altLang="en-US" sz="2000" b="1" dirty="0" err="1">
                <a:solidFill>
                  <a:srgbClr val="000090"/>
                </a:solidFill>
                <a:latin typeface="Courier"/>
              </a:rPr>
              <a:t>number</a:t>
            </a:r>
            <a:r>
              <a:rPr lang="da-DK" altLang="en-US" sz="2000" b="1" dirty="0">
                <a:solidFill>
                  <a:srgbClr val="000090"/>
                </a:solidFill>
                <a:latin typeface="Courier"/>
              </a:rPr>
              <a:t> + 1</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a:solidFill>
                  <a:srgbClr val="000090"/>
                </a:solidFill>
                <a:latin typeface="Courier"/>
              </a:rPr>
              <a:t>	print()</a:t>
            </a:r>
          </a:p>
          <a:p>
            <a:pPr>
              <a:spcBef>
                <a:spcPct val="0"/>
              </a:spcBef>
              <a:buClrTx/>
              <a:buSzTx/>
              <a:buNone/>
              <a:tabLst>
                <a:tab pos="355600" algn="l"/>
              </a:tabLst>
              <a:defRPr/>
            </a:pPr>
            <a:r>
              <a:rPr lang="da-DK" altLang="en-US" sz="2000" b="1" dirty="0">
                <a:solidFill>
                  <a:srgbClr val="000090"/>
                </a:solidFill>
                <a:latin typeface="Courier"/>
              </a:rPr>
              <a:t>	print(</a:t>
            </a:r>
            <a:r>
              <a:rPr lang="da-DK" altLang="en-US" sz="2000" b="1" dirty="0" err="1">
                <a:solidFill>
                  <a:srgbClr val="000090"/>
                </a:solidFill>
                <a:latin typeface="Courier"/>
              </a:rPr>
              <a:t>str</a:t>
            </a:r>
            <a:r>
              <a:rPr lang="da-DK" altLang="en-US" sz="2000" b="1" dirty="0">
                <a:solidFill>
                  <a:srgbClr val="000090"/>
                </a:solidFill>
                <a:latin typeface="Courier"/>
              </a:rPr>
              <a:t>(</a:t>
            </a:r>
            <a:r>
              <a:rPr lang="da-DK" altLang="en-US" sz="2000" b="1" dirty="0" err="1">
                <a:solidFill>
                  <a:srgbClr val="000090"/>
                </a:solidFill>
                <a:latin typeface="Courier"/>
              </a:rPr>
              <a:t>number</a:t>
            </a:r>
            <a:r>
              <a:rPr lang="da-DK" altLang="en-US" sz="2000" b="1" dirty="0">
                <a:solidFill>
                  <a:srgbClr val="000090"/>
                </a:solidFill>
                <a:latin typeface="Courier"/>
              </a:rPr>
              <a:t>) + ":", </a:t>
            </a:r>
            <a:r>
              <a:rPr lang="da-DK" altLang="en-US" sz="2000" b="1" dirty="0" err="1">
                <a:solidFill>
                  <a:srgbClr val="000090"/>
                </a:solidFill>
                <a:latin typeface="Courier"/>
              </a:rPr>
              <a:t>count</a:t>
            </a:r>
            <a:r>
              <a:rPr lang="da-DK" altLang="en-US" sz="2000" b="1" dirty="0">
                <a:solidFill>
                  <a:srgbClr val="000090"/>
                </a:solidFill>
                <a:latin typeface="Courier"/>
              </a:rPr>
              <a:t>, </a:t>
            </a:r>
            <a:r>
              <a:rPr lang="da-DK" altLang="en-US" sz="2000" b="1" dirty="0" err="1">
                <a:solidFill>
                  <a:srgbClr val="000090"/>
                </a:solidFill>
                <a:latin typeface="Courier"/>
              </a:rPr>
              <a:t>value</a:t>
            </a:r>
            <a:r>
              <a:rPr lang="da-DK" altLang="en-US" sz="2000" b="1" dirty="0">
                <a:solidFill>
                  <a:srgbClr val="000090"/>
                </a:solidFill>
                <a:latin typeface="Courier"/>
              </a:rPr>
              <a:t>)</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tabLst>
                <a:tab pos="355600" algn="l"/>
              </a:tabLst>
              <a:defRPr/>
            </a:pPr>
            <a:r>
              <a:rPr lang="da-DK" altLang="en-US" sz="2000" b="1" dirty="0" err="1">
                <a:solidFill>
                  <a:srgbClr val="000090"/>
                </a:solidFill>
                <a:latin typeface="Courier"/>
              </a:rPr>
              <a:t>def</a:t>
            </a:r>
            <a:r>
              <a:rPr lang="da-DK" altLang="en-US" sz="2000" b="1" dirty="0">
                <a:solidFill>
                  <a:srgbClr val="000090"/>
                </a:solidFill>
                <a:latin typeface="Courier"/>
              </a:rPr>
              <a:t> </a:t>
            </a:r>
            <a:r>
              <a:rPr lang="da-DK" altLang="en-US" sz="2000" b="1" dirty="0" err="1">
                <a:solidFill>
                  <a:srgbClr val="000090"/>
                </a:solidFill>
                <a:latin typeface="Courier"/>
              </a:rPr>
              <a:t>main</a:t>
            </a:r>
            <a:r>
              <a:rPr lang="da-DK" altLang="en-US" sz="2000" b="1" dirty="0">
                <a:solidFill>
                  <a:srgbClr val="000090"/>
                </a:solidFill>
                <a:latin typeface="Courier"/>
              </a:rPr>
              <a:t>():</a:t>
            </a:r>
          </a:p>
          <a:p>
            <a:pPr>
              <a:spcBef>
                <a:spcPct val="0"/>
              </a:spcBef>
              <a:buClrTx/>
              <a:buSzTx/>
              <a:buNone/>
              <a:tabLst>
                <a:tab pos="355600" algn="l"/>
              </a:tabLst>
              <a:defRPr/>
            </a:pPr>
            <a:r>
              <a:rPr lang="da-DK" altLang="en-US" sz="2000" b="1" dirty="0">
                <a:solidFill>
                  <a:srgbClr val="000090"/>
                </a:solidFill>
                <a:latin typeface="Courier"/>
              </a:rPr>
              <a:t>	</a:t>
            </a:r>
            <a:r>
              <a:rPr lang="da-DK" altLang="en-US" sz="2000" b="1" dirty="0" err="1">
                <a:solidFill>
                  <a:srgbClr val="000090"/>
                </a:solidFill>
                <a:latin typeface="Courier"/>
              </a:rPr>
              <a:t>display_output</a:t>
            </a:r>
            <a:r>
              <a:rPr lang="da-DK" altLang="en-US" sz="2000" b="1" dirty="0">
                <a:solidFill>
                  <a:srgbClr val="000090"/>
                </a:solidFill>
                <a:latin typeface="Courier"/>
              </a:rPr>
              <a:t>()</a:t>
            </a:r>
          </a:p>
          <a:p>
            <a:pPr>
              <a:spcBef>
                <a:spcPct val="0"/>
              </a:spcBef>
              <a:buClrTx/>
              <a:buSzTx/>
              <a:buNone/>
              <a:tabLst>
                <a:tab pos="355600" algn="l"/>
              </a:tabLst>
              <a:defRPr/>
            </a:pPr>
            <a:endParaRPr lang="da-DK" altLang="en-US" sz="2000" b="1" dirty="0">
              <a:solidFill>
                <a:srgbClr val="000090"/>
              </a:solidFill>
              <a:latin typeface="Courier"/>
            </a:endParaRPr>
          </a:p>
          <a:p>
            <a:pPr>
              <a:spcBef>
                <a:spcPct val="0"/>
              </a:spcBef>
              <a:buClrTx/>
              <a:buSzTx/>
              <a:buNone/>
              <a:defRPr/>
            </a:pPr>
            <a:r>
              <a:rPr lang="da-DK" altLang="en-US" sz="2000" b="1" dirty="0" err="1">
                <a:solidFill>
                  <a:srgbClr val="000090"/>
                </a:solidFill>
                <a:latin typeface="Courier"/>
              </a:rPr>
              <a:t>main</a:t>
            </a:r>
            <a:r>
              <a:rPr lang="da-DK" altLang="en-US" sz="2000" b="1" dirty="0">
                <a:solidFill>
                  <a:srgbClr val="000090"/>
                </a:solidFill>
                <a:latin typeface="Courier"/>
              </a:rPr>
              <a:t>()</a:t>
            </a:r>
          </a:p>
        </p:txBody>
      </p:sp>
      <p:sp>
        <p:nvSpPr>
          <p:cNvPr id="24" name="TextBox 23"/>
          <p:cNvSpPr txBox="1"/>
          <p:nvPr/>
        </p:nvSpPr>
        <p:spPr>
          <a:xfrm>
            <a:off x="6248400" y="5105400"/>
            <a:ext cx="2667000" cy="1754327"/>
          </a:xfrm>
          <a:prstGeom prst="rect">
            <a:avLst/>
          </a:prstGeom>
          <a:solidFill>
            <a:srgbClr val="E3EBF3"/>
          </a:solidFill>
          <a:ln>
            <a:solidFill>
              <a:srgbClr val="0000FF"/>
            </a:solidFill>
          </a:ln>
        </p:spPr>
        <p:txBody>
          <a:bodyPr wrap="square" rtlCol="0">
            <a:spAutoFit/>
          </a:bodyPr>
          <a:lstStyle/>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endParaRPr lang="en-US" b="1" dirty="0">
              <a:solidFill>
                <a:srgbClr val="000090"/>
              </a:solidFill>
              <a:latin typeface="Courier"/>
              <a:cs typeface="Courier"/>
            </a:endParaRPr>
          </a:p>
          <a:p>
            <a:r>
              <a:rPr lang="en-US" b="1" dirty="0">
                <a:solidFill>
                  <a:srgbClr val="000090"/>
                </a:solidFill>
                <a:latin typeface="Courier"/>
                <a:cs typeface="Courier"/>
              </a:rPr>
              <a:t> </a:t>
            </a:r>
          </a:p>
          <a:p>
            <a:endParaRPr lang="en-US" b="1" dirty="0">
              <a:solidFill>
                <a:srgbClr val="000090"/>
              </a:solidFill>
              <a:latin typeface="Courier"/>
              <a:cs typeface="Courier"/>
            </a:endParaRP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9</a:t>
            </a:fld>
            <a:endParaRPr lang="en-US" dirty="0"/>
          </a:p>
        </p:txBody>
      </p:sp>
    </p:spTree>
    <p:extLst>
      <p:ext uri="{BB962C8B-B14F-4D97-AF65-F5344CB8AC3E}">
        <p14:creationId xmlns:p14="http://schemas.microsoft.com/office/powerpoint/2010/main" val="35333543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12180</TotalTime>
  <Words>1568</Words>
  <Application>Microsoft Macintosh PowerPoint</Application>
  <PresentationFormat>On-screen Show (4:3)</PresentationFormat>
  <Paragraphs>408</Paragraphs>
  <Slides>16</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ＭＳ Ｐゴシック</vt:lpstr>
      <vt:lpstr>Arial</vt:lpstr>
      <vt:lpstr>Calibri</vt:lpstr>
      <vt:lpstr>Courier</vt:lpstr>
      <vt:lpstr>Lucida Grande</vt:lpstr>
      <vt:lpstr>Wingdings</vt:lpstr>
      <vt:lpstr>Wingdings 3</vt:lpstr>
      <vt:lpstr>Composite</vt:lpstr>
      <vt:lpstr>COMPSCI 1 1 Principles of Programming</vt:lpstr>
      <vt:lpstr>Learning outcomes</vt:lpstr>
      <vt:lpstr>Recap</vt:lpstr>
      <vt:lpstr>Control structures</vt:lpstr>
      <vt:lpstr>Iteration – while loops</vt:lpstr>
      <vt:lpstr>while loop - example</vt:lpstr>
      <vt:lpstr>while loop - terminology</vt:lpstr>
      <vt:lpstr>while loop – no overt increment</vt:lpstr>
      <vt:lpstr>Give the output</vt:lpstr>
      <vt:lpstr>Suppressing the new line after printing</vt:lpstr>
      <vt:lpstr>Complete the function</vt:lpstr>
      <vt:lpstr>Complete the function</vt:lpstr>
      <vt:lpstr>Complete the function</vt:lpstr>
      <vt:lpstr>Complete the function</vt:lpstr>
      <vt:lpstr>Summary</vt:lpstr>
      <vt:lpstr>Examples of Python features used in this lecture</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COMPSCI 1 1 Principles of Programming</dc:title>
  <dc:subject/>
  <dc:creator/>
  <cp:keywords/>
  <dc:description/>
  <cp:lastModifiedBy>Microsoft Office User</cp:lastModifiedBy>
  <cp:revision>400</cp:revision>
  <cp:lastPrinted>2019-08-14T22:08:55Z</cp:lastPrinted>
  <dcterms:created xsi:type="dcterms:W3CDTF">2006-08-16T00:00:00Z</dcterms:created>
  <dcterms:modified xsi:type="dcterms:W3CDTF">2020-04-21T22:12:46Z</dcterms:modified>
  <cp:category/>
</cp:coreProperties>
</file>