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6"/>
  </p:notesMasterIdLst>
  <p:handoutMasterIdLst>
    <p:handoutMasterId r:id="rId27"/>
  </p:handoutMasterIdLst>
  <p:sldIdLst>
    <p:sldId id="256" r:id="rId2"/>
    <p:sldId id="257" r:id="rId3"/>
    <p:sldId id="315" r:id="rId4"/>
    <p:sldId id="379" r:id="rId5"/>
    <p:sldId id="316" r:id="rId6"/>
    <p:sldId id="336" r:id="rId7"/>
    <p:sldId id="344" r:id="rId8"/>
    <p:sldId id="345" r:id="rId9"/>
    <p:sldId id="346" r:id="rId10"/>
    <p:sldId id="347" r:id="rId11"/>
    <p:sldId id="348" r:id="rId12"/>
    <p:sldId id="349" r:id="rId13"/>
    <p:sldId id="350" r:id="rId14"/>
    <p:sldId id="351" r:id="rId15"/>
    <p:sldId id="352" r:id="rId16"/>
    <p:sldId id="353" r:id="rId17"/>
    <p:sldId id="355" r:id="rId18"/>
    <p:sldId id="354" r:id="rId19"/>
    <p:sldId id="356" r:id="rId20"/>
    <p:sldId id="358" r:id="rId21"/>
    <p:sldId id="366" r:id="rId22"/>
    <p:sldId id="357" r:id="rId23"/>
    <p:sldId id="367" r:id="rId24"/>
    <p:sldId id="368" r:id="rId25"/>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FF"/>
    <a:srgbClr val="0000B5"/>
    <a:srgbClr val="0432FF"/>
    <a:srgbClr val="BF6CCE"/>
    <a:srgbClr val="00FFFF"/>
    <a:srgbClr val="62FFD9"/>
    <a:srgbClr val="33A3FF"/>
    <a:srgbClr val="00FF00"/>
    <a:srgbClr val="D7F7FF"/>
    <a:srgbClr val="E3EB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92" autoAdjust="0"/>
    <p:restoredTop sz="82623" autoAdjust="0"/>
  </p:normalViewPr>
  <p:slideViewPr>
    <p:cSldViewPr>
      <p:cViewPr varScale="1">
        <p:scale>
          <a:sx n="107" d="100"/>
          <a:sy n="107" d="100"/>
        </p:scale>
        <p:origin x="2048"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5438459" y="0"/>
            <a:ext cx="4160520" cy="365760"/>
          </a:xfrm>
          <a:prstGeom prst="rect">
            <a:avLst/>
          </a:prstGeom>
        </p:spPr>
        <p:txBody>
          <a:bodyPr vert="horz" lIns="91440" tIns="45720" rIns="91440" bIns="45720" rtlCol="0"/>
          <a:lstStyle>
            <a:lvl1pPr algn="r">
              <a:defRPr sz="1200"/>
            </a:lvl1pPr>
          </a:lstStyle>
          <a:p>
            <a:endParaRPr lang="en-NZ" dirty="0"/>
          </a:p>
        </p:txBody>
      </p:sp>
      <p:sp>
        <p:nvSpPr>
          <p:cNvPr id="4" name="Footer Placeholder 3"/>
          <p:cNvSpPr>
            <a:spLocks noGrp="1"/>
          </p:cNvSpPr>
          <p:nvPr>
            <p:ph type="ftr" sz="quarter" idx="2"/>
          </p:nvPr>
        </p:nvSpPr>
        <p:spPr>
          <a:xfrm>
            <a:off x="0" y="6948170"/>
            <a:ext cx="4160520" cy="365760"/>
          </a:xfrm>
          <a:prstGeom prst="rect">
            <a:avLst/>
          </a:prstGeom>
        </p:spPr>
        <p:txBody>
          <a:bodyPr vert="horz" lIns="91440" tIns="45720" rIns="91440" bIns="45720" rtlCol="0" anchor="b"/>
          <a:lstStyle>
            <a:lvl1pPr algn="l">
              <a:defRPr sz="1200"/>
            </a:lvl1pPr>
          </a:lstStyle>
          <a:p>
            <a:r>
              <a:rPr lang="en-NZ" dirty="0">
                <a:latin typeface="Calibri"/>
                <a:cs typeface="Calibri"/>
              </a:rPr>
              <a:t>CompSci 101</a:t>
            </a:r>
          </a:p>
        </p:txBody>
      </p:sp>
      <p:sp>
        <p:nvSpPr>
          <p:cNvPr id="5" name="Slide Number Placeholder 4"/>
          <p:cNvSpPr>
            <a:spLocks noGrp="1"/>
          </p:cNvSpPr>
          <p:nvPr>
            <p:ph type="sldNum" sz="quarter" idx="3"/>
          </p:nvPr>
        </p:nvSpPr>
        <p:spPr>
          <a:xfrm>
            <a:off x="5438459" y="6948170"/>
            <a:ext cx="4160520" cy="365760"/>
          </a:xfrm>
          <a:prstGeom prst="rect">
            <a:avLst/>
          </a:prstGeom>
        </p:spPr>
        <p:txBody>
          <a:bodyPr vert="horz" lIns="91440" tIns="45720" rIns="91440" bIns="45720" rtlCol="0" anchor="b"/>
          <a:lstStyle>
            <a:lvl1pPr algn="r">
              <a:defRPr sz="1200"/>
            </a:lvl1pPr>
          </a:lstStyle>
          <a:p>
            <a:fld id="{36E744B1-BB5A-4FFF-9FC1-D9657206DF5C}" type="slidenum">
              <a:rPr lang="en-NZ" smtClean="0"/>
              <a:t>‹#›</a:t>
            </a:fld>
            <a:endParaRPr lang="en-NZ"/>
          </a:p>
        </p:txBody>
      </p:sp>
    </p:spTree>
    <p:extLst>
      <p:ext uri="{BB962C8B-B14F-4D97-AF65-F5344CB8AC3E}">
        <p14:creationId xmlns:p14="http://schemas.microsoft.com/office/powerpoint/2010/main" val="375616263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5438459" y="0"/>
            <a:ext cx="4160520" cy="365760"/>
          </a:xfrm>
          <a:prstGeom prst="rect">
            <a:avLst/>
          </a:prstGeom>
        </p:spPr>
        <p:txBody>
          <a:bodyPr vert="horz" lIns="91440" tIns="45720" rIns="91440" bIns="45720" rtlCol="0"/>
          <a:lstStyle>
            <a:lvl1pPr algn="r">
              <a:defRPr sz="1200"/>
            </a:lvl1pPr>
          </a:lstStyle>
          <a:p>
            <a:fld id="{B61F4E5E-F2C2-41BC-B8A0-92A3E475D9EC}" type="datetimeFigureOut">
              <a:rPr lang="en-NZ" smtClean="0"/>
              <a:t>22/04/20</a:t>
            </a:fld>
            <a:endParaRPr lang="en-NZ"/>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960121" y="3474720"/>
            <a:ext cx="7680960" cy="32918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6948170"/>
            <a:ext cx="4160520" cy="365760"/>
          </a:xfrm>
          <a:prstGeom prst="rect">
            <a:avLst/>
          </a:prstGeom>
        </p:spPr>
        <p:txBody>
          <a:bodyPr vert="horz" lIns="91440" tIns="45720" rIns="91440" bIns="45720" rtlCol="0" anchor="b"/>
          <a:lstStyle>
            <a:lvl1pPr algn="l">
              <a:defRPr sz="1200"/>
            </a:lvl1pPr>
          </a:lstStyle>
          <a:p>
            <a:r>
              <a:rPr lang="en-NZ"/>
              <a:t>CompSci 101</a:t>
            </a:r>
          </a:p>
        </p:txBody>
      </p:sp>
      <p:sp>
        <p:nvSpPr>
          <p:cNvPr id="7" name="Slide Number Placeholder 6"/>
          <p:cNvSpPr>
            <a:spLocks noGrp="1"/>
          </p:cNvSpPr>
          <p:nvPr>
            <p:ph type="sldNum" sz="quarter" idx="5"/>
          </p:nvPr>
        </p:nvSpPr>
        <p:spPr>
          <a:xfrm>
            <a:off x="5438459" y="6948170"/>
            <a:ext cx="4160520" cy="365760"/>
          </a:xfrm>
          <a:prstGeom prst="rect">
            <a:avLst/>
          </a:prstGeom>
        </p:spPr>
        <p:txBody>
          <a:bodyPr vert="horz" lIns="91440" tIns="45720" rIns="91440" bIns="45720" rtlCol="0" anchor="b"/>
          <a:lstStyle>
            <a:lvl1pPr algn="r">
              <a:defRPr sz="1200"/>
            </a:lvl1pPr>
          </a:lstStyle>
          <a:p>
            <a:fld id="{56BC43D3-C661-4244-84AB-C965DC249C4D}" type="slidenum">
              <a:rPr lang="en-NZ" smtClean="0"/>
              <a:t>‹#›</a:t>
            </a:fld>
            <a:endParaRPr lang="en-NZ"/>
          </a:p>
        </p:txBody>
      </p:sp>
    </p:spTree>
    <p:extLst>
      <p:ext uri="{BB962C8B-B14F-4D97-AF65-F5344CB8AC3E}">
        <p14:creationId xmlns:p14="http://schemas.microsoft.com/office/powerpoint/2010/main" val="53366387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56BC43D3-C661-4244-84AB-C965DC249C4D}" type="slidenum">
              <a:rPr lang="en-NZ" smtClean="0"/>
              <a:t>1</a:t>
            </a:fld>
            <a:endParaRPr lang="en-NZ"/>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94264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10</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11</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12</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13</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mn-lt"/>
                <a:ea typeface="+mn-ea"/>
                <a:cs typeface="+mn-cs"/>
              </a:rPr>
              <a:t>What I didn't expect changed me</a:t>
            </a: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14</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15</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mn-lt"/>
                <a:ea typeface="+mn-ea"/>
                <a:cs typeface="+mn-cs"/>
              </a:rPr>
              <a:t>What I didn't expect changed me</a:t>
            </a: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16</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mn-lt"/>
                <a:ea typeface="+mn-ea"/>
                <a:cs typeface="+mn-cs"/>
              </a:rPr>
              <a:t>Ordered data structure</a:t>
            </a: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17</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18</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mn-lt"/>
                <a:ea typeface="+mn-ea"/>
                <a:cs typeface="+mn-cs"/>
              </a:rPr>
              <a:t>What I didn't expect changed me</a:t>
            </a: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19</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2</a:t>
            </a:fld>
            <a:endParaRPr lang="en-NZ"/>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2532031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20</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21</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22</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23</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24</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3</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4</a:t>
            </a:fld>
            <a:endParaRPr lang="en-NZ" altLang="en-US"/>
          </a:p>
        </p:txBody>
      </p:sp>
    </p:spTree>
    <p:extLst>
      <p:ext uri="{BB962C8B-B14F-4D97-AF65-F5344CB8AC3E}">
        <p14:creationId xmlns:p14="http://schemas.microsoft.com/office/powerpoint/2010/main" val="1276635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5</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6</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7</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8</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9</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915400" cy="5791200"/>
          </a:xfrm>
          <a:prstGeom prst="rect">
            <a:avLst/>
          </a:prstGeom>
        </p:spPr>
        <p:txBody>
          <a:bodyPr/>
          <a:lstStyle>
            <a:lvl1pPr marL="0" indent="0">
              <a:buNone/>
              <a:defRPr/>
            </a:lvl1pPr>
            <a:lvl2pPr marL="411480" indent="-182880">
              <a:buFont typeface="Arial"/>
              <a:buChar char="•"/>
              <a:defRPr/>
            </a:lvl2pPr>
            <a:lvl3pPr marL="594360" indent="-182880">
              <a:buFont typeface="Arial"/>
              <a:buChar char="•"/>
              <a:defRPr/>
            </a:lvl3pPr>
            <a:lvl4pPr marL="777240" indent="-182880">
              <a:buFont typeface="Arial"/>
              <a:buChar char="•"/>
              <a:defRPr/>
            </a:lvl4pPr>
            <a:lvl5pPr marL="960120" indent="-182880">
              <a:buFont typeface="Arial"/>
              <a:buChar cha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5"/>
          <p:cNvSpPr>
            <a:spLocks noGrp="1"/>
          </p:cNvSpPr>
          <p:nvPr>
            <p:ph type="title"/>
          </p:nvPr>
        </p:nvSpPr>
        <p:spPr>
          <a:xfrm>
            <a:off x="0" y="0"/>
            <a:ext cx="9144000" cy="762000"/>
          </a:xfrm>
          <a:prstGeom prst="rect">
            <a:avLst/>
          </a:prstGeom>
        </p:spPr>
        <p:txBody>
          <a:bodyPr anchor="b" anchorCtr="0">
            <a:normAutofit/>
          </a:bodyPr>
          <a:lstStyle>
            <a:lvl1pPr algn="ctr">
              <a:defRPr sz="3600" b="1"/>
            </a:lvl1pPr>
          </a:lstStyle>
          <a:p>
            <a:r>
              <a:rPr lang="en-US" dirty="0"/>
              <a:t>Click to edit Master title style</a:t>
            </a:r>
          </a:p>
        </p:txBody>
      </p:sp>
      <p:sp>
        <p:nvSpPr>
          <p:cNvPr id="8" name="Slide Number Placeholder 7"/>
          <p:cNvSpPr>
            <a:spLocks noGrp="1"/>
          </p:cNvSpPr>
          <p:nvPr>
            <p:ph type="sldNum" sz="quarter" idx="4"/>
          </p:nvPr>
        </p:nvSpPr>
        <p:spPr>
          <a:xfrm>
            <a:off x="8686800" y="50800"/>
            <a:ext cx="533400" cy="152400"/>
          </a:xfrm>
          <a:prstGeom prst="rect">
            <a:avLst/>
          </a:prstGeom>
        </p:spPr>
        <p:txBody>
          <a:bodyPr vert="horz" lIns="91440" tIns="45720" rIns="91440" bIns="45720" rtlCol="0" anchor="ctr"/>
          <a:lstStyle>
            <a:lvl1pPr algn="r">
              <a:defRPr sz="1000">
                <a:solidFill>
                  <a:srgbClr val="000090"/>
                </a:solidFill>
              </a:defRPr>
            </a:lvl1pPr>
          </a:lstStyle>
          <a:p>
            <a:fld id="{B6F15528-21DE-4FAA-801E-634DDDAF4B2B}" type="slidenum">
              <a:rPr lang="en-US" smtClean="0"/>
              <a:pPr/>
              <a:t>‹#›</a:t>
            </a:fld>
            <a:endParaRPr lang="en-US" dirty="0"/>
          </a:p>
        </p:txBody>
      </p:sp>
      <p:sp>
        <p:nvSpPr>
          <p:cNvPr id="9" name="Footer Placeholder 9"/>
          <p:cNvSpPr>
            <a:spLocks noGrp="1"/>
          </p:cNvSpPr>
          <p:nvPr>
            <p:ph type="ftr" sz="quarter" idx="3"/>
          </p:nvPr>
        </p:nvSpPr>
        <p:spPr>
          <a:xfrm>
            <a:off x="6248400" y="50800"/>
            <a:ext cx="2743200" cy="152400"/>
          </a:xfrm>
          <a:prstGeom prst="rect">
            <a:avLst/>
          </a:prstGeom>
        </p:spPr>
        <p:txBody>
          <a:bodyPr vert="horz" lIns="91440" tIns="45720" rIns="91440" bIns="45720" rtlCol="0" anchor="ctr"/>
          <a:lstStyle>
            <a:lvl1pPr algn="r">
              <a:defRPr sz="800">
                <a:solidFill>
                  <a:srgbClr val="000090"/>
                </a:solidFill>
              </a:defRPr>
            </a:lvl1pPr>
          </a:lstStyle>
          <a:p>
            <a:r>
              <a:rPr lang="en-US" dirty="0" err="1"/>
              <a:t>CompSci</a:t>
            </a:r>
            <a:r>
              <a:rPr lang="en-US" dirty="0"/>
              <a:t> 101 - Principles of Programming </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 id="2147483710" r:id="rId2"/>
  </p:sldLayoutIdLst>
  <p:hf hdr="0" dt="0"/>
  <p:txStyles>
    <p:titleStyle>
      <a:lvl1pPr algn="r" defTabSz="914400" rtl="0" eaLnBrk="1" latinLnBrk="0" hangingPunct="1">
        <a:spcBef>
          <a:spcPct val="0"/>
        </a:spcBef>
        <a:buNone/>
        <a:defRPr sz="2800" kern="1200">
          <a:solidFill>
            <a:srgbClr val="000090"/>
          </a:soli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2400" kern="1200">
          <a:solidFill>
            <a:srgbClr val="000090"/>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324100" y="3810000"/>
            <a:ext cx="4546600" cy="2133600"/>
          </a:xfrm>
          <a:prstGeom prst="rect">
            <a:avLst/>
          </a:prstGeom>
        </p:spPr>
        <p:txBody>
          <a:bodyPr>
            <a:normAutofit/>
          </a:bodyPr>
          <a:lstStyle/>
          <a:p>
            <a:pPr marL="0" indent="0" algn="ctr">
              <a:buNone/>
            </a:pPr>
            <a:r>
              <a:rPr lang="en-NZ" sz="2400" dirty="0">
                <a:solidFill>
                  <a:srgbClr val="000090"/>
                </a:solidFill>
                <a:latin typeface="Calibri"/>
                <a:cs typeface="Calibri"/>
              </a:rPr>
              <a:t>Lecture 14 – the </a:t>
            </a:r>
            <a:r>
              <a:rPr lang="en-NZ" sz="2400" dirty="0">
                <a:solidFill>
                  <a:srgbClr val="000090"/>
                </a:solidFill>
                <a:latin typeface="Courier" pitchFamily="2" charset="0"/>
                <a:cs typeface="Calibri"/>
              </a:rPr>
              <a:t>in</a:t>
            </a:r>
            <a:r>
              <a:rPr lang="en-NZ" sz="2400" dirty="0">
                <a:solidFill>
                  <a:srgbClr val="000090"/>
                </a:solidFill>
                <a:latin typeface="Calibri"/>
                <a:cs typeface="Calibri"/>
              </a:rPr>
              <a:t> operator, lists, use </a:t>
            </a:r>
            <a:r>
              <a:rPr lang="en-US" sz="2400" dirty="0">
                <a:solidFill>
                  <a:srgbClr val="000090"/>
                </a:solidFill>
                <a:latin typeface="Courier" pitchFamily="2" charset="0"/>
                <a:ea typeface="Calibri"/>
                <a:cs typeface="Calibri"/>
              </a:rPr>
              <a:t>for </a:t>
            </a:r>
            <a:r>
              <a:rPr lang="mr-IN" sz="2400" dirty="0">
                <a:solidFill>
                  <a:srgbClr val="000090"/>
                </a:solidFill>
                <a:latin typeface="Courier" pitchFamily="2" charset="0"/>
                <a:ea typeface="Calibri"/>
                <a:cs typeface="Calibri"/>
              </a:rPr>
              <a:t>…</a:t>
            </a:r>
            <a:r>
              <a:rPr lang="en-US" sz="2400" dirty="0">
                <a:solidFill>
                  <a:srgbClr val="000090"/>
                </a:solidFill>
                <a:latin typeface="Courier" pitchFamily="2" charset="0"/>
                <a:ea typeface="Calibri"/>
                <a:cs typeface="Calibri"/>
              </a:rPr>
              <a:t> in </a:t>
            </a:r>
            <a:r>
              <a:rPr lang="en-US" sz="2400" dirty="0">
                <a:solidFill>
                  <a:srgbClr val="000090"/>
                </a:solidFill>
                <a:latin typeface="Calibri"/>
                <a:ea typeface="Calibri"/>
                <a:cs typeface="Calibri"/>
              </a:rPr>
              <a:t>loops to iterate through the elements of a list</a:t>
            </a:r>
          </a:p>
        </p:txBody>
      </p:sp>
      <p:sp>
        <p:nvSpPr>
          <p:cNvPr id="4" name="Title 3"/>
          <p:cNvSpPr>
            <a:spLocks noGrp="1"/>
          </p:cNvSpPr>
          <p:nvPr>
            <p:ph type="title" idx="4294967295"/>
          </p:nvPr>
        </p:nvSpPr>
        <p:spPr>
          <a:xfrm>
            <a:off x="2438400" y="1447800"/>
            <a:ext cx="3962400" cy="2133600"/>
          </a:xfrm>
          <a:prstGeom prst="rect">
            <a:avLst/>
          </a:prstGeom>
        </p:spPr>
        <p:txBody>
          <a:bodyPr/>
          <a:lstStyle/>
          <a:p>
            <a:r>
              <a:rPr lang="en-US" dirty="0"/>
              <a:t> </a:t>
            </a:r>
          </a:p>
        </p:txBody>
      </p:sp>
      <p:sp>
        <p:nvSpPr>
          <p:cNvPr id="6" name="Title 3"/>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7" name="Title 3"/>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9" name="Title 3"/>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0" name="Title 3"/>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1" name="Title 3"/>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2" name="Title 1"/>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3" name="Title 3"/>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4" name="Title 3"/>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5" name="Title 3"/>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6" name="Title 4"/>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7" name="Title 4"/>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8" name="Title 4"/>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9" name="Title 2"/>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20" name="Title 3"/>
          <p:cNvSpPr txBox="1">
            <a:spLocks/>
          </p:cNvSpPr>
          <p:nvPr/>
        </p:nvSpPr>
        <p:spPr>
          <a:xfrm>
            <a:off x="2438400" y="1447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pic>
        <p:nvPicPr>
          <p:cNvPr id="21"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6352" y="2209800"/>
            <a:ext cx="432048" cy="432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Title 1"/>
          <p:cNvSpPr txBox="1">
            <a:spLocks/>
          </p:cNvSpPr>
          <p:nvPr/>
        </p:nvSpPr>
        <p:spPr>
          <a:xfrm>
            <a:off x="2501900" y="1143000"/>
            <a:ext cx="41910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br>
              <a:rPr lang="en-NZ" dirty="0"/>
            </a:br>
            <a:r>
              <a:rPr lang="en-NZ" sz="5400" b="1" dirty="0"/>
              <a:t>COMPSCI 1  1</a:t>
            </a:r>
            <a:br>
              <a:rPr lang="en-NZ" dirty="0"/>
            </a:br>
            <a:r>
              <a:rPr lang="en-NZ" dirty="0"/>
              <a:t>Principles of Programming</a:t>
            </a:r>
          </a:p>
        </p:txBody>
      </p:sp>
    </p:spTree>
    <p:custDataLst>
      <p:tags r:id="rId1"/>
    </p:custDataLst>
    <p:extLst>
      <p:ext uri="{BB962C8B-B14F-4D97-AF65-F5344CB8AC3E}">
        <p14:creationId xmlns:p14="http://schemas.microsoft.com/office/powerpoint/2010/main" val="255949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Printing a list, the length of a list</a:t>
            </a:r>
          </a:p>
        </p:txBody>
      </p:sp>
      <p:sp>
        <p:nvSpPr>
          <p:cNvPr id="3" name="Content Placeholder 2"/>
          <p:cNvSpPr>
            <a:spLocks noGrp="1"/>
          </p:cNvSpPr>
          <p:nvPr>
            <p:ph sz="quarter" idx="1"/>
          </p:nvPr>
        </p:nvSpPr>
        <p:spPr>
          <a:xfrm>
            <a:off x="152400" y="762000"/>
            <a:ext cx="8763000" cy="5486400"/>
          </a:xfrm>
        </p:spPr>
        <p:txBody>
          <a:bodyPr>
            <a:normAutofit/>
          </a:bodyPr>
          <a:lstStyle/>
          <a:p>
            <a:r>
              <a:rPr lang="en-US" sz="2800" dirty="0"/>
              <a:t>Lists can be printed using the </a:t>
            </a:r>
            <a:r>
              <a:rPr lang="en-US" sz="2800" dirty="0">
                <a:latin typeface="Courier" pitchFamily="2" charset="0"/>
              </a:rPr>
              <a:t>print() </a:t>
            </a:r>
            <a:r>
              <a:rPr lang="en-US" sz="2800" dirty="0"/>
              <a:t>function:</a:t>
            </a:r>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4400" dirty="0"/>
          </a:p>
          <a:p>
            <a:r>
              <a:rPr lang="en-US" sz="2800" dirty="0"/>
              <a:t>The </a:t>
            </a:r>
            <a:r>
              <a:rPr lang="en-US" sz="2800" b="1" dirty="0">
                <a:solidFill>
                  <a:srgbClr val="0000FF"/>
                </a:solidFill>
              </a:rPr>
              <a:t>length of a list </a:t>
            </a:r>
            <a:r>
              <a:rPr lang="en-US" sz="2800" dirty="0"/>
              <a:t>is the number of elements currently in the list.  The function </a:t>
            </a:r>
            <a:r>
              <a:rPr lang="en-US" sz="2800" dirty="0" err="1">
                <a:latin typeface="Courier" pitchFamily="2" charset="0"/>
              </a:rPr>
              <a:t>len</a:t>
            </a:r>
            <a:r>
              <a:rPr lang="en-US" sz="2800" dirty="0">
                <a:latin typeface="Courier" pitchFamily="2" charset="0"/>
              </a:rPr>
              <a:t>() </a:t>
            </a:r>
            <a:r>
              <a:rPr lang="en-US" sz="2800" dirty="0"/>
              <a:t>can be used to obtain the current length of a list, e.g.,</a:t>
            </a:r>
          </a:p>
          <a:p>
            <a:pPr>
              <a:buFont typeface="Wingdings" charset="2"/>
              <a:buChar char="§"/>
            </a:pPr>
            <a:endParaRPr lang="en-US" sz="2800" dirty="0"/>
          </a:p>
          <a:p>
            <a:pPr>
              <a:buFont typeface="Wingdings" charset="2"/>
              <a:buChar char="§"/>
            </a:pPr>
            <a:endParaRPr lang="en-US" sz="2800" dirty="0"/>
          </a:p>
          <a:p>
            <a:pPr marL="0" indent="0">
              <a:buNone/>
            </a:pPr>
            <a:endParaRPr lang="en-US" sz="28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600" dirty="0">
              <a:ea typeface="ＭＳ Ｐゴシック" charset="-128"/>
              <a:cs typeface="Calibri"/>
            </a:endParaRP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10</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
        <p:nvSpPr>
          <p:cNvPr id="10" name="Text Box 9"/>
          <p:cNvSpPr txBox="1">
            <a:spLocks noChangeArrowheads="1"/>
          </p:cNvSpPr>
          <p:nvPr/>
        </p:nvSpPr>
        <p:spPr bwMode="auto">
          <a:xfrm>
            <a:off x="228600" y="1295401"/>
            <a:ext cx="6934200" cy="205740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da-DK" altLang="en-US" sz="2000" b="1" dirty="0" err="1">
                <a:solidFill>
                  <a:srgbClr val="000090"/>
                </a:solidFill>
                <a:latin typeface="Courier"/>
                <a:cs typeface="Courier"/>
              </a:rPr>
              <a:t>my_list</a:t>
            </a:r>
            <a:r>
              <a:rPr lang="da-DK" altLang="en-US" sz="2000" b="1" dirty="0">
                <a:solidFill>
                  <a:srgbClr val="000090"/>
                </a:solidFill>
                <a:latin typeface="Courier"/>
                <a:cs typeface="Courier"/>
              </a:rPr>
              <a:t> = </a:t>
            </a:r>
            <a:r>
              <a:rPr lang="en-US" sz="2000" b="1" dirty="0">
                <a:solidFill>
                  <a:srgbClr val="000090"/>
                </a:solidFill>
                <a:latin typeface="Courier"/>
                <a:cs typeface="Courier"/>
              </a:rPr>
              <a:t>[5, 2, 7, 4, 3, 8, 0, 1, 9, 6, -3]</a:t>
            </a:r>
          </a:p>
          <a:p>
            <a:pPr>
              <a:spcBef>
                <a:spcPct val="0"/>
              </a:spcBef>
              <a:buClrTx/>
              <a:buSzTx/>
              <a:buNone/>
              <a:tabLst>
                <a:tab pos="355600" algn="l"/>
              </a:tabLst>
              <a:defRPr/>
            </a:pPr>
            <a:r>
              <a:rPr lang="da-DK" altLang="en-US" sz="2000" b="1" dirty="0">
                <a:solidFill>
                  <a:srgbClr val="000090"/>
                </a:solidFill>
                <a:latin typeface="Courier"/>
                <a:cs typeface="Courier"/>
              </a:rPr>
              <a:t>list1 = []</a:t>
            </a:r>
          </a:p>
          <a:p>
            <a:pPr>
              <a:spcBef>
                <a:spcPct val="0"/>
              </a:spcBef>
              <a:buClrTx/>
              <a:buSzTx/>
              <a:buNone/>
              <a:tabLst>
                <a:tab pos="355600" algn="l"/>
              </a:tabLst>
              <a:defRPr/>
            </a:pPr>
            <a:r>
              <a:rPr lang="da-DK" altLang="en-US" sz="2000" b="1" dirty="0">
                <a:solidFill>
                  <a:srgbClr val="000090"/>
                </a:solidFill>
                <a:latin typeface="Courier"/>
                <a:cs typeface="Courier"/>
              </a:rPr>
              <a:t>list2 = ['</a:t>
            </a:r>
            <a:r>
              <a:rPr lang="en-US" sz="2000" b="1" dirty="0">
                <a:solidFill>
                  <a:srgbClr val="000090"/>
                </a:solidFill>
                <a:latin typeface="Courier"/>
                <a:cs typeface="Courier"/>
              </a:rPr>
              <a:t>Try', 'something', 'new'</a:t>
            </a:r>
            <a:r>
              <a:rPr lang="da-DK" altLang="en-US" sz="2000" b="1" dirty="0">
                <a:solidFill>
                  <a:srgbClr val="000090"/>
                </a:solidFill>
                <a:latin typeface="Courier"/>
                <a:cs typeface="Courier"/>
              </a:rPr>
              <a:t>]</a:t>
            </a:r>
          </a:p>
          <a:p>
            <a:pPr>
              <a:buNone/>
            </a:pPr>
            <a:r>
              <a:rPr lang="da-DK" altLang="en-US" sz="2000" b="1" dirty="0">
                <a:solidFill>
                  <a:srgbClr val="000090"/>
                </a:solidFill>
                <a:latin typeface="Courier"/>
                <a:cs typeface="Courier"/>
              </a:rPr>
              <a:t>print(</a:t>
            </a:r>
            <a:r>
              <a:rPr lang="da-DK" altLang="en-US" sz="2000" b="1" dirty="0" err="1">
                <a:solidFill>
                  <a:srgbClr val="0000FF"/>
                </a:solidFill>
                <a:latin typeface="Courier"/>
                <a:cs typeface="Courier"/>
              </a:rPr>
              <a:t>my_list</a:t>
            </a:r>
            <a:r>
              <a:rPr lang="da-DK" altLang="en-US" sz="2000" b="1" dirty="0">
                <a:solidFill>
                  <a:srgbClr val="000090"/>
                </a:solidFill>
                <a:latin typeface="Courier"/>
                <a:cs typeface="Courier"/>
              </a:rPr>
              <a:t>)</a:t>
            </a:r>
          </a:p>
          <a:p>
            <a:pPr>
              <a:spcBef>
                <a:spcPct val="0"/>
              </a:spcBef>
              <a:buClrTx/>
              <a:buSzTx/>
              <a:buNone/>
              <a:tabLst>
                <a:tab pos="355600" algn="l"/>
              </a:tabLst>
              <a:defRPr/>
            </a:pPr>
            <a:r>
              <a:rPr lang="da-DK" altLang="en-US" sz="2000" b="1" dirty="0">
                <a:solidFill>
                  <a:srgbClr val="000090"/>
                </a:solidFill>
                <a:latin typeface="Courier"/>
                <a:cs typeface="Courier"/>
              </a:rPr>
              <a:t>print(</a:t>
            </a:r>
            <a:r>
              <a:rPr lang="da-DK" altLang="en-US" sz="2000" b="1" dirty="0">
                <a:solidFill>
                  <a:srgbClr val="0000FF"/>
                </a:solidFill>
                <a:latin typeface="Courier"/>
                <a:cs typeface="Courier"/>
              </a:rPr>
              <a:t>list1</a:t>
            </a:r>
            <a:r>
              <a:rPr lang="da-DK" altLang="en-US" sz="2000" b="1" dirty="0">
                <a:solidFill>
                  <a:srgbClr val="000090"/>
                </a:solidFill>
                <a:latin typeface="Courier"/>
                <a:cs typeface="Courier"/>
              </a:rPr>
              <a:t>)</a:t>
            </a:r>
          </a:p>
          <a:p>
            <a:pPr>
              <a:spcBef>
                <a:spcPct val="0"/>
              </a:spcBef>
              <a:buClrTx/>
              <a:buSzTx/>
              <a:buNone/>
              <a:tabLst>
                <a:tab pos="355600" algn="l"/>
              </a:tabLst>
              <a:defRPr/>
            </a:pPr>
            <a:r>
              <a:rPr lang="da-DK" altLang="en-US" sz="2000" b="1" dirty="0">
                <a:solidFill>
                  <a:srgbClr val="000090"/>
                </a:solidFill>
                <a:latin typeface="Courier"/>
                <a:cs typeface="Courier"/>
              </a:rPr>
              <a:t>print(</a:t>
            </a:r>
            <a:r>
              <a:rPr lang="da-DK" altLang="en-US" sz="2000" b="1" dirty="0">
                <a:solidFill>
                  <a:srgbClr val="0000FF"/>
                </a:solidFill>
                <a:latin typeface="Courier"/>
                <a:cs typeface="Courier"/>
              </a:rPr>
              <a:t>list2</a:t>
            </a:r>
            <a:r>
              <a:rPr lang="da-DK" altLang="en-US" sz="2000" b="1" dirty="0">
                <a:solidFill>
                  <a:srgbClr val="000090"/>
                </a:solidFill>
                <a:latin typeface="Courier"/>
                <a:cs typeface="Courier"/>
              </a:rPr>
              <a:t>)</a:t>
            </a:r>
          </a:p>
        </p:txBody>
      </p:sp>
      <p:sp>
        <p:nvSpPr>
          <p:cNvPr id="11" name="Text Box 9"/>
          <p:cNvSpPr txBox="1">
            <a:spLocks noChangeArrowheads="1"/>
          </p:cNvSpPr>
          <p:nvPr/>
        </p:nvSpPr>
        <p:spPr bwMode="auto">
          <a:xfrm>
            <a:off x="228600" y="4953000"/>
            <a:ext cx="5715000" cy="176971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da-DK" altLang="en-US" sz="2000" b="1" dirty="0">
                <a:solidFill>
                  <a:srgbClr val="000090"/>
                </a:solidFill>
                <a:latin typeface="Courier"/>
              </a:rPr>
              <a:t>#</a:t>
            </a:r>
            <a:r>
              <a:rPr lang="da-DK" altLang="en-US" sz="2000" b="1" dirty="0" err="1">
                <a:solidFill>
                  <a:srgbClr val="000090"/>
                </a:solidFill>
                <a:latin typeface="Courier"/>
              </a:rPr>
              <a:t>Continuing</a:t>
            </a:r>
            <a:r>
              <a:rPr lang="da-DK" altLang="en-US" sz="2000" b="1" dirty="0">
                <a:solidFill>
                  <a:srgbClr val="000090"/>
                </a:solidFill>
                <a:latin typeface="Courier"/>
              </a:rPr>
              <a:t> from the </a:t>
            </a:r>
            <a:r>
              <a:rPr lang="da-DK" altLang="en-US" sz="2000" b="1" dirty="0" err="1">
                <a:solidFill>
                  <a:srgbClr val="000090"/>
                </a:solidFill>
                <a:latin typeface="Courier"/>
              </a:rPr>
              <a:t>code</a:t>
            </a:r>
            <a:r>
              <a:rPr lang="da-DK" altLang="en-US" sz="2000" b="1" dirty="0">
                <a:solidFill>
                  <a:srgbClr val="000090"/>
                </a:solidFill>
                <a:latin typeface="Courier"/>
              </a:rPr>
              <a:t> </a:t>
            </a:r>
            <a:r>
              <a:rPr lang="da-DK" altLang="en-US" sz="2000" b="1" dirty="0" err="1">
                <a:solidFill>
                  <a:srgbClr val="000090"/>
                </a:solidFill>
                <a:latin typeface="Courier"/>
              </a:rPr>
              <a:t>above</a:t>
            </a:r>
            <a:endParaRPr lang="da-DK" altLang="en-US" sz="2000" b="1" dirty="0">
              <a:solidFill>
                <a:srgbClr val="000090"/>
              </a:solidFill>
              <a:latin typeface="Courier"/>
            </a:endParaRPr>
          </a:p>
          <a:p>
            <a:pPr>
              <a:buNone/>
            </a:pPr>
            <a:endParaRPr lang="da-DK" altLang="en-US" sz="400" b="1" dirty="0">
              <a:solidFill>
                <a:srgbClr val="000090"/>
              </a:solidFill>
              <a:latin typeface="Courier"/>
            </a:endParaRPr>
          </a:p>
          <a:p>
            <a:pPr>
              <a:spcBef>
                <a:spcPct val="0"/>
              </a:spcBef>
              <a:buClrTx/>
              <a:buSzTx/>
              <a:buNone/>
              <a:tabLst>
                <a:tab pos="355600" algn="l"/>
              </a:tabLst>
              <a:defRPr/>
            </a:pPr>
            <a:r>
              <a:rPr lang="da-DK" altLang="en-US" sz="2000" b="1" dirty="0" err="1">
                <a:solidFill>
                  <a:srgbClr val="000090"/>
                </a:solidFill>
                <a:latin typeface="Courier"/>
              </a:rPr>
              <a:t>number_of_elements</a:t>
            </a:r>
            <a:r>
              <a:rPr lang="da-DK" altLang="en-US" sz="2000" b="1" dirty="0">
                <a:solidFill>
                  <a:srgbClr val="000090"/>
                </a:solidFill>
                <a:latin typeface="Courier"/>
              </a:rPr>
              <a:t> = </a:t>
            </a:r>
            <a:r>
              <a:rPr lang="da-DK" altLang="en-US" sz="2000" b="1" dirty="0">
                <a:solidFill>
                  <a:srgbClr val="FF00FF"/>
                </a:solidFill>
                <a:latin typeface="Courier"/>
              </a:rPr>
              <a:t>len(</a:t>
            </a:r>
            <a:r>
              <a:rPr lang="da-DK" altLang="en-US" sz="2000" b="1" dirty="0" err="1">
                <a:solidFill>
                  <a:srgbClr val="000090"/>
                </a:solidFill>
                <a:latin typeface="Courier"/>
              </a:rPr>
              <a:t>my_list</a:t>
            </a:r>
            <a:r>
              <a:rPr lang="da-DK" altLang="en-US" sz="2000" b="1" dirty="0">
                <a:solidFill>
                  <a:srgbClr val="FF00FF"/>
                </a:solidFill>
                <a:latin typeface="Courier"/>
              </a:rPr>
              <a:t>)</a:t>
            </a:r>
          </a:p>
          <a:p>
            <a:pPr>
              <a:spcBef>
                <a:spcPct val="0"/>
              </a:spcBef>
              <a:buClrTx/>
              <a:buSzTx/>
              <a:buNone/>
              <a:tabLst>
                <a:tab pos="355600" algn="l"/>
              </a:tabLst>
              <a:defRPr/>
            </a:pPr>
            <a:r>
              <a:rPr lang="da-DK" altLang="en-US" sz="2000" b="1" dirty="0">
                <a:solidFill>
                  <a:srgbClr val="000090"/>
                </a:solidFill>
                <a:latin typeface="Courier"/>
              </a:rPr>
              <a:t>print(</a:t>
            </a:r>
            <a:r>
              <a:rPr lang="da-DK" altLang="en-US" sz="2000" b="1" dirty="0" err="1">
                <a:solidFill>
                  <a:srgbClr val="000090"/>
                </a:solidFill>
                <a:latin typeface="Courier"/>
              </a:rPr>
              <a:t>number_of_elements</a:t>
            </a:r>
            <a:r>
              <a:rPr lang="da-DK" altLang="en-US" sz="2000" b="1" dirty="0">
                <a:solidFill>
                  <a:srgbClr val="000090"/>
                </a:solidFill>
                <a:latin typeface="Courier"/>
              </a:rPr>
              <a:t>)</a:t>
            </a:r>
          </a:p>
          <a:p>
            <a:pPr>
              <a:spcBef>
                <a:spcPct val="0"/>
              </a:spcBef>
              <a:buClrTx/>
              <a:buSzTx/>
              <a:buNone/>
              <a:tabLst>
                <a:tab pos="355600" algn="l"/>
              </a:tabLst>
              <a:defRPr/>
            </a:pPr>
            <a:r>
              <a:rPr lang="da-DK" altLang="en-US" sz="2000" b="1" dirty="0">
                <a:solidFill>
                  <a:srgbClr val="000090"/>
                </a:solidFill>
                <a:latin typeface="Courier"/>
              </a:rPr>
              <a:t>print(</a:t>
            </a:r>
            <a:r>
              <a:rPr lang="da-DK" altLang="en-US" sz="2000" b="1" dirty="0">
                <a:solidFill>
                  <a:srgbClr val="FF00FF"/>
                </a:solidFill>
                <a:latin typeface="Courier"/>
              </a:rPr>
              <a:t>len(</a:t>
            </a:r>
            <a:r>
              <a:rPr lang="da-DK" altLang="en-US" sz="2000" b="1" dirty="0">
                <a:solidFill>
                  <a:srgbClr val="000090"/>
                </a:solidFill>
                <a:latin typeface="Courier"/>
              </a:rPr>
              <a:t>list1</a:t>
            </a:r>
            <a:r>
              <a:rPr lang="da-DK" altLang="en-US" sz="2000" b="1" dirty="0">
                <a:solidFill>
                  <a:srgbClr val="FF00FF"/>
                </a:solidFill>
                <a:latin typeface="Courier"/>
              </a:rPr>
              <a:t>)</a:t>
            </a:r>
            <a:r>
              <a:rPr lang="da-DK" altLang="en-US" sz="2000" b="1" dirty="0">
                <a:solidFill>
                  <a:srgbClr val="000090"/>
                </a:solidFill>
                <a:latin typeface="Courier"/>
              </a:rPr>
              <a:t>)</a:t>
            </a:r>
          </a:p>
          <a:p>
            <a:pPr>
              <a:spcBef>
                <a:spcPct val="0"/>
              </a:spcBef>
              <a:buClrTx/>
              <a:buSzTx/>
              <a:buNone/>
              <a:tabLst>
                <a:tab pos="355600" algn="l"/>
              </a:tabLst>
              <a:defRPr/>
            </a:pPr>
            <a:r>
              <a:rPr lang="da-DK" altLang="en-US" sz="2000" b="1" dirty="0">
                <a:solidFill>
                  <a:srgbClr val="000090"/>
                </a:solidFill>
                <a:latin typeface="Courier"/>
              </a:rPr>
              <a:t>print(</a:t>
            </a:r>
            <a:r>
              <a:rPr lang="da-DK" altLang="en-US" sz="2000" b="1" dirty="0">
                <a:solidFill>
                  <a:srgbClr val="FF00FF"/>
                </a:solidFill>
                <a:latin typeface="Courier"/>
              </a:rPr>
              <a:t>len(</a:t>
            </a:r>
            <a:r>
              <a:rPr lang="da-DK" altLang="en-US" sz="2000" b="1" dirty="0">
                <a:solidFill>
                  <a:srgbClr val="000090"/>
                </a:solidFill>
                <a:latin typeface="Courier"/>
              </a:rPr>
              <a:t>list2</a:t>
            </a:r>
            <a:r>
              <a:rPr lang="da-DK" altLang="en-US" sz="2000" b="1" dirty="0">
                <a:solidFill>
                  <a:srgbClr val="FF00FF"/>
                </a:solidFill>
                <a:latin typeface="Courier"/>
              </a:rPr>
              <a:t>)</a:t>
            </a:r>
            <a:r>
              <a:rPr lang="da-DK" altLang="en-US" sz="2000" b="1" dirty="0">
                <a:solidFill>
                  <a:srgbClr val="000090"/>
                </a:solidFill>
                <a:latin typeface="Courier"/>
              </a:rPr>
              <a:t>)</a:t>
            </a:r>
          </a:p>
        </p:txBody>
      </p:sp>
      <p:sp>
        <p:nvSpPr>
          <p:cNvPr id="12" name="TextBox 11"/>
          <p:cNvSpPr txBox="1"/>
          <p:nvPr/>
        </p:nvSpPr>
        <p:spPr>
          <a:xfrm>
            <a:off x="3657600" y="2565737"/>
            <a:ext cx="5486400" cy="1015663"/>
          </a:xfrm>
          <a:prstGeom prst="rect">
            <a:avLst/>
          </a:prstGeom>
          <a:solidFill>
            <a:srgbClr val="E3EBF3"/>
          </a:solidFill>
          <a:ln>
            <a:solidFill>
              <a:srgbClr val="0000FF"/>
            </a:solidFill>
          </a:ln>
          <a:effectLst/>
        </p:spPr>
        <p:txBody>
          <a:bodyPr wrap="square" rtlCol="0">
            <a:spAutoFit/>
          </a:bodyPr>
          <a:lstStyle/>
          <a:p>
            <a:r>
              <a:rPr lang="en-US" sz="2000" b="1" dirty="0">
                <a:solidFill>
                  <a:srgbClr val="000090"/>
                </a:solidFill>
                <a:latin typeface="Courier"/>
                <a:cs typeface="Courier"/>
              </a:rPr>
              <a:t>[5, 2, 7, 4, 3, 8, 0, 1, 9, 6, -3]</a:t>
            </a:r>
          </a:p>
          <a:p>
            <a:r>
              <a:rPr lang="en-US" sz="2000" b="1" dirty="0">
                <a:solidFill>
                  <a:srgbClr val="000090"/>
                </a:solidFill>
                <a:latin typeface="Courier"/>
                <a:cs typeface="Courier"/>
              </a:rPr>
              <a:t>[]</a:t>
            </a:r>
          </a:p>
          <a:p>
            <a:r>
              <a:rPr lang="en-US" sz="2000" b="1" dirty="0">
                <a:solidFill>
                  <a:srgbClr val="000090"/>
                </a:solidFill>
                <a:latin typeface="Courier"/>
                <a:cs typeface="Courier"/>
              </a:rPr>
              <a:t>['Try', 'something', 'new']</a:t>
            </a:r>
          </a:p>
        </p:txBody>
      </p:sp>
      <p:sp>
        <p:nvSpPr>
          <p:cNvPr id="13" name="TextBox 12"/>
          <p:cNvSpPr txBox="1"/>
          <p:nvPr/>
        </p:nvSpPr>
        <p:spPr>
          <a:xfrm>
            <a:off x="5791200" y="5829637"/>
            <a:ext cx="1066800" cy="1015663"/>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11</a:t>
            </a:r>
          </a:p>
          <a:p>
            <a:r>
              <a:rPr lang="en-US" sz="2000" b="1" dirty="0">
                <a:solidFill>
                  <a:srgbClr val="000090"/>
                </a:solidFill>
                <a:latin typeface="Courier"/>
                <a:cs typeface="Courier"/>
              </a:rPr>
              <a:t>0</a:t>
            </a:r>
          </a:p>
          <a:p>
            <a:r>
              <a:rPr lang="en-US" sz="2000" b="1" dirty="0">
                <a:solidFill>
                  <a:srgbClr val="000090"/>
                </a:solidFill>
                <a:latin typeface="Courier"/>
                <a:cs typeface="Courier"/>
              </a:rPr>
              <a:t>3</a:t>
            </a:r>
          </a:p>
        </p:txBody>
      </p:sp>
    </p:spTree>
    <p:extLst>
      <p:ext uri="{BB962C8B-B14F-4D97-AF65-F5344CB8AC3E}">
        <p14:creationId xmlns:p14="http://schemas.microsoft.com/office/powerpoint/2010/main" val="299777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Concatenating lists</a:t>
            </a:r>
          </a:p>
        </p:txBody>
      </p:sp>
      <p:sp>
        <p:nvSpPr>
          <p:cNvPr id="3" name="Content Placeholder 2"/>
          <p:cNvSpPr>
            <a:spLocks noGrp="1"/>
          </p:cNvSpPr>
          <p:nvPr>
            <p:ph sz="quarter" idx="1"/>
          </p:nvPr>
        </p:nvSpPr>
        <p:spPr>
          <a:xfrm>
            <a:off x="-12700" y="685800"/>
            <a:ext cx="9144000" cy="5486400"/>
          </a:xfrm>
        </p:spPr>
        <p:txBody>
          <a:bodyPr>
            <a:normAutofit/>
          </a:bodyPr>
          <a:lstStyle/>
          <a:p>
            <a:r>
              <a:rPr lang="en-US" sz="2800" dirty="0"/>
              <a:t>The </a:t>
            </a:r>
            <a:r>
              <a:rPr lang="en-US" sz="2800" b="1" dirty="0">
                <a:solidFill>
                  <a:srgbClr val="0000FF"/>
                </a:solidFill>
              </a:rPr>
              <a:t>+ operator </a:t>
            </a:r>
            <a:r>
              <a:rPr lang="en-US" sz="2800" dirty="0"/>
              <a:t>can be used to concatenate (join) two lists.  Concatenation returns a </a:t>
            </a:r>
            <a:r>
              <a:rPr lang="en-US" sz="2800" b="1" dirty="0">
                <a:solidFill>
                  <a:srgbClr val="FF00FF"/>
                </a:solidFill>
              </a:rPr>
              <a:t>new</a:t>
            </a:r>
            <a:r>
              <a:rPr lang="en-US" sz="2800" dirty="0"/>
              <a:t> list containing the elements of the first list followed by the elements of the second list, e.g.,</a:t>
            </a:r>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800" dirty="0"/>
          </a:p>
          <a:p>
            <a:pPr marL="0" indent="0">
              <a:buNone/>
            </a:pPr>
            <a:endParaRPr lang="en-US" sz="28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600" dirty="0">
              <a:ea typeface="ＭＳ Ｐゴシック" charset="-128"/>
              <a:cs typeface="Calibri"/>
            </a:endParaRP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11</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
        <p:nvSpPr>
          <p:cNvPr id="15" name="Text Box 9"/>
          <p:cNvSpPr txBox="1">
            <a:spLocks noChangeArrowheads="1"/>
          </p:cNvSpPr>
          <p:nvPr/>
        </p:nvSpPr>
        <p:spPr bwMode="auto">
          <a:xfrm>
            <a:off x="292100" y="2133600"/>
            <a:ext cx="8699500" cy="367793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altLang="en-US" sz="2000" b="1" dirty="0">
                <a:solidFill>
                  <a:srgbClr val="000090"/>
                </a:solidFill>
                <a:latin typeface="Courier"/>
              </a:rPr>
              <a:t>list1 = ['When', 'all', 'else']</a:t>
            </a:r>
          </a:p>
          <a:p>
            <a:pPr>
              <a:buNone/>
            </a:pPr>
            <a:r>
              <a:rPr lang="en-US" altLang="en-US" sz="2000" b="1" dirty="0">
                <a:solidFill>
                  <a:srgbClr val="000090"/>
                </a:solidFill>
                <a:latin typeface="Courier"/>
              </a:rPr>
              <a:t>list2 = ['fails,', 'read']</a:t>
            </a:r>
          </a:p>
          <a:p>
            <a:pPr>
              <a:buNone/>
            </a:pPr>
            <a:r>
              <a:rPr lang="en-US" altLang="en-US" sz="2000" b="1" dirty="0">
                <a:solidFill>
                  <a:srgbClr val="000090"/>
                </a:solidFill>
                <a:latin typeface="Courier"/>
              </a:rPr>
              <a:t>list1 = list1 + list2 </a:t>
            </a:r>
            <a:r>
              <a:rPr lang="en-US" altLang="en-US" sz="2400" b="1" dirty="0">
                <a:solidFill>
                  <a:srgbClr val="FF00FF"/>
                </a:solidFill>
                <a:latin typeface="Courier"/>
              </a:rPr>
              <a:t>+</a:t>
            </a:r>
            <a:r>
              <a:rPr lang="en-US" altLang="en-US" sz="2000" b="1" dirty="0">
                <a:solidFill>
                  <a:srgbClr val="000090"/>
                </a:solidFill>
                <a:latin typeface="Courier"/>
              </a:rPr>
              <a:t>  ['the', 'directions']</a:t>
            </a:r>
          </a:p>
          <a:p>
            <a:pPr>
              <a:buNone/>
            </a:pPr>
            <a:r>
              <a:rPr lang="en-US" altLang="en-US" sz="2000" b="1" dirty="0">
                <a:solidFill>
                  <a:srgbClr val="000090"/>
                </a:solidFill>
                <a:latin typeface="Courier"/>
              </a:rPr>
              <a:t>print("1.", list1)</a:t>
            </a:r>
          </a:p>
          <a:p>
            <a:pPr>
              <a:buNone/>
            </a:pPr>
            <a:endParaRPr lang="en-US" altLang="en-US" sz="800" b="1" dirty="0">
              <a:solidFill>
                <a:srgbClr val="000090"/>
              </a:solidFill>
              <a:latin typeface="Courier"/>
            </a:endParaRPr>
          </a:p>
          <a:p>
            <a:pPr>
              <a:buNone/>
            </a:pPr>
            <a:r>
              <a:rPr lang="en-US" altLang="en-US" sz="2000" b="1" dirty="0" err="1">
                <a:solidFill>
                  <a:srgbClr val="000090"/>
                </a:solidFill>
                <a:latin typeface="Courier"/>
              </a:rPr>
              <a:t>my_list</a:t>
            </a:r>
            <a:r>
              <a:rPr lang="en-US" altLang="en-US" sz="2000" b="1" dirty="0">
                <a:solidFill>
                  <a:srgbClr val="000090"/>
                </a:solidFill>
                <a:latin typeface="Courier"/>
              </a:rPr>
              <a:t> = [5, 2, 7]	</a:t>
            </a:r>
          </a:p>
          <a:p>
            <a:pPr>
              <a:buNone/>
            </a:pPr>
            <a:r>
              <a:rPr lang="en-US" altLang="en-US" sz="2000" b="1" dirty="0" err="1">
                <a:solidFill>
                  <a:srgbClr val="000090"/>
                </a:solidFill>
                <a:latin typeface="Courier"/>
              </a:rPr>
              <a:t>my_list</a:t>
            </a:r>
            <a:r>
              <a:rPr lang="en-US" altLang="en-US" sz="2000" b="1" dirty="0">
                <a:solidFill>
                  <a:srgbClr val="000090"/>
                </a:solidFill>
                <a:latin typeface="Courier"/>
              </a:rPr>
              <a:t> = </a:t>
            </a:r>
            <a:r>
              <a:rPr lang="en-US" altLang="en-US" sz="2000" b="1" dirty="0" err="1">
                <a:solidFill>
                  <a:srgbClr val="000090"/>
                </a:solidFill>
                <a:latin typeface="Courier"/>
              </a:rPr>
              <a:t>my_list</a:t>
            </a:r>
            <a:r>
              <a:rPr lang="en-US" altLang="en-US" sz="2000" b="1" dirty="0">
                <a:solidFill>
                  <a:srgbClr val="000090"/>
                </a:solidFill>
                <a:latin typeface="Courier"/>
              </a:rPr>
              <a:t> </a:t>
            </a:r>
            <a:r>
              <a:rPr lang="en-US" altLang="en-US" sz="2400" b="1" dirty="0">
                <a:solidFill>
                  <a:srgbClr val="FF00FF"/>
                </a:solidFill>
                <a:latin typeface="Courier"/>
              </a:rPr>
              <a:t>+</a:t>
            </a:r>
            <a:r>
              <a:rPr lang="en-US" altLang="en-US" sz="2000" b="1" dirty="0">
                <a:solidFill>
                  <a:srgbClr val="0000FF"/>
                </a:solidFill>
                <a:latin typeface="Courier"/>
              </a:rPr>
              <a:t> </a:t>
            </a:r>
            <a:r>
              <a:rPr lang="en-US" altLang="en-US" sz="2000" b="1" dirty="0">
                <a:solidFill>
                  <a:srgbClr val="000090"/>
                </a:solidFill>
                <a:latin typeface="Courier"/>
              </a:rPr>
              <a:t>[3, 5]</a:t>
            </a:r>
          </a:p>
          <a:p>
            <a:pPr>
              <a:buNone/>
            </a:pPr>
            <a:r>
              <a:rPr lang="en-US" altLang="en-US" sz="2000" b="1" dirty="0" err="1">
                <a:solidFill>
                  <a:srgbClr val="000090"/>
                </a:solidFill>
                <a:latin typeface="Courier"/>
              </a:rPr>
              <a:t>my_list</a:t>
            </a:r>
            <a:r>
              <a:rPr lang="en-US" altLang="en-US" sz="2000" b="1" dirty="0">
                <a:solidFill>
                  <a:srgbClr val="000090"/>
                </a:solidFill>
                <a:latin typeface="Courier"/>
              </a:rPr>
              <a:t> = </a:t>
            </a:r>
            <a:r>
              <a:rPr lang="en-US" altLang="en-US" sz="2000" b="1" dirty="0" err="1">
                <a:solidFill>
                  <a:srgbClr val="000090"/>
                </a:solidFill>
                <a:latin typeface="Courier"/>
              </a:rPr>
              <a:t>my_list</a:t>
            </a:r>
            <a:r>
              <a:rPr lang="en-US" altLang="en-US" sz="2000" b="1" dirty="0">
                <a:solidFill>
                  <a:srgbClr val="000090"/>
                </a:solidFill>
                <a:latin typeface="Courier"/>
              </a:rPr>
              <a:t> </a:t>
            </a:r>
            <a:r>
              <a:rPr lang="en-US" altLang="en-US" sz="2400" b="1" dirty="0">
                <a:solidFill>
                  <a:srgbClr val="FF00FF"/>
                </a:solidFill>
                <a:latin typeface="Courier"/>
              </a:rPr>
              <a:t>+</a:t>
            </a:r>
            <a:r>
              <a:rPr lang="en-US" altLang="en-US" sz="2000" b="1" dirty="0">
                <a:solidFill>
                  <a:srgbClr val="000090"/>
                </a:solidFill>
                <a:latin typeface="Courier"/>
              </a:rPr>
              <a:t> [6]</a:t>
            </a:r>
            <a:endParaRPr lang="en-US" altLang="en-US" sz="800" b="1" dirty="0">
              <a:solidFill>
                <a:srgbClr val="000090"/>
              </a:solidFill>
              <a:latin typeface="Courier"/>
            </a:endParaRPr>
          </a:p>
          <a:p>
            <a:pPr>
              <a:buNone/>
            </a:pPr>
            <a:r>
              <a:rPr lang="en-US" altLang="en-US" sz="800" b="1" dirty="0">
                <a:solidFill>
                  <a:srgbClr val="000090"/>
                </a:solidFill>
                <a:latin typeface="Courier"/>
              </a:rPr>
              <a:t>	</a:t>
            </a:r>
          </a:p>
          <a:p>
            <a:pPr>
              <a:buNone/>
            </a:pPr>
            <a:r>
              <a:rPr lang="en-US" altLang="en-US" sz="2000" b="1" dirty="0">
                <a:solidFill>
                  <a:srgbClr val="000090"/>
                </a:solidFill>
                <a:latin typeface="Courier"/>
              </a:rPr>
              <a:t>print("2.", </a:t>
            </a:r>
            <a:r>
              <a:rPr lang="en-US" altLang="en-US" sz="2000" b="1" dirty="0" err="1">
                <a:solidFill>
                  <a:srgbClr val="000090"/>
                </a:solidFill>
                <a:latin typeface="Courier"/>
              </a:rPr>
              <a:t>my_list</a:t>
            </a:r>
            <a:r>
              <a:rPr lang="en-US" altLang="en-US" sz="2000" b="1" dirty="0">
                <a:solidFill>
                  <a:srgbClr val="000090"/>
                </a:solidFill>
                <a:latin typeface="Courier"/>
              </a:rPr>
              <a:t>)	</a:t>
            </a:r>
            <a:endParaRPr lang="da-DK" altLang="en-US" sz="2000" b="1" dirty="0">
              <a:solidFill>
                <a:srgbClr val="000090"/>
              </a:solidFill>
              <a:latin typeface="Courier"/>
            </a:endParaRPr>
          </a:p>
        </p:txBody>
      </p:sp>
      <p:sp>
        <p:nvSpPr>
          <p:cNvPr id="20" name="TextBox 19"/>
          <p:cNvSpPr txBox="1"/>
          <p:nvPr/>
        </p:nvSpPr>
        <p:spPr>
          <a:xfrm>
            <a:off x="0" y="6019800"/>
            <a:ext cx="9144000" cy="646331"/>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1. ['When', 'all', 'else', 'fails,', 'read', 'the', 'directions']</a:t>
            </a:r>
          </a:p>
          <a:p>
            <a:r>
              <a:rPr lang="en-US" b="1" dirty="0">
                <a:solidFill>
                  <a:srgbClr val="000090"/>
                </a:solidFill>
                <a:latin typeface="Courier"/>
                <a:cs typeface="Courier"/>
              </a:rPr>
              <a:t>2. [5, 2, 7, 3, 5, 6]</a:t>
            </a:r>
          </a:p>
        </p:txBody>
      </p:sp>
    </p:spTree>
    <p:extLst>
      <p:ext uri="{BB962C8B-B14F-4D97-AF65-F5344CB8AC3E}">
        <p14:creationId xmlns:p14="http://schemas.microsoft.com/office/powerpoint/2010/main" val="284477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Populating a list using the range() function</a:t>
            </a:r>
          </a:p>
        </p:txBody>
      </p:sp>
      <p:sp>
        <p:nvSpPr>
          <p:cNvPr id="3" name="Content Placeholder 2"/>
          <p:cNvSpPr>
            <a:spLocks noGrp="1"/>
          </p:cNvSpPr>
          <p:nvPr>
            <p:ph sz="quarter" idx="1"/>
          </p:nvPr>
        </p:nvSpPr>
        <p:spPr>
          <a:xfrm>
            <a:off x="152400" y="685800"/>
            <a:ext cx="8991600" cy="5486400"/>
          </a:xfrm>
        </p:spPr>
        <p:txBody>
          <a:bodyPr>
            <a:normAutofit/>
          </a:bodyPr>
          <a:lstStyle/>
          <a:p>
            <a:r>
              <a:rPr lang="en-US" sz="2800" dirty="0">
                <a:ea typeface="ＭＳ Ｐゴシック" charset="-128"/>
                <a:cs typeface="Calibri"/>
              </a:rPr>
              <a:t>The Python </a:t>
            </a:r>
            <a:r>
              <a:rPr lang="en-US" sz="2800" dirty="0">
                <a:latin typeface="Courier"/>
                <a:ea typeface="ＭＳ Ｐゴシック" charset="-128"/>
                <a:cs typeface="Courier"/>
              </a:rPr>
              <a:t>range() </a:t>
            </a:r>
            <a:r>
              <a:rPr lang="en-US" sz="2800" dirty="0">
                <a:ea typeface="ＭＳ Ｐゴシック" charset="-128"/>
                <a:cs typeface="Calibri"/>
              </a:rPr>
              <a:t>function defines a sequence of integer values within two boundaries (see previous lecture).  </a:t>
            </a:r>
          </a:p>
          <a:p>
            <a:r>
              <a:rPr lang="en-US" sz="2800" dirty="0">
                <a:ea typeface="ＭＳ Ｐゴシック" charset="-128"/>
                <a:cs typeface="Calibri"/>
              </a:rPr>
              <a:t>The </a:t>
            </a:r>
            <a:r>
              <a:rPr lang="en-US" sz="2800" dirty="0">
                <a:latin typeface="Courier"/>
                <a:ea typeface="ＭＳ Ｐゴシック" charset="-128"/>
                <a:cs typeface="Courier"/>
              </a:rPr>
              <a:t>range() </a:t>
            </a:r>
            <a:r>
              <a:rPr lang="en-US" sz="2800" dirty="0">
                <a:ea typeface="ＭＳ Ｐゴシック" charset="-128"/>
                <a:cs typeface="Calibri"/>
              </a:rPr>
              <a:t>function can be used to populate a </a:t>
            </a:r>
            <a:r>
              <a:rPr lang="en-US" sz="2800" dirty="0"/>
              <a:t>list, e.g.,</a:t>
            </a:r>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800" dirty="0"/>
          </a:p>
          <a:p>
            <a:pPr marL="0" indent="0">
              <a:buNone/>
            </a:pPr>
            <a:endParaRPr lang="en-US" sz="28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600" dirty="0">
              <a:ea typeface="ＭＳ Ｐゴシック" charset="-128"/>
              <a:cs typeface="Calibri"/>
            </a:endParaRP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12</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
        <p:nvSpPr>
          <p:cNvPr id="15" name="Text Box 9"/>
          <p:cNvSpPr txBox="1">
            <a:spLocks noChangeArrowheads="1"/>
          </p:cNvSpPr>
          <p:nvPr/>
        </p:nvSpPr>
        <p:spPr bwMode="auto">
          <a:xfrm>
            <a:off x="76200" y="2362200"/>
            <a:ext cx="8991600" cy="3093154"/>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altLang="en-US" sz="2000" b="1" dirty="0">
                <a:solidFill>
                  <a:srgbClr val="000090"/>
                </a:solidFill>
                <a:latin typeface="Courier"/>
              </a:rPr>
              <a:t>my_list1 = </a:t>
            </a:r>
            <a:r>
              <a:rPr lang="en-US" altLang="en-US" sz="2000" b="1" dirty="0">
                <a:solidFill>
                  <a:srgbClr val="0000FF"/>
                </a:solidFill>
                <a:latin typeface="Courier"/>
              </a:rPr>
              <a:t>list(</a:t>
            </a:r>
            <a:r>
              <a:rPr lang="en-US" altLang="en-US" sz="2000" b="1" dirty="0">
                <a:solidFill>
                  <a:srgbClr val="FF00FF"/>
                </a:solidFill>
                <a:latin typeface="Courier"/>
              </a:rPr>
              <a:t>range(5)</a:t>
            </a:r>
            <a:r>
              <a:rPr lang="en-US" altLang="en-US" sz="2000" b="1" dirty="0">
                <a:solidFill>
                  <a:srgbClr val="0000FF"/>
                </a:solidFill>
                <a:latin typeface="Courier"/>
              </a:rPr>
              <a:t>)</a:t>
            </a:r>
          </a:p>
          <a:p>
            <a:pPr>
              <a:buNone/>
            </a:pPr>
            <a:r>
              <a:rPr lang="en-US" altLang="en-US" sz="2000" b="1" dirty="0">
                <a:solidFill>
                  <a:srgbClr val="000090"/>
                </a:solidFill>
                <a:latin typeface="Courier"/>
              </a:rPr>
              <a:t>print("1.", my_list1)</a:t>
            </a:r>
          </a:p>
          <a:p>
            <a:pPr>
              <a:buNone/>
            </a:pPr>
            <a:endParaRPr lang="en-US" altLang="en-US" sz="2000" b="1" dirty="0">
              <a:solidFill>
                <a:srgbClr val="000090"/>
              </a:solidFill>
              <a:latin typeface="Courier"/>
            </a:endParaRPr>
          </a:p>
          <a:p>
            <a:pPr>
              <a:buNone/>
            </a:pPr>
            <a:r>
              <a:rPr lang="en-US" altLang="en-US" sz="2000" b="1" dirty="0">
                <a:solidFill>
                  <a:srgbClr val="000090"/>
                </a:solidFill>
                <a:latin typeface="Courier"/>
              </a:rPr>
              <a:t>my_list2 = </a:t>
            </a:r>
            <a:r>
              <a:rPr lang="en-US" altLang="en-US" sz="2000" b="1" dirty="0">
                <a:solidFill>
                  <a:srgbClr val="0000FF"/>
                </a:solidFill>
                <a:latin typeface="Courier"/>
              </a:rPr>
              <a:t>list(</a:t>
            </a:r>
            <a:r>
              <a:rPr lang="en-US" altLang="en-US" sz="2000" b="1" dirty="0">
                <a:solidFill>
                  <a:srgbClr val="FF00FF"/>
                </a:solidFill>
                <a:latin typeface="Courier"/>
              </a:rPr>
              <a:t>range(10, 20, 3)</a:t>
            </a:r>
            <a:r>
              <a:rPr lang="en-US" altLang="en-US" sz="2000" b="1" dirty="0">
                <a:solidFill>
                  <a:srgbClr val="0000FF"/>
                </a:solidFill>
                <a:latin typeface="Courier"/>
              </a:rPr>
              <a:t>)</a:t>
            </a:r>
          </a:p>
          <a:p>
            <a:pPr>
              <a:buNone/>
            </a:pPr>
            <a:r>
              <a:rPr lang="en-US" altLang="en-US" sz="2000" b="1" dirty="0">
                <a:solidFill>
                  <a:srgbClr val="000090"/>
                </a:solidFill>
                <a:latin typeface="Courier"/>
              </a:rPr>
              <a:t>print("2.", my_list2)</a:t>
            </a:r>
          </a:p>
          <a:p>
            <a:pPr>
              <a:buNone/>
            </a:pPr>
            <a:endParaRPr lang="en-US" altLang="en-US" sz="2000" b="1" dirty="0">
              <a:solidFill>
                <a:srgbClr val="000090"/>
              </a:solidFill>
              <a:latin typeface="Courier"/>
            </a:endParaRPr>
          </a:p>
          <a:p>
            <a:pPr>
              <a:buNone/>
            </a:pPr>
            <a:r>
              <a:rPr lang="en-US" altLang="en-US" sz="2000" b="1" dirty="0">
                <a:solidFill>
                  <a:srgbClr val="000090"/>
                </a:solidFill>
                <a:latin typeface="Courier"/>
              </a:rPr>
              <a:t>my_list3 = </a:t>
            </a:r>
            <a:r>
              <a:rPr lang="en-US" altLang="en-US" sz="2000" b="1" dirty="0">
                <a:solidFill>
                  <a:srgbClr val="0000FF"/>
                </a:solidFill>
                <a:latin typeface="Courier"/>
              </a:rPr>
              <a:t>list(</a:t>
            </a:r>
            <a:r>
              <a:rPr lang="en-US" altLang="en-US" sz="2000" b="1" dirty="0">
                <a:solidFill>
                  <a:srgbClr val="FF00FF"/>
                </a:solidFill>
                <a:latin typeface="Courier"/>
              </a:rPr>
              <a:t>range(10, 4, -2)</a:t>
            </a:r>
            <a:r>
              <a:rPr lang="en-US" altLang="en-US" sz="2000" b="1" dirty="0">
                <a:solidFill>
                  <a:srgbClr val="0000FF"/>
                </a:solidFill>
                <a:latin typeface="Courier"/>
              </a:rPr>
              <a:t>)</a:t>
            </a:r>
            <a:r>
              <a:rPr lang="en-US" altLang="en-US" sz="2000" b="1" dirty="0">
                <a:solidFill>
                  <a:srgbClr val="000090"/>
                </a:solidFill>
                <a:latin typeface="Courier"/>
              </a:rPr>
              <a:t> +</a:t>
            </a:r>
            <a:r>
              <a:rPr lang="en-US" altLang="en-US" sz="1600" b="1" dirty="0">
                <a:solidFill>
                  <a:srgbClr val="000090"/>
                </a:solidFill>
                <a:latin typeface="Courier"/>
              </a:rPr>
              <a:t> </a:t>
            </a:r>
            <a:r>
              <a:rPr lang="en-US" altLang="en-US" sz="2000" b="1" dirty="0">
                <a:solidFill>
                  <a:srgbClr val="0000FF"/>
                </a:solidFill>
                <a:latin typeface="Courier"/>
              </a:rPr>
              <a:t>list(</a:t>
            </a:r>
            <a:r>
              <a:rPr lang="en-US" altLang="en-US" sz="2000" b="1" dirty="0">
                <a:solidFill>
                  <a:srgbClr val="FF00FF"/>
                </a:solidFill>
                <a:latin typeface="Courier"/>
              </a:rPr>
              <a:t>range(4, 10, 3)</a:t>
            </a:r>
            <a:r>
              <a:rPr lang="en-US" altLang="en-US" sz="2000" b="1" dirty="0">
                <a:solidFill>
                  <a:srgbClr val="0000FF"/>
                </a:solidFill>
                <a:latin typeface="Courier"/>
              </a:rPr>
              <a:t>)</a:t>
            </a:r>
          </a:p>
          <a:p>
            <a:pPr>
              <a:buNone/>
            </a:pPr>
            <a:r>
              <a:rPr lang="en-US" altLang="en-US" sz="2000" b="1" dirty="0">
                <a:solidFill>
                  <a:srgbClr val="000090"/>
                </a:solidFill>
                <a:latin typeface="Courier"/>
              </a:rPr>
              <a:t>print("3.", my_list3)	</a:t>
            </a:r>
            <a:endParaRPr lang="da-DK" altLang="en-US" sz="2000" b="1" dirty="0">
              <a:solidFill>
                <a:srgbClr val="000090"/>
              </a:solidFill>
              <a:latin typeface="Courier"/>
            </a:endParaRPr>
          </a:p>
        </p:txBody>
      </p:sp>
      <p:sp>
        <p:nvSpPr>
          <p:cNvPr id="8" name="TextBox 7"/>
          <p:cNvSpPr txBox="1"/>
          <p:nvPr/>
        </p:nvSpPr>
        <p:spPr>
          <a:xfrm>
            <a:off x="4876800" y="5334000"/>
            <a:ext cx="4267200" cy="1200328"/>
          </a:xfrm>
          <a:prstGeom prst="rect">
            <a:avLst/>
          </a:prstGeom>
          <a:solidFill>
            <a:srgbClr val="E3EBF3"/>
          </a:solidFill>
          <a:ln>
            <a:solidFill>
              <a:srgbClr val="0000FF"/>
            </a:solidFill>
          </a:ln>
        </p:spPr>
        <p:txBody>
          <a:bodyPr wrap="square" rtlCol="0">
            <a:spAutoFit/>
          </a:bodyPr>
          <a:lstStyle/>
          <a:p>
            <a:r>
              <a:rPr lang="en-US" sz="2400" b="1" dirty="0">
                <a:solidFill>
                  <a:srgbClr val="000090"/>
                </a:solidFill>
                <a:latin typeface="Courier"/>
                <a:cs typeface="Courier"/>
              </a:rPr>
              <a:t>1. [0, 1, 2, 3, 4]</a:t>
            </a:r>
          </a:p>
          <a:p>
            <a:r>
              <a:rPr lang="en-US" sz="2400" b="1" dirty="0">
                <a:solidFill>
                  <a:srgbClr val="000090"/>
                </a:solidFill>
                <a:latin typeface="Courier"/>
                <a:cs typeface="Courier"/>
              </a:rPr>
              <a:t>2. [10, 13, 16, 19]</a:t>
            </a:r>
          </a:p>
          <a:p>
            <a:r>
              <a:rPr lang="en-US" sz="2400" b="1" dirty="0">
                <a:solidFill>
                  <a:srgbClr val="000090"/>
                </a:solidFill>
                <a:latin typeface="Courier"/>
                <a:cs typeface="Courier"/>
              </a:rPr>
              <a:t>3. [10, 8, 6, 4, 7]</a:t>
            </a:r>
          </a:p>
        </p:txBody>
      </p:sp>
    </p:spTree>
    <p:extLst>
      <p:ext uri="{BB962C8B-B14F-4D97-AF65-F5344CB8AC3E}">
        <p14:creationId xmlns:p14="http://schemas.microsoft.com/office/powerpoint/2010/main" val="88249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09600"/>
          </a:xfrm>
        </p:spPr>
        <p:txBody>
          <a:bodyPr>
            <a:normAutofit fontScale="90000"/>
          </a:bodyPr>
          <a:lstStyle/>
          <a:p>
            <a:r>
              <a:rPr lang="en-AU" dirty="0"/>
              <a:t>The </a:t>
            </a:r>
            <a:r>
              <a:rPr lang="en-AU" dirty="0">
                <a:latin typeface="Courier" pitchFamily="2" charset="0"/>
              </a:rPr>
              <a:t>membership</a:t>
            </a:r>
            <a:r>
              <a:rPr lang="en-AU" dirty="0"/>
              <a:t> operator (in)</a:t>
            </a:r>
            <a:endParaRPr lang="en-NZ" dirty="0"/>
          </a:p>
        </p:txBody>
      </p:sp>
      <p:sp>
        <p:nvSpPr>
          <p:cNvPr id="3" name="Content Placeholder 2"/>
          <p:cNvSpPr>
            <a:spLocks noGrp="1"/>
          </p:cNvSpPr>
          <p:nvPr>
            <p:ph sz="quarter" idx="1"/>
          </p:nvPr>
        </p:nvSpPr>
        <p:spPr>
          <a:xfrm>
            <a:off x="0" y="609600"/>
            <a:ext cx="9144000" cy="5486400"/>
          </a:xfrm>
        </p:spPr>
        <p:txBody>
          <a:bodyPr>
            <a:normAutofit/>
          </a:bodyPr>
          <a:lstStyle/>
          <a:p>
            <a:r>
              <a:rPr lang="en-US" sz="2800" dirty="0">
                <a:ea typeface="ＭＳ Ｐゴシック" charset="-128"/>
                <a:cs typeface="Calibri"/>
              </a:rPr>
              <a:t>The Python </a:t>
            </a:r>
            <a:r>
              <a:rPr lang="en-US" sz="2800" b="1" dirty="0">
                <a:solidFill>
                  <a:srgbClr val="0000FF"/>
                </a:solidFill>
                <a:ea typeface="ＭＳ Ｐゴシック" charset="-128"/>
                <a:cs typeface="Calibri"/>
              </a:rPr>
              <a:t>'</a:t>
            </a:r>
            <a:r>
              <a:rPr lang="en-US" sz="2800" b="1" dirty="0">
                <a:solidFill>
                  <a:srgbClr val="FF00FF"/>
                </a:solidFill>
                <a:ea typeface="ＭＳ Ｐゴシック" charset="-128"/>
                <a:cs typeface="Calibri"/>
              </a:rPr>
              <a:t>in</a:t>
            </a:r>
            <a:r>
              <a:rPr lang="en-US" sz="2800" b="1" dirty="0">
                <a:solidFill>
                  <a:srgbClr val="0000FF"/>
                </a:solidFill>
                <a:ea typeface="ＭＳ Ｐゴシック" charset="-128"/>
                <a:cs typeface="Calibri"/>
              </a:rPr>
              <a:t>' operator </a:t>
            </a:r>
            <a:r>
              <a:rPr lang="en-US" sz="2800" dirty="0">
                <a:ea typeface="ＭＳ Ｐゴシック" charset="-128"/>
                <a:cs typeface="Calibri"/>
              </a:rPr>
              <a:t>can be used to test if an element is currently present in a list.  </a:t>
            </a:r>
            <a:r>
              <a:rPr lang="en-US" sz="2800" dirty="0">
                <a:latin typeface="Courier"/>
                <a:ea typeface="ＭＳ Ｐゴシック" charset="-128"/>
                <a:cs typeface="Courier"/>
              </a:rPr>
              <a:t>True</a:t>
            </a:r>
            <a:r>
              <a:rPr lang="en-US" sz="2800" dirty="0">
                <a:ea typeface="ＭＳ Ｐゴシック" charset="-128"/>
                <a:cs typeface="Calibri"/>
              </a:rPr>
              <a:t> is returned if the element is in the list, </a:t>
            </a:r>
            <a:r>
              <a:rPr lang="en-US" sz="2800" dirty="0">
                <a:latin typeface="Courier"/>
                <a:ea typeface="ＭＳ Ｐゴシック" charset="-128"/>
                <a:cs typeface="Courier"/>
              </a:rPr>
              <a:t>False</a:t>
            </a:r>
            <a:r>
              <a:rPr lang="en-US" sz="2800" dirty="0">
                <a:ea typeface="ＭＳ Ｐゴシック" charset="-128"/>
                <a:cs typeface="Calibri"/>
              </a:rPr>
              <a:t> otherwise e.g., </a:t>
            </a:r>
            <a:endParaRPr lang="en-US" sz="28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800" dirty="0"/>
          </a:p>
          <a:p>
            <a:pPr marL="0" indent="0">
              <a:buNone/>
            </a:pPr>
            <a:endParaRPr lang="en-US" sz="28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2800" dirty="0"/>
          </a:p>
          <a:p>
            <a:pPr marL="0" indent="0">
              <a:buNone/>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13</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
        <p:nvSpPr>
          <p:cNvPr id="15" name="Text Box 9"/>
          <p:cNvSpPr txBox="1">
            <a:spLocks noChangeArrowheads="1"/>
          </p:cNvSpPr>
          <p:nvPr/>
        </p:nvSpPr>
        <p:spPr bwMode="auto">
          <a:xfrm>
            <a:off x="76200" y="1981200"/>
            <a:ext cx="8991600" cy="449167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FF"/>
                </a:solidFill>
                <a:latin typeface="Courier"/>
              </a:rPr>
              <a:t>search_feedback</a:t>
            </a:r>
            <a:r>
              <a:rPr lang="en-US" altLang="en-US" sz="1800" b="1" dirty="0">
                <a:solidFill>
                  <a:srgbClr val="0000FF"/>
                </a:solidFill>
                <a:latin typeface="Courier"/>
              </a:rPr>
              <a:t>(</a:t>
            </a:r>
            <a:r>
              <a:rPr lang="en-US" altLang="en-US" sz="1800" b="1" dirty="0" err="1">
                <a:solidFill>
                  <a:srgbClr val="000090"/>
                </a:solidFill>
                <a:latin typeface="Courier"/>
              </a:rPr>
              <a:t>num_to_find</a:t>
            </a:r>
            <a:r>
              <a:rPr lang="en-US" altLang="en-US" sz="1800" b="1" dirty="0">
                <a:solidFill>
                  <a:srgbClr val="000090"/>
                </a:solidFill>
                <a:latin typeface="Courier"/>
              </a:rPr>
              <a:t>, </a:t>
            </a:r>
            <a:r>
              <a:rPr lang="en-US" altLang="en-US" sz="1800" b="1" dirty="0" err="1">
                <a:solidFill>
                  <a:srgbClr val="000090"/>
                </a:solidFill>
                <a:latin typeface="Courier"/>
              </a:rPr>
              <a:t>a_list</a:t>
            </a:r>
            <a:r>
              <a:rPr lang="en-US" altLang="en-US" sz="1800" b="1" dirty="0">
                <a:solidFill>
                  <a:srgbClr val="0000FF"/>
                </a:solidFill>
                <a:latin typeface="Courier"/>
              </a:rPr>
              <a:t>)</a:t>
            </a:r>
            <a:r>
              <a:rPr lang="en-US" altLang="en-US" sz="1800" b="1" dirty="0">
                <a:solidFill>
                  <a:srgbClr val="000090"/>
                </a:solidFill>
                <a:latin typeface="Courier"/>
              </a:rPr>
              <a:t>:	</a:t>
            </a:r>
          </a:p>
          <a:p>
            <a:pPr>
              <a:lnSpc>
                <a:spcPct val="90000"/>
              </a:lnSpc>
              <a:buNone/>
              <a:tabLst>
                <a:tab pos="355600" algn="l"/>
                <a:tab pos="723900" algn="l"/>
                <a:tab pos="1257300" algn="l"/>
              </a:tabLst>
            </a:pPr>
            <a:r>
              <a:rPr lang="en-US" altLang="en-US" sz="1800" b="1" dirty="0">
                <a:solidFill>
                  <a:srgbClr val="000090"/>
                </a:solidFill>
                <a:latin typeface="Courier"/>
              </a:rPr>
              <a:t>	if </a:t>
            </a:r>
            <a:r>
              <a:rPr lang="en-US" altLang="en-US" sz="1800" b="1" dirty="0" err="1">
                <a:solidFill>
                  <a:srgbClr val="000090"/>
                </a:solidFill>
                <a:latin typeface="Courier"/>
              </a:rPr>
              <a:t>num_to_find</a:t>
            </a:r>
            <a:r>
              <a:rPr lang="en-US" altLang="en-US" sz="1800" b="1" dirty="0">
                <a:solidFill>
                  <a:srgbClr val="000090"/>
                </a:solidFill>
                <a:latin typeface="Courier"/>
              </a:rPr>
              <a:t> </a:t>
            </a:r>
            <a:r>
              <a:rPr lang="en-US" altLang="en-US" sz="2400" b="1" dirty="0">
                <a:solidFill>
                  <a:srgbClr val="FF00FF"/>
                </a:solidFill>
                <a:latin typeface="Courier"/>
              </a:rPr>
              <a:t>in</a:t>
            </a:r>
            <a:r>
              <a:rPr lang="en-US" altLang="en-US" sz="2000" b="1" dirty="0">
                <a:solidFill>
                  <a:srgbClr val="FF00FF"/>
                </a:solidFill>
                <a:latin typeface="Courier"/>
              </a:rPr>
              <a:t> </a:t>
            </a:r>
            <a:r>
              <a:rPr lang="en-US" altLang="en-US" sz="1800" b="1" dirty="0" err="1">
                <a:solidFill>
                  <a:srgbClr val="000090"/>
                </a:solidFill>
                <a:latin typeface="Courier"/>
              </a:rPr>
              <a:t>a_list</a:t>
            </a:r>
            <a:r>
              <a:rPr lang="en-US" altLang="en-US" sz="1800" b="1" dirty="0">
                <a:solidFill>
                  <a:srgbClr val="000090"/>
                </a:solidFill>
                <a:latin typeface="Courier"/>
              </a:rPr>
              <a:t>:</a:t>
            </a:r>
          </a:p>
          <a:p>
            <a:pPr>
              <a:lnSpc>
                <a:spcPct val="90000"/>
              </a:lnSpc>
              <a:buNone/>
              <a:tabLst>
                <a:tab pos="355600" algn="l"/>
                <a:tab pos="723900" algn="l"/>
                <a:tab pos="1257300" algn="l"/>
              </a:tabLst>
            </a:pPr>
            <a:r>
              <a:rPr lang="en-US" altLang="en-US" sz="1800" b="1" dirty="0">
                <a:solidFill>
                  <a:srgbClr val="000090"/>
                </a:solidFill>
                <a:latin typeface="Courier"/>
              </a:rPr>
              <a:t>		print('It is there')</a:t>
            </a:r>
          </a:p>
          <a:p>
            <a:pPr>
              <a:lnSpc>
                <a:spcPct val="90000"/>
              </a:lnSpc>
              <a:buNone/>
              <a:tabLst>
                <a:tab pos="355600" algn="l"/>
                <a:tab pos="723900" algn="l"/>
                <a:tab pos="1257300" algn="l"/>
              </a:tabLst>
            </a:pPr>
            <a:r>
              <a:rPr lang="en-US" altLang="en-US" sz="1800" b="1" dirty="0">
                <a:solidFill>
                  <a:srgbClr val="000090"/>
                </a:solidFill>
                <a:latin typeface="Courier"/>
              </a:rPr>
              <a:t>	</a:t>
            </a:r>
            <a:r>
              <a:rPr lang="en-US" altLang="en-US" sz="1800" b="1" dirty="0" err="1">
                <a:solidFill>
                  <a:srgbClr val="000090"/>
                </a:solidFill>
                <a:latin typeface="Courier"/>
              </a:rPr>
              <a:t>elif</a:t>
            </a:r>
            <a:r>
              <a:rPr lang="en-US" altLang="en-US" sz="1800" b="1" dirty="0">
                <a:solidFill>
                  <a:srgbClr val="000090"/>
                </a:solidFill>
                <a:latin typeface="Courier"/>
              </a:rPr>
              <a:t> </a:t>
            </a:r>
            <a:r>
              <a:rPr lang="en-US" altLang="en-US" sz="1800" b="1" dirty="0" err="1">
                <a:solidFill>
                  <a:srgbClr val="000090"/>
                </a:solidFill>
                <a:latin typeface="Courier"/>
              </a:rPr>
              <a:t>num_to_find</a:t>
            </a:r>
            <a:r>
              <a:rPr lang="en-US" altLang="en-US" sz="1800" b="1" dirty="0">
                <a:solidFill>
                  <a:srgbClr val="000090"/>
                </a:solidFill>
                <a:latin typeface="Courier"/>
              </a:rPr>
              <a:t> + 1 </a:t>
            </a:r>
            <a:r>
              <a:rPr lang="en-US" altLang="en-US" sz="2400" b="1" dirty="0">
                <a:solidFill>
                  <a:srgbClr val="FF00FF"/>
                </a:solidFill>
                <a:latin typeface="Courier"/>
              </a:rPr>
              <a:t>in</a:t>
            </a:r>
            <a:r>
              <a:rPr lang="en-US" altLang="en-US" sz="1800" b="1" dirty="0">
                <a:solidFill>
                  <a:srgbClr val="000090"/>
                </a:solidFill>
                <a:latin typeface="Courier"/>
              </a:rPr>
              <a:t> </a:t>
            </a:r>
            <a:r>
              <a:rPr lang="en-US" altLang="en-US" sz="1800" b="1" dirty="0" err="1">
                <a:solidFill>
                  <a:srgbClr val="000090"/>
                </a:solidFill>
                <a:latin typeface="Courier"/>
              </a:rPr>
              <a:t>a_list</a:t>
            </a:r>
            <a:r>
              <a:rPr lang="en-US" altLang="en-US" sz="1800" b="1" dirty="0">
                <a:solidFill>
                  <a:srgbClr val="000090"/>
                </a:solidFill>
                <a:latin typeface="Courier"/>
              </a:rPr>
              <a:t> or </a:t>
            </a:r>
            <a:r>
              <a:rPr lang="en-US" altLang="en-US" sz="1800" b="1" dirty="0" err="1">
                <a:solidFill>
                  <a:srgbClr val="000090"/>
                </a:solidFill>
                <a:latin typeface="Courier"/>
              </a:rPr>
              <a:t>num_to_find</a:t>
            </a:r>
            <a:r>
              <a:rPr lang="en-US" altLang="en-US" sz="1800" b="1" dirty="0">
                <a:solidFill>
                  <a:srgbClr val="000090"/>
                </a:solidFill>
                <a:latin typeface="Courier"/>
              </a:rPr>
              <a:t> - 1 </a:t>
            </a:r>
            <a:r>
              <a:rPr lang="en-US" altLang="en-US" sz="2400" b="1" dirty="0">
                <a:solidFill>
                  <a:srgbClr val="FF00FF"/>
                </a:solidFill>
                <a:latin typeface="Courier"/>
              </a:rPr>
              <a:t>in</a:t>
            </a:r>
            <a:r>
              <a:rPr lang="en-US" altLang="en-US" sz="1800" b="1" dirty="0">
                <a:solidFill>
                  <a:srgbClr val="000090"/>
                </a:solidFill>
                <a:latin typeface="Courier"/>
              </a:rPr>
              <a:t> </a:t>
            </a:r>
            <a:r>
              <a:rPr lang="en-US" altLang="en-US" sz="1800" b="1" dirty="0" err="1">
                <a:solidFill>
                  <a:srgbClr val="000090"/>
                </a:solidFill>
                <a:latin typeface="Courier"/>
              </a:rPr>
              <a:t>a_list</a:t>
            </a:r>
            <a:r>
              <a:rPr lang="en-US" altLang="en-US" sz="1800" b="1" dirty="0">
                <a:solidFill>
                  <a:srgbClr val="000090"/>
                </a:solidFill>
                <a:latin typeface="Courier"/>
              </a:rPr>
              <a:t>:</a:t>
            </a:r>
          </a:p>
          <a:p>
            <a:pPr>
              <a:lnSpc>
                <a:spcPct val="90000"/>
              </a:lnSpc>
              <a:buNone/>
              <a:tabLst>
                <a:tab pos="355600" algn="l"/>
                <a:tab pos="723900" algn="l"/>
                <a:tab pos="1257300" algn="l"/>
              </a:tabLst>
            </a:pPr>
            <a:r>
              <a:rPr lang="en-US" altLang="en-US" sz="1800" b="1" dirty="0">
                <a:solidFill>
                  <a:srgbClr val="000090"/>
                </a:solidFill>
                <a:latin typeface="Courier"/>
              </a:rPr>
              <a:t>		print('Close!')</a:t>
            </a:r>
          </a:p>
          <a:p>
            <a:pPr>
              <a:lnSpc>
                <a:spcPct val="90000"/>
              </a:lnSpc>
              <a:buNone/>
              <a:tabLst>
                <a:tab pos="355600" algn="l"/>
                <a:tab pos="723900" algn="l"/>
                <a:tab pos="1257300" algn="l"/>
              </a:tabLst>
            </a:pPr>
            <a:r>
              <a:rPr lang="en-US" altLang="en-US" sz="1800" b="1" dirty="0">
                <a:solidFill>
                  <a:srgbClr val="000090"/>
                </a:solidFill>
                <a:latin typeface="Courier"/>
              </a:rPr>
              <a:t>	else:</a:t>
            </a:r>
          </a:p>
          <a:p>
            <a:pPr>
              <a:lnSpc>
                <a:spcPct val="90000"/>
              </a:lnSpc>
              <a:buNone/>
              <a:tabLst>
                <a:tab pos="355600" algn="l"/>
                <a:tab pos="723900" algn="l"/>
                <a:tab pos="1257300" algn="l"/>
              </a:tabLst>
            </a:pPr>
            <a:r>
              <a:rPr lang="en-US" altLang="en-US" sz="1800" b="1" dirty="0">
                <a:solidFill>
                  <a:srgbClr val="000090"/>
                </a:solidFill>
                <a:latin typeface="Courier"/>
              </a:rPr>
              <a:t>		print('Not even close!')</a:t>
            </a:r>
          </a:p>
          <a:p>
            <a:pPr>
              <a:lnSpc>
                <a:spcPct val="90000"/>
              </a:lnSpc>
              <a:buNone/>
              <a:tabLst>
                <a:tab pos="355600" algn="l"/>
                <a:tab pos="723900" algn="l"/>
                <a:tab pos="1257300" algn="l"/>
              </a:tabLst>
            </a:pPr>
            <a:r>
              <a:rPr lang="en-US" altLang="en-US" sz="800" b="1" dirty="0">
                <a:solidFill>
                  <a:srgbClr val="000090"/>
                </a:solidFill>
                <a:latin typeface="Courier"/>
              </a:rPr>
              <a:t>	</a:t>
            </a:r>
          </a:p>
          <a:p>
            <a:pPr>
              <a:lnSpc>
                <a:spcPct val="90000"/>
              </a:lnSpc>
              <a:buNone/>
              <a:tabLst>
                <a:tab pos="355600" algn="l"/>
                <a:tab pos="723900" algn="l"/>
                <a:tab pos="1257300" algn="l"/>
              </a:tabLst>
            </a:pPr>
            <a:r>
              <a:rPr lang="en-US" altLang="en-US" sz="1800" b="1" dirty="0" err="1">
                <a:solidFill>
                  <a:srgbClr val="000090"/>
                </a:solidFill>
                <a:latin typeface="Courier"/>
              </a:rPr>
              <a:t>def</a:t>
            </a:r>
            <a:r>
              <a:rPr lang="en-US" altLang="en-US" sz="1800" b="1" dirty="0">
                <a:solidFill>
                  <a:srgbClr val="000090"/>
                </a:solidFill>
                <a:latin typeface="Courier"/>
              </a:rPr>
              <a:t> main():</a:t>
            </a:r>
          </a:p>
          <a:p>
            <a:pPr>
              <a:lnSpc>
                <a:spcPct val="90000"/>
              </a:lnSpc>
              <a:buNone/>
              <a:tabLst>
                <a:tab pos="355600" algn="l"/>
                <a:tab pos="723900" algn="l"/>
                <a:tab pos="1257300" algn="l"/>
              </a:tabLst>
            </a:pPr>
            <a:r>
              <a:rPr lang="en-US" altLang="en-US" sz="1800" b="1" dirty="0">
                <a:solidFill>
                  <a:srgbClr val="000090"/>
                </a:solidFill>
                <a:latin typeface="Courier"/>
              </a:rPr>
              <a:t>	</a:t>
            </a:r>
            <a:r>
              <a:rPr lang="en-US" altLang="en-US" sz="1800" b="1" dirty="0" err="1">
                <a:solidFill>
                  <a:srgbClr val="000090"/>
                </a:solidFill>
                <a:latin typeface="Courier"/>
              </a:rPr>
              <a:t>my_list</a:t>
            </a:r>
            <a:r>
              <a:rPr lang="en-US" altLang="en-US" sz="1800" b="1" dirty="0">
                <a:solidFill>
                  <a:srgbClr val="000090"/>
                </a:solidFill>
                <a:latin typeface="Courier"/>
              </a:rPr>
              <a:t> = [1, 2, 3, 4]</a:t>
            </a:r>
          </a:p>
          <a:p>
            <a:pPr>
              <a:lnSpc>
                <a:spcPct val="90000"/>
              </a:lnSpc>
              <a:buNone/>
              <a:tabLst>
                <a:tab pos="355600" algn="l"/>
                <a:tab pos="723900" algn="l"/>
                <a:tab pos="1257300" algn="l"/>
              </a:tabLst>
            </a:pPr>
            <a:r>
              <a:rPr lang="en-US" altLang="en-US" sz="1800" b="1" dirty="0">
                <a:solidFill>
                  <a:srgbClr val="000090"/>
                </a:solidFill>
                <a:latin typeface="Courier"/>
              </a:rPr>
              <a:t>	</a:t>
            </a:r>
            <a:r>
              <a:rPr lang="en-US" altLang="en-US" sz="1800" b="1" dirty="0" err="1">
                <a:solidFill>
                  <a:srgbClr val="0000FF"/>
                </a:solidFill>
                <a:latin typeface="Courier"/>
              </a:rPr>
              <a:t>search_feedback</a:t>
            </a:r>
            <a:r>
              <a:rPr lang="en-US" altLang="en-US" sz="1800" b="1" dirty="0">
                <a:solidFill>
                  <a:srgbClr val="0000FF"/>
                </a:solidFill>
                <a:latin typeface="Courier"/>
              </a:rPr>
              <a:t>(</a:t>
            </a:r>
            <a:r>
              <a:rPr lang="en-US" altLang="en-US" sz="1800" b="1" dirty="0">
                <a:solidFill>
                  <a:srgbClr val="000090"/>
                </a:solidFill>
                <a:latin typeface="Courier"/>
              </a:rPr>
              <a:t>-1, </a:t>
            </a:r>
            <a:r>
              <a:rPr lang="en-US" altLang="en-US" sz="1800" b="1" dirty="0" err="1">
                <a:solidFill>
                  <a:srgbClr val="000090"/>
                </a:solidFill>
                <a:latin typeface="Courier"/>
              </a:rPr>
              <a:t>my_list</a:t>
            </a:r>
            <a:r>
              <a:rPr lang="en-US" altLang="en-US" sz="1800" b="1" dirty="0">
                <a:solidFill>
                  <a:srgbClr val="0000FF"/>
                </a:solidFill>
                <a:latin typeface="Courier"/>
              </a:rPr>
              <a:t>)</a:t>
            </a:r>
          </a:p>
          <a:p>
            <a:pPr>
              <a:lnSpc>
                <a:spcPct val="90000"/>
              </a:lnSpc>
              <a:buNone/>
              <a:tabLst>
                <a:tab pos="355600" algn="l"/>
                <a:tab pos="723900" algn="l"/>
                <a:tab pos="1257300" algn="l"/>
              </a:tabLst>
            </a:pPr>
            <a:r>
              <a:rPr lang="en-US" altLang="en-US" sz="1800" b="1" dirty="0">
                <a:solidFill>
                  <a:srgbClr val="0000FF"/>
                </a:solidFill>
                <a:latin typeface="Courier"/>
              </a:rPr>
              <a:t>	</a:t>
            </a:r>
            <a:r>
              <a:rPr lang="en-US" altLang="en-US" sz="1800" b="1" dirty="0" err="1">
                <a:solidFill>
                  <a:srgbClr val="0000FF"/>
                </a:solidFill>
                <a:latin typeface="Courier"/>
              </a:rPr>
              <a:t>search_feedback</a:t>
            </a:r>
            <a:r>
              <a:rPr lang="en-US" altLang="en-US" sz="1800" b="1" dirty="0">
                <a:solidFill>
                  <a:srgbClr val="0000FF"/>
                </a:solidFill>
                <a:latin typeface="Courier"/>
              </a:rPr>
              <a:t>(</a:t>
            </a:r>
            <a:r>
              <a:rPr lang="en-US" altLang="en-US" sz="1800" b="1" dirty="0">
                <a:solidFill>
                  <a:srgbClr val="000090"/>
                </a:solidFill>
                <a:latin typeface="Courier"/>
              </a:rPr>
              <a:t>5, </a:t>
            </a:r>
            <a:r>
              <a:rPr lang="en-US" altLang="en-US" sz="1800" b="1" dirty="0" err="1">
                <a:solidFill>
                  <a:srgbClr val="000090"/>
                </a:solidFill>
                <a:latin typeface="Courier"/>
              </a:rPr>
              <a:t>my_list</a:t>
            </a:r>
            <a:r>
              <a:rPr lang="en-US" altLang="en-US" sz="1800" b="1" dirty="0">
                <a:solidFill>
                  <a:srgbClr val="0000FF"/>
                </a:solidFill>
                <a:latin typeface="Courier"/>
              </a:rPr>
              <a:t>)</a:t>
            </a:r>
          </a:p>
          <a:p>
            <a:pPr>
              <a:lnSpc>
                <a:spcPct val="90000"/>
              </a:lnSpc>
              <a:buNone/>
              <a:tabLst>
                <a:tab pos="355600" algn="l"/>
                <a:tab pos="723900" algn="l"/>
                <a:tab pos="1257300" algn="l"/>
              </a:tabLst>
            </a:pPr>
            <a:endParaRPr lang="en-US" altLang="en-US" sz="900" b="1" dirty="0">
              <a:solidFill>
                <a:srgbClr val="0000FF"/>
              </a:solidFill>
              <a:latin typeface="Courier"/>
            </a:endParaRPr>
          </a:p>
          <a:p>
            <a:pPr>
              <a:lnSpc>
                <a:spcPct val="90000"/>
              </a:lnSpc>
              <a:buNone/>
              <a:tabLst>
                <a:tab pos="355600" algn="l"/>
                <a:tab pos="723900" algn="l"/>
                <a:tab pos="1257300" algn="l"/>
              </a:tabLst>
            </a:pPr>
            <a:r>
              <a:rPr lang="en-US" altLang="en-US" sz="1800" b="1" dirty="0">
                <a:solidFill>
                  <a:srgbClr val="000090"/>
                </a:solidFill>
                <a:latin typeface="Courier"/>
              </a:rPr>
              <a:t>main()	</a:t>
            </a:r>
            <a:endParaRPr lang="da-DK" altLang="en-US" sz="1800" b="1" dirty="0">
              <a:solidFill>
                <a:srgbClr val="000090"/>
              </a:solidFill>
              <a:latin typeface="Courier"/>
            </a:endParaRPr>
          </a:p>
        </p:txBody>
      </p:sp>
      <p:sp>
        <p:nvSpPr>
          <p:cNvPr id="20" name="TextBox 19"/>
          <p:cNvSpPr txBox="1"/>
          <p:nvPr/>
        </p:nvSpPr>
        <p:spPr>
          <a:xfrm>
            <a:off x="6477000" y="4343400"/>
            <a:ext cx="2628900" cy="707886"/>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Not even close!</a:t>
            </a:r>
          </a:p>
          <a:p>
            <a:r>
              <a:rPr lang="en-US" sz="2000" b="1" dirty="0">
                <a:solidFill>
                  <a:srgbClr val="000090"/>
                </a:solidFill>
                <a:latin typeface="Courier"/>
                <a:cs typeface="Courier"/>
              </a:rPr>
              <a:t>Close!</a:t>
            </a:r>
          </a:p>
        </p:txBody>
      </p:sp>
    </p:spTree>
    <p:extLst>
      <p:ext uri="{BB962C8B-B14F-4D97-AF65-F5344CB8AC3E}">
        <p14:creationId xmlns:p14="http://schemas.microsoft.com/office/powerpoint/2010/main" val="47918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Accessing elements of a list</a:t>
            </a:r>
          </a:p>
        </p:txBody>
      </p:sp>
      <p:sp>
        <p:nvSpPr>
          <p:cNvPr id="3" name="Content Placeholder 2"/>
          <p:cNvSpPr>
            <a:spLocks noGrp="1"/>
          </p:cNvSpPr>
          <p:nvPr>
            <p:ph sz="quarter" idx="1"/>
          </p:nvPr>
        </p:nvSpPr>
        <p:spPr>
          <a:xfrm>
            <a:off x="152400" y="685800"/>
            <a:ext cx="8991600" cy="5486400"/>
          </a:xfrm>
        </p:spPr>
        <p:txBody>
          <a:bodyPr>
            <a:normAutofit/>
          </a:bodyPr>
          <a:lstStyle/>
          <a:p>
            <a:r>
              <a:rPr lang="en-US" sz="2800" dirty="0">
                <a:ea typeface="ＭＳ Ｐゴシック" charset="-128"/>
                <a:cs typeface="Calibri"/>
              </a:rPr>
              <a:t>Each element in a list can be accessed using its index value. (Reminder: square brackets are used with lists).</a:t>
            </a:r>
          </a:p>
          <a:p>
            <a:pPr>
              <a:buFont typeface="Wingdings" charset="2"/>
              <a:buChar char="§"/>
            </a:pPr>
            <a:endParaRPr lang="en-US" sz="36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r>
              <a:rPr lang="en-US" sz="2800" dirty="0">
                <a:ea typeface="ＭＳ Ｐゴシック" charset="-128"/>
                <a:cs typeface="Calibri"/>
              </a:rPr>
              <a:t>Note that accessing an element at an index value which doesn't exist in the list gives an index error: </a:t>
            </a:r>
            <a:endParaRPr lang="en-US" sz="2800" dirty="0"/>
          </a:p>
          <a:p>
            <a:pPr>
              <a:buFont typeface="Wingdings" charset="2"/>
              <a:buChar char="§"/>
            </a:pPr>
            <a:endParaRPr lang="en-US" sz="2800" dirty="0"/>
          </a:p>
          <a:p>
            <a:pPr>
              <a:buFont typeface="Wingdings" charset="2"/>
              <a:buChar char="§"/>
            </a:pPr>
            <a:endParaRPr lang="en-US" sz="2800" dirty="0"/>
          </a:p>
          <a:p>
            <a:pPr marL="0" indent="0">
              <a:buNone/>
            </a:pPr>
            <a:endParaRPr lang="en-US" sz="28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600" dirty="0">
              <a:ea typeface="ＭＳ Ｐゴシック" charset="-128"/>
              <a:cs typeface="Calibri"/>
            </a:endParaRP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14</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
        <p:nvSpPr>
          <p:cNvPr id="10" name="Text Box 9"/>
          <p:cNvSpPr txBox="1">
            <a:spLocks noChangeArrowheads="1"/>
          </p:cNvSpPr>
          <p:nvPr/>
        </p:nvSpPr>
        <p:spPr bwMode="auto">
          <a:xfrm>
            <a:off x="152400" y="1676400"/>
            <a:ext cx="8839200" cy="273459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1800" b="1" dirty="0" err="1">
                <a:solidFill>
                  <a:srgbClr val="000090"/>
                </a:solidFill>
                <a:latin typeface="Courier"/>
              </a:rPr>
              <a:t>def</a:t>
            </a:r>
            <a:r>
              <a:rPr lang="en-US" altLang="en-US" sz="1800" b="1" dirty="0">
                <a:solidFill>
                  <a:srgbClr val="000090"/>
                </a:solidFill>
                <a:latin typeface="Courier"/>
              </a:rPr>
              <a:t> main():</a:t>
            </a:r>
          </a:p>
          <a:p>
            <a:pPr>
              <a:lnSpc>
                <a:spcPct val="90000"/>
              </a:lnSpc>
              <a:buNone/>
              <a:tabLst>
                <a:tab pos="355600" algn="l"/>
                <a:tab pos="723900" algn="l"/>
                <a:tab pos="1257300" algn="l"/>
              </a:tabLst>
            </a:pPr>
            <a:r>
              <a:rPr lang="fr-FR" altLang="en-US" sz="1800" b="1" dirty="0">
                <a:solidFill>
                  <a:srgbClr val="000090"/>
                </a:solidFill>
                <a:latin typeface="Courier"/>
              </a:rPr>
              <a:t>	</a:t>
            </a:r>
            <a:r>
              <a:rPr lang="fr-FR" altLang="en-US" sz="1800" b="1" dirty="0" err="1">
                <a:solidFill>
                  <a:srgbClr val="000090"/>
                </a:solidFill>
                <a:latin typeface="Courier"/>
              </a:rPr>
              <a:t>a_list</a:t>
            </a:r>
            <a:r>
              <a:rPr lang="fr-FR" altLang="en-US" sz="1800" b="1" dirty="0">
                <a:solidFill>
                  <a:srgbClr val="000090"/>
                </a:solidFill>
                <a:latin typeface="Courier"/>
              </a:rPr>
              <a:t> = ['</a:t>
            </a:r>
            <a:r>
              <a:rPr lang="fr-FR" altLang="en-US" sz="1800" b="1" dirty="0" err="1">
                <a:solidFill>
                  <a:srgbClr val="000090"/>
                </a:solidFill>
                <a:latin typeface="Courier"/>
              </a:rPr>
              <a:t>What</a:t>
            </a:r>
            <a:r>
              <a:rPr lang="fr-FR" altLang="en-US" sz="1800" b="1" dirty="0">
                <a:solidFill>
                  <a:srgbClr val="000090"/>
                </a:solidFill>
                <a:latin typeface="Courier"/>
              </a:rPr>
              <a:t>', 'I', "</a:t>
            </a:r>
            <a:r>
              <a:rPr lang="fr-FR" altLang="en-US" sz="1800" b="1" dirty="0" err="1">
                <a:solidFill>
                  <a:srgbClr val="000090"/>
                </a:solidFill>
                <a:latin typeface="Courier"/>
              </a:rPr>
              <a:t>didn't</a:t>
            </a:r>
            <a:r>
              <a:rPr lang="fr-FR" altLang="en-US" sz="1800" b="1" dirty="0">
                <a:solidFill>
                  <a:srgbClr val="000090"/>
                </a:solidFill>
                <a:latin typeface="Courier"/>
              </a:rPr>
              <a:t>", '</a:t>
            </a:r>
            <a:r>
              <a:rPr lang="fr-FR" altLang="en-US" sz="1800" b="1" dirty="0" err="1">
                <a:solidFill>
                  <a:srgbClr val="000090"/>
                </a:solidFill>
                <a:latin typeface="Courier"/>
              </a:rPr>
              <a:t>expect</a:t>
            </a:r>
            <a:r>
              <a:rPr lang="fr-FR" altLang="en-US" sz="1800" b="1" dirty="0">
                <a:solidFill>
                  <a:srgbClr val="000090"/>
                </a:solidFill>
                <a:latin typeface="Courier"/>
              </a:rPr>
              <a:t>,', '</a:t>
            </a:r>
            <a:r>
              <a:rPr lang="fr-FR" altLang="en-US" sz="1800" b="1" dirty="0" err="1">
                <a:solidFill>
                  <a:srgbClr val="000090"/>
                </a:solidFill>
                <a:latin typeface="Courier"/>
              </a:rPr>
              <a:t>changed</a:t>
            </a:r>
            <a:r>
              <a:rPr lang="fr-FR" altLang="en-US" sz="1800" b="1" dirty="0">
                <a:solidFill>
                  <a:srgbClr val="000090"/>
                </a:solidFill>
                <a:latin typeface="Courier"/>
              </a:rPr>
              <a:t>', 'me']</a:t>
            </a:r>
          </a:p>
          <a:p>
            <a:pPr>
              <a:lnSpc>
                <a:spcPct val="90000"/>
              </a:lnSpc>
              <a:buNone/>
              <a:tabLst>
                <a:tab pos="355600" algn="l"/>
                <a:tab pos="723900" algn="l"/>
                <a:tab pos="1257300" algn="l"/>
              </a:tabLst>
            </a:pPr>
            <a:r>
              <a:rPr lang="fr-FR" altLang="en-US" sz="1800" b="1" dirty="0">
                <a:solidFill>
                  <a:srgbClr val="000090"/>
                </a:solidFill>
                <a:latin typeface="Courier"/>
              </a:rPr>
              <a:t>	phrase = </a:t>
            </a:r>
            <a:r>
              <a:rPr lang="fr-FR" altLang="en-US" sz="1800" b="1" dirty="0" err="1">
                <a:solidFill>
                  <a:srgbClr val="000090"/>
                </a:solidFill>
                <a:latin typeface="Courier"/>
              </a:rPr>
              <a:t>a_list</a:t>
            </a:r>
            <a:r>
              <a:rPr lang="fr-FR" altLang="en-US" sz="2000" b="1" dirty="0">
                <a:solidFill>
                  <a:srgbClr val="FF00FF"/>
                </a:solidFill>
                <a:latin typeface="Courier"/>
              </a:rPr>
              <a:t>[1] </a:t>
            </a:r>
            <a:r>
              <a:rPr lang="fr-FR" altLang="en-US" sz="1800" b="1" dirty="0">
                <a:solidFill>
                  <a:srgbClr val="000090"/>
                </a:solidFill>
                <a:latin typeface="Courier"/>
              </a:rPr>
              <a:t>+ " " + </a:t>
            </a:r>
            <a:r>
              <a:rPr lang="fr-FR" altLang="en-US" sz="1800" b="1" dirty="0" err="1">
                <a:solidFill>
                  <a:srgbClr val="000090"/>
                </a:solidFill>
                <a:latin typeface="Courier"/>
              </a:rPr>
              <a:t>a_list</a:t>
            </a:r>
            <a:r>
              <a:rPr lang="fr-FR" altLang="en-US" sz="2000" b="1" dirty="0">
                <a:solidFill>
                  <a:srgbClr val="FF00FF"/>
                </a:solidFill>
                <a:latin typeface="Courier"/>
              </a:rPr>
              <a:t>[4]</a:t>
            </a:r>
          </a:p>
          <a:p>
            <a:pPr>
              <a:lnSpc>
                <a:spcPct val="90000"/>
              </a:lnSpc>
              <a:buNone/>
              <a:tabLst>
                <a:tab pos="355600" algn="l"/>
                <a:tab pos="723900" algn="l"/>
                <a:tab pos="1257300" algn="l"/>
              </a:tabLst>
            </a:pPr>
            <a:r>
              <a:rPr lang="fr-FR" altLang="en-US" sz="1800" b="1" dirty="0">
                <a:solidFill>
                  <a:srgbClr val="000090"/>
                </a:solidFill>
                <a:latin typeface="Courier"/>
              </a:rPr>
              <a:t>	</a:t>
            </a:r>
            <a:r>
              <a:rPr lang="fr-FR" altLang="en-US" sz="1800" b="1" dirty="0" err="1">
                <a:solidFill>
                  <a:srgbClr val="000090"/>
                </a:solidFill>
                <a:latin typeface="Courier"/>
              </a:rPr>
              <a:t>print</a:t>
            </a:r>
            <a:r>
              <a:rPr lang="fr-FR" altLang="en-US" sz="1800" b="1" dirty="0">
                <a:solidFill>
                  <a:srgbClr val="000090"/>
                </a:solidFill>
                <a:latin typeface="Courier"/>
              </a:rPr>
              <a:t>(phrase)</a:t>
            </a:r>
          </a:p>
          <a:p>
            <a:pPr>
              <a:lnSpc>
                <a:spcPct val="90000"/>
              </a:lnSpc>
              <a:buNone/>
              <a:tabLst>
                <a:tab pos="355600" algn="l"/>
                <a:tab pos="723900" algn="l"/>
                <a:tab pos="1257300" algn="l"/>
              </a:tabLst>
            </a:pPr>
            <a:endParaRPr lang="fr-FR" altLang="en-US" sz="800" b="1" dirty="0">
              <a:solidFill>
                <a:srgbClr val="000090"/>
              </a:solidFill>
              <a:latin typeface="Courier"/>
            </a:endParaRPr>
          </a:p>
          <a:p>
            <a:pPr>
              <a:lnSpc>
                <a:spcPct val="90000"/>
              </a:lnSpc>
              <a:buNone/>
              <a:tabLst>
                <a:tab pos="355600" algn="l"/>
                <a:tab pos="723900" algn="l"/>
                <a:tab pos="1257300" algn="l"/>
              </a:tabLst>
            </a:pPr>
            <a:r>
              <a:rPr lang="fr-FR" altLang="en-US" sz="1800" b="1" dirty="0">
                <a:solidFill>
                  <a:srgbClr val="000090"/>
                </a:solidFill>
                <a:latin typeface="Courier"/>
              </a:rPr>
              <a:t>	phrase = </a:t>
            </a:r>
            <a:r>
              <a:rPr lang="fr-FR" altLang="en-US" sz="1800" b="1" dirty="0" err="1">
                <a:solidFill>
                  <a:srgbClr val="000090"/>
                </a:solidFill>
                <a:latin typeface="Courier"/>
              </a:rPr>
              <a:t>a_list</a:t>
            </a:r>
            <a:r>
              <a:rPr lang="fr-FR" altLang="en-US" sz="2000" b="1" dirty="0">
                <a:solidFill>
                  <a:srgbClr val="FF00FF"/>
                </a:solidFill>
                <a:latin typeface="Courier"/>
              </a:rPr>
              <a:t>[0] </a:t>
            </a:r>
            <a:r>
              <a:rPr lang="fr-FR" altLang="en-US" sz="1800" b="1" dirty="0">
                <a:solidFill>
                  <a:srgbClr val="000090"/>
                </a:solidFill>
                <a:latin typeface="Courier"/>
              </a:rPr>
              <a:t>+ " " + </a:t>
            </a:r>
            <a:r>
              <a:rPr lang="fr-FR" altLang="en-US" sz="1800" b="1" dirty="0" err="1">
                <a:solidFill>
                  <a:srgbClr val="000090"/>
                </a:solidFill>
                <a:latin typeface="Courier"/>
              </a:rPr>
              <a:t>a_list</a:t>
            </a:r>
            <a:r>
              <a:rPr lang="fr-FR" altLang="en-US" sz="2000" b="1" dirty="0">
                <a:solidFill>
                  <a:srgbClr val="FF00FF"/>
                </a:solidFill>
                <a:latin typeface="Courier"/>
              </a:rPr>
              <a:t>[4] </a:t>
            </a:r>
            <a:r>
              <a:rPr lang="fr-FR" altLang="en-US" sz="1800" b="1" dirty="0">
                <a:solidFill>
                  <a:srgbClr val="000090"/>
                </a:solidFill>
                <a:latin typeface="Courier"/>
              </a:rPr>
              <a:t>+ " " + </a:t>
            </a:r>
            <a:r>
              <a:rPr lang="fr-FR" altLang="en-US" sz="1800" b="1" dirty="0" err="1">
                <a:solidFill>
                  <a:srgbClr val="000090"/>
                </a:solidFill>
                <a:latin typeface="Courier"/>
              </a:rPr>
              <a:t>a_list</a:t>
            </a:r>
            <a:r>
              <a:rPr lang="fr-FR" altLang="en-US" sz="2000" b="1" dirty="0">
                <a:solidFill>
                  <a:srgbClr val="FF00FF"/>
                </a:solidFill>
                <a:latin typeface="Courier"/>
              </a:rPr>
              <a:t>[5]</a:t>
            </a:r>
          </a:p>
          <a:p>
            <a:pPr>
              <a:lnSpc>
                <a:spcPct val="90000"/>
              </a:lnSpc>
              <a:buNone/>
              <a:tabLst>
                <a:tab pos="355600" algn="l"/>
                <a:tab pos="723900" algn="l"/>
                <a:tab pos="1257300" algn="l"/>
              </a:tabLst>
            </a:pPr>
            <a:r>
              <a:rPr lang="fr-FR" altLang="en-US" sz="1800" b="1" dirty="0">
                <a:solidFill>
                  <a:srgbClr val="000090"/>
                </a:solidFill>
                <a:latin typeface="Courier"/>
              </a:rPr>
              <a:t>	</a:t>
            </a:r>
            <a:r>
              <a:rPr lang="fr-FR" altLang="en-US" sz="1800" b="1" dirty="0" err="1">
                <a:solidFill>
                  <a:srgbClr val="000090"/>
                </a:solidFill>
                <a:latin typeface="Courier"/>
              </a:rPr>
              <a:t>print</a:t>
            </a:r>
            <a:r>
              <a:rPr lang="fr-FR" altLang="en-US" sz="1800" b="1" dirty="0">
                <a:solidFill>
                  <a:srgbClr val="000090"/>
                </a:solidFill>
                <a:latin typeface="Courier"/>
              </a:rPr>
              <a:t>(phrase)</a:t>
            </a:r>
          </a:p>
          <a:p>
            <a:pPr>
              <a:lnSpc>
                <a:spcPct val="90000"/>
              </a:lnSpc>
              <a:buNone/>
              <a:tabLst>
                <a:tab pos="355600" algn="l"/>
                <a:tab pos="723900" algn="l"/>
                <a:tab pos="1257300" algn="l"/>
              </a:tabLst>
            </a:pPr>
            <a:endParaRPr lang="fr-FR" altLang="en-US" sz="800" b="1" dirty="0">
              <a:solidFill>
                <a:srgbClr val="000090"/>
              </a:solidFill>
              <a:latin typeface="Courier"/>
            </a:endParaRPr>
          </a:p>
          <a:p>
            <a:pPr>
              <a:lnSpc>
                <a:spcPct val="90000"/>
              </a:lnSpc>
              <a:buNone/>
              <a:tabLst>
                <a:tab pos="355600" algn="l"/>
                <a:tab pos="723900" algn="l"/>
                <a:tab pos="1257300" algn="l"/>
              </a:tabLst>
            </a:pPr>
            <a:r>
              <a:rPr lang="en-US" altLang="en-US" sz="1800" b="1" dirty="0">
                <a:solidFill>
                  <a:srgbClr val="000090"/>
                </a:solidFill>
                <a:latin typeface="Courier"/>
              </a:rPr>
              <a:t>main()	</a:t>
            </a:r>
            <a:endParaRPr lang="da-DK" altLang="en-US" sz="1800" b="1" dirty="0">
              <a:solidFill>
                <a:srgbClr val="000090"/>
              </a:solidFill>
              <a:latin typeface="Courier"/>
            </a:endParaRPr>
          </a:p>
        </p:txBody>
      </p:sp>
      <p:sp>
        <p:nvSpPr>
          <p:cNvPr id="11" name="TextBox 10"/>
          <p:cNvSpPr txBox="1"/>
          <p:nvPr/>
        </p:nvSpPr>
        <p:spPr>
          <a:xfrm>
            <a:off x="6172200" y="3962400"/>
            <a:ext cx="2895600" cy="707886"/>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I changed</a:t>
            </a:r>
          </a:p>
          <a:p>
            <a:r>
              <a:rPr lang="en-US" sz="2000" b="1" dirty="0">
                <a:solidFill>
                  <a:srgbClr val="000090"/>
                </a:solidFill>
                <a:latin typeface="Courier"/>
                <a:cs typeface="Courier"/>
              </a:rPr>
              <a:t>What changed me</a:t>
            </a:r>
          </a:p>
        </p:txBody>
      </p:sp>
      <p:sp>
        <p:nvSpPr>
          <p:cNvPr id="12" name="Text Box 9"/>
          <p:cNvSpPr txBox="1">
            <a:spLocks noChangeArrowheads="1"/>
          </p:cNvSpPr>
          <p:nvPr/>
        </p:nvSpPr>
        <p:spPr bwMode="auto">
          <a:xfrm>
            <a:off x="381000" y="5867400"/>
            <a:ext cx="8534400" cy="67249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fr-FR" altLang="en-US" sz="1800" b="1" dirty="0" err="1">
                <a:solidFill>
                  <a:srgbClr val="000090"/>
                </a:solidFill>
                <a:latin typeface="Courier"/>
              </a:rPr>
              <a:t>a_list</a:t>
            </a:r>
            <a:r>
              <a:rPr lang="fr-FR" altLang="en-US" sz="1800" b="1" dirty="0">
                <a:solidFill>
                  <a:srgbClr val="000090"/>
                </a:solidFill>
                <a:latin typeface="Courier"/>
              </a:rPr>
              <a:t> = ['</a:t>
            </a:r>
            <a:r>
              <a:rPr lang="fr-FR" altLang="en-US" sz="1800" b="1" dirty="0" err="1">
                <a:solidFill>
                  <a:srgbClr val="000090"/>
                </a:solidFill>
                <a:latin typeface="Courier"/>
              </a:rPr>
              <a:t>What</a:t>
            </a:r>
            <a:r>
              <a:rPr lang="fr-FR" altLang="en-US" sz="1800" b="1" dirty="0">
                <a:solidFill>
                  <a:srgbClr val="000090"/>
                </a:solidFill>
                <a:latin typeface="Courier"/>
              </a:rPr>
              <a:t>', 'I', "</a:t>
            </a:r>
            <a:r>
              <a:rPr lang="fr-FR" altLang="en-US" sz="1800" b="1" dirty="0" err="1">
                <a:solidFill>
                  <a:srgbClr val="000090"/>
                </a:solidFill>
                <a:latin typeface="Courier"/>
              </a:rPr>
              <a:t>didn't</a:t>
            </a:r>
            <a:r>
              <a:rPr lang="fr-FR" altLang="en-US" sz="1800" b="1" dirty="0">
                <a:solidFill>
                  <a:srgbClr val="000090"/>
                </a:solidFill>
                <a:latin typeface="Courier"/>
              </a:rPr>
              <a:t>", '</a:t>
            </a:r>
            <a:r>
              <a:rPr lang="fr-FR" altLang="en-US" sz="1800" b="1" dirty="0" err="1">
                <a:solidFill>
                  <a:srgbClr val="000090"/>
                </a:solidFill>
                <a:latin typeface="Courier"/>
              </a:rPr>
              <a:t>expect</a:t>
            </a:r>
            <a:r>
              <a:rPr lang="fr-FR" altLang="en-US" sz="1800" b="1" dirty="0">
                <a:solidFill>
                  <a:srgbClr val="000090"/>
                </a:solidFill>
                <a:latin typeface="Courier"/>
              </a:rPr>
              <a:t>,', '</a:t>
            </a:r>
            <a:r>
              <a:rPr lang="fr-FR" altLang="en-US" sz="1800" b="1" dirty="0" err="1">
                <a:solidFill>
                  <a:srgbClr val="000090"/>
                </a:solidFill>
                <a:latin typeface="Courier"/>
              </a:rPr>
              <a:t>changed</a:t>
            </a:r>
            <a:r>
              <a:rPr lang="fr-FR" altLang="en-US" sz="1800" b="1" dirty="0">
                <a:solidFill>
                  <a:srgbClr val="000090"/>
                </a:solidFill>
                <a:latin typeface="Courier"/>
              </a:rPr>
              <a:t>', 'me']</a:t>
            </a:r>
          </a:p>
          <a:p>
            <a:pPr>
              <a:lnSpc>
                <a:spcPct val="90000"/>
              </a:lnSpc>
              <a:buNone/>
              <a:tabLst>
                <a:tab pos="355600" algn="l"/>
                <a:tab pos="723900" algn="l"/>
                <a:tab pos="1257300" algn="l"/>
              </a:tabLst>
            </a:pPr>
            <a:r>
              <a:rPr lang="fr-FR" altLang="en-US" sz="1800" b="1" dirty="0" err="1">
                <a:solidFill>
                  <a:srgbClr val="000090"/>
                </a:solidFill>
                <a:latin typeface="Courier"/>
              </a:rPr>
              <a:t>print</a:t>
            </a:r>
            <a:r>
              <a:rPr lang="fr-FR" altLang="en-US" sz="1800" b="1" dirty="0">
                <a:solidFill>
                  <a:srgbClr val="000090"/>
                </a:solidFill>
                <a:latin typeface="Courier"/>
              </a:rPr>
              <a:t>(</a:t>
            </a:r>
            <a:r>
              <a:rPr lang="fr-FR" altLang="en-US" sz="1800" b="1" dirty="0" err="1">
                <a:solidFill>
                  <a:srgbClr val="000090"/>
                </a:solidFill>
                <a:latin typeface="Courier"/>
              </a:rPr>
              <a:t>a_list</a:t>
            </a:r>
            <a:r>
              <a:rPr lang="fr-FR" altLang="en-US" sz="1800" b="1" dirty="0">
                <a:solidFill>
                  <a:srgbClr val="FF00FF"/>
                </a:solidFill>
                <a:latin typeface="Courier"/>
              </a:rPr>
              <a:t>[6]</a:t>
            </a:r>
            <a:r>
              <a:rPr lang="fr-FR" altLang="en-US" sz="1800" b="1" dirty="0">
                <a:solidFill>
                  <a:srgbClr val="000090"/>
                </a:solidFill>
                <a:latin typeface="Courier"/>
              </a:rPr>
              <a:t>)</a:t>
            </a:r>
          </a:p>
        </p:txBody>
      </p:sp>
      <p:sp>
        <p:nvSpPr>
          <p:cNvPr id="13" name="TextBox 12"/>
          <p:cNvSpPr txBox="1"/>
          <p:nvPr/>
        </p:nvSpPr>
        <p:spPr>
          <a:xfrm>
            <a:off x="3352800" y="6457890"/>
            <a:ext cx="5791200" cy="400110"/>
          </a:xfrm>
          <a:prstGeom prst="rect">
            <a:avLst/>
          </a:prstGeom>
          <a:solidFill>
            <a:srgbClr val="E3EBF3"/>
          </a:solidFill>
          <a:ln>
            <a:solidFill>
              <a:srgbClr val="0000FF"/>
            </a:solidFill>
          </a:ln>
        </p:spPr>
        <p:txBody>
          <a:bodyPr wrap="square" rtlCol="0">
            <a:spAutoFit/>
          </a:bodyPr>
          <a:lstStyle/>
          <a:p>
            <a:r>
              <a:rPr lang="en-US" sz="2000" b="1" dirty="0" err="1">
                <a:solidFill>
                  <a:srgbClr val="0000FF"/>
                </a:solidFill>
                <a:latin typeface="Courier"/>
                <a:cs typeface="Courier"/>
              </a:rPr>
              <a:t>IndexError</a:t>
            </a:r>
            <a:r>
              <a:rPr lang="en-US" sz="2000" b="1" dirty="0">
                <a:solidFill>
                  <a:srgbClr val="000090"/>
                </a:solidFill>
                <a:latin typeface="Courier"/>
                <a:cs typeface="Courier"/>
              </a:rPr>
              <a:t>: list index out of range</a:t>
            </a:r>
          </a:p>
        </p:txBody>
      </p:sp>
    </p:spTree>
    <p:extLst>
      <p:ext uri="{BB962C8B-B14F-4D97-AF65-F5344CB8AC3E}">
        <p14:creationId xmlns:p14="http://schemas.microsoft.com/office/powerpoint/2010/main" val="228347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16342"/>
            <a:ext cx="8991600" cy="1055258"/>
          </a:xfrm>
        </p:spPr>
        <p:txBody>
          <a:bodyPr>
            <a:noAutofit/>
          </a:bodyPr>
          <a:lstStyle/>
          <a:p>
            <a:pPr algn="ctr"/>
            <a:r>
              <a:rPr lang="en-NZ" b="1" dirty="0"/>
              <a:t>Lists are mutable objects. The elements of a list can be updated.</a:t>
            </a:r>
          </a:p>
        </p:txBody>
      </p:sp>
      <p:sp>
        <p:nvSpPr>
          <p:cNvPr id="3" name="Content Placeholder 2"/>
          <p:cNvSpPr>
            <a:spLocks noGrp="1"/>
          </p:cNvSpPr>
          <p:nvPr>
            <p:ph sz="quarter" idx="1"/>
          </p:nvPr>
        </p:nvSpPr>
        <p:spPr>
          <a:xfrm>
            <a:off x="76200" y="1090301"/>
            <a:ext cx="8991600" cy="5486400"/>
          </a:xfrm>
        </p:spPr>
        <p:txBody>
          <a:bodyPr>
            <a:normAutofit/>
          </a:bodyPr>
          <a:lstStyle/>
          <a:p>
            <a:r>
              <a:rPr lang="en-US" sz="2800" dirty="0">
                <a:ea typeface="ＭＳ Ｐゴシック" charset="-128"/>
                <a:cs typeface="Calibri"/>
              </a:rPr>
              <a:t> </a:t>
            </a: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900" dirty="0">
              <a:ea typeface="ＭＳ Ｐゴシック" charset="-128"/>
              <a:cs typeface="Calibri"/>
            </a:endParaRPr>
          </a:p>
          <a:p>
            <a:pPr>
              <a:buFont typeface="Wingdings" charset="2"/>
              <a:buChar char="§"/>
            </a:pPr>
            <a:endParaRPr lang="en-US" sz="2800" dirty="0"/>
          </a:p>
          <a:p>
            <a:pPr>
              <a:buFont typeface="Wingdings" charset="2"/>
              <a:buChar char="§"/>
            </a:pPr>
            <a:endParaRPr lang="en-US" sz="2800" dirty="0"/>
          </a:p>
          <a:p>
            <a:pPr marL="0" indent="0">
              <a:buNone/>
            </a:pPr>
            <a:endParaRPr lang="en-US" sz="28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600" dirty="0">
              <a:ea typeface="ＭＳ Ｐゴシック" charset="-128"/>
              <a:cs typeface="Calibri"/>
            </a:endParaRP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a:xfrm>
            <a:off x="8534400" y="50800"/>
            <a:ext cx="533400" cy="152400"/>
          </a:xfrm>
        </p:spPr>
        <p:txBody>
          <a:bodyPr/>
          <a:lstStyle/>
          <a:p>
            <a:fld id="{B6F15528-21DE-4FAA-801E-634DDDAF4B2B}" type="slidenum">
              <a:rPr lang="en-US" smtClean="0"/>
              <a:pPr/>
              <a:t>15</a:t>
            </a:fld>
            <a:endParaRPr lang="en-US" dirty="0"/>
          </a:p>
        </p:txBody>
      </p:sp>
      <p:sp>
        <p:nvSpPr>
          <p:cNvPr id="6" name="Footer Placeholder 5"/>
          <p:cNvSpPr>
            <a:spLocks noGrp="1"/>
          </p:cNvSpPr>
          <p:nvPr>
            <p:ph type="ftr" sz="quarter" idx="3"/>
          </p:nvPr>
        </p:nvSpPr>
        <p:spPr>
          <a:xfrm>
            <a:off x="6172200" y="47743"/>
            <a:ext cx="2743200" cy="125950"/>
          </a:xfrm>
        </p:spPr>
        <p:txBody>
          <a:bodyPr/>
          <a:lstStyle/>
          <a:p>
            <a:r>
              <a:rPr lang="en-US"/>
              <a:t>CompSci 101 - Principles of Programming </a:t>
            </a:r>
            <a:endParaRPr lang="en-US" dirty="0"/>
          </a:p>
        </p:txBody>
      </p:sp>
      <p:sp>
        <p:nvSpPr>
          <p:cNvPr id="15" name="Text Box 9"/>
          <p:cNvSpPr txBox="1">
            <a:spLocks noChangeArrowheads="1"/>
          </p:cNvSpPr>
          <p:nvPr/>
        </p:nvSpPr>
        <p:spPr bwMode="auto">
          <a:xfrm>
            <a:off x="228600" y="1447800"/>
            <a:ext cx="8839200" cy="516603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1800" b="1" dirty="0" err="1">
                <a:solidFill>
                  <a:srgbClr val="000090"/>
                </a:solidFill>
                <a:latin typeface="Courier"/>
              </a:rPr>
              <a:t>def</a:t>
            </a:r>
            <a:r>
              <a:rPr lang="en-US" altLang="en-US" sz="1800" b="1" dirty="0">
                <a:solidFill>
                  <a:srgbClr val="000090"/>
                </a:solidFill>
                <a:latin typeface="Courier"/>
              </a:rPr>
              <a:t> main():</a:t>
            </a:r>
          </a:p>
          <a:p>
            <a:pPr>
              <a:lnSpc>
                <a:spcPct val="90000"/>
              </a:lnSpc>
              <a:buNone/>
              <a:tabLst>
                <a:tab pos="355600" algn="l"/>
                <a:tab pos="723900" algn="l"/>
                <a:tab pos="1257300" algn="l"/>
              </a:tabLst>
            </a:pPr>
            <a:r>
              <a:rPr lang="en-US" altLang="en-US" sz="1800" b="1" dirty="0">
                <a:solidFill>
                  <a:srgbClr val="000090"/>
                </a:solidFill>
                <a:latin typeface="Courier"/>
              </a:rPr>
              <a:t>	</a:t>
            </a:r>
            <a:r>
              <a:rPr lang="en-US" altLang="en-US" sz="1800" b="1" dirty="0" err="1">
                <a:solidFill>
                  <a:srgbClr val="000090"/>
                </a:solidFill>
                <a:latin typeface="Courier"/>
              </a:rPr>
              <a:t>my_list</a:t>
            </a:r>
            <a:r>
              <a:rPr lang="en-US" altLang="en-US" sz="1800" b="1" dirty="0">
                <a:solidFill>
                  <a:srgbClr val="000090"/>
                </a:solidFill>
                <a:latin typeface="Courier"/>
              </a:rPr>
              <a:t> = [15, 12, 17, 10, 13, 18]</a:t>
            </a:r>
          </a:p>
          <a:p>
            <a:pPr>
              <a:lnSpc>
                <a:spcPct val="90000"/>
              </a:lnSpc>
              <a:buNone/>
              <a:tabLst>
                <a:tab pos="355600" algn="l"/>
                <a:tab pos="723900" algn="l"/>
                <a:tab pos="1257300" algn="l"/>
              </a:tabLst>
            </a:pPr>
            <a:r>
              <a:rPr lang="en-US" altLang="en-US" sz="1800" b="1" dirty="0">
                <a:solidFill>
                  <a:srgbClr val="000090"/>
                </a:solidFill>
                <a:latin typeface="Courier"/>
              </a:rPr>
              <a:t>	print("1.", </a:t>
            </a:r>
            <a:r>
              <a:rPr lang="en-US" altLang="en-US" sz="1800" b="1" dirty="0" err="1">
                <a:solidFill>
                  <a:srgbClr val="000090"/>
                </a:solidFill>
                <a:latin typeface="Courier"/>
              </a:rPr>
              <a:t>my_list</a:t>
            </a:r>
            <a:r>
              <a:rPr lang="en-US" altLang="en-US" sz="1800" b="1" dirty="0">
                <a:solidFill>
                  <a:srgbClr val="000090"/>
                </a:solidFill>
                <a:latin typeface="Courier"/>
              </a:rPr>
              <a:t>)</a:t>
            </a:r>
          </a:p>
          <a:p>
            <a:pPr>
              <a:lnSpc>
                <a:spcPct val="90000"/>
              </a:lnSpc>
              <a:buNone/>
              <a:tabLst>
                <a:tab pos="355600" algn="l"/>
                <a:tab pos="723900" algn="l"/>
                <a:tab pos="1257300" algn="l"/>
              </a:tabLst>
            </a:pPr>
            <a:endParaRPr lang="en-US" altLang="en-US" sz="800" b="1" dirty="0">
              <a:solidFill>
                <a:srgbClr val="000090"/>
              </a:solidFill>
              <a:latin typeface="Courier"/>
            </a:endParaRPr>
          </a:p>
          <a:p>
            <a:pPr>
              <a:lnSpc>
                <a:spcPct val="90000"/>
              </a:lnSpc>
              <a:buNone/>
              <a:tabLst>
                <a:tab pos="355600" algn="l"/>
                <a:tab pos="723900" algn="l"/>
                <a:tab pos="1257300" algn="l"/>
              </a:tabLst>
            </a:pPr>
            <a:r>
              <a:rPr lang="en-US" altLang="en-US" sz="1800" b="1" dirty="0">
                <a:solidFill>
                  <a:srgbClr val="000090"/>
                </a:solidFill>
                <a:latin typeface="Courier"/>
              </a:rPr>
              <a:t>	</a:t>
            </a:r>
            <a:r>
              <a:rPr lang="en-US" altLang="en-US" sz="1800" b="1" dirty="0" err="1">
                <a:solidFill>
                  <a:srgbClr val="000090"/>
                </a:solidFill>
                <a:latin typeface="Courier"/>
              </a:rPr>
              <a:t>my_list</a:t>
            </a:r>
            <a:r>
              <a:rPr lang="en-US" altLang="en-US" sz="1800" b="1" dirty="0">
                <a:solidFill>
                  <a:srgbClr val="000090"/>
                </a:solidFill>
                <a:latin typeface="Courier"/>
              </a:rPr>
              <a:t>[5] </a:t>
            </a:r>
            <a:r>
              <a:rPr lang="en-US" altLang="en-US" sz="2400" b="1" dirty="0">
                <a:solidFill>
                  <a:srgbClr val="FF00FF"/>
                </a:solidFill>
                <a:latin typeface="Courier"/>
              </a:rPr>
              <a:t> </a:t>
            </a:r>
            <a:r>
              <a:rPr lang="en-US" altLang="en-US" sz="1800" b="1" dirty="0">
                <a:solidFill>
                  <a:srgbClr val="000090"/>
                </a:solidFill>
                <a:latin typeface="Courier"/>
              </a:rPr>
              <a:t> </a:t>
            </a:r>
            <a:r>
              <a:rPr lang="en-US" altLang="en-US" sz="1800" b="1" dirty="0" err="1">
                <a:solidFill>
                  <a:srgbClr val="000090"/>
                </a:solidFill>
                <a:latin typeface="Courier"/>
              </a:rPr>
              <a:t>my_list</a:t>
            </a:r>
            <a:r>
              <a:rPr lang="en-US" altLang="en-US" sz="1800" b="1" dirty="0">
                <a:solidFill>
                  <a:srgbClr val="000090"/>
                </a:solidFill>
                <a:latin typeface="Courier"/>
              </a:rPr>
              <a:t>[5] + </a:t>
            </a:r>
            <a:r>
              <a:rPr lang="en-US" altLang="en-US" sz="1800" b="1" dirty="0" err="1">
                <a:solidFill>
                  <a:srgbClr val="000090"/>
                </a:solidFill>
                <a:latin typeface="Courier"/>
              </a:rPr>
              <a:t>my_list</a:t>
            </a:r>
            <a:r>
              <a:rPr lang="en-US" altLang="en-US" sz="1800" b="1" dirty="0">
                <a:solidFill>
                  <a:srgbClr val="000090"/>
                </a:solidFill>
                <a:latin typeface="Courier"/>
              </a:rPr>
              <a:t>[4] </a:t>
            </a:r>
          </a:p>
          <a:p>
            <a:pPr>
              <a:lnSpc>
                <a:spcPct val="90000"/>
              </a:lnSpc>
              <a:buNone/>
              <a:tabLst>
                <a:tab pos="355600" algn="l"/>
                <a:tab pos="723900" algn="l"/>
                <a:tab pos="1257300" algn="l"/>
              </a:tabLst>
            </a:pPr>
            <a:r>
              <a:rPr lang="en-US" altLang="en-US" sz="1800" b="1" dirty="0">
                <a:solidFill>
                  <a:srgbClr val="000090"/>
                </a:solidFill>
                <a:latin typeface="Courier"/>
              </a:rPr>
              <a:t>	</a:t>
            </a:r>
            <a:r>
              <a:rPr lang="en-US" altLang="en-US" sz="1800" b="1" dirty="0" err="1">
                <a:solidFill>
                  <a:srgbClr val="000090"/>
                </a:solidFill>
                <a:latin typeface="Courier"/>
              </a:rPr>
              <a:t>my_list</a:t>
            </a:r>
            <a:r>
              <a:rPr lang="en-US" altLang="en-US" sz="1800" b="1" dirty="0">
                <a:solidFill>
                  <a:srgbClr val="000090"/>
                </a:solidFill>
                <a:latin typeface="Courier"/>
              </a:rPr>
              <a:t>[0] </a:t>
            </a:r>
            <a:r>
              <a:rPr lang="en-US" altLang="en-US" sz="2400" b="1" dirty="0">
                <a:solidFill>
                  <a:srgbClr val="FF00FF"/>
                </a:solidFill>
                <a:latin typeface="Courier"/>
              </a:rPr>
              <a:t> </a:t>
            </a:r>
            <a:r>
              <a:rPr lang="en-US" altLang="en-US" sz="1800" b="1" dirty="0">
                <a:solidFill>
                  <a:srgbClr val="FF00FF"/>
                </a:solidFill>
                <a:latin typeface="Courier"/>
              </a:rPr>
              <a:t> </a:t>
            </a:r>
            <a:r>
              <a:rPr lang="en-US" altLang="en-US" sz="1800" b="1" dirty="0" err="1">
                <a:solidFill>
                  <a:srgbClr val="000090"/>
                </a:solidFill>
                <a:latin typeface="Courier"/>
              </a:rPr>
              <a:t>my_list</a:t>
            </a:r>
            <a:r>
              <a:rPr lang="en-US" altLang="en-US" sz="1800" b="1" dirty="0">
                <a:solidFill>
                  <a:srgbClr val="000090"/>
                </a:solidFill>
                <a:latin typeface="Courier"/>
              </a:rPr>
              <a:t>[1] + </a:t>
            </a:r>
            <a:r>
              <a:rPr lang="en-US" altLang="en-US" sz="1800" b="1" dirty="0" err="1">
                <a:solidFill>
                  <a:srgbClr val="000090"/>
                </a:solidFill>
                <a:latin typeface="Courier"/>
              </a:rPr>
              <a:t>my_list</a:t>
            </a:r>
            <a:r>
              <a:rPr lang="en-US" altLang="en-US" sz="1800" b="1" dirty="0">
                <a:solidFill>
                  <a:srgbClr val="000090"/>
                </a:solidFill>
                <a:latin typeface="Courier"/>
              </a:rPr>
              <a:t>[2] </a:t>
            </a:r>
          </a:p>
          <a:p>
            <a:pPr>
              <a:lnSpc>
                <a:spcPct val="90000"/>
              </a:lnSpc>
              <a:buNone/>
              <a:tabLst>
                <a:tab pos="355600" algn="l"/>
                <a:tab pos="723900" algn="l"/>
                <a:tab pos="1257300" algn="l"/>
              </a:tabLst>
            </a:pPr>
            <a:r>
              <a:rPr lang="en-US" altLang="en-US" sz="1800" b="1" dirty="0">
                <a:solidFill>
                  <a:srgbClr val="000090"/>
                </a:solidFill>
                <a:latin typeface="Courier"/>
              </a:rPr>
              <a:t>	</a:t>
            </a:r>
            <a:r>
              <a:rPr lang="en-US" altLang="en-US" sz="1800" b="1" dirty="0" err="1">
                <a:solidFill>
                  <a:srgbClr val="000090"/>
                </a:solidFill>
                <a:latin typeface="Courier"/>
              </a:rPr>
              <a:t>my_list</a:t>
            </a:r>
            <a:r>
              <a:rPr lang="en-US" altLang="en-US" sz="1800" b="1" dirty="0">
                <a:solidFill>
                  <a:srgbClr val="000090"/>
                </a:solidFill>
                <a:latin typeface="Courier"/>
              </a:rPr>
              <a:t>[1] </a:t>
            </a:r>
            <a:r>
              <a:rPr lang="en-US" altLang="en-US" sz="2400" b="1" dirty="0">
                <a:solidFill>
                  <a:srgbClr val="FF00FF"/>
                </a:solidFill>
                <a:latin typeface="Courier"/>
              </a:rPr>
              <a:t> </a:t>
            </a:r>
            <a:r>
              <a:rPr lang="en-US" altLang="en-US" sz="1800" b="1" dirty="0">
                <a:solidFill>
                  <a:srgbClr val="FF00FF"/>
                </a:solidFill>
                <a:latin typeface="Courier"/>
              </a:rPr>
              <a:t> </a:t>
            </a:r>
            <a:r>
              <a:rPr lang="en-US" altLang="en-US" sz="1800" b="1" dirty="0" err="1">
                <a:solidFill>
                  <a:srgbClr val="000090"/>
                </a:solidFill>
                <a:latin typeface="Courier"/>
              </a:rPr>
              <a:t>my_list</a:t>
            </a:r>
            <a:r>
              <a:rPr lang="en-US" altLang="en-US" sz="1800" b="1" dirty="0">
                <a:solidFill>
                  <a:srgbClr val="000090"/>
                </a:solidFill>
                <a:latin typeface="Courier"/>
              </a:rPr>
              <a:t>[1] * </a:t>
            </a:r>
            <a:r>
              <a:rPr lang="en-US" altLang="en-US" sz="1800" b="1" dirty="0" err="1">
                <a:solidFill>
                  <a:srgbClr val="000090"/>
                </a:solidFill>
                <a:latin typeface="Courier"/>
              </a:rPr>
              <a:t>my_list</a:t>
            </a:r>
            <a:r>
              <a:rPr lang="en-US" altLang="en-US" sz="1800" b="1" dirty="0">
                <a:solidFill>
                  <a:srgbClr val="000090"/>
                </a:solidFill>
                <a:latin typeface="Courier"/>
              </a:rPr>
              <a:t>[3] – 40</a:t>
            </a:r>
          </a:p>
          <a:p>
            <a:pPr>
              <a:lnSpc>
                <a:spcPct val="90000"/>
              </a:lnSpc>
              <a:buNone/>
              <a:tabLst>
                <a:tab pos="355600" algn="l"/>
                <a:tab pos="723900" algn="l"/>
                <a:tab pos="1257300" algn="l"/>
              </a:tabLst>
            </a:pPr>
            <a:endParaRPr lang="en-US" altLang="en-US" sz="1800" b="1" dirty="0">
              <a:solidFill>
                <a:srgbClr val="000090"/>
              </a:solidFill>
              <a:latin typeface="Courier"/>
            </a:endParaRPr>
          </a:p>
          <a:p>
            <a:pPr>
              <a:lnSpc>
                <a:spcPct val="90000"/>
              </a:lnSpc>
              <a:buNone/>
              <a:tabLst>
                <a:tab pos="355600" algn="l"/>
                <a:tab pos="723900" algn="l"/>
                <a:tab pos="1257300" algn="l"/>
              </a:tabLst>
            </a:pPr>
            <a:r>
              <a:rPr lang="en-US" altLang="en-US" sz="1800" b="1" dirty="0">
                <a:solidFill>
                  <a:srgbClr val="000090"/>
                </a:solidFill>
                <a:latin typeface="Courier"/>
              </a:rPr>
              <a:t>	length = </a:t>
            </a:r>
            <a:r>
              <a:rPr lang="en-US" altLang="en-US" sz="1800" b="1" dirty="0" err="1">
                <a:solidFill>
                  <a:srgbClr val="000090"/>
                </a:solidFill>
                <a:latin typeface="Courier"/>
              </a:rPr>
              <a:t>len</a:t>
            </a:r>
            <a:r>
              <a:rPr lang="en-US" altLang="en-US" sz="1800" b="1" dirty="0">
                <a:solidFill>
                  <a:srgbClr val="000090"/>
                </a:solidFill>
                <a:latin typeface="Courier"/>
              </a:rPr>
              <a:t>(</a:t>
            </a:r>
            <a:r>
              <a:rPr lang="en-US" altLang="en-US" sz="1800" b="1" dirty="0" err="1">
                <a:solidFill>
                  <a:srgbClr val="000090"/>
                </a:solidFill>
                <a:latin typeface="Courier"/>
              </a:rPr>
              <a:t>my_list</a:t>
            </a:r>
            <a:r>
              <a:rPr lang="en-US" altLang="en-US" sz="1800" b="1" dirty="0">
                <a:solidFill>
                  <a:srgbClr val="000090"/>
                </a:solidFill>
                <a:latin typeface="Courier"/>
              </a:rPr>
              <a:t>)</a:t>
            </a:r>
            <a:endParaRPr lang="en-US" altLang="en-US" sz="800" b="1" dirty="0">
              <a:solidFill>
                <a:srgbClr val="000090"/>
              </a:solidFill>
              <a:latin typeface="Courier"/>
            </a:endParaRPr>
          </a:p>
          <a:p>
            <a:pPr>
              <a:lnSpc>
                <a:spcPct val="90000"/>
              </a:lnSpc>
              <a:buNone/>
              <a:tabLst>
                <a:tab pos="355600" algn="l"/>
                <a:tab pos="723900" algn="l"/>
                <a:tab pos="1257300" algn="l"/>
              </a:tabLst>
            </a:pPr>
            <a:r>
              <a:rPr lang="en-US" altLang="en-US" sz="1800" b="1" dirty="0">
                <a:solidFill>
                  <a:srgbClr val="000090"/>
                </a:solidFill>
                <a:latin typeface="Courier"/>
              </a:rPr>
              <a:t>	</a:t>
            </a:r>
            <a:r>
              <a:rPr lang="en-US" altLang="en-US" sz="1800" b="1" dirty="0" err="1">
                <a:solidFill>
                  <a:srgbClr val="000090"/>
                </a:solidFill>
                <a:latin typeface="Courier"/>
              </a:rPr>
              <a:t>my_list</a:t>
            </a:r>
            <a:r>
              <a:rPr lang="en-US" altLang="en-US" sz="1800" b="1" dirty="0">
                <a:solidFill>
                  <a:srgbClr val="000090"/>
                </a:solidFill>
                <a:latin typeface="Courier"/>
              </a:rPr>
              <a:t>[length - 2] </a:t>
            </a:r>
            <a:r>
              <a:rPr lang="en-US" altLang="en-US" sz="2400" b="1" dirty="0">
                <a:solidFill>
                  <a:srgbClr val="FF00FF"/>
                </a:solidFill>
                <a:latin typeface="Courier"/>
              </a:rPr>
              <a:t> </a:t>
            </a:r>
            <a:r>
              <a:rPr lang="en-US" altLang="en-US" sz="1800" b="1" dirty="0">
                <a:solidFill>
                  <a:srgbClr val="FF00FF"/>
                </a:solidFill>
                <a:latin typeface="Courier"/>
              </a:rPr>
              <a:t> </a:t>
            </a:r>
            <a:r>
              <a:rPr lang="en-US" altLang="en-US" sz="1800" b="1" dirty="0" err="1">
                <a:solidFill>
                  <a:srgbClr val="000090"/>
                </a:solidFill>
                <a:latin typeface="Courier"/>
              </a:rPr>
              <a:t>my_list</a:t>
            </a:r>
            <a:r>
              <a:rPr lang="en-US" altLang="en-US" sz="1800" b="1" dirty="0">
                <a:solidFill>
                  <a:srgbClr val="000090"/>
                </a:solidFill>
                <a:latin typeface="Courier"/>
              </a:rPr>
              <a:t>[length - 1] </a:t>
            </a:r>
          </a:p>
          <a:p>
            <a:pPr>
              <a:lnSpc>
                <a:spcPct val="90000"/>
              </a:lnSpc>
              <a:buNone/>
              <a:tabLst>
                <a:tab pos="355600" algn="l"/>
                <a:tab pos="723900" algn="l"/>
                <a:tab pos="1257300" algn="l"/>
              </a:tabLst>
            </a:pPr>
            <a:r>
              <a:rPr lang="en-US" altLang="en-US" sz="1800" b="1" dirty="0">
                <a:solidFill>
                  <a:srgbClr val="000090"/>
                </a:solidFill>
                <a:latin typeface="Courier"/>
              </a:rPr>
              <a:t>	print("2.", </a:t>
            </a:r>
            <a:r>
              <a:rPr lang="en-US" altLang="en-US" sz="1800" b="1" dirty="0" err="1">
                <a:solidFill>
                  <a:srgbClr val="000090"/>
                </a:solidFill>
                <a:latin typeface="Courier"/>
              </a:rPr>
              <a:t>my_list</a:t>
            </a:r>
            <a:r>
              <a:rPr lang="en-US" altLang="en-US" sz="1800" b="1" dirty="0">
                <a:solidFill>
                  <a:srgbClr val="000090"/>
                </a:solidFill>
                <a:latin typeface="Courier"/>
              </a:rPr>
              <a:t>)</a:t>
            </a:r>
          </a:p>
          <a:p>
            <a:pPr>
              <a:lnSpc>
                <a:spcPct val="90000"/>
              </a:lnSpc>
              <a:buNone/>
              <a:tabLst>
                <a:tab pos="355600" algn="l"/>
                <a:tab pos="723900" algn="l"/>
                <a:tab pos="1257300" algn="l"/>
              </a:tabLst>
            </a:pPr>
            <a:endParaRPr lang="en-US" altLang="en-US" sz="300" b="1" dirty="0">
              <a:solidFill>
                <a:srgbClr val="000090"/>
              </a:solidFill>
              <a:latin typeface="Courier"/>
            </a:endParaRPr>
          </a:p>
          <a:p>
            <a:pPr>
              <a:lnSpc>
                <a:spcPct val="90000"/>
              </a:lnSpc>
              <a:buNone/>
              <a:tabLst>
                <a:tab pos="355600" algn="l"/>
                <a:tab pos="723900" algn="l"/>
                <a:tab pos="1257300" algn="l"/>
              </a:tabLst>
            </a:pPr>
            <a:r>
              <a:rPr lang="en-US" altLang="en-US" sz="1800" b="1" dirty="0">
                <a:solidFill>
                  <a:srgbClr val="000090"/>
                </a:solidFill>
                <a:latin typeface="Courier"/>
              </a:rPr>
              <a:t>	</a:t>
            </a:r>
            <a:r>
              <a:rPr lang="en-US" altLang="en-US" sz="1800" b="1" dirty="0" err="1">
                <a:solidFill>
                  <a:srgbClr val="000090"/>
                </a:solidFill>
                <a:latin typeface="Courier"/>
              </a:rPr>
              <a:t>my_list</a:t>
            </a:r>
            <a:r>
              <a:rPr lang="en-US" altLang="en-US" sz="1800" b="1" dirty="0">
                <a:solidFill>
                  <a:srgbClr val="000090"/>
                </a:solidFill>
                <a:latin typeface="Courier"/>
              </a:rPr>
              <a:t>[length - 1] </a:t>
            </a:r>
            <a:r>
              <a:rPr lang="en-US" altLang="en-US" sz="2400" b="1" dirty="0">
                <a:solidFill>
                  <a:srgbClr val="FF00FF"/>
                </a:solidFill>
                <a:latin typeface="Courier"/>
              </a:rPr>
              <a:t> </a:t>
            </a:r>
            <a:r>
              <a:rPr lang="en-US" altLang="en-US" sz="1200" b="1" dirty="0">
                <a:solidFill>
                  <a:srgbClr val="FF00FF"/>
                </a:solidFill>
                <a:latin typeface="Courier"/>
              </a:rPr>
              <a:t> </a:t>
            </a:r>
            <a:r>
              <a:rPr lang="en-US" altLang="en-US" sz="1800" b="1" dirty="0">
                <a:solidFill>
                  <a:srgbClr val="000090"/>
                </a:solidFill>
                <a:latin typeface="Courier"/>
              </a:rPr>
              <a:t>"Bye"</a:t>
            </a:r>
          </a:p>
          <a:p>
            <a:pPr>
              <a:lnSpc>
                <a:spcPct val="90000"/>
              </a:lnSpc>
              <a:buNone/>
              <a:tabLst>
                <a:tab pos="355600" algn="l"/>
                <a:tab pos="723900" algn="l"/>
                <a:tab pos="1257300" algn="l"/>
              </a:tabLst>
            </a:pPr>
            <a:r>
              <a:rPr lang="en-US" altLang="en-US" sz="1800" b="1" dirty="0">
                <a:solidFill>
                  <a:srgbClr val="000090"/>
                </a:solidFill>
                <a:latin typeface="Courier"/>
              </a:rPr>
              <a:t>	print("3.", </a:t>
            </a:r>
            <a:r>
              <a:rPr lang="en-US" altLang="en-US" sz="1800" b="1" dirty="0" err="1">
                <a:solidFill>
                  <a:srgbClr val="000090"/>
                </a:solidFill>
                <a:latin typeface="Courier"/>
              </a:rPr>
              <a:t>my_list</a:t>
            </a:r>
            <a:r>
              <a:rPr lang="en-US" altLang="en-US" sz="1800" b="1" dirty="0">
                <a:solidFill>
                  <a:srgbClr val="000090"/>
                </a:solidFill>
                <a:latin typeface="Courier"/>
              </a:rPr>
              <a:t>)</a:t>
            </a:r>
          </a:p>
          <a:p>
            <a:pPr>
              <a:lnSpc>
                <a:spcPct val="90000"/>
              </a:lnSpc>
              <a:buNone/>
              <a:tabLst>
                <a:tab pos="355600" algn="l"/>
                <a:tab pos="723900" algn="l"/>
                <a:tab pos="1257300" algn="l"/>
              </a:tabLst>
            </a:pPr>
            <a:endParaRPr lang="fr-FR" altLang="en-US" sz="800" b="1" dirty="0">
              <a:solidFill>
                <a:srgbClr val="000090"/>
              </a:solidFill>
              <a:latin typeface="Courier"/>
            </a:endParaRPr>
          </a:p>
          <a:p>
            <a:pPr>
              <a:lnSpc>
                <a:spcPct val="90000"/>
              </a:lnSpc>
              <a:buNone/>
              <a:tabLst>
                <a:tab pos="355600" algn="l"/>
                <a:tab pos="723900" algn="l"/>
                <a:tab pos="1257300" algn="l"/>
              </a:tabLst>
            </a:pPr>
            <a:r>
              <a:rPr lang="en-US" altLang="en-US" sz="1800" b="1" dirty="0">
                <a:solidFill>
                  <a:srgbClr val="000090"/>
                </a:solidFill>
                <a:latin typeface="Courier"/>
              </a:rPr>
              <a:t>main()	</a:t>
            </a:r>
            <a:endParaRPr lang="da-DK" altLang="en-US" sz="1800" b="1" dirty="0">
              <a:solidFill>
                <a:srgbClr val="000090"/>
              </a:solidFill>
              <a:latin typeface="Courier"/>
            </a:endParaRPr>
          </a:p>
        </p:txBody>
      </p:sp>
      <p:sp>
        <p:nvSpPr>
          <p:cNvPr id="5" name="TextBox 4"/>
          <p:cNvSpPr txBox="1"/>
          <p:nvPr/>
        </p:nvSpPr>
        <p:spPr>
          <a:xfrm>
            <a:off x="2043953" y="2617695"/>
            <a:ext cx="381000" cy="1268039"/>
          </a:xfrm>
          <a:prstGeom prst="rect">
            <a:avLst/>
          </a:prstGeom>
          <a:noFill/>
        </p:spPr>
        <p:txBody>
          <a:bodyPr wrap="square" rtlCol="0">
            <a:spAutoFit/>
          </a:bodyPr>
          <a:lstStyle/>
          <a:p>
            <a:r>
              <a:rPr lang="en-US" altLang="en-US" sz="2400" b="1" dirty="0">
                <a:solidFill>
                  <a:srgbClr val="FF00FF"/>
                </a:solidFill>
                <a:latin typeface="Courier"/>
              </a:rPr>
              <a:t>=</a:t>
            </a:r>
          </a:p>
          <a:p>
            <a:pPr>
              <a:lnSpc>
                <a:spcPct val="110000"/>
              </a:lnSpc>
            </a:pPr>
            <a:r>
              <a:rPr lang="en-US" altLang="en-US" sz="2400" b="1" dirty="0">
                <a:solidFill>
                  <a:srgbClr val="FF00FF"/>
                </a:solidFill>
                <a:latin typeface="Courier"/>
              </a:rPr>
              <a:t>=</a:t>
            </a:r>
            <a:endParaRPr lang="en-US" sz="2400" dirty="0"/>
          </a:p>
          <a:p>
            <a:pPr>
              <a:lnSpc>
                <a:spcPct val="110000"/>
              </a:lnSpc>
            </a:pPr>
            <a:r>
              <a:rPr lang="en-US" altLang="en-US" sz="2400" b="1" dirty="0">
                <a:solidFill>
                  <a:srgbClr val="FF00FF"/>
                </a:solidFill>
                <a:latin typeface="Courier"/>
              </a:rPr>
              <a:t>=</a:t>
            </a:r>
            <a:endParaRPr lang="en-US" sz="2400" dirty="0"/>
          </a:p>
        </p:txBody>
      </p:sp>
      <p:sp>
        <p:nvSpPr>
          <p:cNvPr id="9" name="TextBox 8"/>
          <p:cNvSpPr txBox="1"/>
          <p:nvPr/>
        </p:nvSpPr>
        <p:spPr>
          <a:xfrm>
            <a:off x="3276600" y="4493887"/>
            <a:ext cx="381000" cy="1295035"/>
          </a:xfrm>
          <a:prstGeom prst="rect">
            <a:avLst/>
          </a:prstGeom>
          <a:noFill/>
        </p:spPr>
        <p:txBody>
          <a:bodyPr wrap="square" rtlCol="0">
            <a:spAutoFit/>
          </a:bodyPr>
          <a:lstStyle/>
          <a:p>
            <a:r>
              <a:rPr lang="en-US" altLang="en-US" sz="2400" b="1" dirty="0">
                <a:solidFill>
                  <a:srgbClr val="FF00FF"/>
                </a:solidFill>
                <a:latin typeface="Courier"/>
              </a:rPr>
              <a:t>=</a:t>
            </a:r>
          </a:p>
          <a:p>
            <a:pPr>
              <a:lnSpc>
                <a:spcPct val="110000"/>
              </a:lnSpc>
            </a:pPr>
            <a:endParaRPr lang="en-US" altLang="en-US" sz="2600" b="1" dirty="0">
              <a:solidFill>
                <a:srgbClr val="FF00FF"/>
              </a:solidFill>
              <a:latin typeface="Courier"/>
            </a:endParaRPr>
          </a:p>
          <a:p>
            <a:pPr>
              <a:lnSpc>
                <a:spcPct val="110000"/>
              </a:lnSpc>
            </a:pPr>
            <a:r>
              <a:rPr lang="en-US" altLang="en-US" sz="2400" b="1" dirty="0">
                <a:solidFill>
                  <a:srgbClr val="FF00FF"/>
                </a:solidFill>
                <a:latin typeface="Courier"/>
              </a:rPr>
              <a:t>=</a:t>
            </a:r>
            <a:endParaRPr lang="en-US" sz="2400" dirty="0"/>
          </a:p>
        </p:txBody>
      </p:sp>
      <p:sp>
        <p:nvSpPr>
          <p:cNvPr id="20" name="TextBox 19"/>
          <p:cNvSpPr txBox="1"/>
          <p:nvPr/>
        </p:nvSpPr>
        <p:spPr>
          <a:xfrm>
            <a:off x="4495800" y="5829637"/>
            <a:ext cx="4572000" cy="1015663"/>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1.</a:t>
            </a:r>
            <a:r>
              <a:rPr lang="en-US" sz="800" b="1" dirty="0">
                <a:solidFill>
                  <a:srgbClr val="000090"/>
                </a:solidFill>
                <a:latin typeface="Courier"/>
                <a:cs typeface="Courier"/>
              </a:rPr>
              <a:t> </a:t>
            </a:r>
            <a:r>
              <a:rPr lang="en-US" sz="2000" b="1" dirty="0">
                <a:solidFill>
                  <a:srgbClr val="000090"/>
                </a:solidFill>
                <a:latin typeface="Courier"/>
                <a:cs typeface="Courier"/>
              </a:rPr>
              <a:t>[15,</a:t>
            </a:r>
            <a:r>
              <a:rPr lang="en-US" sz="800" b="1" dirty="0">
                <a:solidFill>
                  <a:srgbClr val="000090"/>
                </a:solidFill>
                <a:latin typeface="Courier"/>
                <a:cs typeface="Courier"/>
              </a:rPr>
              <a:t> </a:t>
            </a:r>
            <a:r>
              <a:rPr lang="en-US" sz="2000" b="1" dirty="0">
                <a:solidFill>
                  <a:srgbClr val="000090"/>
                </a:solidFill>
                <a:latin typeface="Courier"/>
                <a:cs typeface="Courier"/>
              </a:rPr>
              <a:t>12,</a:t>
            </a:r>
            <a:r>
              <a:rPr lang="en-US" sz="800" b="1" dirty="0">
                <a:solidFill>
                  <a:srgbClr val="000090"/>
                </a:solidFill>
                <a:latin typeface="Courier"/>
                <a:cs typeface="Courier"/>
              </a:rPr>
              <a:t> </a:t>
            </a:r>
            <a:r>
              <a:rPr lang="en-US" sz="2000" b="1" dirty="0">
                <a:solidFill>
                  <a:srgbClr val="000090"/>
                </a:solidFill>
                <a:latin typeface="Courier"/>
                <a:cs typeface="Courier"/>
              </a:rPr>
              <a:t>17, 10, 13, 18]</a:t>
            </a:r>
          </a:p>
          <a:p>
            <a:r>
              <a:rPr lang="en-US" sz="2000" b="1" dirty="0">
                <a:solidFill>
                  <a:srgbClr val="000090"/>
                </a:solidFill>
                <a:latin typeface="Courier"/>
                <a:cs typeface="Courier"/>
              </a:rPr>
              <a:t>2.</a:t>
            </a:r>
            <a:r>
              <a:rPr lang="en-US" sz="800" b="1" dirty="0">
                <a:solidFill>
                  <a:srgbClr val="000090"/>
                </a:solidFill>
                <a:latin typeface="Courier"/>
                <a:cs typeface="Courier"/>
              </a:rPr>
              <a:t> </a:t>
            </a:r>
            <a:r>
              <a:rPr lang="en-US" sz="2000" b="1" dirty="0">
                <a:solidFill>
                  <a:srgbClr val="000090"/>
                </a:solidFill>
                <a:latin typeface="Courier"/>
                <a:cs typeface="Courier"/>
              </a:rPr>
              <a:t>[29,</a:t>
            </a:r>
            <a:r>
              <a:rPr lang="en-US" sz="800" b="1" dirty="0">
                <a:solidFill>
                  <a:srgbClr val="000090"/>
                </a:solidFill>
                <a:latin typeface="Courier"/>
                <a:cs typeface="Courier"/>
              </a:rPr>
              <a:t> </a:t>
            </a:r>
            <a:r>
              <a:rPr lang="en-US" sz="2000" b="1" dirty="0">
                <a:solidFill>
                  <a:srgbClr val="000090"/>
                </a:solidFill>
                <a:latin typeface="Courier"/>
                <a:cs typeface="Courier"/>
              </a:rPr>
              <a:t>80,</a:t>
            </a:r>
            <a:r>
              <a:rPr lang="en-US" sz="800" b="1" dirty="0">
                <a:solidFill>
                  <a:srgbClr val="000090"/>
                </a:solidFill>
                <a:latin typeface="Courier"/>
                <a:cs typeface="Courier"/>
              </a:rPr>
              <a:t> </a:t>
            </a:r>
            <a:r>
              <a:rPr lang="en-US" sz="2000" b="1" dirty="0">
                <a:solidFill>
                  <a:srgbClr val="000090"/>
                </a:solidFill>
                <a:latin typeface="Courier"/>
                <a:cs typeface="Courier"/>
              </a:rPr>
              <a:t>17, 10, 31, 31]</a:t>
            </a:r>
          </a:p>
          <a:p>
            <a:r>
              <a:rPr lang="tr-TR" sz="2000" b="1" dirty="0">
                <a:solidFill>
                  <a:srgbClr val="000090"/>
                </a:solidFill>
                <a:latin typeface="Courier"/>
                <a:cs typeface="Courier"/>
              </a:rPr>
              <a:t>3.</a:t>
            </a:r>
            <a:r>
              <a:rPr lang="tr-TR" sz="900" b="1" dirty="0">
                <a:solidFill>
                  <a:srgbClr val="000090"/>
                </a:solidFill>
                <a:latin typeface="Courier"/>
                <a:cs typeface="Courier"/>
              </a:rPr>
              <a:t> </a:t>
            </a:r>
            <a:r>
              <a:rPr lang="tr-TR" sz="2000" b="1" dirty="0">
                <a:solidFill>
                  <a:srgbClr val="000090"/>
                </a:solidFill>
                <a:latin typeface="Courier"/>
                <a:cs typeface="Courier"/>
              </a:rPr>
              <a:t>[29,</a:t>
            </a:r>
            <a:r>
              <a:rPr lang="tr-TR" sz="800" b="1" dirty="0">
                <a:solidFill>
                  <a:srgbClr val="000090"/>
                </a:solidFill>
                <a:latin typeface="Courier"/>
                <a:cs typeface="Courier"/>
              </a:rPr>
              <a:t> </a:t>
            </a:r>
            <a:r>
              <a:rPr lang="tr-TR" sz="2000" b="1" dirty="0">
                <a:solidFill>
                  <a:srgbClr val="000090"/>
                </a:solidFill>
                <a:latin typeface="Courier"/>
                <a:cs typeface="Courier"/>
              </a:rPr>
              <a:t>80,</a:t>
            </a:r>
            <a:r>
              <a:rPr lang="tr-TR" sz="800" b="1" dirty="0">
                <a:solidFill>
                  <a:srgbClr val="000090"/>
                </a:solidFill>
                <a:latin typeface="Courier"/>
                <a:cs typeface="Courier"/>
              </a:rPr>
              <a:t> </a:t>
            </a:r>
            <a:r>
              <a:rPr lang="tr-TR" sz="2000" b="1" dirty="0">
                <a:solidFill>
                  <a:srgbClr val="000090"/>
                </a:solidFill>
                <a:latin typeface="Courier"/>
                <a:cs typeface="Courier"/>
              </a:rPr>
              <a:t>17, 10, 31, '</a:t>
            </a:r>
            <a:r>
              <a:rPr lang="tr-TR" sz="2000" b="1" dirty="0" err="1">
                <a:solidFill>
                  <a:srgbClr val="000090"/>
                </a:solidFill>
                <a:latin typeface="Courier"/>
                <a:cs typeface="Courier"/>
              </a:rPr>
              <a:t>Bye</a:t>
            </a:r>
            <a:r>
              <a:rPr lang="tr-TR" sz="2000" b="1" dirty="0">
                <a:solidFill>
                  <a:srgbClr val="000090"/>
                </a:solidFill>
                <a:latin typeface="Courier"/>
                <a:cs typeface="Courier"/>
              </a:rPr>
              <a:t>']</a:t>
            </a:r>
            <a:endParaRPr lang="en-US" sz="2000" b="1" dirty="0">
              <a:solidFill>
                <a:srgbClr val="000090"/>
              </a:solidFill>
              <a:latin typeface="Courier"/>
              <a:cs typeface="Courier"/>
            </a:endParaRPr>
          </a:p>
        </p:txBody>
      </p:sp>
    </p:spTree>
    <p:extLst>
      <p:ext uri="{BB962C8B-B14F-4D97-AF65-F5344CB8AC3E}">
        <p14:creationId xmlns:p14="http://schemas.microsoft.com/office/powerpoint/2010/main" val="10924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Visiting each element in the list</a:t>
            </a:r>
          </a:p>
        </p:txBody>
      </p:sp>
      <p:sp>
        <p:nvSpPr>
          <p:cNvPr id="3" name="Content Placeholder 2"/>
          <p:cNvSpPr>
            <a:spLocks noGrp="1"/>
          </p:cNvSpPr>
          <p:nvPr>
            <p:ph sz="quarter" idx="1"/>
          </p:nvPr>
        </p:nvSpPr>
        <p:spPr>
          <a:xfrm>
            <a:off x="76200" y="762000"/>
            <a:ext cx="8763000" cy="5715000"/>
          </a:xfrm>
        </p:spPr>
        <p:txBody>
          <a:bodyPr>
            <a:normAutofit fontScale="92500" lnSpcReduction="20000"/>
          </a:bodyPr>
          <a:lstStyle/>
          <a:p>
            <a:r>
              <a:rPr lang="en-US" sz="2800" dirty="0">
                <a:ea typeface="ＭＳ Ｐゴシック" charset="-128"/>
                <a:cs typeface="Calibri"/>
              </a:rPr>
              <a:t>One way of accessing each element of a list is shown below where each element is printed:</a:t>
            </a: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lnSpc>
                <a:spcPct val="110000"/>
              </a:lnSpc>
            </a:pPr>
            <a:r>
              <a:rPr lang="en-US" sz="2800" dirty="0">
                <a:ea typeface="ＭＳ Ｐゴシック" charset="-128"/>
                <a:cs typeface="Calibri"/>
              </a:rPr>
              <a:t>This is not a useful way of visiting each element.  </a:t>
            </a:r>
          </a:p>
          <a:p>
            <a:pPr marL="0" indent="0">
              <a:lnSpc>
                <a:spcPct val="110000"/>
              </a:lnSpc>
              <a:buNone/>
            </a:pPr>
            <a:r>
              <a:rPr lang="en-US" sz="2800" dirty="0">
                <a:ea typeface="ＭＳ Ｐゴシック" charset="-128"/>
                <a:cs typeface="Calibri"/>
              </a:rPr>
              <a:t>What if there were 100000 elements in the list?</a:t>
            </a: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900" dirty="0">
              <a:ea typeface="ＭＳ Ｐゴシック" charset="-128"/>
              <a:cs typeface="Calibri"/>
            </a:endParaRPr>
          </a:p>
          <a:p>
            <a:pPr>
              <a:buFont typeface="Wingdings" charset="2"/>
              <a:buChar char="§"/>
            </a:pPr>
            <a:endParaRPr lang="en-US" sz="2800" dirty="0"/>
          </a:p>
          <a:p>
            <a:pPr>
              <a:buFont typeface="Wingdings" charset="2"/>
              <a:buChar char="§"/>
            </a:pPr>
            <a:endParaRPr lang="en-US" sz="2800" dirty="0"/>
          </a:p>
          <a:p>
            <a:pPr marL="0" indent="0">
              <a:buNone/>
            </a:pPr>
            <a:endParaRPr lang="en-US" sz="28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600" dirty="0">
              <a:ea typeface="ＭＳ Ｐゴシック" charset="-128"/>
              <a:cs typeface="Calibri"/>
            </a:endParaRP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16</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
        <p:nvSpPr>
          <p:cNvPr id="15" name="Text Box 9"/>
          <p:cNvSpPr txBox="1">
            <a:spLocks noChangeArrowheads="1"/>
          </p:cNvSpPr>
          <p:nvPr/>
        </p:nvSpPr>
        <p:spPr bwMode="auto">
          <a:xfrm>
            <a:off x="152400" y="1600200"/>
            <a:ext cx="8839200" cy="360868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1800" b="1" dirty="0" err="1">
                <a:solidFill>
                  <a:srgbClr val="000090"/>
                </a:solidFill>
                <a:latin typeface="Courier"/>
              </a:rPr>
              <a:t>def</a:t>
            </a:r>
            <a:r>
              <a:rPr lang="en-US" altLang="en-US" sz="1800" b="1" dirty="0">
                <a:solidFill>
                  <a:srgbClr val="000090"/>
                </a:solidFill>
                <a:latin typeface="Courier"/>
              </a:rPr>
              <a:t> main():</a:t>
            </a:r>
          </a:p>
          <a:p>
            <a:pPr>
              <a:lnSpc>
                <a:spcPct val="90000"/>
              </a:lnSpc>
              <a:buNone/>
              <a:tabLst>
                <a:tab pos="355600" algn="l"/>
                <a:tab pos="723900" algn="l"/>
                <a:tab pos="1257300" algn="l"/>
              </a:tabLst>
            </a:pPr>
            <a:r>
              <a:rPr lang="en-US" altLang="en-US" sz="1800" b="1" dirty="0">
                <a:solidFill>
                  <a:srgbClr val="000090"/>
                </a:solidFill>
                <a:latin typeface="Courier"/>
              </a:rPr>
              <a:t>	</a:t>
            </a:r>
            <a:r>
              <a:rPr lang="en-US" altLang="en-US" sz="1800" b="1" dirty="0" err="1">
                <a:solidFill>
                  <a:srgbClr val="000090"/>
                </a:solidFill>
                <a:latin typeface="Courier"/>
              </a:rPr>
              <a:t>my_list</a:t>
            </a:r>
            <a:r>
              <a:rPr lang="en-US" altLang="en-US" sz="1800" b="1" dirty="0">
                <a:solidFill>
                  <a:srgbClr val="000090"/>
                </a:solidFill>
                <a:latin typeface="Courier"/>
              </a:rPr>
              <a:t> = ['We', 'are', 'not', 'anticipating', 'any', </a:t>
            </a:r>
          </a:p>
          <a:p>
            <a:pPr algn="r">
              <a:lnSpc>
                <a:spcPct val="90000"/>
              </a:lnSpc>
              <a:buNone/>
              <a:tabLst>
                <a:tab pos="355600" algn="l"/>
                <a:tab pos="723900" algn="l"/>
                <a:tab pos="1257300" algn="l"/>
              </a:tabLst>
            </a:pPr>
            <a:r>
              <a:rPr lang="en-US" altLang="en-US" sz="1800" b="1" dirty="0">
                <a:solidFill>
                  <a:srgbClr val="000090"/>
                </a:solidFill>
                <a:latin typeface="Courier"/>
              </a:rPr>
              <a:t>'emergencies']</a:t>
            </a:r>
          </a:p>
          <a:p>
            <a:pPr>
              <a:lnSpc>
                <a:spcPct val="90000"/>
              </a:lnSpc>
              <a:buNone/>
              <a:tabLst>
                <a:tab pos="355600" algn="l"/>
                <a:tab pos="723900" algn="l"/>
                <a:tab pos="1257300" algn="l"/>
              </a:tabLst>
            </a:pPr>
            <a:r>
              <a:rPr lang="en-US" altLang="en-US" sz="1800" b="1" dirty="0">
                <a:solidFill>
                  <a:srgbClr val="000090"/>
                </a:solidFill>
                <a:latin typeface="Courier"/>
              </a:rPr>
              <a:t> 	print(</a:t>
            </a:r>
            <a:r>
              <a:rPr lang="en-US" altLang="en-US" sz="1800" b="1" dirty="0" err="1">
                <a:solidFill>
                  <a:srgbClr val="000090"/>
                </a:solidFill>
                <a:latin typeface="Courier"/>
              </a:rPr>
              <a:t>my_list</a:t>
            </a:r>
            <a:r>
              <a:rPr lang="en-US" altLang="en-US" sz="1800" b="1" dirty="0">
                <a:solidFill>
                  <a:srgbClr val="000090"/>
                </a:solidFill>
                <a:latin typeface="Courier"/>
              </a:rPr>
              <a:t>[0])</a:t>
            </a:r>
          </a:p>
          <a:p>
            <a:pPr>
              <a:lnSpc>
                <a:spcPct val="90000"/>
              </a:lnSpc>
              <a:buNone/>
              <a:tabLst>
                <a:tab pos="355600" algn="l"/>
                <a:tab pos="723900" algn="l"/>
                <a:tab pos="1257300" algn="l"/>
              </a:tabLst>
            </a:pPr>
            <a:r>
              <a:rPr lang="en-US" altLang="en-US" sz="1800" b="1" dirty="0">
                <a:solidFill>
                  <a:srgbClr val="000090"/>
                </a:solidFill>
                <a:latin typeface="Courier"/>
              </a:rPr>
              <a:t>	print(</a:t>
            </a:r>
            <a:r>
              <a:rPr lang="en-US" altLang="en-US" sz="1800" b="1" dirty="0" err="1">
                <a:solidFill>
                  <a:srgbClr val="000090"/>
                </a:solidFill>
                <a:latin typeface="Courier"/>
              </a:rPr>
              <a:t>my_list</a:t>
            </a:r>
            <a:r>
              <a:rPr lang="en-US" altLang="en-US" sz="1800" b="1" dirty="0">
                <a:solidFill>
                  <a:srgbClr val="000090"/>
                </a:solidFill>
                <a:latin typeface="Courier"/>
              </a:rPr>
              <a:t>[1])</a:t>
            </a:r>
          </a:p>
          <a:p>
            <a:pPr>
              <a:lnSpc>
                <a:spcPct val="90000"/>
              </a:lnSpc>
              <a:buNone/>
              <a:tabLst>
                <a:tab pos="355600" algn="l"/>
                <a:tab pos="723900" algn="l"/>
                <a:tab pos="1257300" algn="l"/>
              </a:tabLst>
            </a:pPr>
            <a:r>
              <a:rPr lang="en-US" altLang="en-US" sz="1800" b="1" dirty="0">
                <a:solidFill>
                  <a:srgbClr val="000090"/>
                </a:solidFill>
                <a:latin typeface="Courier"/>
              </a:rPr>
              <a:t>	print(</a:t>
            </a:r>
            <a:r>
              <a:rPr lang="en-US" altLang="en-US" sz="1800" b="1" dirty="0" err="1">
                <a:solidFill>
                  <a:srgbClr val="000090"/>
                </a:solidFill>
                <a:latin typeface="Courier"/>
              </a:rPr>
              <a:t>my_list</a:t>
            </a:r>
            <a:r>
              <a:rPr lang="en-US" altLang="en-US" sz="1800" b="1" dirty="0">
                <a:solidFill>
                  <a:srgbClr val="000090"/>
                </a:solidFill>
                <a:latin typeface="Courier"/>
              </a:rPr>
              <a:t>[2])</a:t>
            </a:r>
          </a:p>
          <a:p>
            <a:pPr>
              <a:lnSpc>
                <a:spcPct val="90000"/>
              </a:lnSpc>
              <a:buNone/>
              <a:tabLst>
                <a:tab pos="355600" algn="l"/>
                <a:tab pos="723900" algn="l"/>
                <a:tab pos="1257300" algn="l"/>
              </a:tabLst>
            </a:pPr>
            <a:r>
              <a:rPr lang="en-US" altLang="en-US" sz="1800" b="1" dirty="0">
                <a:solidFill>
                  <a:srgbClr val="000090"/>
                </a:solidFill>
                <a:latin typeface="Courier"/>
              </a:rPr>
              <a:t>	print(</a:t>
            </a:r>
            <a:r>
              <a:rPr lang="en-US" altLang="en-US" sz="1800" b="1" dirty="0" err="1">
                <a:solidFill>
                  <a:srgbClr val="000090"/>
                </a:solidFill>
                <a:latin typeface="Courier"/>
              </a:rPr>
              <a:t>my_list</a:t>
            </a:r>
            <a:r>
              <a:rPr lang="en-US" altLang="en-US" sz="1800" b="1" dirty="0">
                <a:solidFill>
                  <a:srgbClr val="000090"/>
                </a:solidFill>
                <a:latin typeface="Courier"/>
              </a:rPr>
              <a:t>[3])</a:t>
            </a:r>
          </a:p>
          <a:p>
            <a:pPr>
              <a:lnSpc>
                <a:spcPct val="90000"/>
              </a:lnSpc>
              <a:buNone/>
              <a:tabLst>
                <a:tab pos="355600" algn="l"/>
                <a:tab pos="723900" algn="l"/>
                <a:tab pos="1257300" algn="l"/>
              </a:tabLst>
            </a:pPr>
            <a:r>
              <a:rPr lang="en-US" altLang="en-US" sz="1800" b="1" dirty="0">
                <a:solidFill>
                  <a:srgbClr val="000090"/>
                </a:solidFill>
                <a:latin typeface="Courier"/>
              </a:rPr>
              <a:t>	print(</a:t>
            </a:r>
            <a:r>
              <a:rPr lang="en-US" altLang="en-US" sz="1800" b="1" dirty="0" err="1">
                <a:solidFill>
                  <a:srgbClr val="000090"/>
                </a:solidFill>
                <a:latin typeface="Courier"/>
              </a:rPr>
              <a:t>my_list</a:t>
            </a:r>
            <a:r>
              <a:rPr lang="en-US" altLang="en-US" sz="1800" b="1" dirty="0">
                <a:solidFill>
                  <a:srgbClr val="000090"/>
                </a:solidFill>
                <a:latin typeface="Courier"/>
              </a:rPr>
              <a:t>[4])</a:t>
            </a:r>
          </a:p>
          <a:p>
            <a:pPr>
              <a:lnSpc>
                <a:spcPct val="90000"/>
              </a:lnSpc>
              <a:buNone/>
              <a:tabLst>
                <a:tab pos="355600" algn="l"/>
                <a:tab pos="723900" algn="l"/>
                <a:tab pos="1257300" algn="l"/>
              </a:tabLst>
            </a:pPr>
            <a:r>
              <a:rPr lang="en-US" altLang="en-US" sz="1800" b="1" dirty="0">
                <a:solidFill>
                  <a:srgbClr val="000090"/>
                </a:solidFill>
                <a:latin typeface="Courier"/>
              </a:rPr>
              <a:t>	print(</a:t>
            </a:r>
            <a:r>
              <a:rPr lang="en-US" altLang="en-US" sz="1800" b="1" dirty="0" err="1">
                <a:solidFill>
                  <a:srgbClr val="000090"/>
                </a:solidFill>
                <a:latin typeface="Courier"/>
              </a:rPr>
              <a:t>my_list</a:t>
            </a:r>
            <a:r>
              <a:rPr lang="en-US" altLang="en-US" sz="1800" b="1" dirty="0">
                <a:solidFill>
                  <a:srgbClr val="000090"/>
                </a:solidFill>
                <a:latin typeface="Courier"/>
              </a:rPr>
              <a:t>[5])</a:t>
            </a:r>
          </a:p>
          <a:p>
            <a:pPr>
              <a:lnSpc>
                <a:spcPct val="90000"/>
              </a:lnSpc>
              <a:buNone/>
              <a:tabLst>
                <a:tab pos="355600" algn="l"/>
                <a:tab pos="723900" algn="l"/>
                <a:tab pos="1257300" algn="l"/>
              </a:tabLst>
            </a:pPr>
            <a:r>
              <a:rPr lang="en-US" altLang="en-US" sz="1800" b="1" dirty="0">
                <a:solidFill>
                  <a:srgbClr val="000090"/>
                </a:solidFill>
                <a:latin typeface="Courier"/>
              </a:rPr>
              <a:t>	</a:t>
            </a:r>
            <a:endParaRPr lang="fr-FR" altLang="en-US" sz="800" b="1" dirty="0">
              <a:solidFill>
                <a:srgbClr val="000090"/>
              </a:solidFill>
              <a:latin typeface="Courier"/>
            </a:endParaRPr>
          </a:p>
          <a:p>
            <a:pPr>
              <a:lnSpc>
                <a:spcPct val="90000"/>
              </a:lnSpc>
              <a:buNone/>
              <a:tabLst>
                <a:tab pos="355600" algn="l"/>
                <a:tab pos="723900" algn="l"/>
                <a:tab pos="1257300" algn="l"/>
              </a:tabLst>
            </a:pPr>
            <a:r>
              <a:rPr lang="en-US" altLang="en-US" sz="1800" b="1" dirty="0">
                <a:solidFill>
                  <a:srgbClr val="000090"/>
                </a:solidFill>
                <a:latin typeface="Courier"/>
              </a:rPr>
              <a:t>main()	</a:t>
            </a:r>
            <a:endParaRPr lang="da-DK" altLang="en-US" sz="1800" b="1" dirty="0">
              <a:solidFill>
                <a:srgbClr val="000090"/>
              </a:solidFill>
              <a:latin typeface="Courier"/>
            </a:endParaRPr>
          </a:p>
        </p:txBody>
      </p:sp>
      <p:sp>
        <p:nvSpPr>
          <p:cNvPr id="20" name="TextBox 19"/>
          <p:cNvSpPr txBox="1"/>
          <p:nvPr/>
        </p:nvSpPr>
        <p:spPr>
          <a:xfrm>
            <a:off x="6553200" y="3893656"/>
            <a:ext cx="2514600" cy="1592744"/>
          </a:xfrm>
          <a:prstGeom prst="rect">
            <a:avLst/>
          </a:prstGeom>
          <a:solidFill>
            <a:srgbClr val="E3EBF3"/>
          </a:solidFill>
          <a:ln>
            <a:solidFill>
              <a:srgbClr val="0000FF"/>
            </a:solidFill>
          </a:ln>
        </p:spPr>
        <p:txBody>
          <a:bodyPr wrap="square" rtlCol="0">
            <a:spAutoFit/>
          </a:bodyPr>
          <a:lstStyle/>
          <a:p>
            <a:pPr>
              <a:lnSpc>
                <a:spcPct val="90000"/>
              </a:lnSpc>
              <a:buNone/>
              <a:tabLst>
                <a:tab pos="355600" algn="l"/>
                <a:tab pos="723900" algn="l"/>
                <a:tab pos="1257300" algn="l"/>
              </a:tabLst>
            </a:pPr>
            <a:r>
              <a:rPr lang="en-US" altLang="en-US" b="1" dirty="0">
                <a:solidFill>
                  <a:srgbClr val="000090"/>
                </a:solidFill>
                <a:latin typeface="Courier"/>
                <a:cs typeface="Courier"/>
              </a:rPr>
              <a:t>We</a:t>
            </a:r>
          </a:p>
          <a:p>
            <a:pPr>
              <a:lnSpc>
                <a:spcPct val="90000"/>
              </a:lnSpc>
              <a:buNone/>
              <a:tabLst>
                <a:tab pos="355600" algn="l"/>
                <a:tab pos="723900" algn="l"/>
                <a:tab pos="1257300" algn="l"/>
              </a:tabLst>
            </a:pPr>
            <a:r>
              <a:rPr lang="en-US" altLang="en-US" b="1" dirty="0">
                <a:solidFill>
                  <a:srgbClr val="000090"/>
                </a:solidFill>
                <a:latin typeface="Courier"/>
                <a:cs typeface="Courier"/>
              </a:rPr>
              <a:t>are</a:t>
            </a:r>
          </a:p>
          <a:p>
            <a:pPr>
              <a:lnSpc>
                <a:spcPct val="90000"/>
              </a:lnSpc>
              <a:buNone/>
              <a:tabLst>
                <a:tab pos="355600" algn="l"/>
                <a:tab pos="723900" algn="l"/>
                <a:tab pos="1257300" algn="l"/>
              </a:tabLst>
            </a:pPr>
            <a:r>
              <a:rPr lang="en-US" altLang="en-US" b="1" dirty="0">
                <a:solidFill>
                  <a:srgbClr val="000090"/>
                </a:solidFill>
                <a:latin typeface="Courier"/>
                <a:cs typeface="Courier"/>
              </a:rPr>
              <a:t>not</a:t>
            </a:r>
          </a:p>
          <a:p>
            <a:pPr>
              <a:lnSpc>
                <a:spcPct val="90000"/>
              </a:lnSpc>
              <a:buNone/>
              <a:tabLst>
                <a:tab pos="355600" algn="l"/>
                <a:tab pos="723900" algn="l"/>
                <a:tab pos="1257300" algn="l"/>
              </a:tabLst>
            </a:pPr>
            <a:r>
              <a:rPr lang="en-US" altLang="en-US" b="1" dirty="0">
                <a:solidFill>
                  <a:srgbClr val="000090"/>
                </a:solidFill>
                <a:latin typeface="Courier"/>
                <a:cs typeface="Courier"/>
              </a:rPr>
              <a:t>anticipating</a:t>
            </a:r>
          </a:p>
          <a:p>
            <a:pPr>
              <a:lnSpc>
                <a:spcPct val="90000"/>
              </a:lnSpc>
              <a:buNone/>
              <a:tabLst>
                <a:tab pos="355600" algn="l"/>
                <a:tab pos="723900" algn="l"/>
                <a:tab pos="1257300" algn="l"/>
              </a:tabLst>
            </a:pPr>
            <a:r>
              <a:rPr lang="en-US" altLang="en-US" b="1" dirty="0">
                <a:solidFill>
                  <a:srgbClr val="000090"/>
                </a:solidFill>
                <a:latin typeface="Courier"/>
                <a:cs typeface="Courier"/>
              </a:rPr>
              <a:t>any</a:t>
            </a:r>
          </a:p>
          <a:p>
            <a:pPr>
              <a:lnSpc>
                <a:spcPct val="90000"/>
              </a:lnSpc>
              <a:buNone/>
              <a:tabLst>
                <a:tab pos="355600" algn="l"/>
                <a:tab pos="723900" algn="l"/>
                <a:tab pos="1257300" algn="l"/>
              </a:tabLst>
            </a:pPr>
            <a:r>
              <a:rPr lang="en-US" altLang="en-US" b="1" dirty="0">
                <a:solidFill>
                  <a:srgbClr val="000090"/>
                </a:solidFill>
                <a:latin typeface="Courier"/>
                <a:cs typeface="Courier"/>
              </a:rPr>
              <a:t>emergencies</a:t>
            </a:r>
          </a:p>
        </p:txBody>
      </p:sp>
    </p:spTree>
    <p:extLst>
      <p:ext uri="{BB962C8B-B14F-4D97-AF65-F5344CB8AC3E}">
        <p14:creationId xmlns:p14="http://schemas.microsoft.com/office/powerpoint/2010/main" val="40150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Visiting each element in the list</a:t>
            </a:r>
          </a:p>
        </p:txBody>
      </p:sp>
      <p:sp>
        <p:nvSpPr>
          <p:cNvPr id="3" name="Content Placeholder 2"/>
          <p:cNvSpPr>
            <a:spLocks noGrp="1"/>
          </p:cNvSpPr>
          <p:nvPr>
            <p:ph sz="quarter" idx="1"/>
          </p:nvPr>
        </p:nvSpPr>
        <p:spPr>
          <a:xfrm>
            <a:off x="0" y="685800"/>
            <a:ext cx="9144000" cy="5562600"/>
          </a:xfrm>
        </p:spPr>
        <p:txBody>
          <a:bodyPr>
            <a:normAutofit/>
          </a:bodyPr>
          <a:lstStyle/>
          <a:p>
            <a:r>
              <a:rPr lang="en-US" sz="2800" dirty="0">
                <a:ea typeface="ＭＳ Ｐゴシック" charset="-128"/>
                <a:cs typeface="Calibri"/>
              </a:rPr>
              <a:t>The </a:t>
            </a:r>
            <a:r>
              <a:rPr lang="en-US" sz="2800" b="1" dirty="0">
                <a:solidFill>
                  <a:srgbClr val="0000FF"/>
                </a:solidFill>
                <a:ea typeface="ＭＳ Ｐゴシック" charset="-128"/>
                <a:cs typeface="Calibri"/>
              </a:rPr>
              <a:t>for…in </a:t>
            </a:r>
            <a:r>
              <a:rPr lang="en-US" sz="2800" dirty="0">
                <a:ea typeface="ＭＳ Ｐゴシック" charset="-128"/>
                <a:cs typeface="Calibri"/>
              </a:rPr>
              <a:t>structure can be used to iterate through each element in the list (in their index order from 0 to the end of the list).</a:t>
            </a: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900" dirty="0">
              <a:ea typeface="ＭＳ Ｐゴシック" charset="-128"/>
              <a:cs typeface="Calibri"/>
            </a:endParaRPr>
          </a:p>
          <a:p>
            <a:pPr>
              <a:buFont typeface="Wingdings" charset="2"/>
              <a:buChar char="§"/>
            </a:pPr>
            <a:endParaRPr lang="en-US" sz="2800" dirty="0"/>
          </a:p>
          <a:p>
            <a:pPr>
              <a:buFont typeface="Wingdings" charset="2"/>
              <a:buChar char="§"/>
            </a:pPr>
            <a:endParaRPr lang="en-US" sz="2800" dirty="0"/>
          </a:p>
          <a:p>
            <a:pPr marL="0" indent="0">
              <a:buNone/>
            </a:pPr>
            <a:endParaRPr lang="en-US" sz="28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600" dirty="0">
              <a:ea typeface="ＭＳ Ｐゴシック" charset="-128"/>
              <a:cs typeface="Calibri"/>
            </a:endParaRP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17</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
        <p:nvSpPr>
          <p:cNvPr id="15" name="Text Box 9"/>
          <p:cNvSpPr txBox="1">
            <a:spLocks noChangeArrowheads="1"/>
          </p:cNvSpPr>
          <p:nvPr/>
        </p:nvSpPr>
        <p:spPr bwMode="auto">
          <a:xfrm>
            <a:off x="228600" y="2133600"/>
            <a:ext cx="8839200" cy="259353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1800" b="1" dirty="0" err="1">
                <a:solidFill>
                  <a:srgbClr val="000090"/>
                </a:solidFill>
                <a:latin typeface="Courier"/>
              </a:rPr>
              <a:t>def</a:t>
            </a:r>
            <a:r>
              <a:rPr lang="en-US" altLang="en-US" sz="1800" b="1" dirty="0">
                <a:solidFill>
                  <a:srgbClr val="000090"/>
                </a:solidFill>
                <a:latin typeface="Courier"/>
              </a:rPr>
              <a:t> main():</a:t>
            </a:r>
          </a:p>
          <a:p>
            <a:pPr>
              <a:lnSpc>
                <a:spcPct val="90000"/>
              </a:lnSpc>
              <a:buNone/>
              <a:tabLst>
                <a:tab pos="355600" algn="l"/>
                <a:tab pos="723900" algn="l"/>
                <a:tab pos="1257300" algn="l"/>
              </a:tabLst>
            </a:pPr>
            <a:r>
              <a:rPr lang="en-US" altLang="en-US" sz="1800" b="1" dirty="0">
                <a:solidFill>
                  <a:srgbClr val="000090"/>
                </a:solidFill>
                <a:latin typeface="Courier"/>
              </a:rPr>
              <a:t>	</a:t>
            </a:r>
            <a:r>
              <a:rPr lang="en-US" altLang="en-US" sz="1800" b="1" dirty="0" err="1">
                <a:solidFill>
                  <a:srgbClr val="000090"/>
                </a:solidFill>
                <a:latin typeface="Courier"/>
              </a:rPr>
              <a:t>my_list</a:t>
            </a:r>
            <a:r>
              <a:rPr lang="en-US" altLang="en-US" sz="1800" b="1" dirty="0">
                <a:solidFill>
                  <a:srgbClr val="000090"/>
                </a:solidFill>
                <a:latin typeface="Courier"/>
              </a:rPr>
              <a:t> =  ['No', 'keyboard', 'detected.', 'Press', 'F1', </a:t>
            </a:r>
          </a:p>
          <a:p>
            <a:pPr algn="r">
              <a:lnSpc>
                <a:spcPct val="90000"/>
              </a:lnSpc>
              <a:buNone/>
              <a:tabLst>
                <a:tab pos="355600" algn="l"/>
                <a:tab pos="723900" algn="l"/>
                <a:tab pos="1257300" algn="l"/>
              </a:tabLst>
            </a:pPr>
            <a:r>
              <a:rPr lang="en-US" altLang="en-US" sz="1800" b="1" dirty="0">
                <a:solidFill>
                  <a:srgbClr val="000090"/>
                </a:solidFill>
                <a:latin typeface="Courier"/>
              </a:rPr>
              <a:t>'to', 'continue']</a:t>
            </a:r>
          </a:p>
          <a:p>
            <a:pPr>
              <a:lnSpc>
                <a:spcPct val="90000"/>
              </a:lnSpc>
              <a:buNone/>
              <a:tabLst>
                <a:tab pos="355600" algn="l"/>
                <a:tab pos="723900" algn="l"/>
                <a:tab pos="1257300" algn="l"/>
              </a:tabLst>
            </a:pPr>
            <a:r>
              <a:rPr lang="en-US" altLang="en-US" sz="2000" b="1" dirty="0">
                <a:solidFill>
                  <a:srgbClr val="000090"/>
                </a:solidFill>
                <a:latin typeface="Courier"/>
              </a:rPr>
              <a:t> 	</a:t>
            </a:r>
            <a:r>
              <a:rPr lang="en-US" altLang="en-US" sz="2000" b="1" dirty="0">
                <a:solidFill>
                  <a:srgbClr val="FF00FF"/>
                </a:solidFill>
                <a:latin typeface="Courier"/>
              </a:rPr>
              <a:t>for </a:t>
            </a:r>
            <a:r>
              <a:rPr lang="en-US" altLang="en-US" sz="2000" b="1" dirty="0">
                <a:solidFill>
                  <a:srgbClr val="0432FF"/>
                </a:solidFill>
                <a:latin typeface="Courier"/>
              </a:rPr>
              <a:t>element</a:t>
            </a:r>
            <a:r>
              <a:rPr lang="en-US" altLang="en-US" sz="2000" b="1" dirty="0">
                <a:solidFill>
                  <a:srgbClr val="000090"/>
                </a:solidFill>
                <a:latin typeface="Courier"/>
              </a:rPr>
              <a:t> </a:t>
            </a:r>
            <a:r>
              <a:rPr lang="en-US" altLang="en-US" sz="2000" b="1" dirty="0">
                <a:solidFill>
                  <a:srgbClr val="FF00FF"/>
                </a:solidFill>
                <a:latin typeface="Courier"/>
              </a:rPr>
              <a:t>in</a:t>
            </a:r>
            <a:r>
              <a:rPr lang="en-US" altLang="en-US" sz="2000" b="1" dirty="0">
                <a:solidFill>
                  <a:srgbClr val="000090"/>
                </a:solidFill>
                <a:latin typeface="Courier"/>
              </a:rPr>
              <a:t> </a:t>
            </a:r>
            <a:r>
              <a:rPr lang="en-US" altLang="en-US" sz="2000" b="1" dirty="0" err="1">
                <a:solidFill>
                  <a:srgbClr val="000090"/>
                </a:solidFill>
                <a:latin typeface="Courier"/>
              </a:rPr>
              <a:t>my_list</a:t>
            </a:r>
            <a:r>
              <a:rPr lang="en-US" altLang="en-US" sz="2000" b="1" dirty="0">
                <a:solidFill>
                  <a:srgbClr val="000090"/>
                </a:solidFill>
                <a:latin typeface="Courier"/>
              </a:rPr>
              <a:t>:</a:t>
            </a:r>
          </a:p>
          <a:p>
            <a:pPr>
              <a:lnSpc>
                <a:spcPct val="90000"/>
              </a:lnSpc>
              <a:buNone/>
              <a:tabLst>
                <a:tab pos="355600" algn="l"/>
                <a:tab pos="723900" algn="l"/>
                <a:tab pos="1257300" algn="l"/>
              </a:tabLst>
            </a:pPr>
            <a:r>
              <a:rPr lang="en-US" altLang="en-US" sz="2000" b="1" dirty="0">
                <a:solidFill>
                  <a:srgbClr val="000090"/>
                </a:solidFill>
                <a:latin typeface="Courier"/>
              </a:rPr>
              <a:t>		 print(</a:t>
            </a:r>
            <a:r>
              <a:rPr lang="en-US" altLang="en-US" sz="2000" b="1" dirty="0">
                <a:solidFill>
                  <a:srgbClr val="0432FF"/>
                </a:solidFill>
                <a:latin typeface="Courier"/>
              </a:rPr>
              <a:t>element</a:t>
            </a:r>
            <a:r>
              <a:rPr lang="en-US" altLang="en-US" sz="2000" b="1" dirty="0">
                <a:solidFill>
                  <a:srgbClr val="000090"/>
                </a:solidFill>
                <a:latin typeface="Courier"/>
              </a:rPr>
              <a:t>)</a:t>
            </a:r>
          </a:p>
          <a:p>
            <a:pPr>
              <a:lnSpc>
                <a:spcPct val="90000"/>
              </a:lnSpc>
              <a:buNone/>
              <a:tabLst>
                <a:tab pos="355600" algn="l"/>
                <a:tab pos="723900" algn="l"/>
                <a:tab pos="1257300" algn="l"/>
              </a:tabLst>
            </a:pPr>
            <a:endParaRPr lang="fr-FR" altLang="en-US" sz="800" b="1" dirty="0">
              <a:solidFill>
                <a:srgbClr val="000090"/>
              </a:solidFill>
              <a:latin typeface="Courier"/>
            </a:endParaRPr>
          </a:p>
          <a:p>
            <a:pPr>
              <a:lnSpc>
                <a:spcPct val="90000"/>
              </a:lnSpc>
              <a:buNone/>
              <a:tabLst>
                <a:tab pos="355600" algn="l"/>
                <a:tab pos="723900" algn="l"/>
                <a:tab pos="1257300" algn="l"/>
              </a:tabLst>
            </a:pPr>
            <a:endParaRPr lang="fr-FR" altLang="en-US" sz="800" b="1" dirty="0">
              <a:solidFill>
                <a:srgbClr val="000090"/>
              </a:solidFill>
              <a:latin typeface="Courier"/>
            </a:endParaRPr>
          </a:p>
          <a:p>
            <a:pPr>
              <a:lnSpc>
                <a:spcPct val="90000"/>
              </a:lnSpc>
              <a:buNone/>
              <a:tabLst>
                <a:tab pos="355600" algn="l"/>
                <a:tab pos="723900" algn="l"/>
                <a:tab pos="1257300" algn="l"/>
              </a:tabLst>
            </a:pPr>
            <a:r>
              <a:rPr lang="en-US" altLang="en-US" sz="1800" b="1" dirty="0">
                <a:solidFill>
                  <a:srgbClr val="000090"/>
                </a:solidFill>
                <a:latin typeface="Courier"/>
              </a:rPr>
              <a:t>main()	</a:t>
            </a:r>
            <a:endParaRPr lang="da-DK" altLang="en-US" sz="1800" b="1" dirty="0">
              <a:solidFill>
                <a:srgbClr val="000090"/>
              </a:solidFill>
              <a:latin typeface="Courier"/>
            </a:endParaRPr>
          </a:p>
          <a:p>
            <a:pPr>
              <a:lnSpc>
                <a:spcPct val="90000"/>
              </a:lnSpc>
              <a:buNone/>
              <a:tabLst>
                <a:tab pos="355600" algn="l"/>
                <a:tab pos="723900" algn="l"/>
                <a:tab pos="1257300" algn="l"/>
              </a:tabLst>
            </a:pPr>
            <a:endParaRPr lang="da-DK" altLang="en-US" sz="800" b="1" dirty="0">
              <a:solidFill>
                <a:srgbClr val="000090"/>
              </a:solidFill>
              <a:latin typeface="Courier"/>
            </a:endParaRPr>
          </a:p>
        </p:txBody>
      </p:sp>
      <p:sp>
        <p:nvSpPr>
          <p:cNvPr id="20" name="TextBox 19"/>
          <p:cNvSpPr txBox="1"/>
          <p:nvPr/>
        </p:nvSpPr>
        <p:spPr>
          <a:xfrm>
            <a:off x="6553200" y="3505200"/>
            <a:ext cx="2209800" cy="1828800"/>
          </a:xfrm>
          <a:prstGeom prst="rect">
            <a:avLst/>
          </a:prstGeom>
          <a:solidFill>
            <a:srgbClr val="E3EBF3"/>
          </a:solidFill>
          <a:ln>
            <a:solidFill>
              <a:srgbClr val="0000FF"/>
            </a:solidFill>
          </a:ln>
        </p:spPr>
        <p:txBody>
          <a:bodyPr wrap="square" rtlCol="0">
            <a:spAutoFit/>
          </a:bodyPr>
          <a:lstStyle/>
          <a:p>
            <a:pPr>
              <a:lnSpc>
                <a:spcPct val="90000"/>
              </a:lnSpc>
              <a:buNone/>
              <a:tabLst>
                <a:tab pos="355600" algn="l"/>
                <a:tab pos="723900" algn="l"/>
                <a:tab pos="1257300" algn="l"/>
              </a:tabLst>
            </a:pPr>
            <a:r>
              <a:rPr lang="en-US" altLang="en-US" b="1" dirty="0">
                <a:solidFill>
                  <a:srgbClr val="000090"/>
                </a:solidFill>
                <a:latin typeface="Courier"/>
              </a:rPr>
              <a:t>No</a:t>
            </a:r>
          </a:p>
          <a:p>
            <a:pPr>
              <a:lnSpc>
                <a:spcPct val="90000"/>
              </a:lnSpc>
              <a:buNone/>
              <a:tabLst>
                <a:tab pos="355600" algn="l"/>
                <a:tab pos="723900" algn="l"/>
                <a:tab pos="1257300" algn="l"/>
              </a:tabLst>
            </a:pPr>
            <a:r>
              <a:rPr lang="en-US" altLang="en-US" b="1" dirty="0">
                <a:solidFill>
                  <a:srgbClr val="000090"/>
                </a:solidFill>
                <a:latin typeface="Courier"/>
              </a:rPr>
              <a:t>keyboard</a:t>
            </a:r>
          </a:p>
          <a:p>
            <a:pPr>
              <a:lnSpc>
                <a:spcPct val="90000"/>
              </a:lnSpc>
              <a:buNone/>
              <a:tabLst>
                <a:tab pos="355600" algn="l"/>
                <a:tab pos="723900" algn="l"/>
                <a:tab pos="1257300" algn="l"/>
              </a:tabLst>
            </a:pPr>
            <a:r>
              <a:rPr lang="en-US" altLang="en-US" b="1" dirty="0">
                <a:solidFill>
                  <a:srgbClr val="000090"/>
                </a:solidFill>
                <a:latin typeface="Courier"/>
              </a:rPr>
              <a:t>detected.</a:t>
            </a:r>
          </a:p>
          <a:p>
            <a:pPr>
              <a:lnSpc>
                <a:spcPct val="90000"/>
              </a:lnSpc>
              <a:buNone/>
              <a:tabLst>
                <a:tab pos="355600" algn="l"/>
                <a:tab pos="723900" algn="l"/>
                <a:tab pos="1257300" algn="l"/>
              </a:tabLst>
            </a:pPr>
            <a:r>
              <a:rPr lang="en-US" altLang="en-US" b="1" dirty="0">
                <a:solidFill>
                  <a:srgbClr val="000090"/>
                </a:solidFill>
                <a:latin typeface="Courier"/>
              </a:rPr>
              <a:t>Press</a:t>
            </a:r>
          </a:p>
          <a:p>
            <a:pPr>
              <a:lnSpc>
                <a:spcPct val="90000"/>
              </a:lnSpc>
              <a:buNone/>
              <a:tabLst>
                <a:tab pos="355600" algn="l"/>
                <a:tab pos="723900" algn="l"/>
                <a:tab pos="1257300" algn="l"/>
              </a:tabLst>
            </a:pPr>
            <a:r>
              <a:rPr lang="en-US" altLang="en-US" b="1" dirty="0">
                <a:solidFill>
                  <a:srgbClr val="000090"/>
                </a:solidFill>
                <a:latin typeface="Courier"/>
              </a:rPr>
              <a:t>F1</a:t>
            </a:r>
          </a:p>
          <a:p>
            <a:pPr>
              <a:lnSpc>
                <a:spcPct val="90000"/>
              </a:lnSpc>
              <a:buNone/>
              <a:tabLst>
                <a:tab pos="355600" algn="l"/>
                <a:tab pos="723900" algn="l"/>
                <a:tab pos="1257300" algn="l"/>
              </a:tabLst>
            </a:pPr>
            <a:r>
              <a:rPr lang="en-US" altLang="en-US" b="1" dirty="0">
                <a:solidFill>
                  <a:srgbClr val="000090"/>
                </a:solidFill>
                <a:latin typeface="Courier"/>
              </a:rPr>
              <a:t>to</a:t>
            </a:r>
          </a:p>
          <a:p>
            <a:pPr>
              <a:lnSpc>
                <a:spcPct val="90000"/>
              </a:lnSpc>
              <a:buNone/>
              <a:tabLst>
                <a:tab pos="355600" algn="l"/>
                <a:tab pos="723900" algn="l"/>
                <a:tab pos="1257300" algn="l"/>
              </a:tabLst>
            </a:pPr>
            <a:r>
              <a:rPr lang="en-US" altLang="en-US" b="1" dirty="0">
                <a:solidFill>
                  <a:srgbClr val="000090"/>
                </a:solidFill>
                <a:latin typeface="Courier"/>
              </a:rPr>
              <a:t>continue</a:t>
            </a:r>
          </a:p>
        </p:txBody>
      </p:sp>
      <p:sp>
        <p:nvSpPr>
          <p:cNvPr id="8" name="Text Box 9"/>
          <p:cNvSpPr txBox="1">
            <a:spLocks noChangeArrowheads="1"/>
          </p:cNvSpPr>
          <p:nvPr/>
        </p:nvSpPr>
        <p:spPr bwMode="auto">
          <a:xfrm>
            <a:off x="279400" y="5239500"/>
            <a:ext cx="3302000" cy="72840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000" b="1" dirty="0">
                <a:solidFill>
                  <a:srgbClr val="000090"/>
                </a:solidFill>
                <a:latin typeface="Courier"/>
              </a:rPr>
              <a:t>for </a:t>
            </a:r>
            <a:r>
              <a:rPr lang="en-US" altLang="en-US" sz="2000" b="1" dirty="0">
                <a:solidFill>
                  <a:srgbClr val="0000FF"/>
                </a:solidFill>
                <a:latin typeface="Courier"/>
              </a:rPr>
              <a:t>item</a:t>
            </a:r>
            <a:r>
              <a:rPr lang="en-US" altLang="en-US" sz="2000" b="1" dirty="0">
                <a:solidFill>
                  <a:srgbClr val="000090"/>
                </a:solidFill>
                <a:latin typeface="Courier"/>
              </a:rPr>
              <a:t> in </a:t>
            </a:r>
            <a:r>
              <a:rPr lang="en-US" altLang="en-US" sz="2000" b="1" dirty="0" err="1">
                <a:solidFill>
                  <a:srgbClr val="000090"/>
                </a:solidFill>
                <a:latin typeface="Courier"/>
              </a:rPr>
              <a:t>my_list</a:t>
            </a:r>
            <a:r>
              <a:rPr lang="en-US" altLang="en-US" sz="2000" b="1" dirty="0">
                <a:solidFill>
                  <a:srgbClr val="000090"/>
                </a:solidFill>
                <a:latin typeface="Courier"/>
              </a:rPr>
              <a:t>:</a:t>
            </a:r>
          </a:p>
          <a:p>
            <a:pPr>
              <a:lnSpc>
                <a:spcPct val="90000"/>
              </a:lnSpc>
              <a:buNone/>
              <a:tabLst>
                <a:tab pos="355600" algn="l"/>
                <a:tab pos="723900" algn="l"/>
                <a:tab pos="1257300" algn="l"/>
              </a:tabLst>
            </a:pPr>
            <a:r>
              <a:rPr lang="en-US" altLang="en-US" sz="2000" b="1" dirty="0">
                <a:solidFill>
                  <a:srgbClr val="000090"/>
                </a:solidFill>
                <a:latin typeface="Courier"/>
              </a:rPr>
              <a:t>	 print(</a:t>
            </a:r>
            <a:r>
              <a:rPr lang="en-US" altLang="en-US" sz="2000" b="1" dirty="0">
                <a:solidFill>
                  <a:srgbClr val="0000FF"/>
                </a:solidFill>
                <a:latin typeface="Courier"/>
              </a:rPr>
              <a:t>item</a:t>
            </a:r>
            <a:r>
              <a:rPr lang="en-US" altLang="en-US" sz="2000" b="1" dirty="0">
                <a:solidFill>
                  <a:srgbClr val="000090"/>
                </a:solidFill>
                <a:latin typeface="Courier"/>
              </a:rPr>
              <a:t>)	</a:t>
            </a:r>
            <a:endParaRPr lang="da-DK" altLang="en-US" sz="2000" b="1" dirty="0">
              <a:solidFill>
                <a:srgbClr val="000090"/>
              </a:solidFill>
              <a:latin typeface="Courier"/>
            </a:endParaRPr>
          </a:p>
        </p:txBody>
      </p:sp>
      <p:sp>
        <p:nvSpPr>
          <p:cNvPr id="9" name="Text Box 9"/>
          <p:cNvSpPr txBox="1">
            <a:spLocks noChangeArrowheads="1"/>
          </p:cNvSpPr>
          <p:nvPr/>
        </p:nvSpPr>
        <p:spPr bwMode="auto">
          <a:xfrm>
            <a:off x="304800" y="6109308"/>
            <a:ext cx="3302000" cy="72840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000" b="1" dirty="0">
                <a:solidFill>
                  <a:srgbClr val="000090"/>
                </a:solidFill>
                <a:latin typeface="Courier"/>
              </a:rPr>
              <a:t>for </a:t>
            </a:r>
            <a:r>
              <a:rPr lang="en-US" altLang="en-US" sz="2000" b="1" dirty="0">
                <a:solidFill>
                  <a:srgbClr val="0000FF"/>
                </a:solidFill>
                <a:latin typeface="Courier"/>
              </a:rPr>
              <a:t>word</a:t>
            </a:r>
            <a:r>
              <a:rPr lang="en-US" altLang="en-US" sz="2000" b="1" dirty="0">
                <a:solidFill>
                  <a:srgbClr val="000090"/>
                </a:solidFill>
                <a:latin typeface="Courier"/>
              </a:rPr>
              <a:t> in </a:t>
            </a:r>
            <a:r>
              <a:rPr lang="en-US" altLang="en-US" sz="2000" b="1" dirty="0" err="1">
                <a:solidFill>
                  <a:srgbClr val="000090"/>
                </a:solidFill>
                <a:latin typeface="Courier"/>
              </a:rPr>
              <a:t>my_list</a:t>
            </a:r>
            <a:r>
              <a:rPr lang="en-US" altLang="en-US" sz="2000" b="1" dirty="0">
                <a:solidFill>
                  <a:srgbClr val="000090"/>
                </a:solidFill>
                <a:latin typeface="Courier"/>
              </a:rPr>
              <a:t>:</a:t>
            </a:r>
          </a:p>
          <a:p>
            <a:pPr>
              <a:lnSpc>
                <a:spcPct val="90000"/>
              </a:lnSpc>
              <a:buNone/>
              <a:tabLst>
                <a:tab pos="355600" algn="l"/>
                <a:tab pos="723900" algn="l"/>
                <a:tab pos="1257300" algn="l"/>
              </a:tabLst>
            </a:pPr>
            <a:r>
              <a:rPr lang="en-US" altLang="en-US" sz="2000" b="1" dirty="0">
                <a:solidFill>
                  <a:srgbClr val="000090"/>
                </a:solidFill>
                <a:latin typeface="Courier"/>
              </a:rPr>
              <a:t>	 print(</a:t>
            </a:r>
            <a:r>
              <a:rPr lang="en-US" altLang="en-US" sz="2000" b="1" dirty="0">
                <a:solidFill>
                  <a:srgbClr val="0000FF"/>
                </a:solidFill>
                <a:latin typeface="Courier"/>
              </a:rPr>
              <a:t>word</a:t>
            </a:r>
            <a:r>
              <a:rPr lang="en-US" altLang="en-US" sz="2000" b="1" dirty="0">
                <a:solidFill>
                  <a:srgbClr val="000090"/>
                </a:solidFill>
                <a:latin typeface="Courier"/>
              </a:rPr>
              <a:t>)	</a:t>
            </a:r>
            <a:endParaRPr lang="da-DK" altLang="en-US" sz="2000" b="1" dirty="0">
              <a:solidFill>
                <a:srgbClr val="000090"/>
              </a:solidFill>
              <a:latin typeface="Courier"/>
            </a:endParaRPr>
          </a:p>
        </p:txBody>
      </p:sp>
      <p:sp>
        <p:nvSpPr>
          <p:cNvPr id="10" name="TextBox 9"/>
          <p:cNvSpPr txBox="1"/>
          <p:nvPr/>
        </p:nvSpPr>
        <p:spPr>
          <a:xfrm>
            <a:off x="3505200" y="5561314"/>
            <a:ext cx="5638800" cy="763286"/>
          </a:xfrm>
          <a:prstGeom prst="rect">
            <a:avLst/>
          </a:prstGeom>
          <a:solidFill>
            <a:srgbClr val="E3EBF3"/>
          </a:solidFill>
          <a:ln>
            <a:solidFill>
              <a:srgbClr val="0000FF"/>
            </a:solidFill>
          </a:ln>
        </p:spPr>
        <p:txBody>
          <a:bodyPr wrap="square" rtlCol="0">
            <a:spAutoFit/>
          </a:bodyPr>
          <a:lstStyle/>
          <a:p>
            <a:pPr>
              <a:lnSpc>
                <a:spcPct val="90000"/>
              </a:lnSpc>
              <a:buNone/>
              <a:tabLst>
                <a:tab pos="355600" algn="l"/>
                <a:tab pos="723900" algn="l"/>
                <a:tab pos="1257300" algn="l"/>
              </a:tabLst>
            </a:pPr>
            <a:r>
              <a:rPr lang="en-US" altLang="en-US" sz="2400" dirty="0">
                <a:solidFill>
                  <a:srgbClr val="000090"/>
                </a:solidFill>
                <a:latin typeface="Calibri"/>
                <a:cs typeface="Calibri"/>
              </a:rPr>
              <a:t>Both these loops on the left do exactly the same job as the loop above.</a:t>
            </a:r>
          </a:p>
        </p:txBody>
      </p:sp>
    </p:spTree>
    <p:extLst>
      <p:ext uri="{BB962C8B-B14F-4D97-AF65-F5344CB8AC3E}">
        <p14:creationId xmlns:p14="http://schemas.microsoft.com/office/powerpoint/2010/main" val="183931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1600"/>
            <a:ext cx="9144000" cy="762000"/>
          </a:xfrm>
        </p:spPr>
        <p:txBody>
          <a:bodyPr>
            <a:normAutofit/>
          </a:bodyPr>
          <a:lstStyle/>
          <a:p>
            <a:r>
              <a:rPr lang="en-NZ" dirty="0"/>
              <a:t>Using lists - example</a:t>
            </a:r>
          </a:p>
        </p:txBody>
      </p:sp>
      <p:sp>
        <p:nvSpPr>
          <p:cNvPr id="3" name="Content Placeholder 2"/>
          <p:cNvSpPr>
            <a:spLocks noGrp="1"/>
          </p:cNvSpPr>
          <p:nvPr>
            <p:ph sz="quarter" idx="1"/>
          </p:nvPr>
        </p:nvSpPr>
        <p:spPr>
          <a:xfrm>
            <a:off x="0" y="457200"/>
            <a:ext cx="9144000" cy="5562600"/>
          </a:xfrm>
        </p:spPr>
        <p:txBody>
          <a:bodyPr>
            <a:normAutofit/>
          </a:bodyPr>
          <a:lstStyle/>
          <a:p>
            <a:r>
              <a:rPr lang="en-US" sz="2800" dirty="0">
                <a:ea typeface="ＭＳ Ｐゴシック" charset="-128"/>
                <a:cs typeface="Calibri"/>
              </a:rPr>
              <a:t>The following program visits each element of a list.  The loop variable (</a:t>
            </a:r>
            <a:r>
              <a:rPr lang="en-US" sz="2800" dirty="0">
                <a:latin typeface="Courier"/>
                <a:ea typeface="ＭＳ Ｐゴシック" charset="-128"/>
                <a:cs typeface="Courier"/>
              </a:rPr>
              <a:t>item</a:t>
            </a:r>
            <a:r>
              <a:rPr lang="en-US" sz="2800" dirty="0">
                <a:ea typeface="ＭＳ Ｐゴシック" charset="-128"/>
                <a:cs typeface="Calibri"/>
              </a:rPr>
              <a:t> in this code) is assigned a reference to </a:t>
            </a:r>
            <a:r>
              <a:rPr lang="en-US" sz="2800" b="1" dirty="0">
                <a:solidFill>
                  <a:srgbClr val="0000FF"/>
                </a:solidFill>
                <a:ea typeface="ＭＳ Ｐゴシック" charset="-128"/>
                <a:cs typeface="Calibri"/>
              </a:rPr>
              <a:t>each element </a:t>
            </a:r>
            <a:r>
              <a:rPr lang="en-US" sz="2800" dirty="0">
                <a:ea typeface="ＭＳ Ｐゴシック" charset="-128"/>
                <a:cs typeface="Calibri"/>
              </a:rPr>
              <a:t>of the list in turn.</a:t>
            </a:r>
            <a:r>
              <a:rPr lang="en-AU" sz="2800" dirty="0"/>
              <a:t> </a:t>
            </a: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900" dirty="0">
              <a:ea typeface="ＭＳ Ｐゴシック" charset="-128"/>
              <a:cs typeface="Calibri"/>
            </a:endParaRPr>
          </a:p>
          <a:p>
            <a:pPr>
              <a:buFont typeface="Wingdings" charset="2"/>
              <a:buChar char="§"/>
            </a:pPr>
            <a:endParaRPr lang="en-US" sz="2800" dirty="0"/>
          </a:p>
          <a:p>
            <a:pPr>
              <a:buFont typeface="Wingdings" charset="2"/>
              <a:buChar char="§"/>
            </a:pPr>
            <a:endParaRPr lang="en-US" sz="2800" dirty="0"/>
          </a:p>
          <a:p>
            <a:pPr marL="0" indent="0">
              <a:buNone/>
            </a:pPr>
            <a:endParaRPr lang="en-US" sz="28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600" dirty="0">
              <a:ea typeface="ＭＳ Ｐゴシック" charset="-128"/>
              <a:cs typeface="Calibri"/>
            </a:endParaRP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18</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
        <p:nvSpPr>
          <p:cNvPr id="15" name="Text Box 9"/>
          <p:cNvSpPr txBox="1">
            <a:spLocks noChangeArrowheads="1"/>
          </p:cNvSpPr>
          <p:nvPr/>
        </p:nvSpPr>
        <p:spPr bwMode="auto">
          <a:xfrm>
            <a:off x="304800" y="1828800"/>
            <a:ext cx="8534400" cy="498444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FF"/>
                </a:solidFill>
                <a:latin typeface="Courier"/>
              </a:rPr>
              <a:t>count_items</a:t>
            </a:r>
            <a:r>
              <a:rPr lang="en-US" altLang="en-US" sz="1800" b="1" dirty="0">
                <a:solidFill>
                  <a:srgbClr val="0000FF"/>
                </a:solidFill>
                <a:latin typeface="Courier"/>
              </a:rPr>
              <a:t>(</a:t>
            </a:r>
            <a:r>
              <a:rPr lang="en-US" altLang="en-US" sz="1800" b="1" dirty="0" err="1">
                <a:solidFill>
                  <a:srgbClr val="000090"/>
                </a:solidFill>
                <a:latin typeface="Courier"/>
              </a:rPr>
              <a:t>a_list</a:t>
            </a:r>
            <a:r>
              <a:rPr lang="en-US" altLang="en-US" sz="1800" b="1" dirty="0">
                <a:solidFill>
                  <a:srgbClr val="000090"/>
                </a:solidFill>
                <a:latin typeface="Courier"/>
              </a:rPr>
              <a:t>, </a:t>
            </a:r>
            <a:r>
              <a:rPr lang="en-US" altLang="en-US" sz="1800" b="1" dirty="0" err="1">
                <a:solidFill>
                  <a:srgbClr val="000090"/>
                </a:solidFill>
                <a:latin typeface="Courier"/>
              </a:rPr>
              <a:t>max_allowed</a:t>
            </a:r>
            <a:r>
              <a:rPr lang="en-US" altLang="en-US" sz="1800" b="1" dirty="0">
                <a:solidFill>
                  <a:srgbClr val="0000FF"/>
                </a:solidFill>
                <a:latin typeface="Courier"/>
              </a:rPr>
              <a:t>)</a:t>
            </a:r>
            <a:r>
              <a:rPr lang="en-US" altLang="en-US" sz="1800" b="1" dirty="0">
                <a:solidFill>
                  <a:srgbClr val="000090"/>
                </a:solidFill>
                <a:latin typeface="Courier"/>
              </a:rPr>
              <a:t>:</a:t>
            </a:r>
          </a:p>
          <a:p>
            <a:pPr>
              <a:lnSpc>
                <a:spcPct val="90000"/>
              </a:lnSpc>
              <a:buNone/>
              <a:tabLst>
                <a:tab pos="355600" algn="l"/>
                <a:tab pos="723900" algn="l"/>
                <a:tab pos="1257300" algn="l"/>
              </a:tabLst>
            </a:pPr>
            <a:r>
              <a:rPr lang="en-US" altLang="en-US" sz="1800" b="1" dirty="0">
                <a:solidFill>
                  <a:srgbClr val="000090"/>
                </a:solidFill>
                <a:latin typeface="Courier"/>
              </a:rPr>
              <a:t>	count = 0</a:t>
            </a:r>
          </a:p>
          <a:p>
            <a:pPr>
              <a:lnSpc>
                <a:spcPct val="90000"/>
              </a:lnSpc>
              <a:buNone/>
              <a:tabLst>
                <a:tab pos="355600" algn="l"/>
                <a:tab pos="723900" algn="l"/>
                <a:tab pos="1257300" algn="l"/>
              </a:tabLst>
            </a:pPr>
            <a:r>
              <a:rPr lang="en-US" altLang="en-US" sz="2000" b="1" dirty="0">
                <a:solidFill>
                  <a:srgbClr val="000090"/>
                </a:solidFill>
                <a:latin typeface="Courier"/>
              </a:rPr>
              <a:t>	</a:t>
            </a:r>
            <a:r>
              <a:rPr lang="en-US" altLang="en-US" sz="2000" b="1" dirty="0">
                <a:solidFill>
                  <a:srgbClr val="FF00FF"/>
                </a:solidFill>
                <a:latin typeface="Courier"/>
              </a:rPr>
              <a:t>for </a:t>
            </a:r>
            <a:r>
              <a:rPr lang="en-US" altLang="en-US" sz="2000" b="1" dirty="0">
                <a:solidFill>
                  <a:srgbClr val="000090"/>
                </a:solidFill>
                <a:latin typeface="Courier"/>
              </a:rPr>
              <a:t>item </a:t>
            </a:r>
            <a:r>
              <a:rPr lang="en-US" altLang="en-US" sz="2000" b="1" dirty="0">
                <a:solidFill>
                  <a:srgbClr val="FF00FF"/>
                </a:solidFill>
                <a:latin typeface="Courier"/>
              </a:rPr>
              <a:t>in</a:t>
            </a:r>
            <a:r>
              <a:rPr lang="en-US" altLang="en-US" sz="2000" b="1" dirty="0">
                <a:solidFill>
                  <a:srgbClr val="000090"/>
                </a:solidFill>
                <a:latin typeface="Courier"/>
              </a:rPr>
              <a:t> </a:t>
            </a:r>
            <a:r>
              <a:rPr lang="en-US" altLang="en-US" sz="2000" b="1" dirty="0" err="1">
                <a:solidFill>
                  <a:srgbClr val="000090"/>
                </a:solidFill>
                <a:latin typeface="Courier"/>
              </a:rPr>
              <a:t>a_list</a:t>
            </a:r>
            <a:r>
              <a:rPr lang="en-US" altLang="en-US" sz="2000" b="1" dirty="0">
                <a:solidFill>
                  <a:srgbClr val="000090"/>
                </a:solidFill>
                <a:latin typeface="Courier"/>
              </a:rPr>
              <a:t>:</a:t>
            </a:r>
          </a:p>
          <a:p>
            <a:pPr>
              <a:lnSpc>
                <a:spcPct val="90000"/>
              </a:lnSpc>
              <a:buNone/>
              <a:tabLst>
                <a:tab pos="355600" algn="l"/>
                <a:tab pos="723900" algn="l"/>
                <a:tab pos="1257300" algn="l"/>
              </a:tabLst>
            </a:pPr>
            <a:r>
              <a:rPr lang="en-US" altLang="en-US" sz="2000" b="1" dirty="0">
                <a:solidFill>
                  <a:srgbClr val="000090"/>
                </a:solidFill>
                <a:latin typeface="Courier"/>
              </a:rPr>
              <a:t>		 if item &lt; </a:t>
            </a:r>
            <a:r>
              <a:rPr lang="en-US" altLang="en-US" sz="2000" b="1" dirty="0" err="1">
                <a:solidFill>
                  <a:srgbClr val="000090"/>
                </a:solidFill>
                <a:latin typeface="Courier"/>
              </a:rPr>
              <a:t>max_allowed</a:t>
            </a:r>
            <a:r>
              <a:rPr lang="en-US" altLang="en-US" sz="2000" b="1" dirty="0">
                <a:solidFill>
                  <a:srgbClr val="000090"/>
                </a:solidFill>
                <a:latin typeface="Courier"/>
              </a:rPr>
              <a:t>:</a:t>
            </a:r>
          </a:p>
          <a:p>
            <a:pPr>
              <a:lnSpc>
                <a:spcPct val="90000"/>
              </a:lnSpc>
              <a:buNone/>
              <a:tabLst>
                <a:tab pos="355600" algn="l"/>
                <a:tab pos="723900" algn="l"/>
                <a:tab pos="1257300" algn="l"/>
              </a:tabLst>
            </a:pPr>
            <a:r>
              <a:rPr lang="en-US" altLang="en-US" sz="2000" b="1" dirty="0">
                <a:solidFill>
                  <a:srgbClr val="000090"/>
                </a:solidFill>
                <a:latin typeface="Courier"/>
              </a:rPr>
              <a:t>			 count = count + 1</a:t>
            </a:r>
          </a:p>
          <a:p>
            <a:pPr>
              <a:lnSpc>
                <a:spcPct val="90000"/>
              </a:lnSpc>
              <a:buNone/>
              <a:tabLst>
                <a:tab pos="355600" algn="l"/>
                <a:tab pos="723900" algn="l"/>
                <a:tab pos="1257300" algn="l"/>
              </a:tabLst>
            </a:pPr>
            <a:r>
              <a:rPr lang="en-US" altLang="en-US" sz="1800" b="1" dirty="0">
                <a:solidFill>
                  <a:srgbClr val="000090"/>
                </a:solidFill>
                <a:latin typeface="Courier"/>
              </a:rPr>
              <a:t>	return count</a:t>
            </a:r>
          </a:p>
          <a:p>
            <a:pPr>
              <a:lnSpc>
                <a:spcPct val="90000"/>
              </a:lnSpc>
              <a:buNone/>
              <a:tabLst>
                <a:tab pos="355600" algn="l"/>
                <a:tab pos="723900" algn="l"/>
                <a:tab pos="1257300" algn="l"/>
              </a:tabLst>
            </a:pPr>
            <a:endParaRPr lang="en-US" altLang="en-US" sz="500" b="1" dirty="0">
              <a:solidFill>
                <a:srgbClr val="000090"/>
              </a:solidFill>
              <a:latin typeface="Courier"/>
            </a:endParaRPr>
          </a:p>
          <a:p>
            <a:pPr>
              <a:lnSpc>
                <a:spcPct val="90000"/>
              </a:lnSpc>
              <a:buNone/>
              <a:tabLst>
                <a:tab pos="355600" algn="l"/>
                <a:tab pos="723900" algn="l"/>
                <a:tab pos="1257300" algn="l"/>
              </a:tabLst>
            </a:pPr>
            <a:endParaRPr lang="en-US" altLang="en-US" sz="500" b="1" dirty="0">
              <a:solidFill>
                <a:srgbClr val="000090"/>
              </a:solidFill>
              <a:latin typeface="Courier"/>
            </a:endParaRPr>
          </a:p>
          <a:p>
            <a:pPr>
              <a:lnSpc>
                <a:spcPct val="90000"/>
              </a:lnSpc>
              <a:buNone/>
              <a:tabLst>
                <a:tab pos="355600" algn="l"/>
                <a:tab pos="723900" algn="l"/>
                <a:tab pos="1257300" algn="l"/>
              </a:tabLst>
            </a:pPr>
            <a:r>
              <a:rPr lang="en-US" altLang="en-US" sz="1800" b="1" dirty="0" err="1">
                <a:solidFill>
                  <a:srgbClr val="000090"/>
                </a:solidFill>
                <a:latin typeface="Courier"/>
              </a:rPr>
              <a:t>def</a:t>
            </a:r>
            <a:r>
              <a:rPr lang="en-US" altLang="en-US" sz="1800" b="1" dirty="0">
                <a:solidFill>
                  <a:srgbClr val="000090"/>
                </a:solidFill>
                <a:latin typeface="Courier"/>
              </a:rPr>
              <a:t> main():</a:t>
            </a:r>
          </a:p>
          <a:p>
            <a:pPr>
              <a:lnSpc>
                <a:spcPct val="90000"/>
              </a:lnSpc>
              <a:buNone/>
              <a:tabLst>
                <a:tab pos="355600" algn="l"/>
                <a:tab pos="723900" algn="l"/>
                <a:tab pos="1257300" algn="l"/>
              </a:tabLst>
            </a:pPr>
            <a:r>
              <a:rPr lang="en-US" altLang="en-US" sz="1800" b="1" dirty="0">
                <a:solidFill>
                  <a:srgbClr val="000090"/>
                </a:solidFill>
                <a:latin typeface="Courier"/>
              </a:rPr>
              <a:t>	</a:t>
            </a:r>
            <a:r>
              <a:rPr lang="en-US" altLang="en-US" sz="1800" b="1" dirty="0" err="1">
                <a:solidFill>
                  <a:srgbClr val="000090"/>
                </a:solidFill>
                <a:latin typeface="Courier"/>
              </a:rPr>
              <a:t>my_list</a:t>
            </a:r>
            <a:r>
              <a:rPr lang="en-US" altLang="en-US" sz="1800" b="1" dirty="0">
                <a:solidFill>
                  <a:srgbClr val="000090"/>
                </a:solidFill>
                <a:latin typeface="Courier"/>
              </a:rPr>
              <a:t> = list()</a:t>
            </a:r>
          </a:p>
          <a:p>
            <a:pPr>
              <a:lnSpc>
                <a:spcPct val="90000"/>
              </a:lnSpc>
              <a:buNone/>
              <a:tabLst>
                <a:tab pos="355600" algn="l"/>
                <a:tab pos="723900" algn="l"/>
                <a:tab pos="1257300" algn="l"/>
              </a:tabLst>
            </a:pPr>
            <a:r>
              <a:rPr lang="en-US" altLang="en-US" sz="1800" b="1" dirty="0">
                <a:solidFill>
                  <a:srgbClr val="000090"/>
                </a:solidFill>
                <a:latin typeface="Courier"/>
              </a:rPr>
              <a:t>	for count in range(500):</a:t>
            </a:r>
          </a:p>
          <a:p>
            <a:pPr>
              <a:lnSpc>
                <a:spcPct val="90000"/>
              </a:lnSpc>
              <a:buNone/>
              <a:tabLst>
                <a:tab pos="355600" algn="l"/>
                <a:tab pos="723900" algn="l"/>
                <a:tab pos="1257300" algn="l"/>
              </a:tabLst>
            </a:pPr>
            <a:r>
              <a:rPr lang="en-US" altLang="en-US" sz="1800" b="1" dirty="0">
                <a:solidFill>
                  <a:srgbClr val="000090"/>
                </a:solidFill>
                <a:latin typeface="Courier"/>
              </a:rPr>
              <a:t>		</a:t>
            </a:r>
            <a:r>
              <a:rPr lang="en-US" altLang="en-US" sz="1800" b="1" dirty="0" err="1">
                <a:solidFill>
                  <a:srgbClr val="000090"/>
                </a:solidFill>
                <a:latin typeface="Courier"/>
              </a:rPr>
              <a:t>num</a:t>
            </a:r>
            <a:r>
              <a:rPr lang="en-US" altLang="en-US" sz="1800" b="1" dirty="0">
                <a:solidFill>
                  <a:srgbClr val="000090"/>
                </a:solidFill>
                <a:latin typeface="Courier"/>
              </a:rPr>
              <a:t> = </a:t>
            </a:r>
            <a:r>
              <a:rPr lang="en-US" altLang="en-US" sz="1800" b="1" dirty="0" err="1">
                <a:solidFill>
                  <a:srgbClr val="000090"/>
                </a:solidFill>
                <a:latin typeface="Courier"/>
              </a:rPr>
              <a:t>random.randrange</a:t>
            </a:r>
            <a:r>
              <a:rPr lang="en-US" altLang="en-US" sz="1800" b="1" dirty="0">
                <a:solidFill>
                  <a:srgbClr val="000090"/>
                </a:solidFill>
                <a:latin typeface="Courier"/>
              </a:rPr>
              <a:t>(1, 500)</a:t>
            </a:r>
          </a:p>
          <a:p>
            <a:pPr>
              <a:lnSpc>
                <a:spcPct val="90000"/>
              </a:lnSpc>
              <a:buNone/>
              <a:tabLst>
                <a:tab pos="355600" algn="l"/>
                <a:tab pos="723900" algn="l"/>
                <a:tab pos="1257300" algn="l"/>
              </a:tabLst>
            </a:pPr>
            <a:r>
              <a:rPr lang="en-US" altLang="en-US" sz="1800" b="1" dirty="0">
                <a:solidFill>
                  <a:srgbClr val="000090"/>
                </a:solidFill>
                <a:latin typeface="Courier"/>
              </a:rPr>
              <a:t>		</a:t>
            </a:r>
            <a:r>
              <a:rPr lang="en-US" altLang="en-US" sz="1800" b="1" dirty="0" err="1">
                <a:solidFill>
                  <a:srgbClr val="000090"/>
                </a:solidFill>
                <a:latin typeface="Courier"/>
              </a:rPr>
              <a:t>my_list</a:t>
            </a:r>
            <a:r>
              <a:rPr lang="en-US" altLang="en-US" sz="1800" b="1" dirty="0">
                <a:solidFill>
                  <a:srgbClr val="000090"/>
                </a:solidFill>
                <a:latin typeface="Courier"/>
              </a:rPr>
              <a:t> = </a:t>
            </a:r>
            <a:r>
              <a:rPr lang="en-US" altLang="en-US" sz="1800" b="1" dirty="0" err="1">
                <a:solidFill>
                  <a:srgbClr val="000090"/>
                </a:solidFill>
                <a:latin typeface="Courier"/>
              </a:rPr>
              <a:t>my_list</a:t>
            </a:r>
            <a:r>
              <a:rPr lang="en-US" altLang="en-US" sz="1800" b="1" dirty="0">
                <a:solidFill>
                  <a:srgbClr val="000090"/>
                </a:solidFill>
                <a:latin typeface="Courier"/>
              </a:rPr>
              <a:t> + [</a:t>
            </a:r>
            <a:r>
              <a:rPr lang="en-US" altLang="en-US" sz="1800" b="1" dirty="0" err="1">
                <a:solidFill>
                  <a:srgbClr val="000090"/>
                </a:solidFill>
                <a:latin typeface="Courier"/>
              </a:rPr>
              <a:t>num</a:t>
            </a:r>
            <a:r>
              <a:rPr lang="en-US" altLang="en-US" sz="1800" b="1" dirty="0">
                <a:solidFill>
                  <a:srgbClr val="000090"/>
                </a:solidFill>
                <a:latin typeface="Courier"/>
              </a:rPr>
              <a:t>]</a:t>
            </a:r>
          </a:p>
          <a:p>
            <a:pPr>
              <a:lnSpc>
                <a:spcPct val="90000"/>
              </a:lnSpc>
              <a:buNone/>
              <a:tabLst>
                <a:tab pos="355600" algn="l"/>
                <a:tab pos="723900" algn="l"/>
                <a:tab pos="1257300" algn="l"/>
              </a:tabLst>
            </a:pPr>
            <a:endParaRPr lang="en-US" altLang="en-US" sz="800" b="1" dirty="0">
              <a:solidFill>
                <a:srgbClr val="000090"/>
              </a:solidFill>
              <a:latin typeface="Courier"/>
            </a:endParaRPr>
          </a:p>
          <a:p>
            <a:pPr>
              <a:lnSpc>
                <a:spcPct val="90000"/>
              </a:lnSpc>
              <a:buNone/>
              <a:tabLst>
                <a:tab pos="355600" algn="l"/>
                <a:tab pos="723900" algn="l"/>
                <a:tab pos="1257300" algn="l"/>
              </a:tabLst>
            </a:pPr>
            <a:r>
              <a:rPr lang="en-US" altLang="en-US" sz="1800" b="1" dirty="0">
                <a:solidFill>
                  <a:srgbClr val="000090"/>
                </a:solidFill>
                <a:latin typeface="Courier"/>
              </a:rPr>
              <a:t>	print(</a:t>
            </a:r>
            <a:r>
              <a:rPr lang="en-US" altLang="en-US" sz="1800" b="1" dirty="0" err="1">
                <a:solidFill>
                  <a:srgbClr val="0000FF"/>
                </a:solidFill>
                <a:latin typeface="Courier"/>
              </a:rPr>
              <a:t>count_items</a:t>
            </a:r>
            <a:r>
              <a:rPr lang="en-US" altLang="en-US" sz="1800" b="1" dirty="0">
                <a:solidFill>
                  <a:srgbClr val="0000FF"/>
                </a:solidFill>
                <a:latin typeface="Courier"/>
              </a:rPr>
              <a:t>(</a:t>
            </a:r>
            <a:r>
              <a:rPr lang="en-US" altLang="en-US" sz="1800" b="1" dirty="0" err="1">
                <a:solidFill>
                  <a:srgbClr val="000090"/>
                </a:solidFill>
                <a:latin typeface="Courier"/>
              </a:rPr>
              <a:t>my_list</a:t>
            </a:r>
            <a:r>
              <a:rPr lang="en-US" altLang="en-US" sz="1800" b="1" dirty="0">
                <a:solidFill>
                  <a:srgbClr val="000090"/>
                </a:solidFill>
                <a:latin typeface="Courier"/>
              </a:rPr>
              <a:t>, 250</a:t>
            </a:r>
            <a:r>
              <a:rPr lang="en-US" altLang="en-US" sz="1800" b="1" dirty="0">
                <a:solidFill>
                  <a:srgbClr val="0000FF"/>
                </a:solidFill>
                <a:latin typeface="Courier"/>
              </a:rPr>
              <a:t>)</a:t>
            </a:r>
            <a:r>
              <a:rPr lang="en-US" altLang="en-US" sz="1800" b="1" dirty="0">
                <a:solidFill>
                  <a:srgbClr val="000090"/>
                </a:solidFill>
                <a:latin typeface="Courier"/>
              </a:rPr>
              <a:t>, "elements are under 250")</a:t>
            </a:r>
          </a:p>
          <a:p>
            <a:pPr>
              <a:lnSpc>
                <a:spcPct val="90000"/>
              </a:lnSpc>
              <a:buNone/>
              <a:tabLst>
                <a:tab pos="355600" algn="l"/>
                <a:tab pos="723900" algn="l"/>
                <a:tab pos="1257300" algn="l"/>
              </a:tabLst>
            </a:pPr>
            <a:endParaRPr lang="fr-FR" altLang="en-US" sz="800" b="1" dirty="0">
              <a:solidFill>
                <a:srgbClr val="000090"/>
              </a:solidFill>
              <a:latin typeface="Courier"/>
            </a:endParaRPr>
          </a:p>
          <a:p>
            <a:pPr>
              <a:lnSpc>
                <a:spcPct val="90000"/>
              </a:lnSpc>
              <a:buNone/>
              <a:tabLst>
                <a:tab pos="355600" algn="l"/>
                <a:tab pos="723900" algn="l"/>
                <a:tab pos="1257300" algn="l"/>
              </a:tabLst>
            </a:pPr>
            <a:r>
              <a:rPr lang="en-US" altLang="en-US" sz="1800" b="1" dirty="0">
                <a:solidFill>
                  <a:srgbClr val="000090"/>
                </a:solidFill>
                <a:latin typeface="Courier"/>
              </a:rPr>
              <a:t>main()	</a:t>
            </a:r>
            <a:endParaRPr lang="da-DK" altLang="en-US" sz="1800" b="1" dirty="0">
              <a:solidFill>
                <a:srgbClr val="000090"/>
              </a:solidFill>
              <a:latin typeface="Courier"/>
            </a:endParaRPr>
          </a:p>
        </p:txBody>
      </p:sp>
      <p:sp>
        <p:nvSpPr>
          <p:cNvPr id="20" name="TextBox 19"/>
          <p:cNvSpPr txBox="1"/>
          <p:nvPr/>
        </p:nvSpPr>
        <p:spPr>
          <a:xfrm>
            <a:off x="4838700" y="6446349"/>
            <a:ext cx="4267200" cy="411651"/>
          </a:xfrm>
          <a:prstGeom prst="rect">
            <a:avLst/>
          </a:prstGeom>
          <a:solidFill>
            <a:srgbClr val="E3EBF3"/>
          </a:solidFill>
          <a:ln>
            <a:solidFill>
              <a:srgbClr val="0000FF"/>
            </a:solidFill>
          </a:ln>
        </p:spPr>
        <p:txBody>
          <a:bodyPr wrap="square" rtlCol="0">
            <a:spAutoFit/>
          </a:bodyPr>
          <a:lstStyle/>
          <a:p>
            <a:pPr>
              <a:lnSpc>
                <a:spcPct val="90000"/>
              </a:lnSpc>
              <a:buNone/>
              <a:tabLst>
                <a:tab pos="355600" algn="l"/>
                <a:tab pos="723900" algn="l"/>
                <a:tab pos="1257300" algn="l"/>
              </a:tabLst>
            </a:pPr>
            <a:r>
              <a:rPr lang="en-US" sz="2000" b="1" dirty="0">
                <a:solidFill>
                  <a:srgbClr val="000090"/>
                </a:solidFill>
                <a:latin typeface="Courier"/>
                <a:cs typeface="Courier"/>
              </a:rPr>
              <a:t>238 elements are under 250</a:t>
            </a:r>
          </a:p>
          <a:p>
            <a:pPr>
              <a:lnSpc>
                <a:spcPct val="90000"/>
              </a:lnSpc>
              <a:buNone/>
              <a:tabLst>
                <a:tab pos="355600" algn="l"/>
                <a:tab pos="723900" algn="l"/>
                <a:tab pos="1257300" algn="l"/>
              </a:tabLst>
            </a:pPr>
            <a:endParaRPr lang="en-US" altLang="en-US" sz="300" b="1" dirty="0">
              <a:solidFill>
                <a:srgbClr val="000090"/>
              </a:solidFill>
              <a:latin typeface="Courier"/>
              <a:cs typeface="Courier"/>
            </a:endParaRPr>
          </a:p>
        </p:txBody>
      </p:sp>
    </p:spTree>
    <p:extLst>
      <p:ext uri="{BB962C8B-B14F-4D97-AF65-F5344CB8AC3E}">
        <p14:creationId xmlns:p14="http://schemas.microsoft.com/office/powerpoint/2010/main" val="1820095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Complete the function 1</a:t>
            </a:r>
          </a:p>
        </p:txBody>
      </p:sp>
      <p:sp>
        <p:nvSpPr>
          <p:cNvPr id="3" name="Content Placeholder 2"/>
          <p:cNvSpPr>
            <a:spLocks noGrp="1"/>
          </p:cNvSpPr>
          <p:nvPr>
            <p:ph sz="quarter" idx="1"/>
          </p:nvPr>
        </p:nvSpPr>
        <p:spPr>
          <a:xfrm>
            <a:off x="0" y="609600"/>
            <a:ext cx="9220200" cy="5562600"/>
          </a:xfrm>
        </p:spPr>
        <p:txBody>
          <a:bodyPr>
            <a:normAutofit/>
          </a:bodyPr>
          <a:lstStyle/>
          <a:p>
            <a:r>
              <a:rPr lang="en-US" sz="2800" dirty="0">
                <a:ea typeface="ＭＳ Ｐゴシック" charset="-128"/>
                <a:cs typeface="Calibri"/>
              </a:rPr>
              <a:t>Complete the following </a:t>
            </a:r>
            <a:r>
              <a:rPr lang="en-NZ" sz="2800" dirty="0"/>
              <a:t>function which is passed a list of </a:t>
            </a:r>
            <a:r>
              <a:rPr lang="en-NZ" sz="2800" dirty="0">
                <a:latin typeface="Courier"/>
                <a:cs typeface="Courier"/>
              </a:rPr>
              <a:t>int</a:t>
            </a:r>
            <a:r>
              <a:rPr lang="en-NZ" sz="2800" dirty="0"/>
              <a:t>s as a parameter and returns a </a:t>
            </a:r>
            <a:r>
              <a:rPr lang="en-NZ" sz="2800" b="1" dirty="0">
                <a:solidFill>
                  <a:srgbClr val="0000FF"/>
                </a:solidFill>
              </a:rPr>
              <a:t>new list </a:t>
            </a:r>
            <a:r>
              <a:rPr lang="en-NZ" sz="2800" dirty="0"/>
              <a:t>in which each element is the squared value of the element in the original list.</a:t>
            </a: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900" dirty="0">
              <a:ea typeface="ＭＳ Ｐゴシック" charset="-128"/>
              <a:cs typeface="Calibri"/>
            </a:endParaRPr>
          </a:p>
          <a:p>
            <a:pPr>
              <a:buFont typeface="Wingdings" charset="2"/>
              <a:buChar char="§"/>
            </a:pPr>
            <a:endParaRPr lang="en-US" sz="2800" dirty="0"/>
          </a:p>
          <a:p>
            <a:pPr>
              <a:buFont typeface="Wingdings" charset="2"/>
              <a:buChar char="§"/>
            </a:pPr>
            <a:endParaRPr lang="en-US" sz="2800" dirty="0"/>
          </a:p>
          <a:p>
            <a:pPr marL="0" indent="0">
              <a:buNone/>
            </a:pPr>
            <a:endParaRPr lang="en-US" sz="28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600" dirty="0">
              <a:ea typeface="ＭＳ Ｐゴシック" charset="-128"/>
              <a:cs typeface="Calibri"/>
            </a:endParaRP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19</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
        <p:nvSpPr>
          <p:cNvPr id="15" name="Text Box 9"/>
          <p:cNvSpPr txBox="1">
            <a:spLocks noChangeArrowheads="1"/>
          </p:cNvSpPr>
          <p:nvPr/>
        </p:nvSpPr>
        <p:spPr bwMode="auto">
          <a:xfrm>
            <a:off x="381000" y="1981200"/>
            <a:ext cx="8229600" cy="483106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a:solidFill>
                  <a:srgbClr val="000090"/>
                </a:solidFill>
                <a:latin typeface="Courier"/>
              </a:rPr>
              <a:t>import random</a:t>
            </a:r>
          </a:p>
          <a:p>
            <a:pPr>
              <a:lnSpc>
                <a:spcPct val="90000"/>
              </a:lnSpc>
              <a:buNone/>
              <a:tabLst>
                <a:tab pos="355600" algn="l"/>
                <a:tab pos="723900" algn="l"/>
                <a:tab pos="1257300" algn="l"/>
              </a:tabLst>
            </a:pPr>
            <a:r>
              <a:rPr lang="en-US" altLang="en-US" sz="2400" b="1" dirty="0" err="1">
                <a:solidFill>
                  <a:srgbClr val="000090"/>
                </a:solidFill>
                <a:latin typeface="Courier"/>
              </a:rPr>
              <a:t>def</a:t>
            </a:r>
            <a:r>
              <a:rPr lang="en-US" altLang="en-US" sz="2400" b="1" dirty="0">
                <a:solidFill>
                  <a:srgbClr val="000090"/>
                </a:solidFill>
                <a:latin typeface="Courier"/>
              </a:rPr>
              <a:t> </a:t>
            </a:r>
            <a:r>
              <a:rPr lang="en-US" altLang="en-US" sz="2400" b="1" dirty="0" err="1">
                <a:solidFill>
                  <a:srgbClr val="0000FF"/>
                </a:solidFill>
                <a:latin typeface="Courier"/>
              </a:rPr>
              <a:t>get_list_of_squares</a:t>
            </a:r>
            <a:r>
              <a:rPr lang="en-US" altLang="en-US" sz="2400" b="1" dirty="0">
                <a:solidFill>
                  <a:srgbClr val="0000FF"/>
                </a:solidFill>
                <a:latin typeface="Courier"/>
              </a:rPr>
              <a:t>(</a:t>
            </a:r>
            <a:r>
              <a:rPr lang="en-US" altLang="en-US" sz="2400" b="1" dirty="0" err="1">
                <a:solidFill>
                  <a:srgbClr val="000090"/>
                </a:solidFill>
                <a:latin typeface="Courier"/>
              </a:rPr>
              <a:t>a_list</a:t>
            </a:r>
            <a:r>
              <a:rPr lang="en-US" altLang="en-US" sz="2400" b="1" dirty="0">
                <a:solidFill>
                  <a:srgbClr val="0000FF"/>
                </a:solidFill>
                <a:latin typeface="Courier"/>
              </a:rPr>
              <a:t>)</a:t>
            </a:r>
            <a:r>
              <a:rPr lang="en-US" altLang="en-US" sz="2400" b="1" dirty="0">
                <a:solidFill>
                  <a:srgbClr val="000090"/>
                </a:solidFill>
                <a:latin typeface="Courier"/>
              </a:rPr>
              <a:t>:</a:t>
            </a:r>
          </a:p>
          <a:p>
            <a:pPr>
              <a:lnSpc>
                <a:spcPct val="90000"/>
              </a:lnSpc>
              <a:buNone/>
              <a:tabLst>
                <a:tab pos="355600" algn="l"/>
                <a:tab pos="723900" algn="l"/>
                <a:tab pos="1257300" algn="l"/>
              </a:tabLst>
            </a:pPr>
            <a:r>
              <a:rPr lang="en-US" altLang="en-US" sz="2000" b="1" dirty="0">
                <a:solidFill>
                  <a:srgbClr val="000090"/>
                </a:solidFill>
                <a:latin typeface="Courier"/>
              </a:rPr>
              <a:t>	</a:t>
            </a:r>
          </a:p>
          <a:p>
            <a:pPr>
              <a:lnSpc>
                <a:spcPct val="90000"/>
              </a:lnSpc>
              <a:buNone/>
              <a:tabLst>
                <a:tab pos="355600" algn="l"/>
                <a:tab pos="723900" algn="l"/>
                <a:tab pos="1257300" algn="l"/>
              </a:tabLst>
            </a:pPr>
            <a:endParaRPr lang="en-US" altLang="en-US" sz="2800" b="1" dirty="0">
              <a:solidFill>
                <a:srgbClr val="000090"/>
              </a:solidFill>
              <a:latin typeface="Courier"/>
            </a:endParaRPr>
          </a:p>
          <a:p>
            <a:pPr>
              <a:lnSpc>
                <a:spcPct val="90000"/>
              </a:lnSpc>
              <a:buNone/>
              <a:tabLst>
                <a:tab pos="355600" algn="l"/>
                <a:tab pos="723900" algn="l"/>
                <a:tab pos="1257300" algn="l"/>
              </a:tabLst>
            </a:pPr>
            <a:endParaRPr lang="en-US" altLang="en-US" sz="900" b="1" dirty="0">
              <a:solidFill>
                <a:srgbClr val="000090"/>
              </a:solidFill>
              <a:latin typeface="Courier"/>
            </a:endParaRPr>
          </a:p>
          <a:p>
            <a:pPr>
              <a:lnSpc>
                <a:spcPct val="90000"/>
              </a:lnSpc>
              <a:buNone/>
              <a:tabLst>
                <a:tab pos="355600" algn="l"/>
                <a:tab pos="723900" algn="l"/>
                <a:tab pos="1257300" algn="l"/>
              </a:tabLst>
            </a:pPr>
            <a:endParaRPr lang="en-US" altLang="en-US" sz="600" b="1" dirty="0">
              <a:solidFill>
                <a:srgbClr val="000090"/>
              </a:solidFill>
              <a:latin typeface="Courier"/>
            </a:endParaRPr>
          </a:p>
          <a:p>
            <a:pPr>
              <a:lnSpc>
                <a:spcPct val="90000"/>
              </a:lnSpc>
              <a:buNone/>
              <a:tabLst>
                <a:tab pos="355600" algn="l"/>
                <a:tab pos="723900" algn="l"/>
                <a:tab pos="1257300" algn="l"/>
              </a:tabLst>
            </a:pPr>
            <a:r>
              <a:rPr lang="en-US" altLang="en-US" sz="2000" b="1" dirty="0" err="1">
                <a:solidFill>
                  <a:srgbClr val="000090"/>
                </a:solidFill>
                <a:latin typeface="Courier"/>
              </a:rPr>
              <a:t>def</a:t>
            </a:r>
            <a:r>
              <a:rPr lang="en-US" altLang="en-US" sz="2000" b="1" dirty="0">
                <a:solidFill>
                  <a:srgbClr val="000090"/>
                </a:solidFill>
                <a:latin typeface="Courier"/>
              </a:rPr>
              <a:t> main():</a:t>
            </a:r>
          </a:p>
          <a:p>
            <a:pPr>
              <a:lnSpc>
                <a:spcPct val="90000"/>
              </a:lnSpc>
              <a:buNone/>
              <a:tabLst>
                <a:tab pos="355600" algn="l"/>
                <a:tab pos="723900" algn="l"/>
                <a:tab pos="1257300" algn="l"/>
              </a:tabLst>
            </a:pPr>
            <a:r>
              <a:rPr lang="en-US" altLang="en-US" sz="2000" b="1" dirty="0">
                <a:solidFill>
                  <a:srgbClr val="000090"/>
                </a:solidFill>
                <a:latin typeface="Courier"/>
              </a:rPr>
              <a:t>	</a:t>
            </a:r>
            <a:r>
              <a:rPr lang="en-US" altLang="en-US" sz="2000" b="1" dirty="0" err="1">
                <a:solidFill>
                  <a:srgbClr val="000090"/>
                </a:solidFill>
                <a:latin typeface="Courier"/>
              </a:rPr>
              <a:t>my_list</a:t>
            </a:r>
            <a:r>
              <a:rPr lang="en-US" altLang="en-US" sz="2000" b="1" dirty="0">
                <a:solidFill>
                  <a:srgbClr val="000090"/>
                </a:solidFill>
                <a:latin typeface="Courier"/>
              </a:rPr>
              <a:t> = list()</a:t>
            </a:r>
          </a:p>
          <a:p>
            <a:pPr>
              <a:lnSpc>
                <a:spcPct val="90000"/>
              </a:lnSpc>
              <a:buNone/>
              <a:tabLst>
                <a:tab pos="355600" algn="l"/>
                <a:tab pos="723900" algn="l"/>
                <a:tab pos="1257300" algn="l"/>
              </a:tabLst>
            </a:pPr>
            <a:r>
              <a:rPr lang="en-US" altLang="en-US" sz="2000" b="1" dirty="0">
                <a:solidFill>
                  <a:srgbClr val="000090"/>
                </a:solidFill>
                <a:latin typeface="Courier"/>
              </a:rPr>
              <a:t>	for count in range(10):</a:t>
            </a:r>
          </a:p>
          <a:p>
            <a:pPr>
              <a:lnSpc>
                <a:spcPct val="90000"/>
              </a:lnSpc>
              <a:buNone/>
              <a:tabLst>
                <a:tab pos="355600" algn="l"/>
                <a:tab pos="723900" algn="l"/>
                <a:tab pos="1257300" algn="l"/>
              </a:tabLst>
            </a:pPr>
            <a:r>
              <a:rPr lang="en-US" altLang="en-US" sz="2000" b="1" dirty="0">
                <a:solidFill>
                  <a:srgbClr val="000090"/>
                </a:solidFill>
                <a:latin typeface="Courier"/>
              </a:rPr>
              <a:t>		</a:t>
            </a:r>
            <a:r>
              <a:rPr lang="en-US" altLang="en-US" sz="2000" b="1" dirty="0" err="1">
                <a:solidFill>
                  <a:srgbClr val="000090"/>
                </a:solidFill>
                <a:latin typeface="Courier"/>
              </a:rPr>
              <a:t>my_list</a:t>
            </a:r>
            <a:r>
              <a:rPr lang="en-US" altLang="en-US" sz="2000" b="1" dirty="0">
                <a:solidFill>
                  <a:srgbClr val="000090"/>
                </a:solidFill>
                <a:latin typeface="Courier"/>
              </a:rPr>
              <a:t> = </a:t>
            </a:r>
            <a:r>
              <a:rPr lang="en-US" altLang="en-US" sz="2000" b="1" dirty="0" err="1">
                <a:solidFill>
                  <a:srgbClr val="000090"/>
                </a:solidFill>
                <a:latin typeface="Courier"/>
              </a:rPr>
              <a:t>my_list</a:t>
            </a:r>
            <a:r>
              <a:rPr lang="en-US" altLang="en-US" sz="2000" b="1" dirty="0">
                <a:solidFill>
                  <a:srgbClr val="000090"/>
                </a:solidFill>
                <a:latin typeface="Courier"/>
              </a:rPr>
              <a:t> + [</a:t>
            </a:r>
            <a:r>
              <a:rPr lang="en-US" altLang="en-US" sz="2000" b="1" dirty="0" err="1">
                <a:solidFill>
                  <a:srgbClr val="000090"/>
                </a:solidFill>
                <a:latin typeface="Courier"/>
              </a:rPr>
              <a:t>random.randrange</a:t>
            </a:r>
            <a:r>
              <a:rPr lang="en-US" altLang="en-US" sz="2000" b="1" dirty="0">
                <a:solidFill>
                  <a:srgbClr val="000090"/>
                </a:solidFill>
                <a:latin typeface="Courier"/>
              </a:rPr>
              <a:t>(1, 10)]</a:t>
            </a:r>
          </a:p>
          <a:p>
            <a:pPr>
              <a:lnSpc>
                <a:spcPct val="90000"/>
              </a:lnSpc>
              <a:buNone/>
              <a:tabLst>
                <a:tab pos="355600" algn="l"/>
                <a:tab pos="723900" algn="l"/>
                <a:tab pos="1257300" algn="l"/>
              </a:tabLst>
            </a:pPr>
            <a:endParaRPr lang="en-US" altLang="en-US" sz="400" b="1" dirty="0">
              <a:solidFill>
                <a:srgbClr val="000090"/>
              </a:solidFill>
              <a:latin typeface="Courier"/>
            </a:endParaRPr>
          </a:p>
          <a:p>
            <a:pPr>
              <a:lnSpc>
                <a:spcPct val="90000"/>
              </a:lnSpc>
              <a:buNone/>
              <a:tabLst>
                <a:tab pos="355600" algn="l"/>
                <a:tab pos="723900" algn="l"/>
                <a:tab pos="1257300" algn="l"/>
              </a:tabLst>
            </a:pPr>
            <a:r>
              <a:rPr lang="en-US" altLang="en-US" sz="2000" b="1" dirty="0">
                <a:solidFill>
                  <a:srgbClr val="000090"/>
                </a:solidFill>
                <a:latin typeface="Courier"/>
              </a:rPr>
              <a:t>	print("1.", </a:t>
            </a:r>
            <a:r>
              <a:rPr lang="en-US" altLang="en-US" sz="2000" b="1" dirty="0" err="1">
                <a:solidFill>
                  <a:srgbClr val="0000FF"/>
                </a:solidFill>
                <a:latin typeface="Courier"/>
              </a:rPr>
              <a:t>get_list_of_squares</a:t>
            </a:r>
            <a:r>
              <a:rPr lang="en-US" altLang="en-US" sz="2000" b="1" dirty="0">
                <a:solidFill>
                  <a:srgbClr val="0000FF"/>
                </a:solidFill>
                <a:latin typeface="Courier"/>
              </a:rPr>
              <a:t>(</a:t>
            </a:r>
            <a:r>
              <a:rPr lang="en-US" altLang="en-US" sz="2000" b="1" dirty="0" err="1">
                <a:solidFill>
                  <a:srgbClr val="000090"/>
                </a:solidFill>
                <a:latin typeface="Courier"/>
              </a:rPr>
              <a:t>my_list</a:t>
            </a:r>
            <a:r>
              <a:rPr lang="en-US" altLang="en-US" sz="2000" b="1" dirty="0">
                <a:solidFill>
                  <a:srgbClr val="0000FF"/>
                </a:solidFill>
                <a:latin typeface="Courier"/>
              </a:rPr>
              <a:t>)</a:t>
            </a:r>
            <a:r>
              <a:rPr lang="en-US" altLang="en-US" sz="2000" b="1" dirty="0">
                <a:solidFill>
                  <a:srgbClr val="000090"/>
                </a:solidFill>
                <a:latin typeface="Courier"/>
              </a:rPr>
              <a:t>)</a:t>
            </a:r>
          </a:p>
          <a:p>
            <a:pPr>
              <a:lnSpc>
                <a:spcPct val="90000"/>
              </a:lnSpc>
              <a:buNone/>
              <a:tabLst>
                <a:tab pos="355600" algn="l"/>
                <a:tab pos="723900" algn="l"/>
                <a:tab pos="1257300" algn="l"/>
              </a:tabLst>
            </a:pPr>
            <a:r>
              <a:rPr lang="en-US" altLang="en-US" sz="2000" b="1" dirty="0">
                <a:solidFill>
                  <a:srgbClr val="000090"/>
                </a:solidFill>
                <a:latin typeface="Courier"/>
              </a:rPr>
              <a:t>	print("2.", </a:t>
            </a:r>
            <a:r>
              <a:rPr lang="en-US" altLang="en-US" sz="2000" b="1" dirty="0" err="1">
                <a:solidFill>
                  <a:srgbClr val="000090"/>
                </a:solidFill>
                <a:latin typeface="Courier"/>
              </a:rPr>
              <a:t>my_list</a:t>
            </a:r>
            <a:r>
              <a:rPr lang="en-US" altLang="en-US" sz="2000" b="1" dirty="0">
                <a:solidFill>
                  <a:srgbClr val="000090"/>
                </a:solidFill>
                <a:latin typeface="Courier"/>
              </a:rPr>
              <a:t>)</a:t>
            </a:r>
          </a:p>
          <a:p>
            <a:pPr>
              <a:lnSpc>
                <a:spcPct val="90000"/>
              </a:lnSpc>
              <a:buNone/>
              <a:tabLst>
                <a:tab pos="355600" algn="l"/>
                <a:tab pos="723900" algn="l"/>
                <a:tab pos="1257300" algn="l"/>
              </a:tabLst>
            </a:pPr>
            <a:r>
              <a:rPr lang="fr-FR" altLang="en-US" sz="900" b="1" dirty="0">
                <a:solidFill>
                  <a:srgbClr val="000090"/>
                </a:solidFill>
                <a:latin typeface="Courier"/>
              </a:rPr>
              <a:t>	</a:t>
            </a:r>
          </a:p>
          <a:p>
            <a:pPr>
              <a:lnSpc>
                <a:spcPct val="90000"/>
              </a:lnSpc>
              <a:buNone/>
              <a:tabLst>
                <a:tab pos="355600" algn="l"/>
                <a:tab pos="723900" algn="l"/>
                <a:tab pos="1257300" algn="l"/>
              </a:tabLst>
            </a:pPr>
            <a:r>
              <a:rPr lang="en-US" altLang="en-US" sz="2000" b="1" dirty="0">
                <a:solidFill>
                  <a:srgbClr val="000090"/>
                </a:solidFill>
                <a:latin typeface="Courier"/>
              </a:rPr>
              <a:t>main()</a:t>
            </a:r>
            <a:r>
              <a:rPr lang="en-US" altLang="en-US" sz="1800" b="1" dirty="0">
                <a:solidFill>
                  <a:srgbClr val="000090"/>
                </a:solidFill>
                <a:latin typeface="Courier"/>
              </a:rPr>
              <a:t>	</a:t>
            </a:r>
            <a:endParaRPr lang="da-DK" altLang="en-US" sz="1800" b="1" dirty="0">
              <a:solidFill>
                <a:srgbClr val="000090"/>
              </a:solidFill>
              <a:latin typeface="Courier"/>
            </a:endParaRPr>
          </a:p>
        </p:txBody>
      </p:sp>
      <p:sp>
        <p:nvSpPr>
          <p:cNvPr id="20" name="TextBox 19"/>
          <p:cNvSpPr txBox="1"/>
          <p:nvPr/>
        </p:nvSpPr>
        <p:spPr>
          <a:xfrm>
            <a:off x="4991100" y="6073914"/>
            <a:ext cx="4114800" cy="707886"/>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cs typeface="Courier"/>
              </a:rPr>
              <a:t>1. [64, 64, 9, 36, 81, 64, 36, 64, 4, 1]</a:t>
            </a:r>
          </a:p>
          <a:p>
            <a:r>
              <a:rPr lang="en-US" sz="2000" b="1" dirty="0">
                <a:solidFill>
                  <a:srgbClr val="000090"/>
                </a:solidFill>
                <a:cs typeface="Courier"/>
              </a:rPr>
              <a:t>2. [8, 8, 3, 6, 9, 8, 6, 8, 2, 1]</a:t>
            </a:r>
          </a:p>
        </p:txBody>
      </p:sp>
    </p:spTree>
    <p:extLst>
      <p:ext uri="{BB962C8B-B14F-4D97-AF65-F5344CB8AC3E}">
        <p14:creationId xmlns:p14="http://schemas.microsoft.com/office/powerpoint/2010/main" val="325467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At the end of this lecture, students should be able to:</a:t>
            </a:r>
          </a:p>
          <a:p>
            <a:pPr lvl="1"/>
            <a:r>
              <a:rPr lang="en-NZ" dirty="0"/>
              <a:t>create a new list</a:t>
            </a:r>
          </a:p>
          <a:p>
            <a:pPr lvl="1"/>
            <a:r>
              <a:rPr lang="en-NZ" dirty="0"/>
              <a:t>obtain the length of a list</a:t>
            </a:r>
          </a:p>
          <a:p>
            <a:pPr lvl="1"/>
            <a:r>
              <a:rPr lang="en-NZ" dirty="0"/>
              <a:t>use the + operator to concatenate lists</a:t>
            </a:r>
          </a:p>
          <a:p>
            <a:pPr lvl="1"/>
            <a:r>
              <a:rPr lang="en-NZ" dirty="0"/>
              <a:t>use the in operator to check if an element is in the list</a:t>
            </a:r>
          </a:p>
          <a:p>
            <a:pPr lvl="1"/>
            <a:r>
              <a:rPr lang="en-NZ" dirty="0"/>
              <a:t>iterate through a list using a for…in loop</a:t>
            </a:r>
          </a:p>
          <a:p>
            <a:pPr lvl="1"/>
            <a:endParaRPr lang="en-NZ" dirty="0"/>
          </a:p>
          <a:p>
            <a:pPr lvl="1"/>
            <a:endParaRPr lang="en-NZ" dirty="0"/>
          </a:p>
          <a:p>
            <a:pPr marL="0" indent="0">
              <a:buNone/>
            </a:pPr>
            <a:endParaRPr lang="en-NZ" dirty="0"/>
          </a:p>
        </p:txBody>
      </p:sp>
      <p:sp>
        <p:nvSpPr>
          <p:cNvPr id="3" name="Title 2"/>
          <p:cNvSpPr>
            <a:spLocks noGrp="1"/>
          </p:cNvSpPr>
          <p:nvPr>
            <p:ph type="title"/>
          </p:nvPr>
        </p:nvSpPr>
        <p:spPr/>
        <p:txBody>
          <a:bodyPr/>
          <a:lstStyle/>
          <a:p>
            <a:r>
              <a:rPr lang="en-NZ" dirty="0"/>
              <a:t>Learning outcomes</a:t>
            </a:r>
          </a:p>
        </p:txBody>
      </p:sp>
      <p:sp>
        <p:nvSpPr>
          <p:cNvPr id="6" name="Slide Number Placeholder 5"/>
          <p:cNvSpPr>
            <a:spLocks noGrp="1"/>
          </p:cNvSpPr>
          <p:nvPr>
            <p:ph type="sldNum" sz="quarter" idx="4"/>
          </p:nvPr>
        </p:nvSpPr>
        <p:spPr/>
        <p:txBody>
          <a:bodyPr/>
          <a:lstStyle/>
          <a:p>
            <a:fld id="{B6F15528-21DE-4FAA-801E-634DDDAF4B2B}" type="slidenum">
              <a:rPr lang="en-US" smtClean="0"/>
              <a:pPr/>
              <a:t>2</a:t>
            </a:fld>
            <a:endParaRPr lang="en-US" dirty="0"/>
          </a:p>
        </p:txBody>
      </p:sp>
      <p:sp>
        <p:nvSpPr>
          <p:cNvPr id="7" name="Footer Placeholder 6"/>
          <p:cNvSpPr>
            <a:spLocks noGrp="1"/>
          </p:cNvSpPr>
          <p:nvPr>
            <p:ph type="ftr" sz="quarter" idx="3"/>
          </p:nvPr>
        </p:nvSpPr>
        <p:spPr/>
        <p:txBody>
          <a:bodyPr/>
          <a:lstStyle/>
          <a:p>
            <a:r>
              <a:rPr lang="en-US"/>
              <a:t>CompSci 101 - Principles of Programming </a:t>
            </a:r>
            <a:endParaRPr lang="en-US" dirty="0"/>
          </a:p>
        </p:txBody>
      </p:sp>
    </p:spTree>
    <p:custDataLst>
      <p:tags r:id="rId1"/>
    </p:custDataLst>
    <p:extLst>
      <p:ext uri="{BB962C8B-B14F-4D97-AF65-F5344CB8AC3E}">
        <p14:creationId xmlns:p14="http://schemas.microsoft.com/office/powerpoint/2010/main" val="200320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609600"/>
          </a:xfrm>
        </p:spPr>
        <p:txBody>
          <a:bodyPr>
            <a:normAutofit fontScale="90000"/>
          </a:bodyPr>
          <a:lstStyle/>
          <a:p>
            <a:r>
              <a:rPr lang="en-NZ" dirty="0"/>
              <a:t>Complete the function 2</a:t>
            </a:r>
          </a:p>
        </p:txBody>
      </p:sp>
      <p:sp>
        <p:nvSpPr>
          <p:cNvPr id="3" name="Content Placeholder 2"/>
          <p:cNvSpPr>
            <a:spLocks noGrp="1"/>
          </p:cNvSpPr>
          <p:nvPr>
            <p:ph sz="quarter" idx="1"/>
          </p:nvPr>
        </p:nvSpPr>
        <p:spPr>
          <a:xfrm>
            <a:off x="0" y="533400"/>
            <a:ext cx="9144000" cy="5562600"/>
          </a:xfrm>
        </p:spPr>
        <p:txBody>
          <a:bodyPr>
            <a:normAutofit/>
          </a:bodyPr>
          <a:lstStyle/>
          <a:p>
            <a:r>
              <a:rPr lang="en-US" sz="2800" dirty="0">
                <a:latin typeface="Calibri"/>
                <a:ea typeface="ＭＳ Ｐゴシック" charset="0"/>
                <a:cs typeface="ＭＳ Ｐゴシック" charset="0"/>
              </a:rPr>
              <a:t>Complete the </a:t>
            </a:r>
            <a:r>
              <a:rPr lang="en-US" sz="2800" dirty="0" err="1">
                <a:latin typeface="Courier"/>
                <a:ea typeface="ＭＳ Ｐゴシック" charset="0"/>
                <a:cs typeface="Courier"/>
              </a:rPr>
              <a:t>print_xs</a:t>
            </a:r>
            <a:r>
              <a:rPr lang="en-US" sz="2800" dirty="0">
                <a:latin typeface="Courier"/>
                <a:ea typeface="ＭＳ Ｐゴシック" charset="0"/>
                <a:cs typeface="Courier"/>
              </a:rPr>
              <a:t>() </a:t>
            </a:r>
            <a:r>
              <a:rPr lang="en-US" sz="2800" dirty="0">
                <a:latin typeface="Calibri"/>
                <a:ea typeface="ＭＳ Ｐゴシック" charset="0"/>
                <a:cs typeface="ＭＳ Ｐゴシック" charset="0"/>
              </a:rPr>
              <a:t>function which prints a line of characters:  an "X" is printed if the corresponding element of the parameter list is </a:t>
            </a:r>
            <a:r>
              <a:rPr lang="en-US" sz="2800" dirty="0">
                <a:latin typeface="Courier"/>
                <a:ea typeface="ＭＳ Ｐゴシック" charset="0"/>
                <a:cs typeface="Courier"/>
              </a:rPr>
              <a:t>True</a:t>
            </a:r>
            <a:r>
              <a:rPr lang="en-US" sz="2800" dirty="0">
                <a:latin typeface="Calibri"/>
                <a:ea typeface="ＭＳ Ｐゴシック" charset="0"/>
                <a:cs typeface="ＭＳ Ｐゴシック" charset="0"/>
              </a:rPr>
              <a:t>, otherwise a space is printed (see the output of the example below where the elements in indexes 0, 3 and 5 are </a:t>
            </a:r>
            <a:r>
              <a:rPr lang="en-US" sz="2800" dirty="0">
                <a:latin typeface="Courier"/>
                <a:ea typeface="ＭＳ Ｐゴシック" charset="0"/>
                <a:cs typeface="Courier"/>
              </a:rPr>
              <a:t>True</a:t>
            </a:r>
            <a:r>
              <a:rPr lang="en-US" sz="2800" dirty="0">
                <a:latin typeface="Calibri"/>
                <a:ea typeface="ＭＳ Ｐゴシック" charset="0"/>
                <a:cs typeface="ＭＳ Ｐゴシック" charset="0"/>
              </a:rPr>
              <a:t>).</a:t>
            </a:r>
            <a:endParaRPr lang="en-US" sz="2800" dirty="0">
              <a:solidFill>
                <a:srgbClr val="FF00FF"/>
              </a:solidFill>
              <a:latin typeface="Calibri"/>
              <a:ea typeface="ＭＳ Ｐゴシック" charset="0"/>
              <a:cs typeface="ＭＳ Ｐゴシック" charset="0"/>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900" dirty="0">
              <a:ea typeface="ＭＳ Ｐゴシック" charset="-128"/>
              <a:cs typeface="Calibri"/>
            </a:endParaRPr>
          </a:p>
          <a:p>
            <a:pPr>
              <a:buFont typeface="Wingdings" charset="2"/>
              <a:buChar char="§"/>
            </a:pPr>
            <a:endParaRPr lang="en-US" sz="2800" dirty="0"/>
          </a:p>
          <a:p>
            <a:pPr>
              <a:buFont typeface="Wingdings" charset="2"/>
              <a:buChar char="§"/>
            </a:pPr>
            <a:endParaRPr lang="en-US" sz="2800" dirty="0"/>
          </a:p>
          <a:p>
            <a:pPr marL="0" indent="0">
              <a:buNone/>
            </a:pPr>
            <a:endParaRPr lang="en-US" sz="28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600" dirty="0">
              <a:ea typeface="ＭＳ Ｐゴシック" charset="-128"/>
              <a:cs typeface="Calibri"/>
            </a:endParaRP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20</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
        <p:nvSpPr>
          <p:cNvPr id="15" name="Text Box 9"/>
          <p:cNvSpPr txBox="1">
            <a:spLocks noChangeArrowheads="1"/>
          </p:cNvSpPr>
          <p:nvPr/>
        </p:nvSpPr>
        <p:spPr bwMode="auto">
          <a:xfrm>
            <a:off x="304800" y="2743200"/>
            <a:ext cx="8610600" cy="397698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err="1">
                <a:solidFill>
                  <a:srgbClr val="000090"/>
                </a:solidFill>
                <a:latin typeface="Courier"/>
              </a:rPr>
              <a:t>def</a:t>
            </a:r>
            <a:r>
              <a:rPr lang="en-US" altLang="en-US" sz="2400" b="1" dirty="0">
                <a:solidFill>
                  <a:srgbClr val="000090"/>
                </a:solidFill>
                <a:latin typeface="Courier"/>
              </a:rPr>
              <a:t> </a:t>
            </a:r>
            <a:r>
              <a:rPr lang="en-US" altLang="en-US" sz="2400" b="1" dirty="0" err="1">
                <a:solidFill>
                  <a:srgbClr val="0000FF"/>
                </a:solidFill>
                <a:latin typeface="Courier"/>
              </a:rPr>
              <a:t>print_xs</a:t>
            </a:r>
            <a:r>
              <a:rPr lang="en-US" altLang="en-US" sz="2400" b="1" dirty="0">
                <a:solidFill>
                  <a:srgbClr val="0000FF"/>
                </a:solidFill>
                <a:latin typeface="Courier"/>
              </a:rPr>
              <a:t>(</a:t>
            </a:r>
            <a:r>
              <a:rPr lang="en-US" altLang="en-US" sz="2400" b="1" dirty="0" err="1">
                <a:solidFill>
                  <a:srgbClr val="000090"/>
                </a:solidFill>
                <a:latin typeface="Courier"/>
              </a:rPr>
              <a:t>a_list</a:t>
            </a:r>
            <a:r>
              <a:rPr lang="en-US" altLang="en-US" sz="2400" b="1" dirty="0">
                <a:solidFill>
                  <a:srgbClr val="0000FF"/>
                </a:solidFill>
                <a:latin typeface="Courier"/>
              </a:rPr>
              <a:t>)</a:t>
            </a:r>
            <a:r>
              <a:rPr lang="en-US" altLang="en-US" sz="2400" b="1" dirty="0">
                <a:solidFill>
                  <a:srgbClr val="000090"/>
                </a:solidFill>
                <a:latin typeface="Courier"/>
              </a:rPr>
              <a:t>:</a:t>
            </a:r>
          </a:p>
          <a:p>
            <a:pPr>
              <a:lnSpc>
                <a:spcPct val="90000"/>
              </a:lnSpc>
              <a:buNone/>
              <a:tabLst>
                <a:tab pos="355600" algn="l"/>
                <a:tab pos="723900" algn="l"/>
                <a:tab pos="1257300" algn="l"/>
              </a:tabLst>
            </a:pPr>
            <a:r>
              <a:rPr lang="en-US" altLang="en-US" sz="2000" b="1" dirty="0">
                <a:solidFill>
                  <a:srgbClr val="000090"/>
                </a:solidFill>
                <a:latin typeface="Courier"/>
              </a:rPr>
              <a:t>	</a:t>
            </a:r>
          </a:p>
          <a:p>
            <a:pPr>
              <a:lnSpc>
                <a:spcPct val="90000"/>
              </a:lnSpc>
              <a:buNone/>
              <a:tabLst>
                <a:tab pos="355600" algn="l"/>
                <a:tab pos="723900" algn="l"/>
                <a:tab pos="1257300" algn="l"/>
              </a:tabLst>
            </a:pPr>
            <a:endParaRPr lang="en-US" altLang="en-US" sz="2000" b="1" dirty="0">
              <a:solidFill>
                <a:srgbClr val="000090"/>
              </a:solidFill>
              <a:latin typeface="Courier"/>
            </a:endParaRPr>
          </a:p>
          <a:p>
            <a:pPr>
              <a:lnSpc>
                <a:spcPct val="90000"/>
              </a:lnSpc>
              <a:buNone/>
              <a:tabLst>
                <a:tab pos="355600" algn="l"/>
                <a:tab pos="723900" algn="l"/>
                <a:tab pos="1257300" algn="l"/>
              </a:tabLst>
            </a:pPr>
            <a:endParaRPr lang="en-US" altLang="en-US" sz="2000" b="1" dirty="0">
              <a:solidFill>
                <a:srgbClr val="000090"/>
              </a:solidFill>
              <a:latin typeface="Courier"/>
            </a:endParaRPr>
          </a:p>
          <a:p>
            <a:pPr>
              <a:lnSpc>
                <a:spcPct val="90000"/>
              </a:lnSpc>
              <a:buNone/>
              <a:tabLst>
                <a:tab pos="355600" algn="l"/>
                <a:tab pos="723900" algn="l"/>
                <a:tab pos="1257300" algn="l"/>
              </a:tabLst>
            </a:pPr>
            <a:endParaRPr lang="en-US" altLang="en-US" sz="2000" b="1" dirty="0">
              <a:solidFill>
                <a:srgbClr val="000090"/>
              </a:solidFill>
              <a:latin typeface="Courier"/>
            </a:endParaRPr>
          </a:p>
          <a:p>
            <a:pPr>
              <a:lnSpc>
                <a:spcPct val="90000"/>
              </a:lnSpc>
              <a:buNone/>
              <a:tabLst>
                <a:tab pos="355600" algn="l"/>
                <a:tab pos="723900" algn="l"/>
                <a:tab pos="1257300" algn="l"/>
              </a:tabLst>
            </a:pPr>
            <a:endParaRPr lang="en-US" altLang="en-US" sz="600" b="1" dirty="0">
              <a:solidFill>
                <a:srgbClr val="000090"/>
              </a:solidFill>
              <a:latin typeface="Courier"/>
            </a:endParaRPr>
          </a:p>
          <a:p>
            <a:pPr>
              <a:lnSpc>
                <a:spcPct val="90000"/>
              </a:lnSpc>
              <a:buNone/>
              <a:tabLst>
                <a:tab pos="355600" algn="l"/>
                <a:tab pos="723900" algn="l"/>
                <a:tab pos="1257300" algn="l"/>
              </a:tabLst>
            </a:pPr>
            <a:r>
              <a:rPr lang="en-US" altLang="en-US" sz="2000" b="1" dirty="0" err="1">
                <a:solidFill>
                  <a:srgbClr val="000090"/>
                </a:solidFill>
                <a:latin typeface="Courier"/>
              </a:rPr>
              <a:t>def</a:t>
            </a:r>
            <a:r>
              <a:rPr lang="en-US" altLang="en-US" sz="2000" b="1" dirty="0">
                <a:solidFill>
                  <a:srgbClr val="000090"/>
                </a:solidFill>
                <a:latin typeface="Courier"/>
              </a:rPr>
              <a:t> main():</a:t>
            </a:r>
          </a:p>
          <a:p>
            <a:pPr>
              <a:lnSpc>
                <a:spcPct val="90000"/>
              </a:lnSpc>
              <a:buNone/>
              <a:tabLst>
                <a:tab pos="355600" algn="l"/>
                <a:tab pos="723900" algn="l"/>
                <a:tab pos="1257300" algn="l"/>
              </a:tabLst>
            </a:pPr>
            <a:r>
              <a:rPr lang="en-US" altLang="en-US" sz="2000" b="1" dirty="0">
                <a:solidFill>
                  <a:srgbClr val="000090"/>
                </a:solidFill>
                <a:latin typeface="Courier"/>
              </a:rPr>
              <a:t>	</a:t>
            </a:r>
            <a:r>
              <a:rPr lang="ro-RO" altLang="en-US" sz="2000" b="1" dirty="0">
                <a:solidFill>
                  <a:srgbClr val="000090"/>
                </a:solidFill>
                <a:latin typeface="Courier"/>
              </a:rPr>
              <a:t>print("0123456789")</a:t>
            </a:r>
            <a:endParaRPr lang="en-US" altLang="en-US" sz="2000" b="1" dirty="0">
              <a:solidFill>
                <a:srgbClr val="000090"/>
              </a:solidFill>
              <a:latin typeface="Courier"/>
            </a:endParaRPr>
          </a:p>
          <a:p>
            <a:pPr>
              <a:lnSpc>
                <a:spcPct val="90000"/>
              </a:lnSpc>
              <a:buNone/>
              <a:tabLst>
                <a:tab pos="355600" algn="l"/>
                <a:tab pos="723900" algn="l"/>
                <a:tab pos="1257300" algn="l"/>
              </a:tabLst>
            </a:pPr>
            <a:r>
              <a:rPr lang="en-US" altLang="en-US" sz="2000" b="1" dirty="0">
                <a:solidFill>
                  <a:srgbClr val="000090"/>
                </a:solidFill>
                <a:latin typeface="Courier"/>
              </a:rPr>
              <a:t>	</a:t>
            </a:r>
            <a:r>
              <a:rPr lang="en-US" altLang="en-US" sz="2000" b="1" dirty="0" err="1">
                <a:solidFill>
                  <a:srgbClr val="000090"/>
                </a:solidFill>
                <a:latin typeface="Courier"/>
              </a:rPr>
              <a:t>my_list</a:t>
            </a:r>
            <a:r>
              <a:rPr lang="en-US" altLang="en-US" sz="2000" b="1" dirty="0">
                <a:solidFill>
                  <a:srgbClr val="000090"/>
                </a:solidFill>
                <a:latin typeface="Courier"/>
              </a:rPr>
              <a:t> = [True, False, False, True, False, True]</a:t>
            </a:r>
          </a:p>
          <a:p>
            <a:pPr>
              <a:lnSpc>
                <a:spcPct val="90000"/>
              </a:lnSpc>
              <a:buNone/>
              <a:tabLst>
                <a:tab pos="355600" algn="l"/>
                <a:tab pos="723900" algn="l"/>
                <a:tab pos="1257300" algn="l"/>
              </a:tabLst>
            </a:pPr>
            <a:r>
              <a:rPr lang="en-US" altLang="en-US" sz="2000" b="1" dirty="0">
                <a:solidFill>
                  <a:srgbClr val="000090"/>
                </a:solidFill>
                <a:latin typeface="Courier"/>
              </a:rPr>
              <a:t>	</a:t>
            </a:r>
            <a:r>
              <a:rPr lang="en-US" altLang="en-US" sz="2000" b="1" dirty="0" err="1">
                <a:solidFill>
                  <a:srgbClr val="0000FF"/>
                </a:solidFill>
                <a:latin typeface="Courier"/>
              </a:rPr>
              <a:t>print_xs</a:t>
            </a:r>
            <a:r>
              <a:rPr lang="en-US" altLang="en-US" sz="2000" b="1" dirty="0">
                <a:solidFill>
                  <a:srgbClr val="0000FF"/>
                </a:solidFill>
                <a:latin typeface="Courier"/>
              </a:rPr>
              <a:t>(</a:t>
            </a:r>
            <a:r>
              <a:rPr lang="en-US" altLang="en-US" sz="2000" b="1" dirty="0" err="1">
                <a:solidFill>
                  <a:srgbClr val="000090"/>
                </a:solidFill>
                <a:latin typeface="Courier"/>
              </a:rPr>
              <a:t>my_list</a:t>
            </a:r>
            <a:r>
              <a:rPr lang="en-US" altLang="en-US" sz="2000" b="1" dirty="0">
                <a:solidFill>
                  <a:srgbClr val="0000FF"/>
                </a:solidFill>
                <a:latin typeface="Courier"/>
              </a:rPr>
              <a:t>)</a:t>
            </a:r>
            <a:r>
              <a:rPr lang="fr-FR" altLang="en-US" sz="900" b="1" dirty="0">
                <a:solidFill>
                  <a:srgbClr val="0000FF"/>
                </a:solidFill>
                <a:latin typeface="Courier"/>
              </a:rPr>
              <a:t>	</a:t>
            </a:r>
          </a:p>
          <a:p>
            <a:pPr>
              <a:lnSpc>
                <a:spcPct val="90000"/>
              </a:lnSpc>
              <a:buNone/>
              <a:tabLst>
                <a:tab pos="355600" algn="l"/>
                <a:tab pos="723900" algn="l"/>
                <a:tab pos="1257300" algn="l"/>
              </a:tabLst>
            </a:pPr>
            <a:endParaRPr lang="fr-FR" altLang="en-US" sz="900" b="1" dirty="0">
              <a:solidFill>
                <a:srgbClr val="000090"/>
              </a:solidFill>
              <a:latin typeface="Courier"/>
            </a:endParaRPr>
          </a:p>
          <a:p>
            <a:pPr>
              <a:lnSpc>
                <a:spcPct val="90000"/>
              </a:lnSpc>
              <a:buNone/>
              <a:tabLst>
                <a:tab pos="355600" algn="l"/>
                <a:tab pos="723900" algn="l"/>
                <a:tab pos="1257300" algn="l"/>
              </a:tabLst>
            </a:pPr>
            <a:r>
              <a:rPr lang="en-US" altLang="en-US" sz="2000" b="1" dirty="0">
                <a:solidFill>
                  <a:srgbClr val="000090"/>
                </a:solidFill>
                <a:latin typeface="Courier"/>
              </a:rPr>
              <a:t>main()</a:t>
            </a:r>
            <a:r>
              <a:rPr lang="en-US" altLang="en-US" sz="1800" b="1" dirty="0">
                <a:solidFill>
                  <a:srgbClr val="000090"/>
                </a:solidFill>
                <a:latin typeface="Courier"/>
              </a:rPr>
              <a:t>	</a:t>
            </a:r>
            <a:endParaRPr lang="da-DK" altLang="en-US" sz="1800" b="1" dirty="0">
              <a:solidFill>
                <a:srgbClr val="000090"/>
              </a:solidFill>
              <a:latin typeface="Courier"/>
            </a:endParaRPr>
          </a:p>
        </p:txBody>
      </p:sp>
      <p:sp>
        <p:nvSpPr>
          <p:cNvPr id="20" name="TextBox 19"/>
          <p:cNvSpPr txBox="1"/>
          <p:nvPr/>
        </p:nvSpPr>
        <p:spPr>
          <a:xfrm>
            <a:off x="6057900" y="6198969"/>
            <a:ext cx="3048000" cy="646331"/>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0123456789</a:t>
            </a:r>
          </a:p>
          <a:p>
            <a:r>
              <a:rPr lang="en-US" b="1" dirty="0">
                <a:solidFill>
                  <a:srgbClr val="000090"/>
                </a:solidFill>
                <a:latin typeface="Courier"/>
                <a:cs typeface="Courier"/>
              </a:rPr>
              <a:t>X  X </a:t>
            </a:r>
            <a:r>
              <a:rPr lang="en-US" b="1" dirty="0">
                <a:solidFill>
                  <a:srgbClr val="000090"/>
                </a:solidFill>
                <a:latin typeface="Courier"/>
                <a:ea typeface="Courier"/>
                <a:cs typeface="Courier"/>
              </a:rPr>
              <a:t>X</a:t>
            </a:r>
          </a:p>
        </p:txBody>
      </p:sp>
    </p:spTree>
    <p:extLst>
      <p:ext uri="{BB962C8B-B14F-4D97-AF65-F5344CB8AC3E}">
        <p14:creationId xmlns:p14="http://schemas.microsoft.com/office/powerpoint/2010/main" val="3804869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Complete the function 3</a:t>
            </a:r>
          </a:p>
        </p:txBody>
      </p:sp>
      <p:sp>
        <p:nvSpPr>
          <p:cNvPr id="3" name="Content Placeholder 2"/>
          <p:cNvSpPr>
            <a:spLocks noGrp="1"/>
          </p:cNvSpPr>
          <p:nvPr>
            <p:ph sz="quarter" idx="1"/>
          </p:nvPr>
        </p:nvSpPr>
        <p:spPr>
          <a:xfrm>
            <a:off x="0" y="609600"/>
            <a:ext cx="9144000" cy="5562600"/>
          </a:xfrm>
        </p:spPr>
        <p:txBody>
          <a:bodyPr>
            <a:normAutofit/>
          </a:bodyPr>
          <a:lstStyle/>
          <a:p>
            <a:r>
              <a:rPr lang="en-US" sz="2800" dirty="0">
                <a:ea typeface="ＭＳ Ｐゴシック" charset="0"/>
                <a:cs typeface="ＭＳ Ｐゴシック" charset="0"/>
              </a:rPr>
              <a:t>Complete the </a:t>
            </a:r>
            <a:r>
              <a:rPr lang="en-US" sz="2800" dirty="0" err="1">
                <a:latin typeface="Courier"/>
                <a:ea typeface="ＭＳ Ｐゴシック" charset="0"/>
                <a:cs typeface="Courier"/>
              </a:rPr>
              <a:t>start_with_vowel_count</a:t>
            </a:r>
            <a:r>
              <a:rPr lang="en-US" sz="2800" dirty="0">
                <a:latin typeface="Courier"/>
                <a:ea typeface="ＭＳ Ｐゴシック" charset="0"/>
                <a:cs typeface="Courier"/>
              </a:rPr>
              <a:t>() </a:t>
            </a:r>
            <a:r>
              <a:rPr lang="en-US" sz="2800" dirty="0">
                <a:ea typeface="ＭＳ Ｐゴシック" charset="0"/>
                <a:cs typeface="ＭＳ Ｐゴシック" charset="0"/>
              </a:rPr>
              <a:t>function which returns the number of words in the list which start with a vowel.   Assume each word in the list has at least one letter.</a:t>
            </a:r>
            <a:endParaRPr lang="en-US" sz="900" dirty="0"/>
          </a:p>
          <a:p>
            <a:pPr marL="0" indent="0">
              <a:buNone/>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900" dirty="0">
              <a:ea typeface="ＭＳ Ｐゴシック" charset="-128"/>
              <a:cs typeface="Calibri"/>
            </a:endParaRPr>
          </a:p>
          <a:p>
            <a:pPr>
              <a:buFont typeface="Wingdings" charset="2"/>
              <a:buChar char="§"/>
            </a:pPr>
            <a:endParaRPr lang="en-US" sz="2800" dirty="0"/>
          </a:p>
          <a:p>
            <a:pPr>
              <a:buFont typeface="Wingdings" charset="2"/>
              <a:buChar char="§"/>
            </a:pPr>
            <a:endParaRPr lang="en-US" sz="2800" dirty="0"/>
          </a:p>
          <a:p>
            <a:pPr marL="0" indent="0">
              <a:buNone/>
            </a:pPr>
            <a:endParaRPr lang="en-US" sz="28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600" dirty="0">
              <a:ea typeface="ＭＳ Ｐゴシック" charset="-128"/>
              <a:cs typeface="Calibri"/>
            </a:endParaRP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21</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
        <p:nvSpPr>
          <p:cNvPr id="15" name="Text Box 9"/>
          <p:cNvSpPr txBox="1">
            <a:spLocks noChangeArrowheads="1"/>
          </p:cNvSpPr>
          <p:nvPr/>
        </p:nvSpPr>
        <p:spPr bwMode="auto">
          <a:xfrm>
            <a:off x="76200" y="2057400"/>
            <a:ext cx="8991600" cy="464281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000" b="1" dirty="0" err="1">
                <a:solidFill>
                  <a:srgbClr val="000090"/>
                </a:solidFill>
                <a:latin typeface="Courier"/>
              </a:rPr>
              <a:t>def</a:t>
            </a:r>
            <a:r>
              <a:rPr lang="en-US" altLang="en-US" sz="2000" b="1" dirty="0">
                <a:solidFill>
                  <a:srgbClr val="000090"/>
                </a:solidFill>
                <a:latin typeface="Courier"/>
              </a:rPr>
              <a:t> </a:t>
            </a:r>
            <a:r>
              <a:rPr lang="en-US" altLang="en-US" sz="2000" b="1" dirty="0" err="1">
                <a:solidFill>
                  <a:srgbClr val="0000FF"/>
                </a:solidFill>
                <a:latin typeface="Courier"/>
              </a:rPr>
              <a:t>start_with_vowel_count</a:t>
            </a:r>
            <a:r>
              <a:rPr lang="en-US" altLang="en-US" sz="2000" b="1" dirty="0">
                <a:solidFill>
                  <a:srgbClr val="0000FF"/>
                </a:solidFill>
                <a:latin typeface="Courier"/>
              </a:rPr>
              <a:t>(</a:t>
            </a:r>
            <a:r>
              <a:rPr lang="en-US" altLang="en-US" sz="2000" b="1" dirty="0" err="1">
                <a:solidFill>
                  <a:srgbClr val="000090"/>
                </a:solidFill>
                <a:latin typeface="Courier"/>
              </a:rPr>
              <a:t>a_list</a:t>
            </a:r>
            <a:r>
              <a:rPr lang="en-US" altLang="en-US" sz="2000" b="1" dirty="0">
                <a:solidFill>
                  <a:srgbClr val="0000FF"/>
                </a:solidFill>
                <a:latin typeface="Courier"/>
              </a:rPr>
              <a:t>)</a:t>
            </a:r>
            <a:r>
              <a:rPr lang="en-US" altLang="en-US" sz="2000" b="1" dirty="0">
                <a:solidFill>
                  <a:srgbClr val="000090"/>
                </a:solidFill>
                <a:latin typeface="Courier"/>
              </a:rPr>
              <a:t>:</a:t>
            </a:r>
          </a:p>
          <a:p>
            <a:pPr>
              <a:lnSpc>
                <a:spcPct val="90000"/>
              </a:lnSpc>
              <a:buNone/>
              <a:tabLst>
                <a:tab pos="355600" algn="l"/>
                <a:tab pos="723900" algn="l"/>
                <a:tab pos="1257300" algn="l"/>
              </a:tabLst>
            </a:pPr>
            <a:r>
              <a:rPr lang="en-US" altLang="en-US" sz="2000" b="1" dirty="0">
                <a:solidFill>
                  <a:srgbClr val="000090"/>
                </a:solidFill>
                <a:latin typeface="Courier"/>
              </a:rPr>
              <a:t>	vowels = "</a:t>
            </a:r>
            <a:r>
              <a:rPr lang="en-US" altLang="en-US" sz="2000" b="1" dirty="0" err="1">
                <a:solidFill>
                  <a:srgbClr val="000090"/>
                </a:solidFill>
                <a:latin typeface="Courier"/>
              </a:rPr>
              <a:t>aeiouAEIOU</a:t>
            </a:r>
            <a:r>
              <a:rPr lang="en-US" altLang="en-US" sz="2000" b="1" dirty="0">
                <a:solidFill>
                  <a:srgbClr val="000090"/>
                </a:solidFill>
                <a:latin typeface="Courier"/>
              </a:rPr>
              <a:t>"</a:t>
            </a:r>
          </a:p>
          <a:p>
            <a:pPr>
              <a:lnSpc>
                <a:spcPct val="90000"/>
              </a:lnSpc>
              <a:buNone/>
              <a:tabLst>
                <a:tab pos="355600" algn="l"/>
                <a:tab pos="723900" algn="l"/>
                <a:tab pos="1257300" algn="l"/>
              </a:tabLst>
            </a:pPr>
            <a:endParaRPr lang="en-US" altLang="en-US" sz="1800" b="1" dirty="0">
              <a:solidFill>
                <a:srgbClr val="000090"/>
              </a:solidFill>
              <a:latin typeface="Courier"/>
            </a:endParaRPr>
          </a:p>
          <a:p>
            <a:pPr>
              <a:lnSpc>
                <a:spcPct val="90000"/>
              </a:lnSpc>
              <a:buNone/>
              <a:tabLst>
                <a:tab pos="355600" algn="l"/>
                <a:tab pos="723900" algn="l"/>
                <a:tab pos="1257300" algn="l"/>
              </a:tabLst>
            </a:pPr>
            <a:endParaRPr lang="en-US" altLang="en-US" sz="1800" b="1" dirty="0">
              <a:solidFill>
                <a:srgbClr val="000090"/>
              </a:solidFill>
              <a:latin typeface="Courier"/>
            </a:endParaRPr>
          </a:p>
          <a:p>
            <a:pPr>
              <a:lnSpc>
                <a:spcPct val="90000"/>
              </a:lnSpc>
              <a:buNone/>
              <a:tabLst>
                <a:tab pos="355600" algn="l"/>
                <a:tab pos="723900" algn="l"/>
                <a:tab pos="1257300" algn="l"/>
              </a:tabLst>
            </a:pPr>
            <a:endParaRPr lang="en-US" altLang="en-US" sz="1800" b="1" dirty="0">
              <a:solidFill>
                <a:srgbClr val="000090"/>
              </a:solidFill>
              <a:latin typeface="Courier"/>
            </a:endParaRPr>
          </a:p>
          <a:p>
            <a:pPr>
              <a:lnSpc>
                <a:spcPct val="90000"/>
              </a:lnSpc>
              <a:buNone/>
              <a:tabLst>
                <a:tab pos="355600" algn="l"/>
                <a:tab pos="723900" algn="l"/>
                <a:tab pos="1257300" algn="l"/>
              </a:tabLst>
            </a:pPr>
            <a:endParaRPr lang="en-US" altLang="en-US" sz="1800" b="1" dirty="0">
              <a:solidFill>
                <a:srgbClr val="000090"/>
              </a:solidFill>
              <a:latin typeface="Courier"/>
            </a:endParaRPr>
          </a:p>
          <a:p>
            <a:pPr>
              <a:lnSpc>
                <a:spcPct val="90000"/>
              </a:lnSpc>
              <a:buNone/>
              <a:tabLst>
                <a:tab pos="355600" algn="l"/>
                <a:tab pos="723900" algn="l"/>
                <a:tab pos="1257300" algn="l"/>
              </a:tabLst>
            </a:pPr>
            <a:endParaRPr lang="en-US" altLang="en-US" sz="1800" b="1" dirty="0">
              <a:solidFill>
                <a:srgbClr val="000090"/>
              </a:solidFill>
              <a:latin typeface="Courier"/>
            </a:endParaRPr>
          </a:p>
          <a:p>
            <a:pPr>
              <a:lnSpc>
                <a:spcPct val="90000"/>
              </a:lnSpc>
              <a:buNone/>
              <a:tabLst>
                <a:tab pos="355600" algn="l"/>
                <a:tab pos="723900" algn="l"/>
                <a:tab pos="1257300" algn="l"/>
              </a:tabLst>
            </a:pPr>
            <a:endParaRPr lang="en-US" altLang="en-US" sz="1800" b="1" dirty="0">
              <a:solidFill>
                <a:srgbClr val="000090"/>
              </a:solidFill>
              <a:latin typeface="Courier"/>
            </a:endParaRPr>
          </a:p>
          <a:p>
            <a:pPr>
              <a:lnSpc>
                <a:spcPct val="90000"/>
              </a:lnSpc>
              <a:buNone/>
              <a:tabLst>
                <a:tab pos="355600" algn="l"/>
                <a:tab pos="723900" algn="l"/>
                <a:tab pos="1257300" algn="l"/>
              </a:tabLst>
            </a:pPr>
            <a:r>
              <a:rPr lang="en-US" altLang="en-US" sz="1800" b="1" dirty="0" err="1">
                <a:solidFill>
                  <a:srgbClr val="000090"/>
                </a:solidFill>
                <a:latin typeface="Courier"/>
              </a:rPr>
              <a:t>def</a:t>
            </a:r>
            <a:r>
              <a:rPr lang="en-US" altLang="en-US" sz="1800" b="1" dirty="0">
                <a:solidFill>
                  <a:srgbClr val="000090"/>
                </a:solidFill>
                <a:latin typeface="Courier"/>
              </a:rPr>
              <a:t> main():</a:t>
            </a:r>
          </a:p>
          <a:p>
            <a:pPr>
              <a:lnSpc>
                <a:spcPct val="90000"/>
              </a:lnSpc>
              <a:buNone/>
              <a:tabLst>
                <a:tab pos="355600" algn="l"/>
                <a:tab pos="723900" algn="l"/>
                <a:tab pos="1257300" algn="l"/>
              </a:tabLst>
            </a:pPr>
            <a:r>
              <a:rPr lang="en-US" altLang="en-US" sz="1800" b="1" dirty="0">
                <a:solidFill>
                  <a:srgbClr val="000090"/>
                </a:solidFill>
                <a:latin typeface="Courier"/>
              </a:rPr>
              <a:t>	</a:t>
            </a:r>
            <a:r>
              <a:rPr lang="en-US" altLang="en-US" sz="1800" b="1" dirty="0" err="1">
                <a:solidFill>
                  <a:srgbClr val="000090"/>
                </a:solidFill>
                <a:latin typeface="Courier"/>
              </a:rPr>
              <a:t>my_list</a:t>
            </a:r>
            <a:r>
              <a:rPr lang="en-US" altLang="en-US" sz="1800" b="1" dirty="0">
                <a:solidFill>
                  <a:srgbClr val="000090"/>
                </a:solidFill>
                <a:latin typeface="Courier"/>
              </a:rPr>
              <a:t> = ['Nobody', 'goes', 'to', 'that', 'restaurant', </a:t>
            </a:r>
          </a:p>
          <a:p>
            <a:pPr algn="r">
              <a:lnSpc>
                <a:spcPct val="90000"/>
              </a:lnSpc>
              <a:buNone/>
              <a:tabLst>
                <a:tab pos="355600" algn="l"/>
                <a:tab pos="723900" algn="l"/>
                <a:tab pos="1257300" algn="l"/>
              </a:tabLst>
            </a:pPr>
            <a:r>
              <a:rPr lang="en-US" altLang="en-US" sz="1800" b="1" dirty="0">
                <a:solidFill>
                  <a:srgbClr val="000090"/>
                </a:solidFill>
                <a:latin typeface="Courier"/>
              </a:rPr>
              <a:t>'because', 'it', 'is', 'too', 'crowded']</a:t>
            </a:r>
          </a:p>
          <a:p>
            <a:pPr>
              <a:lnSpc>
                <a:spcPct val="90000"/>
              </a:lnSpc>
              <a:buNone/>
              <a:tabLst>
                <a:tab pos="355600" algn="l"/>
                <a:tab pos="723900" algn="l"/>
                <a:tab pos="1257300" algn="l"/>
              </a:tabLst>
            </a:pPr>
            <a:r>
              <a:rPr lang="en-US" altLang="en-US" sz="1800" b="1" dirty="0">
                <a:solidFill>
                  <a:srgbClr val="000090"/>
                </a:solidFill>
                <a:latin typeface="Courier"/>
              </a:rPr>
              <a:t> 	</a:t>
            </a:r>
            <a:r>
              <a:rPr lang="en-US" altLang="en-US" sz="1800" b="1" dirty="0" err="1">
                <a:solidFill>
                  <a:srgbClr val="000090"/>
                </a:solidFill>
                <a:latin typeface="Courier"/>
              </a:rPr>
              <a:t>vowel_starters</a:t>
            </a:r>
            <a:r>
              <a:rPr lang="en-US" altLang="en-US" sz="1800" b="1" dirty="0">
                <a:solidFill>
                  <a:srgbClr val="000090"/>
                </a:solidFill>
                <a:latin typeface="Courier"/>
              </a:rPr>
              <a:t> = </a:t>
            </a:r>
            <a:r>
              <a:rPr lang="en-US" altLang="en-US" sz="1800" b="1" dirty="0" err="1">
                <a:solidFill>
                  <a:srgbClr val="0000FF"/>
                </a:solidFill>
                <a:latin typeface="Courier"/>
              </a:rPr>
              <a:t>start_with_vowel_count</a:t>
            </a:r>
            <a:r>
              <a:rPr lang="en-US" altLang="en-US" sz="1800" b="1" dirty="0">
                <a:solidFill>
                  <a:srgbClr val="0000FF"/>
                </a:solidFill>
                <a:latin typeface="Courier"/>
              </a:rPr>
              <a:t>(</a:t>
            </a:r>
            <a:r>
              <a:rPr lang="en-US" altLang="en-US" sz="1800" b="1" dirty="0" err="1">
                <a:solidFill>
                  <a:srgbClr val="000090"/>
                </a:solidFill>
                <a:latin typeface="Courier"/>
              </a:rPr>
              <a:t>my_list</a:t>
            </a:r>
            <a:r>
              <a:rPr lang="en-US" altLang="en-US" sz="1800" b="1" dirty="0">
                <a:solidFill>
                  <a:srgbClr val="0000FF"/>
                </a:solidFill>
                <a:latin typeface="Courier"/>
              </a:rPr>
              <a:t>)</a:t>
            </a:r>
          </a:p>
          <a:p>
            <a:pPr>
              <a:lnSpc>
                <a:spcPct val="90000"/>
              </a:lnSpc>
              <a:buNone/>
              <a:tabLst>
                <a:tab pos="355600" algn="l"/>
                <a:tab pos="723900" algn="l"/>
                <a:tab pos="1257300" algn="l"/>
              </a:tabLst>
            </a:pPr>
            <a:r>
              <a:rPr lang="en-US" altLang="en-US" sz="1800" b="1" dirty="0">
                <a:solidFill>
                  <a:srgbClr val="0000FF"/>
                </a:solidFill>
                <a:latin typeface="Courier"/>
              </a:rPr>
              <a:t>	</a:t>
            </a:r>
            <a:r>
              <a:rPr lang="en-US" altLang="en-US" sz="1800" b="1" dirty="0">
                <a:solidFill>
                  <a:srgbClr val="000090"/>
                </a:solidFill>
                <a:latin typeface="Courier"/>
              </a:rPr>
              <a:t>print("Start with a vowel", </a:t>
            </a:r>
            <a:r>
              <a:rPr lang="en-US" altLang="en-US" sz="1800" b="1" dirty="0" err="1">
                <a:solidFill>
                  <a:srgbClr val="000090"/>
                </a:solidFill>
                <a:latin typeface="Courier"/>
              </a:rPr>
              <a:t>vowel_starters</a:t>
            </a:r>
            <a:r>
              <a:rPr lang="en-US" altLang="en-US" sz="1800" b="1" dirty="0">
                <a:solidFill>
                  <a:srgbClr val="000090"/>
                </a:solidFill>
                <a:latin typeface="Courier"/>
              </a:rPr>
              <a:t>)</a:t>
            </a:r>
            <a:r>
              <a:rPr lang="fr-FR" altLang="en-US" sz="1800" b="1" dirty="0">
                <a:solidFill>
                  <a:srgbClr val="0000FF"/>
                </a:solidFill>
                <a:latin typeface="Courier"/>
              </a:rPr>
              <a:t>	</a:t>
            </a:r>
            <a:endParaRPr lang="fr-FR" altLang="en-US" sz="1800" b="1" dirty="0">
              <a:solidFill>
                <a:srgbClr val="000090"/>
              </a:solidFill>
              <a:latin typeface="Courier"/>
            </a:endParaRPr>
          </a:p>
          <a:p>
            <a:pPr>
              <a:lnSpc>
                <a:spcPct val="90000"/>
              </a:lnSpc>
              <a:buNone/>
              <a:tabLst>
                <a:tab pos="355600" algn="l"/>
                <a:tab pos="723900" algn="l"/>
                <a:tab pos="1257300" algn="l"/>
              </a:tabLst>
            </a:pPr>
            <a:r>
              <a:rPr lang="en-US" altLang="en-US" sz="1800" b="1" dirty="0">
                <a:solidFill>
                  <a:srgbClr val="000090"/>
                </a:solidFill>
                <a:latin typeface="Courier"/>
              </a:rPr>
              <a:t>main()	</a:t>
            </a:r>
            <a:endParaRPr lang="da-DK" altLang="en-US" sz="1800" b="1" dirty="0">
              <a:solidFill>
                <a:srgbClr val="000090"/>
              </a:solidFill>
              <a:latin typeface="Courier"/>
            </a:endParaRPr>
          </a:p>
        </p:txBody>
      </p:sp>
      <p:sp>
        <p:nvSpPr>
          <p:cNvPr id="8" name="TextBox 7"/>
          <p:cNvSpPr txBox="1"/>
          <p:nvPr/>
        </p:nvSpPr>
        <p:spPr>
          <a:xfrm>
            <a:off x="5092700" y="6457890"/>
            <a:ext cx="4038600" cy="400110"/>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Start with a vowel: 2</a:t>
            </a:r>
            <a:endParaRPr lang="en-US" sz="2000" b="1" dirty="0">
              <a:solidFill>
                <a:srgbClr val="000090"/>
              </a:solidFill>
              <a:latin typeface="Courier"/>
              <a:ea typeface="Courier"/>
              <a:cs typeface="Courier"/>
            </a:endParaRPr>
          </a:p>
        </p:txBody>
      </p:sp>
    </p:spTree>
    <p:extLst>
      <p:ext uri="{BB962C8B-B14F-4D97-AF65-F5344CB8AC3E}">
        <p14:creationId xmlns:p14="http://schemas.microsoft.com/office/powerpoint/2010/main" val="1758523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normAutofit/>
          </a:bodyPr>
          <a:lstStyle/>
          <a:p>
            <a:r>
              <a:rPr lang="en-NZ" dirty="0"/>
              <a:t>Complete </a:t>
            </a:r>
            <a:r>
              <a:rPr lang="en-NZ"/>
              <a:t>the function 4</a:t>
            </a:r>
            <a:endParaRPr lang="en-NZ" dirty="0"/>
          </a:p>
        </p:txBody>
      </p:sp>
      <p:sp>
        <p:nvSpPr>
          <p:cNvPr id="3" name="Content Placeholder 2"/>
          <p:cNvSpPr>
            <a:spLocks noGrp="1"/>
          </p:cNvSpPr>
          <p:nvPr>
            <p:ph sz="quarter" idx="1"/>
          </p:nvPr>
        </p:nvSpPr>
        <p:spPr>
          <a:xfrm>
            <a:off x="76200" y="533400"/>
            <a:ext cx="9144000" cy="1981200"/>
          </a:xfrm>
        </p:spPr>
        <p:txBody>
          <a:bodyPr>
            <a:normAutofit/>
          </a:bodyPr>
          <a:lstStyle/>
          <a:p>
            <a:r>
              <a:rPr lang="en-US" sz="2600" dirty="0">
                <a:ea typeface="ＭＳ Ｐゴシック" charset="-128"/>
                <a:cs typeface="Calibri"/>
              </a:rPr>
              <a:t>Complete the following </a:t>
            </a:r>
            <a:r>
              <a:rPr lang="en-NZ" sz="2600" dirty="0"/>
              <a:t>function which </a:t>
            </a:r>
            <a:r>
              <a:rPr lang="en-US" sz="2600" dirty="0"/>
              <a:t>prints the largest even number in the parameter list.  You can assume that there is at least one element in the list.  If the list contains no even numbers message1 is printed.</a:t>
            </a:r>
            <a:endParaRPr lang="en-US" sz="26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marL="0" indent="0">
              <a:buNone/>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900" dirty="0">
              <a:ea typeface="ＭＳ Ｐゴシック" charset="-128"/>
              <a:cs typeface="Calibri"/>
            </a:endParaRPr>
          </a:p>
          <a:p>
            <a:pPr>
              <a:buFont typeface="Wingdings" charset="2"/>
              <a:buChar char="§"/>
            </a:pPr>
            <a:endParaRPr lang="en-US" sz="2800" dirty="0"/>
          </a:p>
          <a:p>
            <a:pPr>
              <a:buFont typeface="Wingdings" charset="2"/>
              <a:buChar char="§"/>
            </a:pPr>
            <a:endParaRPr lang="en-US" sz="2800" dirty="0"/>
          </a:p>
          <a:p>
            <a:pPr marL="0" indent="0">
              <a:buNone/>
            </a:pPr>
            <a:endParaRPr lang="en-US" sz="28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600" dirty="0">
              <a:ea typeface="ＭＳ Ｐゴシック" charset="-128"/>
              <a:cs typeface="Calibri"/>
            </a:endParaRP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22</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
        <p:nvSpPr>
          <p:cNvPr id="15" name="Text Box 9"/>
          <p:cNvSpPr txBox="1">
            <a:spLocks noChangeArrowheads="1"/>
          </p:cNvSpPr>
          <p:nvPr/>
        </p:nvSpPr>
        <p:spPr bwMode="auto">
          <a:xfrm>
            <a:off x="76200" y="2165382"/>
            <a:ext cx="8839200" cy="465101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04800" algn="l"/>
                <a:tab pos="723900" algn="l"/>
                <a:tab pos="1257300" algn="l"/>
              </a:tabLst>
            </a:pPr>
            <a:r>
              <a:rPr lang="en-US" altLang="en-US" sz="1800" b="1" dirty="0">
                <a:solidFill>
                  <a:srgbClr val="000090"/>
                </a:solidFill>
                <a:latin typeface="Courier"/>
              </a:rPr>
              <a:t>import random</a:t>
            </a:r>
          </a:p>
          <a:p>
            <a:pPr>
              <a:lnSpc>
                <a:spcPct val="90000"/>
              </a:lnSpc>
              <a:buNone/>
              <a:tabLst>
                <a:tab pos="304800" algn="l"/>
                <a:tab pos="723900" algn="l"/>
                <a:tab pos="1257300" algn="l"/>
              </a:tabLst>
            </a:pPr>
            <a:r>
              <a:rPr lang="en-US" altLang="en-US" sz="2400" b="1" dirty="0" err="1">
                <a:solidFill>
                  <a:srgbClr val="000090"/>
                </a:solidFill>
                <a:latin typeface="Courier"/>
              </a:rPr>
              <a:t>def</a:t>
            </a:r>
            <a:r>
              <a:rPr lang="en-US" altLang="en-US" sz="2400" b="1" dirty="0">
                <a:solidFill>
                  <a:srgbClr val="000090"/>
                </a:solidFill>
                <a:latin typeface="Courier"/>
              </a:rPr>
              <a:t> </a:t>
            </a:r>
            <a:r>
              <a:rPr lang="en-US" altLang="en-US" sz="2400" b="1" dirty="0" err="1">
                <a:solidFill>
                  <a:srgbClr val="0000FF"/>
                </a:solidFill>
                <a:latin typeface="Courier"/>
              </a:rPr>
              <a:t>print_highest_even_num</a:t>
            </a:r>
            <a:r>
              <a:rPr lang="en-US" altLang="en-US" sz="2400" b="1" dirty="0">
                <a:solidFill>
                  <a:srgbClr val="0000FF"/>
                </a:solidFill>
                <a:latin typeface="Courier"/>
              </a:rPr>
              <a:t>(</a:t>
            </a:r>
            <a:r>
              <a:rPr lang="en-US" altLang="en-US" sz="2400" b="1" dirty="0" err="1">
                <a:solidFill>
                  <a:srgbClr val="000090"/>
                </a:solidFill>
                <a:latin typeface="Courier"/>
              </a:rPr>
              <a:t>a_list</a:t>
            </a:r>
            <a:r>
              <a:rPr lang="en-US" altLang="en-US" sz="2400" b="1" dirty="0">
                <a:solidFill>
                  <a:srgbClr val="0000FF"/>
                </a:solidFill>
                <a:latin typeface="Courier"/>
              </a:rPr>
              <a:t>)</a:t>
            </a:r>
            <a:r>
              <a:rPr lang="en-US" altLang="en-US" sz="2400" b="1" dirty="0">
                <a:solidFill>
                  <a:srgbClr val="000090"/>
                </a:solidFill>
                <a:latin typeface="Courier"/>
              </a:rPr>
              <a:t>:</a:t>
            </a:r>
          </a:p>
          <a:p>
            <a:pPr>
              <a:lnSpc>
                <a:spcPct val="90000"/>
              </a:lnSpc>
              <a:buNone/>
              <a:tabLst>
                <a:tab pos="304800" algn="l"/>
                <a:tab pos="723900" algn="l"/>
                <a:tab pos="1257300" algn="l"/>
              </a:tabLst>
            </a:pPr>
            <a:r>
              <a:rPr lang="en-US" altLang="en-US" sz="2000" b="1" dirty="0">
                <a:solidFill>
                  <a:srgbClr val="000090"/>
                </a:solidFill>
                <a:latin typeface="Courier"/>
              </a:rPr>
              <a:t>	message1 = "There are no even numbers in this list."</a:t>
            </a:r>
          </a:p>
          <a:p>
            <a:pPr>
              <a:lnSpc>
                <a:spcPct val="90000"/>
              </a:lnSpc>
              <a:buNone/>
              <a:tabLst>
                <a:tab pos="304800" algn="l"/>
                <a:tab pos="723900" algn="l"/>
                <a:tab pos="1257300" algn="l"/>
              </a:tabLst>
            </a:pPr>
            <a:r>
              <a:rPr lang="en-US" altLang="en-US" sz="2000" b="1" dirty="0">
                <a:solidFill>
                  <a:srgbClr val="000090"/>
                </a:solidFill>
                <a:latin typeface="Courier"/>
              </a:rPr>
              <a:t>	message2 = "The highest even number:"	</a:t>
            </a:r>
          </a:p>
          <a:p>
            <a:pPr>
              <a:lnSpc>
                <a:spcPct val="90000"/>
              </a:lnSpc>
              <a:buNone/>
              <a:tabLst>
                <a:tab pos="304800" algn="l"/>
                <a:tab pos="723900" algn="l"/>
                <a:tab pos="1257300" algn="l"/>
              </a:tabLst>
            </a:pPr>
            <a:endParaRPr lang="en-US" altLang="en-US" sz="600" b="1" dirty="0">
              <a:solidFill>
                <a:srgbClr val="000090"/>
              </a:solidFill>
              <a:latin typeface="Courier"/>
            </a:endParaRPr>
          </a:p>
          <a:p>
            <a:pPr>
              <a:lnSpc>
                <a:spcPct val="90000"/>
              </a:lnSpc>
              <a:buNone/>
              <a:tabLst>
                <a:tab pos="304800" algn="l"/>
                <a:tab pos="723900" algn="l"/>
                <a:tab pos="1257300" algn="l"/>
              </a:tabLst>
            </a:pPr>
            <a:endParaRPr lang="en-US" altLang="en-US" sz="600" b="1" dirty="0">
              <a:solidFill>
                <a:srgbClr val="000090"/>
              </a:solidFill>
              <a:latin typeface="Courier"/>
            </a:endParaRPr>
          </a:p>
          <a:p>
            <a:pPr>
              <a:lnSpc>
                <a:spcPct val="90000"/>
              </a:lnSpc>
              <a:buNone/>
              <a:tabLst>
                <a:tab pos="304800" algn="l"/>
                <a:tab pos="723900" algn="l"/>
                <a:tab pos="1257300" algn="l"/>
              </a:tabLst>
            </a:pPr>
            <a:endParaRPr lang="en-US" altLang="en-US" sz="1400" b="1" dirty="0">
              <a:solidFill>
                <a:srgbClr val="000090"/>
              </a:solidFill>
              <a:latin typeface="Courier"/>
            </a:endParaRPr>
          </a:p>
          <a:p>
            <a:pPr>
              <a:lnSpc>
                <a:spcPct val="90000"/>
              </a:lnSpc>
              <a:buNone/>
              <a:tabLst>
                <a:tab pos="304800" algn="l"/>
                <a:tab pos="723900" algn="l"/>
                <a:tab pos="1257300" algn="l"/>
              </a:tabLst>
            </a:pPr>
            <a:r>
              <a:rPr lang="en-US" altLang="en-US" sz="2000" b="1" dirty="0" err="1">
                <a:solidFill>
                  <a:srgbClr val="000090"/>
                </a:solidFill>
                <a:latin typeface="Courier"/>
              </a:rPr>
              <a:t>def</a:t>
            </a:r>
            <a:r>
              <a:rPr lang="en-US" altLang="en-US" sz="2000" b="1" dirty="0">
                <a:solidFill>
                  <a:srgbClr val="000090"/>
                </a:solidFill>
                <a:latin typeface="Courier"/>
              </a:rPr>
              <a:t> main():</a:t>
            </a:r>
          </a:p>
          <a:p>
            <a:pPr>
              <a:lnSpc>
                <a:spcPct val="90000"/>
              </a:lnSpc>
              <a:buNone/>
              <a:tabLst>
                <a:tab pos="304800" algn="l"/>
                <a:tab pos="723900" algn="l"/>
                <a:tab pos="1257300" algn="l"/>
              </a:tabLst>
            </a:pPr>
            <a:r>
              <a:rPr lang="en-US" altLang="en-US" sz="2000" b="1" dirty="0">
                <a:solidFill>
                  <a:srgbClr val="000090"/>
                </a:solidFill>
                <a:latin typeface="Courier"/>
              </a:rPr>
              <a:t>	</a:t>
            </a:r>
            <a:r>
              <a:rPr lang="en-US" altLang="en-US" sz="2000" b="1" dirty="0" err="1">
                <a:solidFill>
                  <a:srgbClr val="000090"/>
                </a:solidFill>
                <a:latin typeface="Courier"/>
              </a:rPr>
              <a:t>my_list</a:t>
            </a:r>
            <a:r>
              <a:rPr lang="en-US" altLang="en-US" sz="2000" b="1" dirty="0">
                <a:solidFill>
                  <a:srgbClr val="000090"/>
                </a:solidFill>
                <a:latin typeface="Courier"/>
              </a:rPr>
              <a:t> = list()</a:t>
            </a:r>
          </a:p>
          <a:p>
            <a:pPr>
              <a:lnSpc>
                <a:spcPct val="90000"/>
              </a:lnSpc>
              <a:buNone/>
              <a:tabLst>
                <a:tab pos="304800" algn="l"/>
                <a:tab pos="723900" algn="l"/>
                <a:tab pos="1257300" algn="l"/>
              </a:tabLst>
            </a:pPr>
            <a:r>
              <a:rPr lang="en-US" altLang="en-US" sz="2000" b="1" dirty="0">
                <a:solidFill>
                  <a:srgbClr val="000090"/>
                </a:solidFill>
                <a:latin typeface="Courier"/>
              </a:rPr>
              <a:t>	for count in range(0, 10):</a:t>
            </a:r>
          </a:p>
          <a:p>
            <a:pPr>
              <a:lnSpc>
                <a:spcPct val="90000"/>
              </a:lnSpc>
              <a:buNone/>
              <a:tabLst>
                <a:tab pos="304800" algn="l"/>
                <a:tab pos="723900" algn="l"/>
                <a:tab pos="1257300" algn="l"/>
              </a:tabLst>
            </a:pPr>
            <a:r>
              <a:rPr lang="en-US" altLang="en-US" sz="2000" b="1" dirty="0">
                <a:solidFill>
                  <a:srgbClr val="000090"/>
                </a:solidFill>
                <a:latin typeface="Courier"/>
              </a:rPr>
              <a:t>		</a:t>
            </a:r>
            <a:r>
              <a:rPr lang="en-US" altLang="en-US" sz="2000" b="1" dirty="0" err="1">
                <a:solidFill>
                  <a:srgbClr val="000090"/>
                </a:solidFill>
                <a:latin typeface="Courier"/>
              </a:rPr>
              <a:t>my_list</a:t>
            </a:r>
            <a:r>
              <a:rPr lang="en-US" altLang="en-US" sz="2000" b="1" dirty="0">
                <a:solidFill>
                  <a:srgbClr val="000090"/>
                </a:solidFill>
                <a:latin typeface="Courier"/>
              </a:rPr>
              <a:t> = </a:t>
            </a:r>
            <a:r>
              <a:rPr lang="en-US" altLang="en-US" sz="2000" b="1" dirty="0" err="1">
                <a:solidFill>
                  <a:srgbClr val="000090"/>
                </a:solidFill>
                <a:latin typeface="Courier"/>
              </a:rPr>
              <a:t>my_list</a:t>
            </a:r>
            <a:r>
              <a:rPr lang="en-US" altLang="en-US" sz="2000" b="1" dirty="0">
                <a:solidFill>
                  <a:srgbClr val="000090"/>
                </a:solidFill>
                <a:latin typeface="Courier"/>
              </a:rPr>
              <a:t> + [</a:t>
            </a:r>
            <a:r>
              <a:rPr lang="en-US" altLang="en-US" sz="2000" b="1" dirty="0" err="1">
                <a:solidFill>
                  <a:srgbClr val="000090"/>
                </a:solidFill>
                <a:latin typeface="Courier"/>
              </a:rPr>
              <a:t>random.randrange</a:t>
            </a:r>
            <a:r>
              <a:rPr lang="en-US" altLang="en-US" sz="2000" b="1" dirty="0">
                <a:solidFill>
                  <a:srgbClr val="000090"/>
                </a:solidFill>
                <a:latin typeface="Courier"/>
              </a:rPr>
              <a:t>(10, 100)]</a:t>
            </a:r>
            <a:endParaRPr lang="en-US" altLang="en-US" sz="900" b="1" dirty="0">
              <a:solidFill>
                <a:srgbClr val="000090"/>
              </a:solidFill>
              <a:latin typeface="Courier"/>
            </a:endParaRPr>
          </a:p>
          <a:p>
            <a:pPr>
              <a:lnSpc>
                <a:spcPct val="90000"/>
              </a:lnSpc>
              <a:buNone/>
              <a:tabLst>
                <a:tab pos="304800" algn="l"/>
                <a:tab pos="723900" algn="l"/>
                <a:tab pos="1257300" algn="l"/>
              </a:tabLst>
            </a:pPr>
            <a:r>
              <a:rPr lang="en-US" altLang="en-US" sz="2000" b="1" dirty="0">
                <a:solidFill>
                  <a:srgbClr val="000090"/>
                </a:solidFill>
                <a:latin typeface="Courier"/>
              </a:rPr>
              <a:t>	print("1.", </a:t>
            </a:r>
            <a:r>
              <a:rPr lang="en-US" altLang="en-US" sz="2000" b="1" dirty="0" err="1">
                <a:solidFill>
                  <a:srgbClr val="000090"/>
                </a:solidFill>
                <a:latin typeface="Courier"/>
              </a:rPr>
              <a:t>my_list</a:t>
            </a:r>
            <a:r>
              <a:rPr lang="en-US" altLang="en-US" sz="2000" b="1" dirty="0">
                <a:solidFill>
                  <a:srgbClr val="000090"/>
                </a:solidFill>
                <a:latin typeface="Courier"/>
              </a:rPr>
              <a:t>)</a:t>
            </a:r>
          </a:p>
          <a:p>
            <a:pPr>
              <a:lnSpc>
                <a:spcPct val="90000"/>
              </a:lnSpc>
              <a:buNone/>
              <a:tabLst>
                <a:tab pos="304800" algn="l"/>
                <a:tab pos="723900" algn="l"/>
                <a:tab pos="1257300" algn="l"/>
              </a:tabLst>
            </a:pPr>
            <a:r>
              <a:rPr lang="en-US" altLang="en-US" sz="2000" b="1" dirty="0">
                <a:solidFill>
                  <a:srgbClr val="000090"/>
                </a:solidFill>
                <a:latin typeface="Courier"/>
              </a:rPr>
              <a:t>	</a:t>
            </a:r>
            <a:r>
              <a:rPr lang="en-US" altLang="en-US" sz="2000" b="1" dirty="0" err="1">
                <a:solidFill>
                  <a:srgbClr val="0000FF"/>
                </a:solidFill>
                <a:latin typeface="Courier"/>
              </a:rPr>
              <a:t>print_highest_even_num</a:t>
            </a:r>
            <a:r>
              <a:rPr lang="en-US" altLang="en-US" sz="2000" b="1" dirty="0">
                <a:solidFill>
                  <a:srgbClr val="0000FF"/>
                </a:solidFill>
                <a:latin typeface="Courier"/>
              </a:rPr>
              <a:t>(</a:t>
            </a:r>
            <a:r>
              <a:rPr lang="en-US" altLang="en-US" sz="2000" b="1" dirty="0" err="1">
                <a:solidFill>
                  <a:srgbClr val="000090"/>
                </a:solidFill>
                <a:latin typeface="Courier"/>
              </a:rPr>
              <a:t>my_list</a:t>
            </a:r>
            <a:r>
              <a:rPr lang="en-US" altLang="en-US" sz="2000" b="1" dirty="0">
                <a:solidFill>
                  <a:srgbClr val="0000FF"/>
                </a:solidFill>
                <a:latin typeface="Courier"/>
              </a:rPr>
              <a:t>)</a:t>
            </a:r>
            <a:r>
              <a:rPr lang="fr-FR" altLang="en-US" sz="900" b="1" dirty="0">
                <a:solidFill>
                  <a:srgbClr val="000090"/>
                </a:solidFill>
                <a:latin typeface="Courier"/>
              </a:rPr>
              <a:t>	</a:t>
            </a:r>
          </a:p>
          <a:p>
            <a:pPr>
              <a:lnSpc>
                <a:spcPct val="90000"/>
              </a:lnSpc>
              <a:buNone/>
              <a:tabLst>
                <a:tab pos="304800" algn="l"/>
                <a:tab pos="723900" algn="l"/>
                <a:tab pos="1257300" algn="l"/>
              </a:tabLst>
            </a:pPr>
            <a:endParaRPr lang="fr-FR" altLang="en-US" sz="300" b="1" dirty="0">
              <a:solidFill>
                <a:srgbClr val="000090"/>
              </a:solidFill>
              <a:latin typeface="Courier"/>
            </a:endParaRPr>
          </a:p>
          <a:p>
            <a:pPr>
              <a:lnSpc>
                <a:spcPct val="90000"/>
              </a:lnSpc>
              <a:buNone/>
              <a:tabLst>
                <a:tab pos="304800" algn="l"/>
                <a:tab pos="723900" algn="l"/>
                <a:tab pos="1257300" algn="l"/>
              </a:tabLst>
            </a:pPr>
            <a:r>
              <a:rPr lang="en-US" altLang="en-US" sz="2000" b="1" dirty="0">
                <a:solidFill>
                  <a:srgbClr val="000090"/>
                </a:solidFill>
                <a:latin typeface="Courier"/>
              </a:rPr>
              <a:t>main()</a:t>
            </a:r>
            <a:r>
              <a:rPr lang="en-US" altLang="en-US" sz="1800" b="1" dirty="0">
                <a:solidFill>
                  <a:srgbClr val="000090"/>
                </a:solidFill>
                <a:latin typeface="Courier"/>
              </a:rPr>
              <a:t>	</a:t>
            </a:r>
            <a:endParaRPr lang="da-DK" altLang="en-US" sz="1800" b="1" dirty="0">
              <a:solidFill>
                <a:srgbClr val="000090"/>
              </a:solidFill>
              <a:latin typeface="Courier"/>
            </a:endParaRPr>
          </a:p>
        </p:txBody>
      </p:sp>
      <p:sp>
        <p:nvSpPr>
          <p:cNvPr id="20" name="TextBox 19"/>
          <p:cNvSpPr txBox="1"/>
          <p:nvPr/>
        </p:nvSpPr>
        <p:spPr>
          <a:xfrm>
            <a:off x="5181600" y="5600700"/>
            <a:ext cx="3962400" cy="646331"/>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1. [11, 91, 95, 83, 93, 28, 31, 23, 16, 40]</a:t>
            </a:r>
          </a:p>
          <a:p>
            <a:r>
              <a:rPr lang="en-US" b="1" dirty="0">
                <a:solidFill>
                  <a:srgbClr val="000090"/>
                </a:solidFill>
              </a:rPr>
              <a:t>The highest even number: 40</a:t>
            </a:r>
          </a:p>
        </p:txBody>
      </p:sp>
      <p:sp>
        <p:nvSpPr>
          <p:cNvPr id="5" name="TextBox 4"/>
          <p:cNvSpPr txBox="1"/>
          <p:nvPr/>
        </p:nvSpPr>
        <p:spPr>
          <a:xfrm>
            <a:off x="-889000" y="2108200"/>
            <a:ext cx="184666" cy="369332"/>
          </a:xfrm>
          <a:prstGeom prst="rect">
            <a:avLst/>
          </a:prstGeom>
          <a:noFill/>
        </p:spPr>
        <p:txBody>
          <a:bodyPr wrap="none" rtlCol="0">
            <a:spAutoFit/>
          </a:bodyPr>
          <a:lstStyle/>
          <a:p>
            <a:endParaRPr lang="en-US" dirty="0"/>
          </a:p>
        </p:txBody>
      </p:sp>
      <p:sp>
        <p:nvSpPr>
          <p:cNvPr id="9" name="TextBox 8"/>
          <p:cNvSpPr txBox="1"/>
          <p:nvPr/>
        </p:nvSpPr>
        <p:spPr>
          <a:xfrm>
            <a:off x="5181600" y="6211669"/>
            <a:ext cx="3962400" cy="646331"/>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1. [73, 87, 89, 69, 23, 25, 67, 21, 31, 73]</a:t>
            </a:r>
          </a:p>
          <a:p>
            <a:r>
              <a:rPr lang="en-US" b="1" dirty="0">
                <a:solidFill>
                  <a:srgbClr val="000090"/>
                </a:solidFill>
              </a:rPr>
              <a:t>There are no even numbers in this list</a:t>
            </a:r>
            <a:r>
              <a:rPr lang="en-US" dirty="0"/>
              <a:t>.</a:t>
            </a:r>
            <a:endParaRPr lang="en-US" b="1" dirty="0">
              <a:solidFill>
                <a:srgbClr val="000090"/>
              </a:solidFill>
            </a:endParaRPr>
          </a:p>
        </p:txBody>
      </p:sp>
    </p:spTree>
    <p:extLst>
      <p:ext uri="{BB962C8B-B14F-4D97-AF65-F5344CB8AC3E}">
        <p14:creationId xmlns:p14="http://schemas.microsoft.com/office/powerpoint/2010/main" val="2959180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Summary</a:t>
            </a:r>
          </a:p>
        </p:txBody>
      </p:sp>
      <p:sp>
        <p:nvSpPr>
          <p:cNvPr id="3" name="Content Placeholder 2"/>
          <p:cNvSpPr>
            <a:spLocks noGrp="1"/>
          </p:cNvSpPr>
          <p:nvPr>
            <p:ph sz="quarter" idx="1"/>
          </p:nvPr>
        </p:nvSpPr>
        <p:spPr>
          <a:xfrm>
            <a:off x="0" y="762000"/>
            <a:ext cx="9144000" cy="5562600"/>
          </a:xfrm>
        </p:spPr>
        <p:txBody>
          <a:bodyPr>
            <a:normAutofit/>
          </a:bodyPr>
          <a:lstStyle/>
          <a:p>
            <a:pPr marL="0" lvl="1" indent="0">
              <a:buNone/>
            </a:pPr>
            <a:r>
              <a:rPr lang="en-NZ" sz="2400" dirty="0"/>
              <a:t>In a Python program:</a:t>
            </a:r>
          </a:p>
          <a:p>
            <a:pPr lvl="1"/>
            <a:r>
              <a:rPr lang="en-NZ" dirty="0"/>
              <a:t>a list object can be created</a:t>
            </a:r>
          </a:p>
          <a:p>
            <a:pPr lvl="1"/>
            <a:r>
              <a:rPr lang="en-NZ" dirty="0"/>
              <a:t>square brackets are are part of the notation used with list</a:t>
            </a:r>
          </a:p>
          <a:p>
            <a:pPr lvl="1"/>
            <a:r>
              <a:rPr lang="en-NZ" dirty="0"/>
              <a:t>the length of a list can be obtained using the len() functions</a:t>
            </a:r>
          </a:p>
          <a:p>
            <a:pPr lvl="1"/>
            <a:r>
              <a:rPr lang="en-NZ" dirty="0"/>
              <a:t>the + operator is used to concatenate two lists</a:t>
            </a:r>
          </a:p>
          <a:p>
            <a:pPr lvl="1"/>
            <a:r>
              <a:rPr lang="en-NZ" dirty="0"/>
              <a:t>the 'in' operator is used to check if an element is in the list</a:t>
            </a:r>
          </a:p>
          <a:p>
            <a:pPr lvl="1"/>
            <a:r>
              <a:rPr lang="en-NZ" dirty="0"/>
              <a:t>we can iterate through the elements of a list using a for…in loop</a:t>
            </a:r>
          </a:p>
          <a:p>
            <a:pPr marL="0" indent="0">
              <a:buNone/>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900" dirty="0">
              <a:ea typeface="ＭＳ Ｐゴシック" charset="-128"/>
              <a:cs typeface="Calibri"/>
            </a:endParaRPr>
          </a:p>
          <a:p>
            <a:pPr>
              <a:buFont typeface="Wingdings" charset="2"/>
              <a:buChar char="§"/>
            </a:pPr>
            <a:endParaRPr lang="en-US" sz="2800" dirty="0"/>
          </a:p>
          <a:p>
            <a:pPr>
              <a:buFont typeface="Wingdings" charset="2"/>
              <a:buChar char="§"/>
            </a:pPr>
            <a:endParaRPr lang="en-US" sz="2800" dirty="0"/>
          </a:p>
          <a:p>
            <a:pPr marL="0" indent="0">
              <a:buNone/>
            </a:pPr>
            <a:endParaRPr lang="en-US" sz="28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600" dirty="0">
              <a:ea typeface="ＭＳ Ｐゴシック" charset="-128"/>
              <a:cs typeface="Calibri"/>
            </a:endParaRP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23</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Tree>
    <p:extLst>
      <p:ext uri="{BB962C8B-B14F-4D97-AF65-F5344CB8AC3E}">
        <p14:creationId xmlns:p14="http://schemas.microsoft.com/office/powerpoint/2010/main" val="3216286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Python features used in this lecture</a:t>
            </a:r>
            <a:endParaRPr lang="en-NZ" dirty="0"/>
          </a:p>
        </p:txBody>
      </p:sp>
      <p:sp>
        <p:nvSpPr>
          <p:cNvPr id="3" name="Content Placeholder 2"/>
          <p:cNvSpPr>
            <a:spLocks noGrp="1"/>
          </p:cNvSpPr>
          <p:nvPr>
            <p:ph sz="quarter" idx="1"/>
          </p:nvPr>
        </p:nvSpPr>
        <p:spPr>
          <a:xfrm>
            <a:off x="0" y="762000"/>
            <a:ext cx="9144000" cy="5562600"/>
          </a:xfrm>
        </p:spPr>
        <p:txBody>
          <a:bodyPr>
            <a:normAutofit fontScale="92500" lnSpcReduction="20000"/>
          </a:bodyPr>
          <a:lstStyle/>
          <a:p>
            <a:pPr marL="4763" indent="-4763">
              <a:spcBef>
                <a:spcPct val="0"/>
              </a:spcBef>
              <a:buClrTx/>
              <a:buSzTx/>
              <a:buNone/>
              <a:tabLst>
                <a:tab pos="419100" algn="l"/>
                <a:tab pos="838200" algn="l"/>
                <a:tab pos="1257300" algn="l"/>
              </a:tabLst>
              <a:defRPr/>
            </a:pPr>
            <a:r>
              <a:rPr lang="en-US" sz="2800" b="1" dirty="0">
                <a:ea typeface="ＭＳ Ｐゴシック" charset="0"/>
                <a:cs typeface="ＭＳ Ｐゴシック" charset="0"/>
              </a:rPr>
              <a:t> </a:t>
            </a:r>
            <a:r>
              <a:rPr lang="da-DK" altLang="en-US" sz="2000" b="1" dirty="0" err="1">
                <a:latin typeface="Courier"/>
                <a:cs typeface="Courier"/>
              </a:rPr>
              <a:t>def</a:t>
            </a:r>
            <a:r>
              <a:rPr lang="da-DK" altLang="en-US" sz="2000" b="1" dirty="0">
                <a:latin typeface="Courier"/>
                <a:cs typeface="Courier"/>
              </a:rPr>
              <a:t> </a:t>
            </a:r>
            <a:r>
              <a:rPr lang="da-DK" altLang="en-US" sz="2000" b="1" dirty="0" err="1">
                <a:latin typeface="Courier"/>
                <a:cs typeface="Courier"/>
              </a:rPr>
              <a:t>print_section</a:t>
            </a:r>
            <a:r>
              <a:rPr lang="da-DK" altLang="en-US" sz="2000" b="1" dirty="0">
                <a:latin typeface="Courier"/>
                <a:cs typeface="Courier"/>
              </a:rPr>
              <a:t>():</a:t>
            </a:r>
          </a:p>
          <a:p>
            <a:pPr marL="4763" indent="-4763">
              <a:spcBef>
                <a:spcPct val="0"/>
              </a:spcBef>
              <a:buClrTx/>
              <a:buSzTx/>
              <a:buNone/>
              <a:tabLst>
                <a:tab pos="419100" algn="l"/>
                <a:tab pos="838200" algn="l"/>
                <a:tab pos="1257300" algn="l"/>
              </a:tabLst>
              <a:defRPr/>
            </a:pPr>
            <a:r>
              <a:rPr lang="da-DK" altLang="en-US" sz="2000" b="1" dirty="0">
                <a:latin typeface="Courier"/>
                <a:cs typeface="Courier"/>
              </a:rPr>
              <a:t>		</a:t>
            </a:r>
            <a:r>
              <a:rPr lang="da-DK" altLang="en-US" sz="2000" b="1" dirty="0" err="1">
                <a:latin typeface="Courier"/>
                <a:cs typeface="Courier"/>
              </a:rPr>
              <a:t>a_list</a:t>
            </a:r>
            <a:r>
              <a:rPr lang="da-DK" altLang="en-US" sz="2000" b="1" dirty="0">
                <a:latin typeface="Courier"/>
                <a:cs typeface="Courier"/>
              </a:rPr>
              <a:t> = ['</a:t>
            </a:r>
            <a:r>
              <a:rPr lang="da-DK" altLang="en-US" sz="2000" b="1" dirty="0" err="1">
                <a:latin typeface="Courier"/>
                <a:cs typeface="Courier"/>
              </a:rPr>
              <a:t>What</a:t>
            </a:r>
            <a:r>
              <a:rPr lang="da-DK" altLang="en-US" sz="2000" b="1" dirty="0">
                <a:latin typeface="Courier"/>
                <a:cs typeface="Courier"/>
              </a:rPr>
              <a:t>', 'I', "</a:t>
            </a:r>
            <a:r>
              <a:rPr lang="da-DK" altLang="en-US" sz="2000" b="1" dirty="0" err="1">
                <a:latin typeface="Courier"/>
                <a:cs typeface="Courier"/>
              </a:rPr>
              <a:t>didn't</a:t>
            </a:r>
            <a:r>
              <a:rPr lang="da-DK" altLang="en-US" sz="2000" b="1" dirty="0">
                <a:latin typeface="Courier"/>
                <a:cs typeface="Courier"/>
              </a:rPr>
              <a:t>", '</a:t>
            </a:r>
            <a:r>
              <a:rPr lang="da-DK" altLang="en-US" sz="2000" b="1" dirty="0" err="1">
                <a:latin typeface="Courier"/>
                <a:cs typeface="Courier"/>
              </a:rPr>
              <a:t>expect</a:t>
            </a:r>
            <a:r>
              <a:rPr lang="da-DK" altLang="en-US" sz="2000" b="1" dirty="0">
                <a:latin typeface="Courier"/>
                <a:cs typeface="Courier"/>
              </a:rPr>
              <a:t>,', </a:t>
            </a:r>
          </a:p>
          <a:p>
            <a:pPr marL="4763" indent="-4763" algn="r">
              <a:spcBef>
                <a:spcPct val="0"/>
              </a:spcBef>
              <a:buClrTx/>
              <a:buSzTx/>
              <a:buNone/>
              <a:tabLst>
                <a:tab pos="419100" algn="l"/>
                <a:tab pos="838200" algn="l"/>
                <a:tab pos="1257300" algn="l"/>
              </a:tabLst>
              <a:defRPr/>
            </a:pPr>
            <a:r>
              <a:rPr lang="da-DK" altLang="en-US" sz="2000" b="1" dirty="0">
                <a:latin typeface="Courier"/>
                <a:cs typeface="Courier"/>
              </a:rPr>
              <a:t>'changed', '</a:t>
            </a:r>
            <a:r>
              <a:rPr lang="da-DK" altLang="en-US" sz="2000" b="1" dirty="0" err="1">
                <a:latin typeface="Courier"/>
                <a:cs typeface="Courier"/>
              </a:rPr>
              <a:t>me</a:t>
            </a:r>
            <a:r>
              <a:rPr lang="da-DK" altLang="en-US" sz="2000" b="1" dirty="0">
                <a:latin typeface="Courier"/>
                <a:cs typeface="Courier"/>
              </a:rPr>
              <a:t>']</a:t>
            </a:r>
          </a:p>
          <a:p>
            <a:pPr marL="4763" indent="-4763">
              <a:spcBef>
                <a:spcPct val="0"/>
              </a:spcBef>
              <a:buClrTx/>
              <a:buSzTx/>
              <a:buNone/>
              <a:tabLst>
                <a:tab pos="419100" algn="l"/>
                <a:tab pos="838200" algn="l"/>
                <a:tab pos="1257300" algn="l"/>
              </a:tabLst>
              <a:defRPr/>
            </a:pPr>
            <a:r>
              <a:rPr lang="da-DK" altLang="en-US" sz="2000" b="1" dirty="0">
                <a:latin typeface="Courier"/>
                <a:cs typeface="Courier"/>
              </a:rPr>
              <a:t>		</a:t>
            </a:r>
            <a:r>
              <a:rPr lang="da-DK" altLang="en-US" sz="2000" b="1" dirty="0" err="1">
                <a:latin typeface="Courier"/>
                <a:cs typeface="Courier"/>
              </a:rPr>
              <a:t>phrase</a:t>
            </a:r>
            <a:r>
              <a:rPr lang="da-DK" altLang="en-US" sz="2000" b="1" dirty="0">
                <a:latin typeface="Courier"/>
                <a:cs typeface="Courier"/>
              </a:rPr>
              <a:t> = </a:t>
            </a:r>
            <a:r>
              <a:rPr lang="da-DK" altLang="en-US" sz="2000" b="1" dirty="0" err="1">
                <a:latin typeface="Courier"/>
                <a:cs typeface="Courier"/>
              </a:rPr>
              <a:t>a_list</a:t>
            </a:r>
            <a:r>
              <a:rPr lang="da-DK" altLang="en-US" sz="2000" b="1" dirty="0">
                <a:latin typeface="Courier"/>
                <a:cs typeface="Courier"/>
              </a:rPr>
              <a:t>[1], </a:t>
            </a:r>
            <a:r>
              <a:rPr lang="da-DK" altLang="en-US" sz="2000" b="1" dirty="0" err="1">
                <a:latin typeface="Courier"/>
                <a:cs typeface="Courier"/>
              </a:rPr>
              <a:t>a_list</a:t>
            </a:r>
            <a:r>
              <a:rPr lang="da-DK" altLang="en-US" sz="2000" b="1" dirty="0">
                <a:latin typeface="Courier"/>
                <a:cs typeface="Courier"/>
              </a:rPr>
              <a:t>[4]</a:t>
            </a:r>
          </a:p>
          <a:p>
            <a:pPr marL="4763" indent="-4763">
              <a:spcBef>
                <a:spcPct val="0"/>
              </a:spcBef>
              <a:buClrTx/>
              <a:buSzTx/>
              <a:buNone/>
              <a:tabLst>
                <a:tab pos="419100" algn="l"/>
                <a:tab pos="838200" algn="l"/>
                <a:tab pos="1257300" algn="l"/>
              </a:tabLst>
              <a:defRPr/>
            </a:pPr>
            <a:r>
              <a:rPr lang="da-DK" altLang="en-US" sz="2000" b="1" dirty="0">
                <a:latin typeface="Courier"/>
                <a:cs typeface="Courier"/>
              </a:rPr>
              <a:t>		print(</a:t>
            </a:r>
            <a:r>
              <a:rPr lang="da-DK" altLang="en-US" sz="2000" b="1" dirty="0" err="1">
                <a:latin typeface="Courier"/>
                <a:cs typeface="Courier"/>
              </a:rPr>
              <a:t>phrase</a:t>
            </a:r>
            <a:r>
              <a:rPr lang="da-DK" altLang="en-US" sz="2000" b="1" dirty="0">
                <a:latin typeface="Courier"/>
                <a:cs typeface="Courier"/>
              </a:rPr>
              <a:t>)</a:t>
            </a:r>
          </a:p>
          <a:p>
            <a:pPr marL="4763" indent="-4763">
              <a:spcBef>
                <a:spcPct val="0"/>
              </a:spcBef>
              <a:buClrTx/>
              <a:buSzTx/>
              <a:buNone/>
              <a:tabLst>
                <a:tab pos="419100" algn="l"/>
                <a:tab pos="838200" algn="l"/>
                <a:tab pos="1257300" algn="l"/>
              </a:tabLst>
              <a:defRPr/>
            </a:pPr>
            <a:r>
              <a:rPr lang="da-DK" altLang="en-US" sz="2000" b="1" dirty="0">
                <a:latin typeface="Courier"/>
                <a:cs typeface="Courier"/>
              </a:rPr>
              <a:t>		</a:t>
            </a:r>
            <a:r>
              <a:rPr lang="da-DK" altLang="en-US" sz="2000" b="1" dirty="0" err="1">
                <a:latin typeface="Courier"/>
                <a:cs typeface="Courier"/>
              </a:rPr>
              <a:t>phrase</a:t>
            </a:r>
            <a:r>
              <a:rPr lang="da-DK" altLang="en-US" sz="2000" b="1" dirty="0">
                <a:latin typeface="Courier"/>
                <a:cs typeface="Courier"/>
              </a:rPr>
              <a:t> = </a:t>
            </a:r>
            <a:r>
              <a:rPr lang="da-DK" altLang="en-US" sz="2000" b="1" dirty="0" err="1">
                <a:latin typeface="Courier"/>
                <a:cs typeface="Courier"/>
              </a:rPr>
              <a:t>a_list</a:t>
            </a:r>
            <a:r>
              <a:rPr lang="da-DK" altLang="en-US" sz="2000" b="1" dirty="0">
                <a:latin typeface="Courier"/>
                <a:cs typeface="Courier"/>
              </a:rPr>
              <a:t>[0], </a:t>
            </a:r>
            <a:r>
              <a:rPr lang="da-DK" altLang="en-US" sz="2000" b="1" dirty="0" err="1">
                <a:latin typeface="Courier"/>
                <a:cs typeface="Courier"/>
              </a:rPr>
              <a:t>a_list</a:t>
            </a:r>
            <a:r>
              <a:rPr lang="da-DK" altLang="en-US" sz="2000" b="1" dirty="0">
                <a:latin typeface="Courier"/>
                <a:cs typeface="Courier"/>
              </a:rPr>
              <a:t>[4], </a:t>
            </a:r>
            <a:r>
              <a:rPr lang="da-DK" altLang="en-US" sz="2000" b="1" dirty="0" err="1">
                <a:latin typeface="Courier"/>
                <a:cs typeface="Courier"/>
              </a:rPr>
              <a:t>a_list</a:t>
            </a:r>
            <a:r>
              <a:rPr lang="da-DK" altLang="en-US" sz="2000" b="1" dirty="0">
                <a:latin typeface="Courier"/>
                <a:cs typeface="Courier"/>
              </a:rPr>
              <a:t>[5]</a:t>
            </a:r>
          </a:p>
          <a:p>
            <a:pPr marL="4763" indent="-4763">
              <a:spcBef>
                <a:spcPct val="0"/>
              </a:spcBef>
              <a:buClrTx/>
              <a:buSzTx/>
              <a:buNone/>
              <a:tabLst>
                <a:tab pos="419100" algn="l"/>
                <a:tab pos="838200" algn="l"/>
                <a:tab pos="1257300" algn="l"/>
              </a:tabLst>
              <a:defRPr/>
            </a:pPr>
            <a:r>
              <a:rPr lang="da-DK" altLang="en-US" sz="2000" b="1" dirty="0">
                <a:latin typeface="Courier"/>
                <a:cs typeface="Courier"/>
              </a:rPr>
              <a:t>		print(</a:t>
            </a:r>
            <a:r>
              <a:rPr lang="da-DK" altLang="en-US" sz="2000" b="1" dirty="0" err="1">
                <a:latin typeface="Courier"/>
                <a:cs typeface="Courier"/>
              </a:rPr>
              <a:t>phrase</a:t>
            </a:r>
            <a:r>
              <a:rPr lang="da-DK" altLang="en-US" sz="2000" b="1" dirty="0">
                <a:latin typeface="Courier"/>
                <a:cs typeface="Courier"/>
              </a:rPr>
              <a:t>)</a:t>
            </a:r>
          </a:p>
          <a:p>
            <a:pPr marL="4763" indent="-4763">
              <a:spcBef>
                <a:spcPct val="0"/>
              </a:spcBef>
              <a:buClrTx/>
              <a:buSzTx/>
              <a:buNone/>
              <a:tabLst>
                <a:tab pos="419100" algn="l"/>
                <a:tab pos="838200" algn="l"/>
                <a:tab pos="1257300" algn="l"/>
              </a:tabLst>
              <a:defRPr/>
            </a:pPr>
            <a:endParaRPr lang="da-DK" sz="2000" b="1" dirty="0">
              <a:latin typeface="Courier"/>
              <a:cs typeface="Courier"/>
            </a:endParaRPr>
          </a:p>
          <a:p>
            <a:pPr marL="4763" indent="-4763">
              <a:spcBef>
                <a:spcPct val="0"/>
              </a:spcBef>
              <a:buClrTx/>
              <a:buSzTx/>
              <a:buNone/>
              <a:tabLst>
                <a:tab pos="419100" algn="l"/>
                <a:tab pos="838200" algn="l"/>
                <a:tab pos="1257300" algn="l"/>
              </a:tabLst>
              <a:defRPr/>
            </a:pPr>
            <a:endParaRPr lang="da-DK" sz="2000" b="1" dirty="0">
              <a:latin typeface="Courier"/>
              <a:cs typeface="Courier"/>
            </a:endParaRPr>
          </a:p>
          <a:p>
            <a:pPr marL="4763" indent="-4763">
              <a:spcBef>
                <a:spcPct val="0"/>
              </a:spcBef>
              <a:buClrTx/>
              <a:buSzTx/>
              <a:buNone/>
              <a:tabLst>
                <a:tab pos="419100" algn="l"/>
                <a:tab pos="838200" algn="l"/>
                <a:tab pos="1257300" algn="l"/>
              </a:tabLst>
              <a:defRPr/>
            </a:pPr>
            <a:r>
              <a:rPr lang="da-DK" sz="2000" b="1" dirty="0" err="1">
                <a:latin typeface="Courier"/>
                <a:cs typeface="Courier"/>
              </a:rPr>
              <a:t>def</a:t>
            </a:r>
            <a:r>
              <a:rPr lang="da-DK" sz="2000" b="1" dirty="0">
                <a:latin typeface="Courier"/>
                <a:cs typeface="Courier"/>
              </a:rPr>
              <a:t> </a:t>
            </a:r>
            <a:r>
              <a:rPr lang="da-DK" sz="2000" b="1" dirty="0" err="1">
                <a:latin typeface="Courier"/>
                <a:cs typeface="Courier"/>
              </a:rPr>
              <a:t>get_list_of_squares</a:t>
            </a:r>
            <a:r>
              <a:rPr lang="da-DK" sz="2000" b="1" dirty="0">
                <a:latin typeface="Courier"/>
                <a:cs typeface="Courier"/>
              </a:rPr>
              <a:t>(</a:t>
            </a:r>
            <a:r>
              <a:rPr lang="da-DK" sz="2000" b="1" dirty="0" err="1">
                <a:latin typeface="Courier"/>
                <a:cs typeface="Courier"/>
              </a:rPr>
              <a:t>a_list</a:t>
            </a:r>
            <a:r>
              <a:rPr lang="da-DK" sz="2000" b="1" dirty="0">
                <a:latin typeface="Courier"/>
                <a:cs typeface="Courier"/>
              </a:rPr>
              <a:t>):</a:t>
            </a:r>
          </a:p>
          <a:p>
            <a:pPr marL="4763" indent="-4763">
              <a:spcBef>
                <a:spcPct val="0"/>
              </a:spcBef>
              <a:buClrTx/>
              <a:buSzTx/>
              <a:buNone/>
              <a:tabLst>
                <a:tab pos="419100" algn="l"/>
                <a:tab pos="838200" algn="l"/>
                <a:tab pos="1257300" algn="l"/>
              </a:tabLst>
              <a:defRPr/>
            </a:pPr>
            <a:r>
              <a:rPr lang="da-DK" sz="2000" b="1" dirty="0">
                <a:latin typeface="Courier"/>
                <a:cs typeface="Courier"/>
              </a:rPr>
              <a:t>		</a:t>
            </a:r>
            <a:r>
              <a:rPr lang="da-DK" sz="2000" b="1" dirty="0" err="1">
                <a:latin typeface="Courier"/>
                <a:cs typeface="Courier"/>
              </a:rPr>
              <a:t>count</a:t>
            </a:r>
            <a:r>
              <a:rPr lang="da-DK" sz="2000" b="1" dirty="0">
                <a:latin typeface="Courier"/>
                <a:cs typeface="Courier"/>
              </a:rPr>
              <a:t> = 0</a:t>
            </a:r>
          </a:p>
          <a:p>
            <a:pPr marL="4763" indent="-4763">
              <a:spcBef>
                <a:spcPct val="0"/>
              </a:spcBef>
              <a:buClrTx/>
              <a:buSzTx/>
              <a:buNone/>
              <a:tabLst>
                <a:tab pos="419100" algn="l"/>
                <a:tab pos="838200" algn="l"/>
                <a:tab pos="1257300" algn="l"/>
              </a:tabLst>
              <a:defRPr/>
            </a:pPr>
            <a:r>
              <a:rPr lang="da-DK" sz="2000" b="1" dirty="0">
                <a:latin typeface="Courier"/>
                <a:cs typeface="Courier"/>
              </a:rPr>
              <a:t>		</a:t>
            </a:r>
            <a:r>
              <a:rPr lang="da-DK" sz="2000" b="1" dirty="0" err="1">
                <a:latin typeface="Courier"/>
                <a:cs typeface="Courier"/>
              </a:rPr>
              <a:t>square_list</a:t>
            </a:r>
            <a:r>
              <a:rPr lang="da-DK" sz="2000" b="1" dirty="0">
                <a:latin typeface="Courier"/>
                <a:cs typeface="Courier"/>
              </a:rPr>
              <a:t> = []</a:t>
            </a:r>
          </a:p>
          <a:p>
            <a:pPr marL="4763" indent="-4763">
              <a:spcBef>
                <a:spcPct val="0"/>
              </a:spcBef>
              <a:buClrTx/>
              <a:buSzTx/>
              <a:buNone/>
              <a:tabLst>
                <a:tab pos="419100" algn="l"/>
                <a:tab pos="838200" algn="l"/>
                <a:tab pos="1257300" algn="l"/>
              </a:tabLst>
              <a:defRPr/>
            </a:pPr>
            <a:r>
              <a:rPr lang="da-DK" sz="2000" b="1" dirty="0">
                <a:latin typeface="Courier"/>
                <a:cs typeface="Courier"/>
              </a:rPr>
              <a:t>		for item in </a:t>
            </a:r>
            <a:r>
              <a:rPr lang="da-DK" sz="2000" b="1" dirty="0" err="1">
                <a:latin typeface="Courier"/>
                <a:cs typeface="Courier"/>
              </a:rPr>
              <a:t>a_list</a:t>
            </a:r>
            <a:r>
              <a:rPr lang="da-DK" sz="2000" b="1" dirty="0">
                <a:latin typeface="Courier"/>
                <a:cs typeface="Courier"/>
              </a:rPr>
              <a:t>:</a:t>
            </a:r>
          </a:p>
          <a:p>
            <a:pPr marL="4763" indent="-4763">
              <a:spcBef>
                <a:spcPct val="0"/>
              </a:spcBef>
              <a:buClrTx/>
              <a:tabLst>
                <a:tab pos="419100" algn="l"/>
                <a:tab pos="838200" algn="l"/>
                <a:tab pos="1257300" algn="l"/>
              </a:tabLst>
              <a:defRPr/>
            </a:pPr>
            <a:r>
              <a:rPr lang="da-DK" sz="2000" b="1" dirty="0">
                <a:latin typeface="Courier"/>
                <a:cs typeface="Courier"/>
              </a:rPr>
              <a:t>			</a:t>
            </a:r>
            <a:r>
              <a:rPr lang="da-DK" sz="2000" b="1" dirty="0" err="1">
                <a:latin typeface="Courier"/>
                <a:cs typeface="Courier"/>
              </a:rPr>
              <a:t>square_list</a:t>
            </a:r>
            <a:r>
              <a:rPr lang="da-DK" sz="2000" b="1" dirty="0">
                <a:latin typeface="Courier"/>
                <a:cs typeface="Courier"/>
              </a:rPr>
              <a:t> = </a:t>
            </a:r>
            <a:r>
              <a:rPr lang="da-DK" sz="2000" b="1" dirty="0" err="1">
                <a:latin typeface="Courier"/>
                <a:cs typeface="Courier"/>
              </a:rPr>
              <a:t>square_list</a:t>
            </a:r>
            <a:r>
              <a:rPr lang="da-DK" sz="2000" b="1" dirty="0">
                <a:latin typeface="Courier"/>
                <a:cs typeface="Courier"/>
              </a:rPr>
              <a:t>  + [item * item]</a:t>
            </a:r>
          </a:p>
          <a:p>
            <a:pPr marL="4763" indent="-4763">
              <a:spcBef>
                <a:spcPct val="0"/>
              </a:spcBef>
              <a:buClrTx/>
              <a:buSzTx/>
              <a:buNone/>
              <a:tabLst>
                <a:tab pos="419100" algn="l"/>
                <a:tab pos="838200" algn="l"/>
                <a:tab pos="1257300" algn="l"/>
              </a:tabLst>
              <a:defRPr/>
            </a:pPr>
            <a:endParaRPr lang="da-DK" sz="500" b="1" dirty="0">
              <a:latin typeface="Courier"/>
              <a:cs typeface="Courier"/>
            </a:endParaRPr>
          </a:p>
          <a:p>
            <a:pPr marL="4763" indent="-4763">
              <a:spcBef>
                <a:spcPct val="0"/>
              </a:spcBef>
              <a:buClrTx/>
              <a:buSzTx/>
              <a:buNone/>
              <a:tabLst>
                <a:tab pos="419100" algn="l"/>
                <a:tab pos="838200" algn="l"/>
                <a:tab pos="1257300" algn="l"/>
              </a:tabLst>
              <a:defRPr/>
            </a:pPr>
            <a:r>
              <a:rPr lang="da-DK" sz="2000" b="1" dirty="0">
                <a:latin typeface="Courier"/>
                <a:cs typeface="Courier"/>
              </a:rPr>
              <a:t>		</a:t>
            </a:r>
            <a:r>
              <a:rPr lang="da-DK" sz="2000" b="1" dirty="0" err="1">
                <a:latin typeface="Courier"/>
                <a:cs typeface="Courier"/>
              </a:rPr>
              <a:t>return</a:t>
            </a:r>
            <a:r>
              <a:rPr lang="da-DK" sz="2000" b="1" dirty="0">
                <a:latin typeface="Courier"/>
                <a:cs typeface="Courier"/>
              </a:rPr>
              <a:t> </a:t>
            </a:r>
            <a:r>
              <a:rPr lang="da-DK" sz="2000" b="1" dirty="0" err="1">
                <a:latin typeface="Courier"/>
                <a:cs typeface="Courier"/>
              </a:rPr>
              <a:t>square_list</a:t>
            </a:r>
            <a:endParaRPr lang="da-DK" sz="2000" b="1" dirty="0">
              <a:latin typeface="Courier"/>
              <a:cs typeface="Courier"/>
            </a:endParaRPr>
          </a:p>
          <a:p>
            <a:pPr marL="4763" indent="-4763">
              <a:spcBef>
                <a:spcPct val="0"/>
              </a:spcBef>
              <a:buClrTx/>
              <a:buSzTx/>
              <a:buNone/>
              <a:tabLst>
                <a:tab pos="419100" algn="l"/>
                <a:tab pos="838200" algn="l"/>
                <a:tab pos="1257300" algn="l"/>
              </a:tabLst>
              <a:defRPr/>
            </a:pPr>
            <a:endParaRPr lang="da-DK" sz="2000" b="1" dirty="0">
              <a:latin typeface="Courier"/>
              <a:cs typeface="Courier"/>
            </a:endParaRPr>
          </a:p>
          <a:p>
            <a:pPr marL="4763" indent="-4763">
              <a:spcBef>
                <a:spcPct val="0"/>
              </a:spcBef>
              <a:buClrTx/>
              <a:buSzTx/>
              <a:buNone/>
              <a:tabLst>
                <a:tab pos="419100" algn="l"/>
                <a:tab pos="838200" algn="l"/>
                <a:tab pos="1257300" algn="l"/>
              </a:tabLst>
              <a:defRPr/>
            </a:pPr>
            <a:r>
              <a:rPr lang="da-DK" sz="2000" b="1" dirty="0" err="1">
                <a:latin typeface="Courier"/>
                <a:cs typeface="Courier"/>
              </a:rPr>
              <a:t>def</a:t>
            </a:r>
            <a:r>
              <a:rPr lang="da-DK" sz="2000" b="1" dirty="0">
                <a:latin typeface="Courier"/>
                <a:cs typeface="Courier"/>
              </a:rPr>
              <a:t> </a:t>
            </a:r>
            <a:r>
              <a:rPr lang="da-DK" sz="2000" b="1" dirty="0" err="1">
                <a:latin typeface="Courier"/>
                <a:cs typeface="Courier"/>
              </a:rPr>
              <a:t>create_list_of_randoms</a:t>
            </a:r>
            <a:r>
              <a:rPr lang="da-DK" sz="2000" b="1" dirty="0">
                <a:latin typeface="Courier"/>
                <a:cs typeface="Courier"/>
              </a:rPr>
              <a:t>():</a:t>
            </a:r>
          </a:p>
          <a:p>
            <a:pPr marL="4763" indent="-4763">
              <a:spcBef>
                <a:spcPct val="0"/>
              </a:spcBef>
              <a:buClrTx/>
              <a:buSzTx/>
              <a:buNone/>
              <a:tabLst>
                <a:tab pos="419100" algn="l"/>
                <a:tab pos="838200" algn="l"/>
                <a:tab pos="1257300" algn="l"/>
              </a:tabLst>
              <a:defRPr/>
            </a:pPr>
            <a:r>
              <a:rPr lang="da-DK" sz="2000" b="1" dirty="0">
                <a:latin typeface="Courier"/>
                <a:cs typeface="Courier"/>
              </a:rPr>
              <a:t>		</a:t>
            </a:r>
            <a:r>
              <a:rPr lang="da-DK" sz="2000" b="1" dirty="0" err="1">
                <a:latin typeface="Courier"/>
                <a:cs typeface="Courier"/>
              </a:rPr>
              <a:t>my_list</a:t>
            </a:r>
            <a:r>
              <a:rPr lang="da-DK" sz="2000" b="1" dirty="0">
                <a:latin typeface="Courier"/>
                <a:cs typeface="Courier"/>
              </a:rPr>
              <a:t> = list()</a:t>
            </a:r>
          </a:p>
          <a:p>
            <a:pPr marL="4763" indent="-4763">
              <a:spcBef>
                <a:spcPct val="0"/>
              </a:spcBef>
              <a:buClrTx/>
              <a:buSzTx/>
              <a:buNone/>
              <a:tabLst>
                <a:tab pos="419100" algn="l"/>
                <a:tab pos="838200" algn="l"/>
                <a:tab pos="1257300" algn="l"/>
              </a:tabLst>
              <a:defRPr/>
            </a:pPr>
            <a:r>
              <a:rPr lang="da-DK" sz="2000" b="1" dirty="0">
                <a:latin typeface="Courier"/>
                <a:cs typeface="Courier"/>
              </a:rPr>
              <a:t>		for i in range(500):</a:t>
            </a:r>
          </a:p>
          <a:p>
            <a:pPr marL="4763" indent="-4763">
              <a:spcBef>
                <a:spcPct val="0"/>
              </a:spcBef>
              <a:buClrTx/>
              <a:buSzTx/>
              <a:buNone/>
              <a:tabLst>
                <a:tab pos="419100" algn="l"/>
                <a:tab pos="838200" algn="l"/>
                <a:tab pos="1257300" algn="l"/>
              </a:tabLst>
              <a:defRPr/>
            </a:pPr>
            <a:r>
              <a:rPr lang="da-DK" sz="2000" b="1" dirty="0">
                <a:latin typeface="Courier"/>
                <a:cs typeface="Courier"/>
              </a:rPr>
              <a:t>			</a:t>
            </a:r>
            <a:r>
              <a:rPr lang="da-DK" sz="2000" b="1" dirty="0" err="1">
                <a:latin typeface="Courier"/>
                <a:cs typeface="Courier"/>
              </a:rPr>
              <a:t>num</a:t>
            </a:r>
            <a:r>
              <a:rPr lang="da-DK" sz="2000" b="1" dirty="0">
                <a:latin typeface="Courier"/>
                <a:cs typeface="Courier"/>
              </a:rPr>
              <a:t> = </a:t>
            </a:r>
            <a:r>
              <a:rPr lang="da-DK" sz="2000" b="1" dirty="0" err="1">
                <a:latin typeface="Courier"/>
                <a:cs typeface="Courier"/>
              </a:rPr>
              <a:t>random.randrange</a:t>
            </a:r>
            <a:r>
              <a:rPr lang="da-DK" sz="2000" b="1" dirty="0">
                <a:latin typeface="Courier"/>
                <a:cs typeface="Courier"/>
              </a:rPr>
              <a:t>(1, 500)</a:t>
            </a:r>
          </a:p>
          <a:p>
            <a:pPr marL="4763" indent="-4763">
              <a:spcBef>
                <a:spcPct val="0"/>
              </a:spcBef>
              <a:buClrTx/>
              <a:tabLst>
                <a:tab pos="419100" algn="l"/>
                <a:tab pos="838200" algn="l"/>
                <a:tab pos="1257300" algn="l"/>
              </a:tabLst>
              <a:defRPr/>
            </a:pPr>
            <a:r>
              <a:rPr lang="da-DK" sz="2000" b="1" dirty="0">
                <a:latin typeface="Courier"/>
                <a:cs typeface="Courier"/>
              </a:rPr>
              <a:t>			</a:t>
            </a:r>
            <a:r>
              <a:rPr lang="da-DK" sz="2000" b="1" dirty="0" err="1">
                <a:latin typeface="Courier"/>
                <a:cs typeface="Courier"/>
              </a:rPr>
              <a:t>my_list</a:t>
            </a:r>
            <a:r>
              <a:rPr lang="da-DK" sz="2000" b="1" dirty="0">
                <a:latin typeface="Courier"/>
                <a:cs typeface="Courier"/>
              </a:rPr>
              <a:t> = </a:t>
            </a:r>
            <a:r>
              <a:rPr lang="da-DK" sz="2000" b="1" dirty="0" err="1">
                <a:latin typeface="Courier"/>
                <a:cs typeface="Courier"/>
              </a:rPr>
              <a:t>my_list</a:t>
            </a:r>
            <a:r>
              <a:rPr lang="da-DK" sz="2000" b="1" dirty="0">
                <a:latin typeface="Courier"/>
                <a:cs typeface="Courier"/>
              </a:rPr>
              <a:t>  + [</a:t>
            </a:r>
            <a:r>
              <a:rPr lang="da-DK" sz="2000" b="1" dirty="0" err="1">
                <a:latin typeface="Courier"/>
                <a:cs typeface="Courier"/>
              </a:rPr>
              <a:t>num</a:t>
            </a:r>
            <a:r>
              <a:rPr lang="da-DK" sz="2000" b="1" dirty="0">
                <a:latin typeface="Courier"/>
                <a:cs typeface="Courier"/>
              </a:rPr>
              <a:t>]</a:t>
            </a:r>
            <a:endParaRPr lang="en-NZ" sz="2000" b="1" dirty="0">
              <a:latin typeface="Courier"/>
              <a:cs typeface="Courier"/>
            </a:endParaRPr>
          </a:p>
          <a:p>
            <a:pPr lvl="1"/>
            <a:endParaRPr lang="en-NZ" dirty="0"/>
          </a:p>
          <a:p>
            <a:pPr marL="0" indent="0">
              <a:buNone/>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2800" dirty="0">
              <a:ea typeface="ＭＳ Ｐゴシック" charset="-128"/>
              <a:cs typeface="Calibri"/>
            </a:endParaRPr>
          </a:p>
          <a:p>
            <a:pPr>
              <a:buFont typeface="Wingdings" charset="2"/>
              <a:buChar char="§"/>
            </a:pPr>
            <a:endParaRPr lang="en-US" sz="900" dirty="0">
              <a:ea typeface="ＭＳ Ｐゴシック" charset="-128"/>
              <a:cs typeface="Calibri"/>
            </a:endParaRPr>
          </a:p>
          <a:p>
            <a:pPr>
              <a:buFont typeface="Wingdings" charset="2"/>
              <a:buChar char="§"/>
            </a:pPr>
            <a:endParaRPr lang="en-US" sz="2800" dirty="0"/>
          </a:p>
          <a:p>
            <a:pPr>
              <a:buFont typeface="Wingdings" charset="2"/>
              <a:buChar char="§"/>
            </a:pPr>
            <a:endParaRPr lang="en-US" sz="2800" dirty="0"/>
          </a:p>
          <a:p>
            <a:pPr marL="0" indent="0">
              <a:buNone/>
            </a:pPr>
            <a:endParaRPr lang="en-US" sz="28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600" dirty="0">
              <a:ea typeface="ＭＳ Ｐゴシック" charset="-128"/>
              <a:cs typeface="Calibri"/>
            </a:endParaRP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24</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Tree>
    <p:extLst>
      <p:ext uri="{BB962C8B-B14F-4D97-AF65-F5344CB8AC3E}">
        <p14:creationId xmlns:p14="http://schemas.microsoft.com/office/powerpoint/2010/main" val="287493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9"/>
          <p:cNvSpPr txBox="1">
            <a:spLocks noChangeArrowheads="1"/>
          </p:cNvSpPr>
          <p:nvPr/>
        </p:nvSpPr>
        <p:spPr bwMode="auto">
          <a:xfrm>
            <a:off x="152400" y="1828800"/>
            <a:ext cx="8839200" cy="369331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 pos="774700" algn="l"/>
                <a:tab pos="11303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FF"/>
                </a:solidFill>
                <a:latin typeface="Courier"/>
              </a:rPr>
              <a:t>print_series</a:t>
            </a:r>
            <a:r>
              <a:rPr lang="da-DK" altLang="en-US" sz="1800" b="1" dirty="0">
                <a:solidFill>
                  <a:srgbClr val="0000FF"/>
                </a:solidFill>
                <a:latin typeface="Courier"/>
              </a:rPr>
              <a:t>(</a:t>
            </a:r>
            <a:r>
              <a:rPr lang="da-DK" altLang="en-US" sz="1800" b="1" dirty="0" err="1">
                <a:solidFill>
                  <a:srgbClr val="000090"/>
                </a:solidFill>
                <a:latin typeface="Courier"/>
              </a:rPr>
              <a:t>start_num</a:t>
            </a:r>
            <a:r>
              <a:rPr lang="da-DK" altLang="en-US" sz="1800" b="1" dirty="0">
                <a:solidFill>
                  <a:srgbClr val="000090"/>
                </a:solidFill>
                <a:latin typeface="Courier"/>
              </a:rPr>
              <a:t>, </a:t>
            </a:r>
            <a:r>
              <a:rPr lang="da-DK" altLang="en-US" sz="1800" b="1" dirty="0" err="1">
                <a:solidFill>
                  <a:srgbClr val="000090"/>
                </a:solidFill>
                <a:latin typeface="Courier"/>
              </a:rPr>
              <a:t>how_many</a:t>
            </a:r>
            <a:r>
              <a:rPr lang="da-DK" altLang="en-US" sz="1800" b="1" dirty="0">
                <a:solidFill>
                  <a:srgbClr val="0000FF"/>
                </a:solidFill>
                <a:latin typeface="Courier"/>
              </a:rPr>
              <a:t>)</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num</a:t>
            </a:r>
            <a:r>
              <a:rPr lang="da-DK" altLang="en-US" sz="1800" b="1" dirty="0">
                <a:solidFill>
                  <a:srgbClr val="000090"/>
                </a:solidFill>
                <a:latin typeface="Courier"/>
              </a:rPr>
              <a:t> = </a:t>
            </a:r>
            <a:r>
              <a:rPr lang="da-DK" altLang="en-US" sz="1800" b="1" dirty="0" err="1">
                <a:solidFill>
                  <a:srgbClr val="000090"/>
                </a:solidFill>
                <a:latin typeface="Courier"/>
              </a:rPr>
              <a:t>start_num</a:t>
            </a:r>
            <a:endParaRPr lang="da-DK" altLang="en-US" sz="1800" b="1" dirty="0">
              <a:solidFill>
                <a:srgbClr val="000090"/>
              </a:solidFill>
              <a:latin typeface="Courier"/>
            </a:endParaRPr>
          </a:p>
          <a:p>
            <a:pPr>
              <a:spcBef>
                <a:spcPct val="0"/>
              </a:spcBef>
              <a:buClrTx/>
              <a:buSzTx/>
              <a:buNone/>
              <a:tabLst>
                <a:tab pos="355600" algn="l"/>
                <a:tab pos="774700" algn="l"/>
                <a:tab pos="1130300" algn="l"/>
              </a:tabLst>
              <a:defRPr/>
            </a:pPr>
            <a:r>
              <a:rPr lang="da-DK" altLang="en-US" sz="1800" b="1" dirty="0">
                <a:solidFill>
                  <a:srgbClr val="000090"/>
                </a:solidFill>
                <a:latin typeface="Courier"/>
              </a:rPr>
              <a:t>	for </a:t>
            </a:r>
            <a:r>
              <a:rPr lang="da-DK" altLang="en-US" sz="1800" b="1" dirty="0" err="1">
                <a:solidFill>
                  <a:srgbClr val="000090"/>
                </a:solidFill>
                <a:latin typeface="Courier"/>
              </a:rPr>
              <a:t>to_add</a:t>
            </a:r>
            <a:r>
              <a:rPr lang="da-DK" altLang="en-US" sz="1800" b="1" dirty="0">
                <a:solidFill>
                  <a:srgbClr val="000090"/>
                </a:solidFill>
                <a:latin typeface="Courier"/>
              </a:rPr>
              <a:t> in range(</a:t>
            </a:r>
            <a:r>
              <a:rPr lang="da-DK" altLang="en-US" sz="1800" b="1" dirty="0" err="1">
                <a:solidFill>
                  <a:srgbClr val="000090"/>
                </a:solidFill>
                <a:latin typeface="Courier"/>
              </a:rPr>
              <a:t>how_many</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num</a:t>
            </a:r>
            <a:r>
              <a:rPr lang="da-DK" altLang="en-US" sz="1800" b="1" dirty="0">
                <a:solidFill>
                  <a:srgbClr val="000090"/>
                </a:solidFill>
                <a:latin typeface="Courier"/>
              </a:rPr>
              <a:t> = </a:t>
            </a:r>
            <a:r>
              <a:rPr lang="da-DK" altLang="en-US" sz="1800" b="1" dirty="0" err="1">
                <a:solidFill>
                  <a:srgbClr val="000090"/>
                </a:solidFill>
                <a:latin typeface="Courier"/>
              </a:rPr>
              <a:t>num</a:t>
            </a:r>
            <a:r>
              <a:rPr lang="da-DK" altLang="en-US" sz="1800" b="1" dirty="0">
                <a:solidFill>
                  <a:srgbClr val="000090"/>
                </a:solidFill>
                <a:latin typeface="Courier"/>
              </a:rPr>
              <a:t> + </a:t>
            </a:r>
            <a:r>
              <a:rPr lang="da-DK" altLang="en-US" sz="1800" b="1" dirty="0" err="1">
                <a:solidFill>
                  <a:srgbClr val="000090"/>
                </a:solidFill>
                <a:latin typeface="Courier"/>
              </a:rPr>
              <a:t>to_add</a:t>
            </a:r>
            <a:endParaRPr lang="da-DK" altLang="en-US" sz="1800" b="1" dirty="0">
              <a:solidFill>
                <a:srgbClr val="000090"/>
              </a:solidFill>
              <a:latin typeface="Courier"/>
            </a:endParaRPr>
          </a:p>
          <a:p>
            <a:pPr>
              <a:spcBef>
                <a:spcPct val="0"/>
              </a:spcBef>
              <a:buClrTx/>
              <a:buSzTx/>
              <a:buNone/>
              <a:tabLst>
                <a:tab pos="355600" algn="l"/>
                <a:tab pos="774700" algn="l"/>
                <a:tab pos="1130300" algn="l"/>
              </a:tabLst>
              <a:defRPr/>
            </a:pPr>
            <a:r>
              <a:rPr lang="da-DK" altLang="en-US" sz="1800" b="1" dirty="0">
                <a:solidFill>
                  <a:srgbClr val="000090"/>
                </a:solidFill>
                <a:latin typeface="Courier"/>
              </a:rPr>
              <a:t>		print(</a:t>
            </a:r>
            <a:r>
              <a:rPr lang="da-DK" altLang="en-US" sz="1800" b="1" dirty="0" err="1">
                <a:solidFill>
                  <a:srgbClr val="000090"/>
                </a:solidFill>
                <a:latin typeface="Courier"/>
              </a:rPr>
              <a:t>num</a:t>
            </a:r>
            <a:r>
              <a:rPr lang="da-DK" altLang="en-US" sz="1800" b="1" dirty="0">
                <a:solidFill>
                  <a:srgbClr val="000090"/>
                </a:solidFill>
                <a:latin typeface="Courier"/>
              </a:rPr>
              <a:t>, end=" ")</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print()</a:t>
            </a:r>
          </a:p>
          <a:p>
            <a:pPr>
              <a:spcBef>
                <a:spcPct val="0"/>
              </a:spcBef>
              <a:buClrTx/>
              <a:buSzTx/>
              <a:buNone/>
              <a:tabLst>
                <a:tab pos="355600" algn="l"/>
                <a:tab pos="774700" algn="l"/>
                <a:tab pos="1130300" algn="l"/>
              </a:tabLst>
              <a:defRPr/>
            </a:pPr>
            <a:endParaRPr lang="da-DK" altLang="en-US" sz="1800" b="1" dirty="0">
              <a:solidFill>
                <a:srgbClr val="000090"/>
              </a:solidFill>
              <a:latin typeface="Courier"/>
            </a:endParaRPr>
          </a:p>
          <a:p>
            <a:pPr>
              <a:spcBef>
                <a:spcPct val="0"/>
              </a:spcBef>
              <a:buClrTx/>
              <a:buSzTx/>
              <a:buNone/>
              <a:tabLst>
                <a:tab pos="355600" algn="l"/>
                <a:tab pos="774700" algn="l"/>
                <a:tab pos="11303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90"/>
                </a:solidFill>
                <a:latin typeface="Courier"/>
              </a:rPr>
              <a:t>main</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FF"/>
                </a:solidFill>
                <a:latin typeface="Courier"/>
              </a:rPr>
              <a:t>print_series</a:t>
            </a:r>
            <a:r>
              <a:rPr lang="da-DK" altLang="en-US" sz="1800" b="1" dirty="0">
                <a:solidFill>
                  <a:srgbClr val="0000FF"/>
                </a:solidFill>
                <a:latin typeface="Courier"/>
              </a:rPr>
              <a:t>(</a:t>
            </a:r>
            <a:r>
              <a:rPr lang="da-DK" altLang="en-US" sz="1800" b="1" dirty="0">
                <a:solidFill>
                  <a:srgbClr val="000090"/>
                </a:solidFill>
                <a:latin typeface="Courier"/>
              </a:rPr>
              <a:t>2, 8</a:t>
            </a:r>
            <a:r>
              <a:rPr lang="da-DK" altLang="en-US" sz="1800" b="1" dirty="0">
                <a:solidFill>
                  <a:srgbClr val="0000FF"/>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FF"/>
                </a:solidFill>
                <a:latin typeface="Courier"/>
              </a:rPr>
              <a:t>print_series</a:t>
            </a:r>
            <a:r>
              <a:rPr lang="da-DK" altLang="en-US" sz="1800" b="1" dirty="0">
                <a:solidFill>
                  <a:srgbClr val="0000FF"/>
                </a:solidFill>
                <a:latin typeface="Courier"/>
              </a:rPr>
              <a:t>(</a:t>
            </a:r>
            <a:r>
              <a:rPr lang="da-DK" altLang="en-US" sz="1800" b="1" dirty="0">
                <a:solidFill>
                  <a:srgbClr val="000090"/>
                </a:solidFill>
                <a:latin typeface="Courier"/>
              </a:rPr>
              <a:t>5, 12</a:t>
            </a:r>
            <a:r>
              <a:rPr lang="da-DK" altLang="en-US" sz="1800" b="1" dirty="0">
                <a:solidFill>
                  <a:srgbClr val="0000FF"/>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FF"/>
                </a:solidFill>
                <a:latin typeface="Courier"/>
              </a:rPr>
              <a:t>print_series</a:t>
            </a:r>
            <a:r>
              <a:rPr lang="da-DK" altLang="en-US" sz="1800" b="1" dirty="0">
                <a:solidFill>
                  <a:srgbClr val="0000FF"/>
                </a:solidFill>
                <a:latin typeface="Courier"/>
              </a:rPr>
              <a:t>(</a:t>
            </a:r>
            <a:r>
              <a:rPr lang="da-DK" altLang="en-US" sz="1800" b="1" dirty="0">
                <a:solidFill>
                  <a:srgbClr val="000090"/>
                </a:solidFill>
                <a:latin typeface="Courier"/>
              </a:rPr>
              <a:t>16, 9</a:t>
            </a:r>
            <a:r>
              <a:rPr lang="da-DK" altLang="en-US" sz="1800" b="1" dirty="0">
                <a:solidFill>
                  <a:srgbClr val="0000FF"/>
                </a:solidFill>
                <a:latin typeface="Courier"/>
              </a:rPr>
              <a:t>)</a:t>
            </a:r>
          </a:p>
          <a:p>
            <a:pPr>
              <a:spcBef>
                <a:spcPct val="0"/>
              </a:spcBef>
              <a:buClrTx/>
              <a:buSzTx/>
              <a:buNone/>
              <a:tabLst>
                <a:tab pos="355600" algn="l"/>
                <a:tab pos="774700" algn="l"/>
                <a:tab pos="1130300" algn="l"/>
              </a:tabLst>
              <a:defRPr/>
            </a:pPr>
            <a:endParaRPr lang="da-DK" altLang="en-US" sz="1800" b="1" dirty="0">
              <a:solidFill>
                <a:srgbClr val="000090"/>
              </a:solidFill>
              <a:latin typeface="Courier"/>
            </a:endParaRPr>
          </a:p>
          <a:p>
            <a:pPr>
              <a:spcBef>
                <a:spcPct val="0"/>
              </a:spcBef>
              <a:buClrTx/>
              <a:buSzTx/>
              <a:buNone/>
              <a:tabLst>
                <a:tab pos="355600" algn="l"/>
                <a:tab pos="774700" algn="l"/>
                <a:tab pos="1130300" algn="l"/>
              </a:tabLst>
              <a:defRPr/>
            </a:pPr>
            <a:r>
              <a:rPr lang="da-DK" altLang="en-US" sz="1800" b="1" dirty="0" err="1">
                <a:solidFill>
                  <a:srgbClr val="000090"/>
                </a:solidFill>
                <a:latin typeface="Courier"/>
              </a:rPr>
              <a:t>main</a:t>
            </a:r>
            <a:r>
              <a:rPr lang="da-DK" altLang="en-US" sz="1800" b="1" dirty="0">
                <a:solidFill>
                  <a:srgbClr val="000090"/>
                </a:solidFill>
                <a:latin typeface="Courier"/>
              </a:rPr>
              <a:t>()</a:t>
            </a:r>
          </a:p>
        </p:txBody>
      </p:sp>
      <p:sp>
        <p:nvSpPr>
          <p:cNvPr id="2" name="Title 1"/>
          <p:cNvSpPr>
            <a:spLocks noGrp="1"/>
          </p:cNvSpPr>
          <p:nvPr>
            <p:ph type="title"/>
          </p:nvPr>
        </p:nvSpPr>
        <p:spPr/>
        <p:txBody>
          <a:bodyPr>
            <a:normAutofit/>
          </a:bodyPr>
          <a:lstStyle/>
          <a:p>
            <a:r>
              <a:rPr lang="en-NZ" dirty="0"/>
              <a:t>Recap on for </a:t>
            </a:r>
            <a:r>
              <a:rPr lang="mr-IN" dirty="0"/>
              <a:t>…</a:t>
            </a:r>
            <a:r>
              <a:rPr lang="en-US" dirty="0"/>
              <a:t> in range(</a:t>
            </a:r>
            <a:r>
              <a:rPr lang="mr-IN" dirty="0"/>
              <a:t>…</a:t>
            </a:r>
            <a:r>
              <a:rPr lang="en-US" dirty="0"/>
              <a:t>) loops</a:t>
            </a:r>
            <a:endParaRPr lang="en-NZ" dirty="0"/>
          </a:p>
        </p:txBody>
      </p:sp>
      <p:sp>
        <p:nvSpPr>
          <p:cNvPr id="3" name="Content Placeholder 2"/>
          <p:cNvSpPr>
            <a:spLocks noGrp="1"/>
          </p:cNvSpPr>
          <p:nvPr>
            <p:ph sz="quarter" idx="1"/>
          </p:nvPr>
        </p:nvSpPr>
        <p:spPr>
          <a:xfrm>
            <a:off x="0" y="533400"/>
            <a:ext cx="8915400" cy="1600200"/>
          </a:xfrm>
        </p:spPr>
        <p:txBody>
          <a:bodyPr>
            <a:normAutofit/>
          </a:bodyPr>
          <a:lstStyle/>
          <a:p>
            <a:r>
              <a:rPr lang="en-GB" dirty="0"/>
              <a:t>From lecture 13</a:t>
            </a:r>
          </a:p>
          <a:p>
            <a:pPr lvl="1"/>
            <a:r>
              <a:rPr lang="en-NZ" dirty="0"/>
              <a:t>the Python range() function is used to define a sequence of values</a:t>
            </a:r>
          </a:p>
          <a:p>
            <a:pPr lvl="1"/>
            <a:r>
              <a:rPr lang="en-NZ" dirty="0"/>
              <a:t>a for…in range() loop can be used to implement counter-controlled repetition</a:t>
            </a:r>
          </a:p>
        </p:txBody>
      </p:sp>
      <p:sp>
        <p:nvSpPr>
          <p:cNvPr id="4" name="Slide Number Placeholder 3"/>
          <p:cNvSpPr>
            <a:spLocks noGrp="1"/>
          </p:cNvSpPr>
          <p:nvPr>
            <p:ph type="sldNum" sz="quarter" idx="4"/>
          </p:nvPr>
        </p:nvSpPr>
        <p:spPr/>
        <p:txBody>
          <a:bodyPr/>
          <a:lstStyle/>
          <a:p>
            <a:fld id="{B6F15528-21DE-4FAA-801E-634DDDAF4B2B}" type="slidenum">
              <a:rPr lang="en-US" smtClean="0"/>
              <a:pPr/>
              <a:t>3</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
        <p:nvSpPr>
          <p:cNvPr id="8" name="TextBox 7"/>
          <p:cNvSpPr txBox="1"/>
          <p:nvPr/>
        </p:nvSpPr>
        <p:spPr>
          <a:xfrm>
            <a:off x="4457700" y="3657600"/>
            <a:ext cx="4648200" cy="923330"/>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2 3 5 8 12 17 23 30 </a:t>
            </a:r>
          </a:p>
          <a:p>
            <a:r>
              <a:rPr lang="en-US" b="1" dirty="0">
                <a:solidFill>
                  <a:srgbClr val="000090"/>
                </a:solidFill>
                <a:latin typeface="Courier"/>
                <a:cs typeface="Courier"/>
              </a:rPr>
              <a:t>5 6 8 11 15 20 26 33 41 50 60 71 </a:t>
            </a:r>
          </a:p>
          <a:p>
            <a:r>
              <a:rPr lang="en-US" b="1" dirty="0">
                <a:solidFill>
                  <a:srgbClr val="000090"/>
                </a:solidFill>
                <a:latin typeface="Courier"/>
                <a:cs typeface="Courier"/>
              </a:rPr>
              <a:t>16 17 19 22 26 31 37 44 52 </a:t>
            </a:r>
          </a:p>
        </p:txBody>
      </p:sp>
      <p:grpSp>
        <p:nvGrpSpPr>
          <p:cNvPr id="7" name="Group 6"/>
          <p:cNvGrpSpPr/>
          <p:nvPr/>
        </p:nvGrpSpPr>
        <p:grpSpPr>
          <a:xfrm>
            <a:off x="4165600" y="5715000"/>
            <a:ext cx="4978400" cy="1143000"/>
            <a:chOff x="4038600" y="5715000"/>
            <a:chExt cx="4978400" cy="1143000"/>
          </a:xfrm>
        </p:grpSpPr>
        <p:sp>
          <p:nvSpPr>
            <p:cNvPr id="5" name="Rectangle 4"/>
            <p:cNvSpPr/>
            <p:nvPr/>
          </p:nvSpPr>
          <p:spPr>
            <a:xfrm>
              <a:off x="4038600" y="5715000"/>
              <a:ext cx="4978400" cy="1143000"/>
            </a:xfrm>
            <a:prstGeom prst="rect">
              <a:avLst/>
            </a:prstGeom>
            <a:solidFill>
              <a:srgbClr val="00FFFF"/>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178300" y="5867400"/>
              <a:ext cx="4648200" cy="461665"/>
            </a:xfrm>
            <a:prstGeom prst="rect">
              <a:avLst/>
            </a:prstGeom>
            <a:solidFill>
              <a:srgbClr val="E3EBF3"/>
            </a:solidFill>
            <a:ln>
              <a:solidFill>
                <a:srgbClr val="0000FF"/>
              </a:solidFill>
            </a:ln>
          </p:spPr>
          <p:txBody>
            <a:bodyPr wrap="square" rtlCol="0">
              <a:spAutoFit/>
            </a:bodyPr>
            <a:lstStyle/>
            <a:p>
              <a:r>
                <a:rPr lang="en-US" sz="2400" b="1" dirty="0">
                  <a:solidFill>
                    <a:srgbClr val="000090"/>
                  </a:solidFill>
                </a:rPr>
                <a:t>2     3     5     8     12    17    23     30 </a:t>
              </a:r>
            </a:p>
          </p:txBody>
        </p:sp>
        <p:sp>
          <p:nvSpPr>
            <p:cNvPr id="12" name="TextBox 11"/>
            <p:cNvSpPr txBox="1"/>
            <p:nvPr/>
          </p:nvSpPr>
          <p:spPr>
            <a:xfrm>
              <a:off x="4559300" y="6243935"/>
              <a:ext cx="609600" cy="461665"/>
            </a:xfrm>
            <a:prstGeom prst="rect">
              <a:avLst/>
            </a:prstGeom>
            <a:noFill/>
            <a:ln>
              <a:noFill/>
            </a:ln>
          </p:spPr>
          <p:txBody>
            <a:bodyPr wrap="square" rtlCol="0">
              <a:spAutoFit/>
            </a:bodyPr>
            <a:lstStyle/>
            <a:p>
              <a:r>
                <a:rPr lang="en-US" sz="2400" b="1" dirty="0">
                  <a:solidFill>
                    <a:srgbClr val="000090"/>
                  </a:solidFill>
                </a:rPr>
                <a:t>+1</a:t>
              </a:r>
            </a:p>
          </p:txBody>
        </p:sp>
        <p:sp>
          <p:nvSpPr>
            <p:cNvPr id="13" name="TextBox 12"/>
            <p:cNvSpPr txBox="1"/>
            <p:nvPr/>
          </p:nvSpPr>
          <p:spPr>
            <a:xfrm>
              <a:off x="5092700" y="6243935"/>
              <a:ext cx="609600" cy="461665"/>
            </a:xfrm>
            <a:prstGeom prst="rect">
              <a:avLst/>
            </a:prstGeom>
            <a:noFill/>
            <a:ln>
              <a:noFill/>
            </a:ln>
          </p:spPr>
          <p:txBody>
            <a:bodyPr wrap="square" rtlCol="0">
              <a:spAutoFit/>
            </a:bodyPr>
            <a:lstStyle/>
            <a:p>
              <a:r>
                <a:rPr lang="en-US" sz="2400" b="1" dirty="0">
                  <a:solidFill>
                    <a:srgbClr val="000090"/>
                  </a:solidFill>
                </a:rPr>
                <a:t>+2</a:t>
              </a:r>
            </a:p>
          </p:txBody>
        </p:sp>
        <p:sp>
          <p:nvSpPr>
            <p:cNvPr id="14" name="TextBox 13"/>
            <p:cNvSpPr txBox="1"/>
            <p:nvPr/>
          </p:nvSpPr>
          <p:spPr>
            <a:xfrm>
              <a:off x="5600700" y="6243935"/>
              <a:ext cx="609600" cy="461665"/>
            </a:xfrm>
            <a:prstGeom prst="rect">
              <a:avLst/>
            </a:prstGeom>
            <a:noFill/>
            <a:ln>
              <a:noFill/>
            </a:ln>
          </p:spPr>
          <p:txBody>
            <a:bodyPr wrap="square" rtlCol="0">
              <a:spAutoFit/>
            </a:bodyPr>
            <a:lstStyle/>
            <a:p>
              <a:r>
                <a:rPr lang="en-US" sz="2400" b="1" dirty="0">
                  <a:solidFill>
                    <a:srgbClr val="000090"/>
                  </a:solidFill>
                </a:rPr>
                <a:t>+3</a:t>
              </a:r>
            </a:p>
          </p:txBody>
        </p:sp>
        <p:sp>
          <p:nvSpPr>
            <p:cNvPr id="15" name="TextBox 14"/>
            <p:cNvSpPr txBox="1"/>
            <p:nvPr/>
          </p:nvSpPr>
          <p:spPr>
            <a:xfrm>
              <a:off x="6159500" y="6243935"/>
              <a:ext cx="609600" cy="461665"/>
            </a:xfrm>
            <a:prstGeom prst="rect">
              <a:avLst/>
            </a:prstGeom>
            <a:noFill/>
            <a:ln>
              <a:noFill/>
            </a:ln>
          </p:spPr>
          <p:txBody>
            <a:bodyPr wrap="square" rtlCol="0">
              <a:spAutoFit/>
            </a:bodyPr>
            <a:lstStyle/>
            <a:p>
              <a:r>
                <a:rPr lang="en-US" sz="2400" b="1" dirty="0">
                  <a:solidFill>
                    <a:srgbClr val="000090"/>
                  </a:solidFill>
                </a:rPr>
                <a:t>+4</a:t>
              </a:r>
            </a:p>
          </p:txBody>
        </p:sp>
        <p:sp>
          <p:nvSpPr>
            <p:cNvPr id="16" name="TextBox 15"/>
            <p:cNvSpPr txBox="1"/>
            <p:nvPr/>
          </p:nvSpPr>
          <p:spPr>
            <a:xfrm>
              <a:off x="6769100" y="6248400"/>
              <a:ext cx="609600" cy="461665"/>
            </a:xfrm>
            <a:prstGeom prst="rect">
              <a:avLst/>
            </a:prstGeom>
            <a:noFill/>
            <a:ln>
              <a:noFill/>
            </a:ln>
          </p:spPr>
          <p:txBody>
            <a:bodyPr wrap="square" rtlCol="0">
              <a:spAutoFit/>
            </a:bodyPr>
            <a:lstStyle/>
            <a:p>
              <a:r>
                <a:rPr lang="en-US" sz="2400" b="1" dirty="0">
                  <a:solidFill>
                    <a:srgbClr val="000090"/>
                  </a:solidFill>
                </a:rPr>
                <a:t>+5</a:t>
              </a:r>
            </a:p>
          </p:txBody>
        </p:sp>
        <p:sp>
          <p:nvSpPr>
            <p:cNvPr id="17" name="TextBox 16"/>
            <p:cNvSpPr txBox="1"/>
            <p:nvPr/>
          </p:nvSpPr>
          <p:spPr>
            <a:xfrm>
              <a:off x="7302500" y="6243935"/>
              <a:ext cx="609600" cy="461665"/>
            </a:xfrm>
            <a:prstGeom prst="rect">
              <a:avLst/>
            </a:prstGeom>
            <a:noFill/>
            <a:ln>
              <a:noFill/>
            </a:ln>
          </p:spPr>
          <p:txBody>
            <a:bodyPr wrap="square" rtlCol="0">
              <a:spAutoFit/>
            </a:bodyPr>
            <a:lstStyle/>
            <a:p>
              <a:r>
                <a:rPr lang="en-US" sz="2400" b="1" dirty="0">
                  <a:solidFill>
                    <a:srgbClr val="000090"/>
                  </a:solidFill>
                </a:rPr>
                <a:t>+6</a:t>
              </a:r>
            </a:p>
          </p:txBody>
        </p:sp>
        <p:sp>
          <p:nvSpPr>
            <p:cNvPr id="18" name="TextBox 17"/>
            <p:cNvSpPr txBox="1"/>
            <p:nvPr/>
          </p:nvSpPr>
          <p:spPr>
            <a:xfrm>
              <a:off x="7988300" y="6243935"/>
              <a:ext cx="609600" cy="461665"/>
            </a:xfrm>
            <a:prstGeom prst="rect">
              <a:avLst/>
            </a:prstGeom>
            <a:noFill/>
            <a:ln>
              <a:noFill/>
            </a:ln>
          </p:spPr>
          <p:txBody>
            <a:bodyPr wrap="square" rtlCol="0">
              <a:spAutoFit/>
            </a:bodyPr>
            <a:lstStyle/>
            <a:p>
              <a:r>
                <a:rPr lang="en-US" sz="2400" b="1" dirty="0">
                  <a:solidFill>
                    <a:srgbClr val="000090"/>
                  </a:solidFill>
                </a:rPr>
                <a:t>+7</a:t>
              </a:r>
            </a:p>
          </p:txBody>
        </p:sp>
      </p:grpSp>
    </p:spTree>
    <p:extLst>
      <p:ext uri="{BB962C8B-B14F-4D97-AF65-F5344CB8AC3E}">
        <p14:creationId xmlns:p14="http://schemas.microsoft.com/office/powerpoint/2010/main" val="276961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9"/>
          <p:cNvSpPr txBox="1">
            <a:spLocks noChangeArrowheads="1"/>
          </p:cNvSpPr>
          <p:nvPr/>
        </p:nvSpPr>
        <p:spPr bwMode="auto">
          <a:xfrm>
            <a:off x="190500" y="1443335"/>
            <a:ext cx="8839200" cy="5078313"/>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 pos="774700" algn="l"/>
                <a:tab pos="1130300" algn="l"/>
              </a:tabLst>
              <a:defRPr/>
            </a:pPr>
            <a:r>
              <a:rPr lang="da-DK" altLang="en-US" sz="1800" b="1" dirty="0">
                <a:solidFill>
                  <a:srgbClr val="000090"/>
                </a:solidFill>
                <a:latin typeface="Courier"/>
              </a:rPr>
              <a:t>def </a:t>
            </a:r>
            <a:r>
              <a:rPr lang="da-DK" altLang="en-US" sz="1800" b="1" dirty="0" err="1">
                <a:solidFill>
                  <a:srgbClr val="0000FF"/>
                </a:solidFill>
                <a:latin typeface="Courier"/>
              </a:rPr>
              <a:t>check_first_last</a:t>
            </a:r>
            <a:r>
              <a:rPr lang="da-DK" altLang="en-US" sz="1800" b="1" dirty="0">
                <a:solidFill>
                  <a:srgbClr val="0000FF"/>
                </a:solidFill>
                <a:latin typeface="Courier"/>
              </a:rPr>
              <a:t>(</a:t>
            </a:r>
            <a:r>
              <a:rPr lang="da-DK" altLang="en-US" sz="1800" b="1" dirty="0" err="1">
                <a:solidFill>
                  <a:srgbClr val="000090"/>
                </a:solidFill>
                <a:latin typeface="Courier"/>
              </a:rPr>
              <a:t>word</a:t>
            </a:r>
            <a:r>
              <a:rPr lang="da-DK" altLang="en-US" sz="1800" b="1" dirty="0">
                <a:solidFill>
                  <a:srgbClr val="0000FF"/>
                </a:solidFill>
                <a:latin typeface="Courier"/>
              </a:rPr>
              <a:t>)</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vowels</a:t>
            </a:r>
            <a:r>
              <a:rPr lang="da-DK" altLang="en-US" sz="1800" b="1" dirty="0">
                <a:solidFill>
                  <a:srgbClr val="000090"/>
                </a:solidFill>
                <a:latin typeface="Courier"/>
              </a:rPr>
              <a:t> = "</a:t>
            </a:r>
            <a:r>
              <a:rPr lang="da-DK" altLang="en-US" sz="1800" b="1" dirty="0" err="1">
                <a:solidFill>
                  <a:srgbClr val="000090"/>
                </a:solidFill>
                <a:latin typeface="Courier"/>
              </a:rPr>
              <a:t>aeiou</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message1 = "</a:t>
            </a:r>
            <a:r>
              <a:rPr lang="da-DK" altLang="en-US" sz="1800" b="1" dirty="0" err="1">
                <a:solidFill>
                  <a:srgbClr val="000090"/>
                </a:solidFill>
                <a:latin typeface="Courier"/>
              </a:rPr>
              <a:t>vowel</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message2 = "non-</a:t>
            </a:r>
            <a:r>
              <a:rPr lang="da-DK" altLang="en-US" sz="1800" b="1" dirty="0" err="1">
                <a:solidFill>
                  <a:srgbClr val="000090"/>
                </a:solidFill>
                <a:latin typeface="Courier"/>
              </a:rPr>
              <a:t>vowel</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to_print</a:t>
            </a:r>
            <a:r>
              <a:rPr lang="da-DK" altLang="en-US" sz="1800" b="1" dirty="0">
                <a:solidFill>
                  <a:srgbClr val="000090"/>
                </a:solidFill>
                <a:latin typeface="Courier"/>
              </a:rPr>
              <a:t> = </a:t>
            </a:r>
            <a:r>
              <a:rPr lang="da-DK" altLang="en-US" sz="1800" b="1" dirty="0" err="1">
                <a:solidFill>
                  <a:srgbClr val="000090"/>
                </a:solidFill>
                <a:latin typeface="Courier"/>
              </a:rPr>
              <a:t>word</a:t>
            </a:r>
            <a:r>
              <a:rPr lang="da-DK" altLang="en-US" sz="1800" b="1" dirty="0">
                <a:solidFill>
                  <a:srgbClr val="000090"/>
                </a:solidFill>
                <a:latin typeface="Courier"/>
              </a:rPr>
              <a:t> + ": "</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if </a:t>
            </a:r>
            <a:r>
              <a:rPr lang="da-DK" altLang="en-US" sz="1800" b="1" dirty="0" err="1">
                <a:solidFill>
                  <a:srgbClr val="000090"/>
                </a:solidFill>
                <a:latin typeface="Courier"/>
              </a:rPr>
              <a:t>word</a:t>
            </a:r>
            <a:r>
              <a:rPr lang="da-DK" altLang="en-US" sz="1800" b="1" dirty="0">
                <a:solidFill>
                  <a:srgbClr val="000090"/>
                </a:solidFill>
                <a:latin typeface="Courier"/>
              </a:rPr>
              <a:t>[0] </a:t>
            </a:r>
            <a:r>
              <a:rPr lang="da-DK" altLang="en-US" sz="1800" b="1" dirty="0">
                <a:solidFill>
                  <a:srgbClr val="FF00FF"/>
                </a:solidFill>
                <a:latin typeface="Courier"/>
              </a:rPr>
              <a:t>in</a:t>
            </a:r>
            <a:r>
              <a:rPr lang="da-DK" altLang="en-US" sz="1800" b="1" dirty="0">
                <a:solidFill>
                  <a:srgbClr val="000090"/>
                </a:solidFill>
                <a:latin typeface="Courier"/>
              </a:rPr>
              <a:t> </a:t>
            </a:r>
            <a:r>
              <a:rPr lang="da-DK" altLang="en-US" sz="1800" b="1" dirty="0" err="1">
                <a:solidFill>
                  <a:srgbClr val="000090"/>
                </a:solidFill>
                <a:latin typeface="Courier"/>
              </a:rPr>
              <a:t>vowels</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to_print</a:t>
            </a:r>
            <a:r>
              <a:rPr lang="da-DK" altLang="en-US" sz="1800" b="1" dirty="0">
                <a:solidFill>
                  <a:srgbClr val="000090"/>
                </a:solidFill>
                <a:latin typeface="Courier"/>
              </a:rPr>
              <a:t> = </a:t>
            </a:r>
            <a:r>
              <a:rPr lang="da-DK" altLang="en-US" sz="1800" b="1" dirty="0" err="1">
                <a:solidFill>
                  <a:srgbClr val="000090"/>
                </a:solidFill>
                <a:latin typeface="Courier"/>
              </a:rPr>
              <a:t>to_print</a:t>
            </a:r>
            <a:r>
              <a:rPr lang="da-DK" altLang="en-US" sz="1800" b="1" dirty="0">
                <a:solidFill>
                  <a:srgbClr val="000090"/>
                </a:solidFill>
                <a:latin typeface="Courier"/>
              </a:rPr>
              <a:t> + message1</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else</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to_print</a:t>
            </a:r>
            <a:r>
              <a:rPr lang="da-DK" altLang="en-US" sz="1800" b="1" dirty="0">
                <a:solidFill>
                  <a:srgbClr val="000090"/>
                </a:solidFill>
                <a:latin typeface="Courier"/>
              </a:rPr>
              <a:t> = </a:t>
            </a:r>
            <a:r>
              <a:rPr lang="da-DK" altLang="en-US" sz="1800" b="1" dirty="0" err="1">
                <a:solidFill>
                  <a:srgbClr val="000090"/>
                </a:solidFill>
                <a:latin typeface="Courier"/>
              </a:rPr>
              <a:t>to_print</a:t>
            </a:r>
            <a:r>
              <a:rPr lang="da-DK" altLang="en-US" sz="1800" b="1" dirty="0">
                <a:solidFill>
                  <a:srgbClr val="000090"/>
                </a:solidFill>
                <a:latin typeface="Courier"/>
              </a:rPr>
              <a:t> + message2</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if </a:t>
            </a:r>
            <a:r>
              <a:rPr lang="da-DK" altLang="en-US" sz="1800" b="1" dirty="0" err="1">
                <a:solidFill>
                  <a:srgbClr val="000090"/>
                </a:solidFill>
                <a:latin typeface="Courier"/>
              </a:rPr>
              <a:t>word</a:t>
            </a:r>
            <a:r>
              <a:rPr lang="da-DK" altLang="en-US" sz="1800" b="1" dirty="0">
                <a:solidFill>
                  <a:srgbClr val="000090"/>
                </a:solidFill>
                <a:latin typeface="Courier"/>
              </a:rPr>
              <a:t>[-1] </a:t>
            </a:r>
            <a:r>
              <a:rPr lang="da-DK" altLang="en-US" sz="1800" b="1" dirty="0">
                <a:solidFill>
                  <a:srgbClr val="FF00FF"/>
                </a:solidFill>
                <a:latin typeface="Courier"/>
              </a:rPr>
              <a:t>in</a:t>
            </a:r>
            <a:r>
              <a:rPr lang="da-DK" altLang="en-US" sz="1800" b="1" dirty="0">
                <a:solidFill>
                  <a:srgbClr val="000090"/>
                </a:solidFill>
                <a:latin typeface="Courier"/>
              </a:rPr>
              <a:t> </a:t>
            </a:r>
            <a:r>
              <a:rPr lang="da-DK" altLang="en-US" sz="1800" b="1" dirty="0" err="1">
                <a:solidFill>
                  <a:srgbClr val="000090"/>
                </a:solidFill>
                <a:latin typeface="Courier"/>
              </a:rPr>
              <a:t>vowels</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to_print</a:t>
            </a:r>
            <a:r>
              <a:rPr lang="da-DK" altLang="en-US" sz="1800" b="1" dirty="0">
                <a:solidFill>
                  <a:srgbClr val="000090"/>
                </a:solidFill>
                <a:latin typeface="Courier"/>
              </a:rPr>
              <a:t> = </a:t>
            </a:r>
            <a:r>
              <a:rPr lang="da-DK" altLang="en-US" sz="1800" b="1" dirty="0" err="1">
                <a:solidFill>
                  <a:srgbClr val="000090"/>
                </a:solidFill>
                <a:latin typeface="Courier"/>
              </a:rPr>
              <a:t>to_print</a:t>
            </a:r>
            <a:r>
              <a:rPr lang="da-DK" altLang="en-US" sz="1800" b="1" dirty="0">
                <a:solidFill>
                  <a:srgbClr val="000090"/>
                </a:solidFill>
                <a:latin typeface="Courier"/>
              </a:rPr>
              <a:t> + " … " + message1</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else</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to_print</a:t>
            </a:r>
            <a:r>
              <a:rPr lang="da-DK" altLang="en-US" sz="1800" b="1" dirty="0">
                <a:solidFill>
                  <a:srgbClr val="000090"/>
                </a:solidFill>
                <a:latin typeface="Courier"/>
              </a:rPr>
              <a:t> = </a:t>
            </a:r>
            <a:r>
              <a:rPr lang="da-DK" altLang="en-US" sz="1800" b="1" dirty="0" err="1">
                <a:solidFill>
                  <a:srgbClr val="000090"/>
                </a:solidFill>
                <a:latin typeface="Courier"/>
              </a:rPr>
              <a:t>to_print</a:t>
            </a:r>
            <a:r>
              <a:rPr lang="da-DK" altLang="en-US" sz="1800" b="1" dirty="0">
                <a:solidFill>
                  <a:srgbClr val="000090"/>
                </a:solidFill>
                <a:latin typeface="Courier"/>
              </a:rPr>
              <a:t> + " … " + message2		   </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print(</a:t>
            </a:r>
            <a:r>
              <a:rPr lang="da-DK" altLang="en-US" sz="1800" b="1" dirty="0" err="1">
                <a:solidFill>
                  <a:srgbClr val="000090"/>
                </a:solidFill>
                <a:latin typeface="Courier"/>
              </a:rPr>
              <a:t>to_print</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def </a:t>
            </a:r>
            <a:r>
              <a:rPr lang="da-DK" altLang="en-US" sz="1800" b="1" dirty="0" err="1">
                <a:solidFill>
                  <a:srgbClr val="000090"/>
                </a:solidFill>
                <a:latin typeface="Courier"/>
              </a:rPr>
              <a:t>main</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FF"/>
                </a:solidFill>
                <a:latin typeface="Courier"/>
              </a:rPr>
              <a:t>check_first_last</a:t>
            </a:r>
            <a:r>
              <a:rPr lang="da-DK" altLang="en-US" sz="1800" b="1" dirty="0">
                <a:solidFill>
                  <a:srgbClr val="0000FF"/>
                </a:solidFill>
                <a:latin typeface="Courier"/>
              </a:rPr>
              <a:t>("</a:t>
            </a:r>
            <a:r>
              <a:rPr lang="da-DK" altLang="en-US" sz="1800" b="1" dirty="0" err="1">
                <a:solidFill>
                  <a:srgbClr val="0000FF"/>
                </a:solidFill>
                <a:latin typeface="Courier"/>
              </a:rPr>
              <a:t>ground</a:t>
            </a:r>
            <a:r>
              <a:rPr lang="da-DK" altLang="en-US" sz="1800" b="1" dirty="0">
                <a:solidFill>
                  <a:srgbClr val="0000FF"/>
                </a:solidFill>
                <a:latin typeface="Courier"/>
              </a:rPr>
              <a:t>")</a:t>
            </a:r>
            <a:endParaRPr lang="da-DK" altLang="en-US" sz="1800" b="1" dirty="0">
              <a:solidFill>
                <a:srgbClr val="000090"/>
              </a:solidFill>
              <a:latin typeface="Courier"/>
            </a:endParaRP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FF"/>
                </a:solidFill>
                <a:latin typeface="Courier"/>
              </a:rPr>
              <a:t>check_first_last</a:t>
            </a:r>
            <a:r>
              <a:rPr lang="da-DK" altLang="en-US" sz="1800" b="1" dirty="0">
                <a:solidFill>
                  <a:srgbClr val="0000FF"/>
                </a:solidFill>
                <a:latin typeface="Courier"/>
              </a:rPr>
              <a:t>("</a:t>
            </a:r>
            <a:r>
              <a:rPr lang="da-DK" altLang="en-US" sz="1800" b="1" dirty="0" err="1">
                <a:solidFill>
                  <a:srgbClr val="0000FF"/>
                </a:solidFill>
                <a:latin typeface="Courier"/>
              </a:rPr>
              <a:t>ouch</a:t>
            </a:r>
            <a:r>
              <a:rPr lang="da-DK" altLang="en-US" sz="1800" b="1" dirty="0">
                <a:solidFill>
                  <a:srgbClr val="0000FF"/>
                </a:solidFill>
                <a:latin typeface="Courier"/>
              </a:rPr>
              <a:t>")</a:t>
            </a:r>
            <a:endParaRPr lang="da-DK" altLang="en-US" sz="1800" b="1" dirty="0">
              <a:solidFill>
                <a:srgbClr val="000090"/>
              </a:solidFill>
              <a:latin typeface="Courier"/>
            </a:endParaRP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FF"/>
                </a:solidFill>
                <a:latin typeface="Courier"/>
              </a:rPr>
              <a:t>check_first_last</a:t>
            </a:r>
            <a:r>
              <a:rPr lang="da-DK" altLang="en-US" sz="1800" b="1" dirty="0">
                <a:solidFill>
                  <a:srgbClr val="0000FF"/>
                </a:solidFill>
                <a:latin typeface="Courier"/>
              </a:rPr>
              <a:t>("</a:t>
            </a:r>
            <a:r>
              <a:rPr lang="da-DK" altLang="en-US" sz="1800" b="1" dirty="0" err="1">
                <a:solidFill>
                  <a:srgbClr val="0000FF"/>
                </a:solidFill>
                <a:latin typeface="Courier"/>
              </a:rPr>
              <a:t>agree</a:t>
            </a:r>
            <a:r>
              <a:rPr lang="da-DK" altLang="en-US" sz="1800" b="1" dirty="0">
                <a:solidFill>
                  <a:srgbClr val="0000FF"/>
                </a:solidFill>
                <a:latin typeface="Courier"/>
              </a:rPr>
              <a:t>")</a:t>
            </a:r>
            <a:endParaRPr lang="da-DK" altLang="en-US" sz="1800" b="1" dirty="0">
              <a:solidFill>
                <a:srgbClr val="000090"/>
              </a:solidFill>
              <a:latin typeface="Courier"/>
            </a:endParaRPr>
          </a:p>
        </p:txBody>
      </p:sp>
      <p:sp>
        <p:nvSpPr>
          <p:cNvPr id="2" name="Title 1"/>
          <p:cNvSpPr>
            <a:spLocks noGrp="1"/>
          </p:cNvSpPr>
          <p:nvPr>
            <p:ph type="title"/>
          </p:nvPr>
        </p:nvSpPr>
        <p:spPr/>
        <p:txBody>
          <a:bodyPr>
            <a:normAutofit/>
          </a:bodyPr>
          <a:lstStyle/>
          <a:p>
            <a:r>
              <a:rPr lang="en-AU" dirty="0"/>
              <a:t>The </a:t>
            </a:r>
            <a:r>
              <a:rPr lang="en-AU" dirty="0">
                <a:latin typeface="Courier" pitchFamily="2" charset="0"/>
              </a:rPr>
              <a:t>membership</a:t>
            </a:r>
            <a:r>
              <a:rPr lang="en-AU" dirty="0"/>
              <a:t> operator (in)</a:t>
            </a:r>
            <a:endParaRPr lang="en-NZ" dirty="0"/>
          </a:p>
        </p:txBody>
      </p:sp>
      <p:sp>
        <p:nvSpPr>
          <p:cNvPr id="3" name="Content Placeholder 2"/>
          <p:cNvSpPr>
            <a:spLocks noGrp="1"/>
          </p:cNvSpPr>
          <p:nvPr>
            <p:ph sz="quarter" idx="1"/>
          </p:nvPr>
        </p:nvSpPr>
        <p:spPr>
          <a:xfrm>
            <a:off x="0" y="609600"/>
            <a:ext cx="9144000" cy="986135"/>
          </a:xfrm>
        </p:spPr>
        <p:txBody>
          <a:bodyPr>
            <a:noAutofit/>
          </a:bodyPr>
          <a:lstStyle/>
          <a:p>
            <a:pPr marL="11113" lvl="1" indent="0">
              <a:buNone/>
            </a:pPr>
            <a:r>
              <a:rPr lang="en-NZ" sz="2400" dirty="0"/>
              <a:t>The operator, </a:t>
            </a:r>
            <a:r>
              <a:rPr lang="en-US" sz="2400" b="1" dirty="0">
                <a:solidFill>
                  <a:srgbClr val="0000FF"/>
                </a:solidFill>
                <a:ea typeface="ＭＳ Ｐゴシック" charset="-128"/>
                <a:cs typeface="Calibri"/>
              </a:rPr>
              <a:t>'</a:t>
            </a:r>
            <a:r>
              <a:rPr lang="en-US" sz="2400" b="1" dirty="0">
                <a:solidFill>
                  <a:srgbClr val="FF00FF"/>
                </a:solidFill>
                <a:ea typeface="ＭＳ Ｐゴシック" charset="-128"/>
                <a:cs typeface="Calibri"/>
              </a:rPr>
              <a:t>in</a:t>
            </a:r>
            <a:r>
              <a:rPr lang="en-US" sz="2400" b="1" dirty="0">
                <a:solidFill>
                  <a:srgbClr val="0000FF"/>
                </a:solidFill>
                <a:ea typeface="ＭＳ Ｐゴシック" charset="-128"/>
                <a:cs typeface="Calibri"/>
              </a:rPr>
              <a:t>'</a:t>
            </a:r>
            <a:r>
              <a:rPr lang="en-NZ" sz="2400" dirty="0"/>
              <a:t>, can be used to check if one string is part of another string.  </a:t>
            </a:r>
            <a:r>
              <a:rPr lang="en-US" sz="2400" dirty="0">
                <a:latin typeface="Courier"/>
                <a:ea typeface="ＭＳ Ｐゴシック" charset="-128"/>
                <a:cs typeface="Courier"/>
              </a:rPr>
              <a:t>True</a:t>
            </a:r>
            <a:r>
              <a:rPr lang="en-US" sz="2400" dirty="0">
                <a:ea typeface="ＭＳ Ｐゴシック" charset="-128"/>
                <a:cs typeface="Calibri"/>
              </a:rPr>
              <a:t> is returned if the element is in the list, </a:t>
            </a:r>
            <a:r>
              <a:rPr lang="en-US" sz="2400" dirty="0">
                <a:latin typeface="Courier"/>
                <a:ea typeface="ＭＳ Ｐゴシック" charset="-128"/>
                <a:cs typeface="Courier"/>
              </a:rPr>
              <a:t>False</a:t>
            </a:r>
            <a:r>
              <a:rPr lang="en-US" sz="2400" dirty="0">
                <a:ea typeface="ＭＳ Ｐゴシック" charset="-128"/>
                <a:cs typeface="Calibri"/>
              </a:rPr>
              <a:t> otherwise.</a:t>
            </a:r>
            <a:endParaRPr lang="en-NZ" sz="2400"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4</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
        <p:nvSpPr>
          <p:cNvPr id="8" name="TextBox 7"/>
          <p:cNvSpPr txBox="1"/>
          <p:nvPr/>
        </p:nvSpPr>
        <p:spPr>
          <a:xfrm>
            <a:off x="4419600" y="5632300"/>
            <a:ext cx="4724400" cy="923330"/>
          </a:xfrm>
          <a:prstGeom prst="rect">
            <a:avLst/>
          </a:prstGeom>
          <a:solidFill>
            <a:srgbClr val="E3EBF3"/>
          </a:solidFill>
          <a:ln>
            <a:solidFill>
              <a:srgbClr val="0000FF"/>
            </a:solidFill>
          </a:ln>
        </p:spPr>
        <p:txBody>
          <a:bodyPr wrap="square" rtlCol="0">
            <a:spAutoFit/>
          </a:bodyPr>
          <a:lstStyle/>
          <a:p>
            <a:r>
              <a:rPr lang="en-NZ" b="1" dirty="0">
                <a:solidFill>
                  <a:srgbClr val="0000B5"/>
                </a:solidFill>
                <a:latin typeface="Courier" pitchFamily="2" charset="0"/>
              </a:rPr>
              <a:t>ground: non-vowel … non-vowel</a:t>
            </a:r>
          </a:p>
          <a:p>
            <a:r>
              <a:rPr lang="en-NZ" b="1" dirty="0">
                <a:solidFill>
                  <a:srgbClr val="0000B5"/>
                </a:solidFill>
                <a:latin typeface="Courier" pitchFamily="2" charset="0"/>
              </a:rPr>
              <a:t>ouch: vowel … non-vowel</a:t>
            </a:r>
          </a:p>
          <a:p>
            <a:r>
              <a:rPr lang="en-NZ" b="1" dirty="0">
                <a:solidFill>
                  <a:srgbClr val="0000B5"/>
                </a:solidFill>
                <a:latin typeface="Courier" pitchFamily="2" charset="0"/>
              </a:rPr>
              <a:t>agree: vowel … vowel</a:t>
            </a:r>
          </a:p>
        </p:txBody>
      </p:sp>
    </p:spTree>
    <p:extLst>
      <p:ext uri="{BB962C8B-B14F-4D97-AF65-F5344CB8AC3E}">
        <p14:creationId xmlns:p14="http://schemas.microsoft.com/office/powerpoint/2010/main" val="66137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b="1" dirty="0"/>
              <a:t>Why lists?</a:t>
            </a:r>
          </a:p>
        </p:txBody>
      </p:sp>
      <p:sp>
        <p:nvSpPr>
          <p:cNvPr id="3" name="Content Placeholder 2"/>
          <p:cNvSpPr>
            <a:spLocks noGrp="1"/>
          </p:cNvSpPr>
          <p:nvPr>
            <p:ph sz="quarter" idx="1"/>
          </p:nvPr>
        </p:nvSpPr>
        <p:spPr>
          <a:xfrm>
            <a:off x="152400" y="762000"/>
            <a:ext cx="8991600" cy="5791200"/>
          </a:xfrm>
        </p:spPr>
        <p:txBody>
          <a:bodyPr>
            <a:normAutofit/>
          </a:bodyPr>
          <a:lstStyle/>
          <a:p>
            <a:r>
              <a:rPr lang="en-US" sz="2800" dirty="0">
                <a:ea typeface="ＭＳ Ｐゴシック" charset="0"/>
                <a:cs typeface="ＭＳ Ｐゴシック" charset="0"/>
              </a:rPr>
              <a:t>Let</a:t>
            </a:r>
            <a:r>
              <a:rPr lang="en-AU" sz="2800" dirty="0">
                <a:ea typeface="ＭＳ Ｐゴシック" charset="0"/>
                <a:cs typeface="ＭＳ Ｐゴシック" charset="0"/>
              </a:rPr>
              <a:t>'</a:t>
            </a:r>
            <a:r>
              <a:rPr lang="en-US" sz="2800" dirty="0">
                <a:ea typeface="ＭＳ Ｐゴシック" charset="0"/>
                <a:cs typeface="ＭＳ Ｐゴシック" charset="0"/>
              </a:rPr>
              <a:t>s say we want to store the bank balance amount for every student in this class.</a:t>
            </a:r>
          </a:p>
          <a:p>
            <a:endParaRPr lang="en-US" sz="2800" dirty="0">
              <a:ea typeface="ＭＳ Ｐゴシック" charset="0"/>
              <a:cs typeface="ＭＳ Ｐゴシック" charset="0"/>
            </a:endParaRPr>
          </a:p>
          <a:p>
            <a:endParaRPr lang="en-US" sz="2800" dirty="0">
              <a:ea typeface="ＭＳ Ｐゴシック" charset="0"/>
              <a:cs typeface="ＭＳ Ｐゴシック" charset="0"/>
            </a:endParaRPr>
          </a:p>
          <a:p>
            <a:endParaRPr lang="en-US" sz="2800" dirty="0">
              <a:ea typeface="ＭＳ Ｐゴシック" charset="0"/>
              <a:cs typeface="ＭＳ Ｐゴシック" charset="0"/>
            </a:endParaRPr>
          </a:p>
          <a:p>
            <a:pPr>
              <a:spcBef>
                <a:spcPts val="72"/>
              </a:spcBef>
            </a:pPr>
            <a:r>
              <a:rPr lang="en-US" sz="2800" dirty="0">
                <a:ea typeface="ＭＳ Ｐゴシック" charset="-128"/>
                <a:cs typeface="Calibri"/>
              </a:rPr>
              <a:t>T</a:t>
            </a:r>
            <a:r>
              <a:rPr lang="en-US" sz="2800" dirty="0"/>
              <a:t>o calculate the total of the first four</a:t>
            </a:r>
          </a:p>
          <a:p>
            <a:pPr>
              <a:spcBef>
                <a:spcPts val="72"/>
              </a:spcBef>
            </a:pPr>
            <a:r>
              <a:rPr lang="en-US" sz="2800" dirty="0"/>
              <a:t>bank balances?  </a:t>
            </a:r>
          </a:p>
          <a:p>
            <a:endParaRPr lang="en-US" sz="2800" dirty="0"/>
          </a:p>
          <a:p>
            <a:r>
              <a:rPr lang="en-US" sz="2800" dirty="0"/>
              <a:t>To calculate the total of all the bank balances?  </a:t>
            </a:r>
          </a:p>
          <a:p>
            <a:pPr>
              <a:buFont typeface="Wingdings" charset="2"/>
              <a:buChar char="§"/>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5</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
        <p:nvSpPr>
          <p:cNvPr id="7" name="Text Box 9"/>
          <p:cNvSpPr txBox="1">
            <a:spLocks noChangeArrowheads="1"/>
          </p:cNvSpPr>
          <p:nvPr/>
        </p:nvSpPr>
        <p:spPr bwMode="auto">
          <a:xfrm>
            <a:off x="4800600" y="1371600"/>
            <a:ext cx="2667000" cy="1785104"/>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indent="-4763">
              <a:buClr>
                <a:schemeClr val="folHlink"/>
              </a:buClr>
              <a:buSzPct val="75000"/>
              <a:buNone/>
            </a:pPr>
            <a:r>
              <a:rPr lang="en-NZ" sz="1800" b="1" dirty="0">
                <a:solidFill>
                  <a:srgbClr val="000090"/>
                </a:solidFill>
                <a:latin typeface="Courier"/>
                <a:cs typeface="Courier"/>
              </a:rPr>
              <a:t>bank01 = 2000</a:t>
            </a:r>
          </a:p>
          <a:p>
            <a:pPr indent="-4763">
              <a:buClr>
                <a:schemeClr val="folHlink"/>
              </a:buClr>
              <a:buSzPct val="75000"/>
              <a:buNone/>
            </a:pPr>
            <a:r>
              <a:rPr lang="en-NZ" sz="1800" b="1" dirty="0">
                <a:solidFill>
                  <a:srgbClr val="000090"/>
                </a:solidFill>
                <a:latin typeface="Courier"/>
                <a:cs typeface="Courier"/>
              </a:rPr>
              <a:t>bank02 = 231</a:t>
            </a:r>
          </a:p>
          <a:p>
            <a:pPr indent="-4763">
              <a:buClr>
                <a:schemeClr val="folHlink"/>
              </a:buClr>
              <a:buSzPct val="75000"/>
              <a:buNone/>
            </a:pPr>
            <a:r>
              <a:rPr lang="en-NZ" sz="1800" b="1" dirty="0">
                <a:solidFill>
                  <a:srgbClr val="000090"/>
                </a:solidFill>
                <a:latin typeface="Courier"/>
                <a:cs typeface="Courier"/>
              </a:rPr>
              <a:t>bank03 = 21</a:t>
            </a:r>
          </a:p>
          <a:p>
            <a:pPr indent="-4763">
              <a:buClr>
                <a:schemeClr val="folHlink"/>
              </a:buClr>
              <a:buSzPct val="75000"/>
              <a:buNone/>
            </a:pPr>
            <a:r>
              <a:rPr lang="en-NZ" sz="1800" b="1" dirty="0">
                <a:solidFill>
                  <a:srgbClr val="000090"/>
                </a:solidFill>
                <a:latin typeface="Courier"/>
                <a:cs typeface="Courier"/>
              </a:rPr>
              <a:t>bank04 = -3000</a:t>
            </a:r>
          </a:p>
          <a:p>
            <a:pPr indent="-4763">
              <a:buClr>
                <a:schemeClr val="folHlink"/>
              </a:buClr>
              <a:buSzPct val="75000"/>
              <a:buNone/>
            </a:pPr>
            <a:r>
              <a:rPr lang="en-NZ" sz="1800" b="1" dirty="0">
                <a:solidFill>
                  <a:srgbClr val="000090"/>
                </a:solidFill>
                <a:latin typeface="Courier"/>
                <a:cs typeface="Courier"/>
              </a:rPr>
              <a:t>….</a:t>
            </a:r>
            <a:endParaRPr lang="en-NZ" sz="2000" b="1" dirty="0">
              <a:solidFill>
                <a:srgbClr val="000090"/>
              </a:solidFill>
              <a:latin typeface="Courier"/>
              <a:cs typeface="Courier"/>
            </a:endParaRPr>
          </a:p>
        </p:txBody>
      </p:sp>
      <p:sp>
        <p:nvSpPr>
          <p:cNvPr id="8" name="Text Box 9"/>
          <p:cNvSpPr txBox="1">
            <a:spLocks noChangeArrowheads="1"/>
          </p:cNvSpPr>
          <p:nvPr/>
        </p:nvSpPr>
        <p:spPr bwMode="auto">
          <a:xfrm>
            <a:off x="3048000" y="3810000"/>
            <a:ext cx="6019800" cy="36933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indent="-4763">
              <a:buClr>
                <a:schemeClr val="folHlink"/>
              </a:buClr>
              <a:buSzPct val="75000"/>
              <a:buNone/>
            </a:pPr>
            <a:r>
              <a:rPr lang="en-NZ" sz="1800" b="1" dirty="0">
                <a:solidFill>
                  <a:srgbClr val="000090"/>
                </a:solidFill>
                <a:latin typeface="Courier"/>
                <a:cs typeface="Courier"/>
              </a:rPr>
              <a:t>total = bank01 + bank02 + bank03 + bank04</a:t>
            </a:r>
          </a:p>
        </p:txBody>
      </p:sp>
      <p:sp>
        <p:nvSpPr>
          <p:cNvPr id="9" name="Text Box 9"/>
          <p:cNvSpPr txBox="1">
            <a:spLocks noChangeArrowheads="1"/>
          </p:cNvSpPr>
          <p:nvPr/>
        </p:nvSpPr>
        <p:spPr bwMode="auto">
          <a:xfrm>
            <a:off x="457200" y="5410201"/>
            <a:ext cx="8534400" cy="72327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indent="-4763">
              <a:buClr>
                <a:schemeClr val="folHlink"/>
              </a:buClr>
              <a:buSzPct val="75000"/>
              <a:buNone/>
            </a:pPr>
            <a:r>
              <a:rPr lang="en-NZ" sz="1800" b="1" dirty="0">
                <a:solidFill>
                  <a:srgbClr val="000090"/>
                </a:solidFill>
                <a:latin typeface="Courier"/>
                <a:cs typeface="Courier"/>
              </a:rPr>
              <a:t>total = bank01 + bank02 + bank03 + bank04 + bank05 + </a:t>
            </a:r>
          </a:p>
          <a:p>
            <a:pPr indent="-4763" algn="r">
              <a:buClr>
                <a:schemeClr val="folHlink"/>
              </a:buClr>
              <a:buSzPct val="75000"/>
              <a:buNone/>
            </a:pPr>
            <a:r>
              <a:rPr lang="en-NZ" sz="1800" b="1" dirty="0">
                <a:solidFill>
                  <a:srgbClr val="000090"/>
                </a:solidFill>
                <a:latin typeface="Courier"/>
                <a:cs typeface="Courier"/>
              </a:rPr>
              <a:t>bank06 + …</a:t>
            </a:r>
          </a:p>
        </p:txBody>
      </p:sp>
      <p:sp>
        <p:nvSpPr>
          <p:cNvPr id="10" name="TextBox 9"/>
          <p:cNvSpPr txBox="1"/>
          <p:nvPr/>
        </p:nvSpPr>
        <p:spPr>
          <a:xfrm>
            <a:off x="1676400" y="6400800"/>
            <a:ext cx="4267200" cy="457200"/>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2400" b="1" dirty="0">
                <a:solidFill>
                  <a:srgbClr val="000090"/>
                </a:solidFill>
              </a:rPr>
              <a:t>Very awkward!</a:t>
            </a:r>
          </a:p>
        </p:txBody>
      </p:sp>
    </p:spTree>
    <p:extLst>
      <p:ext uri="{BB962C8B-B14F-4D97-AF65-F5344CB8AC3E}">
        <p14:creationId xmlns:p14="http://schemas.microsoft.com/office/powerpoint/2010/main" val="17770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b="1" dirty="0"/>
              <a:t>The list data structure</a:t>
            </a:r>
          </a:p>
        </p:txBody>
      </p:sp>
      <p:sp>
        <p:nvSpPr>
          <p:cNvPr id="3" name="Content Placeholder 2"/>
          <p:cNvSpPr>
            <a:spLocks noGrp="1"/>
          </p:cNvSpPr>
          <p:nvPr>
            <p:ph sz="quarter" idx="1"/>
          </p:nvPr>
        </p:nvSpPr>
        <p:spPr>
          <a:xfrm>
            <a:off x="152400" y="762000"/>
            <a:ext cx="9067800" cy="5410200"/>
          </a:xfrm>
        </p:spPr>
        <p:txBody>
          <a:bodyPr>
            <a:normAutofit/>
          </a:bodyPr>
          <a:lstStyle/>
          <a:p>
            <a:r>
              <a:rPr lang="en-US" sz="2600" dirty="0">
                <a:ea typeface="ＭＳ Ｐゴシック" charset="-128"/>
                <a:cs typeface="Calibri"/>
              </a:rPr>
              <a:t>A </a:t>
            </a:r>
            <a:r>
              <a:rPr lang="en-US" sz="2600" b="1" dirty="0">
                <a:solidFill>
                  <a:srgbClr val="0000FF"/>
                </a:solidFill>
                <a:ea typeface="ＭＳ Ｐゴシック" charset="-128"/>
                <a:cs typeface="Calibri"/>
              </a:rPr>
              <a:t>list</a:t>
            </a:r>
            <a:r>
              <a:rPr lang="en-US" sz="2600" dirty="0">
                <a:ea typeface="ＭＳ Ｐゴシック" charset="-128"/>
                <a:cs typeface="Calibri"/>
              </a:rPr>
              <a:t> is an </a:t>
            </a:r>
            <a:r>
              <a:rPr lang="en-US" sz="2600" b="1" dirty="0">
                <a:solidFill>
                  <a:srgbClr val="0432FF"/>
                </a:solidFill>
                <a:ea typeface="ＭＳ Ｐゴシック" charset="-128"/>
                <a:cs typeface="Calibri"/>
              </a:rPr>
              <a:t>ordered</a:t>
            </a:r>
            <a:r>
              <a:rPr lang="en-US" sz="2600" dirty="0">
                <a:ea typeface="ＭＳ Ｐゴシック" charset="-128"/>
                <a:cs typeface="Calibri"/>
              </a:rPr>
              <a:t> sequence of variables (called elements of the list).</a:t>
            </a:r>
          </a:p>
          <a:p>
            <a:endParaRPr lang="en-US" sz="300" dirty="0"/>
          </a:p>
          <a:p>
            <a:r>
              <a:rPr lang="en-US" sz="2600" dirty="0">
                <a:ea typeface="ＭＳ Ｐゴシック" charset="-128"/>
                <a:cs typeface="Calibri"/>
              </a:rPr>
              <a:t>Each element of a list has a position in the list, i.e., an </a:t>
            </a:r>
            <a:r>
              <a:rPr lang="en-US" sz="2600" b="1" dirty="0">
                <a:solidFill>
                  <a:srgbClr val="0432FF"/>
                </a:solidFill>
                <a:ea typeface="ＭＳ Ｐゴシック" charset="-128"/>
                <a:cs typeface="Calibri"/>
              </a:rPr>
              <a:t>index</a:t>
            </a:r>
            <a:r>
              <a:rPr lang="en-US" sz="2600" dirty="0">
                <a:ea typeface="ＭＳ Ｐゴシック" charset="-128"/>
                <a:cs typeface="Calibri"/>
              </a:rPr>
              <a:t> number.  The index number always starts at 0.</a:t>
            </a:r>
          </a:p>
          <a:p>
            <a:endParaRPr lang="en-US" sz="300" dirty="0">
              <a:ea typeface="ＭＳ Ｐゴシック" charset="-128"/>
              <a:cs typeface="Calibri"/>
            </a:endParaRPr>
          </a:p>
          <a:p>
            <a:r>
              <a:rPr lang="en-US" sz="2600" dirty="0">
                <a:ea typeface="ＭＳ Ｐゴシック" charset="-128"/>
                <a:cs typeface="Calibri"/>
              </a:rPr>
              <a:t>Each element of a list can be accessed using its index number.</a:t>
            </a:r>
          </a:p>
          <a:p>
            <a:endParaRPr lang="en-US" sz="300" dirty="0">
              <a:ea typeface="ＭＳ Ｐゴシック" charset="-128"/>
              <a:cs typeface="Calibri"/>
            </a:endParaRPr>
          </a:p>
          <a:p>
            <a:r>
              <a:rPr lang="en-US" sz="2600" dirty="0">
                <a:ea typeface="ＭＳ Ｐゴシック" charset="-128"/>
                <a:cs typeface="Calibri"/>
              </a:rPr>
              <a:t> An </a:t>
            </a:r>
            <a:r>
              <a:rPr lang="en-US" sz="2600" dirty="0" err="1">
                <a:ea typeface="ＭＳ Ｐゴシック" charset="-128"/>
                <a:cs typeface="Calibri"/>
              </a:rPr>
              <a:t>analagy</a:t>
            </a:r>
            <a:r>
              <a:rPr lang="en-US" sz="2600" dirty="0">
                <a:ea typeface="ＭＳ Ｐゴシック" charset="-128"/>
                <a:cs typeface="Calibri"/>
              </a:rPr>
              <a:t>:</a:t>
            </a: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6</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grpSp>
        <p:nvGrpSpPr>
          <p:cNvPr id="7" name="Group 6"/>
          <p:cNvGrpSpPr/>
          <p:nvPr/>
        </p:nvGrpSpPr>
        <p:grpSpPr>
          <a:xfrm>
            <a:off x="76200" y="3657600"/>
            <a:ext cx="3810000" cy="2514600"/>
            <a:chOff x="0" y="3657600"/>
            <a:chExt cx="3810000" cy="2514600"/>
          </a:xfrm>
        </p:grpSpPr>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114800"/>
              <a:ext cx="1523999"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 name="Text Box 29"/>
            <p:cNvSpPr txBox="1">
              <a:spLocks noChangeArrowheads="1"/>
            </p:cNvSpPr>
            <p:nvPr/>
          </p:nvSpPr>
          <p:spPr bwMode="auto">
            <a:xfrm>
              <a:off x="76200" y="5638800"/>
              <a:ext cx="18777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Monaco" charset="0"/>
                  <a:ea typeface="MS Pゴシック" charset="0"/>
                  <a:cs typeface="MS Pゴシック" charset="0"/>
                </a:defRPr>
              </a:lvl1pPr>
              <a:lvl2pPr marL="37931725" indent="-37474525">
                <a:defRPr sz="2000">
                  <a:solidFill>
                    <a:schemeClr val="tx1"/>
                  </a:solidFill>
                  <a:latin typeface="Monaco" charset="0"/>
                  <a:ea typeface="MS Pゴシック" charset="0"/>
                  <a:cs typeface="MS Pゴシック" charset="0"/>
                </a:defRPr>
              </a:lvl2pPr>
              <a:lvl3pPr>
                <a:defRPr sz="2000">
                  <a:solidFill>
                    <a:schemeClr val="tx1"/>
                  </a:solidFill>
                  <a:latin typeface="Monaco" charset="0"/>
                  <a:ea typeface="MS Pゴシック" charset="0"/>
                  <a:cs typeface="MS Pゴシック" charset="0"/>
                </a:defRPr>
              </a:lvl3pPr>
              <a:lvl4pPr>
                <a:defRPr sz="2000">
                  <a:solidFill>
                    <a:schemeClr val="tx1"/>
                  </a:solidFill>
                  <a:latin typeface="Monaco" charset="0"/>
                  <a:ea typeface="MS Pゴシック" charset="0"/>
                  <a:cs typeface="MS Pゴシック" charset="0"/>
                </a:defRPr>
              </a:lvl4pPr>
              <a:lvl5pPr>
                <a:defRPr sz="2000">
                  <a:solidFill>
                    <a:schemeClr val="tx1"/>
                  </a:solidFill>
                  <a:latin typeface="Monaco" charset="0"/>
                  <a:ea typeface="MS Pゴシック" charset="0"/>
                  <a:cs typeface="MS Pゴシック" charset="0"/>
                </a:defRPr>
              </a:lvl5pPr>
              <a:lvl6pPr marL="457200" eaLnBrk="0" fontAlgn="base" hangingPunct="0">
                <a:spcBef>
                  <a:spcPct val="0"/>
                </a:spcBef>
                <a:spcAft>
                  <a:spcPct val="0"/>
                </a:spcAft>
                <a:defRPr sz="2000">
                  <a:solidFill>
                    <a:schemeClr val="tx1"/>
                  </a:solidFill>
                  <a:latin typeface="Monaco" charset="0"/>
                  <a:ea typeface="MS Pゴシック" charset="0"/>
                  <a:cs typeface="MS Pゴシック" charset="0"/>
                </a:defRPr>
              </a:lvl6pPr>
              <a:lvl7pPr marL="914400" eaLnBrk="0" fontAlgn="base" hangingPunct="0">
                <a:spcBef>
                  <a:spcPct val="0"/>
                </a:spcBef>
                <a:spcAft>
                  <a:spcPct val="0"/>
                </a:spcAft>
                <a:defRPr sz="2000">
                  <a:solidFill>
                    <a:schemeClr val="tx1"/>
                  </a:solidFill>
                  <a:latin typeface="Monaco" charset="0"/>
                  <a:ea typeface="MS Pゴシック" charset="0"/>
                  <a:cs typeface="MS Pゴシック" charset="0"/>
                </a:defRPr>
              </a:lvl7pPr>
              <a:lvl8pPr marL="1371600" eaLnBrk="0" fontAlgn="base" hangingPunct="0">
                <a:spcBef>
                  <a:spcPct val="0"/>
                </a:spcBef>
                <a:spcAft>
                  <a:spcPct val="0"/>
                </a:spcAft>
                <a:defRPr sz="2000">
                  <a:solidFill>
                    <a:schemeClr val="tx1"/>
                  </a:solidFill>
                  <a:latin typeface="Monaco" charset="0"/>
                  <a:ea typeface="MS Pゴシック" charset="0"/>
                  <a:cs typeface="MS Pゴシック" charset="0"/>
                </a:defRPr>
              </a:lvl8pPr>
              <a:lvl9pPr marL="1828800" eaLnBrk="0" fontAlgn="base" hangingPunct="0">
                <a:spcBef>
                  <a:spcPct val="0"/>
                </a:spcBef>
                <a:spcAft>
                  <a:spcPct val="0"/>
                </a:spcAft>
                <a:defRPr sz="2000">
                  <a:solidFill>
                    <a:schemeClr val="tx1"/>
                  </a:solidFill>
                  <a:latin typeface="Monaco" charset="0"/>
                  <a:ea typeface="MS Pゴシック" charset="0"/>
                  <a:cs typeface="MS Pゴシック" charset="0"/>
                </a:defRPr>
              </a:lvl9pPr>
            </a:lstStyle>
            <a:p>
              <a:r>
                <a:rPr lang="en-US" b="1" dirty="0" err="1">
                  <a:solidFill>
                    <a:srgbClr val="0000FF"/>
                  </a:solidFill>
                  <a:latin typeface="Courier"/>
                </a:rPr>
                <a:t>single_home</a:t>
              </a:r>
              <a:endParaRPr lang="en-US" b="1" dirty="0">
                <a:solidFill>
                  <a:srgbClr val="0000FF"/>
                </a:solidFill>
                <a:latin typeface="Courier"/>
              </a:endParaRPr>
            </a:p>
          </p:txBody>
        </p:sp>
        <p:sp>
          <p:nvSpPr>
            <p:cNvPr id="47" name="Text Box 8"/>
            <p:cNvSpPr txBox="1">
              <a:spLocks noChangeArrowheads="1"/>
            </p:cNvSpPr>
            <p:nvPr/>
          </p:nvSpPr>
          <p:spPr bwMode="auto">
            <a:xfrm>
              <a:off x="1600200" y="4495800"/>
              <a:ext cx="22097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Monaco" charset="0"/>
                  <a:ea typeface="MS Pゴシック" charset="0"/>
                  <a:cs typeface="MS Pゴシック" charset="0"/>
                </a:defRPr>
              </a:lvl1pPr>
              <a:lvl2pPr marL="37931725" indent="-37474525">
                <a:defRPr sz="2000">
                  <a:solidFill>
                    <a:schemeClr val="tx1"/>
                  </a:solidFill>
                  <a:latin typeface="Monaco" charset="0"/>
                  <a:ea typeface="MS Pゴシック" charset="0"/>
                  <a:cs typeface="MS Pゴシック" charset="0"/>
                </a:defRPr>
              </a:lvl2pPr>
              <a:lvl3pPr>
                <a:defRPr sz="2000">
                  <a:solidFill>
                    <a:schemeClr val="tx1"/>
                  </a:solidFill>
                  <a:latin typeface="Monaco" charset="0"/>
                  <a:ea typeface="MS Pゴシック" charset="0"/>
                  <a:cs typeface="MS Pゴシック" charset="0"/>
                </a:defRPr>
              </a:lvl3pPr>
              <a:lvl4pPr>
                <a:defRPr sz="2000">
                  <a:solidFill>
                    <a:schemeClr val="tx1"/>
                  </a:solidFill>
                  <a:latin typeface="Monaco" charset="0"/>
                  <a:ea typeface="MS Pゴシック" charset="0"/>
                  <a:cs typeface="MS Pゴシック" charset="0"/>
                </a:defRPr>
              </a:lvl4pPr>
              <a:lvl5pPr>
                <a:defRPr sz="2000">
                  <a:solidFill>
                    <a:schemeClr val="tx1"/>
                  </a:solidFill>
                  <a:latin typeface="Monaco" charset="0"/>
                  <a:ea typeface="MS Pゴシック" charset="0"/>
                  <a:cs typeface="MS Pゴシック" charset="0"/>
                </a:defRPr>
              </a:lvl5pPr>
              <a:lvl6pPr marL="457200" eaLnBrk="0" fontAlgn="base" hangingPunct="0">
                <a:spcBef>
                  <a:spcPct val="0"/>
                </a:spcBef>
                <a:spcAft>
                  <a:spcPct val="0"/>
                </a:spcAft>
                <a:defRPr sz="2000">
                  <a:solidFill>
                    <a:schemeClr val="tx1"/>
                  </a:solidFill>
                  <a:latin typeface="Monaco" charset="0"/>
                  <a:ea typeface="MS Pゴシック" charset="0"/>
                  <a:cs typeface="MS Pゴシック" charset="0"/>
                </a:defRPr>
              </a:lvl6pPr>
              <a:lvl7pPr marL="914400" eaLnBrk="0" fontAlgn="base" hangingPunct="0">
                <a:spcBef>
                  <a:spcPct val="0"/>
                </a:spcBef>
                <a:spcAft>
                  <a:spcPct val="0"/>
                </a:spcAft>
                <a:defRPr sz="2000">
                  <a:solidFill>
                    <a:schemeClr val="tx1"/>
                  </a:solidFill>
                  <a:latin typeface="Monaco" charset="0"/>
                  <a:ea typeface="MS Pゴシック" charset="0"/>
                  <a:cs typeface="MS Pゴシック" charset="0"/>
                </a:defRPr>
              </a:lvl7pPr>
              <a:lvl8pPr marL="1371600" eaLnBrk="0" fontAlgn="base" hangingPunct="0">
                <a:spcBef>
                  <a:spcPct val="0"/>
                </a:spcBef>
                <a:spcAft>
                  <a:spcPct val="0"/>
                </a:spcAft>
                <a:defRPr sz="2000">
                  <a:solidFill>
                    <a:schemeClr val="tx1"/>
                  </a:solidFill>
                  <a:latin typeface="Monaco" charset="0"/>
                  <a:ea typeface="MS Pゴシック" charset="0"/>
                  <a:cs typeface="MS Pゴシック" charset="0"/>
                </a:defRPr>
              </a:lvl8pPr>
              <a:lvl9pPr marL="1828800" eaLnBrk="0" fontAlgn="base" hangingPunct="0">
                <a:spcBef>
                  <a:spcPct val="0"/>
                </a:spcBef>
                <a:spcAft>
                  <a:spcPct val="0"/>
                </a:spcAft>
                <a:defRPr sz="2000">
                  <a:solidFill>
                    <a:schemeClr val="tx1"/>
                  </a:solidFill>
                  <a:latin typeface="Monaco" charset="0"/>
                  <a:ea typeface="MS Pゴシック" charset="0"/>
                  <a:cs typeface="MS Pゴシック" charset="0"/>
                </a:defRPr>
              </a:lvl9pPr>
            </a:lstStyle>
            <a:p>
              <a:r>
                <a:rPr lang="en-US" b="1" i="1" dirty="0">
                  <a:solidFill>
                    <a:srgbClr val="000090"/>
                  </a:solidFill>
                  <a:latin typeface="Courier"/>
                </a:rPr>
                <a:t>8172 Green St</a:t>
              </a:r>
            </a:p>
          </p:txBody>
        </p:sp>
        <p:sp>
          <p:nvSpPr>
            <p:cNvPr id="50" name="Text Box 29"/>
            <p:cNvSpPr txBox="1">
              <a:spLocks noChangeArrowheads="1"/>
            </p:cNvSpPr>
            <p:nvPr/>
          </p:nvSpPr>
          <p:spPr bwMode="auto">
            <a:xfrm>
              <a:off x="76200" y="3733800"/>
              <a:ext cx="280119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Monaco" charset="0"/>
                  <a:ea typeface="MS Pゴシック" charset="0"/>
                  <a:cs typeface="MS Pゴシック" charset="0"/>
                </a:defRPr>
              </a:lvl1pPr>
              <a:lvl2pPr marL="37931725" indent="-37474525">
                <a:defRPr sz="2000">
                  <a:solidFill>
                    <a:schemeClr val="tx1"/>
                  </a:solidFill>
                  <a:latin typeface="Monaco" charset="0"/>
                  <a:ea typeface="MS Pゴシック" charset="0"/>
                  <a:cs typeface="MS Pゴシック" charset="0"/>
                </a:defRPr>
              </a:lvl2pPr>
              <a:lvl3pPr>
                <a:defRPr sz="2000">
                  <a:solidFill>
                    <a:schemeClr val="tx1"/>
                  </a:solidFill>
                  <a:latin typeface="Monaco" charset="0"/>
                  <a:ea typeface="MS Pゴシック" charset="0"/>
                  <a:cs typeface="MS Pゴシック" charset="0"/>
                </a:defRPr>
              </a:lvl3pPr>
              <a:lvl4pPr>
                <a:defRPr sz="2000">
                  <a:solidFill>
                    <a:schemeClr val="tx1"/>
                  </a:solidFill>
                  <a:latin typeface="Monaco" charset="0"/>
                  <a:ea typeface="MS Pゴシック" charset="0"/>
                  <a:cs typeface="MS Pゴシック" charset="0"/>
                </a:defRPr>
              </a:lvl4pPr>
              <a:lvl5pPr>
                <a:defRPr sz="2000">
                  <a:solidFill>
                    <a:schemeClr val="tx1"/>
                  </a:solidFill>
                  <a:latin typeface="Monaco" charset="0"/>
                  <a:ea typeface="MS Pゴシック" charset="0"/>
                  <a:cs typeface="MS Pゴシック" charset="0"/>
                </a:defRPr>
              </a:lvl5pPr>
              <a:lvl6pPr marL="457200" eaLnBrk="0" fontAlgn="base" hangingPunct="0">
                <a:spcBef>
                  <a:spcPct val="0"/>
                </a:spcBef>
                <a:spcAft>
                  <a:spcPct val="0"/>
                </a:spcAft>
                <a:defRPr sz="2000">
                  <a:solidFill>
                    <a:schemeClr val="tx1"/>
                  </a:solidFill>
                  <a:latin typeface="Monaco" charset="0"/>
                  <a:ea typeface="MS Pゴシック" charset="0"/>
                  <a:cs typeface="MS Pゴシック" charset="0"/>
                </a:defRPr>
              </a:lvl6pPr>
              <a:lvl7pPr marL="914400" eaLnBrk="0" fontAlgn="base" hangingPunct="0">
                <a:spcBef>
                  <a:spcPct val="0"/>
                </a:spcBef>
                <a:spcAft>
                  <a:spcPct val="0"/>
                </a:spcAft>
                <a:defRPr sz="2000">
                  <a:solidFill>
                    <a:schemeClr val="tx1"/>
                  </a:solidFill>
                  <a:latin typeface="Monaco" charset="0"/>
                  <a:ea typeface="MS Pゴシック" charset="0"/>
                  <a:cs typeface="MS Pゴシック" charset="0"/>
                </a:defRPr>
              </a:lvl7pPr>
              <a:lvl8pPr marL="1371600" eaLnBrk="0" fontAlgn="base" hangingPunct="0">
                <a:spcBef>
                  <a:spcPct val="0"/>
                </a:spcBef>
                <a:spcAft>
                  <a:spcPct val="0"/>
                </a:spcAft>
                <a:defRPr sz="2000">
                  <a:solidFill>
                    <a:schemeClr val="tx1"/>
                  </a:solidFill>
                  <a:latin typeface="Monaco" charset="0"/>
                  <a:ea typeface="MS Pゴシック" charset="0"/>
                  <a:cs typeface="MS Pゴシック" charset="0"/>
                </a:defRPr>
              </a:lvl8pPr>
              <a:lvl9pPr marL="1828800" eaLnBrk="0" fontAlgn="base" hangingPunct="0">
                <a:spcBef>
                  <a:spcPct val="0"/>
                </a:spcBef>
                <a:spcAft>
                  <a:spcPct val="0"/>
                </a:spcAft>
                <a:defRPr sz="2000">
                  <a:solidFill>
                    <a:schemeClr val="tx1"/>
                  </a:solidFill>
                  <a:latin typeface="Monaco" charset="0"/>
                  <a:ea typeface="MS Pゴシック" charset="0"/>
                  <a:cs typeface="MS Pゴシック" charset="0"/>
                </a:defRPr>
              </a:lvl9pPr>
            </a:lstStyle>
            <a:p>
              <a:r>
                <a:rPr lang="en-US" b="1" dirty="0">
                  <a:solidFill>
                    <a:srgbClr val="0000FF"/>
                  </a:solidFill>
                  <a:latin typeface="Courier"/>
                </a:rPr>
                <a:t>A simple variable</a:t>
              </a:r>
            </a:p>
          </p:txBody>
        </p:sp>
        <p:sp>
          <p:nvSpPr>
            <p:cNvPr id="5" name="Rounded Rectangle 4"/>
            <p:cNvSpPr/>
            <p:nvPr/>
          </p:nvSpPr>
          <p:spPr>
            <a:xfrm>
              <a:off x="0" y="3657600"/>
              <a:ext cx="3810000" cy="2514600"/>
            </a:xfrm>
            <a:prstGeom prst="roundRect">
              <a:avLst/>
            </a:prstGeom>
            <a:no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grpSp>
        <p:nvGrpSpPr>
          <p:cNvPr id="8" name="Group 7"/>
          <p:cNvGrpSpPr/>
          <p:nvPr/>
        </p:nvGrpSpPr>
        <p:grpSpPr>
          <a:xfrm>
            <a:off x="3962400" y="3657600"/>
            <a:ext cx="5257799" cy="2996863"/>
            <a:chOff x="3962400" y="3657600"/>
            <a:chExt cx="5257799" cy="2996863"/>
          </a:xfrm>
        </p:grpSpPr>
        <p:pic>
          <p:nvPicPr>
            <p:cNvPr id="27"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114800"/>
              <a:ext cx="2358169" cy="1514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 name="Text Box 30"/>
            <p:cNvSpPr txBox="1">
              <a:spLocks noChangeArrowheads="1"/>
            </p:cNvSpPr>
            <p:nvPr/>
          </p:nvSpPr>
          <p:spPr bwMode="auto">
            <a:xfrm>
              <a:off x="4191000" y="5638800"/>
              <a:ext cx="4876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Monaco" charset="0"/>
                  <a:ea typeface="MS Pゴシック" charset="0"/>
                  <a:cs typeface="MS Pゴシック" charset="0"/>
                </a:defRPr>
              </a:lvl1pPr>
              <a:lvl2pPr marL="37931725" indent="-37474525">
                <a:defRPr sz="2000">
                  <a:solidFill>
                    <a:schemeClr val="tx1"/>
                  </a:solidFill>
                  <a:latin typeface="Monaco" charset="0"/>
                  <a:ea typeface="MS Pゴシック" charset="0"/>
                  <a:cs typeface="MS Pゴシック" charset="0"/>
                </a:defRPr>
              </a:lvl2pPr>
              <a:lvl3pPr>
                <a:defRPr sz="2000">
                  <a:solidFill>
                    <a:schemeClr val="tx1"/>
                  </a:solidFill>
                  <a:latin typeface="Monaco" charset="0"/>
                  <a:ea typeface="MS Pゴシック" charset="0"/>
                  <a:cs typeface="MS Pゴシック" charset="0"/>
                </a:defRPr>
              </a:lvl3pPr>
              <a:lvl4pPr>
                <a:defRPr sz="2000">
                  <a:solidFill>
                    <a:schemeClr val="tx1"/>
                  </a:solidFill>
                  <a:latin typeface="Monaco" charset="0"/>
                  <a:ea typeface="MS Pゴシック" charset="0"/>
                  <a:cs typeface="MS Pゴシック" charset="0"/>
                </a:defRPr>
              </a:lvl4pPr>
              <a:lvl5pPr>
                <a:defRPr sz="2000">
                  <a:solidFill>
                    <a:schemeClr val="tx1"/>
                  </a:solidFill>
                  <a:latin typeface="Monaco" charset="0"/>
                  <a:ea typeface="MS Pゴシック" charset="0"/>
                  <a:cs typeface="MS Pゴシック" charset="0"/>
                </a:defRPr>
              </a:lvl5pPr>
              <a:lvl6pPr marL="457200" eaLnBrk="0" fontAlgn="base" hangingPunct="0">
                <a:spcBef>
                  <a:spcPct val="0"/>
                </a:spcBef>
                <a:spcAft>
                  <a:spcPct val="0"/>
                </a:spcAft>
                <a:defRPr sz="2000">
                  <a:solidFill>
                    <a:schemeClr val="tx1"/>
                  </a:solidFill>
                  <a:latin typeface="Monaco" charset="0"/>
                  <a:ea typeface="MS Pゴシック" charset="0"/>
                  <a:cs typeface="MS Pゴシック" charset="0"/>
                </a:defRPr>
              </a:lvl6pPr>
              <a:lvl7pPr marL="914400" eaLnBrk="0" fontAlgn="base" hangingPunct="0">
                <a:spcBef>
                  <a:spcPct val="0"/>
                </a:spcBef>
                <a:spcAft>
                  <a:spcPct val="0"/>
                </a:spcAft>
                <a:defRPr sz="2000">
                  <a:solidFill>
                    <a:schemeClr val="tx1"/>
                  </a:solidFill>
                  <a:latin typeface="Monaco" charset="0"/>
                  <a:ea typeface="MS Pゴシック" charset="0"/>
                  <a:cs typeface="MS Pゴシック" charset="0"/>
                </a:defRPr>
              </a:lvl7pPr>
              <a:lvl8pPr marL="1371600" eaLnBrk="0" fontAlgn="base" hangingPunct="0">
                <a:spcBef>
                  <a:spcPct val="0"/>
                </a:spcBef>
                <a:spcAft>
                  <a:spcPct val="0"/>
                </a:spcAft>
                <a:defRPr sz="2000">
                  <a:solidFill>
                    <a:schemeClr val="tx1"/>
                  </a:solidFill>
                  <a:latin typeface="Monaco" charset="0"/>
                  <a:ea typeface="MS Pゴシック" charset="0"/>
                  <a:cs typeface="MS Pゴシック" charset="0"/>
                </a:defRPr>
              </a:lvl8pPr>
              <a:lvl9pPr marL="1828800" eaLnBrk="0" fontAlgn="base" hangingPunct="0">
                <a:spcBef>
                  <a:spcPct val="0"/>
                </a:spcBef>
                <a:spcAft>
                  <a:spcPct val="0"/>
                </a:spcAft>
                <a:defRPr sz="2000">
                  <a:solidFill>
                    <a:schemeClr val="tx1"/>
                  </a:solidFill>
                  <a:latin typeface="Monaco" charset="0"/>
                  <a:ea typeface="MS Pゴシック" charset="0"/>
                  <a:cs typeface="MS Pゴシック" charset="0"/>
                </a:defRPr>
              </a:lvl9pPr>
            </a:lstStyle>
            <a:p>
              <a:r>
                <a:rPr lang="en-US" b="1" dirty="0" err="1">
                  <a:solidFill>
                    <a:srgbClr val="0000FF"/>
                  </a:solidFill>
                  <a:latin typeface="Courier"/>
                </a:rPr>
                <a:t>many_homes</a:t>
              </a:r>
              <a:r>
                <a:rPr lang="en-US" b="1" dirty="0">
                  <a:solidFill>
                    <a:srgbClr val="0000FF"/>
                  </a:solidFill>
                  <a:latin typeface="Courier"/>
                </a:rPr>
                <a:t>[0], </a:t>
              </a:r>
              <a:r>
                <a:rPr lang="en-US" b="1" dirty="0" err="1">
                  <a:solidFill>
                    <a:srgbClr val="0000FF"/>
                  </a:solidFill>
                  <a:latin typeface="Courier"/>
                </a:rPr>
                <a:t>many_homes</a:t>
              </a:r>
              <a:r>
                <a:rPr lang="en-US" b="1" dirty="0">
                  <a:solidFill>
                    <a:srgbClr val="0000FF"/>
                  </a:solidFill>
                  <a:latin typeface="Courier"/>
                </a:rPr>
                <a:t>[1], </a:t>
              </a:r>
              <a:r>
                <a:rPr lang="en-US" b="1" dirty="0" err="1">
                  <a:solidFill>
                    <a:srgbClr val="0000FF"/>
                  </a:solidFill>
                  <a:latin typeface="Courier"/>
                </a:rPr>
                <a:t>many_homes</a:t>
              </a:r>
              <a:r>
                <a:rPr lang="en-US" b="1" dirty="0">
                  <a:solidFill>
                    <a:srgbClr val="0000FF"/>
                  </a:solidFill>
                  <a:latin typeface="Courier"/>
                </a:rPr>
                <a:t>[2], …</a:t>
              </a:r>
            </a:p>
            <a:p>
              <a:endParaRPr lang="en-US" b="1" dirty="0">
                <a:solidFill>
                  <a:srgbClr val="0000FF"/>
                </a:solidFill>
                <a:latin typeface="Courier"/>
              </a:endParaRPr>
            </a:p>
          </p:txBody>
        </p:sp>
        <p:sp>
          <p:nvSpPr>
            <p:cNvPr id="48" name="Text Box 9"/>
            <p:cNvSpPr txBox="1">
              <a:spLocks noChangeArrowheads="1"/>
            </p:cNvSpPr>
            <p:nvPr/>
          </p:nvSpPr>
          <p:spPr bwMode="auto">
            <a:xfrm>
              <a:off x="6553200" y="4495800"/>
              <a:ext cx="266699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Monaco" charset="0"/>
                  <a:ea typeface="MS Pゴシック" charset="0"/>
                  <a:cs typeface="MS Pゴシック" charset="0"/>
                </a:defRPr>
              </a:lvl1pPr>
              <a:lvl2pPr marL="37931725" indent="-37474525">
                <a:defRPr sz="2000">
                  <a:solidFill>
                    <a:schemeClr val="tx1"/>
                  </a:solidFill>
                  <a:latin typeface="Monaco" charset="0"/>
                  <a:ea typeface="MS Pゴシック" charset="0"/>
                  <a:cs typeface="MS Pゴシック" charset="0"/>
                </a:defRPr>
              </a:lvl2pPr>
              <a:lvl3pPr>
                <a:defRPr sz="2000">
                  <a:solidFill>
                    <a:schemeClr val="tx1"/>
                  </a:solidFill>
                  <a:latin typeface="Monaco" charset="0"/>
                  <a:ea typeface="MS Pゴシック" charset="0"/>
                  <a:cs typeface="MS Pゴシック" charset="0"/>
                </a:defRPr>
              </a:lvl3pPr>
              <a:lvl4pPr>
                <a:defRPr sz="2000">
                  <a:solidFill>
                    <a:schemeClr val="tx1"/>
                  </a:solidFill>
                  <a:latin typeface="Monaco" charset="0"/>
                  <a:ea typeface="MS Pゴシック" charset="0"/>
                  <a:cs typeface="MS Pゴシック" charset="0"/>
                </a:defRPr>
              </a:lvl4pPr>
              <a:lvl5pPr>
                <a:defRPr sz="2000">
                  <a:solidFill>
                    <a:schemeClr val="tx1"/>
                  </a:solidFill>
                  <a:latin typeface="Monaco" charset="0"/>
                  <a:ea typeface="MS Pゴシック" charset="0"/>
                  <a:cs typeface="MS Pゴシック" charset="0"/>
                </a:defRPr>
              </a:lvl5pPr>
              <a:lvl6pPr marL="457200" eaLnBrk="0" fontAlgn="base" hangingPunct="0">
                <a:spcBef>
                  <a:spcPct val="0"/>
                </a:spcBef>
                <a:spcAft>
                  <a:spcPct val="0"/>
                </a:spcAft>
                <a:defRPr sz="2000">
                  <a:solidFill>
                    <a:schemeClr val="tx1"/>
                  </a:solidFill>
                  <a:latin typeface="Monaco" charset="0"/>
                  <a:ea typeface="MS Pゴシック" charset="0"/>
                  <a:cs typeface="MS Pゴシック" charset="0"/>
                </a:defRPr>
              </a:lvl6pPr>
              <a:lvl7pPr marL="914400" eaLnBrk="0" fontAlgn="base" hangingPunct="0">
                <a:spcBef>
                  <a:spcPct val="0"/>
                </a:spcBef>
                <a:spcAft>
                  <a:spcPct val="0"/>
                </a:spcAft>
                <a:defRPr sz="2000">
                  <a:solidFill>
                    <a:schemeClr val="tx1"/>
                  </a:solidFill>
                  <a:latin typeface="Monaco" charset="0"/>
                  <a:ea typeface="MS Pゴシック" charset="0"/>
                  <a:cs typeface="MS Pゴシック" charset="0"/>
                </a:defRPr>
              </a:lvl7pPr>
              <a:lvl8pPr marL="1371600" eaLnBrk="0" fontAlgn="base" hangingPunct="0">
                <a:spcBef>
                  <a:spcPct val="0"/>
                </a:spcBef>
                <a:spcAft>
                  <a:spcPct val="0"/>
                </a:spcAft>
                <a:defRPr sz="2000">
                  <a:solidFill>
                    <a:schemeClr val="tx1"/>
                  </a:solidFill>
                  <a:latin typeface="Monaco" charset="0"/>
                  <a:ea typeface="MS Pゴシック" charset="0"/>
                  <a:cs typeface="MS Pゴシック" charset="0"/>
                </a:defRPr>
              </a:lvl8pPr>
              <a:lvl9pPr marL="1828800" eaLnBrk="0" fontAlgn="base" hangingPunct="0">
                <a:spcBef>
                  <a:spcPct val="0"/>
                </a:spcBef>
                <a:spcAft>
                  <a:spcPct val="0"/>
                </a:spcAft>
                <a:defRPr sz="2000">
                  <a:solidFill>
                    <a:schemeClr val="tx1"/>
                  </a:solidFill>
                  <a:latin typeface="Monaco" charset="0"/>
                  <a:ea typeface="MS Pゴシック" charset="0"/>
                  <a:cs typeface="MS Pゴシック" charset="0"/>
                </a:defRPr>
              </a:lvl9pPr>
            </a:lstStyle>
            <a:p>
              <a:r>
                <a:rPr lang="en-US" b="1" i="1" dirty="0">
                  <a:solidFill>
                    <a:srgbClr val="000090"/>
                  </a:solidFill>
                  <a:latin typeface="Courier"/>
                </a:rPr>
                <a:t>3 / 156 Green St</a:t>
              </a:r>
            </a:p>
          </p:txBody>
        </p:sp>
        <p:sp>
          <p:nvSpPr>
            <p:cNvPr id="49" name="Text Box 30"/>
            <p:cNvSpPr txBox="1">
              <a:spLocks noChangeArrowheads="1"/>
            </p:cNvSpPr>
            <p:nvPr/>
          </p:nvSpPr>
          <p:spPr bwMode="auto">
            <a:xfrm>
              <a:off x="4038600" y="3733800"/>
              <a:ext cx="51054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Monaco" charset="0"/>
                  <a:ea typeface="MS Pゴシック" charset="0"/>
                  <a:cs typeface="MS Pゴシック" charset="0"/>
                </a:defRPr>
              </a:lvl1pPr>
              <a:lvl2pPr marL="37931725" indent="-37474525">
                <a:defRPr sz="2000">
                  <a:solidFill>
                    <a:schemeClr val="tx1"/>
                  </a:solidFill>
                  <a:latin typeface="Monaco" charset="0"/>
                  <a:ea typeface="MS Pゴシック" charset="0"/>
                  <a:cs typeface="MS Pゴシック" charset="0"/>
                </a:defRPr>
              </a:lvl2pPr>
              <a:lvl3pPr>
                <a:defRPr sz="2000">
                  <a:solidFill>
                    <a:schemeClr val="tx1"/>
                  </a:solidFill>
                  <a:latin typeface="Monaco" charset="0"/>
                  <a:ea typeface="MS Pゴシック" charset="0"/>
                  <a:cs typeface="MS Pゴシック" charset="0"/>
                </a:defRPr>
              </a:lvl3pPr>
              <a:lvl4pPr>
                <a:defRPr sz="2000">
                  <a:solidFill>
                    <a:schemeClr val="tx1"/>
                  </a:solidFill>
                  <a:latin typeface="Monaco" charset="0"/>
                  <a:ea typeface="MS Pゴシック" charset="0"/>
                  <a:cs typeface="MS Pゴシック" charset="0"/>
                </a:defRPr>
              </a:lvl4pPr>
              <a:lvl5pPr>
                <a:defRPr sz="2000">
                  <a:solidFill>
                    <a:schemeClr val="tx1"/>
                  </a:solidFill>
                  <a:latin typeface="Monaco" charset="0"/>
                  <a:ea typeface="MS Pゴシック" charset="0"/>
                  <a:cs typeface="MS Pゴシック" charset="0"/>
                </a:defRPr>
              </a:lvl5pPr>
              <a:lvl6pPr marL="457200" eaLnBrk="0" fontAlgn="base" hangingPunct="0">
                <a:spcBef>
                  <a:spcPct val="0"/>
                </a:spcBef>
                <a:spcAft>
                  <a:spcPct val="0"/>
                </a:spcAft>
                <a:defRPr sz="2000">
                  <a:solidFill>
                    <a:schemeClr val="tx1"/>
                  </a:solidFill>
                  <a:latin typeface="Monaco" charset="0"/>
                  <a:ea typeface="MS Pゴシック" charset="0"/>
                  <a:cs typeface="MS Pゴシック" charset="0"/>
                </a:defRPr>
              </a:lvl6pPr>
              <a:lvl7pPr marL="914400" eaLnBrk="0" fontAlgn="base" hangingPunct="0">
                <a:spcBef>
                  <a:spcPct val="0"/>
                </a:spcBef>
                <a:spcAft>
                  <a:spcPct val="0"/>
                </a:spcAft>
                <a:defRPr sz="2000">
                  <a:solidFill>
                    <a:schemeClr val="tx1"/>
                  </a:solidFill>
                  <a:latin typeface="Monaco" charset="0"/>
                  <a:ea typeface="MS Pゴシック" charset="0"/>
                  <a:cs typeface="MS Pゴシック" charset="0"/>
                </a:defRPr>
              </a:lvl7pPr>
              <a:lvl8pPr marL="1371600" eaLnBrk="0" fontAlgn="base" hangingPunct="0">
                <a:spcBef>
                  <a:spcPct val="0"/>
                </a:spcBef>
                <a:spcAft>
                  <a:spcPct val="0"/>
                </a:spcAft>
                <a:defRPr sz="2000">
                  <a:solidFill>
                    <a:schemeClr val="tx1"/>
                  </a:solidFill>
                  <a:latin typeface="Monaco" charset="0"/>
                  <a:ea typeface="MS Pゴシック" charset="0"/>
                  <a:cs typeface="MS Pゴシック" charset="0"/>
                </a:defRPr>
              </a:lvl8pPr>
              <a:lvl9pPr marL="1828800" eaLnBrk="0" fontAlgn="base" hangingPunct="0">
                <a:spcBef>
                  <a:spcPct val="0"/>
                </a:spcBef>
                <a:spcAft>
                  <a:spcPct val="0"/>
                </a:spcAft>
                <a:defRPr sz="2000">
                  <a:solidFill>
                    <a:schemeClr val="tx1"/>
                  </a:solidFill>
                  <a:latin typeface="Monaco" charset="0"/>
                  <a:ea typeface="MS Pゴシック" charset="0"/>
                  <a:cs typeface="MS Pゴシック" charset="0"/>
                </a:defRPr>
              </a:lvl9pPr>
            </a:lstStyle>
            <a:p>
              <a:r>
                <a:rPr lang="en-US" b="1" dirty="0">
                  <a:solidFill>
                    <a:srgbClr val="0000FF"/>
                  </a:solidFill>
                  <a:latin typeface="Courier"/>
                </a:rPr>
                <a:t>A structure with many variables</a:t>
              </a:r>
            </a:p>
            <a:p>
              <a:endParaRPr lang="en-US" b="1" dirty="0">
                <a:solidFill>
                  <a:srgbClr val="0000FF"/>
                </a:solidFill>
                <a:latin typeface="Courier"/>
              </a:endParaRPr>
            </a:p>
          </p:txBody>
        </p:sp>
        <p:sp>
          <p:nvSpPr>
            <p:cNvPr id="15" name="Rounded Rectangle 14"/>
            <p:cNvSpPr/>
            <p:nvPr/>
          </p:nvSpPr>
          <p:spPr>
            <a:xfrm>
              <a:off x="3962400" y="3657600"/>
              <a:ext cx="5105400" cy="2819400"/>
            </a:xfrm>
            <a:prstGeom prst="roundRect">
              <a:avLst/>
            </a:prstGeom>
            <a:no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372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Visualising a list data structure</a:t>
            </a:r>
          </a:p>
        </p:txBody>
      </p:sp>
      <p:sp>
        <p:nvSpPr>
          <p:cNvPr id="3" name="Content Placeholder 2"/>
          <p:cNvSpPr>
            <a:spLocks noGrp="1"/>
          </p:cNvSpPr>
          <p:nvPr>
            <p:ph sz="quarter" idx="1"/>
          </p:nvPr>
        </p:nvSpPr>
        <p:spPr>
          <a:xfrm>
            <a:off x="152400" y="762000"/>
            <a:ext cx="8382000" cy="5486400"/>
          </a:xfrm>
        </p:spPr>
        <p:txBody>
          <a:bodyPr>
            <a:normAutofit/>
          </a:bodyPr>
          <a:lstStyle/>
          <a:p>
            <a:r>
              <a:rPr lang="en-US" sz="2800" dirty="0">
                <a:latin typeface="Calibri"/>
                <a:cs typeface="Calibri"/>
              </a:rPr>
              <a:t>A list can be </a:t>
            </a:r>
            <a:r>
              <a:rPr lang="en-US" sz="2800" dirty="0" err="1">
                <a:latin typeface="Calibri"/>
                <a:cs typeface="Calibri"/>
              </a:rPr>
              <a:t>visualised</a:t>
            </a:r>
            <a:r>
              <a:rPr lang="en-US" sz="2800" dirty="0">
                <a:latin typeface="Calibri"/>
                <a:cs typeface="Calibri"/>
              </a:rPr>
              <a:t>:</a:t>
            </a:r>
          </a:p>
          <a:p>
            <a:pPr>
              <a:buFont typeface="Wingdings" charset="2"/>
              <a:buChar char="§"/>
            </a:pPr>
            <a:endParaRPr lang="en-US" sz="2800" dirty="0">
              <a:latin typeface="Calibri"/>
              <a:cs typeface="Calibri"/>
            </a:endParaRPr>
          </a:p>
          <a:p>
            <a:pPr>
              <a:buFont typeface="Wingdings" charset="2"/>
              <a:buChar char="§"/>
            </a:pPr>
            <a:endParaRPr lang="en-US" sz="2800" dirty="0">
              <a:latin typeface="Calibri"/>
              <a:cs typeface="Calibri"/>
            </a:endParaRPr>
          </a:p>
          <a:p>
            <a:pPr>
              <a:buFont typeface="Wingdings" charset="2"/>
              <a:buChar char="§"/>
            </a:pPr>
            <a:endParaRPr lang="en-US" sz="3600" dirty="0">
              <a:latin typeface="Calibri"/>
              <a:cs typeface="Calibri"/>
            </a:endParaRPr>
          </a:p>
          <a:p>
            <a:r>
              <a:rPr lang="en-US" sz="2800" dirty="0">
                <a:latin typeface="Calibri"/>
                <a:cs typeface="Calibri"/>
              </a:rPr>
              <a:t>The elements of a list can be of any type, e.g., </a:t>
            </a:r>
          </a:p>
          <a:p>
            <a:endParaRPr lang="en-US" sz="4000" dirty="0">
              <a:latin typeface="Calibri"/>
              <a:cs typeface="Calibri"/>
            </a:endParaRPr>
          </a:p>
          <a:p>
            <a:pPr>
              <a:spcBef>
                <a:spcPts val="72"/>
              </a:spcBef>
            </a:pPr>
            <a:r>
              <a:rPr lang="en-US" sz="2800" dirty="0">
                <a:latin typeface="Calibri"/>
                <a:cs typeface="Calibri"/>
              </a:rPr>
              <a:t>In reality, each element of a list is a reference (see the </a:t>
            </a:r>
          </a:p>
          <a:p>
            <a:pPr marL="0" indent="0">
              <a:spcBef>
                <a:spcPts val="72"/>
              </a:spcBef>
              <a:buNone/>
            </a:pPr>
            <a:r>
              <a:rPr lang="en-US" sz="2800" dirty="0">
                <a:latin typeface="Calibri"/>
                <a:cs typeface="Calibri"/>
              </a:rPr>
              <a:t>two diagrams below):</a:t>
            </a: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7</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
        <p:nvSpPr>
          <p:cNvPr id="24" name="TextBox 23"/>
          <p:cNvSpPr txBox="1"/>
          <p:nvPr/>
        </p:nvSpPr>
        <p:spPr>
          <a:xfrm>
            <a:off x="5334000" y="1477328"/>
            <a:ext cx="762000" cy="523220"/>
          </a:xfrm>
          <a:prstGeom prst="rect">
            <a:avLst/>
          </a:prstGeom>
          <a:noFill/>
        </p:spPr>
        <p:txBody>
          <a:bodyPr wrap="square" rtlCol="0">
            <a:spAutoFit/>
          </a:bodyPr>
          <a:lstStyle/>
          <a:p>
            <a:r>
              <a:rPr lang="en-US" sz="2800" dirty="0">
                <a:solidFill>
                  <a:srgbClr val="000090"/>
                </a:solidFill>
              </a:rPr>
              <a:t>or</a:t>
            </a:r>
          </a:p>
        </p:txBody>
      </p:sp>
      <p:grpSp>
        <p:nvGrpSpPr>
          <p:cNvPr id="66" name="Group 65"/>
          <p:cNvGrpSpPr/>
          <p:nvPr/>
        </p:nvGrpSpPr>
        <p:grpSpPr>
          <a:xfrm>
            <a:off x="3962400" y="838200"/>
            <a:ext cx="1371600" cy="1645860"/>
            <a:chOff x="3962400" y="1066800"/>
            <a:chExt cx="1371600" cy="1645860"/>
          </a:xfrm>
        </p:grpSpPr>
        <p:sp>
          <p:nvSpPr>
            <p:cNvPr id="67" name="Rounded Rectangle 66"/>
            <p:cNvSpPr/>
            <p:nvPr/>
          </p:nvSpPr>
          <p:spPr>
            <a:xfrm>
              <a:off x="3962400" y="1066800"/>
              <a:ext cx="1371600" cy="1600200"/>
            </a:xfrm>
            <a:prstGeom prst="roundRect">
              <a:avLst/>
            </a:prstGeom>
            <a:solidFill>
              <a:srgbClr val="62FFD9"/>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grpSp>
          <p:nvGrpSpPr>
            <p:cNvPr id="68" name="Group 67"/>
            <p:cNvGrpSpPr/>
            <p:nvPr/>
          </p:nvGrpSpPr>
          <p:grpSpPr>
            <a:xfrm>
              <a:off x="4038600" y="1143000"/>
              <a:ext cx="1295400" cy="1569660"/>
              <a:chOff x="4038600" y="5075872"/>
              <a:chExt cx="1295400" cy="1569660"/>
            </a:xfrm>
          </p:grpSpPr>
          <p:sp>
            <p:nvSpPr>
              <p:cNvPr id="69" name="TextBox 68"/>
              <p:cNvSpPr txBox="1"/>
              <p:nvPr/>
            </p:nvSpPr>
            <p:spPr>
              <a:xfrm>
                <a:off x="4038600" y="5075872"/>
                <a:ext cx="762000" cy="1569660"/>
              </a:xfrm>
              <a:prstGeom prst="rect">
                <a:avLst/>
              </a:prstGeom>
              <a:noFill/>
            </p:spPr>
            <p:txBody>
              <a:bodyPr wrap="square" rtlCol="0">
                <a:spAutoFit/>
              </a:bodyPr>
              <a:lstStyle/>
              <a:p>
                <a:r>
                  <a:rPr lang="en-US" sz="2000" b="1" dirty="0">
                    <a:solidFill>
                      <a:srgbClr val="000090"/>
                    </a:solidFill>
                  </a:rPr>
                  <a:t>0</a:t>
                </a:r>
              </a:p>
              <a:p>
                <a:endParaRPr lang="en-US" sz="800" b="1" dirty="0">
                  <a:solidFill>
                    <a:srgbClr val="000090"/>
                  </a:solidFill>
                </a:endParaRPr>
              </a:p>
              <a:p>
                <a:r>
                  <a:rPr lang="en-US" sz="2000" b="1" dirty="0">
                    <a:solidFill>
                      <a:srgbClr val="000090"/>
                    </a:solidFill>
                  </a:rPr>
                  <a:t>1</a:t>
                </a:r>
              </a:p>
              <a:p>
                <a:endParaRPr lang="en-US" sz="800" b="1" dirty="0">
                  <a:solidFill>
                    <a:srgbClr val="000090"/>
                  </a:solidFill>
                </a:endParaRPr>
              </a:p>
              <a:p>
                <a:r>
                  <a:rPr lang="en-US" sz="2000" b="1" dirty="0">
                    <a:solidFill>
                      <a:srgbClr val="000090"/>
                    </a:solidFill>
                  </a:rPr>
                  <a:t>2</a:t>
                </a:r>
              </a:p>
              <a:p>
                <a:r>
                  <a:rPr lang="en-US" sz="2000" b="1" dirty="0">
                    <a:solidFill>
                      <a:srgbClr val="000090"/>
                    </a:solidFill>
                  </a:rPr>
                  <a:t>…</a:t>
                </a:r>
              </a:p>
            </p:txBody>
          </p:sp>
          <p:sp>
            <p:nvSpPr>
              <p:cNvPr id="70" name="TextBox 69"/>
              <p:cNvSpPr txBox="1"/>
              <p:nvPr/>
            </p:nvSpPr>
            <p:spPr>
              <a:xfrm>
                <a:off x="4343400" y="5105400"/>
                <a:ext cx="762000" cy="400110"/>
              </a:xfrm>
              <a:prstGeom prst="rect">
                <a:avLst/>
              </a:prstGeom>
              <a:noFill/>
              <a:ln>
                <a:solidFill>
                  <a:srgbClr val="000090"/>
                </a:solidFill>
              </a:ln>
            </p:spPr>
            <p:txBody>
              <a:bodyPr wrap="square" rtlCol="0">
                <a:spAutoFit/>
              </a:bodyPr>
              <a:lstStyle/>
              <a:p>
                <a:pPr algn="ctr"/>
                <a:r>
                  <a:rPr lang="en-US" sz="2000" b="1" dirty="0">
                    <a:solidFill>
                      <a:srgbClr val="000090"/>
                    </a:solidFill>
                  </a:rPr>
                  <a:t>12</a:t>
                </a:r>
              </a:p>
            </p:txBody>
          </p:sp>
          <p:sp>
            <p:nvSpPr>
              <p:cNvPr id="71" name="TextBox 70"/>
              <p:cNvSpPr txBox="1"/>
              <p:nvPr/>
            </p:nvSpPr>
            <p:spPr>
              <a:xfrm>
                <a:off x="4343400" y="5486400"/>
                <a:ext cx="762000" cy="400110"/>
              </a:xfrm>
              <a:prstGeom prst="rect">
                <a:avLst/>
              </a:prstGeom>
              <a:noFill/>
              <a:ln>
                <a:solidFill>
                  <a:srgbClr val="000090"/>
                </a:solidFill>
              </a:ln>
            </p:spPr>
            <p:txBody>
              <a:bodyPr wrap="square" rtlCol="0">
                <a:spAutoFit/>
              </a:bodyPr>
              <a:lstStyle/>
              <a:p>
                <a:pPr algn="ctr"/>
                <a:r>
                  <a:rPr lang="en-US" sz="2000" b="1" dirty="0">
                    <a:solidFill>
                      <a:srgbClr val="000090"/>
                    </a:solidFill>
                  </a:rPr>
                  <a:t>21</a:t>
                </a:r>
              </a:p>
            </p:txBody>
          </p:sp>
          <p:sp>
            <p:nvSpPr>
              <p:cNvPr id="72" name="TextBox 71"/>
              <p:cNvSpPr txBox="1"/>
              <p:nvPr/>
            </p:nvSpPr>
            <p:spPr>
              <a:xfrm>
                <a:off x="4343400" y="5867400"/>
                <a:ext cx="762000" cy="400110"/>
              </a:xfrm>
              <a:prstGeom prst="rect">
                <a:avLst/>
              </a:prstGeom>
              <a:noFill/>
              <a:ln>
                <a:solidFill>
                  <a:srgbClr val="000090"/>
                </a:solidFill>
              </a:ln>
            </p:spPr>
            <p:txBody>
              <a:bodyPr wrap="square" rtlCol="0">
                <a:spAutoFit/>
              </a:bodyPr>
              <a:lstStyle/>
              <a:p>
                <a:pPr algn="ctr"/>
                <a:r>
                  <a:rPr lang="en-US" sz="2000" b="1" dirty="0">
                    <a:solidFill>
                      <a:srgbClr val="000090"/>
                    </a:solidFill>
                  </a:rPr>
                  <a:t>34</a:t>
                </a:r>
              </a:p>
            </p:txBody>
          </p:sp>
          <p:sp>
            <p:nvSpPr>
              <p:cNvPr id="73" name="TextBox 72"/>
              <p:cNvSpPr txBox="1"/>
              <p:nvPr/>
            </p:nvSpPr>
            <p:spPr>
              <a:xfrm>
                <a:off x="4572000" y="6096000"/>
                <a:ext cx="762000" cy="400110"/>
              </a:xfrm>
              <a:prstGeom prst="rect">
                <a:avLst/>
              </a:prstGeom>
              <a:noFill/>
            </p:spPr>
            <p:txBody>
              <a:bodyPr wrap="square" rtlCol="0">
                <a:spAutoFit/>
              </a:bodyPr>
              <a:lstStyle/>
              <a:p>
                <a:r>
                  <a:rPr lang="en-US" sz="2000" b="1" dirty="0">
                    <a:solidFill>
                      <a:srgbClr val="000090"/>
                    </a:solidFill>
                  </a:rPr>
                  <a:t>…</a:t>
                </a:r>
              </a:p>
            </p:txBody>
          </p:sp>
        </p:grpSp>
      </p:grpSp>
      <p:grpSp>
        <p:nvGrpSpPr>
          <p:cNvPr id="74" name="Group 73"/>
          <p:cNvGrpSpPr/>
          <p:nvPr/>
        </p:nvGrpSpPr>
        <p:grpSpPr>
          <a:xfrm>
            <a:off x="5943600" y="914400"/>
            <a:ext cx="3200400" cy="1066800"/>
            <a:chOff x="5943600" y="1219200"/>
            <a:chExt cx="3200400" cy="1066800"/>
          </a:xfrm>
        </p:grpSpPr>
        <p:sp>
          <p:nvSpPr>
            <p:cNvPr id="75" name="Rounded Rectangle 74"/>
            <p:cNvSpPr/>
            <p:nvPr/>
          </p:nvSpPr>
          <p:spPr>
            <a:xfrm>
              <a:off x="5943600" y="1219200"/>
              <a:ext cx="3200400" cy="1066800"/>
            </a:xfrm>
            <a:prstGeom prst="roundRect">
              <a:avLst/>
            </a:prstGeom>
            <a:solidFill>
              <a:srgbClr val="62FFD9"/>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p>
          </p:txBody>
        </p:sp>
        <p:grpSp>
          <p:nvGrpSpPr>
            <p:cNvPr id="76" name="Group 75"/>
            <p:cNvGrpSpPr/>
            <p:nvPr/>
          </p:nvGrpSpPr>
          <p:grpSpPr>
            <a:xfrm>
              <a:off x="6299200" y="1401128"/>
              <a:ext cx="2819400" cy="781110"/>
              <a:chOff x="6172200" y="4724400"/>
              <a:chExt cx="2819400" cy="781110"/>
            </a:xfrm>
          </p:grpSpPr>
          <p:sp>
            <p:nvSpPr>
              <p:cNvPr id="77" name="TextBox 76"/>
              <p:cNvSpPr txBox="1"/>
              <p:nvPr/>
            </p:nvSpPr>
            <p:spPr>
              <a:xfrm>
                <a:off x="6400800" y="4724400"/>
                <a:ext cx="2590800" cy="400110"/>
              </a:xfrm>
              <a:prstGeom prst="rect">
                <a:avLst/>
              </a:prstGeom>
              <a:noFill/>
            </p:spPr>
            <p:txBody>
              <a:bodyPr wrap="square" rtlCol="0">
                <a:spAutoFit/>
              </a:bodyPr>
              <a:lstStyle/>
              <a:p>
                <a:r>
                  <a:rPr lang="en-US" sz="2000" b="1" dirty="0">
                    <a:solidFill>
                      <a:srgbClr val="000090"/>
                    </a:solidFill>
                  </a:rPr>
                  <a:t>0          1            2        …</a:t>
                </a:r>
              </a:p>
            </p:txBody>
          </p:sp>
          <p:sp>
            <p:nvSpPr>
              <p:cNvPr id="78" name="TextBox 77"/>
              <p:cNvSpPr txBox="1"/>
              <p:nvPr/>
            </p:nvSpPr>
            <p:spPr>
              <a:xfrm>
                <a:off x="6172200" y="5105400"/>
                <a:ext cx="762000" cy="400110"/>
              </a:xfrm>
              <a:prstGeom prst="rect">
                <a:avLst/>
              </a:prstGeom>
              <a:noFill/>
              <a:ln>
                <a:solidFill>
                  <a:srgbClr val="000090"/>
                </a:solidFill>
              </a:ln>
            </p:spPr>
            <p:txBody>
              <a:bodyPr wrap="square" rtlCol="0">
                <a:spAutoFit/>
              </a:bodyPr>
              <a:lstStyle/>
              <a:p>
                <a:pPr algn="ctr"/>
                <a:r>
                  <a:rPr lang="en-US" sz="2000" b="1" dirty="0">
                    <a:solidFill>
                      <a:srgbClr val="000090"/>
                    </a:solidFill>
                  </a:rPr>
                  <a:t>12</a:t>
                </a:r>
              </a:p>
            </p:txBody>
          </p:sp>
          <p:sp>
            <p:nvSpPr>
              <p:cNvPr id="79" name="TextBox 78"/>
              <p:cNvSpPr txBox="1"/>
              <p:nvPr/>
            </p:nvSpPr>
            <p:spPr>
              <a:xfrm>
                <a:off x="6934200" y="5105400"/>
                <a:ext cx="762000" cy="400110"/>
              </a:xfrm>
              <a:prstGeom prst="rect">
                <a:avLst/>
              </a:prstGeom>
              <a:noFill/>
              <a:ln>
                <a:solidFill>
                  <a:srgbClr val="000090"/>
                </a:solidFill>
              </a:ln>
            </p:spPr>
            <p:txBody>
              <a:bodyPr wrap="square" rtlCol="0">
                <a:spAutoFit/>
              </a:bodyPr>
              <a:lstStyle/>
              <a:p>
                <a:pPr algn="ctr"/>
                <a:r>
                  <a:rPr lang="en-US" sz="2000" b="1" dirty="0">
                    <a:solidFill>
                      <a:srgbClr val="000090"/>
                    </a:solidFill>
                  </a:rPr>
                  <a:t>21</a:t>
                </a:r>
              </a:p>
            </p:txBody>
          </p:sp>
          <p:sp>
            <p:nvSpPr>
              <p:cNvPr id="80" name="TextBox 79"/>
              <p:cNvSpPr txBox="1"/>
              <p:nvPr/>
            </p:nvSpPr>
            <p:spPr>
              <a:xfrm>
                <a:off x="7696200" y="5105400"/>
                <a:ext cx="762000" cy="400110"/>
              </a:xfrm>
              <a:prstGeom prst="rect">
                <a:avLst/>
              </a:prstGeom>
              <a:noFill/>
              <a:ln>
                <a:solidFill>
                  <a:srgbClr val="000090"/>
                </a:solidFill>
              </a:ln>
            </p:spPr>
            <p:txBody>
              <a:bodyPr wrap="square" rtlCol="0">
                <a:spAutoFit/>
              </a:bodyPr>
              <a:lstStyle/>
              <a:p>
                <a:pPr algn="ctr"/>
                <a:r>
                  <a:rPr lang="en-US" sz="2000" b="1" dirty="0">
                    <a:solidFill>
                      <a:srgbClr val="000090"/>
                    </a:solidFill>
                  </a:rPr>
                  <a:t>34</a:t>
                </a:r>
              </a:p>
            </p:txBody>
          </p:sp>
        </p:grpSp>
      </p:grpSp>
      <p:grpSp>
        <p:nvGrpSpPr>
          <p:cNvPr id="81" name="Group 80"/>
          <p:cNvGrpSpPr/>
          <p:nvPr/>
        </p:nvGrpSpPr>
        <p:grpSpPr>
          <a:xfrm>
            <a:off x="7010400" y="2438400"/>
            <a:ext cx="1600200" cy="1491972"/>
            <a:chOff x="7239000" y="2590800"/>
            <a:chExt cx="1600200" cy="1491972"/>
          </a:xfrm>
        </p:grpSpPr>
        <p:sp>
          <p:nvSpPr>
            <p:cNvPr id="82" name="Rounded Rectangle 81"/>
            <p:cNvSpPr/>
            <p:nvPr/>
          </p:nvSpPr>
          <p:spPr>
            <a:xfrm>
              <a:off x="7239000" y="2590800"/>
              <a:ext cx="1600200" cy="1447800"/>
            </a:xfrm>
            <a:prstGeom prst="roundRect">
              <a:avLst/>
            </a:prstGeom>
            <a:solidFill>
              <a:srgbClr val="62FFD9"/>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83" name="Group 82"/>
            <p:cNvGrpSpPr/>
            <p:nvPr/>
          </p:nvGrpSpPr>
          <p:grpSpPr>
            <a:xfrm>
              <a:off x="7315200" y="2634972"/>
              <a:ext cx="1295400" cy="1447800"/>
              <a:chOff x="4038600" y="5043844"/>
              <a:chExt cx="1295400" cy="1447800"/>
            </a:xfrm>
          </p:grpSpPr>
          <p:sp>
            <p:nvSpPr>
              <p:cNvPr id="84" name="TextBox 83"/>
              <p:cNvSpPr txBox="1"/>
              <p:nvPr/>
            </p:nvSpPr>
            <p:spPr>
              <a:xfrm>
                <a:off x="4038600" y="5075872"/>
                <a:ext cx="762000" cy="1415772"/>
              </a:xfrm>
              <a:prstGeom prst="rect">
                <a:avLst/>
              </a:prstGeom>
              <a:noFill/>
            </p:spPr>
            <p:txBody>
              <a:bodyPr wrap="square" rtlCol="0">
                <a:spAutoFit/>
              </a:bodyPr>
              <a:lstStyle/>
              <a:p>
                <a:r>
                  <a:rPr lang="en-US" b="1" dirty="0">
                    <a:solidFill>
                      <a:srgbClr val="000090"/>
                    </a:solidFill>
                  </a:rPr>
                  <a:t>0</a:t>
                </a:r>
              </a:p>
              <a:p>
                <a:endParaRPr lang="en-US" sz="400" b="1" dirty="0">
                  <a:solidFill>
                    <a:srgbClr val="000090"/>
                  </a:solidFill>
                </a:endParaRPr>
              </a:p>
              <a:p>
                <a:r>
                  <a:rPr lang="en-US" b="1" dirty="0">
                    <a:solidFill>
                      <a:srgbClr val="000090"/>
                    </a:solidFill>
                  </a:rPr>
                  <a:t>1</a:t>
                </a:r>
              </a:p>
              <a:p>
                <a:endParaRPr lang="en-US" sz="1000" b="1" dirty="0">
                  <a:solidFill>
                    <a:srgbClr val="000090"/>
                  </a:solidFill>
                </a:endParaRPr>
              </a:p>
              <a:p>
                <a:r>
                  <a:rPr lang="en-US" b="1" dirty="0">
                    <a:solidFill>
                      <a:srgbClr val="000090"/>
                    </a:solidFill>
                  </a:rPr>
                  <a:t>2</a:t>
                </a:r>
              </a:p>
              <a:p>
                <a:r>
                  <a:rPr lang="en-US" b="1" dirty="0">
                    <a:solidFill>
                      <a:srgbClr val="000090"/>
                    </a:solidFill>
                  </a:rPr>
                  <a:t>…</a:t>
                </a:r>
              </a:p>
            </p:txBody>
          </p:sp>
          <p:sp>
            <p:nvSpPr>
              <p:cNvPr id="85" name="TextBox 84"/>
              <p:cNvSpPr txBox="1"/>
              <p:nvPr/>
            </p:nvSpPr>
            <p:spPr>
              <a:xfrm>
                <a:off x="4343400" y="5043844"/>
                <a:ext cx="914400" cy="400110"/>
              </a:xfrm>
              <a:prstGeom prst="rect">
                <a:avLst/>
              </a:prstGeom>
              <a:noFill/>
              <a:ln>
                <a:solidFill>
                  <a:srgbClr val="000090"/>
                </a:solidFill>
              </a:ln>
            </p:spPr>
            <p:txBody>
              <a:bodyPr wrap="square" rtlCol="0">
                <a:spAutoFit/>
              </a:bodyPr>
              <a:lstStyle/>
              <a:p>
                <a:pPr algn="ctr"/>
                <a:r>
                  <a:rPr lang="en-US" b="1" dirty="0">
                    <a:solidFill>
                      <a:srgbClr val="000090"/>
                    </a:solidFill>
                  </a:rPr>
                  <a:t>"</a:t>
                </a:r>
                <a:r>
                  <a:rPr lang="en-US" sz="2000" b="1" dirty="0">
                    <a:solidFill>
                      <a:srgbClr val="000090"/>
                    </a:solidFill>
                  </a:rPr>
                  <a:t>first</a:t>
                </a:r>
                <a:r>
                  <a:rPr lang="en-US" b="1" dirty="0">
                    <a:solidFill>
                      <a:srgbClr val="000090"/>
                    </a:solidFill>
                  </a:rPr>
                  <a:t>"</a:t>
                </a:r>
              </a:p>
            </p:txBody>
          </p:sp>
          <p:sp>
            <p:nvSpPr>
              <p:cNvPr id="86" name="TextBox 85"/>
              <p:cNvSpPr txBox="1"/>
              <p:nvPr/>
            </p:nvSpPr>
            <p:spPr>
              <a:xfrm>
                <a:off x="4343400" y="5450244"/>
                <a:ext cx="914400" cy="400110"/>
              </a:xfrm>
              <a:prstGeom prst="rect">
                <a:avLst/>
              </a:prstGeom>
              <a:noFill/>
              <a:ln>
                <a:solidFill>
                  <a:srgbClr val="000090"/>
                </a:solidFill>
              </a:ln>
            </p:spPr>
            <p:txBody>
              <a:bodyPr wrap="square" rtlCol="0">
                <a:spAutoFit/>
              </a:bodyPr>
              <a:lstStyle/>
              <a:p>
                <a:pPr algn="ctr"/>
                <a:r>
                  <a:rPr lang="en-US" sz="2000" b="1" dirty="0">
                    <a:solidFill>
                      <a:srgbClr val="000090"/>
                    </a:solidFill>
                  </a:rPr>
                  <a:t>21.5</a:t>
                </a:r>
              </a:p>
            </p:txBody>
          </p:sp>
          <p:sp>
            <p:nvSpPr>
              <p:cNvPr id="87" name="TextBox 86"/>
              <p:cNvSpPr txBox="1"/>
              <p:nvPr/>
            </p:nvSpPr>
            <p:spPr>
              <a:xfrm>
                <a:off x="4343400" y="5843944"/>
                <a:ext cx="914400" cy="400110"/>
              </a:xfrm>
              <a:prstGeom prst="rect">
                <a:avLst/>
              </a:prstGeom>
              <a:noFill/>
              <a:ln>
                <a:solidFill>
                  <a:srgbClr val="000090"/>
                </a:solidFill>
              </a:ln>
            </p:spPr>
            <p:txBody>
              <a:bodyPr wrap="square" rtlCol="0">
                <a:spAutoFit/>
              </a:bodyPr>
              <a:lstStyle/>
              <a:p>
                <a:pPr algn="ctr"/>
                <a:r>
                  <a:rPr lang="en-US" sz="2000" b="1" dirty="0">
                    <a:solidFill>
                      <a:srgbClr val="000090"/>
                    </a:solidFill>
                  </a:rPr>
                  <a:t>True</a:t>
                </a:r>
              </a:p>
            </p:txBody>
          </p:sp>
          <p:sp>
            <p:nvSpPr>
              <p:cNvPr id="88" name="TextBox 87"/>
              <p:cNvSpPr txBox="1"/>
              <p:nvPr/>
            </p:nvSpPr>
            <p:spPr>
              <a:xfrm>
                <a:off x="4572000" y="6096000"/>
                <a:ext cx="762000" cy="369332"/>
              </a:xfrm>
              <a:prstGeom prst="rect">
                <a:avLst/>
              </a:prstGeom>
              <a:noFill/>
            </p:spPr>
            <p:txBody>
              <a:bodyPr wrap="square" rtlCol="0">
                <a:spAutoFit/>
              </a:bodyPr>
              <a:lstStyle/>
              <a:p>
                <a:r>
                  <a:rPr lang="en-US" b="1" dirty="0">
                    <a:solidFill>
                      <a:srgbClr val="000090"/>
                    </a:solidFill>
                  </a:rPr>
                  <a:t>…</a:t>
                </a:r>
              </a:p>
            </p:txBody>
          </p:sp>
        </p:grpSp>
      </p:grpSp>
      <p:grpSp>
        <p:nvGrpSpPr>
          <p:cNvPr id="89" name="Group 88"/>
          <p:cNvGrpSpPr/>
          <p:nvPr/>
        </p:nvGrpSpPr>
        <p:grpSpPr>
          <a:xfrm>
            <a:off x="1219200" y="5137428"/>
            <a:ext cx="2895600" cy="1491972"/>
            <a:chOff x="1219200" y="4953000"/>
            <a:chExt cx="2895600" cy="1491972"/>
          </a:xfrm>
        </p:grpSpPr>
        <p:sp>
          <p:nvSpPr>
            <p:cNvPr id="90" name="Rounded Rectangle 89"/>
            <p:cNvSpPr/>
            <p:nvPr/>
          </p:nvSpPr>
          <p:spPr>
            <a:xfrm>
              <a:off x="1219200" y="4953000"/>
              <a:ext cx="1600200" cy="1447800"/>
            </a:xfrm>
            <a:prstGeom prst="roundRect">
              <a:avLst/>
            </a:prstGeom>
            <a:solidFill>
              <a:srgbClr val="62FFD9"/>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91" name="Group 90"/>
            <p:cNvGrpSpPr/>
            <p:nvPr/>
          </p:nvGrpSpPr>
          <p:grpSpPr>
            <a:xfrm>
              <a:off x="1447800" y="5029200"/>
              <a:ext cx="2667000" cy="1415772"/>
              <a:chOff x="457200" y="5029200"/>
              <a:chExt cx="2667000" cy="1415772"/>
            </a:xfrm>
          </p:grpSpPr>
          <p:sp>
            <p:nvSpPr>
              <p:cNvPr id="92" name="TextBox 91"/>
              <p:cNvSpPr txBox="1"/>
              <p:nvPr/>
            </p:nvSpPr>
            <p:spPr>
              <a:xfrm>
                <a:off x="457200" y="5029200"/>
                <a:ext cx="762000" cy="1415772"/>
              </a:xfrm>
              <a:prstGeom prst="rect">
                <a:avLst/>
              </a:prstGeom>
              <a:noFill/>
            </p:spPr>
            <p:txBody>
              <a:bodyPr wrap="square" rtlCol="0">
                <a:spAutoFit/>
              </a:bodyPr>
              <a:lstStyle/>
              <a:p>
                <a:r>
                  <a:rPr lang="en-US" b="1" dirty="0">
                    <a:solidFill>
                      <a:srgbClr val="000090"/>
                    </a:solidFill>
                  </a:rPr>
                  <a:t>0</a:t>
                </a:r>
              </a:p>
              <a:p>
                <a:endParaRPr lang="en-US" sz="400" b="1" dirty="0">
                  <a:solidFill>
                    <a:srgbClr val="000090"/>
                  </a:solidFill>
                </a:endParaRPr>
              </a:p>
              <a:p>
                <a:r>
                  <a:rPr lang="en-US" b="1" dirty="0">
                    <a:solidFill>
                      <a:srgbClr val="000090"/>
                    </a:solidFill>
                  </a:rPr>
                  <a:t>1</a:t>
                </a:r>
              </a:p>
              <a:p>
                <a:endParaRPr lang="en-US" sz="1000" b="1" dirty="0">
                  <a:solidFill>
                    <a:srgbClr val="000090"/>
                  </a:solidFill>
                </a:endParaRPr>
              </a:p>
              <a:p>
                <a:r>
                  <a:rPr lang="en-US" b="1" dirty="0">
                    <a:solidFill>
                      <a:srgbClr val="000090"/>
                    </a:solidFill>
                  </a:rPr>
                  <a:t>2</a:t>
                </a:r>
              </a:p>
              <a:p>
                <a:r>
                  <a:rPr lang="en-US" b="1" dirty="0">
                    <a:solidFill>
                      <a:srgbClr val="000090"/>
                    </a:solidFill>
                  </a:rPr>
                  <a:t>…</a:t>
                </a:r>
              </a:p>
            </p:txBody>
          </p:sp>
          <p:sp>
            <p:nvSpPr>
              <p:cNvPr id="93" name="TextBox 92"/>
              <p:cNvSpPr txBox="1"/>
              <p:nvPr/>
            </p:nvSpPr>
            <p:spPr>
              <a:xfrm>
                <a:off x="762000" y="5058728"/>
                <a:ext cx="762000" cy="369332"/>
              </a:xfrm>
              <a:prstGeom prst="rect">
                <a:avLst/>
              </a:prstGeom>
              <a:noFill/>
              <a:ln>
                <a:solidFill>
                  <a:srgbClr val="000090"/>
                </a:solidFill>
              </a:ln>
            </p:spPr>
            <p:txBody>
              <a:bodyPr wrap="square" rtlCol="0">
                <a:spAutoFit/>
              </a:bodyPr>
              <a:lstStyle/>
              <a:p>
                <a:pPr algn="ctr"/>
                <a:r>
                  <a:rPr lang="en-US" b="1" dirty="0">
                    <a:solidFill>
                      <a:srgbClr val="000090"/>
                    </a:solidFill>
                  </a:rPr>
                  <a:t> </a:t>
                </a:r>
              </a:p>
            </p:txBody>
          </p:sp>
          <p:sp>
            <p:nvSpPr>
              <p:cNvPr id="94" name="TextBox 93"/>
              <p:cNvSpPr txBox="1"/>
              <p:nvPr/>
            </p:nvSpPr>
            <p:spPr>
              <a:xfrm>
                <a:off x="762000" y="5439728"/>
                <a:ext cx="762000" cy="369332"/>
              </a:xfrm>
              <a:prstGeom prst="rect">
                <a:avLst/>
              </a:prstGeom>
              <a:noFill/>
              <a:ln>
                <a:solidFill>
                  <a:srgbClr val="000090"/>
                </a:solidFill>
              </a:ln>
            </p:spPr>
            <p:txBody>
              <a:bodyPr wrap="square" rtlCol="0">
                <a:spAutoFit/>
              </a:bodyPr>
              <a:lstStyle/>
              <a:p>
                <a:pPr algn="ctr"/>
                <a:r>
                  <a:rPr lang="en-US" b="1" dirty="0">
                    <a:solidFill>
                      <a:srgbClr val="000090"/>
                    </a:solidFill>
                  </a:rPr>
                  <a:t> </a:t>
                </a:r>
              </a:p>
            </p:txBody>
          </p:sp>
          <p:sp>
            <p:nvSpPr>
              <p:cNvPr id="95" name="TextBox 94"/>
              <p:cNvSpPr txBox="1"/>
              <p:nvPr/>
            </p:nvSpPr>
            <p:spPr>
              <a:xfrm>
                <a:off x="762000" y="5820728"/>
                <a:ext cx="762000" cy="369332"/>
              </a:xfrm>
              <a:prstGeom prst="rect">
                <a:avLst/>
              </a:prstGeom>
              <a:noFill/>
              <a:ln>
                <a:solidFill>
                  <a:srgbClr val="000090"/>
                </a:solidFill>
              </a:ln>
            </p:spPr>
            <p:txBody>
              <a:bodyPr wrap="square" rtlCol="0">
                <a:spAutoFit/>
              </a:bodyPr>
              <a:lstStyle/>
              <a:p>
                <a:pPr algn="ctr"/>
                <a:r>
                  <a:rPr lang="en-US" b="1" dirty="0">
                    <a:solidFill>
                      <a:srgbClr val="000090"/>
                    </a:solidFill>
                  </a:rPr>
                  <a:t> </a:t>
                </a:r>
              </a:p>
            </p:txBody>
          </p:sp>
          <p:sp>
            <p:nvSpPr>
              <p:cNvPr id="96" name="TextBox 95"/>
              <p:cNvSpPr txBox="1"/>
              <p:nvPr/>
            </p:nvSpPr>
            <p:spPr>
              <a:xfrm>
                <a:off x="990600" y="6049328"/>
                <a:ext cx="762000" cy="369332"/>
              </a:xfrm>
              <a:prstGeom prst="rect">
                <a:avLst/>
              </a:prstGeom>
              <a:noFill/>
            </p:spPr>
            <p:txBody>
              <a:bodyPr wrap="square" rtlCol="0">
                <a:spAutoFit/>
              </a:bodyPr>
              <a:lstStyle/>
              <a:p>
                <a:r>
                  <a:rPr lang="en-US" b="1" dirty="0"/>
                  <a:t>…</a:t>
                </a:r>
              </a:p>
            </p:txBody>
          </p:sp>
          <p:grpSp>
            <p:nvGrpSpPr>
              <p:cNvPr id="97" name="Group 96"/>
              <p:cNvGrpSpPr/>
              <p:nvPr/>
            </p:nvGrpSpPr>
            <p:grpSpPr>
              <a:xfrm>
                <a:off x="2133600" y="5029200"/>
                <a:ext cx="990600" cy="1390710"/>
                <a:chOff x="3962400" y="5105400"/>
                <a:chExt cx="990600" cy="1390710"/>
              </a:xfrm>
            </p:grpSpPr>
            <p:sp>
              <p:nvSpPr>
                <p:cNvPr id="101" name="TextBox 100"/>
                <p:cNvSpPr txBox="1"/>
                <p:nvPr/>
              </p:nvSpPr>
              <p:spPr>
                <a:xfrm>
                  <a:off x="3962400" y="5105400"/>
                  <a:ext cx="762000" cy="400110"/>
                </a:xfrm>
                <a:prstGeom prst="rect">
                  <a:avLst/>
                </a:prstGeom>
                <a:noFill/>
                <a:ln>
                  <a:noFill/>
                </a:ln>
              </p:spPr>
              <p:txBody>
                <a:bodyPr wrap="square" rtlCol="0">
                  <a:spAutoFit/>
                </a:bodyPr>
                <a:lstStyle/>
                <a:p>
                  <a:pPr algn="ctr"/>
                  <a:r>
                    <a:rPr lang="en-US" sz="2000" b="1" dirty="0">
                      <a:solidFill>
                        <a:srgbClr val="000090"/>
                      </a:solidFill>
                    </a:rPr>
                    <a:t>12</a:t>
                  </a:r>
                </a:p>
              </p:txBody>
            </p:sp>
            <p:sp>
              <p:nvSpPr>
                <p:cNvPr id="102" name="TextBox 101"/>
                <p:cNvSpPr txBox="1"/>
                <p:nvPr/>
              </p:nvSpPr>
              <p:spPr>
                <a:xfrm>
                  <a:off x="3962400" y="5486400"/>
                  <a:ext cx="762000" cy="400110"/>
                </a:xfrm>
                <a:prstGeom prst="rect">
                  <a:avLst/>
                </a:prstGeom>
                <a:noFill/>
                <a:ln>
                  <a:noFill/>
                </a:ln>
              </p:spPr>
              <p:txBody>
                <a:bodyPr wrap="square" rtlCol="0">
                  <a:spAutoFit/>
                </a:bodyPr>
                <a:lstStyle/>
                <a:p>
                  <a:pPr algn="ctr"/>
                  <a:r>
                    <a:rPr lang="en-US" sz="2000" b="1" dirty="0">
                      <a:solidFill>
                        <a:srgbClr val="000090"/>
                      </a:solidFill>
                    </a:rPr>
                    <a:t>21</a:t>
                  </a:r>
                </a:p>
              </p:txBody>
            </p:sp>
            <p:sp>
              <p:nvSpPr>
                <p:cNvPr id="103" name="TextBox 102"/>
                <p:cNvSpPr txBox="1"/>
                <p:nvPr/>
              </p:nvSpPr>
              <p:spPr>
                <a:xfrm>
                  <a:off x="3962400" y="5867400"/>
                  <a:ext cx="762000" cy="400110"/>
                </a:xfrm>
                <a:prstGeom prst="rect">
                  <a:avLst/>
                </a:prstGeom>
                <a:noFill/>
                <a:ln>
                  <a:noFill/>
                </a:ln>
              </p:spPr>
              <p:txBody>
                <a:bodyPr wrap="square" rtlCol="0">
                  <a:spAutoFit/>
                </a:bodyPr>
                <a:lstStyle/>
                <a:p>
                  <a:pPr algn="ctr"/>
                  <a:r>
                    <a:rPr lang="en-US" sz="2000" b="1" dirty="0">
                      <a:solidFill>
                        <a:srgbClr val="000090"/>
                      </a:solidFill>
                    </a:rPr>
                    <a:t>34</a:t>
                  </a:r>
                </a:p>
              </p:txBody>
            </p:sp>
            <p:sp>
              <p:nvSpPr>
                <p:cNvPr id="104" name="TextBox 103"/>
                <p:cNvSpPr txBox="1"/>
                <p:nvPr/>
              </p:nvSpPr>
              <p:spPr>
                <a:xfrm>
                  <a:off x="4191000" y="6096000"/>
                  <a:ext cx="762000" cy="400110"/>
                </a:xfrm>
                <a:prstGeom prst="rect">
                  <a:avLst/>
                </a:prstGeom>
                <a:noFill/>
                <a:ln>
                  <a:noFill/>
                </a:ln>
              </p:spPr>
              <p:txBody>
                <a:bodyPr wrap="square" rtlCol="0">
                  <a:spAutoFit/>
                </a:bodyPr>
                <a:lstStyle/>
                <a:p>
                  <a:r>
                    <a:rPr lang="en-US" sz="2000" b="1" dirty="0">
                      <a:solidFill>
                        <a:srgbClr val="000090"/>
                      </a:solidFill>
                    </a:rPr>
                    <a:t>…</a:t>
                  </a:r>
                </a:p>
              </p:txBody>
            </p:sp>
          </p:grpSp>
          <p:cxnSp>
            <p:nvCxnSpPr>
              <p:cNvPr id="98" name="Straight Arrow Connector 97"/>
              <p:cNvCxnSpPr/>
              <p:nvPr/>
            </p:nvCxnSpPr>
            <p:spPr>
              <a:xfrm>
                <a:off x="1066800" y="5245100"/>
                <a:ext cx="990600" cy="0"/>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a:off x="1066800" y="5638800"/>
                <a:ext cx="990600" cy="0"/>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1066800" y="6032500"/>
                <a:ext cx="990600" cy="0"/>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grpSp>
      </p:grpSp>
      <p:grpSp>
        <p:nvGrpSpPr>
          <p:cNvPr id="105" name="Group 104"/>
          <p:cNvGrpSpPr/>
          <p:nvPr/>
        </p:nvGrpSpPr>
        <p:grpSpPr>
          <a:xfrm>
            <a:off x="5638800" y="5137428"/>
            <a:ext cx="2895600" cy="1491972"/>
            <a:chOff x="4648200" y="4953000"/>
            <a:chExt cx="2895600" cy="1491972"/>
          </a:xfrm>
        </p:grpSpPr>
        <p:sp>
          <p:nvSpPr>
            <p:cNvPr id="106" name="Rounded Rectangle 105"/>
            <p:cNvSpPr/>
            <p:nvPr/>
          </p:nvSpPr>
          <p:spPr>
            <a:xfrm>
              <a:off x="4648200" y="4953000"/>
              <a:ext cx="1600200" cy="1447800"/>
            </a:xfrm>
            <a:prstGeom prst="roundRect">
              <a:avLst/>
            </a:prstGeom>
            <a:solidFill>
              <a:srgbClr val="62FFD9"/>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107" name="Group 106"/>
            <p:cNvGrpSpPr/>
            <p:nvPr/>
          </p:nvGrpSpPr>
          <p:grpSpPr>
            <a:xfrm>
              <a:off x="4876800" y="4997172"/>
              <a:ext cx="2667000" cy="1447800"/>
              <a:chOff x="5638800" y="5073372"/>
              <a:chExt cx="2667000" cy="1447800"/>
            </a:xfrm>
          </p:grpSpPr>
          <p:sp>
            <p:nvSpPr>
              <p:cNvPr id="108" name="TextBox 107"/>
              <p:cNvSpPr txBox="1"/>
              <p:nvPr/>
            </p:nvSpPr>
            <p:spPr>
              <a:xfrm>
                <a:off x="5638800" y="5105400"/>
                <a:ext cx="762000" cy="1415772"/>
              </a:xfrm>
              <a:prstGeom prst="rect">
                <a:avLst/>
              </a:prstGeom>
              <a:noFill/>
            </p:spPr>
            <p:txBody>
              <a:bodyPr wrap="square" rtlCol="0">
                <a:spAutoFit/>
              </a:bodyPr>
              <a:lstStyle/>
              <a:p>
                <a:r>
                  <a:rPr lang="en-US" b="1" dirty="0">
                    <a:solidFill>
                      <a:srgbClr val="000090"/>
                    </a:solidFill>
                  </a:rPr>
                  <a:t>0</a:t>
                </a:r>
              </a:p>
              <a:p>
                <a:endParaRPr lang="en-US" sz="400" b="1" dirty="0">
                  <a:solidFill>
                    <a:srgbClr val="000090"/>
                  </a:solidFill>
                </a:endParaRPr>
              </a:p>
              <a:p>
                <a:r>
                  <a:rPr lang="en-US" b="1" dirty="0">
                    <a:solidFill>
                      <a:srgbClr val="000090"/>
                    </a:solidFill>
                  </a:rPr>
                  <a:t>1</a:t>
                </a:r>
              </a:p>
              <a:p>
                <a:endParaRPr lang="en-US" sz="1000" b="1" dirty="0">
                  <a:solidFill>
                    <a:srgbClr val="000090"/>
                  </a:solidFill>
                </a:endParaRPr>
              </a:p>
              <a:p>
                <a:r>
                  <a:rPr lang="en-US" b="1" dirty="0">
                    <a:solidFill>
                      <a:srgbClr val="000090"/>
                    </a:solidFill>
                  </a:rPr>
                  <a:t>2</a:t>
                </a:r>
              </a:p>
              <a:p>
                <a:r>
                  <a:rPr lang="en-US" b="1" dirty="0">
                    <a:solidFill>
                      <a:srgbClr val="000090"/>
                    </a:solidFill>
                  </a:rPr>
                  <a:t>…</a:t>
                </a:r>
              </a:p>
            </p:txBody>
          </p:sp>
          <p:sp>
            <p:nvSpPr>
              <p:cNvPr id="109" name="TextBox 108"/>
              <p:cNvSpPr txBox="1"/>
              <p:nvPr/>
            </p:nvSpPr>
            <p:spPr>
              <a:xfrm>
                <a:off x="5943600" y="5134928"/>
                <a:ext cx="762000" cy="369332"/>
              </a:xfrm>
              <a:prstGeom prst="rect">
                <a:avLst/>
              </a:prstGeom>
              <a:noFill/>
              <a:ln>
                <a:solidFill>
                  <a:srgbClr val="000090"/>
                </a:solidFill>
              </a:ln>
            </p:spPr>
            <p:txBody>
              <a:bodyPr wrap="square" rtlCol="0">
                <a:spAutoFit/>
              </a:bodyPr>
              <a:lstStyle/>
              <a:p>
                <a:pPr algn="ctr"/>
                <a:r>
                  <a:rPr lang="en-US" b="1" dirty="0">
                    <a:solidFill>
                      <a:srgbClr val="000090"/>
                    </a:solidFill>
                  </a:rPr>
                  <a:t> </a:t>
                </a:r>
              </a:p>
            </p:txBody>
          </p:sp>
          <p:sp>
            <p:nvSpPr>
              <p:cNvPr id="110" name="TextBox 109"/>
              <p:cNvSpPr txBox="1"/>
              <p:nvPr/>
            </p:nvSpPr>
            <p:spPr>
              <a:xfrm>
                <a:off x="5943600" y="5515928"/>
                <a:ext cx="762000" cy="369332"/>
              </a:xfrm>
              <a:prstGeom prst="rect">
                <a:avLst/>
              </a:prstGeom>
              <a:noFill/>
              <a:ln>
                <a:solidFill>
                  <a:srgbClr val="000090"/>
                </a:solidFill>
              </a:ln>
            </p:spPr>
            <p:txBody>
              <a:bodyPr wrap="square" rtlCol="0">
                <a:spAutoFit/>
              </a:bodyPr>
              <a:lstStyle/>
              <a:p>
                <a:pPr algn="ctr"/>
                <a:r>
                  <a:rPr lang="en-US" b="1" dirty="0">
                    <a:solidFill>
                      <a:srgbClr val="000090"/>
                    </a:solidFill>
                  </a:rPr>
                  <a:t> </a:t>
                </a:r>
              </a:p>
            </p:txBody>
          </p:sp>
          <p:sp>
            <p:nvSpPr>
              <p:cNvPr id="111" name="TextBox 110"/>
              <p:cNvSpPr txBox="1"/>
              <p:nvPr/>
            </p:nvSpPr>
            <p:spPr>
              <a:xfrm>
                <a:off x="5943600" y="5896928"/>
                <a:ext cx="762000" cy="369332"/>
              </a:xfrm>
              <a:prstGeom prst="rect">
                <a:avLst/>
              </a:prstGeom>
              <a:noFill/>
              <a:ln>
                <a:solidFill>
                  <a:srgbClr val="000090"/>
                </a:solidFill>
              </a:ln>
            </p:spPr>
            <p:txBody>
              <a:bodyPr wrap="square" rtlCol="0">
                <a:spAutoFit/>
              </a:bodyPr>
              <a:lstStyle/>
              <a:p>
                <a:pPr algn="ctr"/>
                <a:r>
                  <a:rPr lang="en-US" b="1" dirty="0">
                    <a:solidFill>
                      <a:srgbClr val="000090"/>
                    </a:solidFill>
                  </a:rPr>
                  <a:t> </a:t>
                </a:r>
              </a:p>
            </p:txBody>
          </p:sp>
          <p:sp>
            <p:nvSpPr>
              <p:cNvPr id="112" name="TextBox 111"/>
              <p:cNvSpPr txBox="1"/>
              <p:nvPr/>
            </p:nvSpPr>
            <p:spPr>
              <a:xfrm>
                <a:off x="6172200" y="6125528"/>
                <a:ext cx="762000" cy="369332"/>
              </a:xfrm>
              <a:prstGeom prst="rect">
                <a:avLst/>
              </a:prstGeom>
              <a:noFill/>
            </p:spPr>
            <p:txBody>
              <a:bodyPr wrap="square" rtlCol="0">
                <a:spAutoFit/>
              </a:bodyPr>
              <a:lstStyle/>
              <a:p>
                <a:r>
                  <a:rPr lang="en-US" b="1" dirty="0">
                    <a:solidFill>
                      <a:srgbClr val="000090"/>
                    </a:solidFill>
                  </a:rPr>
                  <a:t>…</a:t>
                </a:r>
              </a:p>
            </p:txBody>
          </p:sp>
          <p:grpSp>
            <p:nvGrpSpPr>
              <p:cNvPr id="113" name="Group 112"/>
              <p:cNvGrpSpPr/>
              <p:nvPr/>
            </p:nvGrpSpPr>
            <p:grpSpPr>
              <a:xfrm>
                <a:off x="7162800" y="5073372"/>
                <a:ext cx="1143000" cy="1422738"/>
                <a:chOff x="3810000" y="5073372"/>
                <a:chExt cx="1143000" cy="1422738"/>
              </a:xfrm>
            </p:grpSpPr>
            <p:sp>
              <p:nvSpPr>
                <p:cNvPr id="117" name="TextBox 116"/>
                <p:cNvSpPr txBox="1"/>
                <p:nvPr/>
              </p:nvSpPr>
              <p:spPr>
                <a:xfrm>
                  <a:off x="3810000" y="5073372"/>
                  <a:ext cx="990600" cy="400110"/>
                </a:xfrm>
                <a:prstGeom prst="rect">
                  <a:avLst/>
                </a:prstGeom>
                <a:noFill/>
                <a:ln>
                  <a:noFill/>
                </a:ln>
              </p:spPr>
              <p:txBody>
                <a:bodyPr wrap="square" rtlCol="0">
                  <a:spAutoFit/>
                </a:bodyPr>
                <a:lstStyle/>
                <a:p>
                  <a:pPr algn="ctr"/>
                  <a:r>
                    <a:rPr lang="en-US" sz="2000" b="1" dirty="0">
                      <a:solidFill>
                        <a:srgbClr val="000090"/>
                      </a:solidFill>
                    </a:rPr>
                    <a:t>"first"</a:t>
                  </a:r>
                </a:p>
              </p:txBody>
            </p:sp>
            <p:sp>
              <p:nvSpPr>
                <p:cNvPr id="118" name="TextBox 117"/>
                <p:cNvSpPr txBox="1"/>
                <p:nvPr/>
              </p:nvSpPr>
              <p:spPr>
                <a:xfrm>
                  <a:off x="3962400" y="5486400"/>
                  <a:ext cx="762000" cy="400110"/>
                </a:xfrm>
                <a:prstGeom prst="rect">
                  <a:avLst/>
                </a:prstGeom>
                <a:noFill/>
                <a:ln>
                  <a:noFill/>
                </a:ln>
              </p:spPr>
              <p:txBody>
                <a:bodyPr wrap="square" rtlCol="0">
                  <a:spAutoFit/>
                </a:bodyPr>
                <a:lstStyle/>
                <a:p>
                  <a:pPr algn="ctr"/>
                  <a:r>
                    <a:rPr lang="en-US" sz="2000" b="1" dirty="0">
                      <a:solidFill>
                        <a:srgbClr val="000090"/>
                      </a:solidFill>
                    </a:rPr>
                    <a:t>21.5</a:t>
                  </a:r>
                </a:p>
              </p:txBody>
            </p:sp>
            <p:sp>
              <p:nvSpPr>
                <p:cNvPr id="119" name="TextBox 118"/>
                <p:cNvSpPr txBox="1"/>
                <p:nvPr/>
              </p:nvSpPr>
              <p:spPr>
                <a:xfrm>
                  <a:off x="3962400" y="5867400"/>
                  <a:ext cx="762000" cy="400110"/>
                </a:xfrm>
                <a:prstGeom prst="rect">
                  <a:avLst/>
                </a:prstGeom>
                <a:noFill/>
                <a:ln>
                  <a:noFill/>
                </a:ln>
              </p:spPr>
              <p:txBody>
                <a:bodyPr wrap="square" rtlCol="0">
                  <a:spAutoFit/>
                </a:bodyPr>
                <a:lstStyle/>
                <a:p>
                  <a:pPr algn="ctr"/>
                  <a:r>
                    <a:rPr lang="en-US" sz="2000" b="1" dirty="0">
                      <a:solidFill>
                        <a:srgbClr val="000090"/>
                      </a:solidFill>
                    </a:rPr>
                    <a:t>True</a:t>
                  </a:r>
                </a:p>
              </p:txBody>
            </p:sp>
            <p:sp>
              <p:nvSpPr>
                <p:cNvPr id="120" name="TextBox 119"/>
                <p:cNvSpPr txBox="1"/>
                <p:nvPr/>
              </p:nvSpPr>
              <p:spPr>
                <a:xfrm>
                  <a:off x="4191000" y="6096000"/>
                  <a:ext cx="762000" cy="400110"/>
                </a:xfrm>
                <a:prstGeom prst="rect">
                  <a:avLst/>
                </a:prstGeom>
                <a:noFill/>
                <a:ln>
                  <a:noFill/>
                </a:ln>
              </p:spPr>
              <p:txBody>
                <a:bodyPr wrap="square" rtlCol="0">
                  <a:spAutoFit/>
                </a:bodyPr>
                <a:lstStyle/>
                <a:p>
                  <a:r>
                    <a:rPr lang="en-US" sz="2000" b="1" dirty="0">
                      <a:solidFill>
                        <a:srgbClr val="000090"/>
                      </a:solidFill>
                    </a:rPr>
                    <a:t>…</a:t>
                  </a:r>
                </a:p>
              </p:txBody>
            </p:sp>
          </p:grpSp>
          <p:cxnSp>
            <p:nvCxnSpPr>
              <p:cNvPr id="114" name="Straight Arrow Connector 113"/>
              <p:cNvCxnSpPr/>
              <p:nvPr/>
            </p:nvCxnSpPr>
            <p:spPr>
              <a:xfrm>
                <a:off x="6248400" y="5321300"/>
                <a:ext cx="990600" cy="0"/>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6248400" y="5715000"/>
                <a:ext cx="990600" cy="0"/>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6248400" y="6108700"/>
                <a:ext cx="990600" cy="0"/>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89327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List – use square brackets</a:t>
            </a:r>
          </a:p>
        </p:txBody>
      </p:sp>
      <p:sp>
        <p:nvSpPr>
          <p:cNvPr id="3" name="Content Placeholder 2"/>
          <p:cNvSpPr>
            <a:spLocks noGrp="1"/>
          </p:cNvSpPr>
          <p:nvPr>
            <p:ph sz="quarter" idx="1"/>
          </p:nvPr>
        </p:nvSpPr>
        <p:spPr>
          <a:xfrm>
            <a:off x="152400" y="914400"/>
            <a:ext cx="8915400" cy="5410200"/>
          </a:xfrm>
        </p:spPr>
        <p:txBody>
          <a:bodyPr>
            <a:normAutofit/>
          </a:bodyPr>
          <a:lstStyle/>
          <a:p>
            <a:r>
              <a:rPr lang="en-US" sz="2800" dirty="0"/>
              <a:t>Square brackets are used with lists.  </a:t>
            </a:r>
          </a:p>
          <a:p>
            <a:r>
              <a:rPr lang="en-US" sz="2800" dirty="0"/>
              <a:t>For  example, for the following list (named </a:t>
            </a:r>
            <a:r>
              <a:rPr lang="en-US" sz="2800" dirty="0" err="1">
                <a:latin typeface="Courier"/>
                <a:cs typeface="Courier"/>
              </a:rPr>
              <a:t>my_list</a:t>
            </a:r>
            <a:r>
              <a:rPr lang="en-US" sz="2800" dirty="0"/>
              <a:t>),</a:t>
            </a:r>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marL="0" indent="0">
              <a:buNone/>
            </a:pPr>
            <a:r>
              <a:rPr lang="en-US" sz="2800" dirty="0"/>
              <a:t>the element at position 1 in the list can be referred to as </a:t>
            </a:r>
          </a:p>
          <a:p>
            <a:pPr marL="0" indent="0">
              <a:buNone/>
            </a:pPr>
            <a:r>
              <a:rPr lang="en-US" sz="2800" b="1" dirty="0" err="1">
                <a:solidFill>
                  <a:srgbClr val="0432FF"/>
                </a:solidFill>
                <a:latin typeface="Courier"/>
                <a:cs typeface="Courier"/>
              </a:rPr>
              <a:t>my_list</a:t>
            </a:r>
            <a:r>
              <a:rPr lang="en-US" sz="2800" b="1" dirty="0">
                <a:solidFill>
                  <a:srgbClr val="0432FF"/>
                </a:solidFill>
                <a:latin typeface="Courier"/>
                <a:cs typeface="Courier"/>
              </a:rPr>
              <a:t>[1]</a:t>
            </a:r>
            <a:r>
              <a:rPr lang="en-US" sz="2800" dirty="0"/>
              <a:t>, the first element (at position 0 in the list)    </a:t>
            </a:r>
          </a:p>
          <a:p>
            <a:pPr marL="0" indent="0">
              <a:buNone/>
            </a:pPr>
            <a:r>
              <a:rPr lang="en-US" sz="2800" dirty="0"/>
              <a:t>can be referred to as </a:t>
            </a:r>
            <a:r>
              <a:rPr lang="en-US" sz="2800" b="1" dirty="0" err="1">
                <a:solidFill>
                  <a:srgbClr val="0432FF"/>
                </a:solidFill>
                <a:latin typeface="Courier"/>
                <a:cs typeface="Courier"/>
              </a:rPr>
              <a:t>my_list</a:t>
            </a:r>
            <a:r>
              <a:rPr lang="en-US" sz="2800" b="1" dirty="0">
                <a:solidFill>
                  <a:srgbClr val="0432FF"/>
                </a:solidFill>
                <a:latin typeface="Courier"/>
                <a:cs typeface="Courier"/>
              </a:rPr>
              <a:t>[0]</a:t>
            </a:r>
            <a:r>
              <a:rPr lang="en-US" sz="2800" dirty="0"/>
              <a:t>, and so on.</a:t>
            </a:r>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600" dirty="0">
              <a:ea typeface="ＭＳ Ｐゴシック" charset="-128"/>
              <a:cs typeface="Calibri"/>
            </a:endParaRP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8</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grpSp>
        <p:nvGrpSpPr>
          <p:cNvPr id="29" name="Group 28"/>
          <p:cNvGrpSpPr/>
          <p:nvPr/>
        </p:nvGrpSpPr>
        <p:grpSpPr>
          <a:xfrm>
            <a:off x="2895600" y="2286000"/>
            <a:ext cx="3352800" cy="1629728"/>
            <a:chOff x="2819400" y="2133600"/>
            <a:chExt cx="3352800" cy="1629728"/>
          </a:xfrm>
        </p:grpSpPr>
        <p:sp>
          <p:nvSpPr>
            <p:cNvPr id="30" name="Rounded Rectangle 29"/>
            <p:cNvSpPr/>
            <p:nvPr/>
          </p:nvSpPr>
          <p:spPr>
            <a:xfrm>
              <a:off x="4800600" y="2133600"/>
              <a:ext cx="1371600" cy="1600200"/>
            </a:xfrm>
            <a:prstGeom prst="roundRect">
              <a:avLst/>
            </a:prstGeom>
            <a:solidFill>
              <a:srgbClr val="62FFD9"/>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31" name="Group 30"/>
            <p:cNvGrpSpPr/>
            <p:nvPr/>
          </p:nvGrpSpPr>
          <p:grpSpPr>
            <a:xfrm>
              <a:off x="2819400" y="2277428"/>
              <a:ext cx="3352800" cy="1485900"/>
              <a:chOff x="304800" y="2506028"/>
              <a:chExt cx="3352800" cy="1485900"/>
            </a:xfrm>
          </p:grpSpPr>
          <p:grpSp>
            <p:nvGrpSpPr>
              <p:cNvPr id="32" name="Group 31"/>
              <p:cNvGrpSpPr/>
              <p:nvPr/>
            </p:nvGrpSpPr>
            <p:grpSpPr>
              <a:xfrm>
                <a:off x="2362200" y="2506028"/>
                <a:ext cx="1295400" cy="1485900"/>
                <a:chOff x="4038600" y="5067300"/>
                <a:chExt cx="1295400" cy="1485900"/>
              </a:xfrm>
            </p:grpSpPr>
            <p:sp>
              <p:nvSpPr>
                <p:cNvPr id="35" name="TextBox 34"/>
                <p:cNvSpPr txBox="1"/>
                <p:nvPr/>
              </p:nvSpPr>
              <p:spPr>
                <a:xfrm>
                  <a:off x="4038600" y="5075872"/>
                  <a:ext cx="762000" cy="1477328"/>
                </a:xfrm>
                <a:prstGeom prst="rect">
                  <a:avLst/>
                </a:prstGeom>
                <a:noFill/>
              </p:spPr>
              <p:txBody>
                <a:bodyPr wrap="square" rtlCol="0">
                  <a:spAutoFit/>
                </a:bodyPr>
                <a:lstStyle/>
                <a:p>
                  <a:r>
                    <a:rPr lang="en-US" b="1" dirty="0">
                      <a:solidFill>
                        <a:srgbClr val="000090"/>
                      </a:solidFill>
                    </a:rPr>
                    <a:t>0</a:t>
                  </a:r>
                </a:p>
                <a:p>
                  <a:endParaRPr lang="en-US" sz="800" b="1" dirty="0">
                    <a:solidFill>
                      <a:srgbClr val="000090"/>
                    </a:solidFill>
                  </a:endParaRPr>
                </a:p>
                <a:p>
                  <a:r>
                    <a:rPr lang="en-US" b="1" dirty="0">
                      <a:solidFill>
                        <a:srgbClr val="000090"/>
                      </a:solidFill>
                    </a:rPr>
                    <a:t>1</a:t>
                  </a:r>
                </a:p>
                <a:p>
                  <a:endParaRPr lang="en-US" sz="1000" b="1" dirty="0">
                    <a:solidFill>
                      <a:srgbClr val="000090"/>
                    </a:solidFill>
                  </a:endParaRPr>
                </a:p>
                <a:p>
                  <a:r>
                    <a:rPr lang="en-US" b="1" dirty="0">
                      <a:solidFill>
                        <a:srgbClr val="000090"/>
                      </a:solidFill>
                    </a:rPr>
                    <a:t>2</a:t>
                  </a:r>
                </a:p>
                <a:p>
                  <a:r>
                    <a:rPr lang="en-US" b="1" dirty="0">
                      <a:solidFill>
                        <a:srgbClr val="000090"/>
                      </a:solidFill>
                    </a:rPr>
                    <a:t>…</a:t>
                  </a:r>
                </a:p>
              </p:txBody>
            </p:sp>
            <p:sp>
              <p:nvSpPr>
                <p:cNvPr id="36" name="TextBox 35"/>
                <p:cNvSpPr txBox="1"/>
                <p:nvPr/>
              </p:nvSpPr>
              <p:spPr>
                <a:xfrm>
                  <a:off x="4343400" y="5067300"/>
                  <a:ext cx="762000" cy="400110"/>
                </a:xfrm>
                <a:prstGeom prst="rect">
                  <a:avLst/>
                </a:prstGeom>
                <a:noFill/>
                <a:ln>
                  <a:solidFill>
                    <a:srgbClr val="000090"/>
                  </a:solidFill>
                </a:ln>
              </p:spPr>
              <p:txBody>
                <a:bodyPr wrap="square" rtlCol="0">
                  <a:spAutoFit/>
                </a:bodyPr>
                <a:lstStyle/>
                <a:p>
                  <a:pPr algn="ctr"/>
                  <a:r>
                    <a:rPr lang="en-US" sz="2000" b="1" dirty="0">
                      <a:solidFill>
                        <a:srgbClr val="000090"/>
                      </a:solidFill>
                    </a:rPr>
                    <a:t>12</a:t>
                  </a:r>
                </a:p>
              </p:txBody>
            </p:sp>
            <p:sp>
              <p:nvSpPr>
                <p:cNvPr id="37" name="TextBox 36"/>
                <p:cNvSpPr txBox="1"/>
                <p:nvPr/>
              </p:nvSpPr>
              <p:spPr>
                <a:xfrm>
                  <a:off x="4343400" y="5461000"/>
                  <a:ext cx="762000" cy="400110"/>
                </a:xfrm>
                <a:prstGeom prst="rect">
                  <a:avLst/>
                </a:prstGeom>
                <a:noFill/>
                <a:ln>
                  <a:solidFill>
                    <a:srgbClr val="000090"/>
                  </a:solidFill>
                </a:ln>
              </p:spPr>
              <p:txBody>
                <a:bodyPr wrap="square" rtlCol="0">
                  <a:spAutoFit/>
                </a:bodyPr>
                <a:lstStyle/>
                <a:p>
                  <a:pPr algn="ctr"/>
                  <a:r>
                    <a:rPr lang="en-US" sz="2000" b="1" dirty="0">
                      <a:solidFill>
                        <a:srgbClr val="000090"/>
                      </a:solidFill>
                    </a:rPr>
                    <a:t>21</a:t>
                  </a:r>
                </a:p>
              </p:txBody>
            </p:sp>
            <p:sp>
              <p:nvSpPr>
                <p:cNvPr id="38" name="TextBox 37"/>
                <p:cNvSpPr txBox="1"/>
                <p:nvPr/>
              </p:nvSpPr>
              <p:spPr>
                <a:xfrm>
                  <a:off x="4343400" y="5867400"/>
                  <a:ext cx="762000" cy="400110"/>
                </a:xfrm>
                <a:prstGeom prst="rect">
                  <a:avLst/>
                </a:prstGeom>
                <a:noFill/>
                <a:ln>
                  <a:solidFill>
                    <a:srgbClr val="000090"/>
                  </a:solidFill>
                </a:ln>
              </p:spPr>
              <p:txBody>
                <a:bodyPr wrap="square" rtlCol="0">
                  <a:spAutoFit/>
                </a:bodyPr>
                <a:lstStyle/>
                <a:p>
                  <a:pPr algn="ctr"/>
                  <a:r>
                    <a:rPr lang="en-US" sz="2000" b="1" dirty="0">
                      <a:solidFill>
                        <a:srgbClr val="000090"/>
                      </a:solidFill>
                    </a:rPr>
                    <a:t>34</a:t>
                  </a:r>
                </a:p>
              </p:txBody>
            </p:sp>
            <p:sp>
              <p:nvSpPr>
                <p:cNvPr id="39" name="TextBox 38"/>
                <p:cNvSpPr txBox="1"/>
                <p:nvPr/>
              </p:nvSpPr>
              <p:spPr>
                <a:xfrm>
                  <a:off x="4572000" y="6096000"/>
                  <a:ext cx="762000" cy="369332"/>
                </a:xfrm>
                <a:prstGeom prst="rect">
                  <a:avLst/>
                </a:prstGeom>
                <a:noFill/>
              </p:spPr>
              <p:txBody>
                <a:bodyPr wrap="square" rtlCol="0">
                  <a:spAutoFit/>
                </a:bodyPr>
                <a:lstStyle/>
                <a:p>
                  <a:r>
                    <a:rPr lang="en-US" b="1" dirty="0"/>
                    <a:t>…</a:t>
                  </a:r>
                </a:p>
              </p:txBody>
            </p:sp>
          </p:grpSp>
          <p:sp>
            <p:nvSpPr>
              <p:cNvPr id="33" name="TextBox 32"/>
              <p:cNvSpPr txBox="1"/>
              <p:nvPr/>
            </p:nvSpPr>
            <p:spPr>
              <a:xfrm>
                <a:off x="304800" y="2514600"/>
                <a:ext cx="1371600" cy="400110"/>
              </a:xfrm>
              <a:prstGeom prst="rect">
                <a:avLst/>
              </a:prstGeom>
              <a:noFill/>
            </p:spPr>
            <p:txBody>
              <a:bodyPr wrap="square" rtlCol="0">
                <a:spAutoFit/>
              </a:bodyPr>
              <a:lstStyle/>
              <a:p>
                <a:r>
                  <a:rPr lang="en-US" sz="2000" b="1" dirty="0" err="1">
                    <a:solidFill>
                      <a:srgbClr val="000090"/>
                    </a:solidFill>
                    <a:latin typeface="Courier"/>
                    <a:cs typeface="Courier"/>
                  </a:rPr>
                  <a:t>my_list</a:t>
                </a:r>
                <a:endParaRPr lang="en-US" sz="2000" b="1" dirty="0">
                  <a:solidFill>
                    <a:srgbClr val="000090"/>
                  </a:solidFill>
                  <a:latin typeface="Courier"/>
                  <a:cs typeface="Courier"/>
                </a:endParaRPr>
              </a:p>
            </p:txBody>
          </p:sp>
          <p:cxnSp>
            <p:nvCxnSpPr>
              <p:cNvPr id="34" name="Straight Arrow Connector 33"/>
              <p:cNvCxnSpPr>
                <a:stCxn id="33" idx="3"/>
              </p:cNvCxnSpPr>
              <p:nvPr/>
            </p:nvCxnSpPr>
            <p:spPr>
              <a:xfrm>
                <a:off x="1676400" y="2714655"/>
                <a:ext cx="584200" cy="0"/>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30819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Creating a list in Python</a:t>
            </a:r>
          </a:p>
        </p:txBody>
      </p:sp>
      <p:sp>
        <p:nvSpPr>
          <p:cNvPr id="3" name="Content Placeholder 2"/>
          <p:cNvSpPr>
            <a:spLocks noGrp="1"/>
          </p:cNvSpPr>
          <p:nvPr>
            <p:ph sz="quarter" idx="1"/>
          </p:nvPr>
        </p:nvSpPr>
        <p:spPr>
          <a:xfrm>
            <a:off x="152400" y="838200"/>
            <a:ext cx="8839200" cy="5486400"/>
          </a:xfrm>
        </p:spPr>
        <p:txBody>
          <a:bodyPr>
            <a:normAutofit/>
          </a:bodyPr>
          <a:lstStyle/>
          <a:p>
            <a:r>
              <a:rPr lang="en-US" sz="2800" dirty="0"/>
              <a:t>Square brackets are used to </a:t>
            </a:r>
            <a:r>
              <a:rPr lang="en-US" sz="2800" b="1" dirty="0">
                <a:solidFill>
                  <a:srgbClr val="0000FF"/>
                </a:solidFill>
              </a:rPr>
              <a:t>create a list </a:t>
            </a:r>
            <a:r>
              <a:rPr lang="en-US" sz="2800" dirty="0"/>
              <a:t>which contains some elements.  Each element is separated from the next element using a comma, e.g.,</a:t>
            </a:r>
          </a:p>
          <a:p>
            <a:pPr>
              <a:buFont typeface="Wingdings" charset="2"/>
              <a:buChar char="§"/>
            </a:pPr>
            <a:endParaRPr lang="en-US" sz="2800" dirty="0"/>
          </a:p>
          <a:p>
            <a:pPr>
              <a:buFont typeface="Wingdings" charset="2"/>
              <a:buChar char="§"/>
            </a:pPr>
            <a:endParaRPr lang="en-US" sz="2800" dirty="0"/>
          </a:p>
          <a:p>
            <a:r>
              <a:rPr lang="en-US" sz="2800" dirty="0"/>
              <a:t>An </a:t>
            </a:r>
            <a:r>
              <a:rPr lang="en-US" sz="2800" b="1" dirty="0">
                <a:solidFill>
                  <a:srgbClr val="0000FF"/>
                </a:solidFill>
              </a:rPr>
              <a:t>empty list </a:t>
            </a:r>
            <a:r>
              <a:rPr lang="en-US" sz="2800" dirty="0"/>
              <a:t>(contains no elements) can be created:</a:t>
            </a:r>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800" dirty="0"/>
          </a:p>
          <a:p>
            <a:r>
              <a:rPr lang="en-US" sz="2800" dirty="0"/>
              <a:t>Another way to create an empty list is:</a:t>
            </a:r>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900" dirty="0"/>
          </a:p>
          <a:p>
            <a:pPr>
              <a:buFont typeface="Wingdings" charset="2"/>
              <a:buChar char="§"/>
            </a:pPr>
            <a:endParaRPr lang="en-US" sz="2800" dirty="0"/>
          </a:p>
          <a:p>
            <a:pPr>
              <a:buFont typeface="Wingdings" charset="2"/>
              <a:buChar char="§"/>
            </a:pPr>
            <a:endParaRPr lang="en-US" sz="2800" dirty="0"/>
          </a:p>
          <a:p>
            <a:pPr>
              <a:buFont typeface="Wingdings" charset="2"/>
              <a:buChar char="§"/>
            </a:pPr>
            <a:endParaRPr lang="en-US" sz="2600" dirty="0">
              <a:ea typeface="ＭＳ Ｐゴシック" charset="-128"/>
              <a:cs typeface="Calibri"/>
            </a:endParaRPr>
          </a:p>
          <a:p>
            <a:pPr marL="365760" lvl="2">
              <a:buFont typeface="Wingdings" charset="2"/>
              <a:buChar char="§"/>
            </a:pPr>
            <a:endParaRPr lang="en-US" sz="1900" dirty="0"/>
          </a:p>
          <a:p>
            <a:pPr>
              <a:buFont typeface="Wingdings" charset="2"/>
              <a:buChar char="§"/>
            </a:pPr>
            <a:endParaRPr lang="en-US" sz="2800" dirty="0">
              <a:ea typeface="ＭＳ Ｐゴシック" charset="-128"/>
              <a:cs typeface="Calibri"/>
            </a:endParaRPr>
          </a:p>
          <a:p>
            <a:pPr marL="0" indent="0">
              <a:buNone/>
            </a:pPr>
            <a:endParaRPr lang="en-US" dirty="0"/>
          </a:p>
          <a:p>
            <a:pPr marL="0" indent="0">
              <a:buNone/>
            </a:pPr>
            <a:endParaRPr lang="en-NZ" dirty="0"/>
          </a:p>
          <a:p>
            <a:pPr lvl="1"/>
            <a:endParaRPr lang="en-GB"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9</a:t>
            </a:fld>
            <a:endParaRPr lang="en-US" dirty="0"/>
          </a:p>
        </p:txBody>
      </p:sp>
      <p:sp>
        <p:nvSpPr>
          <p:cNvPr id="6" name="Footer Placeholder 5"/>
          <p:cNvSpPr>
            <a:spLocks noGrp="1"/>
          </p:cNvSpPr>
          <p:nvPr>
            <p:ph type="ftr" sz="quarter" idx="3"/>
          </p:nvPr>
        </p:nvSpPr>
        <p:spPr/>
        <p:txBody>
          <a:bodyPr/>
          <a:lstStyle/>
          <a:p>
            <a:r>
              <a:rPr lang="en-US"/>
              <a:t>CompSci 101 - Principles of Programming </a:t>
            </a:r>
            <a:endParaRPr lang="en-US" dirty="0"/>
          </a:p>
        </p:txBody>
      </p:sp>
      <p:sp>
        <p:nvSpPr>
          <p:cNvPr id="30" name="Text Box 9"/>
          <p:cNvSpPr txBox="1">
            <a:spLocks noChangeArrowheads="1"/>
          </p:cNvSpPr>
          <p:nvPr/>
        </p:nvSpPr>
        <p:spPr bwMode="auto">
          <a:xfrm>
            <a:off x="1371600" y="2286000"/>
            <a:ext cx="4191000" cy="46166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2000" b="1" dirty="0" err="1">
                <a:solidFill>
                  <a:srgbClr val="000090"/>
                </a:solidFill>
                <a:latin typeface="Courier"/>
              </a:rPr>
              <a:t>my_list</a:t>
            </a:r>
            <a:r>
              <a:rPr lang="da-DK" altLang="en-US" sz="2000" b="1" dirty="0">
                <a:solidFill>
                  <a:srgbClr val="000090"/>
                </a:solidFill>
                <a:latin typeface="Courier"/>
              </a:rPr>
              <a:t> = </a:t>
            </a:r>
            <a:r>
              <a:rPr lang="da-DK" altLang="en-US" sz="2400" b="1" dirty="0">
                <a:solidFill>
                  <a:srgbClr val="FF00FF"/>
                </a:solidFill>
                <a:latin typeface="Courier"/>
              </a:rPr>
              <a:t>[12, 21, 34]</a:t>
            </a:r>
          </a:p>
        </p:txBody>
      </p:sp>
      <p:sp>
        <p:nvSpPr>
          <p:cNvPr id="31" name="Text Box 9"/>
          <p:cNvSpPr txBox="1">
            <a:spLocks noChangeArrowheads="1"/>
          </p:cNvSpPr>
          <p:nvPr/>
        </p:nvSpPr>
        <p:spPr bwMode="auto">
          <a:xfrm>
            <a:off x="6553200" y="3733800"/>
            <a:ext cx="2209800" cy="46166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2000" b="1" dirty="0" err="1">
                <a:solidFill>
                  <a:srgbClr val="000090"/>
                </a:solidFill>
                <a:latin typeface="Courier"/>
              </a:rPr>
              <a:t>my_list</a:t>
            </a:r>
            <a:r>
              <a:rPr lang="da-DK" altLang="en-US" sz="2000" b="1" dirty="0">
                <a:solidFill>
                  <a:srgbClr val="000090"/>
                </a:solidFill>
                <a:latin typeface="Courier"/>
              </a:rPr>
              <a:t> =</a:t>
            </a:r>
            <a:r>
              <a:rPr lang="da-DK" altLang="en-US" sz="2400" b="1" dirty="0">
                <a:solidFill>
                  <a:srgbClr val="000090"/>
                </a:solidFill>
                <a:latin typeface="Courier"/>
              </a:rPr>
              <a:t> </a:t>
            </a:r>
            <a:r>
              <a:rPr lang="da-DK" altLang="en-US" sz="2400" b="1" dirty="0">
                <a:solidFill>
                  <a:srgbClr val="FF00FF"/>
                </a:solidFill>
                <a:latin typeface="Courier"/>
              </a:rPr>
              <a:t>[]</a:t>
            </a:r>
          </a:p>
        </p:txBody>
      </p:sp>
      <p:sp>
        <p:nvSpPr>
          <p:cNvPr id="32" name="Text Box 9"/>
          <p:cNvSpPr txBox="1">
            <a:spLocks noChangeArrowheads="1"/>
          </p:cNvSpPr>
          <p:nvPr/>
        </p:nvSpPr>
        <p:spPr bwMode="auto">
          <a:xfrm>
            <a:off x="6248400" y="5029200"/>
            <a:ext cx="2819400" cy="46166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2000" b="1" dirty="0" err="1">
                <a:solidFill>
                  <a:srgbClr val="000090"/>
                </a:solidFill>
                <a:latin typeface="Courier"/>
              </a:rPr>
              <a:t>my_list</a:t>
            </a:r>
            <a:r>
              <a:rPr lang="da-DK" altLang="en-US" sz="2000" b="1" dirty="0">
                <a:solidFill>
                  <a:srgbClr val="000090"/>
                </a:solidFill>
                <a:latin typeface="Courier"/>
              </a:rPr>
              <a:t> = </a:t>
            </a:r>
            <a:r>
              <a:rPr lang="da-DK" altLang="en-US" sz="2400" b="1" dirty="0">
                <a:solidFill>
                  <a:srgbClr val="FF00FF"/>
                </a:solidFill>
                <a:latin typeface="Courier"/>
              </a:rPr>
              <a:t>list()</a:t>
            </a:r>
          </a:p>
        </p:txBody>
      </p:sp>
      <p:sp>
        <p:nvSpPr>
          <p:cNvPr id="33" name="TextBox 32"/>
          <p:cNvSpPr txBox="1"/>
          <p:nvPr/>
        </p:nvSpPr>
        <p:spPr>
          <a:xfrm>
            <a:off x="762000" y="6197024"/>
            <a:ext cx="6858000" cy="615553"/>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NZ" sz="1600" b="1" dirty="0">
                <a:solidFill>
                  <a:srgbClr val="000090"/>
                </a:solidFill>
              </a:rPr>
              <a:t>Note that </a:t>
            </a:r>
            <a:r>
              <a:rPr lang="en-NZ" b="1" dirty="0">
                <a:solidFill>
                  <a:srgbClr val="0000FF"/>
                </a:solidFill>
              </a:rPr>
              <a:t>list</a:t>
            </a:r>
            <a:r>
              <a:rPr lang="en-NZ" sz="1600" b="1" dirty="0">
                <a:solidFill>
                  <a:srgbClr val="0000FF"/>
                </a:solidFill>
              </a:rPr>
              <a:t> </a:t>
            </a:r>
            <a:r>
              <a:rPr lang="en-NZ" sz="1600" b="1" dirty="0">
                <a:solidFill>
                  <a:srgbClr val="000090"/>
                </a:solidFill>
              </a:rPr>
              <a:t>is a special word in Python.  It refers to the list data structure and it should not be used as a variable name.</a:t>
            </a:r>
          </a:p>
        </p:txBody>
      </p:sp>
      <p:sp>
        <p:nvSpPr>
          <p:cNvPr id="35" name="Rounded Rectangle 34"/>
          <p:cNvSpPr/>
          <p:nvPr/>
        </p:nvSpPr>
        <p:spPr>
          <a:xfrm>
            <a:off x="7416800" y="1752600"/>
            <a:ext cx="1193800" cy="1346200"/>
          </a:xfrm>
          <a:prstGeom prst="roundRect">
            <a:avLst/>
          </a:prstGeom>
          <a:solidFill>
            <a:srgbClr val="62FFD9"/>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nvGrpSpPr>
          <p:cNvPr id="36" name="Group 35"/>
          <p:cNvGrpSpPr/>
          <p:nvPr/>
        </p:nvGrpSpPr>
        <p:grpSpPr>
          <a:xfrm>
            <a:off x="5816600" y="1828800"/>
            <a:ext cx="2590802" cy="1425402"/>
            <a:chOff x="893134" y="2506028"/>
            <a:chExt cx="1928038" cy="1268756"/>
          </a:xfrm>
        </p:grpSpPr>
        <p:grpSp>
          <p:nvGrpSpPr>
            <p:cNvPr id="37" name="Group 36"/>
            <p:cNvGrpSpPr/>
            <p:nvPr/>
          </p:nvGrpSpPr>
          <p:grpSpPr>
            <a:xfrm>
              <a:off x="2094613" y="2506028"/>
              <a:ext cx="726559" cy="1268756"/>
              <a:chOff x="3771013" y="5067300"/>
              <a:chExt cx="726559" cy="1268756"/>
            </a:xfrm>
          </p:grpSpPr>
          <p:sp>
            <p:nvSpPr>
              <p:cNvPr id="40" name="TextBox 39"/>
              <p:cNvSpPr txBox="1"/>
              <p:nvPr/>
            </p:nvSpPr>
            <p:spPr>
              <a:xfrm>
                <a:off x="3771013" y="5075872"/>
                <a:ext cx="329609" cy="1260184"/>
              </a:xfrm>
              <a:prstGeom prst="rect">
                <a:avLst/>
              </a:prstGeom>
              <a:noFill/>
            </p:spPr>
            <p:txBody>
              <a:bodyPr wrap="square" rtlCol="0">
                <a:spAutoFit/>
              </a:bodyPr>
              <a:lstStyle/>
              <a:p>
                <a:r>
                  <a:rPr lang="en-US" b="1" dirty="0">
                    <a:solidFill>
                      <a:srgbClr val="000090"/>
                    </a:solidFill>
                  </a:rPr>
                  <a:t>0</a:t>
                </a:r>
              </a:p>
              <a:p>
                <a:endParaRPr lang="en-US" sz="400" b="1" dirty="0">
                  <a:solidFill>
                    <a:srgbClr val="000090"/>
                  </a:solidFill>
                </a:endParaRPr>
              </a:p>
              <a:p>
                <a:r>
                  <a:rPr lang="en-US" b="1" dirty="0">
                    <a:solidFill>
                      <a:srgbClr val="000090"/>
                    </a:solidFill>
                  </a:rPr>
                  <a:t>1</a:t>
                </a:r>
              </a:p>
              <a:p>
                <a:endParaRPr lang="en-US" sz="1000" b="1" dirty="0">
                  <a:solidFill>
                    <a:srgbClr val="000090"/>
                  </a:solidFill>
                </a:endParaRPr>
              </a:p>
              <a:p>
                <a:r>
                  <a:rPr lang="en-US" b="1" dirty="0">
                    <a:solidFill>
                      <a:srgbClr val="000090"/>
                    </a:solidFill>
                  </a:rPr>
                  <a:t>2</a:t>
                </a:r>
              </a:p>
              <a:p>
                <a:endParaRPr lang="en-US" b="1" dirty="0"/>
              </a:p>
            </p:txBody>
          </p:sp>
          <p:sp>
            <p:nvSpPr>
              <p:cNvPr id="41" name="TextBox 40"/>
              <p:cNvSpPr txBox="1"/>
              <p:nvPr/>
            </p:nvSpPr>
            <p:spPr>
              <a:xfrm>
                <a:off x="3962400" y="5067300"/>
                <a:ext cx="535172" cy="356140"/>
              </a:xfrm>
              <a:prstGeom prst="rect">
                <a:avLst/>
              </a:prstGeom>
              <a:noFill/>
              <a:ln>
                <a:solidFill>
                  <a:srgbClr val="000090"/>
                </a:solidFill>
              </a:ln>
            </p:spPr>
            <p:txBody>
              <a:bodyPr wrap="square" rtlCol="0">
                <a:spAutoFit/>
              </a:bodyPr>
              <a:lstStyle/>
              <a:p>
                <a:pPr algn="ctr"/>
                <a:r>
                  <a:rPr lang="en-US" sz="2000" b="1" dirty="0">
                    <a:solidFill>
                      <a:srgbClr val="000090"/>
                    </a:solidFill>
                  </a:rPr>
                  <a:t>12</a:t>
                </a:r>
              </a:p>
            </p:txBody>
          </p:sp>
          <p:sp>
            <p:nvSpPr>
              <p:cNvPr id="42" name="TextBox 41"/>
              <p:cNvSpPr txBox="1"/>
              <p:nvPr/>
            </p:nvSpPr>
            <p:spPr>
              <a:xfrm>
                <a:off x="3962400" y="5429040"/>
                <a:ext cx="535172" cy="356140"/>
              </a:xfrm>
              <a:prstGeom prst="rect">
                <a:avLst/>
              </a:prstGeom>
              <a:noFill/>
              <a:ln>
                <a:solidFill>
                  <a:srgbClr val="000090"/>
                </a:solidFill>
              </a:ln>
            </p:spPr>
            <p:txBody>
              <a:bodyPr wrap="square" rtlCol="0">
                <a:spAutoFit/>
              </a:bodyPr>
              <a:lstStyle/>
              <a:p>
                <a:pPr algn="ctr"/>
                <a:r>
                  <a:rPr lang="en-US" sz="2000" b="1" dirty="0">
                    <a:solidFill>
                      <a:srgbClr val="000090"/>
                    </a:solidFill>
                  </a:rPr>
                  <a:t>21</a:t>
                </a:r>
              </a:p>
            </p:txBody>
          </p:sp>
          <p:sp>
            <p:nvSpPr>
              <p:cNvPr id="43" name="TextBox 42"/>
              <p:cNvSpPr txBox="1"/>
              <p:nvPr/>
            </p:nvSpPr>
            <p:spPr>
              <a:xfrm>
                <a:off x="3962400" y="5779473"/>
                <a:ext cx="535172" cy="356140"/>
              </a:xfrm>
              <a:prstGeom prst="rect">
                <a:avLst/>
              </a:prstGeom>
              <a:noFill/>
              <a:ln>
                <a:solidFill>
                  <a:srgbClr val="000090"/>
                </a:solidFill>
              </a:ln>
            </p:spPr>
            <p:txBody>
              <a:bodyPr wrap="square" rtlCol="0">
                <a:spAutoFit/>
              </a:bodyPr>
              <a:lstStyle/>
              <a:p>
                <a:pPr algn="ctr"/>
                <a:r>
                  <a:rPr lang="en-US" sz="2000" b="1" dirty="0">
                    <a:solidFill>
                      <a:srgbClr val="000090"/>
                    </a:solidFill>
                  </a:rPr>
                  <a:t>34</a:t>
                </a:r>
              </a:p>
            </p:txBody>
          </p:sp>
        </p:grpSp>
        <p:sp>
          <p:nvSpPr>
            <p:cNvPr id="38" name="TextBox 37"/>
            <p:cNvSpPr txBox="1"/>
            <p:nvPr/>
          </p:nvSpPr>
          <p:spPr>
            <a:xfrm>
              <a:off x="893134" y="2514601"/>
              <a:ext cx="1190846" cy="356140"/>
            </a:xfrm>
            <a:prstGeom prst="rect">
              <a:avLst/>
            </a:prstGeom>
            <a:noFill/>
          </p:spPr>
          <p:txBody>
            <a:bodyPr wrap="square" rtlCol="0">
              <a:spAutoFit/>
            </a:bodyPr>
            <a:lstStyle/>
            <a:p>
              <a:r>
                <a:rPr lang="en-US" sz="2000" b="1" dirty="0" err="1">
                  <a:solidFill>
                    <a:srgbClr val="000090"/>
                  </a:solidFill>
                  <a:latin typeface="Courier"/>
                  <a:cs typeface="Courier"/>
                </a:rPr>
                <a:t>my_list</a:t>
              </a:r>
              <a:endParaRPr lang="en-US" sz="2000" b="1" dirty="0">
                <a:solidFill>
                  <a:srgbClr val="000090"/>
                </a:solidFill>
                <a:latin typeface="Courier"/>
                <a:cs typeface="Courier"/>
              </a:endParaRPr>
            </a:p>
          </p:txBody>
        </p:sp>
        <p:cxnSp>
          <p:nvCxnSpPr>
            <p:cNvPr id="39" name="Straight Arrow Connector 38"/>
            <p:cNvCxnSpPr/>
            <p:nvPr/>
          </p:nvCxnSpPr>
          <p:spPr>
            <a:xfrm flipV="1">
              <a:off x="1785973" y="2709506"/>
              <a:ext cx="241300" cy="5834"/>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1526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13008</TotalTime>
  <Words>2390</Words>
  <Application>Microsoft Macintosh PowerPoint</Application>
  <PresentationFormat>On-screen Show (4:3)</PresentationFormat>
  <Paragraphs>947</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ＭＳ Ｐゴシック</vt:lpstr>
      <vt:lpstr>Arial</vt:lpstr>
      <vt:lpstr>Calibri</vt:lpstr>
      <vt:lpstr>Courier</vt:lpstr>
      <vt:lpstr>Mangal</vt:lpstr>
      <vt:lpstr>MS Pゴシック</vt:lpstr>
      <vt:lpstr>Wingdings</vt:lpstr>
      <vt:lpstr>Wingdings 3</vt:lpstr>
      <vt:lpstr>Composite</vt:lpstr>
      <vt:lpstr> </vt:lpstr>
      <vt:lpstr>Learning outcomes</vt:lpstr>
      <vt:lpstr>Recap on for … in range(…) loops</vt:lpstr>
      <vt:lpstr>The membership operator (in)</vt:lpstr>
      <vt:lpstr>Why lists?</vt:lpstr>
      <vt:lpstr>The list data structure</vt:lpstr>
      <vt:lpstr>Visualising a list data structure</vt:lpstr>
      <vt:lpstr>List – use square brackets</vt:lpstr>
      <vt:lpstr>Creating a list in Python</vt:lpstr>
      <vt:lpstr>Printing a list, the length of a list</vt:lpstr>
      <vt:lpstr>Concatenating lists</vt:lpstr>
      <vt:lpstr>Populating a list using the range() function</vt:lpstr>
      <vt:lpstr>The membership operator (in)</vt:lpstr>
      <vt:lpstr>Accessing elements of a list</vt:lpstr>
      <vt:lpstr>Lists are mutable objects. The elements of a list can be updated.</vt:lpstr>
      <vt:lpstr>Visiting each element in the list</vt:lpstr>
      <vt:lpstr>Visiting each element in the list</vt:lpstr>
      <vt:lpstr>Using lists - example</vt:lpstr>
      <vt:lpstr>Complete the function 1</vt:lpstr>
      <vt:lpstr>Complete the function 2</vt:lpstr>
      <vt:lpstr>Complete the function 3</vt:lpstr>
      <vt:lpstr>Complete the function 4</vt:lpstr>
      <vt:lpstr>Summary</vt:lpstr>
      <vt:lpstr>Examples of Python features used in this lecture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250</dc:title>
  <dc:creator>Andrew Luxton-Reilly</dc:creator>
  <cp:lastModifiedBy>Microsoft Office User</cp:lastModifiedBy>
  <cp:revision>487</cp:revision>
  <cp:lastPrinted>2020-01-20T00:59:18Z</cp:lastPrinted>
  <dcterms:created xsi:type="dcterms:W3CDTF">2006-08-16T00:00:00Z</dcterms:created>
  <dcterms:modified xsi:type="dcterms:W3CDTF">2020-04-21T22:13:13Z</dcterms:modified>
</cp:coreProperties>
</file>