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5"/>
  </p:notesMasterIdLst>
  <p:handoutMasterIdLst>
    <p:handoutMasterId r:id="rId26"/>
  </p:handoutMasterIdLst>
  <p:sldIdLst>
    <p:sldId id="256" r:id="rId2"/>
    <p:sldId id="257" r:id="rId3"/>
    <p:sldId id="342" r:id="rId4"/>
    <p:sldId id="301" r:id="rId5"/>
    <p:sldId id="302" r:id="rId6"/>
    <p:sldId id="314" r:id="rId7"/>
    <p:sldId id="312" r:id="rId8"/>
    <p:sldId id="315" r:id="rId9"/>
    <p:sldId id="313" r:id="rId10"/>
    <p:sldId id="317" r:id="rId11"/>
    <p:sldId id="324" r:id="rId12"/>
    <p:sldId id="319" r:id="rId13"/>
    <p:sldId id="325" r:id="rId14"/>
    <p:sldId id="320" r:id="rId15"/>
    <p:sldId id="331" r:id="rId16"/>
    <p:sldId id="321" r:id="rId17"/>
    <p:sldId id="328" r:id="rId18"/>
    <p:sldId id="329" r:id="rId19"/>
    <p:sldId id="363" r:id="rId20"/>
    <p:sldId id="364" r:id="rId21"/>
    <p:sldId id="365" r:id="rId22"/>
    <p:sldId id="310" r:id="rId23"/>
    <p:sldId id="322" r:id="rId2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FF"/>
    <a:srgbClr val="0020AB"/>
    <a:srgbClr val="2214DC"/>
    <a:srgbClr val="DA76FB"/>
    <a:srgbClr val="00FF00"/>
    <a:srgbClr val="D7F7FF"/>
    <a:srgbClr val="E3EBF3"/>
    <a:srgbClr val="E3D9D9"/>
    <a:srgbClr val="D8F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96405" autoAdjust="0"/>
  </p:normalViewPr>
  <p:slideViewPr>
    <p:cSldViewPr>
      <p:cViewPr varScale="1">
        <p:scale>
          <a:sx n="126" d="100"/>
          <a:sy n="126" d="100"/>
        </p:scale>
        <p:origin x="776" y="200"/>
      </p:cViewPr>
      <p:guideLst>
        <p:guide orient="horz" pos="2160"/>
        <p:guide pos="2880"/>
      </p:guideLst>
    </p:cSldViewPr>
  </p:slideViewPr>
  <p:outlineViewPr>
    <p:cViewPr>
      <p:scale>
        <a:sx n="33" d="100"/>
        <a:sy n="33" d="100"/>
      </p:scale>
      <p:origin x="0" y="4842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929FBC93-25B9-444D-AB33-FB5BE5326080}" type="datetimeFigureOut">
              <a:rPr lang="en-NZ" smtClean="0"/>
              <a:t>22/04/20</a:t>
            </a:fld>
            <a:endParaRPr lang="en-NZ"/>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36E744B1-BB5A-4FFF-9FC1-D9657206DF5C}" type="slidenum">
              <a:rPr lang="en-NZ" smtClean="0"/>
              <a:t>‹#›</a:t>
            </a:fld>
            <a:endParaRPr lang="en-NZ"/>
          </a:p>
        </p:txBody>
      </p:sp>
    </p:spTree>
    <p:extLst>
      <p:ext uri="{BB962C8B-B14F-4D97-AF65-F5344CB8AC3E}">
        <p14:creationId xmlns:p14="http://schemas.microsoft.com/office/powerpoint/2010/main" val="37561626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B61F4E5E-F2C2-41BC-B8A0-92A3E475D9EC}" type="datetimeFigureOut">
              <a:rPr lang="en-NZ" smtClean="0"/>
              <a:t>22/04/20</a:t>
            </a:fld>
            <a:endParaRPr lang="en-NZ"/>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56BC43D3-C661-4244-84AB-C965DC249C4D}" type="slidenum">
              <a:rPr lang="en-NZ" smtClean="0"/>
              <a:t>‹#›</a:t>
            </a:fld>
            <a:endParaRPr lang="en-NZ"/>
          </a:p>
        </p:txBody>
      </p:sp>
    </p:spTree>
    <p:extLst>
      <p:ext uri="{BB962C8B-B14F-4D97-AF65-F5344CB8AC3E}">
        <p14:creationId xmlns:p14="http://schemas.microsoft.com/office/powerpoint/2010/main" val="5336638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56BC43D3-C661-4244-84AB-C965DC249C4D}" type="slidenum">
              <a:rPr lang="en-NZ" smtClean="0"/>
              <a:t>1</a:t>
            </a:fld>
            <a:endParaRPr lang="en-NZ"/>
          </a:p>
        </p:txBody>
      </p:sp>
    </p:spTree>
    <p:extLst>
      <p:ext uri="{BB962C8B-B14F-4D97-AF65-F5344CB8AC3E}">
        <p14:creationId xmlns:p14="http://schemas.microsoft.com/office/powerpoint/2010/main" val="942641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Calibri"/>
              <a:ea typeface="ＭＳ Ｐゴシック" panose="020B0600070205080204" pitchFamily="34" charset="-128"/>
            </a:endParaRPr>
          </a:p>
        </p:txBody>
      </p:sp>
    </p:spTree>
    <p:extLst>
      <p:ext uri="{BB962C8B-B14F-4D97-AF65-F5344CB8AC3E}">
        <p14:creationId xmlns:p14="http://schemas.microsoft.com/office/powerpoint/2010/main" val="4054546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Calibri"/>
              <a:ea typeface="ＭＳ Ｐゴシック" panose="020B0600070205080204" pitchFamily="34" charset="-128"/>
            </a:endParaRPr>
          </a:p>
        </p:txBody>
      </p:sp>
    </p:spTree>
    <p:extLst>
      <p:ext uri="{BB962C8B-B14F-4D97-AF65-F5344CB8AC3E}">
        <p14:creationId xmlns:p14="http://schemas.microsoft.com/office/powerpoint/2010/main" val="4054546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Calibri"/>
              <a:ea typeface="ＭＳ Ｐゴシック" panose="020B0600070205080204" pitchFamily="34" charset="-128"/>
            </a:endParaRPr>
          </a:p>
        </p:txBody>
      </p:sp>
    </p:spTree>
    <p:extLst>
      <p:ext uri="{BB962C8B-B14F-4D97-AF65-F5344CB8AC3E}">
        <p14:creationId xmlns:p14="http://schemas.microsoft.com/office/powerpoint/2010/main" val="4054546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Calibri"/>
              <a:ea typeface="ＭＳ Ｐゴシック" panose="020B0600070205080204" pitchFamily="34" charset="-128"/>
            </a:endParaRPr>
          </a:p>
        </p:txBody>
      </p:sp>
    </p:spTree>
    <p:extLst>
      <p:ext uri="{BB962C8B-B14F-4D97-AF65-F5344CB8AC3E}">
        <p14:creationId xmlns:p14="http://schemas.microsoft.com/office/powerpoint/2010/main" val="4054546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Calibri"/>
              <a:ea typeface="ＭＳ Ｐゴシック" panose="020B0600070205080204" pitchFamily="34" charset="-128"/>
            </a:endParaRPr>
          </a:p>
        </p:txBody>
      </p:sp>
    </p:spTree>
    <p:extLst>
      <p:ext uri="{BB962C8B-B14F-4D97-AF65-F5344CB8AC3E}">
        <p14:creationId xmlns:p14="http://schemas.microsoft.com/office/powerpoint/2010/main" val="4054546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Calibri"/>
              <a:ea typeface="ＭＳ Ｐゴシック" panose="020B0600070205080204" pitchFamily="34" charset="-128"/>
            </a:endParaRPr>
          </a:p>
        </p:txBody>
      </p:sp>
    </p:spTree>
    <p:extLst>
      <p:ext uri="{BB962C8B-B14F-4D97-AF65-F5344CB8AC3E}">
        <p14:creationId xmlns:p14="http://schemas.microsoft.com/office/powerpoint/2010/main" val="4054546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Calibri"/>
              <a:ea typeface="ＭＳ Ｐゴシック" panose="020B0600070205080204" pitchFamily="34" charset="-128"/>
            </a:endParaRPr>
          </a:p>
        </p:txBody>
      </p:sp>
    </p:spTree>
    <p:extLst>
      <p:ext uri="{BB962C8B-B14F-4D97-AF65-F5344CB8AC3E}">
        <p14:creationId xmlns:p14="http://schemas.microsoft.com/office/powerpoint/2010/main" val="4054546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Calibri"/>
              <a:ea typeface="ＭＳ Ｐゴシック" panose="020B0600070205080204" pitchFamily="34" charset="-128"/>
            </a:endParaRPr>
          </a:p>
        </p:txBody>
      </p:sp>
    </p:spTree>
    <p:extLst>
      <p:ext uri="{BB962C8B-B14F-4D97-AF65-F5344CB8AC3E}">
        <p14:creationId xmlns:p14="http://schemas.microsoft.com/office/powerpoint/2010/main" val="3271354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Calibri"/>
              <a:ea typeface="ＭＳ Ｐゴシック" panose="020B0600070205080204" pitchFamily="34" charset="-128"/>
            </a:endParaRPr>
          </a:p>
        </p:txBody>
      </p:sp>
    </p:spTree>
    <p:extLst>
      <p:ext uri="{BB962C8B-B14F-4D97-AF65-F5344CB8AC3E}">
        <p14:creationId xmlns:p14="http://schemas.microsoft.com/office/powerpoint/2010/main" val="32713544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19</a:t>
            </a:fld>
            <a:endParaRPr lang="en-NZ" altLang="en-US"/>
          </a:p>
        </p:txBody>
      </p:sp>
    </p:spTree>
    <p:extLst>
      <p:ext uri="{BB962C8B-B14F-4D97-AF65-F5344CB8AC3E}">
        <p14:creationId xmlns:p14="http://schemas.microsoft.com/office/powerpoint/2010/main" val="1460419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NZ" dirty="0"/>
              <a:t>lists can be passed to functions as parameters, lists can be returned by a function.</a:t>
            </a:r>
          </a:p>
          <a:p>
            <a:endParaRPr lang="en-US" dirty="0"/>
          </a:p>
        </p:txBody>
      </p:sp>
      <p:sp>
        <p:nvSpPr>
          <p:cNvPr id="4" name="Slide Number Placeholder 3"/>
          <p:cNvSpPr>
            <a:spLocks noGrp="1"/>
          </p:cNvSpPr>
          <p:nvPr>
            <p:ph type="sldNum" sz="quarter" idx="10"/>
          </p:nvPr>
        </p:nvSpPr>
        <p:spPr/>
        <p:txBody>
          <a:bodyPr/>
          <a:lstStyle/>
          <a:p>
            <a:fld id="{56BC43D3-C661-4244-84AB-C965DC249C4D}" type="slidenum">
              <a:rPr lang="en-NZ" smtClean="0"/>
              <a:t>2</a:t>
            </a:fld>
            <a:endParaRPr lang="en-NZ"/>
          </a:p>
        </p:txBody>
      </p:sp>
    </p:spTree>
    <p:extLst>
      <p:ext uri="{BB962C8B-B14F-4D97-AF65-F5344CB8AC3E}">
        <p14:creationId xmlns:p14="http://schemas.microsoft.com/office/powerpoint/2010/main" val="2532031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20</a:t>
            </a:fld>
            <a:endParaRPr lang="en-NZ" altLang="en-US"/>
          </a:p>
        </p:txBody>
      </p:sp>
    </p:spTree>
    <p:extLst>
      <p:ext uri="{BB962C8B-B14F-4D97-AF65-F5344CB8AC3E}">
        <p14:creationId xmlns:p14="http://schemas.microsoft.com/office/powerpoint/2010/main" val="3462498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21</a:t>
            </a:fld>
            <a:endParaRPr lang="en-NZ" altLang="en-US"/>
          </a:p>
        </p:txBody>
      </p:sp>
    </p:spTree>
    <p:extLst>
      <p:ext uri="{BB962C8B-B14F-4D97-AF65-F5344CB8AC3E}">
        <p14:creationId xmlns:p14="http://schemas.microsoft.com/office/powerpoint/2010/main" val="1707354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3</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Calibri"/>
              <a:ea typeface="ＭＳ Ｐゴシック" panose="020B0600070205080204" pitchFamily="34" charset="-128"/>
            </a:endParaRPr>
          </a:p>
        </p:txBody>
      </p:sp>
    </p:spTree>
    <p:extLst>
      <p:ext uri="{BB962C8B-B14F-4D97-AF65-F5344CB8AC3E}">
        <p14:creationId xmlns:p14="http://schemas.microsoft.com/office/powerpoint/2010/main" val="3271354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Calibri"/>
              <a:ea typeface="ＭＳ Ｐゴシック" panose="020B0600070205080204" pitchFamily="34" charset="-128"/>
            </a:endParaRPr>
          </a:p>
        </p:txBody>
      </p:sp>
    </p:spTree>
    <p:extLst>
      <p:ext uri="{BB962C8B-B14F-4D97-AF65-F5344CB8AC3E}">
        <p14:creationId xmlns:p14="http://schemas.microsoft.com/office/powerpoint/2010/main" val="4054546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Calibri"/>
              <a:ea typeface="ＭＳ Ｐゴシック" panose="020B0600070205080204" pitchFamily="34" charset="-128"/>
            </a:endParaRPr>
          </a:p>
        </p:txBody>
      </p:sp>
    </p:spTree>
    <p:extLst>
      <p:ext uri="{BB962C8B-B14F-4D97-AF65-F5344CB8AC3E}">
        <p14:creationId xmlns:p14="http://schemas.microsoft.com/office/powerpoint/2010/main" val="4054546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Calibri"/>
              <a:ea typeface="ＭＳ Ｐゴシック" panose="020B0600070205080204" pitchFamily="34" charset="-128"/>
            </a:endParaRPr>
          </a:p>
        </p:txBody>
      </p:sp>
    </p:spTree>
    <p:extLst>
      <p:ext uri="{BB962C8B-B14F-4D97-AF65-F5344CB8AC3E}">
        <p14:creationId xmlns:p14="http://schemas.microsoft.com/office/powerpoint/2010/main" val="4054546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Calibri"/>
              <a:ea typeface="ＭＳ Ｐゴシック" panose="020B0600070205080204" pitchFamily="34" charset="-128"/>
            </a:endParaRPr>
          </a:p>
        </p:txBody>
      </p:sp>
    </p:spTree>
    <p:extLst>
      <p:ext uri="{BB962C8B-B14F-4D97-AF65-F5344CB8AC3E}">
        <p14:creationId xmlns:p14="http://schemas.microsoft.com/office/powerpoint/2010/main" val="4054546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Calibri"/>
              <a:ea typeface="ＭＳ Ｐゴシック" panose="020B0600070205080204" pitchFamily="34" charset="-128"/>
            </a:endParaRPr>
          </a:p>
        </p:txBody>
      </p:sp>
    </p:spTree>
    <p:extLst>
      <p:ext uri="{BB962C8B-B14F-4D97-AF65-F5344CB8AC3E}">
        <p14:creationId xmlns:p14="http://schemas.microsoft.com/office/powerpoint/2010/main" val="4054546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399" y="762000"/>
            <a:ext cx="8868453" cy="5792255"/>
          </a:xfrm>
          <a:prstGeom prst="rect">
            <a:avLst/>
          </a:prstGeom>
        </p:spPr>
        <p:txBody>
          <a:bodyPr/>
          <a:lstStyle>
            <a:lvl1pPr marL="0" indent="0">
              <a:buNone/>
              <a:defRPr/>
            </a:lvl1pPr>
            <a:lvl2pPr marL="411480" indent="-182880">
              <a:buFont typeface="Arial"/>
              <a:buChar char="•"/>
              <a:defRPr/>
            </a:lvl2pPr>
            <a:lvl3pPr marL="594360" indent="-182880">
              <a:buFont typeface="Arial"/>
              <a:buChar char="•"/>
              <a:defRPr/>
            </a:lvl3pPr>
            <a:lvl4pPr marL="777240" indent="-182880">
              <a:buFont typeface="Arial"/>
              <a:buChar char="•"/>
              <a:defRPr/>
            </a:lvl4pPr>
            <a:lvl5pPr marL="960120" indent="-182880">
              <a:buFont typeface="Arial"/>
              <a:buChar cha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5"/>
          <p:cNvSpPr>
            <a:spLocks noGrp="1"/>
          </p:cNvSpPr>
          <p:nvPr>
            <p:ph type="title"/>
          </p:nvPr>
        </p:nvSpPr>
        <p:spPr>
          <a:xfrm>
            <a:off x="0" y="0"/>
            <a:ext cx="9144000" cy="762000"/>
          </a:xfrm>
          <a:prstGeom prst="rect">
            <a:avLst/>
          </a:prstGeom>
        </p:spPr>
        <p:txBody>
          <a:bodyPr anchor="b" anchorCtr="0">
            <a:normAutofit/>
          </a:bodyPr>
          <a:lstStyle>
            <a:lvl1pPr algn="ctr">
              <a:defRPr sz="3600" b="1"/>
            </a:lvl1pPr>
          </a:lstStyle>
          <a:p>
            <a:r>
              <a:rPr lang="en-US" dirty="0"/>
              <a:t>Click to edit Master title style</a:t>
            </a:r>
          </a:p>
        </p:txBody>
      </p:sp>
      <p:sp>
        <p:nvSpPr>
          <p:cNvPr id="7" name="Slide Number Placeholder 7"/>
          <p:cNvSpPr>
            <a:spLocks noGrp="1"/>
          </p:cNvSpPr>
          <p:nvPr>
            <p:ph type="sldNum" sz="quarter" idx="4"/>
          </p:nvPr>
        </p:nvSpPr>
        <p:spPr>
          <a:xfrm>
            <a:off x="8610600" y="0"/>
            <a:ext cx="533400" cy="152400"/>
          </a:xfrm>
          <a:prstGeom prst="rect">
            <a:avLst/>
          </a:prstGeom>
        </p:spPr>
        <p:txBody>
          <a:bodyPr vert="horz" lIns="91440" tIns="45720" rIns="91440" bIns="45720" rtlCol="0" anchor="ctr"/>
          <a:lstStyle>
            <a:lvl1pPr algn="r">
              <a:defRPr sz="1000">
                <a:solidFill>
                  <a:srgbClr val="000090"/>
                </a:solidFill>
              </a:defRPr>
            </a:lvl1pPr>
          </a:lstStyle>
          <a:p>
            <a:fld id="{B6F15528-21DE-4FAA-801E-634DDDAF4B2B}" type="slidenum">
              <a:rPr lang="en-US" smtClean="0"/>
              <a:pPr/>
              <a:t>‹#›</a:t>
            </a:fld>
            <a:endParaRPr lang="en-US" dirty="0"/>
          </a:p>
        </p:txBody>
      </p:sp>
      <p:sp>
        <p:nvSpPr>
          <p:cNvPr id="10" name="Footer Placeholder 9"/>
          <p:cNvSpPr>
            <a:spLocks noGrp="1"/>
          </p:cNvSpPr>
          <p:nvPr>
            <p:ph type="ftr" sz="quarter" idx="3"/>
          </p:nvPr>
        </p:nvSpPr>
        <p:spPr>
          <a:xfrm>
            <a:off x="6096000" y="0"/>
            <a:ext cx="2743200" cy="152400"/>
          </a:xfrm>
          <a:prstGeom prst="rect">
            <a:avLst/>
          </a:prstGeom>
        </p:spPr>
        <p:txBody>
          <a:bodyPr vert="horz" lIns="91440" tIns="45720" rIns="91440" bIns="45720" rtlCol="0" anchor="ctr"/>
          <a:lstStyle>
            <a:lvl1pPr algn="r">
              <a:defRPr sz="800">
                <a:solidFill>
                  <a:srgbClr val="000090"/>
                </a:solidFill>
              </a:defRPr>
            </a:lvl1pPr>
          </a:lstStyle>
          <a:p>
            <a:r>
              <a:rPr lang="en-US" dirty="0" err="1"/>
              <a:t>CompSci</a:t>
            </a:r>
            <a:r>
              <a:rPr lang="en-US" dirty="0"/>
              <a:t> 101 - Principles of Programming</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9" r:id="rId1"/>
    <p:sldLayoutId id="2147483710" r:id="rId2"/>
  </p:sldLayoutIdLst>
  <p:hf hdr="0" dt="0"/>
  <p:txStyles>
    <p:titleStyle>
      <a:lvl1pPr algn="r" defTabSz="914400" rtl="0" eaLnBrk="1" latinLnBrk="0" hangingPunct="1">
        <a:spcBef>
          <a:spcPct val="0"/>
        </a:spcBef>
        <a:buNone/>
        <a:defRPr sz="2800" kern="1200">
          <a:solidFill>
            <a:srgbClr val="000090"/>
          </a:soli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2400" kern="1200">
          <a:solidFill>
            <a:srgbClr val="000090"/>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362200" y="3581400"/>
            <a:ext cx="3962400" cy="2133600"/>
          </a:xfrm>
          <a:prstGeom prst="rect">
            <a:avLst/>
          </a:prstGeom>
        </p:spPr>
        <p:txBody>
          <a:bodyPr>
            <a:normAutofit/>
          </a:bodyPr>
          <a:lstStyle/>
          <a:p>
            <a:pPr marL="0" indent="0" algn="ctr">
              <a:buNone/>
            </a:pPr>
            <a:r>
              <a:rPr lang="en-NZ" dirty="0"/>
              <a:t>Lecture 16 - Slicing lists, some list methods, is operator vs. "=="</a:t>
            </a:r>
          </a:p>
        </p:txBody>
      </p:sp>
      <p:sp>
        <p:nvSpPr>
          <p:cNvPr id="5" name="Title 4"/>
          <p:cNvSpPr>
            <a:spLocks noGrp="1"/>
          </p:cNvSpPr>
          <p:nvPr>
            <p:ph type="title" idx="4294967295"/>
          </p:nvPr>
        </p:nvSpPr>
        <p:spPr>
          <a:xfrm>
            <a:off x="2438400" y="990600"/>
            <a:ext cx="3962400" cy="2133600"/>
          </a:xfrm>
          <a:prstGeom prst="rect">
            <a:avLst/>
          </a:prstGeom>
        </p:spPr>
        <p:txBody>
          <a:bodyPr/>
          <a:lstStyle/>
          <a:p>
            <a:r>
              <a:rPr lang="en-US" dirty="0"/>
              <a:t> </a:t>
            </a:r>
          </a:p>
        </p:txBody>
      </p:sp>
      <p:sp>
        <p:nvSpPr>
          <p:cNvPr id="6" name="Title 3"/>
          <p:cNvSpPr txBox="1">
            <a:spLocks/>
          </p:cNvSpPr>
          <p:nvPr/>
        </p:nvSpPr>
        <p:spPr>
          <a:xfrm>
            <a:off x="2438400" y="9906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7" name="Title 3"/>
          <p:cNvSpPr txBox="1">
            <a:spLocks/>
          </p:cNvSpPr>
          <p:nvPr/>
        </p:nvSpPr>
        <p:spPr>
          <a:xfrm>
            <a:off x="2438400" y="9906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8" name="Title 3"/>
          <p:cNvSpPr txBox="1">
            <a:spLocks/>
          </p:cNvSpPr>
          <p:nvPr/>
        </p:nvSpPr>
        <p:spPr>
          <a:xfrm>
            <a:off x="2438400" y="9906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9" name="Title 3"/>
          <p:cNvSpPr txBox="1">
            <a:spLocks/>
          </p:cNvSpPr>
          <p:nvPr/>
        </p:nvSpPr>
        <p:spPr>
          <a:xfrm>
            <a:off x="2438400" y="9906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0" name="Title 3"/>
          <p:cNvSpPr txBox="1">
            <a:spLocks/>
          </p:cNvSpPr>
          <p:nvPr/>
        </p:nvSpPr>
        <p:spPr>
          <a:xfrm>
            <a:off x="2438400" y="9906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1" name="Title 3"/>
          <p:cNvSpPr txBox="1">
            <a:spLocks/>
          </p:cNvSpPr>
          <p:nvPr/>
        </p:nvSpPr>
        <p:spPr>
          <a:xfrm>
            <a:off x="2438400" y="9906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2" name="Title 3"/>
          <p:cNvSpPr txBox="1">
            <a:spLocks/>
          </p:cNvSpPr>
          <p:nvPr/>
        </p:nvSpPr>
        <p:spPr>
          <a:xfrm>
            <a:off x="2438400" y="9906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3" name="Title 1"/>
          <p:cNvSpPr txBox="1">
            <a:spLocks/>
          </p:cNvSpPr>
          <p:nvPr/>
        </p:nvSpPr>
        <p:spPr>
          <a:xfrm>
            <a:off x="2438400" y="9906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4" name="Title 3"/>
          <p:cNvSpPr txBox="1">
            <a:spLocks/>
          </p:cNvSpPr>
          <p:nvPr/>
        </p:nvSpPr>
        <p:spPr>
          <a:xfrm>
            <a:off x="2438400" y="9906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5" name="Title 3"/>
          <p:cNvSpPr txBox="1">
            <a:spLocks/>
          </p:cNvSpPr>
          <p:nvPr/>
        </p:nvSpPr>
        <p:spPr>
          <a:xfrm>
            <a:off x="2438400" y="9906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6" name="Title 3"/>
          <p:cNvSpPr txBox="1">
            <a:spLocks/>
          </p:cNvSpPr>
          <p:nvPr/>
        </p:nvSpPr>
        <p:spPr>
          <a:xfrm>
            <a:off x="2438400" y="9906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7" name="Title 4"/>
          <p:cNvSpPr txBox="1">
            <a:spLocks/>
          </p:cNvSpPr>
          <p:nvPr/>
        </p:nvSpPr>
        <p:spPr>
          <a:xfrm>
            <a:off x="2438400" y="9906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8" name="Title 4"/>
          <p:cNvSpPr txBox="1">
            <a:spLocks/>
          </p:cNvSpPr>
          <p:nvPr/>
        </p:nvSpPr>
        <p:spPr>
          <a:xfrm>
            <a:off x="2438400" y="9906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9" name="Title 4"/>
          <p:cNvSpPr txBox="1">
            <a:spLocks/>
          </p:cNvSpPr>
          <p:nvPr/>
        </p:nvSpPr>
        <p:spPr>
          <a:xfrm>
            <a:off x="2438400" y="9906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20" name="Title 2"/>
          <p:cNvSpPr txBox="1">
            <a:spLocks/>
          </p:cNvSpPr>
          <p:nvPr/>
        </p:nvSpPr>
        <p:spPr>
          <a:xfrm>
            <a:off x="2438400" y="9906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21" name="Title 3"/>
          <p:cNvSpPr txBox="1">
            <a:spLocks/>
          </p:cNvSpPr>
          <p:nvPr/>
        </p:nvSpPr>
        <p:spPr>
          <a:xfrm>
            <a:off x="2438400" y="9906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pic>
        <p:nvPicPr>
          <p:cNvPr id="22"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6400" y="2057400"/>
            <a:ext cx="432048" cy="4320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 name="Title 1"/>
          <p:cNvSpPr txBox="1">
            <a:spLocks/>
          </p:cNvSpPr>
          <p:nvPr/>
        </p:nvSpPr>
        <p:spPr>
          <a:xfrm>
            <a:off x="2209800" y="990600"/>
            <a:ext cx="41910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br>
              <a:rPr lang="en-NZ" dirty="0"/>
            </a:br>
            <a:r>
              <a:rPr lang="en-NZ" sz="5400" b="1" dirty="0"/>
              <a:t>COMPSCI 1  1</a:t>
            </a:r>
            <a:br>
              <a:rPr lang="en-NZ" dirty="0"/>
            </a:br>
            <a:r>
              <a:rPr lang="en-NZ" dirty="0"/>
              <a:t>Principles of Programming</a:t>
            </a:r>
          </a:p>
        </p:txBody>
      </p:sp>
    </p:spTree>
    <p:custDataLst>
      <p:tags r:id="rId1"/>
    </p:custDataLst>
    <p:extLst>
      <p:ext uri="{BB962C8B-B14F-4D97-AF65-F5344CB8AC3E}">
        <p14:creationId xmlns:p14="http://schemas.microsoft.com/office/powerpoint/2010/main" val="2559491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normAutofit/>
          </a:bodyPr>
          <a:lstStyle/>
          <a:p>
            <a:r>
              <a:rPr lang="en-US" dirty="0"/>
              <a:t>Some inbuilt functions which work with lists</a:t>
            </a:r>
          </a:p>
        </p:txBody>
      </p:sp>
      <p:sp>
        <p:nvSpPr>
          <p:cNvPr id="89091" name="Rectangle 3"/>
          <p:cNvSpPr>
            <a:spLocks noGrp="1" noChangeArrowheads="1"/>
          </p:cNvSpPr>
          <p:nvPr>
            <p:ph type="body" idx="1"/>
          </p:nvPr>
        </p:nvSpPr>
        <p:spPr>
          <a:xfrm>
            <a:off x="152400" y="838200"/>
            <a:ext cx="8839200" cy="5410200"/>
          </a:xfrm>
        </p:spPr>
        <p:txBody>
          <a:bodyPr>
            <a:normAutofit/>
          </a:bodyPr>
          <a:lstStyle/>
          <a:p>
            <a:r>
              <a:rPr lang="en-AU" dirty="0">
                <a:latin typeface="Calibri"/>
                <a:cs typeface="Calibri"/>
              </a:rPr>
              <a:t>Below are four in-built functions which can be used with lists:</a:t>
            </a:r>
            <a:endParaRPr lang="en-US" dirty="0">
              <a:latin typeface="Calibri"/>
              <a:cs typeface="Calibri"/>
            </a:endParaRPr>
          </a:p>
          <a:p>
            <a:pPr lvl="1">
              <a:buFont typeface="Arial"/>
              <a:buChar char="•"/>
            </a:pPr>
            <a:r>
              <a:rPr lang="en-US" sz="2400" b="1" dirty="0" err="1">
                <a:solidFill>
                  <a:srgbClr val="FF00FF"/>
                </a:solidFill>
              </a:rPr>
              <a:t>len</a:t>
            </a:r>
            <a:r>
              <a:rPr lang="en-US" sz="2400" b="1" dirty="0">
                <a:solidFill>
                  <a:srgbClr val="FF00FF"/>
                </a:solidFill>
              </a:rPr>
              <a:t>(</a:t>
            </a:r>
            <a:r>
              <a:rPr lang="en-US" sz="2400" dirty="0" err="1"/>
              <a:t>a_list</a:t>
            </a:r>
            <a:r>
              <a:rPr lang="en-US" sz="2400" b="1" dirty="0">
                <a:solidFill>
                  <a:srgbClr val="FF00FF"/>
                </a:solidFill>
              </a:rPr>
              <a:t>)</a:t>
            </a:r>
            <a:r>
              <a:rPr lang="en-US" sz="2400" dirty="0"/>
              <a:t> returns the number of elements.</a:t>
            </a:r>
          </a:p>
          <a:p>
            <a:pPr lvl="1">
              <a:buFont typeface="Arial"/>
              <a:buChar char="•"/>
            </a:pPr>
            <a:r>
              <a:rPr lang="en-US" sz="2400" b="1" dirty="0">
                <a:solidFill>
                  <a:srgbClr val="FF00FF"/>
                </a:solidFill>
              </a:rPr>
              <a:t>min(</a:t>
            </a:r>
            <a:r>
              <a:rPr lang="en-US" sz="2400" dirty="0" err="1"/>
              <a:t>a_list</a:t>
            </a:r>
            <a:r>
              <a:rPr lang="en-US" sz="2400" b="1" dirty="0">
                <a:solidFill>
                  <a:srgbClr val="FF00FF"/>
                </a:solidFill>
              </a:rPr>
              <a:t>)</a:t>
            </a:r>
            <a:r>
              <a:rPr lang="en-US" sz="2400" dirty="0"/>
              <a:t> returns the minimum element in the list.</a:t>
            </a:r>
          </a:p>
          <a:p>
            <a:pPr lvl="1">
              <a:buFont typeface="Arial"/>
              <a:buChar char="•"/>
            </a:pPr>
            <a:r>
              <a:rPr lang="en-US" sz="2400" b="1" dirty="0">
                <a:solidFill>
                  <a:srgbClr val="FF00FF"/>
                </a:solidFill>
              </a:rPr>
              <a:t>max(</a:t>
            </a:r>
            <a:r>
              <a:rPr lang="en-US" sz="2400" dirty="0" err="1"/>
              <a:t>a_list</a:t>
            </a:r>
            <a:r>
              <a:rPr lang="en-US" sz="2400" b="1" dirty="0">
                <a:solidFill>
                  <a:srgbClr val="FF00FF"/>
                </a:solidFill>
              </a:rPr>
              <a:t>)</a:t>
            </a:r>
            <a:r>
              <a:rPr lang="en-US" sz="2400" dirty="0"/>
              <a:t> returns the maximum element in the list.</a:t>
            </a:r>
          </a:p>
          <a:p>
            <a:pPr lvl="1">
              <a:buFont typeface="Arial"/>
              <a:buChar char="•"/>
            </a:pPr>
            <a:r>
              <a:rPr lang="en-US" sz="2400" b="1" dirty="0">
                <a:solidFill>
                  <a:srgbClr val="FF00FF"/>
                </a:solidFill>
              </a:rPr>
              <a:t>sum(</a:t>
            </a:r>
            <a:r>
              <a:rPr lang="en-US" sz="2400" dirty="0" err="1"/>
              <a:t>a_list</a:t>
            </a:r>
            <a:r>
              <a:rPr lang="en-US" sz="2400" b="1" dirty="0">
                <a:solidFill>
                  <a:srgbClr val="FF00FF"/>
                </a:solidFill>
              </a:rPr>
              <a:t>)</a:t>
            </a:r>
            <a:r>
              <a:rPr lang="en-US" sz="2400" dirty="0"/>
              <a:t> returns the sum of the elements in the list (only for numbers). </a:t>
            </a:r>
          </a:p>
          <a:p>
            <a:endParaRPr lang="en-US" dirty="0"/>
          </a:p>
          <a:p>
            <a:endParaRPr lang="en-US" dirty="0"/>
          </a:p>
          <a:p>
            <a:endParaRPr lang="en-US" dirty="0"/>
          </a:p>
        </p:txBody>
      </p:sp>
      <p:sp>
        <p:nvSpPr>
          <p:cNvPr id="10" name="Text Box 9"/>
          <p:cNvSpPr txBox="1">
            <a:spLocks noChangeArrowheads="1"/>
          </p:cNvSpPr>
          <p:nvPr/>
        </p:nvSpPr>
        <p:spPr bwMode="auto">
          <a:xfrm>
            <a:off x="304800" y="4278868"/>
            <a:ext cx="8763000" cy="1477328"/>
          </a:xfrm>
          <a:prstGeom prst="rect">
            <a:avLst/>
          </a:prstGeom>
          <a:solidFill>
            <a:srgbClr val="D7F7FF"/>
          </a:solidFill>
          <a:ln>
            <a:solidFill>
              <a:srgbClr val="000090"/>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ro-RO" altLang="en-US" sz="1800" b="1" dirty="0">
                <a:solidFill>
                  <a:srgbClr val="000090"/>
                </a:solidFill>
                <a:latin typeface="Courier"/>
              </a:rPr>
              <a:t>list1 = [10, 20, 30, 40, 50, 55]</a:t>
            </a:r>
          </a:p>
          <a:p>
            <a:pPr>
              <a:spcBef>
                <a:spcPct val="0"/>
              </a:spcBef>
              <a:buClrTx/>
              <a:buSzTx/>
              <a:buNone/>
              <a:defRPr/>
            </a:pPr>
            <a:r>
              <a:rPr lang="ro-RO" altLang="en-US" sz="1800" b="1" dirty="0">
                <a:solidFill>
                  <a:srgbClr val="000090"/>
                </a:solidFill>
                <a:latin typeface="Courier"/>
              </a:rPr>
              <a:t>minimum = </a:t>
            </a:r>
            <a:r>
              <a:rPr lang="ro-RO" altLang="en-US" sz="1800" b="1" dirty="0">
                <a:solidFill>
                  <a:srgbClr val="FF00FF"/>
                </a:solidFill>
                <a:latin typeface="Courier"/>
              </a:rPr>
              <a:t>min(</a:t>
            </a:r>
            <a:r>
              <a:rPr lang="ro-RO" altLang="en-US" sz="1800" b="1" dirty="0">
                <a:solidFill>
                  <a:srgbClr val="000090"/>
                </a:solidFill>
                <a:latin typeface="Courier"/>
              </a:rPr>
              <a:t>list1</a:t>
            </a:r>
            <a:r>
              <a:rPr lang="ro-RO" altLang="en-US" sz="1800" b="1" dirty="0">
                <a:solidFill>
                  <a:srgbClr val="FF00FF"/>
                </a:solidFill>
                <a:latin typeface="Courier"/>
              </a:rPr>
              <a:t>)</a:t>
            </a:r>
          </a:p>
          <a:p>
            <a:pPr>
              <a:spcBef>
                <a:spcPct val="0"/>
              </a:spcBef>
              <a:buClrTx/>
              <a:buSzTx/>
              <a:buNone/>
              <a:defRPr/>
            </a:pPr>
            <a:r>
              <a:rPr lang="ro-RO" altLang="en-US" sz="1800" b="1" dirty="0">
                <a:solidFill>
                  <a:srgbClr val="000090"/>
                </a:solidFill>
                <a:latin typeface="Courier"/>
              </a:rPr>
              <a:t>total = </a:t>
            </a:r>
            <a:r>
              <a:rPr lang="ro-RO" altLang="en-US" sz="1800" b="1" dirty="0">
                <a:solidFill>
                  <a:srgbClr val="FF00FF"/>
                </a:solidFill>
                <a:latin typeface="Courier"/>
              </a:rPr>
              <a:t>sum(</a:t>
            </a:r>
            <a:r>
              <a:rPr lang="ro-RO" altLang="en-US" sz="1800" b="1" dirty="0">
                <a:solidFill>
                  <a:srgbClr val="000090"/>
                </a:solidFill>
                <a:latin typeface="Courier"/>
              </a:rPr>
              <a:t>list1</a:t>
            </a:r>
            <a:r>
              <a:rPr lang="ro-RO" altLang="en-US" sz="1800" b="1" dirty="0">
                <a:solidFill>
                  <a:srgbClr val="FF00FF"/>
                </a:solidFill>
                <a:latin typeface="Courier"/>
              </a:rPr>
              <a:t>)</a:t>
            </a:r>
          </a:p>
          <a:p>
            <a:pPr>
              <a:spcBef>
                <a:spcPct val="0"/>
              </a:spcBef>
              <a:buClrTx/>
              <a:buSzTx/>
              <a:buNone/>
              <a:defRPr/>
            </a:pPr>
            <a:r>
              <a:rPr lang="ro-RO" altLang="en-US" sz="1800" b="1" dirty="0">
                <a:solidFill>
                  <a:srgbClr val="000090"/>
                </a:solidFill>
                <a:latin typeface="Courier"/>
              </a:rPr>
              <a:t>print("length: ", </a:t>
            </a:r>
            <a:r>
              <a:rPr lang="ro-RO" altLang="en-US" sz="1800" b="1" dirty="0">
                <a:solidFill>
                  <a:srgbClr val="FF00FF"/>
                </a:solidFill>
                <a:latin typeface="Courier"/>
              </a:rPr>
              <a:t>len(</a:t>
            </a:r>
            <a:r>
              <a:rPr lang="ro-RO" altLang="en-US" sz="1800" b="1" dirty="0">
                <a:solidFill>
                  <a:srgbClr val="000090"/>
                </a:solidFill>
                <a:latin typeface="Courier"/>
              </a:rPr>
              <a:t>list1</a:t>
            </a:r>
            <a:r>
              <a:rPr lang="ro-RO" altLang="en-US" sz="1800" b="1" dirty="0">
                <a:solidFill>
                  <a:srgbClr val="FF00FF"/>
                </a:solidFill>
                <a:latin typeface="Courier"/>
              </a:rPr>
              <a:t>)</a:t>
            </a:r>
            <a:r>
              <a:rPr lang="ro-RO" altLang="en-US" sz="1800" b="1" dirty="0">
                <a:solidFill>
                  <a:srgbClr val="000090"/>
                </a:solidFill>
                <a:latin typeface="Courier"/>
              </a:rPr>
              <a:t>, ", min:", minimum, ", max:", </a:t>
            </a:r>
            <a:endParaRPr lang="ro-RO" altLang="en-US" sz="1800" b="1" dirty="0">
              <a:solidFill>
                <a:srgbClr val="0000FF"/>
              </a:solidFill>
              <a:latin typeface="Courier"/>
            </a:endParaRPr>
          </a:p>
          <a:p>
            <a:pPr algn="r">
              <a:spcBef>
                <a:spcPct val="0"/>
              </a:spcBef>
              <a:buClrTx/>
              <a:buSzTx/>
              <a:buNone/>
              <a:defRPr/>
            </a:pPr>
            <a:r>
              <a:rPr lang="ro-RO" altLang="en-US" sz="1800" b="1" dirty="0">
                <a:solidFill>
                  <a:srgbClr val="FF00FF"/>
                </a:solidFill>
                <a:latin typeface="Courier"/>
              </a:rPr>
              <a:t>max(</a:t>
            </a:r>
            <a:r>
              <a:rPr lang="ro-RO" altLang="en-US" sz="1800" b="1" dirty="0">
                <a:solidFill>
                  <a:srgbClr val="000090"/>
                </a:solidFill>
                <a:latin typeface="Courier"/>
              </a:rPr>
              <a:t>list1</a:t>
            </a:r>
            <a:r>
              <a:rPr lang="ro-RO" altLang="en-US" sz="1800" b="1" dirty="0">
                <a:solidFill>
                  <a:srgbClr val="FF00FF"/>
                </a:solidFill>
                <a:latin typeface="Courier"/>
              </a:rPr>
              <a:t>)</a:t>
            </a:r>
            <a:r>
              <a:rPr lang="ro-RO" altLang="en-US" sz="1800" b="1" dirty="0">
                <a:solidFill>
                  <a:srgbClr val="000090"/>
                </a:solidFill>
                <a:latin typeface="Courier"/>
              </a:rPr>
              <a:t>, ", sum:", total, sep="")</a:t>
            </a:r>
          </a:p>
        </p:txBody>
      </p:sp>
      <p:sp>
        <p:nvSpPr>
          <p:cNvPr id="9" name="TextBox 8"/>
          <p:cNvSpPr txBox="1"/>
          <p:nvPr/>
        </p:nvSpPr>
        <p:spPr>
          <a:xfrm>
            <a:off x="304800" y="5867400"/>
            <a:ext cx="5943600" cy="369332"/>
          </a:xfrm>
          <a:prstGeom prst="rect">
            <a:avLst/>
          </a:prstGeom>
          <a:solidFill>
            <a:srgbClr val="E3EBF3"/>
          </a:solidFill>
          <a:ln>
            <a:solidFill>
              <a:srgbClr val="0000FF"/>
            </a:solidFill>
          </a:ln>
        </p:spPr>
        <p:txBody>
          <a:bodyPr wrap="square" rtlCol="0">
            <a:spAutoFit/>
          </a:bodyPr>
          <a:lstStyle/>
          <a:p>
            <a:pPr>
              <a:defRPr/>
            </a:pPr>
            <a:r>
              <a:rPr lang="en-US" b="1" dirty="0">
                <a:solidFill>
                  <a:srgbClr val="000090"/>
                </a:solidFill>
                <a:latin typeface="Courier"/>
                <a:cs typeface="Courier"/>
              </a:rPr>
              <a:t>length: 6, min: 10, max: 55, sum: 205</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897315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normAutofit/>
          </a:bodyPr>
          <a:lstStyle/>
          <a:p>
            <a:r>
              <a:rPr lang="en-US" dirty="0"/>
              <a:t>Dot notation</a:t>
            </a:r>
          </a:p>
        </p:txBody>
      </p:sp>
      <p:sp>
        <p:nvSpPr>
          <p:cNvPr id="89091" name="Rectangle 3"/>
          <p:cNvSpPr>
            <a:spLocks noGrp="1" noChangeArrowheads="1"/>
          </p:cNvSpPr>
          <p:nvPr>
            <p:ph type="body" idx="1"/>
          </p:nvPr>
        </p:nvSpPr>
        <p:spPr>
          <a:xfrm>
            <a:off x="152400" y="609600"/>
            <a:ext cx="8839200" cy="5410200"/>
          </a:xfrm>
        </p:spPr>
        <p:txBody>
          <a:bodyPr>
            <a:normAutofit/>
          </a:bodyPr>
          <a:lstStyle/>
          <a:p>
            <a:r>
              <a:rPr lang="en-US" dirty="0">
                <a:cs typeface="Calibri"/>
              </a:rPr>
              <a:t>We use </a:t>
            </a:r>
            <a:r>
              <a:rPr lang="en-US" b="1" dirty="0">
                <a:solidFill>
                  <a:srgbClr val="0000FF"/>
                </a:solidFill>
                <a:cs typeface="Calibri"/>
              </a:rPr>
              <a:t>dot notation </a:t>
            </a:r>
            <a:r>
              <a:rPr lang="en-US" dirty="0">
                <a:cs typeface="Calibri"/>
              </a:rPr>
              <a:t>to call a </a:t>
            </a:r>
            <a:r>
              <a:rPr lang="en-US" dirty="0"/>
              <a:t>method </a:t>
            </a:r>
            <a:r>
              <a:rPr lang="en-US" dirty="0">
                <a:cs typeface="Calibri"/>
              </a:rPr>
              <a:t>on a specific object.  </a:t>
            </a:r>
            <a:r>
              <a:rPr lang="en-US" dirty="0"/>
              <a:t>In dot notation, a dot is placed between the object and the method which is to be applied to the object.</a:t>
            </a:r>
            <a:r>
              <a:rPr lang="en-US" dirty="0">
                <a:cs typeface="Calibri"/>
              </a:rPr>
              <a:t>   </a:t>
            </a:r>
          </a:p>
          <a:p>
            <a:r>
              <a:rPr lang="en-US" dirty="0">
                <a:cs typeface="Calibri"/>
              </a:rPr>
              <a:t>Each type of object </a:t>
            </a:r>
            <a:r>
              <a:rPr lang="en-US" dirty="0"/>
              <a:t>has many methods which can be called with that type of object.  For example a string object has the </a:t>
            </a:r>
            <a:r>
              <a:rPr lang="en-US" dirty="0">
                <a:latin typeface="Courier" pitchFamily="2" charset="0"/>
              </a:rPr>
              <a:t>methods find(), upper(), lower(), strip(), </a:t>
            </a:r>
            <a:r>
              <a:rPr lang="en-US" dirty="0" err="1">
                <a:latin typeface="Courier" pitchFamily="2" charset="0"/>
              </a:rPr>
              <a:t>isdigit</a:t>
            </a:r>
            <a:r>
              <a:rPr lang="en-US" dirty="0">
                <a:latin typeface="Courier" pitchFamily="2" charset="0"/>
              </a:rPr>
              <a:t>(), </a:t>
            </a:r>
            <a:r>
              <a:rPr lang="en-US" dirty="0" err="1">
                <a:latin typeface="Courier" pitchFamily="2" charset="0"/>
              </a:rPr>
              <a:t>isalpha</a:t>
            </a:r>
            <a:r>
              <a:rPr lang="en-US" dirty="0">
                <a:latin typeface="Courier" pitchFamily="2" charset="0"/>
              </a:rPr>
              <a:t>()</a:t>
            </a:r>
            <a:r>
              <a:rPr lang="en-US" dirty="0"/>
              <a:t>, </a:t>
            </a:r>
            <a:r>
              <a:rPr lang="en-US" dirty="0">
                <a:latin typeface="Courier" pitchFamily="2" charset="0"/>
              </a:rPr>
              <a:t>split() </a:t>
            </a:r>
            <a:r>
              <a:rPr lang="en-US" dirty="0"/>
              <a:t>and many more:</a:t>
            </a:r>
          </a:p>
          <a:p>
            <a:pPr>
              <a:buFont typeface="Wingdings" charset="2"/>
              <a:buChar char="§"/>
            </a:pPr>
            <a:endParaRPr lang="en-US" dirty="0"/>
          </a:p>
          <a:p>
            <a:endParaRPr lang="en-US" dirty="0"/>
          </a:p>
          <a:p>
            <a:endParaRPr lang="en-US" dirty="0"/>
          </a:p>
          <a:p>
            <a:endParaRPr lang="en-US" dirty="0"/>
          </a:p>
        </p:txBody>
      </p:sp>
      <p:sp>
        <p:nvSpPr>
          <p:cNvPr id="10" name="Text Box 9"/>
          <p:cNvSpPr txBox="1">
            <a:spLocks noChangeArrowheads="1"/>
          </p:cNvSpPr>
          <p:nvPr/>
        </p:nvSpPr>
        <p:spPr bwMode="auto">
          <a:xfrm>
            <a:off x="152400" y="3669268"/>
            <a:ext cx="8915400" cy="1754327"/>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ro-RO" altLang="en-US" sz="1800" b="1" dirty="0">
                <a:solidFill>
                  <a:srgbClr val="000090"/>
                </a:solidFill>
                <a:latin typeface="Courier"/>
              </a:rPr>
              <a:t>words = "Over the rainbow"</a:t>
            </a:r>
          </a:p>
          <a:p>
            <a:pPr>
              <a:spcBef>
                <a:spcPct val="0"/>
              </a:spcBef>
              <a:buClrTx/>
              <a:buSzTx/>
              <a:buNone/>
              <a:defRPr/>
            </a:pPr>
            <a:r>
              <a:rPr lang="ro-RO" altLang="en-US" sz="1800" b="1" dirty="0">
                <a:solidFill>
                  <a:srgbClr val="000090"/>
                </a:solidFill>
                <a:latin typeface="Courier"/>
              </a:rPr>
              <a:t>position = words</a:t>
            </a:r>
            <a:r>
              <a:rPr lang="ro-RO" altLang="en-US" sz="1800" b="1" dirty="0">
                <a:solidFill>
                  <a:srgbClr val="FF00FF"/>
                </a:solidFill>
                <a:latin typeface="Courier"/>
              </a:rPr>
              <a:t>.find(</a:t>
            </a:r>
            <a:r>
              <a:rPr lang="ro-RO" altLang="en-US" sz="1800" b="1" dirty="0">
                <a:solidFill>
                  <a:srgbClr val="000090"/>
                </a:solidFill>
                <a:latin typeface="Courier"/>
              </a:rPr>
              <a:t>"r"</a:t>
            </a:r>
            <a:r>
              <a:rPr lang="ro-RO" altLang="en-US" sz="1800" b="1" dirty="0">
                <a:solidFill>
                  <a:srgbClr val="FF00FF"/>
                </a:solidFill>
                <a:latin typeface="Courier"/>
              </a:rPr>
              <a:t>)</a:t>
            </a:r>
          </a:p>
          <a:p>
            <a:pPr>
              <a:spcBef>
                <a:spcPct val="0"/>
              </a:spcBef>
              <a:buClrTx/>
              <a:buSzTx/>
              <a:buNone/>
              <a:defRPr/>
            </a:pPr>
            <a:r>
              <a:rPr lang="ro-RO" altLang="en-US" sz="1800" b="1" dirty="0">
                <a:solidFill>
                  <a:srgbClr val="000090"/>
                </a:solidFill>
                <a:latin typeface="Courier"/>
              </a:rPr>
              <a:t>words = words</a:t>
            </a:r>
            <a:r>
              <a:rPr lang="ro-RO" altLang="en-US" sz="1800" b="1" dirty="0">
                <a:solidFill>
                  <a:srgbClr val="FF00FF"/>
                </a:solidFill>
                <a:latin typeface="Courier"/>
              </a:rPr>
              <a:t>.lower()</a:t>
            </a:r>
          </a:p>
          <a:p>
            <a:pPr>
              <a:spcBef>
                <a:spcPct val="0"/>
              </a:spcBef>
              <a:buClrTx/>
              <a:buSzTx/>
              <a:buNone/>
              <a:defRPr/>
            </a:pPr>
            <a:r>
              <a:rPr lang="ro-RO" altLang="en-US" sz="1800" b="1" dirty="0">
                <a:solidFill>
                  <a:srgbClr val="000090"/>
                </a:solidFill>
                <a:latin typeface="Courier"/>
              </a:rPr>
              <a:t>result = words</a:t>
            </a:r>
            <a:r>
              <a:rPr lang="ro-RO" altLang="en-US" sz="1800" b="1" dirty="0">
                <a:solidFill>
                  <a:srgbClr val="FF00FF"/>
                </a:solidFill>
                <a:latin typeface="Courier"/>
              </a:rPr>
              <a:t>.isalpha()</a:t>
            </a:r>
          </a:p>
          <a:p>
            <a:pPr>
              <a:spcBef>
                <a:spcPct val="0"/>
              </a:spcBef>
              <a:buClrTx/>
              <a:buSzTx/>
              <a:buNone/>
              <a:defRPr/>
            </a:pPr>
            <a:endParaRPr lang="ro-RO" altLang="en-US" sz="1800" b="1" dirty="0">
              <a:latin typeface="Courier"/>
            </a:endParaRPr>
          </a:p>
          <a:p>
            <a:pPr>
              <a:spcBef>
                <a:spcPct val="0"/>
              </a:spcBef>
              <a:buClrTx/>
              <a:buSzTx/>
              <a:buNone/>
              <a:defRPr/>
            </a:pPr>
            <a:r>
              <a:rPr lang="ro-RO" altLang="en-US" sz="1800" b="1" dirty="0">
                <a:solidFill>
                  <a:srgbClr val="000090"/>
                </a:solidFill>
                <a:latin typeface="Courier"/>
              </a:rPr>
              <a:t>print("position:", position,"words:", words, "result:", result)</a:t>
            </a:r>
          </a:p>
        </p:txBody>
      </p:sp>
      <p:sp>
        <p:nvSpPr>
          <p:cNvPr id="9" name="TextBox 8"/>
          <p:cNvSpPr txBox="1"/>
          <p:nvPr/>
        </p:nvSpPr>
        <p:spPr>
          <a:xfrm>
            <a:off x="990600" y="5650468"/>
            <a:ext cx="6934200" cy="369332"/>
          </a:xfrm>
          <a:prstGeom prst="rect">
            <a:avLst/>
          </a:prstGeom>
          <a:solidFill>
            <a:srgbClr val="E3EBF3"/>
          </a:solidFill>
          <a:ln>
            <a:solidFill>
              <a:srgbClr val="0000FF"/>
            </a:solidFill>
          </a:ln>
        </p:spPr>
        <p:txBody>
          <a:bodyPr wrap="square" rtlCol="0">
            <a:spAutoFit/>
          </a:bodyPr>
          <a:lstStyle/>
          <a:p>
            <a:pPr>
              <a:defRPr/>
            </a:pPr>
            <a:r>
              <a:rPr lang="en-US" b="1" dirty="0">
                <a:solidFill>
                  <a:srgbClr val="000090"/>
                </a:solidFill>
                <a:latin typeface="Courier"/>
                <a:cs typeface="Courier"/>
              </a:rPr>
              <a:t>position: 3 words: over the rainbow result: False </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251817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normAutofit/>
          </a:bodyPr>
          <a:lstStyle/>
          <a:p>
            <a:r>
              <a:rPr lang="en-US" dirty="0"/>
              <a:t>Some list methods</a:t>
            </a:r>
          </a:p>
        </p:txBody>
      </p:sp>
      <p:sp>
        <p:nvSpPr>
          <p:cNvPr id="89091" name="Rectangle 3"/>
          <p:cNvSpPr>
            <a:spLocks noGrp="1" noChangeArrowheads="1"/>
          </p:cNvSpPr>
          <p:nvPr>
            <p:ph type="body" idx="1"/>
          </p:nvPr>
        </p:nvSpPr>
        <p:spPr>
          <a:xfrm>
            <a:off x="152400" y="685800"/>
            <a:ext cx="8839200" cy="5410200"/>
          </a:xfrm>
        </p:spPr>
        <p:txBody>
          <a:bodyPr>
            <a:normAutofit/>
          </a:bodyPr>
          <a:lstStyle/>
          <a:p>
            <a:r>
              <a:rPr lang="en-US" dirty="0"/>
              <a:t>There are many methods which can be used with list objects.  </a:t>
            </a:r>
            <a:r>
              <a:rPr lang="en-AU" dirty="0">
                <a:latin typeface="Calibri"/>
                <a:cs typeface="Calibri"/>
              </a:rPr>
              <a:t>Below and on the next slides are five </a:t>
            </a:r>
            <a:r>
              <a:rPr lang="en-US" dirty="0"/>
              <a:t>methods </a:t>
            </a:r>
            <a:r>
              <a:rPr lang="en-AU" dirty="0">
                <a:latin typeface="Calibri"/>
                <a:cs typeface="Calibri"/>
              </a:rPr>
              <a:t>which we will use:</a:t>
            </a:r>
            <a:endParaRPr lang="en-US" dirty="0">
              <a:latin typeface="Calibri"/>
              <a:cs typeface="Calibri"/>
            </a:endParaRPr>
          </a:p>
          <a:p>
            <a:pPr marL="228600" lvl="1" indent="0">
              <a:buNone/>
            </a:pPr>
            <a:r>
              <a:rPr lang="en-US" sz="2400" b="1" dirty="0">
                <a:solidFill>
                  <a:srgbClr val="FF00FF"/>
                </a:solidFill>
              </a:rPr>
              <a:t>index(</a:t>
            </a:r>
            <a:r>
              <a:rPr lang="en-US" sz="2400" dirty="0"/>
              <a:t>x</a:t>
            </a:r>
            <a:r>
              <a:rPr lang="en-US" sz="2400" b="1" dirty="0">
                <a:solidFill>
                  <a:srgbClr val="FF00FF"/>
                </a:solidFill>
              </a:rPr>
              <a:t>) </a:t>
            </a:r>
            <a:r>
              <a:rPr lang="en-US" sz="2400" dirty="0"/>
              <a:t>returns the index of the first element from the left in the list with a value equal to x.  Python throws an error if there is no such value in the list.  Because of this, </a:t>
            </a:r>
            <a:r>
              <a:rPr lang="en-US" sz="2400" dirty="0">
                <a:latin typeface="Courier" pitchFamily="2" charset="0"/>
              </a:rPr>
              <a:t>index(x) </a:t>
            </a:r>
            <a:r>
              <a:rPr lang="en-US" sz="2400" dirty="0"/>
              <a:t>is usually preceded by a check for that element using the </a:t>
            </a:r>
            <a:r>
              <a:rPr lang="en-US" sz="2400" b="1" dirty="0">
                <a:solidFill>
                  <a:srgbClr val="FF00FF"/>
                </a:solidFill>
              </a:rPr>
              <a:t>in</a:t>
            </a:r>
            <a:r>
              <a:rPr lang="en-US" sz="2400" dirty="0"/>
              <a:t> operator. </a:t>
            </a:r>
          </a:p>
        </p:txBody>
      </p:sp>
      <p:sp>
        <p:nvSpPr>
          <p:cNvPr id="10" name="Text Box 9"/>
          <p:cNvSpPr txBox="1">
            <a:spLocks noChangeArrowheads="1"/>
          </p:cNvSpPr>
          <p:nvPr/>
        </p:nvSpPr>
        <p:spPr bwMode="auto">
          <a:xfrm>
            <a:off x="304800" y="3429000"/>
            <a:ext cx="8318500" cy="1877437"/>
          </a:xfrm>
          <a:prstGeom prst="rect">
            <a:avLst/>
          </a:prstGeom>
          <a:solidFill>
            <a:srgbClr val="D7F7FF"/>
          </a:solidFill>
          <a:ln>
            <a:solidFill>
              <a:srgbClr val="000090"/>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04800" algn="l"/>
                <a:tab pos="774700" algn="l"/>
              </a:tabLst>
              <a:defRPr/>
            </a:pPr>
            <a:r>
              <a:rPr lang="ro-RO" altLang="en-US" sz="1800" b="1" dirty="0">
                <a:solidFill>
                  <a:srgbClr val="000090"/>
                </a:solidFill>
                <a:latin typeface="Courier"/>
              </a:rPr>
              <a:t>list1 = [10, 20, 30, 40, 50, 55]</a:t>
            </a:r>
          </a:p>
          <a:p>
            <a:pPr>
              <a:spcBef>
                <a:spcPct val="0"/>
              </a:spcBef>
              <a:buClrTx/>
              <a:buSzTx/>
              <a:buNone/>
              <a:tabLst>
                <a:tab pos="304800" algn="l"/>
                <a:tab pos="774700" algn="l"/>
              </a:tabLst>
              <a:defRPr/>
            </a:pPr>
            <a:r>
              <a:rPr lang="ro-RO" altLang="en-US" sz="1800" b="1" dirty="0">
                <a:solidFill>
                  <a:srgbClr val="000090"/>
                </a:solidFill>
                <a:latin typeface="Courier"/>
              </a:rPr>
              <a:t>if 40 </a:t>
            </a:r>
            <a:r>
              <a:rPr lang="ro-RO" altLang="en-US" sz="1800" b="1" dirty="0">
                <a:solidFill>
                  <a:srgbClr val="FF00FF"/>
                </a:solidFill>
                <a:latin typeface="Courier"/>
              </a:rPr>
              <a:t>in</a:t>
            </a:r>
            <a:r>
              <a:rPr lang="ro-RO" altLang="en-US" sz="1800" b="1" dirty="0">
                <a:solidFill>
                  <a:srgbClr val="000090"/>
                </a:solidFill>
                <a:latin typeface="Courier"/>
              </a:rPr>
              <a:t> list1:			#check first</a:t>
            </a:r>
          </a:p>
          <a:p>
            <a:pPr>
              <a:spcBef>
                <a:spcPct val="0"/>
              </a:spcBef>
              <a:buClrTx/>
              <a:buSzTx/>
              <a:buNone/>
              <a:tabLst>
                <a:tab pos="304800" algn="l"/>
                <a:tab pos="774700" algn="l"/>
              </a:tabLst>
              <a:defRPr/>
            </a:pPr>
            <a:r>
              <a:rPr lang="ro-RO" altLang="en-US" sz="1800" b="1" dirty="0">
                <a:solidFill>
                  <a:srgbClr val="000090"/>
                </a:solidFill>
                <a:latin typeface="Courier"/>
              </a:rPr>
              <a:t>	position = list1</a:t>
            </a:r>
            <a:r>
              <a:rPr lang="ro-RO" altLang="en-US" sz="1800" b="1" dirty="0">
                <a:solidFill>
                  <a:srgbClr val="FF00FF"/>
                </a:solidFill>
                <a:latin typeface="Courier"/>
              </a:rPr>
              <a:t>.index(</a:t>
            </a:r>
            <a:r>
              <a:rPr lang="ro-RO" altLang="en-US" sz="1800" b="1" dirty="0">
                <a:solidFill>
                  <a:srgbClr val="000090"/>
                </a:solidFill>
                <a:latin typeface="Courier"/>
              </a:rPr>
              <a:t>40</a:t>
            </a:r>
            <a:r>
              <a:rPr lang="ro-RO" altLang="en-US" sz="1800" b="1" dirty="0">
                <a:solidFill>
                  <a:srgbClr val="FF00FF"/>
                </a:solidFill>
                <a:latin typeface="Courier"/>
              </a:rPr>
              <a:t>)</a:t>
            </a:r>
          </a:p>
          <a:p>
            <a:pPr>
              <a:spcBef>
                <a:spcPct val="0"/>
              </a:spcBef>
              <a:buClrTx/>
              <a:buSzTx/>
              <a:buNone/>
              <a:tabLst>
                <a:tab pos="304800" algn="l"/>
                <a:tab pos="774700" algn="l"/>
              </a:tabLst>
              <a:defRPr/>
            </a:pPr>
            <a:r>
              <a:rPr lang="ro-RO" altLang="en-US" sz="1800" b="1" dirty="0">
                <a:solidFill>
                  <a:srgbClr val="000090"/>
                </a:solidFill>
                <a:latin typeface="Courier"/>
              </a:rPr>
              <a:t>	print("40 is in position", position, "in the list")</a:t>
            </a:r>
          </a:p>
          <a:p>
            <a:pPr>
              <a:spcBef>
                <a:spcPct val="0"/>
              </a:spcBef>
              <a:buClrTx/>
              <a:buSzTx/>
              <a:buNone/>
              <a:tabLst>
                <a:tab pos="304800" algn="l"/>
                <a:tab pos="774700" algn="l"/>
              </a:tabLst>
              <a:defRPr/>
            </a:pPr>
            <a:r>
              <a:rPr lang="ro-RO" altLang="en-US" sz="1800" b="1" dirty="0">
                <a:solidFill>
                  <a:srgbClr val="000090"/>
                </a:solidFill>
                <a:latin typeface="Courier"/>
              </a:rPr>
              <a:t>else:</a:t>
            </a:r>
          </a:p>
          <a:p>
            <a:pPr>
              <a:spcBef>
                <a:spcPct val="0"/>
              </a:spcBef>
              <a:buClrTx/>
              <a:buSzTx/>
              <a:buNone/>
              <a:tabLst>
                <a:tab pos="304800" algn="l"/>
                <a:tab pos="774700" algn="l"/>
              </a:tabLst>
              <a:defRPr/>
            </a:pPr>
            <a:r>
              <a:rPr lang="ro-RO" altLang="en-US" sz="1800" b="1" dirty="0">
                <a:solidFill>
                  <a:srgbClr val="000090"/>
                </a:solidFill>
                <a:latin typeface="Courier"/>
              </a:rPr>
              <a:t>	print("40 is not in the list")</a:t>
            </a:r>
          </a:p>
          <a:p>
            <a:pPr>
              <a:spcBef>
                <a:spcPct val="0"/>
              </a:spcBef>
              <a:buClrTx/>
              <a:buSzTx/>
              <a:buNone/>
              <a:tabLst>
                <a:tab pos="304800" algn="l"/>
                <a:tab pos="774700" algn="l"/>
              </a:tabLst>
              <a:defRPr/>
            </a:pPr>
            <a:endParaRPr lang="ro-RO" altLang="en-US" sz="800" b="1" dirty="0">
              <a:latin typeface="Courier"/>
            </a:endParaRPr>
          </a:p>
        </p:txBody>
      </p:sp>
      <p:sp>
        <p:nvSpPr>
          <p:cNvPr id="9" name="TextBox 8"/>
          <p:cNvSpPr txBox="1"/>
          <p:nvPr/>
        </p:nvSpPr>
        <p:spPr>
          <a:xfrm>
            <a:off x="304800" y="5638800"/>
            <a:ext cx="5257800" cy="369332"/>
          </a:xfrm>
          <a:prstGeom prst="rect">
            <a:avLst/>
          </a:prstGeom>
          <a:solidFill>
            <a:srgbClr val="E3EBF3"/>
          </a:solidFill>
          <a:ln>
            <a:solidFill>
              <a:srgbClr val="0000FF"/>
            </a:solidFill>
          </a:ln>
        </p:spPr>
        <p:txBody>
          <a:bodyPr wrap="square" rtlCol="0">
            <a:spAutoFit/>
          </a:bodyPr>
          <a:lstStyle/>
          <a:p>
            <a:pPr>
              <a:defRPr/>
            </a:pPr>
            <a:r>
              <a:rPr lang="en-US" b="1" dirty="0">
                <a:solidFill>
                  <a:srgbClr val="000090"/>
                </a:solidFill>
                <a:latin typeface="Courier"/>
                <a:cs typeface="Courier"/>
              </a:rPr>
              <a:t>40 is in position 3 in the list</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210667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normAutofit/>
          </a:bodyPr>
          <a:lstStyle/>
          <a:p>
            <a:r>
              <a:rPr lang="en-US" dirty="0"/>
              <a:t>A list method</a:t>
            </a:r>
          </a:p>
        </p:txBody>
      </p:sp>
      <p:sp>
        <p:nvSpPr>
          <p:cNvPr id="89091" name="Rectangle 3"/>
          <p:cNvSpPr>
            <a:spLocks noGrp="1" noChangeArrowheads="1"/>
          </p:cNvSpPr>
          <p:nvPr>
            <p:ph type="body" idx="1"/>
          </p:nvPr>
        </p:nvSpPr>
        <p:spPr>
          <a:xfrm>
            <a:off x="152400" y="685800"/>
            <a:ext cx="8839200" cy="5410200"/>
          </a:xfrm>
        </p:spPr>
        <p:txBody>
          <a:bodyPr>
            <a:normAutofit/>
          </a:bodyPr>
          <a:lstStyle/>
          <a:p>
            <a:r>
              <a:rPr lang="en-US" sz="2400" b="1" dirty="0">
                <a:solidFill>
                  <a:srgbClr val="FF00FF"/>
                </a:solidFill>
              </a:rPr>
              <a:t>pop(</a:t>
            </a:r>
            <a:r>
              <a:rPr lang="en-US" sz="2400" dirty="0"/>
              <a:t>index</a:t>
            </a:r>
            <a:r>
              <a:rPr lang="en-US" sz="2400" b="1" dirty="0">
                <a:solidFill>
                  <a:srgbClr val="FF00FF"/>
                </a:solidFill>
              </a:rPr>
              <a:t>)</a:t>
            </a:r>
            <a:r>
              <a:rPr lang="en-US" sz="2400" b="1" dirty="0">
                <a:solidFill>
                  <a:srgbClr val="0000FF"/>
                </a:solidFill>
              </a:rPr>
              <a:t> </a:t>
            </a:r>
            <a:r>
              <a:rPr lang="en-US" sz="2400" dirty="0"/>
              <a:t>removes and returns the item at the position given by the index number.  The 'popped' element is returned by </a:t>
            </a:r>
            <a:r>
              <a:rPr lang="en-US" dirty="0"/>
              <a:t>the method.  </a:t>
            </a:r>
            <a:r>
              <a:rPr lang="en-US" sz="2400" dirty="0"/>
              <a:t>An error results if there is no such index in the list.  </a:t>
            </a:r>
          </a:p>
          <a:p>
            <a:endParaRPr lang="en-US" sz="800" dirty="0"/>
          </a:p>
          <a:p>
            <a:pPr marL="0" indent="0">
              <a:buNone/>
            </a:pPr>
            <a:r>
              <a:rPr lang="en-US" b="1" dirty="0">
                <a:solidFill>
                  <a:srgbClr val="FF00FF"/>
                </a:solidFill>
              </a:rPr>
              <a:t>   </a:t>
            </a:r>
            <a:r>
              <a:rPr lang="en-US" sz="2400" b="1" dirty="0">
                <a:solidFill>
                  <a:srgbClr val="FF00FF"/>
                </a:solidFill>
              </a:rPr>
              <a:t>pop() </a:t>
            </a:r>
            <a:r>
              <a:rPr lang="en-US" sz="2400" dirty="0"/>
              <a:t>with no index removes and returns the last item.</a:t>
            </a:r>
          </a:p>
        </p:txBody>
      </p:sp>
      <p:sp>
        <p:nvSpPr>
          <p:cNvPr id="10" name="Text Box 9"/>
          <p:cNvSpPr txBox="1">
            <a:spLocks noChangeArrowheads="1"/>
          </p:cNvSpPr>
          <p:nvPr/>
        </p:nvSpPr>
        <p:spPr bwMode="auto">
          <a:xfrm>
            <a:off x="304800" y="3087469"/>
            <a:ext cx="8318500" cy="2154436"/>
          </a:xfrm>
          <a:prstGeom prst="rect">
            <a:avLst/>
          </a:prstGeom>
          <a:solidFill>
            <a:srgbClr val="D7F7FF"/>
          </a:solidFill>
          <a:ln>
            <a:solidFill>
              <a:srgbClr val="000090"/>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04800" algn="l"/>
                <a:tab pos="774700" algn="l"/>
              </a:tabLst>
              <a:defRPr/>
            </a:pPr>
            <a:r>
              <a:rPr lang="ro-RO" altLang="en-US" sz="1800" b="1" dirty="0">
                <a:solidFill>
                  <a:srgbClr val="000090"/>
                </a:solidFill>
                <a:latin typeface="Courier"/>
              </a:rPr>
              <a:t>list1 = [10, 20, 30, 40, 50, 55]</a:t>
            </a:r>
          </a:p>
          <a:p>
            <a:pPr>
              <a:spcBef>
                <a:spcPct val="0"/>
              </a:spcBef>
              <a:buClrTx/>
              <a:buSzTx/>
              <a:buNone/>
              <a:tabLst>
                <a:tab pos="304800" algn="l"/>
                <a:tab pos="774700" algn="l"/>
              </a:tabLst>
              <a:defRPr/>
            </a:pPr>
            <a:endParaRPr lang="ro-RO" altLang="en-US" sz="800" b="1" dirty="0">
              <a:solidFill>
                <a:srgbClr val="000090"/>
              </a:solidFill>
              <a:latin typeface="Courier"/>
            </a:endParaRPr>
          </a:p>
          <a:p>
            <a:pPr>
              <a:spcBef>
                <a:spcPct val="0"/>
              </a:spcBef>
              <a:buClrTx/>
              <a:buSzTx/>
              <a:buNone/>
              <a:tabLst>
                <a:tab pos="304800" algn="l"/>
                <a:tab pos="774700" algn="l"/>
              </a:tabLst>
              <a:defRPr/>
            </a:pPr>
            <a:r>
              <a:rPr lang="ro-RO" altLang="en-US" sz="1800" b="1" dirty="0">
                <a:solidFill>
                  <a:srgbClr val="000090"/>
                </a:solidFill>
                <a:latin typeface="Courier"/>
              </a:rPr>
              <a:t>if len(list1) &gt; 2:			</a:t>
            </a:r>
          </a:p>
          <a:p>
            <a:pPr>
              <a:spcBef>
                <a:spcPct val="0"/>
              </a:spcBef>
              <a:buClrTx/>
              <a:buSzTx/>
              <a:buNone/>
              <a:tabLst>
                <a:tab pos="304800" algn="l"/>
                <a:tab pos="774700" algn="l"/>
              </a:tabLst>
              <a:defRPr/>
            </a:pPr>
            <a:r>
              <a:rPr lang="ro-RO" altLang="en-US" sz="1800" b="1" dirty="0">
                <a:solidFill>
                  <a:srgbClr val="000090"/>
                </a:solidFill>
                <a:latin typeface="Courier"/>
              </a:rPr>
              <a:t>	popped = list1</a:t>
            </a:r>
            <a:r>
              <a:rPr lang="ro-RO" altLang="en-US" sz="1800" b="1" dirty="0">
                <a:solidFill>
                  <a:srgbClr val="FF00FF"/>
                </a:solidFill>
                <a:latin typeface="Courier"/>
              </a:rPr>
              <a:t>.pop(</a:t>
            </a:r>
            <a:r>
              <a:rPr lang="ro-RO" altLang="en-US" sz="1800" b="1" dirty="0">
                <a:solidFill>
                  <a:srgbClr val="000090"/>
                </a:solidFill>
                <a:latin typeface="Courier"/>
              </a:rPr>
              <a:t>2</a:t>
            </a:r>
            <a:r>
              <a:rPr lang="ro-RO" altLang="en-US" sz="1800" b="1" dirty="0">
                <a:solidFill>
                  <a:srgbClr val="FF00FF"/>
                </a:solidFill>
                <a:latin typeface="Courier"/>
              </a:rPr>
              <a:t>)</a:t>
            </a:r>
          </a:p>
          <a:p>
            <a:pPr>
              <a:spcBef>
                <a:spcPct val="0"/>
              </a:spcBef>
              <a:buClrTx/>
              <a:buSzTx/>
              <a:buNone/>
              <a:tabLst>
                <a:tab pos="304800" algn="l"/>
                <a:tab pos="774700" algn="l"/>
              </a:tabLst>
              <a:defRPr/>
            </a:pPr>
            <a:endParaRPr lang="ro-RO" altLang="en-US" sz="1800" b="1" dirty="0">
              <a:latin typeface="Courier"/>
            </a:endParaRPr>
          </a:p>
          <a:p>
            <a:pPr>
              <a:spcBef>
                <a:spcPct val="0"/>
              </a:spcBef>
              <a:buClrTx/>
              <a:buSzTx/>
              <a:buNone/>
              <a:tabLst>
                <a:tab pos="304800" algn="l"/>
                <a:tab pos="774700" algn="l"/>
              </a:tabLst>
              <a:defRPr/>
            </a:pPr>
            <a:r>
              <a:rPr lang="ro-RO" altLang="en-US" sz="1800" b="1" dirty="0">
                <a:solidFill>
                  <a:srgbClr val="000090"/>
                </a:solidFill>
                <a:latin typeface="Courier"/>
              </a:rPr>
              <a:t>print("Popped", popped, "from the list", list1)</a:t>
            </a:r>
          </a:p>
          <a:p>
            <a:pPr>
              <a:spcBef>
                <a:spcPct val="0"/>
              </a:spcBef>
              <a:buClrTx/>
              <a:buSzTx/>
              <a:buNone/>
              <a:tabLst>
                <a:tab pos="304800" algn="l"/>
                <a:tab pos="774700" algn="l"/>
              </a:tabLst>
              <a:defRPr/>
            </a:pPr>
            <a:r>
              <a:rPr lang="ro-RO" altLang="en-US" sz="1800" b="1" dirty="0">
                <a:solidFill>
                  <a:srgbClr val="000090"/>
                </a:solidFill>
                <a:latin typeface="Courier"/>
              </a:rPr>
              <a:t>print(list1</a:t>
            </a:r>
            <a:r>
              <a:rPr lang="ro-RO" altLang="en-US" sz="1800" b="1" dirty="0">
                <a:solidFill>
                  <a:srgbClr val="FF00FF"/>
                </a:solidFill>
                <a:latin typeface="Courier"/>
              </a:rPr>
              <a:t>.pop()</a:t>
            </a:r>
            <a:r>
              <a:rPr lang="ro-RO" altLang="en-US" sz="1800" b="1" dirty="0">
                <a:solidFill>
                  <a:srgbClr val="000090"/>
                </a:solidFill>
                <a:latin typeface="Courier"/>
              </a:rPr>
              <a:t>)</a:t>
            </a:r>
          </a:p>
          <a:p>
            <a:pPr>
              <a:spcBef>
                <a:spcPct val="0"/>
              </a:spcBef>
              <a:buClrTx/>
              <a:buSzTx/>
              <a:buNone/>
              <a:tabLst>
                <a:tab pos="304800" algn="l"/>
                <a:tab pos="774700" algn="l"/>
              </a:tabLst>
              <a:defRPr/>
            </a:pPr>
            <a:r>
              <a:rPr lang="ro-RO" altLang="en-US" sz="1800" b="1" dirty="0">
                <a:solidFill>
                  <a:srgbClr val="000090"/>
                </a:solidFill>
                <a:latin typeface="Courier"/>
              </a:rPr>
              <a:t>print(list1)</a:t>
            </a:r>
          </a:p>
        </p:txBody>
      </p:sp>
      <p:sp>
        <p:nvSpPr>
          <p:cNvPr id="9" name="TextBox 8"/>
          <p:cNvSpPr txBox="1"/>
          <p:nvPr/>
        </p:nvSpPr>
        <p:spPr>
          <a:xfrm>
            <a:off x="1143000" y="5410200"/>
            <a:ext cx="7010400" cy="923330"/>
          </a:xfrm>
          <a:prstGeom prst="rect">
            <a:avLst/>
          </a:prstGeom>
          <a:solidFill>
            <a:srgbClr val="E3EBF3"/>
          </a:solidFill>
          <a:ln>
            <a:solidFill>
              <a:srgbClr val="0000FF"/>
            </a:solidFill>
          </a:ln>
        </p:spPr>
        <p:txBody>
          <a:bodyPr wrap="square" rtlCol="0">
            <a:spAutoFit/>
          </a:bodyPr>
          <a:lstStyle/>
          <a:p>
            <a:pPr>
              <a:defRPr/>
            </a:pPr>
            <a:r>
              <a:rPr lang="en-US" b="1" dirty="0">
                <a:solidFill>
                  <a:srgbClr val="000090"/>
                </a:solidFill>
                <a:latin typeface="Courier"/>
                <a:cs typeface="Courier"/>
              </a:rPr>
              <a:t>Popped 30  from the list [10, 20, 40, 50, 55]</a:t>
            </a:r>
          </a:p>
          <a:p>
            <a:pPr>
              <a:defRPr/>
            </a:pPr>
            <a:r>
              <a:rPr lang="en-US" b="1" dirty="0">
                <a:solidFill>
                  <a:srgbClr val="000090"/>
                </a:solidFill>
                <a:latin typeface="Courier"/>
                <a:cs typeface="Courier"/>
              </a:rPr>
              <a:t>55</a:t>
            </a:r>
          </a:p>
          <a:p>
            <a:pPr>
              <a:defRPr/>
            </a:pPr>
            <a:r>
              <a:rPr lang="en-US" b="1" dirty="0">
                <a:solidFill>
                  <a:srgbClr val="000090"/>
                </a:solidFill>
                <a:latin typeface="Courier"/>
                <a:cs typeface="Courier"/>
              </a:rPr>
              <a:t>[10, 20, 40, 50]</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226167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normAutofit/>
          </a:bodyPr>
          <a:lstStyle/>
          <a:p>
            <a:r>
              <a:rPr lang="en-US" dirty="0"/>
              <a:t>Another list method</a:t>
            </a:r>
          </a:p>
        </p:txBody>
      </p:sp>
      <p:sp>
        <p:nvSpPr>
          <p:cNvPr id="89091" name="Rectangle 3"/>
          <p:cNvSpPr>
            <a:spLocks noGrp="1" noChangeArrowheads="1"/>
          </p:cNvSpPr>
          <p:nvPr>
            <p:ph type="body" idx="1"/>
          </p:nvPr>
        </p:nvSpPr>
        <p:spPr>
          <a:xfrm>
            <a:off x="194441" y="762000"/>
            <a:ext cx="8915400" cy="5328523"/>
          </a:xfrm>
        </p:spPr>
        <p:txBody>
          <a:bodyPr>
            <a:normAutofit/>
          </a:bodyPr>
          <a:lstStyle/>
          <a:p>
            <a:pPr marL="0" lvl="1" indent="0">
              <a:buNone/>
            </a:pPr>
            <a:r>
              <a:rPr lang="en-US" sz="2400" b="1" dirty="0">
                <a:solidFill>
                  <a:srgbClr val="FF00FF"/>
                </a:solidFill>
              </a:rPr>
              <a:t>insert(</a:t>
            </a:r>
            <a:r>
              <a:rPr lang="en-US" sz="2400" b="1" dirty="0" err="1"/>
              <a:t>i</a:t>
            </a:r>
            <a:r>
              <a:rPr lang="en-US" sz="2400" b="1" dirty="0"/>
              <a:t>,</a:t>
            </a:r>
            <a:r>
              <a:rPr lang="en-US" sz="2400" dirty="0"/>
              <a:t> x</a:t>
            </a:r>
            <a:r>
              <a:rPr lang="en-US" sz="2400" b="1" dirty="0">
                <a:solidFill>
                  <a:srgbClr val="FF00FF"/>
                </a:solidFill>
              </a:rPr>
              <a:t>)</a:t>
            </a:r>
            <a:r>
              <a:rPr lang="en-US" sz="2400" b="1" dirty="0">
                <a:solidFill>
                  <a:srgbClr val="0000FF"/>
                </a:solidFill>
              </a:rPr>
              <a:t> </a:t>
            </a:r>
            <a:r>
              <a:rPr lang="en-US" sz="2400" dirty="0"/>
              <a:t>inserts an element at a given index. The first argument is the index at which to insert the element, e.g., </a:t>
            </a:r>
            <a:r>
              <a:rPr lang="en-US" sz="2400" dirty="0" err="1">
                <a:latin typeface="Courier" pitchFamily="2" charset="0"/>
              </a:rPr>
              <a:t>my_list.insert</a:t>
            </a:r>
            <a:r>
              <a:rPr lang="en-US" sz="2400" dirty="0">
                <a:latin typeface="Courier" pitchFamily="2" charset="0"/>
              </a:rPr>
              <a:t>(1, 62) </a:t>
            </a:r>
            <a:r>
              <a:rPr lang="en-US" sz="2400" dirty="0"/>
              <a:t>inserts 62 into position 1 of the list, moving the rest of the elements along one (the element at index 1 moves to index 2, the element at index 2 moves to index 3, and so on).</a:t>
            </a:r>
          </a:p>
        </p:txBody>
      </p:sp>
      <p:sp>
        <p:nvSpPr>
          <p:cNvPr id="10" name="Text Box 9"/>
          <p:cNvSpPr txBox="1">
            <a:spLocks noChangeArrowheads="1"/>
          </p:cNvSpPr>
          <p:nvPr/>
        </p:nvSpPr>
        <p:spPr bwMode="auto">
          <a:xfrm>
            <a:off x="533400" y="2819400"/>
            <a:ext cx="5181600" cy="2585323"/>
          </a:xfrm>
          <a:prstGeom prst="rect">
            <a:avLst/>
          </a:prstGeom>
          <a:solidFill>
            <a:srgbClr val="D7F7FF"/>
          </a:solidFill>
          <a:ln>
            <a:solidFill>
              <a:srgbClr val="000090"/>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04800" algn="l"/>
                <a:tab pos="774700" algn="l"/>
              </a:tabLst>
              <a:defRPr/>
            </a:pPr>
            <a:r>
              <a:rPr lang="pl-PL" altLang="en-US" sz="1800" b="1" dirty="0">
                <a:solidFill>
                  <a:srgbClr val="000090"/>
                </a:solidFill>
                <a:latin typeface="Courier"/>
              </a:rPr>
              <a:t>list1 = [10, 20, 30, 40, 50, 55]</a:t>
            </a:r>
          </a:p>
          <a:p>
            <a:pPr>
              <a:spcBef>
                <a:spcPct val="0"/>
              </a:spcBef>
              <a:buClrTx/>
              <a:buSzTx/>
              <a:buNone/>
              <a:tabLst>
                <a:tab pos="304800" algn="l"/>
                <a:tab pos="774700" algn="l"/>
              </a:tabLst>
              <a:defRPr/>
            </a:pPr>
            <a:r>
              <a:rPr lang="pl-PL" altLang="en-US" sz="1800" b="1" dirty="0">
                <a:solidFill>
                  <a:srgbClr val="000090"/>
                </a:solidFill>
                <a:latin typeface="Courier"/>
              </a:rPr>
              <a:t>list1</a:t>
            </a:r>
            <a:r>
              <a:rPr lang="pl-PL" altLang="en-US" sz="1800" b="1" dirty="0">
                <a:solidFill>
                  <a:srgbClr val="FF00FF"/>
                </a:solidFill>
                <a:latin typeface="Courier"/>
              </a:rPr>
              <a:t>.insert(</a:t>
            </a:r>
            <a:r>
              <a:rPr lang="pl-PL" altLang="en-US" sz="1800" b="1" dirty="0">
                <a:solidFill>
                  <a:srgbClr val="000090"/>
                </a:solidFill>
                <a:latin typeface="Courier"/>
              </a:rPr>
              <a:t>3, 77</a:t>
            </a:r>
            <a:r>
              <a:rPr lang="pl-PL" altLang="en-US" sz="1800" b="1" dirty="0">
                <a:solidFill>
                  <a:srgbClr val="FF00FF"/>
                </a:solidFill>
                <a:latin typeface="Courier"/>
              </a:rPr>
              <a:t>)</a:t>
            </a:r>
          </a:p>
          <a:p>
            <a:pPr>
              <a:spcBef>
                <a:spcPct val="0"/>
              </a:spcBef>
              <a:buClrTx/>
              <a:buSzTx/>
              <a:buNone/>
              <a:tabLst>
                <a:tab pos="304800" algn="l"/>
                <a:tab pos="774700" algn="l"/>
              </a:tabLst>
              <a:defRPr/>
            </a:pPr>
            <a:r>
              <a:rPr lang="pl-PL" altLang="en-US" sz="1800" b="1" dirty="0" err="1">
                <a:solidFill>
                  <a:srgbClr val="000090"/>
                </a:solidFill>
                <a:latin typeface="Courier"/>
              </a:rPr>
              <a:t>print</a:t>
            </a:r>
            <a:r>
              <a:rPr lang="pl-PL" altLang="en-US" sz="1800" b="1" dirty="0">
                <a:solidFill>
                  <a:srgbClr val="000090"/>
                </a:solidFill>
                <a:latin typeface="Courier"/>
              </a:rPr>
              <a:t>(list1)</a:t>
            </a:r>
          </a:p>
          <a:p>
            <a:pPr>
              <a:spcBef>
                <a:spcPct val="0"/>
              </a:spcBef>
              <a:buClrTx/>
              <a:buSzTx/>
              <a:buNone/>
              <a:tabLst>
                <a:tab pos="304800" algn="l"/>
                <a:tab pos="774700" algn="l"/>
              </a:tabLst>
              <a:defRPr/>
            </a:pPr>
            <a:endParaRPr lang="pl-PL" altLang="en-US" sz="1800" b="1" dirty="0">
              <a:solidFill>
                <a:srgbClr val="000090"/>
              </a:solidFill>
              <a:latin typeface="Courier"/>
            </a:endParaRPr>
          </a:p>
          <a:p>
            <a:pPr>
              <a:spcBef>
                <a:spcPct val="0"/>
              </a:spcBef>
              <a:buClrTx/>
              <a:buSzTx/>
              <a:buNone/>
              <a:tabLst>
                <a:tab pos="304800" algn="l"/>
                <a:tab pos="774700" algn="l"/>
              </a:tabLst>
              <a:defRPr/>
            </a:pPr>
            <a:r>
              <a:rPr lang="pl-PL" altLang="en-US" sz="1800" b="1" dirty="0">
                <a:solidFill>
                  <a:srgbClr val="000090"/>
                </a:solidFill>
                <a:latin typeface="Courier"/>
              </a:rPr>
              <a:t>list1</a:t>
            </a:r>
            <a:r>
              <a:rPr lang="pl-PL" altLang="en-US" sz="1800" b="1" dirty="0">
                <a:solidFill>
                  <a:srgbClr val="FF00FF"/>
                </a:solidFill>
                <a:latin typeface="Courier"/>
              </a:rPr>
              <a:t>.insert(</a:t>
            </a:r>
            <a:r>
              <a:rPr lang="pl-PL" altLang="en-US" sz="1800" b="1" dirty="0">
                <a:solidFill>
                  <a:srgbClr val="000090"/>
                </a:solidFill>
                <a:latin typeface="Courier"/>
              </a:rPr>
              <a:t>6, 99</a:t>
            </a:r>
            <a:r>
              <a:rPr lang="pl-PL" altLang="en-US" sz="1800" b="1" dirty="0">
                <a:solidFill>
                  <a:srgbClr val="FF00FF"/>
                </a:solidFill>
                <a:latin typeface="Courier"/>
              </a:rPr>
              <a:t>)</a:t>
            </a:r>
          </a:p>
          <a:p>
            <a:pPr>
              <a:spcBef>
                <a:spcPct val="0"/>
              </a:spcBef>
              <a:buClrTx/>
              <a:buSzTx/>
              <a:buNone/>
              <a:tabLst>
                <a:tab pos="304800" algn="l"/>
                <a:tab pos="774700" algn="l"/>
              </a:tabLst>
              <a:defRPr/>
            </a:pPr>
            <a:r>
              <a:rPr lang="pl-PL" altLang="en-US" sz="1800" b="1" dirty="0" err="1">
                <a:solidFill>
                  <a:srgbClr val="000090"/>
                </a:solidFill>
                <a:latin typeface="Courier"/>
              </a:rPr>
              <a:t>print</a:t>
            </a:r>
            <a:r>
              <a:rPr lang="pl-PL" altLang="en-US" sz="1800" b="1" dirty="0">
                <a:solidFill>
                  <a:srgbClr val="000090"/>
                </a:solidFill>
                <a:latin typeface="Courier"/>
              </a:rPr>
              <a:t>(list1)</a:t>
            </a:r>
          </a:p>
          <a:p>
            <a:pPr>
              <a:spcBef>
                <a:spcPct val="0"/>
              </a:spcBef>
              <a:buClrTx/>
              <a:buSzTx/>
              <a:buNone/>
              <a:tabLst>
                <a:tab pos="304800" algn="l"/>
                <a:tab pos="774700" algn="l"/>
              </a:tabLst>
              <a:defRPr/>
            </a:pPr>
            <a:endParaRPr lang="pl-PL" altLang="en-US" sz="1800" b="1" dirty="0">
              <a:solidFill>
                <a:srgbClr val="000090"/>
              </a:solidFill>
              <a:latin typeface="Courier"/>
            </a:endParaRPr>
          </a:p>
          <a:p>
            <a:pPr>
              <a:spcBef>
                <a:spcPct val="0"/>
              </a:spcBef>
              <a:buClrTx/>
              <a:buSzTx/>
              <a:buNone/>
              <a:tabLst>
                <a:tab pos="304800" algn="l"/>
                <a:tab pos="774700" algn="l"/>
              </a:tabLst>
              <a:defRPr/>
            </a:pPr>
            <a:r>
              <a:rPr lang="pl-PL" altLang="en-US" sz="1800" b="1" dirty="0">
                <a:solidFill>
                  <a:srgbClr val="000090"/>
                </a:solidFill>
                <a:latin typeface="Courier"/>
              </a:rPr>
              <a:t>list1</a:t>
            </a:r>
            <a:r>
              <a:rPr lang="pl-PL" altLang="en-US" sz="1800" b="1" dirty="0">
                <a:solidFill>
                  <a:srgbClr val="FF00FF"/>
                </a:solidFill>
                <a:latin typeface="Courier"/>
              </a:rPr>
              <a:t>.insert(</a:t>
            </a:r>
            <a:r>
              <a:rPr lang="pl-PL" altLang="en-US" sz="1800" b="1" dirty="0">
                <a:solidFill>
                  <a:srgbClr val="000090"/>
                </a:solidFill>
                <a:latin typeface="Courier"/>
              </a:rPr>
              <a:t>0, 44</a:t>
            </a:r>
            <a:r>
              <a:rPr lang="pl-PL" altLang="en-US" sz="1800" b="1" dirty="0">
                <a:solidFill>
                  <a:srgbClr val="FF00FF"/>
                </a:solidFill>
                <a:latin typeface="Courier"/>
              </a:rPr>
              <a:t>)</a:t>
            </a:r>
          </a:p>
          <a:p>
            <a:pPr>
              <a:spcBef>
                <a:spcPct val="0"/>
              </a:spcBef>
              <a:buClrTx/>
              <a:buSzTx/>
              <a:buNone/>
              <a:tabLst>
                <a:tab pos="304800" algn="l"/>
                <a:tab pos="774700" algn="l"/>
              </a:tabLst>
              <a:defRPr/>
            </a:pPr>
            <a:r>
              <a:rPr lang="pl-PL" altLang="en-US" sz="1800" b="1" dirty="0" err="1">
                <a:solidFill>
                  <a:srgbClr val="000090"/>
                </a:solidFill>
                <a:latin typeface="Courier"/>
              </a:rPr>
              <a:t>print</a:t>
            </a:r>
            <a:r>
              <a:rPr lang="pl-PL" altLang="en-US" sz="1800" b="1" dirty="0">
                <a:solidFill>
                  <a:srgbClr val="000090"/>
                </a:solidFill>
                <a:latin typeface="Courier"/>
              </a:rPr>
              <a:t>(list1)</a:t>
            </a:r>
            <a:endParaRPr lang="ro-RO" altLang="en-US" sz="1800" b="1" dirty="0">
              <a:solidFill>
                <a:srgbClr val="000090"/>
              </a:solidFill>
              <a:latin typeface="Courier"/>
            </a:endParaRPr>
          </a:p>
        </p:txBody>
      </p:sp>
      <p:sp>
        <p:nvSpPr>
          <p:cNvPr id="9" name="TextBox 8"/>
          <p:cNvSpPr txBox="1"/>
          <p:nvPr/>
        </p:nvSpPr>
        <p:spPr>
          <a:xfrm>
            <a:off x="2590800" y="5486400"/>
            <a:ext cx="5562600" cy="923330"/>
          </a:xfrm>
          <a:prstGeom prst="rect">
            <a:avLst/>
          </a:prstGeom>
          <a:solidFill>
            <a:srgbClr val="E3EBF3"/>
          </a:solidFill>
          <a:ln>
            <a:solidFill>
              <a:srgbClr val="0000FF"/>
            </a:solidFill>
          </a:ln>
        </p:spPr>
        <p:txBody>
          <a:bodyPr wrap="square" rtlCol="0">
            <a:spAutoFit/>
          </a:bodyPr>
          <a:lstStyle/>
          <a:p>
            <a:pPr>
              <a:defRPr/>
            </a:pPr>
            <a:r>
              <a:rPr lang="en-US" b="1" dirty="0">
                <a:solidFill>
                  <a:srgbClr val="000090"/>
                </a:solidFill>
                <a:latin typeface="Courier"/>
                <a:cs typeface="Courier"/>
              </a:rPr>
              <a:t>[10, 20, 30, </a:t>
            </a:r>
            <a:r>
              <a:rPr lang="en-US" b="1" dirty="0">
                <a:solidFill>
                  <a:srgbClr val="FF00FF"/>
                </a:solidFill>
                <a:latin typeface="Courier"/>
                <a:cs typeface="Courier"/>
              </a:rPr>
              <a:t>77</a:t>
            </a:r>
            <a:r>
              <a:rPr lang="en-US" b="1" dirty="0">
                <a:solidFill>
                  <a:srgbClr val="000090"/>
                </a:solidFill>
                <a:latin typeface="Courier"/>
                <a:cs typeface="Courier"/>
              </a:rPr>
              <a:t>, 40, 50, 55]</a:t>
            </a:r>
          </a:p>
          <a:p>
            <a:pPr>
              <a:defRPr/>
            </a:pPr>
            <a:r>
              <a:rPr lang="en-US" b="1" dirty="0">
                <a:solidFill>
                  <a:srgbClr val="000090"/>
                </a:solidFill>
                <a:latin typeface="Courier"/>
                <a:cs typeface="Courier"/>
              </a:rPr>
              <a:t>[10, 20, 30, 77, 40, 50, </a:t>
            </a:r>
            <a:r>
              <a:rPr lang="en-US" b="1" dirty="0">
                <a:solidFill>
                  <a:srgbClr val="FF00FF"/>
                </a:solidFill>
                <a:latin typeface="Courier"/>
                <a:cs typeface="Courier"/>
              </a:rPr>
              <a:t>99</a:t>
            </a:r>
            <a:r>
              <a:rPr lang="en-US" b="1" dirty="0">
                <a:solidFill>
                  <a:srgbClr val="000090"/>
                </a:solidFill>
                <a:latin typeface="Courier"/>
                <a:cs typeface="Courier"/>
              </a:rPr>
              <a:t>, 55]</a:t>
            </a:r>
          </a:p>
          <a:p>
            <a:pPr>
              <a:defRPr/>
            </a:pPr>
            <a:r>
              <a:rPr lang="en-US" b="1" dirty="0">
                <a:solidFill>
                  <a:srgbClr val="000090"/>
                </a:solidFill>
                <a:latin typeface="Courier"/>
                <a:cs typeface="Courier"/>
              </a:rPr>
              <a:t>[</a:t>
            </a:r>
            <a:r>
              <a:rPr lang="en-US" b="1" dirty="0">
                <a:solidFill>
                  <a:srgbClr val="FF00FF"/>
                </a:solidFill>
                <a:latin typeface="Courier"/>
                <a:cs typeface="Courier"/>
              </a:rPr>
              <a:t>44</a:t>
            </a:r>
            <a:r>
              <a:rPr lang="en-US" b="1" dirty="0">
                <a:solidFill>
                  <a:srgbClr val="000090"/>
                </a:solidFill>
                <a:latin typeface="Courier"/>
                <a:cs typeface="Courier"/>
              </a:rPr>
              <a:t>, 10, 20, 30, 77, 40, 50, 99, 55]</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80452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normAutofit/>
          </a:bodyPr>
          <a:lstStyle/>
          <a:p>
            <a:r>
              <a:rPr lang="en-US" dirty="0"/>
              <a:t>Another list method</a:t>
            </a:r>
          </a:p>
        </p:txBody>
      </p:sp>
      <p:sp>
        <p:nvSpPr>
          <p:cNvPr id="89091" name="Rectangle 3"/>
          <p:cNvSpPr>
            <a:spLocks noGrp="1" noChangeArrowheads="1"/>
          </p:cNvSpPr>
          <p:nvPr>
            <p:ph type="body" idx="1"/>
          </p:nvPr>
        </p:nvSpPr>
        <p:spPr>
          <a:xfrm>
            <a:off x="152400" y="838200"/>
            <a:ext cx="8839200" cy="5410200"/>
          </a:xfrm>
        </p:spPr>
        <p:txBody>
          <a:bodyPr>
            <a:normAutofit/>
          </a:bodyPr>
          <a:lstStyle/>
          <a:p>
            <a:pPr marL="0" lvl="1" indent="0">
              <a:buNone/>
            </a:pPr>
            <a:r>
              <a:rPr lang="en-US" sz="2400" b="1" dirty="0">
                <a:solidFill>
                  <a:srgbClr val="FF00FF"/>
                </a:solidFill>
              </a:rPr>
              <a:t>append(</a:t>
            </a:r>
            <a:r>
              <a:rPr lang="en-US" sz="2400" dirty="0"/>
              <a:t>x</a:t>
            </a:r>
            <a:r>
              <a:rPr lang="en-US" sz="2400" b="1" dirty="0">
                <a:solidFill>
                  <a:srgbClr val="FF00FF"/>
                </a:solidFill>
              </a:rPr>
              <a:t>)</a:t>
            </a:r>
            <a:r>
              <a:rPr lang="en-US" sz="2400" b="1" dirty="0">
                <a:solidFill>
                  <a:srgbClr val="0000FF"/>
                </a:solidFill>
              </a:rPr>
              <a:t> </a:t>
            </a:r>
            <a:r>
              <a:rPr lang="en-US" sz="2400" dirty="0"/>
              <a:t>adds the element to the end of the list. </a:t>
            </a:r>
          </a:p>
        </p:txBody>
      </p:sp>
      <p:sp>
        <p:nvSpPr>
          <p:cNvPr id="10" name="Text Box 9"/>
          <p:cNvSpPr txBox="1">
            <a:spLocks noChangeArrowheads="1"/>
          </p:cNvSpPr>
          <p:nvPr/>
        </p:nvSpPr>
        <p:spPr bwMode="auto">
          <a:xfrm>
            <a:off x="838200" y="1447800"/>
            <a:ext cx="5181600" cy="2585323"/>
          </a:xfrm>
          <a:prstGeom prst="rect">
            <a:avLst/>
          </a:prstGeom>
          <a:solidFill>
            <a:srgbClr val="D7F7FF"/>
          </a:solidFill>
          <a:ln>
            <a:solidFill>
              <a:srgbClr val="000090"/>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04800" algn="l"/>
                <a:tab pos="774700" algn="l"/>
              </a:tabLst>
              <a:defRPr/>
            </a:pPr>
            <a:r>
              <a:rPr lang="pl-PL" altLang="en-US" sz="1800" b="1" dirty="0">
                <a:solidFill>
                  <a:srgbClr val="000090"/>
                </a:solidFill>
                <a:latin typeface="Courier"/>
              </a:rPr>
              <a:t>list1 = [10, 20, 30, 40, 50, 55]</a:t>
            </a:r>
          </a:p>
          <a:p>
            <a:pPr>
              <a:spcBef>
                <a:spcPct val="0"/>
              </a:spcBef>
              <a:buClrTx/>
              <a:buSzTx/>
              <a:buNone/>
              <a:tabLst>
                <a:tab pos="304800" algn="l"/>
                <a:tab pos="774700" algn="l"/>
              </a:tabLst>
              <a:defRPr/>
            </a:pPr>
            <a:r>
              <a:rPr lang="pl-PL" altLang="en-US" sz="1800" b="1" dirty="0">
                <a:solidFill>
                  <a:srgbClr val="000090"/>
                </a:solidFill>
                <a:latin typeface="Courier"/>
              </a:rPr>
              <a:t>list1</a:t>
            </a:r>
            <a:r>
              <a:rPr lang="pl-PL" altLang="en-US" sz="1800" b="1" dirty="0">
                <a:solidFill>
                  <a:srgbClr val="FF00FF"/>
                </a:solidFill>
                <a:latin typeface="Courier"/>
              </a:rPr>
              <a:t>.append(</a:t>
            </a:r>
            <a:r>
              <a:rPr lang="pl-PL" altLang="en-US" sz="1800" b="1" dirty="0">
                <a:solidFill>
                  <a:srgbClr val="000090"/>
                </a:solidFill>
                <a:latin typeface="Courier"/>
              </a:rPr>
              <a:t>77</a:t>
            </a:r>
            <a:r>
              <a:rPr lang="pl-PL" altLang="en-US" sz="1800" b="1" dirty="0">
                <a:solidFill>
                  <a:srgbClr val="FF00FF"/>
                </a:solidFill>
                <a:latin typeface="Courier"/>
              </a:rPr>
              <a:t>)</a:t>
            </a:r>
          </a:p>
          <a:p>
            <a:pPr>
              <a:spcBef>
                <a:spcPct val="0"/>
              </a:spcBef>
              <a:buClrTx/>
              <a:buSzTx/>
              <a:buNone/>
              <a:tabLst>
                <a:tab pos="304800" algn="l"/>
                <a:tab pos="774700" algn="l"/>
              </a:tabLst>
              <a:defRPr/>
            </a:pPr>
            <a:r>
              <a:rPr lang="pl-PL" altLang="en-US" sz="1800" b="1" dirty="0" err="1">
                <a:solidFill>
                  <a:srgbClr val="000090"/>
                </a:solidFill>
                <a:latin typeface="Courier"/>
              </a:rPr>
              <a:t>print</a:t>
            </a:r>
            <a:r>
              <a:rPr lang="pl-PL" altLang="en-US" sz="1800" b="1" dirty="0">
                <a:solidFill>
                  <a:srgbClr val="000090"/>
                </a:solidFill>
                <a:latin typeface="Courier"/>
              </a:rPr>
              <a:t>(</a:t>
            </a:r>
            <a:r>
              <a:rPr lang="da-DK" altLang="en-US" sz="1800" b="1" dirty="0">
                <a:solidFill>
                  <a:srgbClr val="000090"/>
                </a:solidFill>
                <a:latin typeface="Courier"/>
              </a:rPr>
              <a:t>"1.", </a:t>
            </a:r>
            <a:r>
              <a:rPr lang="pl-PL" altLang="en-US" sz="1800" b="1" dirty="0">
                <a:solidFill>
                  <a:srgbClr val="000090"/>
                </a:solidFill>
                <a:latin typeface="Courier"/>
              </a:rPr>
              <a:t>list1)</a:t>
            </a:r>
          </a:p>
          <a:p>
            <a:pPr>
              <a:spcBef>
                <a:spcPct val="0"/>
              </a:spcBef>
              <a:buClrTx/>
              <a:buSzTx/>
              <a:buNone/>
              <a:tabLst>
                <a:tab pos="304800" algn="l"/>
                <a:tab pos="774700" algn="l"/>
              </a:tabLst>
              <a:defRPr/>
            </a:pPr>
            <a:endParaRPr lang="pl-PL" altLang="en-US" sz="1800" b="1" dirty="0">
              <a:solidFill>
                <a:srgbClr val="000090"/>
              </a:solidFill>
              <a:latin typeface="Courier"/>
            </a:endParaRPr>
          </a:p>
          <a:p>
            <a:pPr>
              <a:spcBef>
                <a:spcPct val="0"/>
              </a:spcBef>
              <a:buClrTx/>
              <a:buSzTx/>
              <a:buNone/>
              <a:tabLst>
                <a:tab pos="304800" algn="l"/>
                <a:tab pos="774700" algn="l"/>
              </a:tabLst>
              <a:defRPr/>
            </a:pPr>
            <a:r>
              <a:rPr lang="pl-PL" altLang="en-US" sz="1800" b="1" dirty="0">
                <a:solidFill>
                  <a:srgbClr val="000090"/>
                </a:solidFill>
                <a:latin typeface="Courier"/>
              </a:rPr>
              <a:t>list1</a:t>
            </a:r>
            <a:r>
              <a:rPr lang="pl-PL" altLang="en-US" sz="1800" b="1" dirty="0">
                <a:solidFill>
                  <a:srgbClr val="FF00FF"/>
                </a:solidFill>
                <a:latin typeface="Courier"/>
              </a:rPr>
              <a:t>.append(</a:t>
            </a:r>
            <a:r>
              <a:rPr lang="pl-PL" altLang="en-US" sz="1800" b="1" dirty="0">
                <a:solidFill>
                  <a:srgbClr val="000090"/>
                </a:solidFill>
                <a:latin typeface="Courier"/>
              </a:rPr>
              <a:t>99</a:t>
            </a:r>
            <a:r>
              <a:rPr lang="pl-PL" altLang="en-US" sz="1800" b="1" dirty="0">
                <a:solidFill>
                  <a:srgbClr val="FF00FF"/>
                </a:solidFill>
                <a:latin typeface="Courier"/>
              </a:rPr>
              <a:t>)</a:t>
            </a:r>
          </a:p>
          <a:p>
            <a:pPr>
              <a:spcBef>
                <a:spcPct val="0"/>
              </a:spcBef>
              <a:buClrTx/>
              <a:buSzTx/>
              <a:buNone/>
              <a:tabLst>
                <a:tab pos="304800" algn="l"/>
                <a:tab pos="774700" algn="l"/>
              </a:tabLst>
              <a:defRPr/>
            </a:pPr>
            <a:r>
              <a:rPr lang="pl-PL" altLang="en-US" sz="1800" b="1" dirty="0" err="1">
                <a:solidFill>
                  <a:srgbClr val="000090"/>
                </a:solidFill>
                <a:latin typeface="Courier"/>
              </a:rPr>
              <a:t>print</a:t>
            </a:r>
            <a:r>
              <a:rPr lang="pl-PL" altLang="en-US" sz="1800" b="1" dirty="0">
                <a:solidFill>
                  <a:srgbClr val="000090"/>
                </a:solidFill>
                <a:latin typeface="Courier"/>
              </a:rPr>
              <a:t>(</a:t>
            </a:r>
            <a:r>
              <a:rPr lang="da-DK" altLang="en-US" sz="1800" b="1" dirty="0">
                <a:solidFill>
                  <a:srgbClr val="000090"/>
                </a:solidFill>
                <a:latin typeface="Courier"/>
              </a:rPr>
              <a:t>"2.", </a:t>
            </a:r>
            <a:r>
              <a:rPr lang="pl-PL" altLang="en-US" sz="1800" b="1" dirty="0">
                <a:solidFill>
                  <a:srgbClr val="000090"/>
                </a:solidFill>
                <a:latin typeface="Courier"/>
              </a:rPr>
              <a:t>list1)</a:t>
            </a:r>
          </a:p>
          <a:p>
            <a:pPr>
              <a:spcBef>
                <a:spcPct val="0"/>
              </a:spcBef>
              <a:buClrTx/>
              <a:buSzTx/>
              <a:buNone/>
              <a:tabLst>
                <a:tab pos="304800" algn="l"/>
                <a:tab pos="774700" algn="l"/>
              </a:tabLst>
              <a:defRPr/>
            </a:pPr>
            <a:endParaRPr lang="pl-PL" altLang="en-US" sz="1800" b="1" dirty="0">
              <a:solidFill>
                <a:srgbClr val="000090"/>
              </a:solidFill>
              <a:latin typeface="Courier"/>
            </a:endParaRPr>
          </a:p>
          <a:p>
            <a:pPr>
              <a:spcBef>
                <a:spcPct val="0"/>
              </a:spcBef>
              <a:buClrTx/>
              <a:buSzTx/>
              <a:buNone/>
              <a:tabLst>
                <a:tab pos="304800" algn="l"/>
                <a:tab pos="774700" algn="l"/>
              </a:tabLst>
              <a:defRPr/>
            </a:pPr>
            <a:r>
              <a:rPr lang="pl-PL" altLang="en-US" sz="1800" b="1" dirty="0">
                <a:solidFill>
                  <a:srgbClr val="000090"/>
                </a:solidFill>
                <a:latin typeface="Courier"/>
              </a:rPr>
              <a:t>list1</a:t>
            </a:r>
            <a:r>
              <a:rPr lang="pl-PL" altLang="en-US" sz="1800" b="1" dirty="0">
                <a:solidFill>
                  <a:srgbClr val="FF00FF"/>
                </a:solidFill>
                <a:latin typeface="Courier"/>
              </a:rPr>
              <a:t>.append(</a:t>
            </a:r>
            <a:r>
              <a:rPr lang="pl-PL" altLang="en-US" sz="1800" b="1" dirty="0">
                <a:solidFill>
                  <a:srgbClr val="000090"/>
                </a:solidFill>
                <a:latin typeface="Courier"/>
              </a:rPr>
              <a:t>44</a:t>
            </a:r>
            <a:r>
              <a:rPr lang="pl-PL" altLang="en-US" sz="1800" b="1" dirty="0">
                <a:solidFill>
                  <a:srgbClr val="FF00FF"/>
                </a:solidFill>
                <a:latin typeface="Courier"/>
              </a:rPr>
              <a:t>)</a:t>
            </a:r>
          </a:p>
          <a:p>
            <a:pPr>
              <a:spcBef>
                <a:spcPct val="0"/>
              </a:spcBef>
              <a:buClrTx/>
              <a:buSzTx/>
              <a:buNone/>
              <a:tabLst>
                <a:tab pos="304800" algn="l"/>
                <a:tab pos="774700" algn="l"/>
              </a:tabLst>
              <a:defRPr/>
            </a:pPr>
            <a:r>
              <a:rPr lang="pl-PL" altLang="en-US" sz="1800" b="1" dirty="0" err="1">
                <a:solidFill>
                  <a:srgbClr val="000090"/>
                </a:solidFill>
                <a:latin typeface="Courier"/>
              </a:rPr>
              <a:t>print</a:t>
            </a:r>
            <a:r>
              <a:rPr lang="pl-PL" altLang="en-US" sz="1800" b="1" dirty="0">
                <a:solidFill>
                  <a:srgbClr val="000090"/>
                </a:solidFill>
                <a:latin typeface="Courier"/>
              </a:rPr>
              <a:t>(</a:t>
            </a:r>
            <a:r>
              <a:rPr lang="da-DK" altLang="en-US" sz="1800" b="1" dirty="0">
                <a:solidFill>
                  <a:srgbClr val="000090"/>
                </a:solidFill>
                <a:latin typeface="Courier"/>
              </a:rPr>
              <a:t>"3.", </a:t>
            </a:r>
            <a:r>
              <a:rPr lang="pl-PL" altLang="en-US" sz="1800" b="1" dirty="0">
                <a:solidFill>
                  <a:srgbClr val="000090"/>
                </a:solidFill>
                <a:latin typeface="Courier"/>
              </a:rPr>
              <a:t>list1)</a:t>
            </a:r>
            <a:endParaRPr lang="ro-RO" altLang="en-US" sz="1800" b="1" dirty="0">
              <a:solidFill>
                <a:srgbClr val="000090"/>
              </a:solidFill>
              <a:latin typeface="Courier"/>
            </a:endParaRPr>
          </a:p>
        </p:txBody>
      </p:sp>
      <p:sp>
        <p:nvSpPr>
          <p:cNvPr id="9" name="TextBox 8"/>
          <p:cNvSpPr txBox="1"/>
          <p:nvPr/>
        </p:nvSpPr>
        <p:spPr>
          <a:xfrm>
            <a:off x="3048000" y="4173141"/>
            <a:ext cx="5715000" cy="932259"/>
          </a:xfrm>
          <a:prstGeom prst="rect">
            <a:avLst/>
          </a:prstGeom>
          <a:solidFill>
            <a:srgbClr val="E3EBF3"/>
          </a:solidFill>
          <a:ln>
            <a:solidFill>
              <a:srgbClr val="0000FF"/>
            </a:solidFill>
          </a:ln>
        </p:spPr>
        <p:txBody>
          <a:bodyPr wrap="square" rtlCol="0">
            <a:spAutoFit/>
          </a:bodyPr>
          <a:lstStyle/>
          <a:p>
            <a:pPr>
              <a:defRPr/>
            </a:pPr>
            <a:r>
              <a:rPr lang="en-US" b="1" dirty="0">
                <a:solidFill>
                  <a:srgbClr val="000090"/>
                </a:solidFill>
                <a:latin typeface="Courier"/>
                <a:cs typeface="Courier"/>
              </a:rPr>
              <a:t>1. [10, 20, 30, 40, 50, 55, </a:t>
            </a:r>
            <a:r>
              <a:rPr lang="en-US" b="1" dirty="0">
                <a:solidFill>
                  <a:srgbClr val="FF00FF"/>
                </a:solidFill>
                <a:latin typeface="Courier"/>
                <a:cs typeface="Courier"/>
              </a:rPr>
              <a:t>77</a:t>
            </a:r>
            <a:r>
              <a:rPr lang="en-US" b="1" dirty="0">
                <a:solidFill>
                  <a:srgbClr val="000090"/>
                </a:solidFill>
                <a:latin typeface="Courier"/>
                <a:cs typeface="Courier"/>
              </a:rPr>
              <a:t>]</a:t>
            </a:r>
          </a:p>
          <a:p>
            <a:pPr>
              <a:defRPr/>
            </a:pPr>
            <a:r>
              <a:rPr lang="en-US" b="1" dirty="0">
                <a:solidFill>
                  <a:srgbClr val="000090"/>
                </a:solidFill>
                <a:latin typeface="Courier"/>
                <a:cs typeface="Courier"/>
              </a:rPr>
              <a:t>2. [10, 20, 30, 40, 50, 55, 77, </a:t>
            </a:r>
            <a:r>
              <a:rPr lang="en-US" b="1" dirty="0">
                <a:solidFill>
                  <a:srgbClr val="FF00FF"/>
                </a:solidFill>
                <a:latin typeface="Courier"/>
                <a:cs typeface="Courier"/>
              </a:rPr>
              <a:t>99</a:t>
            </a:r>
            <a:r>
              <a:rPr lang="en-US" b="1" dirty="0">
                <a:solidFill>
                  <a:srgbClr val="000090"/>
                </a:solidFill>
                <a:latin typeface="Courier"/>
                <a:cs typeface="Courier"/>
              </a:rPr>
              <a:t>]</a:t>
            </a:r>
          </a:p>
          <a:p>
            <a:pPr>
              <a:defRPr/>
            </a:pPr>
            <a:r>
              <a:rPr lang="en-US" b="1" dirty="0">
                <a:solidFill>
                  <a:srgbClr val="000090"/>
                </a:solidFill>
                <a:latin typeface="Courier"/>
                <a:cs typeface="Courier"/>
              </a:rPr>
              <a:t>3. [10, 20, 30, 40, 50, 55, 77, 99, </a:t>
            </a:r>
            <a:r>
              <a:rPr lang="en-US" b="1" dirty="0">
                <a:solidFill>
                  <a:srgbClr val="FF00FF"/>
                </a:solidFill>
                <a:latin typeface="Courier"/>
                <a:cs typeface="Courier"/>
              </a:rPr>
              <a:t>44</a:t>
            </a:r>
            <a:r>
              <a:rPr lang="en-US" b="1" dirty="0">
                <a:solidFill>
                  <a:srgbClr val="000090"/>
                </a:solidFill>
                <a:latin typeface="Courier"/>
                <a:cs typeface="Courier"/>
              </a:rPr>
              <a:t>]</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3637653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0" y="152400"/>
            <a:ext cx="9144000" cy="533400"/>
          </a:xfrm>
        </p:spPr>
        <p:txBody>
          <a:bodyPr>
            <a:normAutofit fontScale="90000"/>
          </a:bodyPr>
          <a:lstStyle/>
          <a:p>
            <a:r>
              <a:rPr lang="en-US" dirty="0"/>
              <a:t>More list methods</a:t>
            </a:r>
          </a:p>
        </p:txBody>
      </p:sp>
      <p:sp>
        <p:nvSpPr>
          <p:cNvPr id="89091" name="Rectangle 3"/>
          <p:cNvSpPr>
            <a:spLocks noGrp="1" noChangeArrowheads="1"/>
          </p:cNvSpPr>
          <p:nvPr>
            <p:ph type="body" idx="1"/>
          </p:nvPr>
        </p:nvSpPr>
        <p:spPr>
          <a:xfrm>
            <a:off x="152400" y="685800"/>
            <a:ext cx="8991600" cy="5410200"/>
          </a:xfrm>
        </p:spPr>
        <p:txBody>
          <a:bodyPr>
            <a:normAutofit/>
          </a:bodyPr>
          <a:lstStyle/>
          <a:p>
            <a:pPr marL="0" lvl="1" indent="0">
              <a:buNone/>
            </a:pPr>
            <a:r>
              <a:rPr lang="en-US" sz="2400" b="1" dirty="0">
                <a:solidFill>
                  <a:srgbClr val="FF00FF"/>
                </a:solidFill>
              </a:rPr>
              <a:t>sort() </a:t>
            </a:r>
            <a:r>
              <a:rPr lang="en-US" sz="2400" dirty="0"/>
              <a:t>sorts the elements of the list, </a:t>
            </a:r>
            <a:r>
              <a:rPr lang="en-US" sz="2400" b="1" dirty="0">
                <a:solidFill>
                  <a:srgbClr val="0000FF"/>
                </a:solidFill>
              </a:rPr>
              <a:t>in place</a:t>
            </a:r>
            <a:r>
              <a:rPr lang="en-US" sz="2400" dirty="0"/>
              <a:t>. Only the order of the list elements is modified (unless already sorted).</a:t>
            </a:r>
          </a:p>
          <a:p>
            <a:pPr marL="0" lvl="1" indent="0"/>
            <a:endParaRPr lang="en-US" sz="800" dirty="0"/>
          </a:p>
          <a:p>
            <a:pPr marL="0" lvl="1" indent="0"/>
            <a:endParaRPr lang="en-US" dirty="0"/>
          </a:p>
          <a:p>
            <a:pPr marL="0" lvl="1" indent="0">
              <a:buNone/>
            </a:pPr>
            <a:endParaRPr lang="en-US" dirty="0"/>
          </a:p>
          <a:p>
            <a:pPr marL="0" lvl="1" indent="0">
              <a:buNone/>
            </a:pPr>
            <a:endParaRPr lang="en-US" dirty="0"/>
          </a:p>
          <a:p>
            <a:pPr marL="0" lvl="1" indent="0"/>
            <a:endParaRPr lang="en-US" sz="2800" dirty="0"/>
          </a:p>
          <a:p>
            <a:pPr marL="0" lvl="1" indent="0"/>
            <a:endParaRPr lang="en-US" sz="2800" dirty="0"/>
          </a:p>
          <a:p>
            <a:pPr marL="0" lvl="1" indent="0">
              <a:buNone/>
            </a:pPr>
            <a:r>
              <a:rPr lang="en-US" sz="2400" b="1" dirty="0">
                <a:solidFill>
                  <a:srgbClr val="FF00FF"/>
                </a:solidFill>
              </a:rPr>
              <a:t>reverse() </a:t>
            </a:r>
            <a:r>
              <a:rPr lang="en-US" sz="2400" dirty="0"/>
              <a:t>reverses the elements of the list, </a:t>
            </a:r>
            <a:r>
              <a:rPr lang="en-US" sz="2400" b="1" dirty="0">
                <a:solidFill>
                  <a:srgbClr val="0000FF"/>
                </a:solidFill>
              </a:rPr>
              <a:t>in place</a:t>
            </a:r>
            <a:r>
              <a:rPr lang="en-US" sz="2400" dirty="0"/>
              <a:t>. Only the order of the list elements is modified.</a:t>
            </a:r>
          </a:p>
        </p:txBody>
      </p:sp>
      <p:sp>
        <p:nvSpPr>
          <p:cNvPr id="10" name="Text Box 9"/>
          <p:cNvSpPr txBox="1">
            <a:spLocks noChangeArrowheads="1"/>
          </p:cNvSpPr>
          <p:nvPr/>
        </p:nvSpPr>
        <p:spPr bwMode="auto">
          <a:xfrm>
            <a:off x="533400" y="4876800"/>
            <a:ext cx="8229600" cy="1219200"/>
          </a:xfrm>
          <a:prstGeom prst="rect">
            <a:avLst/>
          </a:prstGeom>
          <a:solidFill>
            <a:srgbClr val="D7F7FF"/>
          </a:solidFill>
          <a:ln>
            <a:solidFill>
              <a:srgbClr val="000090"/>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04800" algn="l"/>
                <a:tab pos="774700" algn="l"/>
              </a:tabLst>
              <a:defRPr/>
            </a:pPr>
            <a:r>
              <a:rPr lang="ro-RO" altLang="en-US" sz="1800" b="1" dirty="0">
                <a:solidFill>
                  <a:srgbClr val="000090"/>
                </a:solidFill>
                <a:latin typeface="Courier"/>
              </a:rPr>
              <a:t>list1 = [10, 20, 70, 80, 50, 55]</a:t>
            </a:r>
          </a:p>
          <a:p>
            <a:pPr>
              <a:spcBef>
                <a:spcPct val="0"/>
              </a:spcBef>
              <a:buClrTx/>
              <a:buSzTx/>
              <a:buNone/>
              <a:tabLst>
                <a:tab pos="304800" algn="l"/>
                <a:tab pos="774700" algn="l"/>
              </a:tabLst>
              <a:defRPr/>
            </a:pPr>
            <a:r>
              <a:rPr lang="ro-RO" altLang="en-US" sz="1800" b="1" dirty="0">
                <a:solidFill>
                  <a:srgbClr val="000090"/>
                </a:solidFill>
                <a:latin typeface="Courier"/>
              </a:rPr>
              <a:t>print(list1)</a:t>
            </a:r>
          </a:p>
          <a:p>
            <a:pPr>
              <a:spcBef>
                <a:spcPct val="0"/>
              </a:spcBef>
              <a:buClrTx/>
              <a:buSzTx/>
              <a:buNone/>
              <a:tabLst>
                <a:tab pos="304800" algn="l"/>
                <a:tab pos="774700" algn="l"/>
              </a:tabLst>
              <a:defRPr/>
            </a:pPr>
            <a:r>
              <a:rPr lang="ro-RO" altLang="en-US" sz="1800" b="1" dirty="0">
                <a:solidFill>
                  <a:srgbClr val="000090"/>
                </a:solidFill>
                <a:latin typeface="Courier"/>
              </a:rPr>
              <a:t>list1</a:t>
            </a:r>
            <a:r>
              <a:rPr lang="ro-RO" altLang="en-US" sz="1800" b="1" dirty="0">
                <a:solidFill>
                  <a:srgbClr val="FF00FF"/>
                </a:solidFill>
                <a:latin typeface="Courier"/>
              </a:rPr>
              <a:t>.reverse()</a:t>
            </a:r>
          </a:p>
          <a:p>
            <a:pPr>
              <a:spcBef>
                <a:spcPct val="0"/>
              </a:spcBef>
              <a:buClrTx/>
              <a:buSzTx/>
              <a:buNone/>
              <a:tabLst>
                <a:tab pos="304800" algn="l"/>
                <a:tab pos="774700" algn="l"/>
              </a:tabLst>
              <a:defRPr/>
            </a:pPr>
            <a:r>
              <a:rPr lang="ro-RO" altLang="en-US" sz="1800" b="1" dirty="0">
                <a:solidFill>
                  <a:srgbClr val="000090"/>
                </a:solidFill>
                <a:latin typeface="Courier"/>
              </a:rPr>
              <a:t>print(list1)</a:t>
            </a:r>
          </a:p>
        </p:txBody>
      </p:sp>
      <p:sp>
        <p:nvSpPr>
          <p:cNvPr id="9" name="TextBox 8"/>
          <p:cNvSpPr txBox="1"/>
          <p:nvPr/>
        </p:nvSpPr>
        <p:spPr>
          <a:xfrm>
            <a:off x="3581400" y="5638800"/>
            <a:ext cx="3886200" cy="646330"/>
          </a:xfrm>
          <a:prstGeom prst="rect">
            <a:avLst/>
          </a:prstGeom>
          <a:solidFill>
            <a:srgbClr val="E3EBF3"/>
          </a:solidFill>
          <a:ln>
            <a:solidFill>
              <a:srgbClr val="0000FF"/>
            </a:solidFill>
          </a:ln>
        </p:spPr>
        <p:txBody>
          <a:bodyPr wrap="square" rtlCol="0">
            <a:spAutoFit/>
          </a:bodyPr>
          <a:lstStyle/>
          <a:p>
            <a:pPr>
              <a:defRPr/>
            </a:pPr>
            <a:r>
              <a:rPr lang="en-US" b="1" dirty="0">
                <a:solidFill>
                  <a:srgbClr val="000090"/>
                </a:solidFill>
                <a:latin typeface="Courier"/>
                <a:cs typeface="Courier"/>
              </a:rPr>
              <a:t>[10, 20, 70, 80, 50, 55]</a:t>
            </a:r>
          </a:p>
          <a:p>
            <a:pPr>
              <a:defRPr/>
            </a:pPr>
            <a:r>
              <a:rPr lang="en-US" b="1" dirty="0">
                <a:solidFill>
                  <a:srgbClr val="000090"/>
                </a:solidFill>
                <a:latin typeface="Courier"/>
                <a:cs typeface="Courier"/>
              </a:rPr>
              <a:t>[55, 50, 80, 70, 20, 10]</a:t>
            </a:r>
          </a:p>
        </p:txBody>
      </p:sp>
      <p:sp>
        <p:nvSpPr>
          <p:cNvPr id="8" name="Text Box 9"/>
          <p:cNvSpPr txBox="1">
            <a:spLocks noChangeArrowheads="1"/>
          </p:cNvSpPr>
          <p:nvPr/>
        </p:nvSpPr>
        <p:spPr bwMode="auto">
          <a:xfrm>
            <a:off x="457200" y="1612024"/>
            <a:ext cx="8229600" cy="1219200"/>
          </a:xfrm>
          <a:prstGeom prst="rect">
            <a:avLst/>
          </a:prstGeom>
          <a:solidFill>
            <a:srgbClr val="D7F7FF"/>
          </a:solidFill>
          <a:ln>
            <a:solidFill>
              <a:srgbClr val="000090"/>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04800" algn="l"/>
                <a:tab pos="774700" algn="l"/>
              </a:tabLst>
              <a:defRPr/>
            </a:pPr>
            <a:r>
              <a:rPr lang="ro-RO" altLang="en-US" sz="1800" b="1" dirty="0">
                <a:solidFill>
                  <a:srgbClr val="000090"/>
                </a:solidFill>
                <a:latin typeface="Courier"/>
              </a:rPr>
              <a:t>list1 = [60, 20, 80, 10, 30, 55]</a:t>
            </a:r>
          </a:p>
          <a:p>
            <a:pPr>
              <a:spcBef>
                <a:spcPct val="0"/>
              </a:spcBef>
              <a:buClrTx/>
              <a:buSzTx/>
              <a:buNone/>
              <a:tabLst>
                <a:tab pos="304800" algn="l"/>
                <a:tab pos="774700" algn="l"/>
              </a:tabLst>
              <a:defRPr/>
            </a:pPr>
            <a:r>
              <a:rPr lang="ro-RO" altLang="en-US" sz="1800" b="1" dirty="0">
                <a:solidFill>
                  <a:srgbClr val="000090"/>
                </a:solidFill>
                <a:latin typeface="Courier"/>
              </a:rPr>
              <a:t>print(list1)</a:t>
            </a:r>
          </a:p>
          <a:p>
            <a:pPr>
              <a:spcBef>
                <a:spcPct val="0"/>
              </a:spcBef>
              <a:buClrTx/>
              <a:buSzTx/>
              <a:buNone/>
              <a:tabLst>
                <a:tab pos="304800" algn="l"/>
                <a:tab pos="774700" algn="l"/>
              </a:tabLst>
              <a:defRPr/>
            </a:pPr>
            <a:r>
              <a:rPr lang="ro-RO" altLang="en-US" sz="1800" b="1" dirty="0">
                <a:solidFill>
                  <a:srgbClr val="000090"/>
                </a:solidFill>
                <a:latin typeface="Courier"/>
              </a:rPr>
              <a:t>list1</a:t>
            </a:r>
            <a:r>
              <a:rPr lang="ro-RO" altLang="en-US" sz="1800" b="1" dirty="0">
                <a:solidFill>
                  <a:srgbClr val="FF00FF"/>
                </a:solidFill>
                <a:latin typeface="Courier"/>
              </a:rPr>
              <a:t>.sort()</a:t>
            </a:r>
          </a:p>
          <a:p>
            <a:pPr>
              <a:spcBef>
                <a:spcPct val="0"/>
              </a:spcBef>
              <a:buClrTx/>
              <a:buSzTx/>
              <a:buNone/>
              <a:tabLst>
                <a:tab pos="304800" algn="l"/>
                <a:tab pos="774700" algn="l"/>
              </a:tabLst>
              <a:defRPr/>
            </a:pPr>
            <a:r>
              <a:rPr lang="ro-RO" altLang="en-US" sz="1800" b="1" dirty="0">
                <a:solidFill>
                  <a:srgbClr val="000090"/>
                </a:solidFill>
                <a:latin typeface="Courier"/>
              </a:rPr>
              <a:t>print(list1)</a:t>
            </a:r>
          </a:p>
        </p:txBody>
      </p:sp>
      <p:sp>
        <p:nvSpPr>
          <p:cNvPr id="11" name="TextBox 10"/>
          <p:cNvSpPr txBox="1"/>
          <p:nvPr/>
        </p:nvSpPr>
        <p:spPr>
          <a:xfrm>
            <a:off x="4953000" y="2460706"/>
            <a:ext cx="3886200" cy="646330"/>
          </a:xfrm>
          <a:prstGeom prst="rect">
            <a:avLst/>
          </a:prstGeom>
          <a:solidFill>
            <a:srgbClr val="E3EBF3"/>
          </a:solidFill>
          <a:ln>
            <a:solidFill>
              <a:srgbClr val="0000FF"/>
            </a:solidFill>
          </a:ln>
        </p:spPr>
        <p:txBody>
          <a:bodyPr wrap="square" rtlCol="0">
            <a:spAutoFit/>
          </a:bodyPr>
          <a:lstStyle/>
          <a:p>
            <a:pPr>
              <a:defRPr/>
            </a:pPr>
            <a:r>
              <a:rPr lang="en-US" b="1" dirty="0">
                <a:solidFill>
                  <a:srgbClr val="000090"/>
                </a:solidFill>
                <a:latin typeface="Courier"/>
                <a:cs typeface="Courier"/>
              </a:rPr>
              <a:t>[60, 20, 80, 10, 30, 55]</a:t>
            </a:r>
          </a:p>
          <a:p>
            <a:pPr>
              <a:defRPr/>
            </a:pPr>
            <a:r>
              <a:rPr lang="en-US" b="1" dirty="0">
                <a:solidFill>
                  <a:srgbClr val="000090"/>
                </a:solidFill>
                <a:latin typeface="Courier"/>
                <a:cs typeface="Courier"/>
              </a:rPr>
              <a:t>[10, 20, 30, 55, 60, 80]</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101265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091">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0" y="76200"/>
            <a:ext cx="9144000" cy="533400"/>
          </a:xfrm>
        </p:spPr>
        <p:txBody>
          <a:bodyPr>
            <a:normAutofit fontScale="90000"/>
          </a:bodyPr>
          <a:lstStyle/>
          <a:p>
            <a:r>
              <a:rPr lang="en-US" dirty="0"/>
              <a:t>Exercise</a:t>
            </a:r>
          </a:p>
        </p:txBody>
      </p:sp>
      <p:sp>
        <p:nvSpPr>
          <p:cNvPr id="84995" name="Rectangle 3"/>
          <p:cNvSpPr>
            <a:spLocks noGrp="1" noChangeArrowheads="1"/>
          </p:cNvSpPr>
          <p:nvPr>
            <p:ph type="body" idx="1"/>
          </p:nvPr>
        </p:nvSpPr>
        <p:spPr>
          <a:xfrm>
            <a:off x="1" y="457200"/>
            <a:ext cx="9020852" cy="5792255"/>
          </a:xfrm>
        </p:spPr>
        <p:txBody>
          <a:bodyPr/>
          <a:lstStyle/>
          <a:p>
            <a:r>
              <a:rPr lang="en-US" dirty="0">
                <a:latin typeface="Calibri"/>
                <a:cs typeface="Calibri"/>
              </a:rPr>
              <a:t>Complete the  </a:t>
            </a:r>
            <a:r>
              <a:rPr lang="en-US" dirty="0" err="1">
                <a:latin typeface="Courier"/>
                <a:cs typeface="Courier"/>
              </a:rPr>
              <a:t>get_selected_numbers</a:t>
            </a:r>
            <a:r>
              <a:rPr lang="en-US" dirty="0">
                <a:latin typeface="Courier"/>
                <a:cs typeface="Courier"/>
              </a:rPr>
              <a:t>() </a:t>
            </a:r>
            <a:r>
              <a:rPr lang="en-US" dirty="0">
                <a:latin typeface="Calibri"/>
                <a:cs typeface="Calibri"/>
              </a:rPr>
              <a:t>function which returns a </a:t>
            </a:r>
            <a:r>
              <a:rPr lang="en-US" b="1" dirty="0">
                <a:latin typeface="Calibri"/>
                <a:cs typeface="Calibri"/>
              </a:rPr>
              <a:t>sorted</a:t>
            </a:r>
            <a:r>
              <a:rPr lang="en-US" dirty="0">
                <a:latin typeface="Calibri"/>
                <a:cs typeface="Calibri"/>
              </a:rPr>
              <a:t> list of all the numbers from the </a:t>
            </a:r>
            <a:r>
              <a:rPr lang="en-US" dirty="0">
                <a:latin typeface="Courier" pitchFamily="2" charset="0"/>
                <a:cs typeface="Calibri"/>
              </a:rPr>
              <a:t>numbers</a:t>
            </a:r>
            <a:r>
              <a:rPr lang="en-US" dirty="0">
                <a:latin typeface="Calibri"/>
                <a:cs typeface="Calibri"/>
              </a:rPr>
              <a:t> list which are at the </a:t>
            </a:r>
            <a:r>
              <a:rPr lang="en-US" b="1" dirty="0">
                <a:solidFill>
                  <a:srgbClr val="0000FF"/>
                </a:solidFill>
                <a:latin typeface="Calibri"/>
                <a:cs typeface="Calibri"/>
              </a:rPr>
              <a:t>indices</a:t>
            </a:r>
            <a:r>
              <a:rPr lang="en-US" dirty="0">
                <a:latin typeface="Calibri"/>
                <a:cs typeface="Calibri"/>
              </a:rPr>
              <a:t> given in </a:t>
            </a:r>
            <a:r>
              <a:rPr lang="en-US" dirty="0">
                <a:latin typeface="Courier"/>
                <a:cs typeface="Courier"/>
              </a:rPr>
              <a:t>the </a:t>
            </a:r>
            <a:r>
              <a:rPr lang="da-DK" altLang="en-US" dirty="0" err="1">
                <a:latin typeface="Courier"/>
                <a:cs typeface="Courier"/>
              </a:rPr>
              <a:t>indices_to_include</a:t>
            </a:r>
            <a:r>
              <a:rPr lang="da-DK" altLang="en-US" dirty="0">
                <a:latin typeface="Courier"/>
                <a:cs typeface="Courier"/>
              </a:rPr>
              <a:t> </a:t>
            </a:r>
            <a:r>
              <a:rPr lang="da-DK" altLang="en-US" dirty="0">
                <a:latin typeface="Calibri"/>
                <a:cs typeface="Calibri"/>
              </a:rPr>
              <a:t>list.  </a:t>
            </a:r>
            <a:r>
              <a:rPr lang="da-DK" altLang="en-US" b="1" dirty="0">
                <a:latin typeface="Calibri"/>
                <a:cs typeface="Calibri"/>
              </a:rPr>
              <a:t>Note: </a:t>
            </a:r>
            <a:r>
              <a:rPr lang="da-DK" altLang="en-US" dirty="0">
                <a:latin typeface="Calibri"/>
                <a:cs typeface="Calibri"/>
              </a:rPr>
              <a:t>the </a:t>
            </a:r>
            <a:r>
              <a:rPr lang="da-DK" altLang="en-US" dirty="0" err="1">
                <a:latin typeface="Calibri"/>
                <a:cs typeface="Calibri"/>
              </a:rPr>
              <a:t>function</a:t>
            </a:r>
            <a:r>
              <a:rPr lang="da-DK" altLang="en-US" dirty="0">
                <a:latin typeface="Calibri"/>
                <a:cs typeface="Calibri"/>
              </a:rPr>
              <a:t> </a:t>
            </a:r>
            <a:r>
              <a:rPr lang="da-DK" altLang="en-US" dirty="0" err="1">
                <a:latin typeface="Calibri"/>
                <a:cs typeface="Calibri"/>
              </a:rPr>
              <a:t>should</a:t>
            </a:r>
            <a:r>
              <a:rPr lang="da-DK" altLang="en-US" dirty="0">
                <a:latin typeface="Calibri"/>
                <a:cs typeface="Calibri"/>
              </a:rPr>
              <a:t> </a:t>
            </a:r>
            <a:r>
              <a:rPr lang="da-DK" altLang="en-US" dirty="0" err="1">
                <a:latin typeface="Calibri"/>
                <a:cs typeface="Calibri"/>
              </a:rPr>
              <a:t>only</a:t>
            </a:r>
            <a:r>
              <a:rPr lang="da-DK" altLang="en-US" dirty="0">
                <a:latin typeface="Calibri"/>
                <a:cs typeface="Calibri"/>
              </a:rPr>
              <a:t> </a:t>
            </a:r>
            <a:r>
              <a:rPr lang="da-DK" altLang="en-US" dirty="0" err="1">
                <a:latin typeface="Calibri"/>
                <a:cs typeface="Calibri"/>
              </a:rPr>
              <a:t>use</a:t>
            </a:r>
            <a:r>
              <a:rPr lang="da-DK" altLang="en-US" dirty="0">
                <a:latin typeface="Calibri"/>
                <a:cs typeface="Calibri"/>
              </a:rPr>
              <a:t> valid </a:t>
            </a:r>
            <a:r>
              <a:rPr lang="da-DK" altLang="en-US" b="1" dirty="0">
                <a:latin typeface="Calibri"/>
                <a:cs typeface="Calibri"/>
              </a:rPr>
              <a:t>non-negative</a:t>
            </a:r>
            <a:r>
              <a:rPr lang="da-DK" altLang="en-US" dirty="0">
                <a:latin typeface="Calibri"/>
                <a:cs typeface="Calibri"/>
              </a:rPr>
              <a:t> indices from the list.</a:t>
            </a:r>
            <a:endParaRPr lang="en-US" dirty="0"/>
          </a:p>
        </p:txBody>
      </p:sp>
      <p:sp>
        <p:nvSpPr>
          <p:cNvPr id="9" name="Text Box 9"/>
          <p:cNvSpPr txBox="1">
            <a:spLocks noChangeArrowheads="1"/>
          </p:cNvSpPr>
          <p:nvPr/>
        </p:nvSpPr>
        <p:spPr bwMode="auto">
          <a:xfrm>
            <a:off x="61574" y="2133600"/>
            <a:ext cx="9020852" cy="4524315"/>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Lst>
              <a:defRPr/>
            </a:pPr>
            <a:r>
              <a:rPr lang="da-DK" altLang="en-US" sz="1800" b="1" dirty="0">
                <a:solidFill>
                  <a:srgbClr val="000090"/>
                </a:solidFill>
                <a:latin typeface="Courier"/>
              </a:rPr>
              <a:t>def </a:t>
            </a:r>
            <a:r>
              <a:rPr lang="en-US" altLang="en-US" sz="1800" b="1" dirty="0" err="1">
                <a:solidFill>
                  <a:srgbClr val="FF00FF"/>
                </a:solidFill>
                <a:latin typeface="Courier"/>
              </a:rPr>
              <a:t>get_selected_numbers</a:t>
            </a:r>
            <a:r>
              <a:rPr lang="en-US" altLang="en-US" sz="1800" b="1" dirty="0">
                <a:solidFill>
                  <a:srgbClr val="FF00FF"/>
                </a:solidFill>
                <a:latin typeface="Courier"/>
              </a:rPr>
              <a:t>(</a:t>
            </a:r>
            <a:r>
              <a:rPr lang="da-DK" altLang="en-US" sz="1800" b="1" dirty="0" err="1">
                <a:solidFill>
                  <a:srgbClr val="000090"/>
                </a:solidFill>
                <a:latin typeface="Courier"/>
              </a:rPr>
              <a:t>numbers</a:t>
            </a:r>
            <a:r>
              <a:rPr lang="da-DK" altLang="en-US" sz="1800" b="1" dirty="0">
                <a:solidFill>
                  <a:srgbClr val="000090"/>
                </a:solidFill>
                <a:latin typeface="Courier"/>
              </a:rPr>
              <a:t>, </a:t>
            </a:r>
            <a:r>
              <a:rPr lang="en-US" altLang="en-US" sz="1800" b="1" dirty="0" err="1">
                <a:solidFill>
                  <a:srgbClr val="000090"/>
                </a:solidFill>
                <a:latin typeface="Courier"/>
              </a:rPr>
              <a:t>indices_to_include</a:t>
            </a:r>
            <a:r>
              <a:rPr lang="da-DK" altLang="en-US" sz="1800" b="1" dirty="0">
                <a:solidFill>
                  <a:srgbClr val="FF00FF"/>
                </a:solidFill>
                <a:latin typeface="Courier"/>
              </a:rPr>
              <a:t>)</a:t>
            </a:r>
            <a:r>
              <a:rPr lang="da-DK" altLang="en-US" sz="1800" b="1" dirty="0">
                <a:solidFill>
                  <a:srgbClr val="000090"/>
                </a:solidFill>
                <a:latin typeface="Courier"/>
              </a:rPr>
              <a:t>:</a:t>
            </a: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r>
              <a:rPr lang="da-DK" altLang="en-US" sz="1800" b="1" dirty="0" err="1">
                <a:solidFill>
                  <a:srgbClr val="000090"/>
                </a:solidFill>
                <a:latin typeface="Courier"/>
              </a:rPr>
              <a:t>def</a:t>
            </a:r>
            <a:r>
              <a:rPr lang="da-DK" altLang="en-US" sz="1800" b="1" dirty="0">
                <a:solidFill>
                  <a:srgbClr val="000090"/>
                </a:solidFill>
                <a:latin typeface="Courier"/>
              </a:rPr>
              <a:t> </a:t>
            </a:r>
            <a:r>
              <a:rPr lang="da-DK" altLang="en-US" sz="1800" b="1" dirty="0" err="1">
                <a:solidFill>
                  <a:srgbClr val="000090"/>
                </a:solidFill>
                <a:latin typeface="Courier"/>
              </a:rPr>
              <a:t>main</a:t>
            </a:r>
            <a:r>
              <a:rPr lang="da-DK" altLang="en-US" sz="1800" b="1" dirty="0">
                <a:solidFill>
                  <a:srgbClr val="000090"/>
                </a:solidFill>
                <a:latin typeface="Courier"/>
              </a:rPr>
              <a:t>():</a:t>
            </a:r>
          </a:p>
          <a:p>
            <a:pPr>
              <a:spcBef>
                <a:spcPct val="0"/>
              </a:spcBef>
              <a:buClrTx/>
              <a:buSzTx/>
              <a:buNone/>
              <a:tabLst>
                <a:tab pos="355600" algn="l"/>
              </a:tabLst>
              <a:defRPr/>
            </a:pPr>
            <a:r>
              <a:rPr lang="en-US" altLang="en-US" sz="1800" b="1" dirty="0">
                <a:solidFill>
                  <a:srgbClr val="000090"/>
                </a:solidFill>
                <a:latin typeface="Courier"/>
              </a:rPr>
              <a:t>   numbers = [5, 12, 4, 11, 9, 8]</a:t>
            </a:r>
          </a:p>
          <a:p>
            <a:pPr>
              <a:spcBef>
                <a:spcPct val="0"/>
              </a:spcBef>
              <a:buClrTx/>
              <a:buSzTx/>
              <a:buNone/>
              <a:tabLst>
                <a:tab pos="355600" algn="l"/>
              </a:tabLst>
              <a:defRPr/>
            </a:pPr>
            <a:r>
              <a:rPr lang="en-US" altLang="en-US" sz="1800" b="1" dirty="0">
                <a:solidFill>
                  <a:srgbClr val="000090"/>
                </a:solidFill>
                <a:latin typeface="Courier"/>
              </a:rPr>
              <a:t>   </a:t>
            </a:r>
            <a:r>
              <a:rPr lang="en-US" altLang="en-US" sz="1800" b="1" dirty="0" err="1">
                <a:solidFill>
                  <a:srgbClr val="000090"/>
                </a:solidFill>
                <a:latin typeface="Courier"/>
              </a:rPr>
              <a:t>indices_to_include</a:t>
            </a:r>
            <a:r>
              <a:rPr lang="en-US" altLang="en-US" sz="1800" b="1" dirty="0">
                <a:solidFill>
                  <a:srgbClr val="000090"/>
                </a:solidFill>
                <a:latin typeface="Courier"/>
              </a:rPr>
              <a:t> = [3, 0, 1, 16, 23, -2]   </a:t>
            </a:r>
          </a:p>
          <a:p>
            <a:pPr>
              <a:spcBef>
                <a:spcPct val="0"/>
              </a:spcBef>
              <a:buClrTx/>
              <a:buSzTx/>
              <a:buNone/>
              <a:tabLst>
                <a:tab pos="355600" algn="l"/>
              </a:tabLst>
              <a:defRPr/>
            </a:pPr>
            <a:r>
              <a:rPr lang="en-US" altLang="en-US" sz="1800" b="1" dirty="0">
                <a:solidFill>
                  <a:srgbClr val="000090"/>
                </a:solidFill>
                <a:latin typeface="Courier"/>
              </a:rPr>
              <a:t>   </a:t>
            </a:r>
            <a:r>
              <a:rPr lang="en-US" altLang="en-US" sz="1800" b="1" dirty="0" err="1">
                <a:solidFill>
                  <a:srgbClr val="000090"/>
                </a:solidFill>
                <a:latin typeface="Courier"/>
              </a:rPr>
              <a:t>numbers_found</a:t>
            </a:r>
            <a:r>
              <a:rPr lang="en-US" altLang="en-US" sz="1800" b="1" dirty="0">
                <a:solidFill>
                  <a:srgbClr val="000090"/>
                </a:solidFill>
                <a:latin typeface="Courier"/>
              </a:rPr>
              <a:t> = </a:t>
            </a:r>
            <a:r>
              <a:rPr lang="en-US" altLang="en-US" sz="1800" b="1" dirty="0" err="1">
                <a:solidFill>
                  <a:srgbClr val="FF00FF"/>
                </a:solidFill>
                <a:latin typeface="Courier"/>
              </a:rPr>
              <a:t>get_selected_numbers</a:t>
            </a:r>
            <a:r>
              <a:rPr lang="en-US" altLang="en-US" sz="1800" b="1" dirty="0">
                <a:solidFill>
                  <a:srgbClr val="FF00FF"/>
                </a:solidFill>
                <a:latin typeface="Courier"/>
              </a:rPr>
              <a:t>(</a:t>
            </a:r>
            <a:r>
              <a:rPr lang="en-US" altLang="en-US" sz="1800" b="1" dirty="0">
                <a:solidFill>
                  <a:srgbClr val="000090"/>
                </a:solidFill>
                <a:latin typeface="Courier"/>
              </a:rPr>
              <a:t>numbers,</a:t>
            </a:r>
            <a:r>
              <a:rPr lang="en-US" altLang="en-US" sz="800" b="1" dirty="0">
                <a:solidFill>
                  <a:srgbClr val="000090"/>
                </a:solidFill>
                <a:latin typeface="Courier"/>
              </a:rPr>
              <a:t> </a:t>
            </a:r>
          </a:p>
          <a:p>
            <a:pPr algn="r">
              <a:spcBef>
                <a:spcPct val="0"/>
              </a:spcBef>
              <a:buClrTx/>
              <a:buSzTx/>
              <a:buNone/>
              <a:tabLst>
                <a:tab pos="355600" algn="l"/>
              </a:tabLst>
              <a:defRPr/>
            </a:pPr>
            <a:r>
              <a:rPr lang="en-US" altLang="en-US" sz="1800" b="1" dirty="0" err="1">
                <a:solidFill>
                  <a:srgbClr val="000090"/>
                </a:solidFill>
                <a:latin typeface="Courier"/>
              </a:rPr>
              <a:t>indices_to_include</a:t>
            </a:r>
            <a:r>
              <a:rPr lang="en-US" altLang="en-US" sz="1800" b="1" dirty="0">
                <a:solidFill>
                  <a:srgbClr val="FF00FF"/>
                </a:solidFill>
                <a:latin typeface="Courier"/>
              </a:rPr>
              <a:t>)</a:t>
            </a:r>
          </a:p>
          <a:p>
            <a:pPr>
              <a:spcBef>
                <a:spcPct val="0"/>
              </a:spcBef>
              <a:buClrTx/>
              <a:buSzTx/>
              <a:buNone/>
              <a:tabLst>
                <a:tab pos="355600" algn="l"/>
              </a:tabLst>
              <a:defRPr/>
            </a:pPr>
            <a:r>
              <a:rPr lang="en-US" altLang="en-US" sz="1800" b="1" dirty="0">
                <a:solidFill>
                  <a:srgbClr val="000090"/>
                </a:solidFill>
                <a:latin typeface="Courier"/>
              </a:rPr>
              <a:t>   print("Numbers from list:", </a:t>
            </a:r>
            <a:r>
              <a:rPr lang="en-US" altLang="en-US" sz="1800" b="1" dirty="0" err="1">
                <a:solidFill>
                  <a:srgbClr val="000090"/>
                </a:solidFill>
                <a:latin typeface="Courier"/>
              </a:rPr>
              <a:t>numbers_found</a:t>
            </a:r>
            <a:r>
              <a:rPr lang="en-US" altLang="en-US" sz="1800" b="1" dirty="0">
                <a:solidFill>
                  <a:srgbClr val="000090"/>
                </a:solidFill>
                <a:latin typeface="Courier"/>
              </a:rPr>
              <a:t>)</a:t>
            </a:r>
            <a:endParaRPr lang="da-DK" altLang="en-US" sz="1800" b="1" dirty="0">
              <a:solidFill>
                <a:srgbClr val="000090"/>
              </a:solidFill>
              <a:latin typeface="Courier"/>
            </a:endParaRP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defRPr/>
            </a:pPr>
            <a:r>
              <a:rPr lang="da-DK" altLang="en-US" sz="1800" b="1" dirty="0" err="1">
                <a:solidFill>
                  <a:srgbClr val="000090"/>
                </a:solidFill>
                <a:latin typeface="Courier"/>
              </a:rPr>
              <a:t>main</a:t>
            </a:r>
            <a:r>
              <a:rPr lang="da-DK" altLang="en-US" sz="1800" b="1" dirty="0">
                <a:solidFill>
                  <a:srgbClr val="000090"/>
                </a:solidFill>
                <a:latin typeface="Courier"/>
              </a:rPr>
              <a:t>()</a:t>
            </a:r>
          </a:p>
        </p:txBody>
      </p:sp>
      <p:sp>
        <p:nvSpPr>
          <p:cNvPr id="10" name="TextBox 9"/>
          <p:cNvSpPr txBox="1"/>
          <p:nvPr/>
        </p:nvSpPr>
        <p:spPr>
          <a:xfrm>
            <a:off x="2906110" y="6400800"/>
            <a:ext cx="5943600" cy="400110"/>
          </a:xfrm>
          <a:prstGeom prst="rect">
            <a:avLst/>
          </a:prstGeom>
          <a:solidFill>
            <a:srgbClr val="E3EBF3"/>
          </a:solidFill>
          <a:ln>
            <a:solidFill>
              <a:srgbClr val="0000FF"/>
            </a:solidFill>
          </a:ln>
        </p:spPr>
        <p:txBody>
          <a:bodyPr wrap="square" rtlCol="0">
            <a:spAutoFit/>
          </a:bodyPr>
          <a:lstStyle/>
          <a:p>
            <a:pPr>
              <a:defRPr/>
            </a:pPr>
            <a:r>
              <a:rPr lang="en-NZ" sz="2000" b="1" dirty="0">
                <a:solidFill>
                  <a:srgbClr val="0020AB"/>
                </a:solidFill>
                <a:latin typeface="Courier" pitchFamily="2" charset="0"/>
              </a:rPr>
              <a:t>Numbers from list: [5, 11, 12]</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161367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0" y="-76200"/>
            <a:ext cx="9144000" cy="609600"/>
          </a:xfrm>
        </p:spPr>
        <p:txBody>
          <a:bodyPr>
            <a:normAutofit fontScale="90000"/>
          </a:bodyPr>
          <a:lstStyle/>
          <a:p>
            <a:r>
              <a:rPr lang="en-US" dirty="0"/>
              <a:t>Exercise</a:t>
            </a:r>
          </a:p>
        </p:txBody>
      </p:sp>
      <p:sp>
        <p:nvSpPr>
          <p:cNvPr id="84995" name="Rectangle 3"/>
          <p:cNvSpPr>
            <a:spLocks noGrp="1" noChangeArrowheads="1"/>
          </p:cNvSpPr>
          <p:nvPr>
            <p:ph type="body" idx="1"/>
          </p:nvPr>
        </p:nvSpPr>
        <p:spPr>
          <a:xfrm>
            <a:off x="152399" y="381000"/>
            <a:ext cx="8868453" cy="5792255"/>
          </a:xfrm>
        </p:spPr>
        <p:txBody>
          <a:bodyPr/>
          <a:lstStyle/>
          <a:p>
            <a:r>
              <a:rPr lang="en-US" dirty="0">
                <a:latin typeface="Calibri"/>
                <a:cs typeface="Calibri"/>
              </a:rPr>
              <a:t>Complete the  </a:t>
            </a:r>
            <a:r>
              <a:rPr lang="en-US" dirty="0" err="1">
                <a:latin typeface="Courier"/>
                <a:cs typeface="Courier"/>
              </a:rPr>
              <a:t>remove_multiples</a:t>
            </a:r>
            <a:r>
              <a:rPr lang="en-US" dirty="0">
                <a:latin typeface="Courier"/>
                <a:cs typeface="Courier"/>
              </a:rPr>
              <a:t>() </a:t>
            </a:r>
            <a:r>
              <a:rPr lang="en-US" dirty="0">
                <a:latin typeface="Calibri"/>
                <a:cs typeface="Calibri"/>
              </a:rPr>
              <a:t>function which </a:t>
            </a:r>
            <a:r>
              <a:rPr lang="en-AU" dirty="0">
                <a:latin typeface="Calibri"/>
                <a:cs typeface="Calibri"/>
              </a:rPr>
              <a:t>removes all the elements in the parameter </a:t>
            </a:r>
            <a:r>
              <a:rPr lang="en-AU" dirty="0">
                <a:latin typeface="Courier"/>
                <a:cs typeface="Courier"/>
              </a:rPr>
              <a:t>list, </a:t>
            </a:r>
            <a:r>
              <a:rPr lang="en-AU" dirty="0" err="1">
                <a:latin typeface="Courier"/>
                <a:cs typeface="Courier"/>
              </a:rPr>
              <a:t>number_list</a:t>
            </a:r>
            <a:r>
              <a:rPr lang="en-AU" dirty="0">
                <a:latin typeface="Calibri"/>
                <a:cs typeface="Calibri"/>
              </a:rPr>
              <a:t>, which are multiples of </a:t>
            </a:r>
            <a:r>
              <a:rPr lang="en-AU" dirty="0">
                <a:cs typeface="Calibri"/>
              </a:rPr>
              <a:t>the parameter, </a:t>
            </a:r>
            <a:r>
              <a:rPr lang="en-AU" dirty="0" err="1">
                <a:latin typeface="Courier"/>
                <a:cs typeface="Courier"/>
              </a:rPr>
              <a:t>multiples_of</a:t>
            </a:r>
            <a:r>
              <a:rPr lang="en-US" dirty="0">
                <a:latin typeface="Calibri"/>
                <a:cs typeface="Calibri"/>
              </a:rPr>
              <a:t>.</a:t>
            </a:r>
          </a:p>
          <a:p>
            <a:endParaRPr lang="en-US" dirty="0"/>
          </a:p>
          <a:p>
            <a:pPr marL="0" indent="0">
              <a:buNone/>
            </a:pPr>
            <a:endParaRPr lang="en-US" dirty="0"/>
          </a:p>
        </p:txBody>
      </p:sp>
      <p:sp>
        <p:nvSpPr>
          <p:cNvPr id="9" name="Text Box 9"/>
          <p:cNvSpPr txBox="1">
            <a:spLocks noChangeArrowheads="1"/>
          </p:cNvSpPr>
          <p:nvPr/>
        </p:nvSpPr>
        <p:spPr bwMode="auto">
          <a:xfrm>
            <a:off x="457200" y="1600200"/>
            <a:ext cx="8153400" cy="5078314"/>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Lst>
              <a:defRPr/>
            </a:pPr>
            <a:r>
              <a:rPr lang="da-DK" altLang="en-US" sz="1800" b="1" dirty="0" err="1">
                <a:solidFill>
                  <a:srgbClr val="000090"/>
                </a:solidFill>
                <a:latin typeface="Courier"/>
              </a:rPr>
              <a:t>def</a:t>
            </a:r>
            <a:r>
              <a:rPr lang="da-DK" altLang="en-US" sz="1800" b="1" dirty="0">
                <a:solidFill>
                  <a:srgbClr val="000090"/>
                </a:solidFill>
                <a:latin typeface="Courier"/>
              </a:rPr>
              <a:t> </a:t>
            </a:r>
            <a:r>
              <a:rPr lang="da-DK" altLang="en-US" sz="1800" b="1" dirty="0" err="1">
                <a:solidFill>
                  <a:srgbClr val="FF00FF"/>
                </a:solidFill>
                <a:latin typeface="Courier"/>
              </a:rPr>
              <a:t>remove_multiples</a:t>
            </a:r>
            <a:r>
              <a:rPr lang="da-DK" altLang="en-US" sz="1800" b="1" dirty="0">
                <a:solidFill>
                  <a:srgbClr val="FF00FF"/>
                </a:solidFill>
                <a:latin typeface="Courier"/>
              </a:rPr>
              <a:t>(</a:t>
            </a:r>
            <a:r>
              <a:rPr lang="da-DK" altLang="en-US" sz="1800" b="1" dirty="0" err="1">
                <a:solidFill>
                  <a:srgbClr val="000090"/>
                </a:solidFill>
                <a:latin typeface="Courier"/>
              </a:rPr>
              <a:t>number_list</a:t>
            </a:r>
            <a:r>
              <a:rPr lang="da-DK" altLang="en-US" sz="1800" b="1" dirty="0">
                <a:solidFill>
                  <a:srgbClr val="000090"/>
                </a:solidFill>
                <a:latin typeface="Courier"/>
              </a:rPr>
              <a:t>, </a:t>
            </a:r>
            <a:r>
              <a:rPr lang="da-DK" altLang="en-US" sz="1800" b="1" dirty="0" err="1">
                <a:solidFill>
                  <a:srgbClr val="000090"/>
                </a:solidFill>
                <a:latin typeface="Courier"/>
              </a:rPr>
              <a:t>multiples_of</a:t>
            </a:r>
            <a:r>
              <a:rPr lang="da-DK" altLang="en-US" sz="1800" b="1" dirty="0">
                <a:solidFill>
                  <a:srgbClr val="FF00FF"/>
                </a:solidFill>
                <a:latin typeface="Courier"/>
              </a:rPr>
              <a:t>)</a:t>
            </a:r>
            <a:r>
              <a:rPr lang="da-DK" altLang="en-US" sz="1800" b="1" dirty="0">
                <a:solidFill>
                  <a:srgbClr val="000090"/>
                </a:solidFill>
                <a:latin typeface="Courier"/>
              </a:rPr>
              <a:t>:</a:t>
            </a: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r>
              <a:rPr lang="da-DK" altLang="en-US" sz="1800" b="1" dirty="0" err="1">
                <a:solidFill>
                  <a:srgbClr val="000090"/>
                </a:solidFill>
                <a:latin typeface="Courier"/>
              </a:rPr>
              <a:t>def</a:t>
            </a:r>
            <a:r>
              <a:rPr lang="da-DK" altLang="en-US" sz="1800" b="1" dirty="0">
                <a:solidFill>
                  <a:srgbClr val="000090"/>
                </a:solidFill>
                <a:latin typeface="Courier"/>
              </a:rPr>
              <a:t> </a:t>
            </a:r>
            <a:r>
              <a:rPr lang="da-DK" altLang="en-US" sz="1800" b="1" dirty="0" err="1">
                <a:solidFill>
                  <a:srgbClr val="000090"/>
                </a:solidFill>
                <a:latin typeface="Courier"/>
              </a:rPr>
              <a:t>main</a:t>
            </a:r>
            <a:r>
              <a:rPr lang="da-DK" altLang="en-US" sz="1800" b="1" dirty="0">
                <a:solidFill>
                  <a:srgbClr val="000090"/>
                </a:solidFill>
                <a:latin typeface="Courier"/>
              </a:rPr>
              <a:t>():</a:t>
            </a:r>
          </a:p>
          <a:p>
            <a:pPr>
              <a:spcBef>
                <a:spcPct val="0"/>
              </a:spcBef>
              <a:buClrTx/>
              <a:buSzTx/>
              <a:buNone/>
              <a:tabLst>
                <a:tab pos="355600" algn="l"/>
              </a:tabLst>
              <a:defRPr/>
            </a:pPr>
            <a:r>
              <a:rPr lang="da-DK" altLang="en-US" sz="1800" b="1" dirty="0">
                <a:solidFill>
                  <a:srgbClr val="000090"/>
                </a:solidFill>
                <a:latin typeface="Courier"/>
              </a:rPr>
              <a:t>	</a:t>
            </a:r>
            <a:r>
              <a:rPr lang="da-DK" altLang="en-US" sz="1800" b="1" dirty="0" err="1">
                <a:solidFill>
                  <a:srgbClr val="000090"/>
                </a:solidFill>
                <a:latin typeface="Courier"/>
              </a:rPr>
              <a:t>numbers</a:t>
            </a:r>
            <a:r>
              <a:rPr lang="da-DK" altLang="en-US" sz="1800" b="1" dirty="0">
                <a:solidFill>
                  <a:srgbClr val="000090"/>
                </a:solidFill>
                <a:latin typeface="Courier"/>
              </a:rPr>
              <a:t> = [25, 5, 9, 10, 15, 8]</a:t>
            </a:r>
          </a:p>
          <a:p>
            <a:pPr>
              <a:spcBef>
                <a:spcPct val="0"/>
              </a:spcBef>
              <a:buClrTx/>
              <a:buSzTx/>
              <a:buNone/>
              <a:tabLst>
                <a:tab pos="355600" algn="l"/>
              </a:tabLst>
              <a:defRPr/>
            </a:pPr>
            <a:r>
              <a:rPr lang="da-DK" altLang="en-US" sz="1800" b="1" dirty="0">
                <a:solidFill>
                  <a:srgbClr val="000090"/>
                </a:solidFill>
                <a:latin typeface="Courier"/>
              </a:rPr>
              <a:t>	print(</a:t>
            </a:r>
            <a:r>
              <a:rPr lang="da-DK" altLang="en-US" sz="1800" b="1" dirty="0" err="1">
                <a:solidFill>
                  <a:srgbClr val="000090"/>
                </a:solidFill>
                <a:latin typeface="Courier"/>
              </a:rPr>
              <a:t>numbers</a:t>
            </a:r>
            <a:r>
              <a:rPr lang="da-DK" altLang="en-US" sz="1800" b="1" dirty="0">
                <a:solidFill>
                  <a:srgbClr val="000090"/>
                </a:solidFill>
                <a:latin typeface="Courier"/>
              </a:rPr>
              <a:t>)</a:t>
            </a:r>
          </a:p>
          <a:p>
            <a:pPr>
              <a:spcBef>
                <a:spcPct val="0"/>
              </a:spcBef>
              <a:buClrTx/>
              <a:buSzTx/>
              <a:buNone/>
              <a:tabLst>
                <a:tab pos="355600" algn="l"/>
              </a:tabLst>
              <a:defRPr/>
            </a:pPr>
            <a:r>
              <a:rPr lang="da-DK" altLang="en-US" sz="1800" b="1" dirty="0">
                <a:solidFill>
                  <a:srgbClr val="000090"/>
                </a:solidFill>
                <a:latin typeface="Courier"/>
              </a:rPr>
              <a:t>	</a:t>
            </a:r>
            <a:r>
              <a:rPr lang="da-DK" altLang="en-US" sz="1800" b="1" dirty="0">
                <a:solidFill>
                  <a:srgbClr val="FF00FF"/>
                </a:solidFill>
                <a:latin typeface="Courier"/>
              </a:rPr>
              <a:t>remove_multiples(</a:t>
            </a:r>
            <a:r>
              <a:rPr lang="da-DK" altLang="en-US" sz="1800" b="1" dirty="0">
                <a:solidFill>
                  <a:srgbClr val="000090"/>
                </a:solidFill>
                <a:latin typeface="Courier"/>
              </a:rPr>
              <a:t>numbers, 5</a:t>
            </a:r>
            <a:r>
              <a:rPr lang="da-DK" altLang="en-US" sz="1800" b="1" dirty="0">
                <a:solidFill>
                  <a:srgbClr val="FF00FF"/>
                </a:solidFill>
                <a:latin typeface="Courier"/>
              </a:rPr>
              <a:t>)</a:t>
            </a:r>
            <a:r>
              <a:rPr lang="da-DK" altLang="en-US" sz="1800" b="1" dirty="0">
                <a:solidFill>
                  <a:srgbClr val="000090"/>
                </a:solidFill>
                <a:latin typeface="Courier"/>
              </a:rPr>
              <a:t>  #remove multiples of 5</a:t>
            </a:r>
          </a:p>
          <a:p>
            <a:pPr>
              <a:spcBef>
                <a:spcPct val="0"/>
              </a:spcBef>
              <a:buClrTx/>
              <a:buSzTx/>
              <a:buNone/>
              <a:tabLst>
                <a:tab pos="355600" algn="l"/>
              </a:tabLst>
              <a:defRPr/>
            </a:pPr>
            <a:r>
              <a:rPr lang="da-DK" altLang="en-US" sz="1800" b="1" dirty="0">
                <a:solidFill>
                  <a:srgbClr val="000090"/>
                </a:solidFill>
                <a:latin typeface="Courier"/>
              </a:rPr>
              <a:t>	print("</a:t>
            </a:r>
            <a:r>
              <a:rPr lang="da-DK" altLang="en-US" sz="1800" b="1" dirty="0" err="1">
                <a:solidFill>
                  <a:srgbClr val="000090"/>
                </a:solidFill>
                <a:latin typeface="Courier"/>
              </a:rPr>
              <a:t>Numbers</a:t>
            </a:r>
            <a:r>
              <a:rPr lang="da-DK" altLang="en-US" sz="1800" b="1" dirty="0">
                <a:solidFill>
                  <a:srgbClr val="000090"/>
                </a:solidFill>
                <a:latin typeface="Courier"/>
              </a:rPr>
              <a:t> </a:t>
            </a:r>
            <a:r>
              <a:rPr lang="da-DK" altLang="en-US" sz="1800" b="1" dirty="0" err="1">
                <a:solidFill>
                  <a:srgbClr val="000090"/>
                </a:solidFill>
                <a:latin typeface="Courier"/>
              </a:rPr>
              <a:t>left</a:t>
            </a:r>
            <a:r>
              <a:rPr lang="da-DK" altLang="en-US" sz="1800" b="1" dirty="0">
                <a:solidFill>
                  <a:srgbClr val="000090"/>
                </a:solidFill>
                <a:latin typeface="Courier"/>
              </a:rPr>
              <a:t>", </a:t>
            </a:r>
            <a:r>
              <a:rPr lang="da-DK" altLang="en-US" sz="1800" b="1" dirty="0" err="1">
                <a:solidFill>
                  <a:srgbClr val="000090"/>
                </a:solidFill>
                <a:latin typeface="Courier"/>
              </a:rPr>
              <a:t>numbers</a:t>
            </a:r>
            <a:r>
              <a:rPr lang="da-DK" altLang="en-US" sz="1800" b="1" dirty="0">
                <a:solidFill>
                  <a:srgbClr val="000090"/>
                </a:solidFill>
                <a:latin typeface="Courier"/>
              </a:rPr>
              <a:t>)</a:t>
            </a: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defRPr/>
            </a:pPr>
            <a:r>
              <a:rPr lang="da-DK" altLang="en-US" sz="1800" b="1" dirty="0" err="1">
                <a:solidFill>
                  <a:srgbClr val="000090"/>
                </a:solidFill>
                <a:latin typeface="Courier"/>
              </a:rPr>
              <a:t>main</a:t>
            </a:r>
            <a:r>
              <a:rPr lang="da-DK" altLang="en-US" sz="1800" b="1" dirty="0">
                <a:solidFill>
                  <a:srgbClr val="000090"/>
                </a:solidFill>
                <a:latin typeface="Courier"/>
              </a:rPr>
              <a:t>()</a:t>
            </a:r>
          </a:p>
        </p:txBody>
      </p:sp>
      <p:sp>
        <p:nvSpPr>
          <p:cNvPr id="10" name="TextBox 9"/>
          <p:cNvSpPr txBox="1"/>
          <p:nvPr/>
        </p:nvSpPr>
        <p:spPr>
          <a:xfrm>
            <a:off x="5486400" y="6096000"/>
            <a:ext cx="3657600" cy="646331"/>
          </a:xfrm>
          <a:prstGeom prst="rect">
            <a:avLst/>
          </a:prstGeom>
          <a:solidFill>
            <a:srgbClr val="E3EBF3"/>
          </a:solidFill>
          <a:ln>
            <a:solidFill>
              <a:srgbClr val="0000FF"/>
            </a:solidFill>
          </a:ln>
        </p:spPr>
        <p:txBody>
          <a:bodyPr wrap="square" rtlCol="0">
            <a:spAutoFit/>
          </a:bodyPr>
          <a:lstStyle/>
          <a:p>
            <a:pPr>
              <a:defRPr/>
            </a:pPr>
            <a:r>
              <a:rPr lang="en-US" b="1" dirty="0">
                <a:solidFill>
                  <a:srgbClr val="000090"/>
                </a:solidFill>
                <a:latin typeface="Courier"/>
                <a:cs typeface="Courier"/>
              </a:rPr>
              <a:t>[25, 5, 9, 10, 15, 8]</a:t>
            </a:r>
          </a:p>
          <a:p>
            <a:pPr>
              <a:defRPr/>
            </a:pPr>
            <a:r>
              <a:rPr lang="en-US" b="1" dirty="0">
                <a:solidFill>
                  <a:srgbClr val="000090"/>
                </a:solidFill>
                <a:latin typeface="Courier"/>
                <a:cs typeface="Courier"/>
              </a:rPr>
              <a:t>Numbers left [9, 8]</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1340733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The is operator</a:t>
            </a:r>
          </a:p>
        </p:txBody>
      </p:sp>
      <p:sp>
        <p:nvSpPr>
          <p:cNvPr id="3" name="Content Placeholder 2"/>
          <p:cNvSpPr>
            <a:spLocks noGrp="1"/>
          </p:cNvSpPr>
          <p:nvPr>
            <p:ph sz="quarter" idx="1"/>
          </p:nvPr>
        </p:nvSpPr>
        <p:spPr>
          <a:xfrm>
            <a:off x="152399" y="609600"/>
            <a:ext cx="8868453" cy="5792255"/>
          </a:xfrm>
        </p:spPr>
        <p:txBody>
          <a:bodyPr/>
          <a:lstStyle/>
          <a:p>
            <a:r>
              <a:rPr lang="en-US" dirty="0"/>
              <a:t>The </a:t>
            </a:r>
            <a:r>
              <a:rPr lang="en-US" b="1" dirty="0">
                <a:solidFill>
                  <a:srgbClr val="FF00FF"/>
                </a:solidFill>
              </a:rPr>
              <a:t>== </a:t>
            </a:r>
            <a:r>
              <a:rPr lang="en-US" dirty="0"/>
              <a:t>operator is used to test if two objects contain the same information.</a:t>
            </a:r>
          </a:p>
          <a:p>
            <a:endParaRPr lang="en-US" sz="800" dirty="0"/>
          </a:p>
          <a:p>
            <a:r>
              <a:rPr lang="en-US" dirty="0"/>
              <a:t>The </a:t>
            </a:r>
            <a:r>
              <a:rPr lang="en-US" b="1" dirty="0">
                <a:solidFill>
                  <a:srgbClr val="FF00FF"/>
                </a:solidFill>
              </a:rPr>
              <a:t>is </a:t>
            </a:r>
            <a:r>
              <a:rPr lang="en-US" dirty="0"/>
              <a:t>operator is used to test if two variables reference (point to) the same object.</a:t>
            </a:r>
          </a:p>
          <a:p>
            <a:endParaRPr lang="en-US" dirty="0"/>
          </a:p>
          <a:p>
            <a:endParaRPr lang="en-US" dirty="0"/>
          </a:p>
          <a:p>
            <a:endParaRPr lang="en-NZ" dirty="0"/>
          </a:p>
        </p:txBody>
      </p:sp>
      <p:sp>
        <p:nvSpPr>
          <p:cNvPr id="11" name="Text Box 9"/>
          <p:cNvSpPr txBox="1">
            <a:spLocks noChangeArrowheads="1"/>
          </p:cNvSpPr>
          <p:nvPr/>
        </p:nvSpPr>
        <p:spPr bwMode="auto">
          <a:xfrm>
            <a:off x="152400" y="2667000"/>
            <a:ext cx="4292600" cy="3231654"/>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ro-RO" altLang="en-US" sz="1800" b="1" dirty="0">
                <a:solidFill>
                  <a:srgbClr val="000090"/>
                </a:solidFill>
                <a:latin typeface="Courier"/>
              </a:rPr>
              <a:t>word1 = "sweet"</a:t>
            </a:r>
          </a:p>
          <a:p>
            <a:pPr>
              <a:spcBef>
                <a:spcPct val="0"/>
              </a:spcBef>
              <a:buClrTx/>
              <a:buSzTx/>
              <a:buNone/>
              <a:defRPr/>
            </a:pPr>
            <a:r>
              <a:rPr lang="ro-RO" altLang="en-US" sz="1800" b="1" dirty="0">
                <a:solidFill>
                  <a:srgbClr val="000090"/>
                </a:solidFill>
                <a:latin typeface="Courier"/>
              </a:rPr>
              <a:t>word2 = word1</a:t>
            </a:r>
          </a:p>
          <a:p>
            <a:pPr>
              <a:spcBef>
                <a:spcPct val="0"/>
              </a:spcBef>
              <a:buClrTx/>
              <a:buSzTx/>
              <a:buNone/>
              <a:defRPr/>
            </a:pPr>
            <a:r>
              <a:rPr lang="ro-RO" altLang="en-US" sz="1800" b="1" dirty="0">
                <a:solidFill>
                  <a:srgbClr val="000090"/>
                </a:solidFill>
                <a:latin typeface="Courier"/>
              </a:rPr>
              <a:t>print(</a:t>
            </a:r>
            <a:r>
              <a:rPr lang="da-DK" altLang="en-US" sz="1800" b="1" dirty="0">
                <a:solidFill>
                  <a:srgbClr val="000090"/>
                </a:solidFill>
                <a:latin typeface="Courier"/>
              </a:rPr>
              <a:t>"1.", </a:t>
            </a:r>
            <a:r>
              <a:rPr lang="ro-RO" altLang="en-US" sz="1800" b="1" dirty="0">
                <a:solidFill>
                  <a:srgbClr val="000090"/>
                </a:solidFill>
                <a:latin typeface="Courier"/>
              </a:rPr>
              <a:t>word1 </a:t>
            </a:r>
            <a:r>
              <a:rPr lang="ro-RO" altLang="en-US" sz="2400" b="1" dirty="0">
                <a:solidFill>
                  <a:srgbClr val="FF00FF"/>
                </a:solidFill>
                <a:latin typeface="Courier"/>
              </a:rPr>
              <a:t>== </a:t>
            </a:r>
            <a:r>
              <a:rPr lang="ro-RO" altLang="en-US" sz="1800" b="1" dirty="0">
                <a:solidFill>
                  <a:srgbClr val="000090"/>
                </a:solidFill>
                <a:latin typeface="Courier"/>
              </a:rPr>
              <a:t>word2)</a:t>
            </a:r>
          </a:p>
          <a:p>
            <a:pPr>
              <a:spcBef>
                <a:spcPct val="0"/>
              </a:spcBef>
              <a:buClrTx/>
              <a:buSzTx/>
              <a:buNone/>
              <a:defRPr/>
            </a:pPr>
            <a:r>
              <a:rPr lang="ro-RO" altLang="en-US" sz="1800" b="1" dirty="0">
                <a:solidFill>
                  <a:srgbClr val="000090"/>
                </a:solidFill>
                <a:latin typeface="Courier"/>
              </a:rPr>
              <a:t>print(</a:t>
            </a:r>
            <a:r>
              <a:rPr lang="da-DK" altLang="en-US" sz="1800" b="1" dirty="0">
                <a:solidFill>
                  <a:srgbClr val="000090"/>
                </a:solidFill>
                <a:latin typeface="Courier"/>
              </a:rPr>
              <a:t>"2.", </a:t>
            </a:r>
            <a:r>
              <a:rPr lang="ro-RO" altLang="en-US" sz="1800" b="1" dirty="0">
                <a:solidFill>
                  <a:srgbClr val="000090"/>
                </a:solidFill>
                <a:latin typeface="Courier"/>
              </a:rPr>
              <a:t>word1 </a:t>
            </a:r>
            <a:r>
              <a:rPr lang="ro-RO" altLang="en-US" sz="2400" b="1" dirty="0">
                <a:solidFill>
                  <a:srgbClr val="FF00FF"/>
                </a:solidFill>
                <a:latin typeface="Courier"/>
              </a:rPr>
              <a:t>is</a:t>
            </a:r>
            <a:r>
              <a:rPr lang="ro-RO" altLang="en-US" sz="1800" b="1" dirty="0">
                <a:solidFill>
                  <a:srgbClr val="FF00FF"/>
                </a:solidFill>
                <a:latin typeface="Courier"/>
              </a:rPr>
              <a:t> </a:t>
            </a:r>
            <a:r>
              <a:rPr lang="ro-RO" altLang="en-US" sz="1800" b="1" dirty="0">
                <a:solidFill>
                  <a:srgbClr val="000090"/>
                </a:solidFill>
                <a:latin typeface="Courier"/>
              </a:rPr>
              <a:t>word2)</a:t>
            </a:r>
          </a:p>
          <a:p>
            <a:pPr>
              <a:spcBef>
                <a:spcPct val="0"/>
              </a:spcBef>
              <a:buClrTx/>
              <a:buSzTx/>
              <a:buNone/>
              <a:defRPr/>
            </a:pPr>
            <a:endParaRPr lang="ro-RO" altLang="en-US" sz="1800" b="1" dirty="0">
              <a:solidFill>
                <a:srgbClr val="000090"/>
              </a:solidFill>
              <a:latin typeface="Courier"/>
            </a:endParaRPr>
          </a:p>
          <a:p>
            <a:pPr>
              <a:spcBef>
                <a:spcPct val="0"/>
              </a:spcBef>
              <a:buClrTx/>
              <a:buSzTx/>
              <a:buNone/>
              <a:defRPr/>
            </a:pPr>
            <a:r>
              <a:rPr lang="ro-RO" altLang="en-US" sz="1800" b="1" dirty="0">
                <a:solidFill>
                  <a:srgbClr val="000090"/>
                </a:solidFill>
                <a:latin typeface="Courier"/>
              </a:rPr>
              <a:t>word2 = word2.upper()</a:t>
            </a:r>
          </a:p>
          <a:p>
            <a:pPr>
              <a:spcBef>
                <a:spcPct val="0"/>
              </a:spcBef>
              <a:buClrTx/>
              <a:buSzTx/>
              <a:buNone/>
              <a:defRPr/>
            </a:pPr>
            <a:r>
              <a:rPr lang="ro-RO" altLang="en-US" sz="1800" b="1" dirty="0">
                <a:solidFill>
                  <a:srgbClr val="000090"/>
                </a:solidFill>
                <a:latin typeface="Courier"/>
              </a:rPr>
              <a:t>word2 = word2.lower()</a:t>
            </a:r>
          </a:p>
          <a:p>
            <a:pPr>
              <a:spcBef>
                <a:spcPct val="0"/>
              </a:spcBef>
              <a:buClrTx/>
              <a:buSzTx/>
              <a:buNone/>
              <a:defRPr/>
            </a:pPr>
            <a:endParaRPr lang="ro-RO" altLang="en-US" sz="1800" b="1" dirty="0">
              <a:solidFill>
                <a:srgbClr val="000090"/>
              </a:solidFill>
              <a:latin typeface="Courier"/>
            </a:endParaRPr>
          </a:p>
          <a:p>
            <a:pPr>
              <a:spcBef>
                <a:spcPct val="0"/>
              </a:spcBef>
              <a:buClrTx/>
              <a:buSzTx/>
              <a:buNone/>
              <a:defRPr/>
            </a:pPr>
            <a:r>
              <a:rPr lang="ro-RO" altLang="en-US" sz="1800" b="1" dirty="0">
                <a:solidFill>
                  <a:srgbClr val="000090"/>
                </a:solidFill>
                <a:latin typeface="Courier"/>
              </a:rPr>
              <a:t>print(</a:t>
            </a:r>
            <a:r>
              <a:rPr lang="da-DK" altLang="en-US" sz="1800" b="1" dirty="0">
                <a:solidFill>
                  <a:srgbClr val="000090"/>
                </a:solidFill>
                <a:latin typeface="Courier"/>
              </a:rPr>
              <a:t>"3.", </a:t>
            </a:r>
            <a:r>
              <a:rPr lang="ro-RO" altLang="en-US" sz="1800" b="1" dirty="0">
                <a:solidFill>
                  <a:srgbClr val="000090"/>
                </a:solidFill>
                <a:latin typeface="Courier"/>
              </a:rPr>
              <a:t>word1 </a:t>
            </a:r>
            <a:r>
              <a:rPr lang="ro-RO" altLang="en-US" sz="2400" b="1" dirty="0">
                <a:solidFill>
                  <a:srgbClr val="FF00FF"/>
                </a:solidFill>
                <a:latin typeface="Courier"/>
              </a:rPr>
              <a:t>==</a:t>
            </a:r>
            <a:r>
              <a:rPr lang="ro-RO" altLang="en-US" sz="1800" b="1" dirty="0">
                <a:solidFill>
                  <a:srgbClr val="FF00FF"/>
                </a:solidFill>
                <a:latin typeface="Courier"/>
              </a:rPr>
              <a:t> </a:t>
            </a:r>
            <a:r>
              <a:rPr lang="ro-RO" altLang="en-US" sz="1800" b="1" dirty="0">
                <a:solidFill>
                  <a:srgbClr val="000090"/>
                </a:solidFill>
                <a:latin typeface="Courier"/>
              </a:rPr>
              <a:t>word2)</a:t>
            </a:r>
          </a:p>
          <a:p>
            <a:pPr>
              <a:spcBef>
                <a:spcPct val="0"/>
              </a:spcBef>
              <a:buClrTx/>
              <a:buSzTx/>
              <a:buNone/>
              <a:defRPr/>
            </a:pPr>
            <a:r>
              <a:rPr lang="ro-RO" altLang="en-US" sz="1800" b="1" dirty="0">
                <a:solidFill>
                  <a:srgbClr val="000090"/>
                </a:solidFill>
                <a:latin typeface="Courier"/>
              </a:rPr>
              <a:t>print(</a:t>
            </a:r>
            <a:r>
              <a:rPr lang="da-DK" altLang="en-US" sz="1800" b="1" dirty="0">
                <a:solidFill>
                  <a:srgbClr val="000090"/>
                </a:solidFill>
                <a:latin typeface="Courier"/>
              </a:rPr>
              <a:t>"4.", </a:t>
            </a:r>
            <a:r>
              <a:rPr lang="ro-RO" altLang="en-US" sz="1800" b="1" dirty="0">
                <a:solidFill>
                  <a:srgbClr val="000090"/>
                </a:solidFill>
                <a:latin typeface="Courier"/>
              </a:rPr>
              <a:t>word1 </a:t>
            </a:r>
            <a:r>
              <a:rPr lang="ro-RO" altLang="en-US" sz="2400" b="1" dirty="0">
                <a:solidFill>
                  <a:srgbClr val="FF00FF"/>
                </a:solidFill>
                <a:latin typeface="Courier"/>
              </a:rPr>
              <a:t>is</a:t>
            </a:r>
            <a:r>
              <a:rPr lang="ro-RO" altLang="en-US" sz="1800" b="1" dirty="0">
                <a:latin typeface="Courier"/>
              </a:rPr>
              <a:t> </a:t>
            </a:r>
            <a:r>
              <a:rPr lang="ro-RO" altLang="en-US" sz="1800" b="1" dirty="0">
                <a:solidFill>
                  <a:srgbClr val="000090"/>
                </a:solidFill>
                <a:latin typeface="Courier"/>
              </a:rPr>
              <a:t>word2)</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17" name="Slide Number Placeholder 16"/>
          <p:cNvSpPr>
            <a:spLocks noGrp="1"/>
          </p:cNvSpPr>
          <p:nvPr>
            <p:ph type="sldNum" sz="quarter" idx="4"/>
          </p:nvPr>
        </p:nvSpPr>
        <p:spPr/>
        <p:txBody>
          <a:bodyPr/>
          <a:lstStyle/>
          <a:p>
            <a:fld id="{B6F15528-21DE-4FAA-801E-634DDDAF4B2B}" type="slidenum">
              <a:rPr lang="en-US" smtClean="0"/>
              <a:pPr/>
              <a:t>19</a:t>
            </a:fld>
            <a:endParaRPr lang="en-US" dirty="0"/>
          </a:p>
        </p:txBody>
      </p:sp>
      <p:grpSp>
        <p:nvGrpSpPr>
          <p:cNvPr id="18" name="Group 17"/>
          <p:cNvGrpSpPr/>
          <p:nvPr/>
        </p:nvGrpSpPr>
        <p:grpSpPr>
          <a:xfrm>
            <a:off x="4495800" y="2667000"/>
            <a:ext cx="4075499" cy="1171396"/>
            <a:chOff x="1066800" y="1066800"/>
            <a:chExt cx="4308215" cy="1295400"/>
          </a:xfrm>
        </p:grpSpPr>
        <p:sp>
          <p:nvSpPr>
            <p:cNvPr id="19" name="Rectangle 18"/>
            <p:cNvSpPr/>
            <p:nvPr/>
          </p:nvSpPr>
          <p:spPr>
            <a:xfrm>
              <a:off x="1066800" y="1066800"/>
              <a:ext cx="4114800" cy="1295400"/>
            </a:xfrm>
            <a:prstGeom prst="rect">
              <a:avLst/>
            </a:prstGeom>
            <a:solidFill>
              <a:srgbClr val="00FF0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0" name="TextBox 19"/>
            <p:cNvSpPr txBox="1"/>
            <p:nvPr/>
          </p:nvSpPr>
          <p:spPr>
            <a:xfrm>
              <a:off x="1107582" y="1230868"/>
              <a:ext cx="849567" cy="408429"/>
            </a:xfrm>
            <a:prstGeom prst="rect">
              <a:avLst/>
            </a:prstGeom>
            <a:noFill/>
          </p:spPr>
          <p:txBody>
            <a:bodyPr wrap="none" rtlCol="0">
              <a:spAutoFit/>
            </a:bodyPr>
            <a:lstStyle/>
            <a:p>
              <a:r>
                <a:rPr lang="en-NZ" b="1" dirty="0">
                  <a:solidFill>
                    <a:srgbClr val="000090"/>
                  </a:solidFill>
                </a:rPr>
                <a:t>word1</a:t>
              </a:r>
            </a:p>
          </p:txBody>
        </p:sp>
        <p:sp>
          <p:nvSpPr>
            <p:cNvPr id="21" name="TextBox 20"/>
            <p:cNvSpPr txBox="1"/>
            <p:nvPr/>
          </p:nvSpPr>
          <p:spPr>
            <a:xfrm>
              <a:off x="1981200" y="1219200"/>
              <a:ext cx="1752600" cy="408429"/>
            </a:xfrm>
            <a:prstGeom prst="rect">
              <a:avLst/>
            </a:prstGeom>
            <a:noFill/>
            <a:ln>
              <a:solidFill>
                <a:srgbClr val="000090"/>
              </a:solidFill>
            </a:ln>
          </p:spPr>
          <p:txBody>
            <a:bodyPr wrap="square" rtlCol="0">
              <a:spAutoFit/>
            </a:bodyPr>
            <a:lstStyle/>
            <a:p>
              <a:pPr algn="ctr"/>
              <a:r>
                <a:rPr lang="en-US" b="1" dirty="0">
                  <a:solidFill>
                    <a:srgbClr val="000090"/>
                  </a:solidFill>
                </a:rPr>
                <a:t>11011001</a:t>
              </a:r>
            </a:p>
          </p:txBody>
        </p:sp>
        <p:sp>
          <p:nvSpPr>
            <p:cNvPr id="22" name="TextBox 21"/>
            <p:cNvSpPr txBox="1"/>
            <p:nvPr/>
          </p:nvSpPr>
          <p:spPr>
            <a:xfrm>
              <a:off x="3886200" y="1447800"/>
              <a:ext cx="1488815" cy="408429"/>
            </a:xfrm>
            <a:prstGeom prst="rect">
              <a:avLst/>
            </a:prstGeom>
            <a:noFill/>
            <a:ln>
              <a:noFill/>
            </a:ln>
          </p:spPr>
          <p:txBody>
            <a:bodyPr wrap="square" rtlCol="0">
              <a:spAutoFit/>
            </a:bodyPr>
            <a:lstStyle/>
            <a:p>
              <a:pPr algn="ctr"/>
              <a:r>
                <a:rPr lang="en-US" b="1" dirty="0">
                  <a:solidFill>
                    <a:srgbClr val="000090"/>
                  </a:solidFill>
                </a:rPr>
                <a:t>"sweet"</a:t>
              </a:r>
            </a:p>
          </p:txBody>
        </p:sp>
        <p:sp>
          <p:nvSpPr>
            <p:cNvPr id="23" name="TextBox 22"/>
            <p:cNvSpPr txBox="1"/>
            <p:nvPr/>
          </p:nvSpPr>
          <p:spPr>
            <a:xfrm>
              <a:off x="1107582" y="1676400"/>
              <a:ext cx="849567" cy="408429"/>
            </a:xfrm>
            <a:prstGeom prst="rect">
              <a:avLst/>
            </a:prstGeom>
            <a:noFill/>
          </p:spPr>
          <p:txBody>
            <a:bodyPr wrap="none" rtlCol="0">
              <a:spAutoFit/>
            </a:bodyPr>
            <a:lstStyle/>
            <a:p>
              <a:r>
                <a:rPr lang="en-NZ" b="1" dirty="0">
                  <a:solidFill>
                    <a:srgbClr val="000090"/>
                  </a:solidFill>
                </a:rPr>
                <a:t>word2</a:t>
              </a:r>
            </a:p>
          </p:txBody>
        </p:sp>
        <p:sp>
          <p:nvSpPr>
            <p:cNvPr id="24" name="TextBox 23"/>
            <p:cNvSpPr txBox="1"/>
            <p:nvPr/>
          </p:nvSpPr>
          <p:spPr>
            <a:xfrm>
              <a:off x="3886200" y="1295400"/>
              <a:ext cx="1488815" cy="272286"/>
            </a:xfrm>
            <a:prstGeom prst="rect">
              <a:avLst/>
            </a:prstGeom>
            <a:noFill/>
            <a:ln>
              <a:noFill/>
            </a:ln>
          </p:spPr>
          <p:txBody>
            <a:bodyPr wrap="square" rtlCol="0">
              <a:spAutoFit/>
            </a:bodyPr>
            <a:lstStyle/>
            <a:p>
              <a:pPr algn="ctr"/>
              <a:r>
                <a:rPr lang="en-US" sz="1000" b="1" dirty="0">
                  <a:solidFill>
                    <a:srgbClr val="000090"/>
                  </a:solidFill>
                </a:rPr>
                <a:t>11011001</a:t>
              </a:r>
            </a:p>
          </p:txBody>
        </p:sp>
        <p:sp>
          <p:nvSpPr>
            <p:cNvPr id="25" name="TextBox 24"/>
            <p:cNvSpPr txBox="1"/>
            <p:nvPr/>
          </p:nvSpPr>
          <p:spPr>
            <a:xfrm>
              <a:off x="1981200" y="1676400"/>
              <a:ext cx="1752600" cy="408429"/>
            </a:xfrm>
            <a:prstGeom prst="rect">
              <a:avLst/>
            </a:prstGeom>
            <a:noFill/>
            <a:ln>
              <a:solidFill>
                <a:srgbClr val="000090"/>
              </a:solidFill>
            </a:ln>
          </p:spPr>
          <p:txBody>
            <a:bodyPr wrap="square" rtlCol="0">
              <a:spAutoFit/>
            </a:bodyPr>
            <a:lstStyle/>
            <a:p>
              <a:pPr algn="ctr"/>
              <a:r>
                <a:rPr lang="en-US" b="1" dirty="0">
                  <a:solidFill>
                    <a:srgbClr val="000090"/>
                  </a:solidFill>
                </a:rPr>
                <a:t>11011001</a:t>
              </a:r>
            </a:p>
          </p:txBody>
        </p:sp>
      </p:grpSp>
      <p:grpSp>
        <p:nvGrpSpPr>
          <p:cNvPr id="26" name="Group 25"/>
          <p:cNvGrpSpPr/>
          <p:nvPr/>
        </p:nvGrpSpPr>
        <p:grpSpPr>
          <a:xfrm>
            <a:off x="4495800" y="5257800"/>
            <a:ext cx="4003415" cy="1295400"/>
            <a:chOff x="1143000" y="3048000"/>
            <a:chExt cx="4232015" cy="1432531"/>
          </a:xfrm>
        </p:grpSpPr>
        <p:sp>
          <p:nvSpPr>
            <p:cNvPr id="27" name="Rectangle 26"/>
            <p:cNvSpPr/>
            <p:nvPr/>
          </p:nvSpPr>
          <p:spPr>
            <a:xfrm>
              <a:off x="1143000" y="3048000"/>
              <a:ext cx="4193415" cy="1432531"/>
            </a:xfrm>
            <a:prstGeom prst="rect">
              <a:avLst/>
            </a:prstGeom>
            <a:solidFill>
              <a:srgbClr val="00FF0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8" name="TextBox 27"/>
            <p:cNvSpPr txBox="1"/>
            <p:nvPr/>
          </p:nvSpPr>
          <p:spPr>
            <a:xfrm>
              <a:off x="1143000" y="3364468"/>
              <a:ext cx="849567" cy="408429"/>
            </a:xfrm>
            <a:prstGeom prst="rect">
              <a:avLst/>
            </a:prstGeom>
            <a:noFill/>
          </p:spPr>
          <p:txBody>
            <a:bodyPr wrap="none" rtlCol="0">
              <a:spAutoFit/>
            </a:bodyPr>
            <a:lstStyle/>
            <a:p>
              <a:r>
                <a:rPr lang="en-NZ" b="1" dirty="0">
                  <a:solidFill>
                    <a:srgbClr val="000090"/>
                  </a:solidFill>
                </a:rPr>
                <a:t>word1</a:t>
              </a:r>
            </a:p>
          </p:txBody>
        </p:sp>
        <p:sp>
          <p:nvSpPr>
            <p:cNvPr id="29" name="TextBox 28"/>
            <p:cNvSpPr txBox="1"/>
            <p:nvPr/>
          </p:nvSpPr>
          <p:spPr>
            <a:xfrm>
              <a:off x="2016618" y="3352800"/>
              <a:ext cx="1752600" cy="408429"/>
            </a:xfrm>
            <a:prstGeom prst="rect">
              <a:avLst/>
            </a:prstGeom>
            <a:noFill/>
            <a:ln>
              <a:solidFill>
                <a:srgbClr val="000090"/>
              </a:solidFill>
            </a:ln>
          </p:spPr>
          <p:txBody>
            <a:bodyPr wrap="square" rtlCol="0">
              <a:spAutoFit/>
            </a:bodyPr>
            <a:lstStyle/>
            <a:p>
              <a:pPr algn="ctr"/>
              <a:r>
                <a:rPr lang="en-US" b="1" dirty="0">
                  <a:solidFill>
                    <a:srgbClr val="000090"/>
                  </a:solidFill>
                </a:rPr>
                <a:t>11011001</a:t>
              </a:r>
            </a:p>
          </p:txBody>
        </p:sp>
        <p:sp>
          <p:nvSpPr>
            <p:cNvPr id="30" name="TextBox 29"/>
            <p:cNvSpPr txBox="1"/>
            <p:nvPr/>
          </p:nvSpPr>
          <p:spPr>
            <a:xfrm>
              <a:off x="3886200" y="4026932"/>
              <a:ext cx="1488815" cy="408429"/>
            </a:xfrm>
            <a:prstGeom prst="rect">
              <a:avLst/>
            </a:prstGeom>
            <a:noFill/>
            <a:ln>
              <a:noFill/>
            </a:ln>
          </p:spPr>
          <p:txBody>
            <a:bodyPr wrap="square" rtlCol="0">
              <a:spAutoFit/>
            </a:bodyPr>
            <a:lstStyle/>
            <a:p>
              <a:pPr algn="ctr"/>
              <a:r>
                <a:rPr lang="en-US" b="1" dirty="0">
                  <a:solidFill>
                    <a:srgbClr val="000090"/>
                  </a:solidFill>
                </a:rPr>
                <a:t>"sweet"</a:t>
              </a:r>
            </a:p>
          </p:txBody>
        </p:sp>
        <p:sp>
          <p:nvSpPr>
            <p:cNvPr id="31" name="TextBox 30"/>
            <p:cNvSpPr txBox="1"/>
            <p:nvPr/>
          </p:nvSpPr>
          <p:spPr>
            <a:xfrm>
              <a:off x="1143000" y="3810001"/>
              <a:ext cx="849567" cy="408429"/>
            </a:xfrm>
            <a:prstGeom prst="rect">
              <a:avLst/>
            </a:prstGeom>
            <a:noFill/>
          </p:spPr>
          <p:txBody>
            <a:bodyPr wrap="none" rtlCol="0">
              <a:spAutoFit/>
            </a:bodyPr>
            <a:lstStyle/>
            <a:p>
              <a:r>
                <a:rPr lang="en-NZ" b="1" dirty="0">
                  <a:solidFill>
                    <a:srgbClr val="000090"/>
                  </a:solidFill>
                </a:rPr>
                <a:t>word2</a:t>
              </a:r>
            </a:p>
          </p:txBody>
        </p:sp>
        <p:sp>
          <p:nvSpPr>
            <p:cNvPr id="32" name="TextBox 31"/>
            <p:cNvSpPr txBox="1"/>
            <p:nvPr/>
          </p:nvSpPr>
          <p:spPr>
            <a:xfrm>
              <a:off x="3886200" y="3886200"/>
              <a:ext cx="1488815" cy="272286"/>
            </a:xfrm>
            <a:prstGeom prst="rect">
              <a:avLst/>
            </a:prstGeom>
            <a:noFill/>
            <a:ln>
              <a:noFill/>
            </a:ln>
          </p:spPr>
          <p:txBody>
            <a:bodyPr wrap="square" rtlCol="0">
              <a:spAutoFit/>
            </a:bodyPr>
            <a:lstStyle/>
            <a:p>
              <a:pPr algn="ctr"/>
              <a:r>
                <a:rPr lang="en-US" sz="1000" b="1" dirty="0">
                  <a:solidFill>
                    <a:srgbClr val="000090"/>
                  </a:solidFill>
                </a:rPr>
                <a:t>10010111</a:t>
              </a:r>
            </a:p>
          </p:txBody>
        </p:sp>
        <p:sp>
          <p:nvSpPr>
            <p:cNvPr id="33" name="TextBox 32"/>
            <p:cNvSpPr txBox="1"/>
            <p:nvPr/>
          </p:nvSpPr>
          <p:spPr>
            <a:xfrm>
              <a:off x="2016618" y="3810001"/>
              <a:ext cx="1752600" cy="408429"/>
            </a:xfrm>
            <a:prstGeom prst="rect">
              <a:avLst/>
            </a:prstGeom>
            <a:noFill/>
            <a:ln>
              <a:solidFill>
                <a:srgbClr val="000090"/>
              </a:solidFill>
            </a:ln>
          </p:spPr>
          <p:txBody>
            <a:bodyPr wrap="square" rtlCol="0">
              <a:spAutoFit/>
            </a:bodyPr>
            <a:lstStyle/>
            <a:p>
              <a:pPr algn="ctr"/>
              <a:r>
                <a:rPr lang="en-US" b="1" dirty="0">
                  <a:solidFill>
                    <a:srgbClr val="000090"/>
                  </a:solidFill>
                </a:rPr>
                <a:t>10010111</a:t>
              </a:r>
            </a:p>
          </p:txBody>
        </p:sp>
        <p:sp>
          <p:nvSpPr>
            <p:cNvPr id="34" name="TextBox 33"/>
            <p:cNvSpPr txBox="1"/>
            <p:nvPr/>
          </p:nvSpPr>
          <p:spPr>
            <a:xfrm>
              <a:off x="3886200" y="3188732"/>
              <a:ext cx="1488815" cy="408429"/>
            </a:xfrm>
            <a:prstGeom prst="rect">
              <a:avLst/>
            </a:prstGeom>
            <a:noFill/>
            <a:ln>
              <a:noFill/>
            </a:ln>
          </p:spPr>
          <p:txBody>
            <a:bodyPr wrap="square" rtlCol="0">
              <a:spAutoFit/>
            </a:bodyPr>
            <a:lstStyle/>
            <a:p>
              <a:pPr algn="ctr"/>
              <a:r>
                <a:rPr lang="en-US" b="1" dirty="0">
                  <a:solidFill>
                    <a:srgbClr val="000090"/>
                  </a:solidFill>
                </a:rPr>
                <a:t>"sweet"</a:t>
              </a:r>
            </a:p>
          </p:txBody>
        </p:sp>
        <p:sp>
          <p:nvSpPr>
            <p:cNvPr id="35" name="TextBox 34"/>
            <p:cNvSpPr txBox="1"/>
            <p:nvPr/>
          </p:nvSpPr>
          <p:spPr>
            <a:xfrm>
              <a:off x="3886200" y="3048000"/>
              <a:ext cx="1488815" cy="272286"/>
            </a:xfrm>
            <a:prstGeom prst="rect">
              <a:avLst/>
            </a:prstGeom>
            <a:noFill/>
            <a:ln>
              <a:noFill/>
            </a:ln>
          </p:spPr>
          <p:txBody>
            <a:bodyPr wrap="square" rtlCol="0">
              <a:spAutoFit/>
            </a:bodyPr>
            <a:lstStyle/>
            <a:p>
              <a:pPr algn="ctr"/>
              <a:r>
                <a:rPr lang="en-US" sz="1000" b="1" dirty="0">
                  <a:solidFill>
                    <a:srgbClr val="000090"/>
                  </a:solidFill>
                </a:rPr>
                <a:t>11011001</a:t>
              </a:r>
            </a:p>
          </p:txBody>
        </p:sp>
      </p:grpSp>
      <p:sp>
        <p:nvSpPr>
          <p:cNvPr id="12" name="TextBox 11"/>
          <p:cNvSpPr txBox="1"/>
          <p:nvPr/>
        </p:nvSpPr>
        <p:spPr>
          <a:xfrm>
            <a:off x="4267200" y="3962400"/>
            <a:ext cx="1676400" cy="1200329"/>
          </a:xfrm>
          <a:prstGeom prst="rect">
            <a:avLst/>
          </a:prstGeom>
          <a:solidFill>
            <a:srgbClr val="E3EBF3"/>
          </a:solidFill>
          <a:ln>
            <a:solidFill>
              <a:srgbClr val="0000FF"/>
            </a:solidFill>
          </a:ln>
        </p:spPr>
        <p:txBody>
          <a:bodyPr wrap="square" rtlCol="0">
            <a:spAutoFit/>
          </a:bodyPr>
          <a:lstStyle/>
          <a:p>
            <a:pPr>
              <a:defRPr/>
            </a:pPr>
            <a:r>
              <a:rPr lang="da-DK" b="1" dirty="0">
                <a:solidFill>
                  <a:srgbClr val="000090"/>
                </a:solidFill>
                <a:latin typeface="Courier"/>
                <a:cs typeface="Courier"/>
              </a:rPr>
              <a:t>1. True</a:t>
            </a:r>
          </a:p>
          <a:p>
            <a:pPr>
              <a:defRPr/>
            </a:pPr>
            <a:r>
              <a:rPr lang="da-DK" b="1" dirty="0">
                <a:solidFill>
                  <a:srgbClr val="000090"/>
                </a:solidFill>
                <a:latin typeface="Courier"/>
                <a:cs typeface="Courier"/>
              </a:rPr>
              <a:t>2. True</a:t>
            </a:r>
          </a:p>
          <a:p>
            <a:pPr>
              <a:defRPr/>
            </a:pPr>
            <a:r>
              <a:rPr lang="da-DK" b="1" dirty="0">
                <a:solidFill>
                  <a:srgbClr val="000090"/>
                </a:solidFill>
                <a:latin typeface="Courier"/>
                <a:cs typeface="Courier"/>
              </a:rPr>
              <a:t>3. True</a:t>
            </a:r>
          </a:p>
          <a:p>
            <a:pPr>
              <a:defRPr/>
            </a:pPr>
            <a:r>
              <a:rPr lang="da-DK" b="1" dirty="0">
                <a:solidFill>
                  <a:srgbClr val="000090"/>
                </a:solidFill>
                <a:latin typeface="Courier"/>
                <a:cs typeface="Courier"/>
              </a:rPr>
              <a:t>4. False</a:t>
            </a:r>
            <a:endParaRPr lang="en-US" b="1" dirty="0">
              <a:solidFill>
                <a:srgbClr val="000090"/>
              </a:solidFill>
              <a:latin typeface="Courier"/>
              <a:cs typeface="Courier"/>
            </a:endParaRPr>
          </a:p>
        </p:txBody>
      </p:sp>
    </p:spTree>
    <p:extLst>
      <p:ext uri="{BB962C8B-B14F-4D97-AF65-F5344CB8AC3E}">
        <p14:creationId xmlns:p14="http://schemas.microsoft.com/office/powerpoint/2010/main" val="1570992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a:t>At the end of this lecture, students should be able to use:</a:t>
            </a:r>
          </a:p>
          <a:p>
            <a:pPr lvl="1"/>
            <a:r>
              <a:rPr lang="en-US" dirty="0"/>
              <a:t>lists and the + and * operators</a:t>
            </a:r>
          </a:p>
          <a:p>
            <a:pPr lvl="1"/>
            <a:r>
              <a:rPr lang="en-US" dirty="0"/>
              <a:t>list slices </a:t>
            </a:r>
          </a:p>
          <a:p>
            <a:pPr lvl="1"/>
            <a:r>
              <a:rPr lang="en-US" dirty="0"/>
              <a:t>list methods</a:t>
            </a:r>
          </a:p>
          <a:p>
            <a:pPr marL="228600" lvl="1" indent="0">
              <a:buNone/>
            </a:pPr>
            <a:r>
              <a:rPr lang="en-US" dirty="0"/>
              <a:t>and,</a:t>
            </a:r>
          </a:p>
          <a:p>
            <a:pPr lvl="1"/>
            <a:r>
              <a:rPr lang="en-US" dirty="0"/>
              <a:t>understand the difference between '</a:t>
            </a:r>
            <a:r>
              <a:rPr lang="en-US" dirty="0">
                <a:latin typeface="Courier"/>
                <a:cs typeface="Courier"/>
              </a:rPr>
              <a:t>==</a:t>
            </a:r>
            <a:r>
              <a:rPr lang="en-US" dirty="0"/>
              <a:t>' and '</a:t>
            </a:r>
            <a:r>
              <a:rPr lang="en-US" dirty="0">
                <a:latin typeface="Courier"/>
                <a:cs typeface="Courier"/>
              </a:rPr>
              <a:t>is</a:t>
            </a:r>
            <a:r>
              <a:rPr lang="en-US" dirty="0"/>
              <a:t>'</a:t>
            </a:r>
          </a:p>
          <a:p>
            <a:pPr lvl="1"/>
            <a:endParaRPr lang="en-NZ" dirty="0"/>
          </a:p>
          <a:p>
            <a:pPr marL="228600" lvl="1" indent="0">
              <a:buNone/>
            </a:pPr>
            <a:endParaRPr lang="en-US" dirty="0"/>
          </a:p>
          <a:p>
            <a:pPr marL="0" indent="0">
              <a:buNone/>
            </a:pPr>
            <a:endParaRPr lang="en-NZ" dirty="0"/>
          </a:p>
        </p:txBody>
      </p:sp>
      <p:sp>
        <p:nvSpPr>
          <p:cNvPr id="3" name="Title 2"/>
          <p:cNvSpPr>
            <a:spLocks noGrp="1"/>
          </p:cNvSpPr>
          <p:nvPr>
            <p:ph type="title"/>
          </p:nvPr>
        </p:nvSpPr>
        <p:spPr/>
        <p:txBody>
          <a:bodyPr>
            <a:normAutofit/>
          </a:bodyPr>
          <a:lstStyle/>
          <a:p>
            <a:r>
              <a:rPr lang="en-NZ" dirty="0"/>
              <a:t>Learning outcomes</a:t>
            </a:r>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2</a:t>
            </a:fld>
            <a:endParaRPr lang="en-US" dirty="0"/>
          </a:p>
        </p:txBody>
      </p:sp>
    </p:spTree>
    <p:custDataLst>
      <p:tags r:id="rId1"/>
    </p:custDataLst>
    <p:extLst>
      <p:ext uri="{BB962C8B-B14F-4D97-AF65-F5344CB8AC3E}">
        <p14:creationId xmlns:p14="http://schemas.microsoft.com/office/powerpoint/2010/main" val="2003207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Strings are Immutable</a:t>
            </a:r>
          </a:p>
        </p:txBody>
      </p:sp>
      <p:sp>
        <p:nvSpPr>
          <p:cNvPr id="3" name="Content Placeholder 2"/>
          <p:cNvSpPr>
            <a:spLocks noGrp="1"/>
          </p:cNvSpPr>
          <p:nvPr>
            <p:ph sz="quarter" idx="1"/>
          </p:nvPr>
        </p:nvSpPr>
        <p:spPr>
          <a:xfrm>
            <a:off x="152399" y="762000"/>
            <a:ext cx="8868453" cy="5792255"/>
          </a:xfrm>
        </p:spPr>
        <p:txBody>
          <a:bodyPr/>
          <a:lstStyle/>
          <a:p>
            <a:r>
              <a:rPr lang="en-US" dirty="0"/>
              <a:t>Strings are "</a:t>
            </a:r>
            <a:r>
              <a:rPr lang="en-US" b="1" dirty="0">
                <a:solidFill>
                  <a:srgbClr val="0000FF"/>
                </a:solidFill>
              </a:rPr>
              <a:t>immutable</a:t>
            </a:r>
            <a:r>
              <a:rPr lang="en-US" dirty="0"/>
              <a:t>", i.e., the characters in a string object cannot be changed.   Whenever a string is changed in some way, a new string object (with a new memory address) is created.</a:t>
            </a:r>
          </a:p>
          <a:p>
            <a:endParaRPr lang="en-US" dirty="0"/>
          </a:p>
          <a:p>
            <a:endParaRPr lang="en-NZ" dirty="0"/>
          </a:p>
        </p:txBody>
      </p:sp>
      <p:sp>
        <p:nvSpPr>
          <p:cNvPr id="11" name="Text Box 9"/>
          <p:cNvSpPr txBox="1">
            <a:spLocks noChangeArrowheads="1"/>
          </p:cNvSpPr>
          <p:nvPr/>
        </p:nvSpPr>
        <p:spPr bwMode="auto">
          <a:xfrm>
            <a:off x="457200" y="2362200"/>
            <a:ext cx="4292600" cy="2308324"/>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ro-RO" altLang="en-US" sz="1800" b="1" dirty="0">
                <a:solidFill>
                  <a:srgbClr val="000090"/>
                </a:solidFill>
                <a:latin typeface="Courier"/>
              </a:rPr>
              <a:t>word1 = "sweet"</a:t>
            </a:r>
          </a:p>
          <a:p>
            <a:pPr>
              <a:spcBef>
                <a:spcPct val="0"/>
              </a:spcBef>
              <a:buClrTx/>
              <a:buSzTx/>
              <a:buNone/>
              <a:defRPr/>
            </a:pPr>
            <a:r>
              <a:rPr lang="ro-RO" altLang="en-US" sz="1800" b="1" dirty="0">
                <a:solidFill>
                  <a:srgbClr val="000090"/>
                </a:solidFill>
                <a:latin typeface="Courier"/>
              </a:rPr>
              <a:t>word2 = word1</a:t>
            </a:r>
          </a:p>
          <a:p>
            <a:pPr>
              <a:spcBef>
                <a:spcPct val="0"/>
              </a:spcBef>
              <a:buClrTx/>
              <a:buSzTx/>
              <a:buNone/>
              <a:defRPr/>
            </a:pPr>
            <a:r>
              <a:rPr lang="ro-RO" altLang="en-US" sz="1800" b="1" dirty="0">
                <a:solidFill>
                  <a:srgbClr val="000090"/>
                </a:solidFill>
                <a:latin typeface="Courier"/>
              </a:rPr>
              <a:t>print(</a:t>
            </a:r>
            <a:r>
              <a:rPr lang="da-DK" altLang="en-US" sz="1800" b="1" dirty="0">
                <a:solidFill>
                  <a:srgbClr val="000090"/>
                </a:solidFill>
                <a:latin typeface="Courier"/>
              </a:rPr>
              <a:t>"1.", </a:t>
            </a:r>
            <a:r>
              <a:rPr lang="ro-RO" altLang="en-US" sz="1800" b="1" dirty="0">
                <a:solidFill>
                  <a:srgbClr val="000090"/>
                </a:solidFill>
                <a:latin typeface="Courier"/>
              </a:rPr>
              <a:t>word1, word2)</a:t>
            </a:r>
          </a:p>
          <a:p>
            <a:pPr>
              <a:spcBef>
                <a:spcPct val="0"/>
              </a:spcBef>
              <a:buClrTx/>
              <a:buSzTx/>
              <a:buNone/>
              <a:defRPr/>
            </a:pPr>
            <a:r>
              <a:rPr lang="ro-RO" altLang="en-US" sz="1800" b="1" dirty="0">
                <a:solidFill>
                  <a:srgbClr val="000090"/>
                </a:solidFill>
                <a:latin typeface="Courier"/>
              </a:rPr>
              <a:t>print(</a:t>
            </a:r>
            <a:r>
              <a:rPr lang="da-DK" altLang="en-US" sz="1800" b="1" dirty="0">
                <a:solidFill>
                  <a:srgbClr val="000090"/>
                </a:solidFill>
                <a:latin typeface="Courier"/>
              </a:rPr>
              <a:t>"2.", </a:t>
            </a:r>
            <a:r>
              <a:rPr lang="ro-RO" altLang="en-US" sz="1800" b="1" dirty="0">
                <a:solidFill>
                  <a:srgbClr val="000090"/>
                </a:solidFill>
                <a:latin typeface="Courier"/>
              </a:rPr>
              <a:t>word1 is word2)</a:t>
            </a:r>
          </a:p>
          <a:p>
            <a:pPr>
              <a:spcBef>
                <a:spcPct val="0"/>
              </a:spcBef>
              <a:buClrTx/>
              <a:buSzTx/>
              <a:buNone/>
              <a:defRPr/>
            </a:pPr>
            <a:endParaRPr lang="ro-RO" altLang="en-US" sz="1800" b="1" dirty="0">
              <a:solidFill>
                <a:srgbClr val="000090"/>
              </a:solidFill>
              <a:latin typeface="Courier"/>
            </a:endParaRPr>
          </a:p>
          <a:p>
            <a:pPr>
              <a:spcBef>
                <a:spcPct val="0"/>
              </a:spcBef>
              <a:buClrTx/>
              <a:buSzTx/>
              <a:buNone/>
              <a:defRPr/>
            </a:pPr>
            <a:r>
              <a:rPr lang="ro-RO" altLang="en-US" sz="1800" b="1" dirty="0">
                <a:solidFill>
                  <a:srgbClr val="000090"/>
                </a:solidFill>
                <a:latin typeface="Courier"/>
              </a:rPr>
              <a:t>word2 = word2 + " dumpling"</a:t>
            </a:r>
          </a:p>
          <a:p>
            <a:pPr>
              <a:spcBef>
                <a:spcPct val="0"/>
              </a:spcBef>
              <a:buClrTx/>
              <a:buSzTx/>
              <a:buNone/>
              <a:defRPr/>
            </a:pPr>
            <a:r>
              <a:rPr lang="ro-RO" altLang="en-US" sz="1800" b="1" dirty="0">
                <a:solidFill>
                  <a:srgbClr val="000090"/>
                </a:solidFill>
                <a:latin typeface="Courier"/>
              </a:rPr>
              <a:t>print(</a:t>
            </a:r>
            <a:r>
              <a:rPr lang="da-DK" altLang="en-US" sz="1800" b="1" dirty="0">
                <a:solidFill>
                  <a:srgbClr val="000090"/>
                </a:solidFill>
                <a:latin typeface="Courier"/>
              </a:rPr>
              <a:t>"3.", </a:t>
            </a:r>
            <a:r>
              <a:rPr lang="ro-RO" altLang="en-US" sz="1800" b="1" dirty="0">
                <a:solidFill>
                  <a:srgbClr val="000090"/>
                </a:solidFill>
                <a:latin typeface="Courier"/>
              </a:rPr>
              <a:t>word1, word2)</a:t>
            </a:r>
          </a:p>
          <a:p>
            <a:pPr>
              <a:spcBef>
                <a:spcPct val="0"/>
              </a:spcBef>
              <a:buClrTx/>
              <a:buSzTx/>
              <a:buNone/>
              <a:defRPr/>
            </a:pPr>
            <a:r>
              <a:rPr lang="ro-RO" altLang="en-US" sz="1800" b="1" dirty="0">
                <a:solidFill>
                  <a:srgbClr val="000090"/>
                </a:solidFill>
                <a:latin typeface="Courier"/>
              </a:rPr>
              <a:t>print(</a:t>
            </a:r>
            <a:r>
              <a:rPr lang="da-DK" altLang="en-US" sz="1800" b="1" dirty="0">
                <a:solidFill>
                  <a:srgbClr val="000090"/>
                </a:solidFill>
                <a:latin typeface="Courier"/>
              </a:rPr>
              <a:t>"4.", </a:t>
            </a:r>
            <a:r>
              <a:rPr lang="ro-RO" altLang="en-US" sz="1800" b="1" dirty="0">
                <a:solidFill>
                  <a:srgbClr val="000090"/>
                </a:solidFill>
                <a:latin typeface="Courier"/>
              </a:rPr>
              <a:t>word1 is word2)</a:t>
            </a:r>
            <a:endParaRPr lang="da-DK" altLang="en-US" sz="1800" b="1" dirty="0">
              <a:solidFill>
                <a:srgbClr val="000090"/>
              </a:solidFill>
              <a:latin typeface="Courier"/>
            </a:endParaRPr>
          </a:p>
        </p:txBody>
      </p:sp>
      <p:sp>
        <p:nvSpPr>
          <p:cNvPr id="12" name="TextBox 11"/>
          <p:cNvSpPr txBox="1"/>
          <p:nvPr/>
        </p:nvSpPr>
        <p:spPr>
          <a:xfrm>
            <a:off x="457200" y="4876800"/>
            <a:ext cx="3962400" cy="1200329"/>
          </a:xfrm>
          <a:prstGeom prst="rect">
            <a:avLst/>
          </a:prstGeom>
          <a:solidFill>
            <a:srgbClr val="E3EBF3"/>
          </a:solidFill>
          <a:ln>
            <a:solidFill>
              <a:srgbClr val="0000FF"/>
            </a:solidFill>
          </a:ln>
        </p:spPr>
        <p:txBody>
          <a:bodyPr wrap="square" rtlCol="0">
            <a:spAutoFit/>
          </a:bodyPr>
          <a:lstStyle/>
          <a:p>
            <a:pPr>
              <a:defRPr/>
            </a:pPr>
            <a:r>
              <a:rPr lang="da-DK" b="1" dirty="0">
                <a:solidFill>
                  <a:srgbClr val="000090"/>
                </a:solidFill>
                <a:latin typeface="Courier"/>
                <a:cs typeface="Courier"/>
              </a:rPr>
              <a:t>1. </a:t>
            </a:r>
            <a:r>
              <a:rPr lang="da-DK" b="1" dirty="0" err="1">
                <a:solidFill>
                  <a:srgbClr val="000090"/>
                </a:solidFill>
                <a:latin typeface="Courier"/>
                <a:cs typeface="Courier"/>
              </a:rPr>
              <a:t>sweet</a:t>
            </a:r>
            <a:r>
              <a:rPr lang="da-DK" b="1" dirty="0">
                <a:solidFill>
                  <a:srgbClr val="000090"/>
                </a:solidFill>
                <a:latin typeface="Courier"/>
                <a:cs typeface="Courier"/>
              </a:rPr>
              <a:t> </a:t>
            </a:r>
            <a:r>
              <a:rPr lang="da-DK" b="1" dirty="0" err="1">
                <a:solidFill>
                  <a:srgbClr val="000090"/>
                </a:solidFill>
                <a:latin typeface="Courier"/>
                <a:cs typeface="Courier"/>
              </a:rPr>
              <a:t>sweet</a:t>
            </a:r>
            <a:endParaRPr lang="da-DK" b="1" dirty="0">
              <a:solidFill>
                <a:srgbClr val="000090"/>
              </a:solidFill>
              <a:latin typeface="Courier"/>
              <a:cs typeface="Courier"/>
            </a:endParaRPr>
          </a:p>
          <a:p>
            <a:pPr>
              <a:defRPr/>
            </a:pPr>
            <a:r>
              <a:rPr lang="da-DK" b="1" dirty="0">
                <a:solidFill>
                  <a:srgbClr val="000090"/>
                </a:solidFill>
                <a:latin typeface="Courier"/>
                <a:cs typeface="Courier"/>
              </a:rPr>
              <a:t>2. True</a:t>
            </a:r>
          </a:p>
          <a:p>
            <a:pPr>
              <a:defRPr/>
            </a:pPr>
            <a:r>
              <a:rPr lang="da-DK" b="1" dirty="0">
                <a:solidFill>
                  <a:srgbClr val="000090"/>
                </a:solidFill>
                <a:latin typeface="Courier"/>
                <a:cs typeface="Courier"/>
              </a:rPr>
              <a:t>3. </a:t>
            </a:r>
            <a:r>
              <a:rPr lang="da-DK" b="1" dirty="0" err="1">
                <a:solidFill>
                  <a:srgbClr val="000090"/>
                </a:solidFill>
                <a:latin typeface="Courier"/>
                <a:cs typeface="Courier"/>
              </a:rPr>
              <a:t>sweet</a:t>
            </a:r>
            <a:r>
              <a:rPr lang="da-DK" b="1" dirty="0">
                <a:solidFill>
                  <a:srgbClr val="000090"/>
                </a:solidFill>
                <a:latin typeface="Courier"/>
                <a:cs typeface="Courier"/>
              </a:rPr>
              <a:t> </a:t>
            </a:r>
            <a:r>
              <a:rPr lang="da-DK" b="1" dirty="0" err="1">
                <a:solidFill>
                  <a:srgbClr val="000090"/>
                </a:solidFill>
                <a:latin typeface="Courier"/>
                <a:cs typeface="Courier"/>
              </a:rPr>
              <a:t>sweet</a:t>
            </a:r>
            <a:r>
              <a:rPr lang="da-DK" b="1" dirty="0">
                <a:solidFill>
                  <a:srgbClr val="000090"/>
                </a:solidFill>
                <a:latin typeface="Courier"/>
                <a:cs typeface="Courier"/>
              </a:rPr>
              <a:t> </a:t>
            </a:r>
            <a:r>
              <a:rPr lang="da-DK" b="1" dirty="0" err="1">
                <a:solidFill>
                  <a:srgbClr val="000090"/>
                </a:solidFill>
                <a:latin typeface="Courier"/>
                <a:cs typeface="Courier"/>
              </a:rPr>
              <a:t>dumpling</a:t>
            </a:r>
            <a:endParaRPr lang="da-DK" b="1" dirty="0">
              <a:solidFill>
                <a:srgbClr val="000090"/>
              </a:solidFill>
              <a:latin typeface="Courier"/>
              <a:cs typeface="Courier"/>
            </a:endParaRPr>
          </a:p>
          <a:p>
            <a:pPr>
              <a:defRPr/>
            </a:pPr>
            <a:r>
              <a:rPr lang="da-DK" b="1" dirty="0">
                <a:solidFill>
                  <a:srgbClr val="000090"/>
                </a:solidFill>
                <a:latin typeface="Courier"/>
                <a:cs typeface="Courier"/>
              </a:rPr>
              <a:t>4. False</a:t>
            </a:r>
            <a:endParaRPr lang="en-US" b="1" dirty="0">
              <a:solidFill>
                <a:srgbClr val="000090"/>
              </a:solidFill>
              <a:latin typeface="Courier"/>
              <a:cs typeface="Courier"/>
            </a:endParaRPr>
          </a:p>
        </p:txBody>
      </p:sp>
      <p:sp>
        <p:nvSpPr>
          <p:cNvPr id="5" name="Footer Placeholder 4"/>
          <p:cNvSpPr>
            <a:spLocks noGrp="1"/>
          </p:cNvSpPr>
          <p:nvPr>
            <p:ph type="ftr" sz="quarter" idx="3"/>
          </p:nvPr>
        </p:nvSpPr>
        <p:spPr/>
        <p:txBody>
          <a:bodyPr/>
          <a:lstStyle/>
          <a:p>
            <a:r>
              <a:rPr lang="en-US"/>
              <a:t>CompSci 101 - Principles of Programming</a:t>
            </a:r>
            <a:endParaRPr lang="en-US" dirty="0"/>
          </a:p>
        </p:txBody>
      </p:sp>
      <p:sp>
        <p:nvSpPr>
          <p:cNvPr id="14" name="Slide Number Placeholder 13"/>
          <p:cNvSpPr>
            <a:spLocks noGrp="1"/>
          </p:cNvSpPr>
          <p:nvPr>
            <p:ph type="sldNum" sz="quarter" idx="4"/>
          </p:nvPr>
        </p:nvSpPr>
        <p:spPr/>
        <p:txBody>
          <a:bodyPr/>
          <a:lstStyle/>
          <a:p>
            <a:fld id="{B6F15528-21DE-4FAA-801E-634DDDAF4B2B}" type="slidenum">
              <a:rPr lang="en-US" smtClean="0"/>
              <a:pPr/>
              <a:t>20</a:t>
            </a:fld>
            <a:endParaRPr lang="en-US" dirty="0"/>
          </a:p>
        </p:txBody>
      </p:sp>
      <p:grpSp>
        <p:nvGrpSpPr>
          <p:cNvPr id="17" name="Group 16"/>
          <p:cNvGrpSpPr/>
          <p:nvPr/>
        </p:nvGrpSpPr>
        <p:grpSpPr>
          <a:xfrm>
            <a:off x="4953000" y="2057400"/>
            <a:ext cx="4075499" cy="1171396"/>
            <a:chOff x="1066800" y="1066800"/>
            <a:chExt cx="4308215" cy="1295400"/>
          </a:xfrm>
        </p:grpSpPr>
        <p:sp>
          <p:nvSpPr>
            <p:cNvPr id="18" name="Rectangle 17"/>
            <p:cNvSpPr/>
            <p:nvPr/>
          </p:nvSpPr>
          <p:spPr>
            <a:xfrm>
              <a:off x="1066800" y="1066800"/>
              <a:ext cx="4114800" cy="1295400"/>
            </a:xfrm>
            <a:prstGeom prst="rect">
              <a:avLst/>
            </a:prstGeom>
            <a:solidFill>
              <a:srgbClr val="00FF0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1107582" y="1230868"/>
              <a:ext cx="803676" cy="369332"/>
            </a:xfrm>
            <a:prstGeom prst="rect">
              <a:avLst/>
            </a:prstGeom>
            <a:noFill/>
          </p:spPr>
          <p:txBody>
            <a:bodyPr wrap="none" rtlCol="0">
              <a:spAutoFit/>
            </a:bodyPr>
            <a:lstStyle/>
            <a:p>
              <a:r>
                <a:rPr lang="en-NZ" b="1" dirty="0">
                  <a:solidFill>
                    <a:srgbClr val="000090"/>
                  </a:solidFill>
                </a:rPr>
                <a:t>word1</a:t>
              </a:r>
            </a:p>
          </p:txBody>
        </p:sp>
        <p:sp>
          <p:nvSpPr>
            <p:cNvPr id="20" name="TextBox 19"/>
            <p:cNvSpPr txBox="1"/>
            <p:nvPr/>
          </p:nvSpPr>
          <p:spPr>
            <a:xfrm>
              <a:off x="1981200" y="1219200"/>
              <a:ext cx="1752600" cy="381000"/>
            </a:xfrm>
            <a:prstGeom prst="rect">
              <a:avLst/>
            </a:prstGeom>
            <a:noFill/>
            <a:ln>
              <a:solidFill>
                <a:srgbClr val="000090"/>
              </a:solidFill>
            </a:ln>
          </p:spPr>
          <p:txBody>
            <a:bodyPr wrap="square" rtlCol="0">
              <a:spAutoFit/>
            </a:bodyPr>
            <a:lstStyle/>
            <a:p>
              <a:pPr algn="ctr"/>
              <a:r>
                <a:rPr lang="en-US" b="1" dirty="0">
                  <a:solidFill>
                    <a:srgbClr val="000090"/>
                  </a:solidFill>
                </a:rPr>
                <a:t>11011001</a:t>
              </a:r>
            </a:p>
          </p:txBody>
        </p:sp>
        <p:sp>
          <p:nvSpPr>
            <p:cNvPr id="21" name="TextBox 20"/>
            <p:cNvSpPr txBox="1"/>
            <p:nvPr/>
          </p:nvSpPr>
          <p:spPr>
            <a:xfrm>
              <a:off x="3886200" y="1447800"/>
              <a:ext cx="1488815" cy="369332"/>
            </a:xfrm>
            <a:prstGeom prst="rect">
              <a:avLst/>
            </a:prstGeom>
            <a:noFill/>
            <a:ln>
              <a:noFill/>
            </a:ln>
          </p:spPr>
          <p:txBody>
            <a:bodyPr wrap="square" rtlCol="0">
              <a:spAutoFit/>
            </a:bodyPr>
            <a:lstStyle/>
            <a:p>
              <a:pPr algn="ctr"/>
              <a:r>
                <a:rPr lang="en-US" b="1" dirty="0">
                  <a:solidFill>
                    <a:srgbClr val="000090"/>
                  </a:solidFill>
                </a:rPr>
                <a:t>"sweet"</a:t>
              </a:r>
            </a:p>
          </p:txBody>
        </p:sp>
        <p:sp>
          <p:nvSpPr>
            <p:cNvPr id="22" name="TextBox 21"/>
            <p:cNvSpPr txBox="1"/>
            <p:nvPr/>
          </p:nvSpPr>
          <p:spPr>
            <a:xfrm>
              <a:off x="1107582" y="1676400"/>
              <a:ext cx="803676" cy="369332"/>
            </a:xfrm>
            <a:prstGeom prst="rect">
              <a:avLst/>
            </a:prstGeom>
            <a:noFill/>
          </p:spPr>
          <p:txBody>
            <a:bodyPr wrap="none" rtlCol="0">
              <a:spAutoFit/>
            </a:bodyPr>
            <a:lstStyle/>
            <a:p>
              <a:r>
                <a:rPr lang="en-NZ" b="1" dirty="0">
                  <a:solidFill>
                    <a:srgbClr val="000090"/>
                  </a:solidFill>
                </a:rPr>
                <a:t>word2</a:t>
              </a:r>
            </a:p>
          </p:txBody>
        </p:sp>
        <p:sp>
          <p:nvSpPr>
            <p:cNvPr id="23" name="TextBox 22"/>
            <p:cNvSpPr txBox="1"/>
            <p:nvPr/>
          </p:nvSpPr>
          <p:spPr>
            <a:xfrm>
              <a:off x="3886200" y="1295400"/>
              <a:ext cx="1488815" cy="246221"/>
            </a:xfrm>
            <a:prstGeom prst="rect">
              <a:avLst/>
            </a:prstGeom>
            <a:noFill/>
            <a:ln>
              <a:noFill/>
            </a:ln>
          </p:spPr>
          <p:txBody>
            <a:bodyPr wrap="square" rtlCol="0">
              <a:spAutoFit/>
            </a:bodyPr>
            <a:lstStyle/>
            <a:p>
              <a:pPr algn="ctr"/>
              <a:r>
                <a:rPr lang="en-US" sz="1000" b="1" dirty="0">
                  <a:solidFill>
                    <a:srgbClr val="000090"/>
                  </a:solidFill>
                </a:rPr>
                <a:t>11011001</a:t>
              </a:r>
            </a:p>
          </p:txBody>
        </p:sp>
        <p:sp>
          <p:nvSpPr>
            <p:cNvPr id="24" name="TextBox 23"/>
            <p:cNvSpPr txBox="1"/>
            <p:nvPr/>
          </p:nvSpPr>
          <p:spPr>
            <a:xfrm>
              <a:off x="1981200" y="1676400"/>
              <a:ext cx="1752600" cy="381000"/>
            </a:xfrm>
            <a:prstGeom prst="rect">
              <a:avLst/>
            </a:prstGeom>
            <a:noFill/>
            <a:ln>
              <a:solidFill>
                <a:srgbClr val="000090"/>
              </a:solidFill>
            </a:ln>
          </p:spPr>
          <p:txBody>
            <a:bodyPr wrap="square" rtlCol="0">
              <a:spAutoFit/>
            </a:bodyPr>
            <a:lstStyle/>
            <a:p>
              <a:pPr algn="ctr"/>
              <a:r>
                <a:rPr lang="en-US" b="1" dirty="0">
                  <a:solidFill>
                    <a:srgbClr val="000090"/>
                  </a:solidFill>
                </a:rPr>
                <a:t>11011001</a:t>
              </a:r>
            </a:p>
          </p:txBody>
        </p:sp>
      </p:grpSp>
      <p:grpSp>
        <p:nvGrpSpPr>
          <p:cNvPr id="25" name="Group 24"/>
          <p:cNvGrpSpPr/>
          <p:nvPr/>
        </p:nvGrpSpPr>
        <p:grpSpPr>
          <a:xfrm>
            <a:off x="4876800" y="3886200"/>
            <a:ext cx="4191000" cy="1447800"/>
            <a:chOff x="1143000" y="3048000"/>
            <a:chExt cx="4430311" cy="1601064"/>
          </a:xfrm>
        </p:grpSpPr>
        <p:sp>
          <p:nvSpPr>
            <p:cNvPr id="26" name="Rectangle 25"/>
            <p:cNvSpPr/>
            <p:nvPr/>
          </p:nvSpPr>
          <p:spPr>
            <a:xfrm>
              <a:off x="1143000" y="3048000"/>
              <a:ext cx="4349760" cy="1601064"/>
            </a:xfrm>
            <a:prstGeom prst="rect">
              <a:avLst/>
            </a:prstGeom>
            <a:solidFill>
              <a:srgbClr val="00FF0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1143000" y="3364468"/>
              <a:ext cx="803676" cy="369332"/>
            </a:xfrm>
            <a:prstGeom prst="rect">
              <a:avLst/>
            </a:prstGeom>
            <a:noFill/>
          </p:spPr>
          <p:txBody>
            <a:bodyPr wrap="none" rtlCol="0">
              <a:spAutoFit/>
            </a:bodyPr>
            <a:lstStyle/>
            <a:p>
              <a:r>
                <a:rPr lang="en-NZ" b="1" dirty="0">
                  <a:solidFill>
                    <a:srgbClr val="000090"/>
                  </a:solidFill>
                </a:rPr>
                <a:t>word1</a:t>
              </a:r>
            </a:p>
          </p:txBody>
        </p:sp>
        <p:sp>
          <p:nvSpPr>
            <p:cNvPr id="28" name="TextBox 27"/>
            <p:cNvSpPr txBox="1"/>
            <p:nvPr/>
          </p:nvSpPr>
          <p:spPr>
            <a:xfrm>
              <a:off x="2016618" y="3352800"/>
              <a:ext cx="1752600" cy="381000"/>
            </a:xfrm>
            <a:prstGeom prst="rect">
              <a:avLst/>
            </a:prstGeom>
            <a:noFill/>
            <a:ln>
              <a:solidFill>
                <a:srgbClr val="000090"/>
              </a:solidFill>
            </a:ln>
          </p:spPr>
          <p:txBody>
            <a:bodyPr wrap="square" rtlCol="0">
              <a:spAutoFit/>
            </a:bodyPr>
            <a:lstStyle/>
            <a:p>
              <a:pPr algn="ctr"/>
              <a:r>
                <a:rPr lang="en-US" b="1" dirty="0">
                  <a:solidFill>
                    <a:srgbClr val="000090"/>
                  </a:solidFill>
                </a:rPr>
                <a:t>11011001</a:t>
              </a:r>
            </a:p>
          </p:txBody>
        </p:sp>
        <p:sp>
          <p:nvSpPr>
            <p:cNvPr id="29" name="TextBox 28"/>
            <p:cNvSpPr txBox="1"/>
            <p:nvPr/>
          </p:nvSpPr>
          <p:spPr>
            <a:xfrm>
              <a:off x="3478982" y="4156368"/>
              <a:ext cx="2094329" cy="408429"/>
            </a:xfrm>
            <a:prstGeom prst="rect">
              <a:avLst/>
            </a:prstGeom>
            <a:noFill/>
            <a:ln>
              <a:noFill/>
            </a:ln>
          </p:spPr>
          <p:txBody>
            <a:bodyPr wrap="square" rtlCol="0">
              <a:spAutoFit/>
            </a:bodyPr>
            <a:lstStyle/>
            <a:p>
              <a:pPr algn="ctr"/>
              <a:r>
                <a:rPr lang="en-US" b="1" dirty="0">
                  <a:solidFill>
                    <a:srgbClr val="000090"/>
                  </a:solidFill>
                </a:rPr>
                <a:t>"sweet dumpling"</a:t>
              </a:r>
            </a:p>
          </p:txBody>
        </p:sp>
        <p:sp>
          <p:nvSpPr>
            <p:cNvPr id="30" name="TextBox 29"/>
            <p:cNvSpPr txBox="1"/>
            <p:nvPr/>
          </p:nvSpPr>
          <p:spPr>
            <a:xfrm>
              <a:off x="1143000" y="3810000"/>
              <a:ext cx="803676" cy="369332"/>
            </a:xfrm>
            <a:prstGeom prst="rect">
              <a:avLst/>
            </a:prstGeom>
            <a:noFill/>
          </p:spPr>
          <p:txBody>
            <a:bodyPr wrap="none" rtlCol="0">
              <a:spAutoFit/>
            </a:bodyPr>
            <a:lstStyle/>
            <a:p>
              <a:r>
                <a:rPr lang="en-NZ" b="1" dirty="0">
                  <a:solidFill>
                    <a:srgbClr val="000090"/>
                  </a:solidFill>
                </a:rPr>
                <a:t>word2</a:t>
              </a:r>
            </a:p>
          </p:txBody>
        </p:sp>
        <p:sp>
          <p:nvSpPr>
            <p:cNvPr id="31" name="TextBox 30"/>
            <p:cNvSpPr txBox="1"/>
            <p:nvPr/>
          </p:nvSpPr>
          <p:spPr>
            <a:xfrm>
              <a:off x="3683442" y="3983370"/>
              <a:ext cx="1488815" cy="246221"/>
            </a:xfrm>
            <a:prstGeom prst="rect">
              <a:avLst/>
            </a:prstGeom>
            <a:noFill/>
            <a:ln>
              <a:noFill/>
            </a:ln>
          </p:spPr>
          <p:txBody>
            <a:bodyPr wrap="square" rtlCol="0">
              <a:spAutoFit/>
            </a:bodyPr>
            <a:lstStyle/>
            <a:p>
              <a:pPr algn="ctr"/>
              <a:r>
                <a:rPr lang="en-US" sz="1000" b="1" dirty="0">
                  <a:solidFill>
                    <a:srgbClr val="000090"/>
                  </a:solidFill>
                </a:rPr>
                <a:t>10010111</a:t>
              </a:r>
            </a:p>
          </p:txBody>
        </p:sp>
        <p:sp>
          <p:nvSpPr>
            <p:cNvPr id="32" name="TextBox 31"/>
            <p:cNvSpPr txBox="1"/>
            <p:nvPr/>
          </p:nvSpPr>
          <p:spPr>
            <a:xfrm>
              <a:off x="2016618" y="3810000"/>
              <a:ext cx="1752600" cy="381000"/>
            </a:xfrm>
            <a:prstGeom prst="rect">
              <a:avLst/>
            </a:prstGeom>
            <a:noFill/>
            <a:ln>
              <a:solidFill>
                <a:srgbClr val="000090"/>
              </a:solidFill>
            </a:ln>
          </p:spPr>
          <p:txBody>
            <a:bodyPr wrap="square" rtlCol="0">
              <a:spAutoFit/>
            </a:bodyPr>
            <a:lstStyle/>
            <a:p>
              <a:pPr algn="ctr"/>
              <a:r>
                <a:rPr lang="en-US" b="1" dirty="0">
                  <a:solidFill>
                    <a:srgbClr val="000090"/>
                  </a:solidFill>
                </a:rPr>
                <a:t>10010111</a:t>
              </a:r>
            </a:p>
          </p:txBody>
        </p:sp>
        <p:sp>
          <p:nvSpPr>
            <p:cNvPr id="33" name="TextBox 32"/>
            <p:cNvSpPr txBox="1"/>
            <p:nvPr/>
          </p:nvSpPr>
          <p:spPr>
            <a:xfrm>
              <a:off x="3886200" y="3188732"/>
              <a:ext cx="1488815" cy="369332"/>
            </a:xfrm>
            <a:prstGeom prst="rect">
              <a:avLst/>
            </a:prstGeom>
            <a:noFill/>
            <a:ln>
              <a:noFill/>
            </a:ln>
          </p:spPr>
          <p:txBody>
            <a:bodyPr wrap="square" rtlCol="0">
              <a:spAutoFit/>
            </a:bodyPr>
            <a:lstStyle/>
            <a:p>
              <a:pPr algn="ctr"/>
              <a:r>
                <a:rPr lang="en-US" b="1" dirty="0">
                  <a:solidFill>
                    <a:srgbClr val="000090"/>
                  </a:solidFill>
                </a:rPr>
                <a:t>"sweet"</a:t>
              </a:r>
            </a:p>
          </p:txBody>
        </p:sp>
        <p:sp>
          <p:nvSpPr>
            <p:cNvPr id="34" name="TextBox 33"/>
            <p:cNvSpPr txBox="1"/>
            <p:nvPr/>
          </p:nvSpPr>
          <p:spPr>
            <a:xfrm>
              <a:off x="3886200" y="3048000"/>
              <a:ext cx="1488815" cy="246221"/>
            </a:xfrm>
            <a:prstGeom prst="rect">
              <a:avLst/>
            </a:prstGeom>
            <a:noFill/>
            <a:ln>
              <a:noFill/>
            </a:ln>
          </p:spPr>
          <p:txBody>
            <a:bodyPr wrap="square" rtlCol="0">
              <a:spAutoFit/>
            </a:bodyPr>
            <a:lstStyle/>
            <a:p>
              <a:pPr algn="ctr"/>
              <a:r>
                <a:rPr lang="en-US" sz="1000" b="1" dirty="0">
                  <a:solidFill>
                    <a:srgbClr val="000090"/>
                  </a:solidFill>
                </a:rPr>
                <a:t>11011001</a:t>
              </a:r>
            </a:p>
          </p:txBody>
        </p:sp>
      </p:grpSp>
    </p:spTree>
    <p:extLst>
      <p:ext uri="{BB962C8B-B14F-4D97-AF65-F5344CB8AC3E}">
        <p14:creationId xmlns:p14="http://schemas.microsoft.com/office/powerpoint/2010/main" val="229390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normAutofit/>
          </a:bodyPr>
          <a:lstStyle/>
          <a:p>
            <a:r>
              <a:rPr lang="en-NZ" dirty="0"/>
              <a:t>Lists are Mutable</a:t>
            </a:r>
          </a:p>
        </p:txBody>
      </p:sp>
      <p:sp>
        <p:nvSpPr>
          <p:cNvPr id="3" name="Content Placeholder 2"/>
          <p:cNvSpPr>
            <a:spLocks noGrp="1"/>
          </p:cNvSpPr>
          <p:nvPr>
            <p:ph sz="quarter" idx="1"/>
          </p:nvPr>
        </p:nvSpPr>
        <p:spPr>
          <a:xfrm>
            <a:off x="0" y="609600"/>
            <a:ext cx="8991600" cy="5410200"/>
          </a:xfrm>
        </p:spPr>
        <p:txBody>
          <a:bodyPr/>
          <a:lstStyle/>
          <a:p>
            <a:pPr>
              <a:lnSpc>
                <a:spcPct val="90000"/>
              </a:lnSpc>
            </a:pPr>
            <a:r>
              <a:rPr lang="en-US" dirty="0"/>
              <a:t> Lists are "</a:t>
            </a:r>
            <a:r>
              <a:rPr lang="en-US" b="1" dirty="0">
                <a:solidFill>
                  <a:srgbClr val="0000FF"/>
                </a:solidFill>
              </a:rPr>
              <a:t>mutable</a:t>
            </a:r>
            <a:r>
              <a:rPr lang="en-US" dirty="0"/>
              <a:t>", i.e., the elements in</a:t>
            </a:r>
          </a:p>
          <a:p>
            <a:pPr marL="0" indent="0">
              <a:lnSpc>
                <a:spcPct val="90000"/>
              </a:lnSpc>
              <a:buNone/>
            </a:pPr>
            <a:r>
              <a:rPr lang="en-US" dirty="0"/>
              <a:t> a list object can be updated and adjusted.</a:t>
            </a:r>
          </a:p>
          <a:p>
            <a:endParaRPr lang="en-NZ" dirty="0"/>
          </a:p>
        </p:txBody>
      </p:sp>
      <p:sp>
        <p:nvSpPr>
          <p:cNvPr id="11" name="Text Box 9"/>
          <p:cNvSpPr txBox="1">
            <a:spLocks noChangeArrowheads="1"/>
          </p:cNvSpPr>
          <p:nvPr/>
        </p:nvSpPr>
        <p:spPr bwMode="auto">
          <a:xfrm>
            <a:off x="12700" y="1772483"/>
            <a:ext cx="4025900" cy="4247317"/>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en-US" altLang="en-US" sz="1800" b="1" dirty="0">
                <a:solidFill>
                  <a:srgbClr val="000090"/>
                </a:solidFill>
                <a:latin typeface="Courier"/>
              </a:rPr>
              <a:t>list1 = [10, 20, 30, 40, 50]</a:t>
            </a:r>
          </a:p>
          <a:p>
            <a:pPr>
              <a:spcBef>
                <a:spcPct val="0"/>
              </a:spcBef>
              <a:buClrTx/>
              <a:buSzTx/>
              <a:buNone/>
              <a:defRPr/>
            </a:pPr>
            <a:r>
              <a:rPr lang="en-US" altLang="en-US" sz="1800" b="1" dirty="0">
                <a:solidFill>
                  <a:srgbClr val="000090"/>
                </a:solidFill>
                <a:latin typeface="Courier"/>
              </a:rPr>
              <a:t>list2 = [1, 5] </a:t>
            </a:r>
            <a:r>
              <a:rPr lang="en-US" altLang="en-US" sz="1800" b="1" dirty="0">
                <a:solidFill>
                  <a:srgbClr val="0000FF"/>
                </a:solidFill>
                <a:latin typeface="Courier"/>
              </a:rPr>
              <a:t> #A</a:t>
            </a:r>
          </a:p>
          <a:p>
            <a:pPr>
              <a:spcBef>
                <a:spcPct val="0"/>
              </a:spcBef>
              <a:buClrTx/>
              <a:buSzTx/>
              <a:buNone/>
              <a:defRPr/>
            </a:pPr>
            <a:r>
              <a:rPr lang="en-US" altLang="en-US" sz="1800" b="1" dirty="0">
                <a:solidFill>
                  <a:srgbClr val="000090"/>
                </a:solidFill>
                <a:latin typeface="Courier"/>
              </a:rPr>
              <a:t>print(</a:t>
            </a:r>
            <a:r>
              <a:rPr lang="da-DK" altLang="en-US" sz="1800" b="1" dirty="0">
                <a:solidFill>
                  <a:srgbClr val="000090"/>
                </a:solidFill>
                <a:latin typeface="Courier"/>
              </a:rPr>
              <a:t>"1.", </a:t>
            </a:r>
            <a:r>
              <a:rPr lang="en-US" altLang="en-US" sz="1800" b="1" dirty="0">
                <a:solidFill>
                  <a:srgbClr val="000090"/>
                </a:solidFill>
                <a:latin typeface="Courier"/>
              </a:rPr>
              <a:t>list1)</a:t>
            </a:r>
          </a:p>
          <a:p>
            <a:pPr>
              <a:spcBef>
                <a:spcPct val="0"/>
              </a:spcBef>
              <a:buClrTx/>
              <a:buSzTx/>
              <a:buNone/>
              <a:defRPr/>
            </a:pPr>
            <a:r>
              <a:rPr lang="en-US" altLang="en-US" sz="1800" b="1" dirty="0">
                <a:solidFill>
                  <a:srgbClr val="000090"/>
                </a:solidFill>
                <a:latin typeface="Courier"/>
              </a:rPr>
              <a:t>print(</a:t>
            </a:r>
            <a:r>
              <a:rPr lang="da-DK" altLang="en-US" sz="1800" b="1" dirty="0">
                <a:solidFill>
                  <a:srgbClr val="000090"/>
                </a:solidFill>
                <a:latin typeface="Courier"/>
              </a:rPr>
              <a:t>"2.", </a:t>
            </a:r>
            <a:r>
              <a:rPr lang="en-US" altLang="en-US" sz="1800" b="1" dirty="0">
                <a:solidFill>
                  <a:srgbClr val="000090"/>
                </a:solidFill>
                <a:latin typeface="Courier"/>
              </a:rPr>
              <a:t>list2)</a:t>
            </a:r>
          </a:p>
          <a:p>
            <a:pPr>
              <a:spcBef>
                <a:spcPct val="0"/>
              </a:spcBef>
              <a:buClrTx/>
              <a:buSzTx/>
              <a:buNone/>
              <a:defRPr/>
            </a:pPr>
            <a:r>
              <a:rPr lang="en-US" altLang="en-US" sz="1800" b="1" dirty="0">
                <a:solidFill>
                  <a:srgbClr val="000090"/>
                </a:solidFill>
                <a:latin typeface="Courier"/>
              </a:rPr>
              <a:t>print(</a:t>
            </a:r>
            <a:r>
              <a:rPr lang="da-DK" altLang="en-US" sz="1800" b="1" dirty="0">
                <a:solidFill>
                  <a:srgbClr val="000090"/>
                </a:solidFill>
                <a:latin typeface="Courier"/>
              </a:rPr>
              <a:t>"3.", </a:t>
            </a:r>
            <a:r>
              <a:rPr lang="en-US" altLang="en-US" sz="1800" b="1" dirty="0">
                <a:solidFill>
                  <a:srgbClr val="000090"/>
                </a:solidFill>
                <a:latin typeface="Courier"/>
              </a:rPr>
              <a:t>list1 is list2)</a:t>
            </a:r>
          </a:p>
          <a:p>
            <a:pPr>
              <a:spcBef>
                <a:spcPct val="0"/>
              </a:spcBef>
              <a:buClrTx/>
              <a:buSzTx/>
              <a:buNone/>
              <a:defRPr/>
            </a:pPr>
            <a:endParaRPr lang="en-US" altLang="en-US" sz="1800" b="1" dirty="0">
              <a:solidFill>
                <a:srgbClr val="000090"/>
              </a:solidFill>
              <a:latin typeface="Courier"/>
            </a:endParaRPr>
          </a:p>
          <a:p>
            <a:pPr>
              <a:spcBef>
                <a:spcPct val="0"/>
              </a:spcBef>
              <a:buClrTx/>
              <a:buSzTx/>
              <a:buNone/>
              <a:defRPr/>
            </a:pPr>
            <a:r>
              <a:rPr lang="en-US" altLang="en-US" sz="1800" b="1" dirty="0">
                <a:solidFill>
                  <a:srgbClr val="000090"/>
                </a:solidFill>
                <a:latin typeface="Courier"/>
              </a:rPr>
              <a:t>list2 = list1  </a:t>
            </a:r>
            <a:r>
              <a:rPr lang="en-US" altLang="en-US" sz="1800" b="1" dirty="0">
                <a:solidFill>
                  <a:srgbClr val="0000FF"/>
                </a:solidFill>
                <a:latin typeface="Courier"/>
              </a:rPr>
              <a:t>#B</a:t>
            </a:r>
          </a:p>
          <a:p>
            <a:pPr>
              <a:spcBef>
                <a:spcPct val="0"/>
              </a:spcBef>
              <a:buClrTx/>
              <a:buSzTx/>
              <a:buNone/>
              <a:defRPr/>
            </a:pPr>
            <a:r>
              <a:rPr lang="en-US" altLang="en-US" sz="1800" b="1" dirty="0">
                <a:solidFill>
                  <a:srgbClr val="000090"/>
                </a:solidFill>
                <a:latin typeface="Courier"/>
              </a:rPr>
              <a:t>print(</a:t>
            </a:r>
            <a:r>
              <a:rPr lang="da-DK" altLang="en-US" sz="1800" b="1" dirty="0">
                <a:solidFill>
                  <a:srgbClr val="000090"/>
                </a:solidFill>
                <a:latin typeface="Courier"/>
              </a:rPr>
              <a:t>"4.", </a:t>
            </a:r>
            <a:r>
              <a:rPr lang="en-US" altLang="en-US" sz="1800" b="1" dirty="0">
                <a:solidFill>
                  <a:srgbClr val="000090"/>
                </a:solidFill>
                <a:latin typeface="Courier"/>
              </a:rPr>
              <a:t>list1 is list2)</a:t>
            </a:r>
          </a:p>
          <a:p>
            <a:pPr>
              <a:spcBef>
                <a:spcPct val="0"/>
              </a:spcBef>
              <a:buClrTx/>
              <a:buSzTx/>
              <a:buNone/>
              <a:defRPr/>
            </a:pPr>
            <a:endParaRPr lang="en-US" altLang="en-US" sz="1800" b="1" dirty="0">
              <a:solidFill>
                <a:srgbClr val="000090"/>
              </a:solidFill>
              <a:latin typeface="Courier"/>
            </a:endParaRPr>
          </a:p>
          <a:p>
            <a:pPr>
              <a:spcBef>
                <a:spcPct val="0"/>
              </a:spcBef>
              <a:buClrTx/>
              <a:buSzTx/>
              <a:buNone/>
              <a:defRPr/>
            </a:pPr>
            <a:r>
              <a:rPr lang="en-US" altLang="en-US" sz="1800" b="1" dirty="0">
                <a:solidFill>
                  <a:srgbClr val="000090"/>
                </a:solidFill>
                <a:latin typeface="Courier"/>
              </a:rPr>
              <a:t>list1[3] = 99</a:t>
            </a:r>
          </a:p>
          <a:p>
            <a:pPr>
              <a:spcBef>
                <a:spcPct val="0"/>
              </a:spcBef>
              <a:buClrTx/>
              <a:buSzTx/>
              <a:buNone/>
              <a:defRPr/>
            </a:pPr>
            <a:r>
              <a:rPr lang="en-US" altLang="en-US" sz="1800" b="1" dirty="0">
                <a:solidFill>
                  <a:srgbClr val="000090"/>
                </a:solidFill>
                <a:latin typeface="Courier"/>
              </a:rPr>
              <a:t>list2[1] = 3   </a:t>
            </a:r>
            <a:r>
              <a:rPr lang="en-US" altLang="en-US" sz="1800" b="1" dirty="0">
                <a:solidFill>
                  <a:srgbClr val="0000FF"/>
                </a:solidFill>
                <a:latin typeface="Courier"/>
              </a:rPr>
              <a:t>#C</a:t>
            </a:r>
          </a:p>
          <a:p>
            <a:pPr>
              <a:spcBef>
                <a:spcPct val="0"/>
              </a:spcBef>
              <a:buClrTx/>
              <a:buSzTx/>
              <a:buNone/>
              <a:defRPr/>
            </a:pPr>
            <a:endParaRPr lang="en-US" altLang="en-US" sz="1800" b="1" dirty="0">
              <a:solidFill>
                <a:srgbClr val="000090"/>
              </a:solidFill>
              <a:latin typeface="Courier"/>
            </a:endParaRPr>
          </a:p>
          <a:p>
            <a:pPr>
              <a:spcBef>
                <a:spcPct val="0"/>
              </a:spcBef>
              <a:buClrTx/>
              <a:buSzTx/>
              <a:buNone/>
              <a:defRPr/>
            </a:pPr>
            <a:r>
              <a:rPr lang="en-US" altLang="en-US" sz="1800" b="1" dirty="0">
                <a:solidFill>
                  <a:srgbClr val="000090"/>
                </a:solidFill>
                <a:latin typeface="Courier"/>
              </a:rPr>
              <a:t>print(</a:t>
            </a:r>
            <a:r>
              <a:rPr lang="da-DK" altLang="en-US" sz="1800" b="1" dirty="0">
                <a:solidFill>
                  <a:srgbClr val="000090"/>
                </a:solidFill>
                <a:latin typeface="Courier"/>
              </a:rPr>
              <a:t>"5.", </a:t>
            </a:r>
            <a:r>
              <a:rPr lang="en-US" altLang="en-US" sz="1800" b="1" dirty="0">
                <a:solidFill>
                  <a:srgbClr val="000090"/>
                </a:solidFill>
                <a:latin typeface="Courier"/>
              </a:rPr>
              <a:t>list1)</a:t>
            </a:r>
          </a:p>
          <a:p>
            <a:pPr>
              <a:spcBef>
                <a:spcPct val="0"/>
              </a:spcBef>
              <a:buClrTx/>
              <a:buSzTx/>
              <a:buNone/>
              <a:defRPr/>
            </a:pPr>
            <a:r>
              <a:rPr lang="en-US" altLang="en-US" sz="1800" b="1" dirty="0">
                <a:solidFill>
                  <a:srgbClr val="000090"/>
                </a:solidFill>
                <a:latin typeface="Courier"/>
              </a:rPr>
              <a:t>print(</a:t>
            </a:r>
            <a:r>
              <a:rPr lang="da-DK" altLang="en-US" sz="1800" b="1" dirty="0">
                <a:solidFill>
                  <a:srgbClr val="000090"/>
                </a:solidFill>
                <a:latin typeface="Courier"/>
              </a:rPr>
              <a:t>"6.", </a:t>
            </a:r>
            <a:r>
              <a:rPr lang="en-US" altLang="en-US" sz="1800" b="1" dirty="0">
                <a:solidFill>
                  <a:srgbClr val="000090"/>
                </a:solidFill>
                <a:latin typeface="Courier"/>
              </a:rPr>
              <a:t>list2)</a:t>
            </a:r>
          </a:p>
          <a:p>
            <a:pPr>
              <a:spcBef>
                <a:spcPct val="0"/>
              </a:spcBef>
              <a:buClrTx/>
              <a:buSzTx/>
              <a:buNone/>
              <a:defRPr/>
            </a:pPr>
            <a:r>
              <a:rPr lang="en-US" altLang="en-US" sz="1800" b="1" dirty="0">
                <a:solidFill>
                  <a:srgbClr val="000090"/>
                </a:solidFill>
                <a:latin typeface="Courier"/>
              </a:rPr>
              <a:t>print(</a:t>
            </a:r>
            <a:r>
              <a:rPr lang="da-DK" altLang="en-US" sz="1800" b="1" dirty="0">
                <a:solidFill>
                  <a:srgbClr val="000090"/>
                </a:solidFill>
                <a:latin typeface="Courier"/>
              </a:rPr>
              <a:t>"7.", </a:t>
            </a:r>
            <a:r>
              <a:rPr lang="en-US" altLang="en-US" sz="1800" b="1" dirty="0">
                <a:solidFill>
                  <a:srgbClr val="000090"/>
                </a:solidFill>
                <a:latin typeface="Courier"/>
              </a:rPr>
              <a:t>list1 is list2)</a:t>
            </a:r>
            <a:endParaRPr lang="da-DK" altLang="en-US" sz="1800" b="1" dirty="0">
              <a:solidFill>
                <a:srgbClr val="000090"/>
              </a:solidFill>
              <a:latin typeface="Courier"/>
            </a:endParaRPr>
          </a:p>
        </p:txBody>
      </p:sp>
      <p:sp>
        <p:nvSpPr>
          <p:cNvPr id="12" name="TextBox 11"/>
          <p:cNvSpPr txBox="1"/>
          <p:nvPr/>
        </p:nvSpPr>
        <p:spPr>
          <a:xfrm>
            <a:off x="3886200" y="4806355"/>
            <a:ext cx="2209800" cy="2031325"/>
          </a:xfrm>
          <a:prstGeom prst="rect">
            <a:avLst/>
          </a:prstGeom>
          <a:solidFill>
            <a:srgbClr val="E3EBF3"/>
          </a:solidFill>
          <a:ln>
            <a:solidFill>
              <a:srgbClr val="0000FF"/>
            </a:solidFill>
          </a:ln>
        </p:spPr>
        <p:txBody>
          <a:bodyPr wrap="square" rtlCol="0">
            <a:spAutoFit/>
          </a:bodyPr>
          <a:lstStyle/>
          <a:p>
            <a:pPr>
              <a:defRPr/>
            </a:pPr>
            <a:r>
              <a:rPr lang="da-DK" b="1" dirty="0">
                <a:solidFill>
                  <a:srgbClr val="000090"/>
                </a:solidFill>
              </a:rPr>
              <a:t>1. [10, 20, 30, 40, 50]</a:t>
            </a:r>
          </a:p>
          <a:p>
            <a:pPr>
              <a:defRPr/>
            </a:pPr>
            <a:r>
              <a:rPr lang="da-DK" b="1" dirty="0">
                <a:solidFill>
                  <a:srgbClr val="000090"/>
                </a:solidFill>
              </a:rPr>
              <a:t>2. [1, 5]</a:t>
            </a:r>
          </a:p>
          <a:p>
            <a:pPr>
              <a:defRPr/>
            </a:pPr>
            <a:r>
              <a:rPr lang="da-DK" b="1" dirty="0">
                <a:solidFill>
                  <a:srgbClr val="000090"/>
                </a:solidFill>
              </a:rPr>
              <a:t>3. False</a:t>
            </a:r>
          </a:p>
          <a:p>
            <a:pPr>
              <a:defRPr/>
            </a:pPr>
            <a:r>
              <a:rPr lang="da-DK" b="1" dirty="0">
                <a:solidFill>
                  <a:srgbClr val="000090"/>
                </a:solidFill>
              </a:rPr>
              <a:t>4. True</a:t>
            </a:r>
          </a:p>
          <a:p>
            <a:pPr>
              <a:defRPr/>
            </a:pPr>
            <a:r>
              <a:rPr lang="da-DK" b="1" dirty="0">
                <a:solidFill>
                  <a:srgbClr val="000090"/>
                </a:solidFill>
              </a:rPr>
              <a:t>5. [10, 3, 30, 99, 50]</a:t>
            </a:r>
          </a:p>
          <a:p>
            <a:pPr>
              <a:defRPr/>
            </a:pPr>
            <a:r>
              <a:rPr lang="da-DK" b="1" dirty="0">
                <a:solidFill>
                  <a:srgbClr val="000090"/>
                </a:solidFill>
              </a:rPr>
              <a:t>6. [10, 3, 30, 99, 50]</a:t>
            </a:r>
          </a:p>
          <a:p>
            <a:pPr>
              <a:defRPr/>
            </a:pPr>
            <a:r>
              <a:rPr lang="da-DK" b="1" dirty="0">
                <a:solidFill>
                  <a:srgbClr val="000090"/>
                </a:solidFill>
              </a:rPr>
              <a:t>7. True</a:t>
            </a:r>
            <a:endParaRPr lang="en-US" b="1" dirty="0">
              <a:solidFill>
                <a:srgbClr val="000090"/>
              </a:solidFill>
            </a:endParaRPr>
          </a:p>
        </p:txBody>
      </p:sp>
      <p:sp>
        <p:nvSpPr>
          <p:cNvPr id="10" name="Footer Placeholder 9"/>
          <p:cNvSpPr>
            <a:spLocks noGrp="1"/>
          </p:cNvSpPr>
          <p:nvPr>
            <p:ph type="ftr" sz="quarter" idx="3"/>
          </p:nvPr>
        </p:nvSpPr>
        <p:spPr/>
        <p:txBody>
          <a:bodyPr/>
          <a:lstStyle/>
          <a:p>
            <a:r>
              <a:rPr lang="en-US"/>
              <a:t>CompSci 101 - Principles of Programming</a:t>
            </a:r>
            <a:endParaRPr lang="en-US" dirty="0"/>
          </a:p>
        </p:txBody>
      </p:sp>
      <p:sp>
        <p:nvSpPr>
          <p:cNvPr id="15" name="Slide Number Placeholder 14"/>
          <p:cNvSpPr>
            <a:spLocks noGrp="1"/>
          </p:cNvSpPr>
          <p:nvPr>
            <p:ph type="sldNum" sz="quarter" idx="4"/>
          </p:nvPr>
        </p:nvSpPr>
        <p:spPr/>
        <p:txBody>
          <a:bodyPr/>
          <a:lstStyle/>
          <a:p>
            <a:fld id="{B6F15528-21DE-4FAA-801E-634DDDAF4B2B}" type="slidenum">
              <a:rPr lang="en-US" smtClean="0"/>
              <a:pPr/>
              <a:t>21</a:t>
            </a:fld>
            <a:endParaRPr lang="en-US" dirty="0"/>
          </a:p>
        </p:txBody>
      </p:sp>
      <p:pic>
        <p:nvPicPr>
          <p:cNvPr id="14" name="Picture 13"/>
          <p:cNvPicPr>
            <a:picLocks noChangeAspect="1"/>
          </p:cNvPicPr>
          <p:nvPr/>
        </p:nvPicPr>
        <p:blipFill>
          <a:blip r:embed="rId3"/>
          <a:stretch>
            <a:fillRect/>
          </a:stretch>
        </p:blipFill>
        <p:spPr>
          <a:xfrm>
            <a:off x="5537200" y="546100"/>
            <a:ext cx="3606800" cy="2349500"/>
          </a:xfrm>
          <a:prstGeom prst="rect">
            <a:avLst/>
          </a:prstGeom>
        </p:spPr>
      </p:pic>
      <p:grpSp>
        <p:nvGrpSpPr>
          <p:cNvPr id="7" name="Group 6"/>
          <p:cNvGrpSpPr/>
          <p:nvPr/>
        </p:nvGrpSpPr>
        <p:grpSpPr>
          <a:xfrm>
            <a:off x="3846286" y="2133600"/>
            <a:ext cx="2859314" cy="2514600"/>
            <a:chOff x="3846286" y="2133600"/>
            <a:chExt cx="2859314" cy="2514600"/>
          </a:xfrm>
        </p:grpSpPr>
        <p:pic>
          <p:nvPicPr>
            <p:cNvPr id="16" name="Picture 15"/>
            <p:cNvPicPr>
              <a:picLocks noChangeAspect="1"/>
            </p:cNvPicPr>
            <p:nvPr/>
          </p:nvPicPr>
          <p:blipFill>
            <a:blip r:embed="rId4"/>
            <a:stretch>
              <a:fillRect/>
            </a:stretch>
          </p:blipFill>
          <p:spPr>
            <a:xfrm>
              <a:off x="3846286" y="2133600"/>
              <a:ext cx="2859314" cy="2501900"/>
            </a:xfrm>
            <a:prstGeom prst="rect">
              <a:avLst/>
            </a:prstGeom>
          </p:spPr>
        </p:pic>
        <p:cxnSp>
          <p:nvCxnSpPr>
            <p:cNvPr id="5" name="Straight Connector 4"/>
            <p:cNvCxnSpPr/>
            <p:nvPr/>
          </p:nvCxnSpPr>
          <p:spPr>
            <a:xfrm>
              <a:off x="3850972" y="4648200"/>
              <a:ext cx="2819400" cy="0"/>
            </a:xfrm>
            <a:prstGeom prst="line">
              <a:avLst/>
            </a:prstGeom>
            <a:ln w="9525" cmpd="sng">
              <a:solidFill>
                <a:srgbClr val="000090"/>
              </a:solidFill>
            </a:ln>
            <a:effectLst/>
          </p:spPr>
          <p:style>
            <a:lnRef idx="2">
              <a:schemeClr val="accent1"/>
            </a:lnRef>
            <a:fillRef idx="0">
              <a:schemeClr val="accent1"/>
            </a:fillRef>
            <a:effectRef idx="1">
              <a:schemeClr val="accent1"/>
            </a:effectRef>
            <a:fontRef idx="minor">
              <a:schemeClr val="tx1"/>
            </a:fontRef>
          </p:style>
        </p:cxnSp>
      </p:grpSp>
      <p:grpSp>
        <p:nvGrpSpPr>
          <p:cNvPr id="6" name="Group 5"/>
          <p:cNvGrpSpPr/>
          <p:nvPr/>
        </p:nvGrpSpPr>
        <p:grpSpPr>
          <a:xfrm>
            <a:off x="6350000" y="4420152"/>
            <a:ext cx="2794000" cy="2425700"/>
            <a:chOff x="6350000" y="4420152"/>
            <a:chExt cx="2794000" cy="2425700"/>
          </a:xfrm>
        </p:grpSpPr>
        <p:pic>
          <p:nvPicPr>
            <p:cNvPr id="9" name="Picture 8"/>
            <p:cNvPicPr>
              <a:picLocks noChangeAspect="1"/>
            </p:cNvPicPr>
            <p:nvPr/>
          </p:nvPicPr>
          <p:blipFill>
            <a:blip r:embed="rId5"/>
            <a:stretch>
              <a:fillRect/>
            </a:stretch>
          </p:blipFill>
          <p:spPr>
            <a:xfrm>
              <a:off x="6350000" y="4420152"/>
              <a:ext cx="2794000" cy="2425700"/>
            </a:xfrm>
            <a:prstGeom prst="rect">
              <a:avLst/>
            </a:prstGeom>
          </p:spPr>
        </p:pic>
        <p:cxnSp>
          <p:nvCxnSpPr>
            <p:cNvPr id="13" name="Straight Connector 12"/>
            <p:cNvCxnSpPr/>
            <p:nvPr/>
          </p:nvCxnSpPr>
          <p:spPr>
            <a:xfrm rot="16200000">
              <a:off x="5199630" y="5626100"/>
              <a:ext cx="2311400" cy="0"/>
            </a:xfrm>
            <a:prstGeom prst="line">
              <a:avLst/>
            </a:prstGeom>
            <a:ln w="9525" cmpd="sng">
              <a:solidFill>
                <a:srgbClr val="000090"/>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4204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Summary</a:t>
            </a:r>
          </a:p>
        </p:txBody>
      </p:sp>
      <p:sp>
        <p:nvSpPr>
          <p:cNvPr id="3" name="Content Placeholder 2"/>
          <p:cNvSpPr>
            <a:spLocks noGrp="1"/>
          </p:cNvSpPr>
          <p:nvPr>
            <p:ph sz="quarter" idx="1"/>
          </p:nvPr>
        </p:nvSpPr>
        <p:spPr/>
        <p:txBody>
          <a:bodyPr/>
          <a:lstStyle/>
          <a:p>
            <a:r>
              <a:rPr lang="en-US" dirty="0"/>
              <a:t>A list stores data as a sequence</a:t>
            </a:r>
          </a:p>
          <a:p>
            <a:pPr lvl="1"/>
            <a:r>
              <a:rPr lang="en-US" dirty="0">
                <a:latin typeface="Calibri"/>
                <a:cs typeface="Calibri"/>
              </a:rPr>
              <a:t>We use a for … in … to iterate through the elements of a list</a:t>
            </a:r>
          </a:p>
          <a:p>
            <a:pPr lvl="1"/>
            <a:r>
              <a:rPr lang="en-US" dirty="0" err="1">
                <a:latin typeface="Calibri"/>
                <a:cs typeface="Calibri"/>
              </a:rPr>
              <a:t>len</a:t>
            </a:r>
            <a:r>
              <a:rPr lang="en-US" dirty="0">
                <a:latin typeface="Calibri"/>
                <a:cs typeface="Calibri"/>
              </a:rPr>
              <a:t>() returns the number of elements in a list</a:t>
            </a:r>
          </a:p>
          <a:p>
            <a:pPr lvl="1"/>
            <a:r>
              <a:rPr lang="en-US" dirty="0">
                <a:latin typeface="Calibri"/>
                <a:cs typeface="Calibri"/>
              </a:rPr>
              <a:t>min() returns the minimum of the elements in a list</a:t>
            </a:r>
          </a:p>
          <a:p>
            <a:pPr lvl="1"/>
            <a:r>
              <a:rPr lang="en-US" dirty="0">
                <a:latin typeface="Calibri"/>
                <a:cs typeface="Calibri"/>
              </a:rPr>
              <a:t>max() returns the maximum of the elements in a list</a:t>
            </a:r>
          </a:p>
          <a:p>
            <a:pPr lvl="1"/>
            <a:r>
              <a:rPr lang="en-US" dirty="0">
                <a:latin typeface="Calibri"/>
                <a:cs typeface="Calibri"/>
              </a:rPr>
              <a:t>sum() returns the sum of the elements in a list</a:t>
            </a:r>
          </a:p>
          <a:p>
            <a:pPr lvl="1"/>
            <a:r>
              <a:rPr lang="en-US" dirty="0">
                <a:latin typeface="Calibri"/>
                <a:cs typeface="Calibri"/>
              </a:rPr>
              <a:t>Each element of the list can be accessed using the index operator.  The index can be negative (starting from the end of the list)</a:t>
            </a:r>
          </a:p>
          <a:p>
            <a:pPr lvl="1"/>
            <a:r>
              <a:rPr lang="en-US" dirty="0">
                <a:latin typeface="Calibri"/>
                <a:cs typeface="Calibri"/>
              </a:rPr>
              <a:t>Slices of lists can be obtained by using [</a:t>
            </a:r>
            <a:r>
              <a:rPr lang="en-US" dirty="0" err="1">
                <a:latin typeface="Calibri"/>
                <a:cs typeface="Calibri"/>
              </a:rPr>
              <a:t>slice_start</a:t>
            </a:r>
            <a:r>
              <a:rPr lang="en-US" dirty="0">
                <a:latin typeface="Calibri"/>
                <a:cs typeface="Calibri"/>
              </a:rPr>
              <a:t>: </a:t>
            </a:r>
            <a:r>
              <a:rPr lang="en-US" dirty="0" err="1">
                <a:latin typeface="Calibri"/>
                <a:cs typeface="Calibri"/>
              </a:rPr>
              <a:t>slice_end</a:t>
            </a:r>
            <a:r>
              <a:rPr lang="en-US" dirty="0">
                <a:latin typeface="Calibri"/>
                <a:cs typeface="Calibri"/>
              </a:rPr>
              <a:t>: step]</a:t>
            </a:r>
          </a:p>
          <a:p>
            <a:pPr lvl="1"/>
            <a:r>
              <a:rPr lang="en-US" dirty="0">
                <a:latin typeface="Calibri"/>
                <a:cs typeface="Calibri"/>
              </a:rPr>
              <a:t>index(element) returns the index of the element in a list </a:t>
            </a:r>
          </a:p>
          <a:p>
            <a:pPr lvl="1"/>
            <a:r>
              <a:rPr lang="en-US" dirty="0">
                <a:latin typeface="Calibri"/>
                <a:cs typeface="Calibri"/>
              </a:rPr>
              <a:t>insert(index, element) inserts an element into a list into the required index</a:t>
            </a:r>
          </a:p>
          <a:p>
            <a:pPr lvl="1"/>
            <a:r>
              <a:rPr lang="en-US" dirty="0">
                <a:cs typeface="Calibri"/>
              </a:rPr>
              <a:t>append(element) adds the element to the end of the list </a:t>
            </a:r>
          </a:p>
          <a:p>
            <a:pPr lvl="1"/>
            <a:r>
              <a:rPr lang="en-US" dirty="0">
                <a:latin typeface="Calibri"/>
                <a:cs typeface="Calibri"/>
              </a:rPr>
              <a:t>reverse() reverses the elements of a list in place</a:t>
            </a:r>
          </a:p>
          <a:p>
            <a:pPr lvl="1"/>
            <a:r>
              <a:rPr lang="en-US" dirty="0">
                <a:latin typeface="Calibri"/>
                <a:cs typeface="Calibri"/>
              </a:rPr>
              <a:t>sort() sorts the elements of a list in place</a:t>
            </a:r>
          </a:p>
          <a:p>
            <a:pPr lvl="1"/>
            <a:r>
              <a:rPr lang="en-US" dirty="0">
                <a:latin typeface="Calibri"/>
                <a:cs typeface="Calibri"/>
              </a:rPr>
              <a:t>Lists are mutable</a:t>
            </a:r>
          </a:p>
          <a:p>
            <a:pPr lvl="1"/>
            <a:endParaRPr lang="en-US" dirty="0"/>
          </a:p>
          <a:p>
            <a:pPr lvl="1"/>
            <a:endParaRPr lang="en-US" dirty="0"/>
          </a:p>
          <a:p>
            <a:pPr lvl="1"/>
            <a:endParaRPr lang="en-NZ"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1193688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Python features used in this lecture</a:t>
            </a:r>
            <a:endParaRPr lang="en-NZ" dirty="0"/>
          </a:p>
        </p:txBody>
      </p:sp>
      <p:sp>
        <p:nvSpPr>
          <p:cNvPr id="3" name="Content Placeholder 2"/>
          <p:cNvSpPr>
            <a:spLocks noGrp="1"/>
          </p:cNvSpPr>
          <p:nvPr>
            <p:ph sz="quarter" idx="1"/>
          </p:nvPr>
        </p:nvSpPr>
        <p:spPr/>
        <p:txBody>
          <a:bodyPr/>
          <a:lstStyle/>
          <a:p>
            <a:pPr marL="228600" lvl="1" indent="0">
              <a:buNone/>
            </a:pPr>
            <a:r>
              <a:rPr lang="en-US" dirty="0">
                <a:cs typeface="Calibri"/>
              </a:rPr>
              <a:t>list1 = [4, 6, 2, 5, 8]</a:t>
            </a:r>
          </a:p>
          <a:p>
            <a:pPr marL="228600" lvl="1" indent="0">
              <a:buNone/>
            </a:pPr>
            <a:r>
              <a:rPr lang="en-US" dirty="0">
                <a:cs typeface="Calibri"/>
              </a:rPr>
              <a:t>result = 8 in list1</a:t>
            </a:r>
            <a:endParaRPr lang="en-US" dirty="0">
              <a:latin typeface="Calibri"/>
              <a:cs typeface="Calibri"/>
            </a:endParaRPr>
          </a:p>
          <a:p>
            <a:pPr marL="228600" lvl="1" indent="0">
              <a:buNone/>
            </a:pPr>
            <a:r>
              <a:rPr lang="en-US" dirty="0">
                <a:latin typeface="Calibri"/>
                <a:cs typeface="Calibri"/>
              </a:rPr>
              <a:t>for element in list1:</a:t>
            </a:r>
          </a:p>
          <a:p>
            <a:pPr marL="411480" lvl="2" indent="0">
              <a:lnSpc>
                <a:spcPct val="60000"/>
              </a:lnSpc>
              <a:buNone/>
            </a:pPr>
            <a:r>
              <a:rPr lang="en-US" dirty="0">
                <a:latin typeface="Calibri"/>
                <a:cs typeface="Calibri"/>
              </a:rPr>
              <a:t>	…</a:t>
            </a:r>
          </a:p>
          <a:p>
            <a:pPr marL="228600" lvl="1" indent="0">
              <a:buNone/>
            </a:pPr>
            <a:r>
              <a:rPr lang="en-US" dirty="0" err="1">
                <a:latin typeface="Calibri"/>
                <a:cs typeface="Calibri"/>
              </a:rPr>
              <a:t>min_value</a:t>
            </a:r>
            <a:r>
              <a:rPr lang="en-US" dirty="0">
                <a:latin typeface="Calibri"/>
                <a:cs typeface="Calibri"/>
              </a:rPr>
              <a:t> = </a:t>
            </a:r>
            <a:r>
              <a:rPr lang="en-US" dirty="0" err="1">
                <a:latin typeface="Calibri"/>
                <a:cs typeface="Calibri"/>
              </a:rPr>
              <a:t>len</a:t>
            </a:r>
            <a:r>
              <a:rPr lang="en-US" dirty="0">
                <a:latin typeface="Calibri"/>
                <a:cs typeface="Calibri"/>
              </a:rPr>
              <a:t>(</a:t>
            </a:r>
            <a:r>
              <a:rPr lang="en-US" dirty="0">
                <a:cs typeface="Calibri"/>
              </a:rPr>
              <a:t>list1</a:t>
            </a:r>
            <a:r>
              <a:rPr lang="en-US" dirty="0">
                <a:latin typeface="Calibri"/>
                <a:cs typeface="Calibri"/>
              </a:rPr>
              <a:t>) </a:t>
            </a:r>
          </a:p>
          <a:p>
            <a:pPr marL="228600" lvl="1" indent="0">
              <a:buNone/>
            </a:pPr>
            <a:r>
              <a:rPr lang="en-US" dirty="0" err="1">
                <a:cs typeface="Calibri"/>
              </a:rPr>
              <a:t>min_value</a:t>
            </a:r>
            <a:r>
              <a:rPr lang="en-US" dirty="0">
                <a:cs typeface="Calibri"/>
              </a:rPr>
              <a:t> = min</a:t>
            </a:r>
            <a:r>
              <a:rPr lang="en-US" dirty="0">
                <a:latin typeface="Calibri"/>
                <a:cs typeface="Calibri"/>
              </a:rPr>
              <a:t>(</a:t>
            </a:r>
            <a:r>
              <a:rPr lang="en-US" dirty="0">
                <a:cs typeface="Calibri"/>
              </a:rPr>
              <a:t>list1</a:t>
            </a:r>
            <a:r>
              <a:rPr lang="en-US" dirty="0">
                <a:latin typeface="Calibri"/>
                <a:cs typeface="Calibri"/>
              </a:rPr>
              <a:t>) </a:t>
            </a:r>
          </a:p>
          <a:p>
            <a:pPr marL="228600" lvl="1" indent="0">
              <a:buNone/>
            </a:pPr>
            <a:r>
              <a:rPr lang="en-US" dirty="0" err="1">
                <a:cs typeface="Calibri"/>
              </a:rPr>
              <a:t>max_value</a:t>
            </a:r>
            <a:r>
              <a:rPr lang="en-US" dirty="0">
                <a:cs typeface="Calibri"/>
              </a:rPr>
              <a:t> = max</a:t>
            </a:r>
            <a:r>
              <a:rPr lang="en-US" dirty="0">
                <a:latin typeface="Calibri"/>
                <a:cs typeface="Calibri"/>
              </a:rPr>
              <a:t>(</a:t>
            </a:r>
            <a:r>
              <a:rPr lang="en-US" dirty="0">
                <a:cs typeface="Calibri"/>
              </a:rPr>
              <a:t>list1</a:t>
            </a:r>
            <a:r>
              <a:rPr lang="en-US" dirty="0">
                <a:latin typeface="Calibri"/>
                <a:cs typeface="Calibri"/>
              </a:rPr>
              <a:t>)  #if the list elements are numbers</a:t>
            </a:r>
          </a:p>
          <a:p>
            <a:pPr marL="228600" lvl="1" indent="0">
              <a:buNone/>
            </a:pPr>
            <a:r>
              <a:rPr lang="en-US" dirty="0">
                <a:cs typeface="Calibri"/>
              </a:rPr>
              <a:t>total = sum</a:t>
            </a:r>
            <a:r>
              <a:rPr lang="en-US" dirty="0">
                <a:latin typeface="Calibri"/>
                <a:cs typeface="Calibri"/>
              </a:rPr>
              <a:t>(</a:t>
            </a:r>
            <a:r>
              <a:rPr lang="en-US" dirty="0">
                <a:cs typeface="Calibri"/>
              </a:rPr>
              <a:t>list1)  #if the list elements are numbers</a:t>
            </a:r>
          </a:p>
          <a:p>
            <a:pPr marL="228600" lvl="1" indent="0">
              <a:buNone/>
            </a:pPr>
            <a:r>
              <a:rPr lang="en-US" dirty="0" err="1">
                <a:cs typeface="Calibri"/>
              </a:rPr>
              <a:t>element_from_end</a:t>
            </a:r>
            <a:r>
              <a:rPr lang="en-US" dirty="0">
                <a:cs typeface="Calibri"/>
              </a:rPr>
              <a:t> </a:t>
            </a:r>
            <a:r>
              <a:rPr lang="en-US" dirty="0">
                <a:latin typeface="Calibri"/>
                <a:cs typeface="Calibri"/>
              </a:rPr>
              <a:t>= list1[-2]</a:t>
            </a:r>
          </a:p>
          <a:p>
            <a:pPr marL="228600" lvl="1" indent="0">
              <a:buNone/>
            </a:pPr>
            <a:r>
              <a:rPr lang="en-US" dirty="0">
                <a:latin typeface="Calibri"/>
                <a:cs typeface="Calibri"/>
              </a:rPr>
              <a:t>list2 = list1[1:5:2]</a:t>
            </a:r>
          </a:p>
          <a:p>
            <a:pPr marL="228600" lvl="1" indent="0">
              <a:buNone/>
            </a:pPr>
            <a:r>
              <a:rPr lang="en-US" dirty="0">
                <a:latin typeface="Calibri"/>
                <a:cs typeface="Calibri"/>
              </a:rPr>
              <a:t>position = list1.index(3) </a:t>
            </a:r>
          </a:p>
          <a:p>
            <a:pPr marL="228600" lvl="1" indent="0">
              <a:buNone/>
            </a:pPr>
            <a:r>
              <a:rPr lang="en-US" dirty="0">
                <a:latin typeface="Calibri"/>
                <a:cs typeface="Calibri"/>
              </a:rPr>
              <a:t>element = list1.pop(1)</a:t>
            </a:r>
          </a:p>
          <a:p>
            <a:pPr marL="228600" lvl="1" indent="0">
              <a:buNone/>
            </a:pPr>
            <a:r>
              <a:rPr lang="en-US" dirty="0">
                <a:latin typeface="Calibri"/>
                <a:cs typeface="Calibri"/>
              </a:rPr>
              <a:t>list1.insert(4, 66) </a:t>
            </a:r>
          </a:p>
          <a:p>
            <a:pPr marL="228600" lvl="1" indent="0">
              <a:buNone/>
            </a:pPr>
            <a:r>
              <a:rPr lang="en-US" dirty="0">
                <a:latin typeface="Calibri"/>
                <a:cs typeface="Calibri"/>
              </a:rPr>
              <a:t>list1.append(54)</a:t>
            </a:r>
          </a:p>
          <a:p>
            <a:pPr marL="228600" lvl="1" indent="0">
              <a:buNone/>
            </a:pPr>
            <a:r>
              <a:rPr lang="en-US" dirty="0">
                <a:cs typeface="Calibri"/>
              </a:rPr>
              <a:t>list1.reverse</a:t>
            </a:r>
            <a:r>
              <a:rPr lang="en-US" dirty="0">
                <a:latin typeface="Calibri"/>
                <a:cs typeface="Calibri"/>
              </a:rPr>
              <a:t>() </a:t>
            </a:r>
          </a:p>
          <a:p>
            <a:pPr marL="228600" lvl="1" indent="0">
              <a:buNone/>
            </a:pPr>
            <a:r>
              <a:rPr lang="en-US" dirty="0">
                <a:cs typeface="Calibri"/>
              </a:rPr>
              <a:t>list1.sort</a:t>
            </a:r>
            <a:r>
              <a:rPr lang="en-US" dirty="0">
                <a:latin typeface="Calibri"/>
                <a:cs typeface="Calibri"/>
              </a:rPr>
              <a:t>()</a:t>
            </a:r>
            <a:endParaRPr lang="en-US" dirty="0"/>
          </a:p>
          <a:p>
            <a:pPr lvl="1"/>
            <a:endParaRPr lang="en-US" dirty="0"/>
          </a:p>
          <a:p>
            <a:pPr lvl="1"/>
            <a:endParaRPr lang="en-NZ"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2461015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r>
              <a:rPr lang="en-NZ" dirty="0"/>
              <a:t>Recap</a:t>
            </a:r>
          </a:p>
        </p:txBody>
      </p:sp>
      <p:sp>
        <p:nvSpPr>
          <p:cNvPr id="3" name="Content Placeholder 2"/>
          <p:cNvSpPr>
            <a:spLocks noGrp="1"/>
          </p:cNvSpPr>
          <p:nvPr>
            <p:ph sz="quarter" idx="1"/>
          </p:nvPr>
        </p:nvSpPr>
        <p:spPr>
          <a:xfrm>
            <a:off x="0" y="457200"/>
            <a:ext cx="9144000" cy="5562600"/>
          </a:xfrm>
        </p:spPr>
        <p:txBody>
          <a:bodyPr>
            <a:normAutofit/>
          </a:bodyPr>
          <a:lstStyle/>
          <a:p>
            <a:r>
              <a:rPr lang="en-US" sz="2800" dirty="0">
                <a:ea typeface="ＭＳ Ｐゴシック" charset="0"/>
                <a:cs typeface="Calibri"/>
              </a:rPr>
              <a:t>Slide 14 from Lecture 16.  </a:t>
            </a:r>
          </a:p>
          <a:p>
            <a:r>
              <a:rPr lang="en-US" sz="2800" dirty="0">
                <a:ea typeface="ＭＳ Ｐゴシック" charset="0"/>
                <a:cs typeface="Calibri"/>
              </a:rPr>
              <a:t>Do the following two sections of code give the same output?   If not, what is the difference in output?</a:t>
            </a:r>
            <a:endParaRPr lang="en-US" sz="2800" dirty="0"/>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marL="0" indent="0">
              <a:buNone/>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900" dirty="0">
              <a:ea typeface="ＭＳ Ｐゴシック" charset="-128"/>
              <a:cs typeface="Calibri"/>
            </a:endParaRPr>
          </a:p>
          <a:p>
            <a:pPr>
              <a:buFont typeface="Wingdings" charset="2"/>
              <a:buChar char="§"/>
            </a:pPr>
            <a:endParaRPr lang="en-US" sz="2800" dirty="0"/>
          </a:p>
          <a:p>
            <a:pPr>
              <a:buFont typeface="Wingdings" charset="2"/>
              <a:buChar char="§"/>
            </a:pPr>
            <a:endParaRPr lang="en-US" sz="2800" dirty="0"/>
          </a:p>
          <a:p>
            <a:pPr marL="0" indent="0">
              <a:buNone/>
            </a:pPr>
            <a:endParaRPr lang="en-US" sz="28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2800" dirty="0"/>
          </a:p>
          <a:p>
            <a:pPr>
              <a:buFont typeface="Wingdings" charset="2"/>
              <a:buChar char="§"/>
            </a:pPr>
            <a:endParaRPr lang="en-US" sz="2800" dirty="0"/>
          </a:p>
          <a:p>
            <a:pPr>
              <a:buFont typeface="Wingdings" charset="2"/>
              <a:buChar char="§"/>
            </a:pPr>
            <a:endParaRPr lang="en-US" sz="2600" dirty="0">
              <a:ea typeface="ＭＳ Ｐゴシック" charset="-128"/>
              <a:cs typeface="Calibri"/>
            </a:endParaRPr>
          </a:p>
          <a:p>
            <a:pPr marL="365760" lvl="2">
              <a:buFont typeface="Wingdings" charset="2"/>
              <a:buChar char="§"/>
            </a:pPr>
            <a:endParaRPr lang="en-US" sz="1900" dirty="0"/>
          </a:p>
          <a:p>
            <a:pPr>
              <a:buFont typeface="Wingdings" charset="2"/>
              <a:buChar char="§"/>
            </a:pPr>
            <a:endParaRPr lang="en-US" sz="2800" dirty="0">
              <a:ea typeface="ＭＳ Ｐゴシック" charset="-128"/>
              <a:cs typeface="Calibri"/>
            </a:endParaRPr>
          </a:p>
          <a:p>
            <a:pPr marL="0" indent="0">
              <a:buNone/>
            </a:pPr>
            <a:endParaRPr lang="en-US" dirty="0"/>
          </a:p>
          <a:p>
            <a:pPr marL="0" indent="0">
              <a:buNone/>
            </a:pPr>
            <a:endParaRPr lang="en-NZ" dirty="0"/>
          </a:p>
          <a:p>
            <a:pPr lvl="1"/>
            <a:endParaRPr lang="en-GB"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3</a:t>
            </a:fld>
            <a:endParaRPr lang="en-US" dirty="0"/>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9" name="TextBox 8"/>
          <p:cNvSpPr txBox="1"/>
          <p:nvPr/>
        </p:nvSpPr>
        <p:spPr>
          <a:xfrm>
            <a:off x="304800" y="5791200"/>
            <a:ext cx="2590800" cy="1015663"/>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latin typeface="Courier"/>
                <a:cs typeface="Courier"/>
              </a:rPr>
              <a:t>Output Code A</a:t>
            </a:r>
          </a:p>
          <a:p>
            <a:r>
              <a:rPr lang="en-US" sz="2000" b="1" dirty="0">
                <a:solidFill>
                  <a:srgbClr val="000090"/>
                </a:solidFill>
                <a:latin typeface="Courier"/>
                <a:cs typeface="Courier"/>
              </a:rPr>
              <a:t>1. [2, 4, 6]</a:t>
            </a:r>
          </a:p>
          <a:p>
            <a:r>
              <a:rPr lang="en-US" sz="2000" b="1" dirty="0">
                <a:solidFill>
                  <a:srgbClr val="000090"/>
                </a:solidFill>
                <a:latin typeface="Courier"/>
                <a:cs typeface="Courier"/>
              </a:rPr>
              <a:t>2. [2, 4, 6]</a:t>
            </a:r>
            <a:endParaRPr lang="en-US" altLang="en-US" sz="2000" b="1" dirty="0">
              <a:solidFill>
                <a:srgbClr val="000090"/>
              </a:solidFill>
              <a:latin typeface="Courier"/>
              <a:cs typeface="Courier"/>
            </a:endParaRPr>
          </a:p>
        </p:txBody>
      </p:sp>
      <p:sp>
        <p:nvSpPr>
          <p:cNvPr id="10" name="Text Box 9"/>
          <p:cNvSpPr txBox="1">
            <a:spLocks noChangeArrowheads="1"/>
          </p:cNvSpPr>
          <p:nvPr/>
        </p:nvSpPr>
        <p:spPr bwMode="auto">
          <a:xfrm>
            <a:off x="228600" y="2317891"/>
            <a:ext cx="4267200" cy="3320909"/>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da-DK" altLang="en-US" sz="2400" b="1" dirty="0">
                <a:solidFill>
                  <a:srgbClr val="000090"/>
                </a:solidFill>
                <a:latin typeface="Calibri"/>
                <a:cs typeface="Calibri"/>
              </a:rPr>
              <a:t>list1 = </a:t>
            </a:r>
            <a:r>
              <a:rPr lang="en-US" sz="2400" b="1" dirty="0">
                <a:solidFill>
                  <a:srgbClr val="000090"/>
                </a:solidFill>
                <a:latin typeface="Calibri"/>
                <a:cs typeface="Calibri"/>
              </a:rPr>
              <a:t>[1, 2, 3]</a:t>
            </a:r>
          </a:p>
          <a:p>
            <a:pPr>
              <a:buNone/>
            </a:pPr>
            <a:r>
              <a:rPr lang="da-DK" altLang="en-US" sz="2400" b="1" dirty="0">
                <a:solidFill>
                  <a:srgbClr val="000090"/>
                </a:solidFill>
                <a:latin typeface="Calibri"/>
                <a:cs typeface="Calibri"/>
              </a:rPr>
              <a:t>list2 = </a:t>
            </a:r>
            <a:r>
              <a:rPr lang="en-US" sz="2400" b="1" dirty="0">
                <a:solidFill>
                  <a:srgbClr val="000090"/>
                </a:solidFill>
                <a:latin typeface="Calibri"/>
                <a:cs typeface="Calibri"/>
              </a:rPr>
              <a:t>list1</a:t>
            </a:r>
          </a:p>
          <a:p>
            <a:pPr>
              <a:buNone/>
            </a:pPr>
            <a:endParaRPr lang="en-US" sz="2400" b="1" dirty="0">
              <a:solidFill>
                <a:srgbClr val="000090"/>
              </a:solidFill>
              <a:latin typeface="Calibri"/>
              <a:cs typeface="Calibri"/>
            </a:endParaRPr>
          </a:p>
          <a:p>
            <a:pPr>
              <a:lnSpc>
                <a:spcPct val="90000"/>
              </a:lnSpc>
              <a:buNone/>
              <a:tabLst>
                <a:tab pos="355600" algn="l"/>
                <a:tab pos="723900" algn="l"/>
                <a:tab pos="1257300" algn="l"/>
              </a:tabLst>
            </a:pPr>
            <a:r>
              <a:rPr lang="en-US" altLang="en-US" sz="2400" b="1" dirty="0">
                <a:solidFill>
                  <a:srgbClr val="000090"/>
                </a:solidFill>
                <a:latin typeface="Calibri"/>
                <a:cs typeface="Calibri"/>
              </a:rPr>
              <a:t>for index in range(</a:t>
            </a:r>
            <a:r>
              <a:rPr lang="en-US" altLang="en-US" sz="2400" b="1" dirty="0" err="1">
                <a:solidFill>
                  <a:srgbClr val="000090"/>
                </a:solidFill>
                <a:latin typeface="Calibri"/>
                <a:cs typeface="Calibri"/>
              </a:rPr>
              <a:t>len</a:t>
            </a:r>
            <a:r>
              <a:rPr lang="en-US" altLang="en-US" sz="2400" b="1" dirty="0">
                <a:solidFill>
                  <a:srgbClr val="000090"/>
                </a:solidFill>
                <a:latin typeface="Calibri"/>
                <a:cs typeface="Calibri"/>
              </a:rPr>
              <a:t>(list1)):</a:t>
            </a:r>
          </a:p>
          <a:p>
            <a:pPr>
              <a:lnSpc>
                <a:spcPct val="90000"/>
              </a:lnSpc>
              <a:buNone/>
              <a:tabLst>
                <a:tab pos="355600" algn="l"/>
                <a:tab pos="723900" algn="l"/>
                <a:tab pos="1257300" algn="l"/>
              </a:tabLst>
            </a:pPr>
            <a:r>
              <a:rPr lang="en-US" altLang="en-US" sz="2400" b="1" dirty="0">
                <a:solidFill>
                  <a:srgbClr val="000090"/>
                </a:solidFill>
                <a:latin typeface="Calibri"/>
                <a:cs typeface="Calibri"/>
              </a:rPr>
              <a:t>	list2[index] = list1[index] * 2</a:t>
            </a:r>
          </a:p>
          <a:p>
            <a:pPr>
              <a:lnSpc>
                <a:spcPct val="90000"/>
              </a:lnSpc>
              <a:buNone/>
              <a:tabLst>
                <a:tab pos="355600" algn="l"/>
                <a:tab pos="723900" algn="l"/>
                <a:tab pos="1257300" algn="l"/>
              </a:tabLst>
            </a:pPr>
            <a:endParaRPr lang="da-DK" altLang="en-US" sz="2400" b="1" dirty="0">
              <a:solidFill>
                <a:srgbClr val="000090"/>
              </a:solidFill>
              <a:latin typeface="Calibri"/>
              <a:cs typeface="Calibri"/>
            </a:endParaRPr>
          </a:p>
          <a:p>
            <a:pPr>
              <a:spcBef>
                <a:spcPct val="0"/>
              </a:spcBef>
              <a:buClrTx/>
              <a:buSzTx/>
              <a:buNone/>
              <a:tabLst>
                <a:tab pos="355600" algn="l"/>
              </a:tabLst>
              <a:defRPr/>
            </a:pPr>
            <a:r>
              <a:rPr lang="da-DK" altLang="en-US" sz="2400" b="1" dirty="0">
                <a:solidFill>
                  <a:srgbClr val="000090"/>
                </a:solidFill>
                <a:latin typeface="Calibri"/>
                <a:cs typeface="Calibri"/>
              </a:rPr>
              <a:t>print(</a:t>
            </a:r>
            <a:r>
              <a:rPr lang="en-US" altLang="en-US" sz="2400" b="1" dirty="0">
                <a:solidFill>
                  <a:srgbClr val="000090"/>
                </a:solidFill>
                <a:latin typeface="Calibri"/>
                <a:cs typeface="Calibri"/>
              </a:rPr>
              <a:t>"1.", </a:t>
            </a:r>
            <a:r>
              <a:rPr lang="da-DK" altLang="en-US" sz="2400" b="1" dirty="0">
                <a:solidFill>
                  <a:srgbClr val="000090"/>
                </a:solidFill>
                <a:latin typeface="Calibri"/>
                <a:cs typeface="Calibri"/>
              </a:rPr>
              <a:t>list1)</a:t>
            </a:r>
          </a:p>
          <a:p>
            <a:pPr>
              <a:spcBef>
                <a:spcPct val="0"/>
              </a:spcBef>
              <a:buClrTx/>
              <a:buSzTx/>
              <a:buNone/>
              <a:tabLst>
                <a:tab pos="355600" algn="l"/>
              </a:tabLst>
              <a:defRPr/>
            </a:pPr>
            <a:r>
              <a:rPr lang="da-DK" altLang="en-US" sz="2400" b="1" dirty="0">
                <a:solidFill>
                  <a:srgbClr val="000090"/>
                </a:solidFill>
                <a:latin typeface="Calibri"/>
                <a:cs typeface="Calibri"/>
              </a:rPr>
              <a:t>print(</a:t>
            </a:r>
            <a:r>
              <a:rPr lang="en-US" altLang="en-US" sz="2400" b="1" dirty="0">
                <a:solidFill>
                  <a:srgbClr val="000090"/>
                </a:solidFill>
                <a:latin typeface="Calibri"/>
                <a:cs typeface="Calibri"/>
              </a:rPr>
              <a:t>"2.", </a:t>
            </a:r>
            <a:r>
              <a:rPr lang="da-DK" altLang="en-US" sz="2400" b="1" dirty="0">
                <a:solidFill>
                  <a:srgbClr val="000090"/>
                </a:solidFill>
                <a:latin typeface="Calibri"/>
                <a:cs typeface="Calibri"/>
              </a:rPr>
              <a:t>list2)</a:t>
            </a:r>
          </a:p>
        </p:txBody>
      </p:sp>
      <p:sp>
        <p:nvSpPr>
          <p:cNvPr id="11" name="Text Box 9"/>
          <p:cNvSpPr txBox="1">
            <a:spLocks noChangeArrowheads="1"/>
          </p:cNvSpPr>
          <p:nvPr/>
        </p:nvSpPr>
        <p:spPr bwMode="auto">
          <a:xfrm>
            <a:off x="4724400" y="2317891"/>
            <a:ext cx="4191000" cy="3320909"/>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da-DK" altLang="en-US" sz="2400" b="1" dirty="0">
                <a:solidFill>
                  <a:srgbClr val="000090"/>
                </a:solidFill>
                <a:latin typeface="Calibri"/>
                <a:cs typeface="Calibri"/>
              </a:rPr>
              <a:t>list1 = </a:t>
            </a:r>
            <a:r>
              <a:rPr lang="en-US" sz="2400" b="1" dirty="0">
                <a:solidFill>
                  <a:srgbClr val="000090"/>
                </a:solidFill>
                <a:latin typeface="Calibri"/>
                <a:cs typeface="Calibri"/>
              </a:rPr>
              <a:t>[1, 2, 3]</a:t>
            </a:r>
          </a:p>
          <a:p>
            <a:pPr>
              <a:buNone/>
            </a:pPr>
            <a:r>
              <a:rPr lang="da-DK" altLang="en-US" sz="2400" b="1" dirty="0">
                <a:solidFill>
                  <a:srgbClr val="000090"/>
                </a:solidFill>
                <a:latin typeface="Calibri"/>
                <a:cs typeface="Calibri"/>
              </a:rPr>
              <a:t>list2 = </a:t>
            </a:r>
            <a:r>
              <a:rPr lang="en-US" sz="2400" b="1" dirty="0">
                <a:solidFill>
                  <a:srgbClr val="000090"/>
                </a:solidFill>
                <a:latin typeface="Calibri"/>
                <a:cs typeface="Calibri"/>
              </a:rPr>
              <a:t>[1, 2, 3]</a:t>
            </a:r>
          </a:p>
          <a:p>
            <a:pPr>
              <a:buNone/>
            </a:pPr>
            <a:endParaRPr lang="en-US" sz="2400" b="1" dirty="0">
              <a:solidFill>
                <a:srgbClr val="000090"/>
              </a:solidFill>
              <a:latin typeface="Calibri"/>
              <a:cs typeface="Calibri"/>
            </a:endParaRPr>
          </a:p>
          <a:p>
            <a:pPr>
              <a:lnSpc>
                <a:spcPct val="90000"/>
              </a:lnSpc>
              <a:buNone/>
              <a:tabLst>
                <a:tab pos="355600" algn="l"/>
                <a:tab pos="723900" algn="l"/>
                <a:tab pos="1257300" algn="l"/>
              </a:tabLst>
            </a:pPr>
            <a:r>
              <a:rPr lang="en-US" altLang="en-US" sz="2400" b="1" dirty="0">
                <a:solidFill>
                  <a:srgbClr val="000090"/>
                </a:solidFill>
                <a:latin typeface="Calibri"/>
                <a:cs typeface="Calibri"/>
              </a:rPr>
              <a:t>for index in range(</a:t>
            </a:r>
            <a:r>
              <a:rPr lang="en-US" altLang="en-US" sz="2400" b="1" dirty="0" err="1">
                <a:solidFill>
                  <a:srgbClr val="000090"/>
                </a:solidFill>
                <a:latin typeface="Calibri"/>
                <a:cs typeface="Calibri"/>
              </a:rPr>
              <a:t>len</a:t>
            </a:r>
            <a:r>
              <a:rPr lang="en-US" altLang="en-US" sz="2400" b="1" dirty="0">
                <a:solidFill>
                  <a:srgbClr val="000090"/>
                </a:solidFill>
                <a:latin typeface="Calibri"/>
                <a:cs typeface="Calibri"/>
              </a:rPr>
              <a:t>(list1)):</a:t>
            </a:r>
          </a:p>
          <a:p>
            <a:pPr>
              <a:lnSpc>
                <a:spcPct val="90000"/>
              </a:lnSpc>
              <a:buNone/>
              <a:tabLst>
                <a:tab pos="355600" algn="l"/>
                <a:tab pos="723900" algn="l"/>
                <a:tab pos="1257300" algn="l"/>
              </a:tabLst>
            </a:pPr>
            <a:r>
              <a:rPr lang="en-US" altLang="en-US" sz="2400" b="1" dirty="0">
                <a:solidFill>
                  <a:srgbClr val="000090"/>
                </a:solidFill>
                <a:latin typeface="Calibri"/>
                <a:cs typeface="Calibri"/>
              </a:rPr>
              <a:t>	list2[index] = list1[index] * 2</a:t>
            </a:r>
          </a:p>
          <a:p>
            <a:pPr>
              <a:lnSpc>
                <a:spcPct val="90000"/>
              </a:lnSpc>
              <a:buNone/>
              <a:tabLst>
                <a:tab pos="355600" algn="l"/>
                <a:tab pos="723900" algn="l"/>
                <a:tab pos="1257300" algn="l"/>
              </a:tabLst>
            </a:pPr>
            <a:endParaRPr lang="da-DK" altLang="en-US" sz="2400" b="1" dirty="0">
              <a:solidFill>
                <a:srgbClr val="000090"/>
              </a:solidFill>
              <a:latin typeface="Calibri"/>
              <a:cs typeface="Calibri"/>
            </a:endParaRPr>
          </a:p>
          <a:p>
            <a:pPr>
              <a:spcBef>
                <a:spcPct val="0"/>
              </a:spcBef>
              <a:buClrTx/>
              <a:buSzTx/>
              <a:buNone/>
              <a:tabLst>
                <a:tab pos="355600" algn="l"/>
              </a:tabLst>
              <a:defRPr/>
            </a:pPr>
            <a:r>
              <a:rPr lang="da-DK" altLang="en-US" sz="2400" b="1" dirty="0">
                <a:solidFill>
                  <a:srgbClr val="000090"/>
                </a:solidFill>
                <a:latin typeface="Calibri"/>
                <a:cs typeface="Calibri"/>
              </a:rPr>
              <a:t>print(</a:t>
            </a:r>
            <a:r>
              <a:rPr lang="en-US" altLang="en-US" sz="2400" b="1" dirty="0">
                <a:solidFill>
                  <a:srgbClr val="000090"/>
                </a:solidFill>
                <a:latin typeface="Calibri"/>
                <a:cs typeface="Calibri"/>
              </a:rPr>
              <a:t>"1.", </a:t>
            </a:r>
            <a:r>
              <a:rPr lang="da-DK" altLang="en-US" sz="2400" b="1" dirty="0">
                <a:solidFill>
                  <a:srgbClr val="000090"/>
                </a:solidFill>
                <a:latin typeface="Calibri"/>
                <a:cs typeface="Calibri"/>
              </a:rPr>
              <a:t>list1)</a:t>
            </a:r>
          </a:p>
          <a:p>
            <a:pPr>
              <a:spcBef>
                <a:spcPct val="0"/>
              </a:spcBef>
              <a:buClrTx/>
              <a:buSzTx/>
              <a:buNone/>
              <a:tabLst>
                <a:tab pos="355600" algn="l"/>
              </a:tabLst>
              <a:defRPr/>
            </a:pPr>
            <a:r>
              <a:rPr lang="da-DK" altLang="en-US" sz="2400" b="1" dirty="0">
                <a:solidFill>
                  <a:srgbClr val="000090"/>
                </a:solidFill>
                <a:latin typeface="Calibri"/>
                <a:cs typeface="Calibri"/>
              </a:rPr>
              <a:t>print(</a:t>
            </a:r>
            <a:r>
              <a:rPr lang="en-US" altLang="en-US" sz="2400" b="1" dirty="0">
                <a:solidFill>
                  <a:srgbClr val="000090"/>
                </a:solidFill>
                <a:latin typeface="Calibri"/>
                <a:cs typeface="Calibri"/>
              </a:rPr>
              <a:t>"2.", </a:t>
            </a:r>
            <a:r>
              <a:rPr lang="da-DK" altLang="en-US" sz="2400" b="1" dirty="0">
                <a:solidFill>
                  <a:srgbClr val="000090"/>
                </a:solidFill>
                <a:latin typeface="Calibri"/>
                <a:cs typeface="Calibri"/>
              </a:rPr>
              <a:t>list2)</a:t>
            </a:r>
          </a:p>
        </p:txBody>
      </p:sp>
      <p:sp>
        <p:nvSpPr>
          <p:cNvPr id="12" name="TextBox 11"/>
          <p:cNvSpPr txBox="1"/>
          <p:nvPr/>
        </p:nvSpPr>
        <p:spPr>
          <a:xfrm>
            <a:off x="533400" y="1820412"/>
            <a:ext cx="1828800" cy="584776"/>
          </a:xfrm>
          <a:prstGeom prst="rect">
            <a:avLst/>
          </a:prstGeom>
          <a:noFill/>
        </p:spPr>
        <p:txBody>
          <a:bodyPr wrap="square" rtlCol="0">
            <a:spAutoFit/>
          </a:bodyPr>
          <a:lstStyle/>
          <a:p>
            <a:r>
              <a:rPr lang="en-US" sz="3200" b="1" dirty="0">
                <a:solidFill>
                  <a:srgbClr val="FF00FF"/>
                </a:solidFill>
              </a:rPr>
              <a:t>Code A</a:t>
            </a:r>
            <a:endParaRPr lang="en-US" sz="3200" dirty="0"/>
          </a:p>
        </p:txBody>
      </p:sp>
      <p:sp>
        <p:nvSpPr>
          <p:cNvPr id="13" name="TextBox 12"/>
          <p:cNvSpPr txBox="1"/>
          <p:nvPr/>
        </p:nvSpPr>
        <p:spPr>
          <a:xfrm>
            <a:off x="5105400" y="1820412"/>
            <a:ext cx="1828800" cy="584776"/>
          </a:xfrm>
          <a:prstGeom prst="rect">
            <a:avLst/>
          </a:prstGeom>
          <a:noFill/>
        </p:spPr>
        <p:txBody>
          <a:bodyPr wrap="square" rtlCol="0">
            <a:spAutoFit/>
          </a:bodyPr>
          <a:lstStyle/>
          <a:p>
            <a:r>
              <a:rPr lang="en-US" sz="3200" b="1" dirty="0">
                <a:solidFill>
                  <a:srgbClr val="FF00FF"/>
                </a:solidFill>
              </a:rPr>
              <a:t>Code B</a:t>
            </a:r>
            <a:endParaRPr lang="en-US" sz="3200" dirty="0"/>
          </a:p>
        </p:txBody>
      </p:sp>
      <p:sp>
        <p:nvSpPr>
          <p:cNvPr id="14" name="TextBox 13"/>
          <p:cNvSpPr txBox="1"/>
          <p:nvPr/>
        </p:nvSpPr>
        <p:spPr>
          <a:xfrm>
            <a:off x="4876800" y="5771461"/>
            <a:ext cx="2590800" cy="1015663"/>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latin typeface="Courier"/>
                <a:cs typeface="Courier"/>
              </a:rPr>
              <a:t>Output Code B</a:t>
            </a:r>
          </a:p>
          <a:p>
            <a:r>
              <a:rPr lang="en-US" sz="2000" b="1" dirty="0">
                <a:solidFill>
                  <a:srgbClr val="000090"/>
                </a:solidFill>
                <a:latin typeface="Courier"/>
                <a:cs typeface="Courier"/>
              </a:rPr>
              <a:t>1. [1, 2, 3]</a:t>
            </a:r>
          </a:p>
          <a:p>
            <a:r>
              <a:rPr lang="en-US" sz="2000" b="1" dirty="0">
                <a:solidFill>
                  <a:srgbClr val="000090"/>
                </a:solidFill>
                <a:latin typeface="Courier"/>
                <a:cs typeface="Courier"/>
              </a:rPr>
              <a:t>2. [2, 4, 6]</a:t>
            </a:r>
            <a:endParaRPr lang="en-US" altLang="en-US" sz="2000" b="1" dirty="0">
              <a:solidFill>
                <a:srgbClr val="000090"/>
              </a:solidFill>
              <a:latin typeface="Courier"/>
              <a:cs typeface="Courier"/>
            </a:endParaRPr>
          </a:p>
        </p:txBody>
      </p:sp>
    </p:spTree>
    <p:extLst>
      <p:ext uri="{BB962C8B-B14F-4D97-AF65-F5344CB8AC3E}">
        <p14:creationId xmlns:p14="http://schemas.microsoft.com/office/powerpoint/2010/main" val="3669949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normAutofit/>
          </a:bodyPr>
          <a:lstStyle/>
          <a:p>
            <a:r>
              <a:rPr lang="en-US" dirty="0"/>
              <a:t>Lists and the + Operator (concatenation)</a:t>
            </a:r>
          </a:p>
        </p:txBody>
      </p:sp>
      <p:sp>
        <p:nvSpPr>
          <p:cNvPr id="84995" name="Rectangle 3"/>
          <p:cNvSpPr>
            <a:spLocks noGrp="1" noChangeArrowheads="1"/>
          </p:cNvSpPr>
          <p:nvPr>
            <p:ph type="body" idx="1"/>
          </p:nvPr>
        </p:nvSpPr>
        <p:spPr>
          <a:xfrm>
            <a:off x="152399" y="685800"/>
            <a:ext cx="8868453" cy="5792255"/>
          </a:xfrm>
        </p:spPr>
        <p:txBody>
          <a:bodyPr/>
          <a:lstStyle/>
          <a:p>
            <a:r>
              <a:rPr lang="en-US" dirty="0"/>
              <a:t>Applying the </a:t>
            </a:r>
            <a:r>
              <a:rPr lang="en-US" b="1" dirty="0">
                <a:solidFill>
                  <a:srgbClr val="FF00FF"/>
                </a:solidFill>
              </a:rPr>
              <a:t>+</a:t>
            </a:r>
            <a:r>
              <a:rPr lang="en-US" dirty="0"/>
              <a:t> operator to two lists produces </a:t>
            </a:r>
            <a:r>
              <a:rPr lang="en-US" b="1" dirty="0">
                <a:solidFill>
                  <a:srgbClr val="0000FF"/>
                </a:solidFill>
              </a:rPr>
              <a:t>a new list </a:t>
            </a:r>
            <a:r>
              <a:rPr lang="en-US" dirty="0"/>
              <a:t>containing all the elements of the first list followed by all the elements of the second list.</a:t>
            </a:r>
          </a:p>
          <a:p>
            <a:endParaRPr lang="en-US" dirty="0"/>
          </a:p>
          <a:p>
            <a:pPr marL="0" indent="0">
              <a:buNone/>
            </a:pPr>
            <a:endParaRPr lang="en-US" dirty="0"/>
          </a:p>
        </p:txBody>
      </p:sp>
      <p:sp>
        <p:nvSpPr>
          <p:cNvPr id="9" name="Text Box 9"/>
          <p:cNvSpPr txBox="1">
            <a:spLocks noChangeArrowheads="1"/>
          </p:cNvSpPr>
          <p:nvPr/>
        </p:nvSpPr>
        <p:spPr bwMode="auto">
          <a:xfrm>
            <a:off x="3505200" y="1600200"/>
            <a:ext cx="5181600" cy="3046988"/>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da-DK" altLang="en-US" sz="1800" b="1" dirty="0">
                <a:solidFill>
                  <a:srgbClr val="000090"/>
                </a:solidFill>
                <a:latin typeface="Courier"/>
              </a:rPr>
              <a:t>list1 = [10, 20, 30, 40, 50]</a:t>
            </a:r>
          </a:p>
          <a:p>
            <a:pPr>
              <a:spcBef>
                <a:spcPct val="0"/>
              </a:spcBef>
              <a:buClrTx/>
              <a:buSzTx/>
              <a:buNone/>
              <a:defRPr/>
            </a:pPr>
            <a:r>
              <a:rPr lang="da-DK" altLang="en-US" sz="1800" b="1" dirty="0">
                <a:solidFill>
                  <a:srgbClr val="000090"/>
                </a:solidFill>
                <a:latin typeface="Courier"/>
              </a:rPr>
              <a:t>list2 = [100, 200]</a:t>
            </a:r>
          </a:p>
          <a:p>
            <a:pPr>
              <a:spcBef>
                <a:spcPct val="0"/>
              </a:spcBef>
              <a:buClrTx/>
              <a:buSzTx/>
              <a:buNone/>
              <a:defRPr/>
            </a:pPr>
            <a:r>
              <a:rPr lang="da-DK" altLang="en-US" sz="1800" b="1" dirty="0">
                <a:solidFill>
                  <a:srgbClr val="000090"/>
                </a:solidFill>
                <a:latin typeface="Courier"/>
              </a:rPr>
              <a:t>list3 = list1 </a:t>
            </a:r>
            <a:r>
              <a:rPr lang="da-DK" altLang="en-US" sz="2400" b="1" dirty="0">
                <a:solidFill>
                  <a:srgbClr val="FF00FF"/>
                </a:solidFill>
                <a:latin typeface="Courier"/>
              </a:rPr>
              <a:t>+</a:t>
            </a:r>
            <a:r>
              <a:rPr lang="da-DK" altLang="en-US" sz="1800" b="1" dirty="0">
                <a:solidFill>
                  <a:srgbClr val="0000FF"/>
                </a:solidFill>
                <a:latin typeface="Courier"/>
              </a:rPr>
              <a:t> </a:t>
            </a:r>
            <a:r>
              <a:rPr lang="da-DK" altLang="en-US" sz="1800" b="1" dirty="0">
                <a:solidFill>
                  <a:srgbClr val="000090"/>
                </a:solidFill>
                <a:latin typeface="Courier"/>
              </a:rPr>
              <a:t>list2</a:t>
            </a:r>
          </a:p>
          <a:p>
            <a:pPr>
              <a:spcBef>
                <a:spcPct val="0"/>
              </a:spcBef>
              <a:buClrTx/>
              <a:buSzTx/>
              <a:buNone/>
              <a:defRPr/>
            </a:pPr>
            <a:endParaRPr lang="da-DK" altLang="en-US" sz="1800" b="1" dirty="0">
              <a:solidFill>
                <a:srgbClr val="000090"/>
              </a:solidFill>
              <a:latin typeface="Courier"/>
            </a:endParaRPr>
          </a:p>
          <a:p>
            <a:pPr>
              <a:spcBef>
                <a:spcPct val="0"/>
              </a:spcBef>
              <a:buClrTx/>
              <a:buSzTx/>
              <a:buNone/>
              <a:defRPr/>
            </a:pPr>
            <a:r>
              <a:rPr lang="da-DK" altLang="en-US" sz="1800" b="1" dirty="0">
                <a:solidFill>
                  <a:srgbClr val="000090"/>
                </a:solidFill>
                <a:latin typeface="Courier"/>
              </a:rPr>
              <a:t>print("1.", list3)</a:t>
            </a:r>
          </a:p>
          <a:p>
            <a:pPr>
              <a:spcBef>
                <a:spcPct val="0"/>
              </a:spcBef>
              <a:buClrTx/>
              <a:buSzTx/>
              <a:buNone/>
              <a:defRPr/>
            </a:pPr>
            <a:r>
              <a:rPr lang="da-DK" altLang="en-US" sz="1800" b="1" dirty="0">
                <a:solidFill>
                  <a:srgbClr val="000090"/>
                </a:solidFill>
                <a:latin typeface="Courier"/>
              </a:rPr>
              <a:t>print("2.", 100 in list1)</a:t>
            </a:r>
          </a:p>
          <a:p>
            <a:pPr>
              <a:spcBef>
                <a:spcPct val="0"/>
              </a:spcBef>
              <a:buClrTx/>
              <a:buSzTx/>
              <a:buNone/>
              <a:defRPr/>
            </a:pPr>
            <a:r>
              <a:rPr lang="da-DK" altLang="en-US" sz="1800" b="1" dirty="0">
                <a:solidFill>
                  <a:srgbClr val="000090"/>
                </a:solidFill>
                <a:latin typeface="Courier"/>
              </a:rPr>
              <a:t>print("3.", 40 not in list2)</a:t>
            </a:r>
          </a:p>
          <a:p>
            <a:pPr>
              <a:spcBef>
                <a:spcPct val="0"/>
              </a:spcBef>
              <a:buClrTx/>
              <a:buSzTx/>
              <a:buNone/>
              <a:defRPr/>
            </a:pPr>
            <a:endParaRPr lang="da-DK" altLang="en-US" sz="1800" b="1" dirty="0">
              <a:solidFill>
                <a:srgbClr val="000090"/>
              </a:solidFill>
              <a:latin typeface="Courier"/>
            </a:endParaRPr>
          </a:p>
          <a:p>
            <a:pPr>
              <a:spcBef>
                <a:spcPct val="0"/>
              </a:spcBef>
              <a:buClrTx/>
              <a:buSzTx/>
              <a:buNone/>
              <a:defRPr/>
            </a:pPr>
            <a:r>
              <a:rPr lang="da-DK" altLang="en-US" sz="1800" b="1" dirty="0">
                <a:solidFill>
                  <a:srgbClr val="000090"/>
                </a:solidFill>
                <a:latin typeface="Courier"/>
              </a:rPr>
              <a:t>list3 = list3 </a:t>
            </a:r>
            <a:r>
              <a:rPr lang="da-DK" altLang="en-US" sz="2400" b="1" dirty="0">
                <a:solidFill>
                  <a:srgbClr val="FF00FF"/>
                </a:solidFill>
                <a:latin typeface="Courier"/>
              </a:rPr>
              <a:t>+</a:t>
            </a:r>
            <a:r>
              <a:rPr lang="da-DK" altLang="en-US" sz="1800" b="1" dirty="0">
                <a:solidFill>
                  <a:srgbClr val="0000FF"/>
                </a:solidFill>
                <a:latin typeface="Courier"/>
              </a:rPr>
              <a:t> </a:t>
            </a:r>
            <a:r>
              <a:rPr lang="da-DK" altLang="en-US" sz="1800" b="1" dirty="0">
                <a:solidFill>
                  <a:srgbClr val="000090"/>
                </a:solidFill>
                <a:latin typeface="Courier"/>
              </a:rPr>
              <a:t>[-4]</a:t>
            </a:r>
          </a:p>
          <a:p>
            <a:pPr>
              <a:spcBef>
                <a:spcPct val="0"/>
              </a:spcBef>
              <a:buClrTx/>
              <a:buSzTx/>
              <a:buNone/>
              <a:defRPr/>
            </a:pPr>
            <a:r>
              <a:rPr lang="da-DK" altLang="en-US" sz="1800" b="1" dirty="0">
                <a:solidFill>
                  <a:srgbClr val="000090"/>
                </a:solidFill>
                <a:latin typeface="Courier"/>
              </a:rPr>
              <a:t>print("4.", list3)</a:t>
            </a:r>
          </a:p>
        </p:txBody>
      </p:sp>
      <p:sp>
        <p:nvSpPr>
          <p:cNvPr id="10" name="TextBox 9"/>
          <p:cNvSpPr txBox="1"/>
          <p:nvPr/>
        </p:nvSpPr>
        <p:spPr>
          <a:xfrm>
            <a:off x="3505200" y="5181600"/>
            <a:ext cx="5638800" cy="1200329"/>
          </a:xfrm>
          <a:prstGeom prst="rect">
            <a:avLst/>
          </a:prstGeom>
          <a:solidFill>
            <a:srgbClr val="E3EBF3"/>
          </a:solidFill>
          <a:ln>
            <a:solidFill>
              <a:srgbClr val="0000FF"/>
            </a:solidFill>
          </a:ln>
        </p:spPr>
        <p:txBody>
          <a:bodyPr wrap="square" rtlCol="0">
            <a:spAutoFit/>
          </a:bodyPr>
          <a:lstStyle/>
          <a:p>
            <a:pPr>
              <a:defRPr/>
            </a:pPr>
            <a:r>
              <a:rPr lang="da-DK" b="1" dirty="0">
                <a:solidFill>
                  <a:srgbClr val="000090"/>
                </a:solidFill>
                <a:latin typeface="Courier"/>
                <a:cs typeface="Courier"/>
              </a:rPr>
              <a:t>1. [10, 20, 30, 40, 50, 100, 200]</a:t>
            </a:r>
          </a:p>
          <a:p>
            <a:pPr>
              <a:defRPr/>
            </a:pPr>
            <a:r>
              <a:rPr lang="da-DK" b="1" dirty="0">
                <a:solidFill>
                  <a:srgbClr val="000090"/>
                </a:solidFill>
                <a:latin typeface="Courier"/>
                <a:cs typeface="Courier"/>
              </a:rPr>
              <a:t>2. False</a:t>
            </a:r>
          </a:p>
          <a:p>
            <a:pPr>
              <a:defRPr/>
            </a:pPr>
            <a:r>
              <a:rPr lang="da-DK" b="1" dirty="0">
                <a:solidFill>
                  <a:srgbClr val="000090"/>
                </a:solidFill>
                <a:latin typeface="Courier"/>
                <a:cs typeface="Courier"/>
              </a:rPr>
              <a:t>3. True</a:t>
            </a:r>
          </a:p>
          <a:p>
            <a:pPr>
              <a:defRPr/>
            </a:pPr>
            <a:r>
              <a:rPr lang="da-DK" b="1" dirty="0">
                <a:solidFill>
                  <a:srgbClr val="000090"/>
                </a:solidFill>
                <a:latin typeface="Courier"/>
                <a:cs typeface="Courier"/>
              </a:rPr>
              <a:t>4. [10, 20, 30, 40, 50, 100, 200, -4]</a:t>
            </a:r>
            <a:endParaRPr lang="en-US" b="1" dirty="0">
              <a:solidFill>
                <a:srgbClr val="000090"/>
              </a:solidFill>
              <a:latin typeface="Courier"/>
              <a:cs typeface="Courier"/>
            </a:endParaRPr>
          </a:p>
        </p:txBody>
      </p:sp>
      <p:sp>
        <p:nvSpPr>
          <p:cNvPr id="4" name="TextBox 3"/>
          <p:cNvSpPr txBox="1"/>
          <p:nvPr/>
        </p:nvSpPr>
        <p:spPr>
          <a:xfrm>
            <a:off x="0" y="2133600"/>
            <a:ext cx="3276600" cy="2308324"/>
          </a:xfrm>
          <a:prstGeom prst="rect">
            <a:avLst/>
          </a:prstGeom>
          <a:noFill/>
        </p:spPr>
        <p:txBody>
          <a:bodyPr wrap="square" rtlCol="0">
            <a:spAutoFit/>
          </a:bodyPr>
          <a:lstStyle/>
          <a:p>
            <a:pPr algn="ctr"/>
            <a:r>
              <a:rPr lang="en-US" sz="2400" dirty="0">
                <a:solidFill>
                  <a:srgbClr val="000090"/>
                </a:solidFill>
              </a:rPr>
              <a:t>You can only </a:t>
            </a:r>
            <a:r>
              <a:rPr lang="en-US" sz="2400" b="1" dirty="0">
                <a:solidFill>
                  <a:srgbClr val="0000FF"/>
                </a:solidFill>
              </a:rPr>
              <a:t>concatenate two list objects </a:t>
            </a:r>
            <a:r>
              <a:rPr lang="en-US" sz="2400" dirty="0">
                <a:solidFill>
                  <a:srgbClr val="000090"/>
                </a:solidFill>
              </a:rPr>
              <a:t>(not a list object and a string object, not a list object and an integer object). </a:t>
            </a:r>
          </a:p>
        </p:txBody>
      </p:sp>
      <p:sp>
        <p:nvSpPr>
          <p:cNvPr id="5" name="Footer Placeholder 4"/>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131294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0" y="0"/>
            <a:ext cx="9144000" cy="609600"/>
          </a:xfrm>
        </p:spPr>
        <p:txBody>
          <a:bodyPr>
            <a:normAutofit fontScale="90000"/>
          </a:bodyPr>
          <a:lstStyle/>
          <a:p>
            <a:r>
              <a:rPr lang="en-US" dirty="0"/>
              <a:t>Lists and the * Operator (repeat)</a:t>
            </a:r>
          </a:p>
        </p:txBody>
      </p:sp>
      <p:sp>
        <p:nvSpPr>
          <p:cNvPr id="89091" name="Rectangle 3"/>
          <p:cNvSpPr>
            <a:spLocks noGrp="1" noChangeArrowheads="1"/>
          </p:cNvSpPr>
          <p:nvPr>
            <p:ph type="body" idx="1"/>
          </p:nvPr>
        </p:nvSpPr>
        <p:spPr>
          <a:xfrm>
            <a:off x="152399" y="685800"/>
            <a:ext cx="8868453" cy="5792255"/>
          </a:xfrm>
        </p:spPr>
        <p:txBody>
          <a:bodyPr/>
          <a:lstStyle/>
          <a:p>
            <a:r>
              <a:rPr lang="en-US" dirty="0"/>
              <a:t>The</a:t>
            </a:r>
            <a:r>
              <a:rPr lang="en-US" dirty="0">
                <a:solidFill>
                  <a:srgbClr val="FF00FF"/>
                </a:solidFill>
              </a:rPr>
              <a:t> * </a:t>
            </a:r>
            <a:r>
              <a:rPr lang="en-US" dirty="0"/>
              <a:t>operator produces </a:t>
            </a:r>
            <a:r>
              <a:rPr lang="en-US" b="1" dirty="0">
                <a:solidFill>
                  <a:srgbClr val="0000FF"/>
                </a:solidFill>
              </a:rPr>
              <a:t>a new list </a:t>
            </a:r>
            <a:r>
              <a:rPr lang="en-US" dirty="0"/>
              <a:t>which "repeats" the original list's contents.</a:t>
            </a:r>
          </a:p>
          <a:p>
            <a:pPr marL="0" indent="0">
              <a:buNone/>
            </a:pPr>
            <a:endParaRPr lang="en-US" dirty="0"/>
          </a:p>
        </p:txBody>
      </p:sp>
      <p:sp>
        <p:nvSpPr>
          <p:cNvPr id="10" name="Text Box 9"/>
          <p:cNvSpPr txBox="1">
            <a:spLocks noChangeArrowheads="1"/>
          </p:cNvSpPr>
          <p:nvPr/>
        </p:nvSpPr>
        <p:spPr bwMode="auto">
          <a:xfrm>
            <a:off x="3733800" y="2133600"/>
            <a:ext cx="3429000" cy="2215991"/>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da-DK" altLang="en-US" sz="1800" b="1" dirty="0">
                <a:solidFill>
                  <a:srgbClr val="000090"/>
                </a:solidFill>
                <a:latin typeface="Courier"/>
              </a:rPr>
              <a:t>list1 = [10, 20]</a:t>
            </a:r>
          </a:p>
          <a:p>
            <a:pPr>
              <a:spcBef>
                <a:spcPct val="0"/>
              </a:spcBef>
              <a:buClrTx/>
              <a:buSzTx/>
              <a:buNone/>
              <a:defRPr/>
            </a:pPr>
            <a:r>
              <a:rPr lang="da-DK" altLang="en-US" sz="1800" b="1" dirty="0">
                <a:solidFill>
                  <a:srgbClr val="000090"/>
                </a:solidFill>
                <a:latin typeface="Courier"/>
              </a:rPr>
              <a:t>list2 = list1 </a:t>
            </a:r>
            <a:r>
              <a:rPr lang="da-DK" altLang="en-US" sz="2400" b="1" dirty="0">
                <a:solidFill>
                  <a:srgbClr val="FF00FF"/>
                </a:solidFill>
                <a:latin typeface="Courier"/>
              </a:rPr>
              <a:t>* 2</a:t>
            </a:r>
          </a:p>
          <a:p>
            <a:pPr>
              <a:spcBef>
                <a:spcPct val="0"/>
              </a:spcBef>
              <a:buClrTx/>
              <a:buSzTx/>
              <a:buNone/>
              <a:defRPr/>
            </a:pPr>
            <a:r>
              <a:rPr lang="da-DK" altLang="en-US" sz="1800" b="1" dirty="0">
                <a:solidFill>
                  <a:srgbClr val="000090"/>
                </a:solidFill>
                <a:latin typeface="Courier"/>
              </a:rPr>
              <a:t>list3 = list2 </a:t>
            </a:r>
            <a:r>
              <a:rPr lang="da-DK" altLang="en-US" sz="2400" b="1" dirty="0">
                <a:solidFill>
                  <a:srgbClr val="FF00FF"/>
                </a:solidFill>
                <a:latin typeface="Courier"/>
              </a:rPr>
              <a:t>* 3</a:t>
            </a:r>
          </a:p>
          <a:p>
            <a:pPr>
              <a:spcBef>
                <a:spcPct val="0"/>
              </a:spcBef>
              <a:buClrTx/>
              <a:buSzTx/>
              <a:buNone/>
              <a:defRPr/>
            </a:pPr>
            <a:endParaRPr lang="da-DK" altLang="en-US" sz="1800" b="1" dirty="0">
              <a:latin typeface="Courier"/>
            </a:endParaRPr>
          </a:p>
          <a:p>
            <a:pPr>
              <a:spcBef>
                <a:spcPct val="0"/>
              </a:spcBef>
              <a:buClrTx/>
              <a:buSzTx/>
              <a:buNone/>
              <a:defRPr/>
            </a:pPr>
            <a:r>
              <a:rPr lang="da-DK" altLang="en-US" sz="1800" b="1" dirty="0">
                <a:solidFill>
                  <a:srgbClr val="000090"/>
                </a:solidFill>
                <a:latin typeface="Courier"/>
              </a:rPr>
              <a:t>print("1.", list1)</a:t>
            </a:r>
          </a:p>
          <a:p>
            <a:pPr>
              <a:spcBef>
                <a:spcPct val="0"/>
              </a:spcBef>
              <a:buClrTx/>
              <a:buSzTx/>
              <a:buNone/>
              <a:defRPr/>
            </a:pPr>
            <a:r>
              <a:rPr lang="da-DK" altLang="en-US" sz="1800" b="1" dirty="0">
                <a:solidFill>
                  <a:srgbClr val="000090"/>
                </a:solidFill>
                <a:latin typeface="Courier"/>
              </a:rPr>
              <a:t>print("2.", list2)</a:t>
            </a:r>
          </a:p>
          <a:p>
            <a:pPr>
              <a:spcBef>
                <a:spcPct val="0"/>
              </a:spcBef>
              <a:buClrTx/>
              <a:buSzTx/>
              <a:buNone/>
              <a:defRPr/>
            </a:pPr>
            <a:r>
              <a:rPr lang="da-DK" altLang="en-US" sz="1800" b="1" dirty="0">
                <a:solidFill>
                  <a:srgbClr val="000090"/>
                </a:solidFill>
                <a:latin typeface="Courier"/>
              </a:rPr>
              <a:t>print("3.", list3)</a:t>
            </a:r>
          </a:p>
        </p:txBody>
      </p:sp>
      <p:sp>
        <p:nvSpPr>
          <p:cNvPr id="11" name="TextBox 10"/>
          <p:cNvSpPr txBox="1"/>
          <p:nvPr/>
        </p:nvSpPr>
        <p:spPr>
          <a:xfrm>
            <a:off x="1524000" y="4800600"/>
            <a:ext cx="7543800" cy="923329"/>
          </a:xfrm>
          <a:prstGeom prst="rect">
            <a:avLst/>
          </a:prstGeom>
          <a:solidFill>
            <a:srgbClr val="E3EBF3"/>
          </a:solidFill>
          <a:ln>
            <a:solidFill>
              <a:srgbClr val="0000FF"/>
            </a:solidFill>
          </a:ln>
        </p:spPr>
        <p:txBody>
          <a:bodyPr wrap="square" rtlCol="0">
            <a:spAutoFit/>
          </a:bodyPr>
          <a:lstStyle/>
          <a:p>
            <a:pPr>
              <a:defRPr/>
            </a:pPr>
            <a:r>
              <a:rPr lang="da-DK" b="1" dirty="0">
                <a:solidFill>
                  <a:srgbClr val="000090"/>
                </a:solidFill>
                <a:latin typeface="Courier"/>
                <a:cs typeface="Courier"/>
              </a:rPr>
              <a:t>1. [10, 20]</a:t>
            </a:r>
          </a:p>
          <a:p>
            <a:pPr>
              <a:defRPr/>
            </a:pPr>
            <a:r>
              <a:rPr lang="da-DK" b="1" dirty="0">
                <a:solidFill>
                  <a:srgbClr val="000090"/>
                </a:solidFill>
                <a:latin typeface="Courier"/>
                <a:cs typeface="Courier"/>
              </a:rPr>
              <a:t>2. [10, 20, 10, 20]</a:t>
            </a:r>
          </a:p>
          <a:p>
            <a:pPr>
              <a:defRPr/>
            </a:pPr>
            <a:r>
              <a:rPr lang="da-DK" b="1" dirty="0">
                <a:solidFill>
                  <a:srgbClr val="000090"/>
                </a:solidFill>
                <a:latin typeface="Courier"/>
                <a:cs typeface="Courier"/>
              </a:rPr>
              <a:t>3. [10, 20, 10, 20, 10, 20, 10, 20, 10, 20, 10, 20]</a:t>
            </a:r>
            <a:endParaRPr lang="en-US" b="1" dirty="0">
              <a:solidFill>
                <a:srgbClr val="000090"/>
              </a:solidFill>
              <a:latin typeface="Courier"/>
              <a:cs typeface="Courier"/>
            </a:endParaRPr>
          </a:p>
        </p:txBody>
      </p:sp>
      <p:sp>
        <p:nvSpPr>
          <p:cNvPr id="13" name="TextBox 12"/>
          <p:cNvSpPr txBox="1"/>
          <p:nvPr/>
        </p:nvSpPr>
        <p:spPr>
          <a:xfrm>
            <a:off x="381000" y="2438400"/>
            <a:ext cx="3352800" cy="1569660"/>
          </a:xfrm>
          <a:prstGeom prst="rect">
            <a:avLst/>
          </a:prstGeom>
          <a:noFill/>
        </p:spPr>
        <p:txBody>
          <a:bodyPr wrap="square" rtlCol="0">
            <a:spAutoFit/>
          </a:bodyPr>
          <a:lstStyle/>
          <a:p>
            <a:r>
              <a:rPr lang="en-US" sz="2400" dirty="0">
                <a:solidFill>
                  <a:srgbClr val="000090"/>
                </a:solidFill>
              </a:rPr>
              <a:t>You can only repeat a list</a:t>
            </a:r>
          </a:p>
          <a:p>
            <a:r>
              <a:rPr lang="en-US" sz="2400" dirty="0">
                <a:solidFill>
                  <a:srgbClr val="000090"/>
                </a:solidFill>
              </a:rPr>
              <a:t>in combination with an integer, i.e., </a:t>
            </a:r>
          </a:p>
          <a:p>
            <a:r>
              <a:rPr lang="en-US" sz="2400" dirty="0" err="1">
                <a:solidFill>
                  <a:srgbClr val="000090"/>
                </a:solidFill>
              </a:rPr>
              <a:t>the_list</a:t>
            </a:r>
            <a:r>
              <a:rPr lang="en-US" sz="2400" dirty="0">
                <a:solidFill>
                  <a:srgbClr val="000090"/>
                </a:solidFill>
              </a:rPr>
              <a:t> * </a:t>
            </a:r>
            <a:r>
              <a:rPr lang="en-US" sz="2400" dirty="0" err="1">
                <a:solidFill>
                  <a:srgbClr val="000090"/>
                </a:solidFill>
              </a:rPr>
              <a:t>an_integer</a:t>
            </a:r>
            <a:r>
              <a:rPr lang="en-US" sz="2400" dirty="0">
                <a:solidFill>
                  <a:srgbClr val="000090"/>
                </a:solidFill>
              </a:rPr>
              <a:t>.</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29883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0" y="-76200"/>
            <a:ext cx="9144000" cy="762000"/>
          </a:xfrm>
        </p:spPr>
        <p:txBody>
          <a:bodyPr>
            <a:normAutofit/>
          </a:bodyPr>
          <a:lstStyle/>
          <a:p>
            <a:r>
              <a:rPr lang="en-US" dirty="0"/>
              <a:t>Getting slices of lists</a:t>
            </a:r>
          </a:p>
        </p:txBody>
      </p:sp>
      <p:sp>
        <p:nvSpPr>
          <p:cNvPr id="89091" name="Rectangle 3"/>
          <p:cNvSpPr>
            <a:spLocks noGrp="1" noChangeArrowheads="1"/>
          </p:cNvSpPr>
          <p:nvPr>
            <p:ph type="body" idx="1"/>
          </p:nvPr>
        </p:nvSpPr>
        <p:spPr>
          <a:xfrm>
            <a:off x="152400" y="685800"/>
            <a:ext cx="8991600" cy="5334000"/>
          </a:xfrm>
        </p:spPr>
        <p:txBody>
          <a:bodyPr/>
          <a:lstStyle/>
          <a:p>
            <a:r>
              <a:rPr lang="en-US" dirty="0"/>
              <a:t>The slice operation behaves the same way as it does with the elements of a string.  Within square brackets, you may have one or two colons (:).  The number before the first colon is the start index, the number after the first colon is the end index (one greater than the last index in the slice), and the number after the second colon is the step.</a:t>
            </a:r>
          </a:p>
          <a:p>
            <a:r>
              <a:rPr lang="en-US" dirty="0"/>
              <a:t>The step indicates the gap between elements in the slice taken.  The default step is 1.</a:t>
            </a:r>
          </a:p>
          <a:p>
            <a:r>
              <a:rPr lang="en-US" dirty="0"/>
              <a:t>Slicing returns a </a:t>
            </a:r>
            <a:r>
              <a:rPr lang="en-US" b="1" dirty="0">
                <a:solidFill>
                  <a:srgbClr val="2214DC"/>
                </a:solidFill>
              </a:rPr>
              <a:t>new list </a:t>
            </a:r>
            <a:r>
              <a:rPr lang="en-US" dirty="0"/>
              <a:t>object.</a:t>
            </a:r>
          </a:p>
        </p:txBody>
      </p:sp>
      <p:sp>
        <p:nvSpPr>
          <p:cNvPr id="10" name="Text Box 9"/>
          <p:cNvSpPr txBox="1">
            <a:spLocks noChangeArrowheads="1"/>
          </p:cNvSpPr>
          <p:nvPr/>
        </p:nvSpPr>
        <p:spPr bwMode="auto">
          <a:xfrm>
            <a:off x="38100" y="4101405"/>
            <a:ext cx="4292600" cy="1938992"/>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ro-RO" altLang="en-US" sz="1800" b="1" dirty="0">
                <a:solidFill>
                  <a:srgbClr val="000090"/>
                </a:solidFill>
                <a:latin typeface="Courier"/>
              </a:rPr>
              <a:t>list1 = [10, 20, 30, 40, 50]</a:t>
            </a:r>
          </a:p>
          <a:p>
            <a:pPr>
              <a:spcBef>
                <a:spcPct val="0"/>
              </a:spcBef>
              <a:buClrTx/>
              <a:buSzTx/>
              <a:buNone/>
              <a:defRPr/>
            </a:pPr>
            <a:r>
              <a:rPr lang="ro-RO" altLang="en-US" sz="1800" b="1" dirty="0">
                <a:solidFill>
                  <a:srgbClr val="000090"/>
                </a:solidFill>
                <a:latin typeface="Courier"/>
              </a:rPr>
              <a:t>list2 = list1[0:3</a:t>
            </a:r>
            <a:r>
              <a:rPr lang="ro-RO" altLang="en-US" sz="2400" b="1" dirty="0">
                <a:solidFill>
                  <a:srgbClr val="FF00FF"/>
                </a:solidFill>
                <a:latin typeface="Courier"/>
              </a:rPr>
              <a:t>:1</a:t>
            </a:r>
            <a:r>
              <a:rPr lang="ro-RO" altLang="en-US" sz="1800" b="1" dirty="0">
                <a:solidFill>
                  <a:srgbClr val="000090"/>
                </a:solidFill>
                <a:latin typeface="Courier"/>
              </a:rPr>
              <a:t>]</a:t>
            </a:r>
          </a:p>
          <a:p>
            <a:pPr>
              <a:spcBef>
                <a:spcPct val="0"/>
              </a:spcBef>
              <a:buClrTx/>
              <a:buSzTx/>
              <a:buNone/>
              <a:defRPr/>
            </a:pPr>
            <a:r>
              <a:rPr lang="ro-RO" altLang="en-US" sz="1800" b="1" dirty="0">
                <a:solidFill>
                  <a:srgbClr val="000090"/>
                </a:solidFill>
                <a:latin typeface="Courier"/>
              </a:rPr>
              <a:t>print(</a:t>
            </a:r>
            <a:r>
              <a:rPr lang="da-DK" altLang="en-US" sz="1800" b="1" dirty="0">
                <a:solidFill>
                  <a:srgbClr val="000090"/>
                </a:solidFill>
                <a:latin typeface="Courier"/>
              </a:rPr>
              <a:t>"1.", </a:t>
            </a:r>
            <a:r>
              <a:rPr lang="ro-RO" altLang="en-US" sz="1800" b="1" dirty="0">
                <a:solidFill>
                  <a:srgbClr val="000090"/>
                </a:solidFill>
                <a:latin typeface="Courier"/>
              </a:rPr>
              <a:t>list2)</a:t>
            </a:r>
          </a:p>
          <a:p>
            <a:pPr>
              <a:spcBef>
                <a:spcPct val="0"/>
              </a:spcBef>
              <a:buClrTx/>
              <a:buSzTx/>
              <a:buNone/>
              <a:defRPr/>
            </a:pPr>
            <a:endParaRPr lang="ro-RO" altLang="en-US" sz="1800" b="1" dirty="0">
              <a:solidFill>
                <a:srgbClr val="000090"/>
              </a:solidFill>
              <a:latin typeface="Courier"/>
            </a:endParaRPr>
          </a:p>
          <a:p>
            <a:pPr>
              <a:spcBef>
                <a:spcPct val="0"/>
              </a:spcBef>
              <a:buClrTx/>
              <a:buSzTx/>
              <a:buNone/>
              <a:defRPr/>
            </a:pPr>
            <a:r>
              <a:rPr lang="ro-RO" altLang="en-US" sz="1800" b="1" dirty="0">
                <a:solidFill>
                  <a:srgbClr val="000090"/>
                </a:solidFill>
                <a:latin typeface="Courier"/>
              </a:rPr>
              <a:t>list3 = list1[3:5</a:t>
            </a:r>
            <a:r>
              <a:rPr lang="ro-RO" altLang="en-US" sz="2400" b="1" dirty="0">
                <a:solidFill>
                  <a:srgbClr val="FF00FF"/>
                </a:solidFill>
                <a:latin typeface="Courier"/>
              </a:rPr>
              <a:t>:1</a:t>
            </a:r>
            <a:r>
              <a:rPr lang="ro-RO" altLang="en-US" sz="1800" b="1" dirty="0">
                <a:solidFill>
                  <a:srgbClr val="000090"/>
                </a:solidFill>
                <a:latin typeface="Courier"/>
              </a:rPr>
              <a:t>]</a:t>
            </a:r>
          </a:p>
          <a:p>
            <a:pPr>
              <a:spcBef>
                <a:spcPct val="0"/>
              </a:spcBef>
              <a:buClrTx/>
              <a:buSzTx/>
              <a:buNone/>
              <a:defRPr/>
            </a:pPr>
            <a:r>
              <a:rPr lang="ro-RO" altLang="en-US" sz="1800" b="1" dirty="0">
                <a:solidFill>
                  <a:srgbClr val="000090"/>
                </a:solidFill>
                <a:latin typeface="Courier"/>
              </a:rPr>
              <a:t>print(</a:t>
            </a:r>
            <a:r>
              <a:rPr lang="da-DK" altLang="en-US" sz="1800" b="1" dirty="0">
                <a:solidFill>
                  <a:srgbClr val="000090"/>
                </a:solidFill>
                <a:latin typeface="Courier"/>
              </a:rPr>
              <a:t>"2.", </a:t>
            </a:r>
            <a:r>
              <a:rPr lang="ro-RO" altLang="en-US" sz="1800" b="1" dirty="0">
                <a:solidFill>
                  <a:srgbClr val="000090"/>
                </a:solidFill>
                <a:latin typeface="Courier"/>
              </a:rPr>
              <a:t>list3)</a:t>
            </a:r>
            <a:endParaRPr lang="da-DK" altLang="en-US" sz="1800" b="1" dirty="0">
              <a:solidFill>
                <a:srgbClr val="000090"/>
              </a:solidFill>
              <a:latin typeface="Courier"/>
            </a:endParaRPr>
          </a:p>
        </p:txBody>
      </p:sp>
      <p:sp>
        <p:nvSpPr>
          <p:cNvPr id="8" name="Text Box 9"/>
          <p:cNvSpPr txBox="1">
            <a:spLocks noChangeArrowheads="1"/>
          </p:cNvSpPr>
          <p:nvPr/>
        </p:nvSpPr>
        <p:spPr bwMode="auto">
          <a:xfrm>
            <a:off x="5105400" y="4078069"/>
            <a:ext cx="4038600" cy="1938992"/>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ro-RO" altLang="en-US" sz="1800" b="1" dirty="0">
                <a:solidFill>
                  <a:srgbClr val="000090"/>
                </a:solidFill>
                <a:latin typeface="Courier"/>
              </a:rPr>
              <a:t>list1 = [10, 20, 30, 40, 50]</a:t>
            </a:r>
          </a:p>
          <a:p>
            <a:pPr>
              <a:spcBef>
                <a:spcPct val="0"/>
              </a:spcBef>
              <a:buClrTx/>
              <a:buSzTx/>
              <a:buNone/>
              <a:defRPr/>
            </a:pPr>
            <a:r>
              <a:rPr lang="ro-RO" altLang="en-US" sz="1800" b="1" dirty="0">
                <a:solidFill>
                  <a:srgbClr val="000090"/>
                </a:solidFill>
                <a:latin typeface="Courier"/>
              </a:rPr>
              <a:t>list2 = list1[0:3]</a:t>
            </a:r>
            <a:r>
              <a:rPr lang="ro-RO" altLang="en-US" sz="2400" b="1" dirty="0">
                <a:solidFill>
                  <a:srgbClr val="000090"/>
                </a:solidFill>
                <a:latin typeface="Courier"/>
              </a:rPr>
              <a:t>  </a:t>
            </a:r>
            <a:endParaRPr lang="ro-RO" altLang="en-US" sz="1800" b="1" dirty="0">
              <a:solidFill>
                <a:srgbClr val="000090"/>
              </a:solidFill>
              <a:latin typeface="Courier"/>
            </a:endParaRPr>
          </a:p>
          <a:p>
            <a:pPr>
              <a:spcBef>
                <a:spcPct val="0"/>
              </a:spcBef>
              <a:buClrTx/>
              <a:buSzTx/>
              <a:buNone/>
              <a:defRPr/>
            </a:pPr>
            <a:r>
              <a:rPr lang="ro-RO" altLang="en-US" sz="1800" b="1" dirty="0">
                <a:solidFill>
                  <a:srgbClr val="000090"/>
                </a:solidFill>
                <a:latin typeface="Courier"/>
              </a:rPr>
              <a:t>print(</a:t>
            </a:r>
            <a:r>
              <a:rPr lang="da-DK" altLang="en-US" sz="1800" b="1" dirty="0">
                <a:solidFill>
                  <a:srgbClr val="000090"/>
                </a:solidFill>
                <a:latin typeface="Courier"/>
              </a:rPr>
              <a:t>"1.", </a:t>
            </a:r>
            <a:r>
              <a:rPr lang="ro-RO" altLang="en-US" sz="1800" b="1" dirty="0">
                <a:solidFill>
                  <a:srgbClr val="000090"/>
                </a:solidFill>
                <a:latin typeface="Courier"/>
              </a:rPr>
              <a:t>list2)</a:t>
            </a:r>
          </a:p>
          <a:p>
            <a:pPr>
              <a:spcBef>
                <a:spcPct val="0"/>
              </a:spcBef>
              <a:buClrTx/>
              <a:buSzTx/>
              <a:buNone/>
              <a:defRPr/>
            </a:pPr>
            <a:endParaRPr lang="ro-RO" altLang="en-US" sz="1800" b="1" dirty="0">
              <a:solidFill>
                <a:srgbClr val="000090"/>
              </a:solidFill>
              <a:latin typeface="Courier"/>
            </a:endParaRPr>
          </a:p>
          <a:p>
            <a:pPr>
              <a:spcBef>
                <a:spcPct val="0"/>
              </a:spcBef>
              <a:buClrTx/>
              <a:buSzTx/>
              <a:buNone/>
              <a:defRPr/>
            </a:pPr>
            <a:r>
              <a:rPr lang="ro-RO" altLang="en-US" sz="1800" b="1" dirty="0">
                <a:solidFill>
                  <a:srgbClr val="000090"/>
                </a:solidFill>
                <a:latin typeface="Courier"/>
              </a:rPr>
              <a:t>list3 = list1[3:5]</a:t>
            </a:r>
            <a:r>
              <a:rPr lang="ro-RO" altLang="en-US" sz="2400" b="1" dirty="0">
                <a:solidFill>
                  <a:srgbClr val="000090"/>
                </a:solidFill>
                <a:latin typeface="Courier"/>
              </a:rPr>
              <a:t>  </a:t>
            </a:r>
          </a:p>
          <a:p>
            <a:pPr>
              <a:spcBef>
                <a:spcPct val="0"/>
              </a:spcBef>
              <a:buClrTx/>
              <a:buSzTx/>
              <a:buNone/>
              <a:defRPr/>
            </a:pPr>
            <a:r>
              <a:rPr lang="ro-RO" altLang="en-US" sz="1800" b="1" dirty="0">
                <a:solidFill>
                  <a:srgbClr val="000090"/>
                </a:solidFill>
                <a:latin typeface="Courier"/>
              </a:rPr>
              <a:t>print(</a:t>
            </a:r>
            <a:r>
              <a:rPr lang="da-DK" altLang="en-US" sz="1800" b="1" dirty="0">
                <a:solidFill>
                  <a:srgbClr val="000090"/>
                </a:solidFill>
                <a:latin typeface="Courier"/>
              </a:rPr>
              <a:t>"2.", </a:t>
            </a:r>
            <a:r>
              <a:rPr lang="ro-RO" altLang="en-US" sz="1800" b="1" dirty="0">
                <a:solidFill>
                  <a:srgbClr val="000090"/>
                </a:solidFill>
                <a:latin typeface="Courier"/>
              </a:rPr>
              <a:t>list3)</a:t>
            </a:r>
            <a:endParaRPr lang="da-DK" altLang="en-US" sz="1800" b="1" dirty="0">
              <a:solidFill>
                <a:srgbClr val="000090"/>
              </a:solidFill>
              <a:latin typeface="Courier"/>
            </a:endParaRPr>
          </a:p>
        </p:txBody>
      </p:sp>
      <p:sp>
        <p:nvSpPr>
          <p:cNvPr id="2" name="TextBox 1"/>
          <p:cNvSpPr txBox="1"/>
          <p:nvPr/>
        </p:nvSpPr>
        <p:spPr>
          <a:xfrm>
            <a:off x="9601200" y="3168134"/>
            <a:ext cx="184666" cy="369332"/>
          </a:xfrm>
          <a:prstGeom prst="rect">
            <a:avLst/>
          </a:prstGeom>
          <a:noFill/>
        </p:spPr>
        <p:txBody>
          <a:bodyPr wrap="none" rtlCol="0">
            <a:spAutoFit/>
          </a:bodyPr>
          <a:lstStyle/>
          <a:p>
            <a:endParaRPr lang="en-US" dirty="0"/>
          </a:p>
        </p:txBody>
      </p:sp>
      <p:sp>
        <p:nvSpPr>
          <p:cNvPr id="4" name="TextBox 3"/>
          <p:cNvSpPr txBox="1"/>
          <p:nvPr/>
        </p:nvSpPr>
        <p:spPr>
          <a:xfrm>
            <a:off x="4267200" y="4131945"/>
            <a:ext cx="838200" cy="2308324"/>
          </a:xfrm>
          <a:prstGeom prst="rect">
            <a:avLst/>
          </a:prstGeom>
          <a:noFill/>
        </p:spPr>
        <p:txBody>
          <a:bodyPr wrap="square" rtlCol="0">
            <a:spAutoFit/>
          </a:bodyPr>
          <a:lstStyle/>
          <a:p>
            <a:pPr algn="ctr"/>
            <a:r>
              <a:rPr lang="en-US" sz="2400" dirty="0">
                <a:solidFill>
                  <a:srgbClr val="000090"/>
                </a:solidFill>
              </a:rPr>
              <a:t>Does the same job as:</a:t>
            </a:r>
          </a:p>
          <a:p>
            <a:pPr algn="ctr"/>
            <a:endParaRPr lang="en-US" sz="2400" dirty="0">
              <a:solidFill>
                <a:srgbClr val="000090"/>
              </a:solidFill>
            </a:endParaRPr>
          </a:p>
        </p:txBody>
      </p:sp>
      <p:sp>
        <p:nvSpPr>
          <p:cNvPr id="40" name="TextBox 39"/>
          <p:cNvSpPr txBox="1"/>
          <p:nvPr/>
        </p:nvSpPr>
        <p:spPr>
          <a:xfrm>
            <a:off x="3810000" y="6172200"/>
            <a:ext cx="2590800" cy="646331"/>
          </a:xfrm>
          <a:prstGeom prst="rect">
            <a:avLst/>
          </a:prstGeom>
          <a:solidFill>
            <a:srgbClr val="E3EBF3"/>
          </a:solidFill>
          <a:ln>
            <a:solidFill>
              <a:srgbClr val="0000FF"/>
            </a:solidFill>
          </a:ln>
        </p:spPr>
        <p:txBody>
          <a:bodyPr wrap="square" rtlCol="0">
            <a:spAutoFit/>
          </a:bodyPr>
          <a:lstStyle/>
          <a:p>
            <a:pPr>
              <a:defRPr/>
            </a:pPr>
            <a:r>
              <a:rPr lang="da-DK" b="1" dirty="0">
                <a:solidFill>
                  <a:srgbClr val="000090"/>
                </a:solidFill>
                <a:latin typeface="Courier"/>
                <a:cs typeface="Courier"/>
              </a:rPr>
              <a:t>1. [10, 20, 30]</a:t>
            </a:r>
          </a:p>
          <a:p>
            <a:pPr>
              <a:defRPr/>
            </a:pPr>
            <a:r>
              <a:rPr lang="da-DK" b="1" dirty="0">
                <a:solidFill>
                  <a:srgbClr val="000090"/>
                </a:solidFill>
                <a:latin typeface="Courier"/>
                <a:cs typeface="Courier"/>
              </a:rPr>
              <a:t>2. [40, 50]</a:t>
            </a:r>
            <a:endParaRPr lang="en-US" b="1" dirty="0">
              <a:solidFill>
                <a:srgbClr val="000090"/>
              </a:solidFill>
              <a:latin typeface="Courier"/>
              <a:cs typeface="Courier"/>
            </a:endParaRPr>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203140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p:bldP spid="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normAutofit/>
          </a:bodyPr>
          <a:lstStyle/>
          <a:p>
            <a:r>
              <a:rPr lang="en-US" dirty="0"/>
              <a:t>Getting slices of lists</a:t>
            </a:r>
          </a:p>
        </p:txBody>
      </p:sp>
      <p:sp>
        <p:nvSpPr>
          <p:cNvPr id="89091" name="Rectangle 3"/>
          <p:cNvSpPr>
            <a:spLocks noGrp="1" noChangeArrowheads="1"/>
          </p:cNvSpPr>
          <p:nvPr>
            <p:ph type="body" idx="1"/>
          </p:nvPr>
        </p:nvSpPr>
        <p:spPr/>
        <p:txBody>
          <a:bodyPr/>
          <a:lstStyle/>
          <a:p>
            <a:r>
              <a:rPr lang="en-US" dirty="0"/>
              <a:t>The number before the first colon is the start index, the number after the first colon is the end index (one greater than the last index), and the number after the second colon is the step.</a:t>
            </a:r>
          </a:p>
        </p:txBody>
      </p:sp>
      <p:sp>
        <p:nvSpPr>
          <p:cNvPr id="10" name="Text Box 9"/>
          <p:cNvSpPr txBox="1">
            <a:spLocks noChangeArrowheads="1"/>
          </p:cNvSpPr>
          <p:nvPr/>
        </p:nvSpPr>
        <p:spPr bwMode="auto">
          <a:xfrm>
            <a:off x="1371600" y="2286000"/>
            <a:ext cx="4876800" cy="1938992"/>
          </a:xfrm>
          <a:prstGeom prst="rect">
            <a:avLst/>
          </a:prstGeom>
          <a:solidFill>
            <a:srgbClr val="D7F7FF"/>
          </a:solidFill>
          <a:ln>
            <a:solidFill>
              <a:srgbClr val="000090"/>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ro-RO" altLang="en-US" sz="1800" b="1" dirty="0">
                <a:solidFill>
                  <a:srgbClr val="000090"/>
                </a:solidFill>
                <a:latin typeface="Courier"/>
              </a:rPr>
              <a:t>list1 = [10, 20, 30, 40, 50, 60]</a:t>
            </a:r>
          </a:p>
          <a:p>
            <a:pPr>
              <a:spcBef>
                <a:spcPct val="0"/>
              </a:spcBef>
              <a:buClrTx/>
              <a:buSzTx/>
              <a:buNone/>
              <a:defRPr/>
            </a:pPr>
            <a:r>
              <a:rPr lang="ro-RO" altLang="en-US" sz="1800" b="1" dirty="0">
                <a:solidFill>
                  <a:srgbClr val="000090"/>
                </a:solidFill>
                <a:latin typeface="Courier"/>
              </a:rPr>
              <a:t>list2 = list1[</a:t>
            </a:r>
            <a:r>
              <a:rPr lang="ro-RO" altLang="en-US" sz="2400" b="1" dirty="0">
                <a:solidFill>
                  <a:srgbClr val="FF00FF"/>
                </a:solidFill>
                <a:latin typeface="Courier"/>
              </a:rPr>
              <a:t>0:5:3</a:t>
            </a:r>
            <a:r>
              <a:rPr lang="ro-RO" altLang="en-US" sz="1800" b="1" dirty="0">
                <a:solidFill>
                  <a:srgbClr val="000090"/>
                </a:solidFill>
                <a:latin typeface="Courier"/>
              </a:rPr>
              <a:t>] </a:t>
            </a:r>
          </a:p>
          <a:p>
            <a:pPr>
              <a:spcBef>
                <a:spcPct val="0"/>
              </a:spcBef>
              <a:buClrTx/>
              <a:buSzTx/>
              <a:buNone/>
              <a:defRPr/>
            </a:pPr>
            <a:r>
              <a:rPr lang="ro-RO" altLang="en-US" sz="1800" b="1" dirty="0">
                <a:solidFill>
                  <a:srgbClr val="000090"/>
                </a:solidFill>
                <a:latin typeface="Courier"/>
              </a:rPr>
              <a:t>print(</a:t>
            </a:r>
            <a:r>
              <a:rPr lang="da-DK" altLang="en-US" sz="1800" b="1" dirty="0">
                <a:solidFill>
                  <a:srgbClr val="000090"/>
                </a:solidFill>
                <a:latin typeface="Courier"/>
              </a:rPr>
              <a:t>"1.", </a:t>
            </a:r>
            <a:r>
              <a:rPr lang="ro-RO" altLang="en-US" sz="1800" b="1" dirty="0">
                <a:solidFill>
                  <a:srgbClr val="000090"/>
                </a:solidFill>
                <a:latin typeface="Courier"/>
              </a:rPr>
              <a:t>list2)</a:t>
            </a:r>
          </a:p>
          <a:p>
            <a:pPr>
              <a:spcBef>
                <a:spcPct val="0"/>
              </a:spcBef>
              <a:buClrTx/>
              <a:buSzTx/>
              <a:buNone/>
              <a:defRPr/>
            </a:pPr>
            <a:endParaRPr lang="ro-RO" altLang="en-US" sz="1800" b="1" dirty="0">
              <a:solidFill>
                <a:srgbClr val="000090"/>
              </a:solidFill>
              <a:latin typeface="Courier"/>
            </a:endParaRPr>
          </a:p>
          <a:p>
            <a:pPr>
              <a:spcBef>
                <a:spcPct val="0"/>
              </a:spcBef>
              <a:buClrTx/>
              <a:buSzTx/>
              <a:buNone/>
              <a:defRPr/>
            </a:pPr>
            <a:r>
              <a:rPr lang="ro-RO" altLang="en-US" sz="1800" b="1" dirty="0">
                <a:solidFill>
                  <a:srgbClr val="000090"/>
                </a:solidFill>
                <a:latin typeface="Courier"/>
              </a:rPr>
              <a:t>list3 = list1[</a:t>
            </a:r>
            <a:r>
              <a:rPr lang="ro-RO" altLang="en-US" sz="2400" b="1" dirty="0">
                <a:solidFill>
                  <a:srgbClr val="FF00FF"/>
                </a:solidFill>
                <a:latin typeface="Courier"/>
              </a:rPr>
              <a:t>2:5:2</a:t>
            </a:r>
            <a:r>
              <a:rPr lang="ro-RO" altLang="en-US" sz="1800" b="1" dirty="0">
                <a:solidFill>
                  <a:srgbClr val="000090"/>
                </a:solidFill>
                <a:latin typeface="Courier"/>
              </a:rPr>
              <a:t>]</a:t>
            </a:r>
          </a:p>
          <a:p>
            <a:pPr>
              <a:spcBef>
                <a:spcPct val="0"/>
              </a:spcBef>
              <a:buClrTx/>
              <a:buSzTx/>
              <a:buNone/>
              <a:defRPr/>
            </a:pPr>
            <a:r>
              <a:rPr lang="ro-RO" altLang="en-US" sz="1800" b="1" dirty="0">
                <a:solidFill>
                  <a:srgbClr val="000090"/>
                </a:solidFill>
                <a:latin typeface="Courier"/>
              </a:rPr>
              <a:t>print(</a:t>
            </a:r>
            <a:r>
              <a:rPr lang="da-DK" altLang="en-US" sz="1800" b="1" dirty="0">
                <a:solidFill>
                  <a:srgbClr val="000090"/>
                </a:solidFill>
                <a:latin typeface="Courier"/>
              </a:rPr>
              <a:t>"2.", </a:t>
            </a:r>
            <a:r>
              <a:rPr lang="ro-RO" altLang="en-US" sz="1800" b="1" dirty="0">
                <a:solidFill>
                  <a:srgbClr val="000090"/>
                </a:solidFill>
                <a:latin typeface="Courier"/>
              </a:rPr>
              <a:t>list3)</a:t>
            </a:r>
            <a:endParaRPr lang="da-DK" altLang="en-US" sz="1800" b="1" dirty="0">
              <a:solidFill>
                <a:srgbClr val="000090"/>
              </a:solidFill>
              <a:latin typeface="Courier"/>
            </a:endParaRPr>
          </a:p>
        </p:txBody>
      </p:sp>
      <p:sp>
        <p:nvSpPr>
          <p:cNvPr id="11" name="TextBox 10"/>
          <p:cNvSpPr txBox="1"/>
          <p:nvPr/>
        </p:nvSpPr>
        <p:spPr>
          <a:xfrm>
            <a:off x="1371600" y="4495800"/>
            <a:ext cx="4876800" cy="646331"/>
          </a:xfrm>
          <a:prstGeom prst="rect">
            <a:avLst/>
          </a:prstGeom>
          <a:solidFill>
            <a:srgbClr val="E3EBF3"/>
          </a:solidFill>
          <a:ln>
            <a:solidFill>
              <a:srgbClr val="0000FF"/>
            </a:solidFill>
          </a:ln>
        </p:spPr>
        <p:txBody>
          <a:bodyPr wrap="square" rtlCol="0">
            <a:spAutoFit/>
          </a:bodyPr>
          <a:lstStyle/>
          <a:p>
            <a:pPr>
              <a:defRPr/>
            </a:pPr>
            <a:r>
              <a:rPr lang="da-DK" b="1" dirty="0">
                <a:solidFill>
                  <a:srgbClr val="000090"/>
                </a:solidFill>
                <a:latin typeface="Courier"/>
                <a:cs typeface="Courier"/>
              </a:rPr>
              <a:t>1. [10, 40]</a:t>
            </a:r>
          </a:p>
          <a:p>
            <a:pPr>
              <a:defRPr/>
            </a:pPr>
            <a:r>
              <a:rPr lang="da-DK" b="1" dirty="0">
                <a:solidFill>
                  <a:srgbClr val="000090"/>
                </a:solidFill>
                <a:latin typeface="Courier"/>
                <a:cs typeface="Courier"/>
              </a:rPr>
              <a:t>2. [30, 50]</a:t>
            </a:r>
            <a:endParaRPr lang="en-US" b="1" dirty="0">
              <a:solidFill>
                <a:srgbClr val="000090"/>
              </a:solidFill>
              <a:latin typeface="Courier"/>
              <a:cs typeface="Courier"/>
            </a:endParaRP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109382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normAutofit/>
          </a:bodyPr>
          <a:lstStyle/>
          <a:p>
            <a:r>
              <a:rPr lang="en-US" dirty="0"/>
              <a:t>Getting slices of lists</a:t>
            </a:r>
          </a:p>
        </p:txBody>
      </p:sp>
      <p:sp>
        <p:nvSpPr>
          <p:cNvPr id="89091" name="Rectangle 3"/>
          <p:cNvSpPr>
            <a:spLocks noGrp="1" noChangeArrowheads="1"/>
          </p:cNvSpPr>
          <p:nvPr>
            <p:ph type="body" idx="1"/>
          </p:nvPr>
        </p:nvSpPr>
        <p:spPr>
          <a:xfrm>
            <a:off x="152399" y="685800"/>
            <a:ext cx="8868453" cy="5792255"/>
          </a:xfrm>
        </p:spPr>
        <p:txBody>
          <a:bodyPr/>
          <a:lstStyle/>
          <a:p>
            <a:r>
              <a:rPr lang="en-US" dirty="0"/>
              <a:t>The number after the second colon is the step.  The step can be a negative number.  (The default step is 1 - see previous slide.)</a:t>
            </a:r>
          </a:p>
        </p:txBody>
      </p:sp>
      <p:sp>
        <p:nvSpPr>
          <p:cNvPr id="11" name="TextBox 10"/>
          <p:cNvSpPr txBox="1"/>
          <p:nvPr/>
        </p:nvSpPr>
        <p:spPr>
          <a:xfrm>
            <a:off x="381000" y="4944070"/>
            <a:ext cx="3962400" cy="923330"/>
          </a:xfrm>
          <a:prstGeom prst="rect">
            <a:avLst/>
          </a:prstGeom>
          <a:solidFill>
            <a:srgbClr val="E3EBF3"/>
          </a:solidFill>
          <a:ln>
            <a:solidFill>
              <a:srgbClr val="0000FF"/>
            </a:solidFill>
          </a:ln>
          <a:effectLst/>
        </p:spPr>
        <p:txBody>
          <a:bodyPr wrap="square" rtlCol="0">
            <a:spAutoFit/>
          </a:bodyPr>
          <a:lstStyle/>
          <a:p>
            <a:pPr>
              <a:defRPr/>
            </a:pPr>
            <a:r>
              <a:rPr lang="en-US" b="1" dirty="0">
                <a:solidFill>
                  <a:srgbClr val="000090"/>
                </a:solidFill>
                <a:latin typeface="Courier"/>
                <a:cs typeface="Courier"/>
              </a:rPr>
              <a:t>1. []</a:t>
            </a:r>
          </a:p>
          <a:p>
            <a:pPr>
              <a:defRPr/>
            </a:pPr>
            <a:r>
              <a:rPr lang="en-US" b="1" dirty="0">
                <a:solidFill>
                  <a:srgbClr val="000090"/>
                </a:solidFill>
                <a:latin typeface="Courier"/>
                <a:cs typeface="Courier"/>
              </a:rPr>
              <a:t>2. [55, 40]</a:t>
            </a:r>
          </a:p>
          <a:p>
            <a:pPr>
              <a:defRPr/>
            </a:pPr>
            <a:r>
              <a:rPr lang="en-US" b="1" dirty="0">
                <a:solidFill>
                  <a:srgbClr val="000090"/>
                </a:solidFill>
                <a:latin typeface="Courier"/>
                <a:cs typeface="Courier"/>
              </a:rPr>
              <a:t>3. [55, 40, 20]</a:t>
            </a:r>
          </a:p>
        </p:txBody>
      </p:sp>
      <p:sp>
        <p:nvSpPr>
          <p:cNvPr id="13" name="Text Box 9"/>
          <p:cNvSpPr txBox="1">
            <a:spLocks noChangeArrowheads="1"/>
          </p:cNvSpPr>
          <p:nvPr/>
        </p:nvSpPr>
        <p:spPr bwMode="auto">
          <a:xfrm>
            <a:off x="381000" y="1600200"/>
            <a:ext cx="4876800" cy="2862322"/>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ro-RO" altLang="en-US" sz="1800" b="1" dirty="0">
                <a:solidFill>
                  <a:srgbClr val="000090"/>
                </a:solidFill>
                <a:latin typeface="Courier"/>
              </a:rPr>
              <a:t>list1 = [10, 20, 30, 40, 50, 55]</a:t>
            </a:r>
          </a:p>
          <a:p>
            <a:pPr>
              <a:spcBef>
                <a:spcPct val="0"/>
              </a:spcBef>
              <a:buClrTx/>
              <a:buSzTx/>
              <a:buNone/>
              <a:defRPr/>
            </a:pPr>
            <a:r>
              <a:rPr lang="ro-RO" altLang="en-US" sz="1800" b="1" dirty="0">
                <a:solidFill>
                  <a:srgbClr val="000090"/>
                </a:solidFill>
                <a:latin typeface="Courier"/>
              </a:rPr>
              <a:t>list2 = list1[1:6</a:t>
            </a:r>
            <a:r>
              <a:rPr lang="ro-RO" altLang="en-US" sz="1800" b="1" dirty="0">
                <a:solidFill>
                  <a:srgbClr val="FF00FF"/>
                </a:solidFill>
                <a:latin typeface="Courier"/>
              </a:rPr>
              <a:t>:</a:t>
            </a:r>
            <a:r>
              <a:rPr lang="ro-RO" altLang="en-US" sz="2400" b="1" dirty="0">
                <a:solidFill>
                  <a:srgbClr val="FF00FF"/>
                </a:solidFill>
                <a:latin typeface="Courier"/>
              </a:rPr>
              <a:t>-3</a:t>
            </a:r>
            <a:r>
              <a:rPr lang="ro-RO" altLang="en-US" sz="1800" b="1" dirty="0">
                <a:solidFill>
                  <a:srgbClr val="000090"/>
                </a:solidFill>
                <a:latin typeface="Courier"/>
              </a:rPr>
              <a:t>]</a:t>
            </a:r>
          </a:p>
          <a:p>
            <a:pPr>
              <a:spcBef>
                <a:spcPct val="0"/>
              </a:spcBef>
              <a:buClrTx/>
              <a:buSzTx/>
              <a:buNone/>
              <a:defRPr/>
            </a:pPr>
            <a:r>
              <a:rPr lang="ro-RO" altLang="en-US" sz="1800" b="1" dirty="0">
                <a:solidFill>
                  <a:srgbClr val="000090"/>
                </a:solidFill>
                <a:latin typeface="Courier"/>
              </a:rPr>
              <a:t>print(</a:t>
            </a:r>
            <a:r>
              <a:rPr lang="da-DK" altLang="en-US" sz="1800" b="1" dirty="0">
                <a:solidFill>
                  <a:srgbClr val="000090"/>
                </a:solidFill>
                <a:latin typeface="Courier"/>
              </a:rPr>
              <a:t>"1.", </a:t>
            </a:r>
            <a:r>
              <a:rPr lang="ro-RO" altLang="en-US" sz="1800" b="1" dirty="0">
                <a:solidFill>
                  <a:srgbClr val="000090"/>
                </a:solidFill>
                <a:latin typeface="Courier"/>
              </a:rPr>
              <a:t>list2)</a:t>
            </a:r>
          </a:p>
          <a:p>
            <a:pPr>
              <a:spcBef>
                <a:spcPct val="0"/>
              </a:spcBef>
              <a:buClrTx/>
              <a:buSzTx/>
              <a:buNone/>
              <a:defRPr/>
            </a:pPr>
            <a:endParaRPr lang="ro-RO" altLang="en-US" sz="1800" b="1" dirty="0">
              <a:solidFill>
                <a:srgbClr val="000090"/>
              </a:solidFill>
              <a:latin typeface="Courier"/>
            </a:endParaRPr>
          </a:p>
          <a:p>
            <a:pPr>
              <a:spcBef>
                <a:spcPct val="0"/>
              </a:spcBef>
              <a:buClrTx/>
              <a:buSzTx/>
              <a:buNone/>
              <a:defRPr/>
            </a:pPr>
            <a:r>
              <a:rPr lang="ro-RO" altLang="en-US" sz="1800" b="1" dirty="0">
                <a:solidFill>
                  <a:srgbClr val="000090"/>
                </a:solidFill>
                <a:latin typeface="Courier"/>
              </a:rPr>
              <a:t>list3 = list1[-1:-4</a:t>
            </a:r>
            <a:r>
              <a:rPr lang="ro-RO" altLang="en-US" sz="1800" b="1" dirty="0">
                <a:solidFill>
                  <a:srgbClr val="FF00FF"/>
                </a:solidFill>
                <a:latin typeface="Courier"/>
              </a:rPr>
              <a:t>:</a:t>
            </a:r>
            <a:r>
              <a:rPr lang="ro-RO" altLang="en-US" sz="2400" b="1" dirty="0">
                <a:solidFill>
                  <a:srgbClr val="FF00FF"/>
                </a:solidFill>
                <a:latin typeface="Courier"/>
              </a:rPr>
              <a:t>-2</a:t>
            </a:r>
            <a:r>
              <a:rPr lang="ro-RO" altLang="en-US" sz="1800" b="1" dirty="0">
                <a:solidFill>
                  <a:srgbClr val="000090"/>
                </a:solidFill>
                <a:latin typeface="Courier"/>
              </a:rPr>
              <a:t>]</a:t>
            </a:r>
          </a:p>
          <a:p>
            <a:pPr>
              <a:spcBef>
                <a:spcPct val="0"/>
              </a:spcBef>
              <a:buClrTx/>
              <a:buSzTx/>
              <a:buNone/>
              <a:defRPr/>
            </a:pPr>
            <a:r>
              <a:rPr lang="ro-RO" altLang="en-US" sz="1800" b="1" dirty="0">
                <a:solidFill>
                  <a:srgbClr val="000090"/>
                </a:solidFill>
                <a:latin typeface="Courier"/>
              </a:rPr>
              <a:t>print(</a:t>
            </a:r>
            <a:r>
              <a:rPr lang="da-DK" altLang="en-US" sz="1800" b="1" dirty="0">
                <a:solidFill>
                  <a:srgbClr val="000090"/>
                </a:solidFill>
                <a:latin typeface="Courier"/>
              </a:rPr>
              <a:t>"2.", </a:t>
            </a:r>
            <a:r>
              <a:rPr lang="ro-RO" altLang="en-US" sz="1800" b="1" dirty="0">
                <a:solidFill>
                  <a:srgbClr val="000090"/>
                </a:solidFill>
                <a:latin typeface="Courier"/>
              </a:rPr>
              <a:t>list3)</a:t>
            </a:r>
          </a:p>
          <a:p>
            <a:pPr>
              <a:spcBef>
                <a:spcPct val="0"/>
              </a:spcBef>
              <a:buClrTx/>
              <a:buSzTx/>
              <a:buNone/>
              <a:defRPr/>
            </a:pPr>
            <a:endParaRPr lang="ro-RO" altLang="en-US" sz="1800" b="1" dirty="0">
              <a:solidFill>
                <a:srgbClr val="000090"/>
              </a:solidFill>
              <a:latin typeface="Courier"/>
            </a:endParaRPr>
          </a:p>
          <a:p>
            <a:pPr>
              <a:spcBef>
                <a:spcPct val="0"/>
              </a:spcBef>
              <a:buClrTx/>
              <a:buSzTx/>
              <a:buNone/>
              <a:defRPr/>
            </a:pPr>
            <a:r>
              <a:rPr lang="ro-RO" altLang="en-US" sz="1800" b="1" dirty="0">
                <a:solidFill>
                  <a:srgbClr val="000090"/>
                </a:solidFill>
                <a:latin typeface="Courier"/>
              </a:rPr>
              <a:t>list4 = list1[-1:-6</a:t>
            </a:r>
            <a:r>
              <a:rPr lang="ro-RO" altLang="en-US" sz="1800" b="1" dirty="0">
                <a:solidFill>
                  <a:srgbClr val="FF00FF"/>
                </a:solidFill>
                <a:latin typeface="Courier"/>
              </a:rPr>
              <a:t>:</a:t>
            </a:r>
            <a:r>
              <a:rPr lang="ro-RO" altLang="en-US" sz="2400" b="1" dirty="0">
                <a:solidFill>
                  <a:srgbClr val="FF00FF"/>
                </a:solidFill>
                <a:latin typeface="Courier"/>
              </a:rPr>
              <a:t>-2</a:t>
            </a:r>
            <a:r>
              <a:rPr lang="ro-RO" altLang="en-US" sz="1800" b="1" dirty="0">
                <a:solidFill>
                  <a:srgbClr val="000090"/>
                </a:solidFill>
                <a:latin typeface="Courier"/>
              </a:rPr>
              <a:t>]</a:t>
            </a:r>
          </a:p>
          <a:p>
            <a:pPr>
              <a:spcBef>
                <a:spcPct val="0"/>
              </a:spcBef>
              <a:buClrTx/>
              <a:buSzTx/>
              <a:buNone/>
              <a:defRPr/>
            </a:pPr>
            <a:r>
              <a:rPr lang="ro-RO" altLang="en-US" sz="1800" b="1" dirty="0">
                <a:solidFill>
                  <a:srgbClr val="000090"/>
                </a:solidFill>
                <a:latin typeface="Courier"/>
              </a:rPr>
              <a:t>print(</a:t>
            </a:r>
            <a:r>
              <a:rPr lang="da-DK" altLang="en-US" sz="1800" b="1" dirty="0">
                <a:solidFill>
                  <a:srgbClr val="000090"/>
                </a:solidFill>
                <a:latin typeface="Courier"/>
              </a:rPr>
              <a:t>"3.", </a:t>
            </a:r>
            <a:r>
              <a:rPr lang="ro-RO" altLang="en-US" sz="1800" b="1" dirty="0">
                <a:solidFill>
                  <a:srgbClr val="000090"/>
                </a:solidFill>
                <a:latin typeface="Courier"/>
              </a:rPr>
              <a:t>list4)</a:t>
            </a:r>
            <a:endParaRPr lang="da-DK" altLang="en-US" sz="1800" b="1" dirty="0">
              <a:solidFill>
                <a:srgbClr val="000090"/>
              </a:solidFill>
              <a:latin typeface="Courier"/>
            </a:endParaRPr>
          </a:p>
        </p:txBody>
      </p:sp>
      <p:grpSp>
        <p:nvGrpSpPr>
          <p:cNvPr id="4" name="Group 3"/>
          <p:cNvGrpSpPr/>
          <p:nvPr/>
        </p:nvGrpSpPr>
        <p:grpSpPr>
          <a:xfrm>
            <a:off x="6248400" y="2286000"/>
            <a:ext cx="2667000" cy="2590800"/>
            <a:chOff x="6324600" y="3505200"/>
            <a:chExt cx="2667000" cy="2590800"/>
          </a:xfrm>
        </p:grpSpPr>
        <p:sp>
          <p:nvSpPr>
            <p:cNvPr id="37" name="Rectangle 36"/>
            <p:cNvSpPr/>
            <p:nvPr/>
          </p:nvSpPr>
          <p:spPr>
            <a:xfrm>
              <a:off x="6324600" y="3581400"/>
              <a:ext cx="2667000" cy="2514600"/>
            </a:xfrm>
            <a:prstGeom prst="rect">
              <a:avLst/>
            </a:prstGeom>
            <a:solidFill>
              <a:srgbClr val="00FF0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rgbClr val="000090"/>
                </a:solidFill>
              </a:endParaRPr>
            </a:p>
          </p:txBody>
        </p:sp>
        <p:sp>
          <p:nvSpPr>
            <p:cNvPr id="14" name="TextBox 13"/>
            <p:cNvSpPr txBox="1"/>
            <p:nvPr/>
          </p:nvSpPr>
          <p:spPr>
            <a:xfrm>
              <a:off x="6499443" y="3505200"/>
              <a:ext cx="587157" cy="369332"/>
            </a:xfrm>
            <a:prstGeom prst="rect">
              <a:avLst/>
            </a:prstGeom>
            <a:noFill/>
          </p:spPr>
          <p:txBody>
            <a:bodyPr wrap="none" rtlCol="0">
              <a:spAutoFit/>
            </a:bodyPr>
            <a:lstStyle/>
            <a:p>
              <a:r>
                <a:rPr lang="en-NZ" b="1" dirty="0">
                  <a:solidFill>
                    <a:srgbClr val="000090"/>
                  </a:solidFill>
                </a:rPr>
                <a:t>list1</a:t>
              </a:r>
            </a:p>
          </p:txBody>
        </p:sp>
        <p:cxnSp>
          <p:nvCxnSpPr>
            <p:cNvPr id="15" name="Straight Arrow Connector 14"/>
            <p:cNvCxnSpPr/>
            <p:nvPr/>
          </p:nvCxnSpPr>
          <p:spPr>
            <a:xfrm>
              <a:off x="7040935" y="3722132"/>
              <a:ext cx="319931" cy="0"/>
            </a:xfrm>
            <a:prstGeom prst="straightConnector1">
              <a:avLst/>
            </a:prstGeom>
            <a:ln w="9525" cmpd="sng">
              <a:solidFill>
                <a:srgbClr val="000090"/>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7620000" y="3645932"/>
              <a:ext cx="533400" cy="2222916"/>
              <a:chOff x="7620000" y="3886200"/>
              <a:chExt cx="533400" cy="2222916"/>
            </a:xfrm>
          </p:grpSpPr>
          <p:sp>
            <p:nvSpPr>
              <p:cNvPr id="17" name="TextBox 16"/>
              <p:cNvSpPr txBox="1"/>
              <p:nvPr/>
            </p:nvSpPr>
            <p:spPr>
              <a:xfrm>
                <a:off x="7620000" y="3886200"/>
                <a:ext cx="533400" cy="369332"/>
              </a:xfrm>
              <a:prstGeom prst="rect">
                <a:avLst/>
              </a:prstGeom>
              <a:noFill/>
              <a:ln>
                <a:solidFill>
                  <a:srgbClr val="000090"/>
                </a:solidFill>
              </a:ln>
            </p:spPr>
            <p:txBody>
              <a:bodyPr wrap="square" rtlCol="0">
                <a:spAutoFit/>
              </a:bodyPr>
              <a:lstStyle/>
              <a:p>
                <a:pPr algn="ctr"/>
                <a:r>
                  <a:rPr lang="en-US" b="1" dirty="0">
                    <a:ln>
                      <a:solidFill>
                        <a:srgbClr val="000090"/>
                      </a:solidFill>
                    </a:ln>
                    <a:solidFill>
                      <a:srgbClr val="000090"/>
                    </a:solidFill>
                  </a:rPr>
                  <a:t>10</a:t>
                </a:r>
              </a:p>
            </p:txBody>
          </p:sp>
          <p:sp>
            <p:nvSpPr>
              <p:cNvPr id="18" name="TextBox 17"/>
              <p:cNvSpPr txBox="1"/>
              <p:nvPr/>
            </p:nvSpPr>
            <p:spPr>
              <a:xfrm>
                <a:off x="7620000" y="4257526"/>
                <a:ext cx="533400" cy="369332"/>
              </a:xfrm>
              <a:prstGeom prst="rect">
                <a:avLst/>
              </a:prstGeom>
              <a:noFill/>
              <a:ln>
                <a:solidFill>
                  <a:srgbClr val="000090"/>
                </a:solidFill>
              </a:ln>
            </p:spPr>
            <p:txBody>
              <a:bodyPr wrap="square" rtlCol="0">
                <a:spAutoFit/>
              </a:bodyPr>
              <a:lstStyle/>
              <a:p>
                <a:pPr algn="ctr"/>
                <a:r>
                  <a:rPr lang="en-US" b="1" dirty="0">
                    <a:ln>
                      <a:solidFill>
                        <a:srgbClr val="000090"/>
                      </a:solidFill>
                    </a:ln>
                    <a:solidFill>
                      <a:srgbClr val="000090"/>
                    </a:solidFill>
                  </a:rPr>
                  <a:t>20</a:t>
                </a:r>
              </a:p>
            </p:txBody>
          </p:sp>
          <p:sp>
            <p:nvSpPr>
              <p:cNvPr id="19" name="TextBox 18"/>
              <p:cNvSpPr txBox="1"/>
              <p:nvPr/>
            </p:nvSpPr>
            <p:spPr>
              <a:xfrm>
                <a:off x="7620000" y="4628852"/>
                <a:ext cx="533400" cy="369332"/>
              </a:xfrm>
              <a:prstGeom prst="rect">
                <a:avLst/>
              </a:prstGeom>
              <a:noFill/>
              <a:ln>
                <a:solidFill>
                  <a:srgbClr val="000090"/>
                </a:solidFill>
              </a:ln>
            </p:spPr>
            <p:txBody>
              <a:bodyPr wrap="square" rtlCol="0">
                <a:spAutoFit/>
              </a:bodyPr>
              <a:lstStyle/>
              <a:p>
                <a:pPr algn="ctr"/>
                <a:r>
                  <a:rPr lang="en-US" b="1" dirty="0">
                    <a:ln>
                      <a:solidFill>
                        <a:srgbClr val="000090"/>
                      </a:solidFill>
                    </a:ln>
                    <a:solidFill>
                      <a:srgbClr val="000090"/>
                    </a:solidFill>
                  </a:rPr>
                  <a:t>30</a:t>
                </a:r>
              </a:p>
            </p:txBody>
          </p:sp>
          <p:sp>
            <p:nvSpPr>
              <p:cNvPr id="20" name="TextBox 19"/>
              <p:cNvSpPr txBox="1"/>
              <p:nvPr/>
            </p:nvSpPr>
            <p:spPr>
              <a:xfrm>
                <a:off x="7620000" y="5000178"/>
                <a:ext cx="533400" cy="369332"/>
              </a:xfrm>
              <a:prstGeom prst="rect">
                <a:avLst/>
              </a:prstGeom>
              <a:noFill/>
              <a:ln>
                <a:solidFill>
                  <a:srgbClr val="000090"/>
                </a:solidFill>
              </a:ln>
            </p:spPr>
            <p:txBody>
              <a:bodyPr wrap="square" rtlCol="0">
                <a:spAutoFit/>
              </a:bodyPr>
              <a:lstStyle/>
              <a:p>
                <a:pPr algn="ctr"/>
                <a:r>
                  <a:rPr lang="en-US" b="1" dirty="0">
                    <a:ln>
                      <a:solidFill>
                        <a:srgbClr val="000090"/>
                      </a:solidFill>
                    </a:ln>
                    <a:solidFill>
                      <a:srgbClr val="000090"/>
                    </a:solidFill>
                  </a:rPr>
                  <a:t>40</a:t>
                </a:r>
              </a:p>
            </p:txBody>
          </p:sp>
          <p:sp>
            <p:nvSpPr>
              <p:cNvPr id="21" name="TextBox 20"/>
              <p:cNvSpPr txBox="1"/>
              <p:nvPr/>
            </p:nvSpPr>
            <p:spPr>
              <a:xfrm>
                <a:off x="7620000" y="5371504"/>
                <a:ext cx="533400" cy="369332"/>
              </a:xfrm>
              <a:prstGeom prst="rect">
                <a:avLst/>
              </a:prstGeom>
              <a:noFill/>
              <a:ln>
                <a:solidFill>
                  <a:srgbClr val="000090"/>
                </a:solidFill>
              </a:ln>
            </p:spPr>
            <p:txBody>
              <a:bodyPr wrap="square" rtlCol="0">
                <a:spAutoFit/>
              </a:bodyPr>
              <a:lstStyle/>
              <a:p>
                <a:pPr algn="ctr"/>
                <a:r>
                  <a:rPr lang="en-US" b="1" dirty="0">
                    <a:ln>
                      <a:solidFill>
                        <a:srgbClr val="000090"/>
                      </a:solidFill>
                    </a:ln>
                    <a:solidFill>
                      <a:srgbClr val="000090"/>
                    </a:solidFill>
                  </a:rPr>
                  <a:t>50</a:t>
                </a:r>
              </a:p>
            </p:txBody>
          </p:sp>
          <p:sp>
            <p:nvSpPr>
              <p:cNvPr id="34" name="TextBox 33"/>
              <p:cNvSpPr txBox="1"/>
              <p:nvPr/>
            </p:nvSpPr>
            <p:spPr>
              <a:xfrm>
                <a:off x="7620000" y="5739784"/>
                <a:ext cx="533400" cy="369332"/>
              </a:xfrm>
              <a:prstGeom prst="rect">
                <a:avLst/>
              </a:prstGeom>
              <a:noFill/>
              <a:ln>
                <a:solidFill>
                  <a:srgbClr val="000090"/>
                </a:solidFill>
              </a:ln>
            </p:spPr>
            <p:txBody>
              <a:bodyPr wrap="square" rtlCol="0">
                <a:spAutoFit/>
              </a:bodyPr>
              <a:lstStyle/>
              <a:p>
                <a:pPr algn="ctr"/>
                <a:r>
                  <a:rPr lang="en-US" b="1" dirty="0">
                    <a:ln>
                      <a:solidFill>
                        <a:srgbClr val="000090"/>
                      </a:solidFill>
                    </a:ln>
                    <a:solidFill>
                      <a:srgbClr val="000090"/>
                    </a:solidFill>
                  </a:rPr>
                  <a:t>55</a:t>
                </a:r>
              </a:p>
            </p:txBody>
          </p:sp>
        </p:grpSp>
        <p:grpSp>
          <p:nvGrpSpPr>
            <p:cNvPr id="6" name="Group 5"/>
            <p:cNvGrpSpPr/>
            <p:nvPr/>
          </p:nvGrpSpPr>
          <p:grpSpPr>
            <a:xfrm>
              <a:off x="8229600" y="3722132"/>
              <a:ext cx="533400" cy="2072045"/>
              <a:chOff x="8229600" y="3733800"/>
              <a:chExt cx="533400" cy="2072045"/>
            </a:xfrm>
          </p:grpSpPr>
          <p:sp>
            <p:nvSpPr>
              <p:cNvPr id="29" name="TextBox 28"/>
              <p:cNvSpPr txBox="1"/>
              <p:nvPr/>
            </p:nvSpPr>
            <p:spPr>
              <a:xfrm>
                <a:off x="8229600" y="4038600"/>
                <a:ext cx="533400" cy="307777"/>
              </a:xfrm>
              <a:prstGeom prst="rect">
                <a:avLst/>
              </a:prstGeom>
              <a:noFill/>
              <a:ln>
                <a:noFill/>
              </a:ln>
            </p:spPr>
            <p:txBody>
              <a:bodyPr wrap="square" rtlCol="0">
                <a:spAutoFit/>
              </a:bodyPr>
              <a:lstStyle/>
              <a:p>
                <a:pPr algn="ctr"/>
                <a:r>
                  <a:rPr lang="en-US" sz="1400" b="1" dirty="0">
                    <a:solidFill>
                      <a:srgbClr val="000090"/>
                    </a:solidFill>
                  </a:rPr>
                  <a:t>-5</a:t>
                </a:r>
              </a:p>
            </p:txBody>
          </p:sp>
          <p:sp>
            <p:nvSpPr>
              <p:cNvPr id="30" name="TextBox 29"/>
              <p:cNvSpPr txBox="1"/>
              <p:nvPr/>
            </p:nvSpPr>
            <p:spPr>
              <a:xfrm>
                <a:off x="8229600" y="4355068"/>
                <a:ext cx="533400" cy="307777"/>
              </a:xfrm>
              <a:prstGeom prst="rect">
                <a:avLst/>
              </a:prstGeom>
              <a:noFill/>
              <a:ln>
                <a:noFill/>
              </a:ln>
            </p:spPr>
            <p:txBody>
              <a:bodyPr wrap="square" rtlCol="0">
                <a:spAutoFit/>
              </a:bodyPr>
              <a:lstStyle/>
              <a:p>
                <a:pPr algn="ctr"/>
                <a:r>
                  <a:rPr lang="en-US" sz="1400" b="1" dirty="0">
                    <a:solidFill>
                      <a:srgbClr val="000090"/>
                    </a:solidFill>
                  </a:rPr>
                  <a:t>-4</a:t>
                </a:r>
              </a:p>
            </p:txBody>
          </p:sp>
          <p:sp>
            <p:nvSpPr>
              <p:cNvPr id="31" name="TextBox 30"/>
              <p:cNvSpPr txBox="1"/>
              <p:nvPr/>
            </p:nvSpPr>
            <p:spPr>
              <a:xfrm>
                <a:off x="8229600" y="4798328"/>
                <a:ext cx="533400" cy="307777"/>
              </a:xfrm>
              <a:prstGeom prst="rect">
                <a:avLst/>
              </a:prstGeom>
              <a:noFill/>
              <a:ln>
                <a:noFill/>
              </a:ln>
            </p:spPr>
            <p:txBody>
              <a:bodyPr wrap="square" rtlCol="0">
                <a:spAutoFit/>
              </a:bodyPr>
              <a:lstStyle/>
              <a:p>
                <a:pPr algn="ctr"/>
                <a:r>
                  <a:rPr lang="en-US" sz="1400" b="1" dirty="0">
                    <a:solidFill>
                      <a:srgbClr val="000090"/>
                    </a:solidFill>
                  </a:rPr>
                  <a:t>-3</a:t>
                </a:r>
              </a:p>
            </p:txBody>
          </p:sp>
          <p:sp>
            <p:nvSpPr>
              <p:cNvPr id="32" name="TextBox 31"/>
              <p:cNvSpPr txBox="1"/>
              <p:nvPr/>
            </p:nvSpPr>
            <p:spPr>
              <a:xfrm>
                <a:off x="8229600" y="5143460"/>
                <a:ext cx="533400" cy="307777"/>
              </a:xfrm>
              <a:prstGeom prst="rect">
                <a:avLst/>
              </a:prstGeom>
              <a:noFill/>
              <a:ln>
                <a:noFill/>
              </a:ln>
            </p:spPr>
            <p:txBody>
              <a:bodyPr wrap="square" rtlCol="0">
                <a:spAutoFit/>
              </a:bodyPr>
              <a:lstStyle/>
              <a:p>
                <a:pPr algn="ctr"/>
                <a:r>
                  <a:rPr lang="en-US" sz="1400" b="1" dirty="0">
                    <a:solidFill>
                      <a:srgbClr val="000090"/>
                    </a:solidFill>
                  </a:rPr>
                  <a:t>-2</a:t>
                </a:r>
              </a:p>
            </p:txBody>
          </p:sp>
          <p:sp>
            <p:nvSpPr>
              <p:cNvPr id="33" name="TextBox 32"/>
              <p:cNvSpPr txBox="1"/>
              <p:nvPr/>
            </p:nvSpPr>
            <p:spPr>
              <a:xfrm>
                <a:off x="8229600" y="5498068"/>
                <a:ext cx="533400" cy="307777"/>
              </a:xfrm>
              <a:prstGeom prst="rect">
                <a:avLst/>
              </a:prstGeom>
              <a:noFill/>
              <a:ln>
                <a:noFill/>
              </a:ln>
            </p:spPr>
            <p:txBody>
              <a:bodyPr wrap="square" rtlCol="0">
                <a:spAutoFit/>
              </a:bodyPr>
              <a:lstStyle/>
              <a:p>
                <a:pPr algn="ctr"/>
                <a:r>
                  <a:rPr lang="en-US" sz="1400" b="1" dirty="0">
                    <a:solidFill>
                      <a:srgbClr val="000090"/>
                    </a:solidFill>
                  </a:rPr>
                  <a:t>-1</a:t>
                </a:r>
              </a:p>
            </p:txBody>
          </p:sp>
          <p:sp>
            <p:nvSpPr>
              <p:cNvPr id="35" name="TextBox 34"/>
              <p:cNvSpPr txBox="1"/>
              <p:nvPr/>
            </p:nvSpPr>
            <p:spPr>
              <a:xfrm>
                <a:off x="8229600" y="3733800"/>
                <a:ext cx="533400" cy="307777"/>
              </a:xfrm>
              <a:prstGeom prst="rect">
                <a:avLst/>
              </a:prstGeom>
              <a:noFill/>
              <a:ln>
                <a:noFill/>
              </a:ln>
            </p:spPr>
            <p:txBody>
              <a:bodyPr wrap="square" rtlCol="0">
                <a:spAutoFit/>
              </a:bodyPr>
              <a:lstStyle/>
              <a:p>
                <a:pPr algn="ctr"/>
                <a:r>
                  <a:rPr lang="en-US" sz="1400" b="1" dirty="0">
                    <a:solidFill>
                      <a:srgbClr val="000090"/>
                    </a:solidFill>
                  </a:rPr>
                  <a:t>-6</a:t>
                </a:r>
              </a:p>
            </p:txBody>
          </p:sp>
        </p:grpSp>
        <p:grpSp>
          <p:nvGrpSpPr>
            <p:cNvPr id="7" name="Group 6"/>
            <p:cNvGrpSpPr/>
            <p:nvPr/>
          </p:nvGrpSpPr>
          <p:grpSpPr>
            <a:xfrm>
              <a:off x="7239000" y="3645932"/>
              <a:ext cx="533400" cy="2273697"/>
              <a:chOff x="7239000" y="3886200"/>
              <a:chExt cx="533400" cy="2273697"/>
            </a:xfrm>
          </p:grpSpPr>
          <p:sp>
            <p:nvSpPr>
              <p:cNvPr id="23" name="TextBox 22"/>
              <p:cNvSpPr txBox="1"/>
              <p:nvPr/>
            </p:nvSpPr>
            <p:spPr>
              <a:xfrm>
                <a:off x="7239000" y="3886200"/>
                <a:ext cx="533400" cy="307777"/>
              </a:xfrm>
              <a:prstGeom prst="rect">
                <a:avLst/>
              </a:prstGeom>
              <a:noFill/>
              <a:ln>
                <a:noFill/>
              </a:ln>
            </p:spPr>
            <p:txBody>
              <a:bodyPr wrap="square" rtlCol="0">
                <a:spAutoFit/>
              </a:bodyPr>
              <a:lstStyle/>
              <a:p>
                <a:pPr algn="ctr"/>
                <a:r>
                  <a:rPr lang="en-US" sz="1400" b="1" dirty="0">
                    <a:solidFill>
                      <a:srgbClr val="000090"/>
                    </a:solidFill>
                  </a:rPr>
                  <a:t>0</a:t>
                </a:r>
              </a:p>
            </p:txBody>
          </p:sp>
          <p:sp>
            <p:nvSpPr>
              <p:cNvPr id="24" name="TextBox 23"/>
              <p:cNvSpPr txBox="1"/>
              <p:nvPr/>
            </p:nvSpPr>
            <p:spPr>
              <a:xfrm>
                <a:off x="7239000" y="4282430"/>
                <a:ext cx="533400" cy="307777"/>
              </a:xfrm>
              <a:prstGeom prst="rect">
                <a:avLst/>
              </a:prstGeom>
              <a:noFill/>
              <a:ln>
                <a:noFill/>
              </a:ln>
            </p:spPr>
            <p:txBody>
              <a:bodyPr wrap="square" rtlCol="0">
                <a:spAutoFit/>
              </a:bodyPr>
              <a:lstStyle/>
              <a:p>
                <a:pPr algn="ctr"/>
                <a:r>
                  <a:rPr lang="en-US" sz="1400" b="1" dirty="0">
                    <a:solidFill>
                      <a:srgbClr val="000090"/>
                    </a:solidFill>
                  </a:rPr>
                  <a:t>1</a:t>
                </a:r>
              </a:p>
            </p:txBody>
          </p:sp>
          <p:sp>
            <p:nvSpPr>
              <p:cNvPr id="25" name="TextBox 24"/>
              <p:cNvSpPr txBox="1"/>
              <p:nvPr/>
            </p:nvSpPr>
            <p:spPr>
              <a:xfrm>
                <a:off x="7239000" y="4678660"/>
                <a:ext cx="533400" cy="307777"/>
              </a:xfrm>
              <a:prstGeom prst="rect">
                <a:avLst/>
              </a:prstGeom>
              <a:noFill/>
              <a:ln>
                <a:noFill/>
              </a:ln>
            </p:spPr>
            <p:txBody>
              <a:bodyPr wrap="square" rtlCol="0">
                <a:spAutoFit/>
              </a:bodyPr>
              <a:lstStyle/>
              <a:p>
                <a:pPr algn="ctr"/>
                <a:r>
                  <a:rPr lang="en-US" sz="1400" b="1" dirty="0">
                    <a:solidFill>
                      <a:srgbClr val="000090"/>
                    </a:solidFill>
                  </a:rPr>
                  <a:t>2</a:t>
                </a:r>
              </a:p>
            </p:txBody>
          </p:sp>
          <p:sp>
            <p:nvSpPr>
              <p:cNvPr id="26" name="TextBox 25"/>
              <p:cNvSpPr txBox="1"/>
              <p:nvPr/>
            </p:nvSpPr>
            <p:spPr>
              <a:xfrm>
                <a:off x="7239000" y="5074890"/>
                <a:ext cx="533400" cy="307777"/>
              </a:xfrm>
              <a:prstGeom prst="rect">
                <a:avLst/>
              </a:prstGeom>
              <a:noFill/>
              <a:ln>
                <a:noFill/>
              </a:ln>
            </p:spPr>
            <p:txBody>
              <a:bodyPr wrap="square" rtlCol="0">
                <a:spAutoFit/>
              </a:bodyPr>
              <a:lstStyle/>
              <a:p>
                <a:pPr algn="ctr"/>
                <a:r>
                  <a:rPr lang="en-US" sz="1400" b="1" dirty="0">
                    <a:solidFill>
                      <a:srgbClr val="000090"/>
                    </a:solidFill>
                  </a:rPr>
                  <a:t>3</a:t>
                </a:r>
              </a:p>
            </p:txBody>
          </p:sp>
          <p:sp>
            <p:nvSpPr>
              <p:cNvPr id="27" name="TextBox 26"/>
              <p:cNvSpPr txBox="1"/>
              <p:nvPr/>
            </p:nvSpPr>
            <p:spPr>
              <a:xfrm>
                <a:off x="7239000" y="5471120"/>
                <a:ext cx="533400" cy="307777"/>
              </a:xfrm>
              <a:prstGeom prst="rect">
                <a:avLst/>
              </a:prstGeom>
              <a:noFill/>
              <a:ln>
                <a:noFill/>
              </a:ln>
            </p:spPr>
            <p:txBody>
              <a:bodyPr wrap="square" rtlCol="0">
                <a:spAutoFit/>
              </a:bodyPr>
              <a:lstStyle/>
              <a:p>
                <a:pPr algn="ctr"/>
                <a:r>
                  <a:rPr lang="en-US" sz="1400" b="1" dirty="0">
                    <a:solidFill>
                      <a:srgbClr val="000090"/>
                    </a:solidFill>
                  </a:rPr>
                  <a:t>4</a:t>
                </a:r>
              </a:p>
            </p:txBody>
          </p:sp>
          <p:sp>
            <p:nvSpPr>
              <p:cNvPr id="36" name="TextBox 35"/>
              <p:cNvSpPr txBox="1"/>
              <p:nvPr/>
            </p:nvSpPr>
            <p:spPr>
              <a:xfrm>
                <a:off x="7239000" y="5852120"/>
                <a:ext cx="533400" cy="307777"/>
              </a:xfrm>
              <a:prstGeom prst="rect">
                <a:avLst/>
              </a:prstGeom>
              <a:noFill/>
              <a:ln>
                <a:noFill/>
              </a:ln>
            </p:spPr>
            <p:txBody>
              <a:bodyPr wrap="square" rtlCol="0">
                <a:spAutoFit/>
              </a:bodyPr>
              <a:lstStyle/>
              <a:p>
                <a:pPr algn="ctr"/>
                <a:r>
                  <a:rPr lang="en-US" sz="1400" b="1" dirty="0">
                    <a:solidFill>
                      <a:srgbClr val="000090"/>
                    </a:solidFill>
                  </a:rPr>
                  <a:t>5</a:t>
                </a:r>
              </a:p>
            </p:txBody>
          </p:sp>
        </p:grpSp>
      </p:grpSp>
      <p:sp>
        <p:nvSpPr>
          <p:cNvPr id="8" name="Footer Placeholder 7"/>
          <p:cNvSpPr>
            <a:spLocks noGrp="1"/>
          </p:cNvSpPr>
          <p:nvPr>
            <p:ph type="ftr" sz="quarter" idx="3"/>
          </p:nvPr>
        </p:nvSpPr>
        <p:spPr/>
        <p:txBody>
          <a:bodyPr/>
          <a:lstStyle/>
          <a:p>
            <a:r>
              <a:rPr lang="en-US"/>
              <a:t>CompSci 101 - Principles of Programming</a:t>
            </a:r>
            <a:endParaRPr lang="en-US" dirty="0"/>
          </a:p>
        </p:txBody>
      </p:sp>
      <p:sp>
        <p:nvSpPr>
          <p:cNvPr id="9" name="Slide Number Placeholder 8"/>
          <p:cNvSpPr>
            <a:spLocks noGrp="1"/>
          </p:cNvSpPr>
          <p:nvPr>
            <p:ph type="sldNum" sz="quarter" idx="4"/>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1736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normAutofit/>
          </a:bodyPr>
          <a:lstStyle/>
          <a:p>
            <a:r>
              <a:rPr lang="en-US"/>
              <a:t>Getting slices of </a:t>
            </a:r>
            <a:r>
              <a:rPr lang="en-US" dirty="0"/>
              <a:t>lists</a:t>
            </a:r>
          </a:p>
        </p:txBody>
      </p:sp>
      <p:sp>
        <p:nvSpPr>
          <p:cNvPr id="89091" name="Rectangle 3"/>
          <p:cNvSpPr>
            <a:spLocks noGrp="1" noChangeArrowheads="1"/>
          </p:cNvSpPr>
          <p:nvPr>
            <p:ph type="body" idx="1"/>
          </p:nvPr>
        </p:nvSpPr>
        <p:spPr>
          <a:xfrm>
            <a:off x="76200" y="685800"/>
            <a:ext cx="8839200" cy="5410200"/>
          </a:xfrm>
        </p:spPr>
        <p:txBody>
          <a:bodyPr/>
          <a:lstStyle/>
          <a:p>
            <a:r>
              <a:rPr lang="en-US" dirty="0">
                <a:latin typeface="Calibri"/>
                <a:cs typeface="Calibri"/>
              </a:rPr>
              <a:t>Three numbers in square brackets separated by colons define the </a:t>
            </a:r>
            <a:r>
              <a:rPr lang="en-US" b="1" dirty="0">
                <a:solidFill>
                  <a:srgbClr val="0000FF"/>
                </a:solidFill>
                <a:latin typeface="Calibri"/>
                <a:cs typeface="Calibri"/>
              </a:rPr>
              <a:t>start</a:t>
            </a:r>
            <a:r>
              <a:rPr lang="en-US" dirty="0">
                <a:latin typeface="Calibri"/>
                <a:cs typeface="Calibri"/>
              </a:rPr>
              <a:t>, </a:t>
            </a:r>
            <a:r>
              <a:rPr lang="en-US" b="1" dirty="0">
                <a:solidFill>
                  <a:srgbClr val="0000FF"/>
                </a:solidFill>
                <a:latin typeface="Calibri"/>
                <a:cs typeface="Calibri"/>
              </a:rPr>
              <a:t>end</a:t>
            </a:r>
            <a:r>
              <a:rPr lang="en-US" dirty="0">
                <a:latin typeface="Calibri"/>
                <a:cs typeface="Calibri"/>
              </a:rPr>
              <a:t> and </a:t>
            </a:r>
            <a:r>
              <a:rPr lang="en-US" b="1" dirty="0">
                <a:solidFill>
                  <a:srgbClr val="0000FF"/>
                </a:solidFill>
                <a:latin typeface="Calibri"/>
                <a:cs typeface="Calibri"/>
              </a:rPr>
              <a:t>step</a:t>
            </a:r>
            <a:r>
              <a:rPr lang="en-US" dirty="0">
                <a:latin typeface="Calibri"/>
                <a:cs typeface="Calibri"/>
              </a:rPr>
              <a:t> of the  slice, e.g.,</a:t>
            </a:r>
            <a:r>
              <a:rPr lang="ro-RO" altLang="en-US" dirty="0">
                <a:latin typeface="Calibri"/>
                <a:cs typeface="Calibri"/>
              </a:rPr>
              <a:t> </a:t>
            </a:r>
            <a:r>
              <a:rPr lang="ro-RO" altLang="en-US" dirty="0">
                <a:latin typeface="Courier"/>
                <a:cs typeface="Courier"/>
              </a:rPr>
              <a:t>list1[1:6:3</a:t>
            </a:r>
            <a:r>
              <a:rPr lang="ro-RO" altLang="en-US" dirty="0">
                <a:latin typeface="Calibri"/>
                <a:cs typeface="Calibri"/>
              </a:rPr>
              <a:t>]</a:t>
            </a:r>
            <a:r>
              <a:rPr lang="en-US" dirty="0">
                <a:latin typeface="Calibri"/>
                <a:cs typeface="Calibri"/>
              </a:rPr>
              <a:t> .</a:t>
            </a:r>
          </a:p>
          <a:p>
            <a:r>
              <a:rPr lang="en-US" dirty="0"/>
              <a:t> The default for the first number is the beginning of the list, e.g.,</a:t>
            </a:r>
          </a:p>
          <a:p>
            <a:endParaRPr lang="en-US" dirty="0"/>
          </a:p>
          <a:p>
            <a:endParaRPr lang="en-US" dirty="0"/>
          </a:p>
          <a:p>
            <a:endParaRPr lang="en-US" dirty="0"/>
          </a:p>
          <a:p>
            <a:endParaRPr lang="en-US" sz="3600" dirty="0"/>
          </a:p>
          <a:p>
            <a:r>
              <a:rPr lang="en-US" dirty="0"/>
              <a:t>The default for the second number is the end of the list, e.g.,</a:t>
            </a:r>
          </a:p>
          <a:p>
            <a:endParaRPr lang="en-US" dirty="0"/>
          </a:p>
        </p:txBody>
      </p:sp>
      <p:sp>
        <p:nvSpPr>
          <p:cNvPr id="10" name="Text Box 9"/>
          <p:cNvSpPr txBox="1">
            <a:spLocks noChangeArrowheads="1"/>
          </p:cNvSpPr>
          <p:nvPr/>
        </p:nvSpPr>
        <p:spPr bwMode="auto">
          <a:xfrm>
            <a:off x="304800" y="2209800"/>
            <a:ext cx="8534400" cy="923330"/>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ro-RO" altLang="en-US" sz="1800" b="1" dirty="0">
                <a:solidFill>
                  <a:srgbClr val="000090"/>
                </a:solidFill>
                <a:latin typeface="Courier"/>
              </a:rPr>
              <a:t>list1 = [10, 20, 30, 40, 50, 55]</a:t>
            </a:r>
          </a:p>
          <a:p>
            <a:pPr>
              <a:spcBef>
                <a:spcPct val="0"/>
              </a:spcBef>
              <a:buClrTx/>
              <a:buSzTx/>
              <a:buNone/>
              <a:defRPr/>
            </a:pPr>
            <a:r>
              <a:rPr lang="ro-RO" altLang="en-US" sz="1800" b="1" dirty="0">
                <a:solidFill>
                  <a:srgbClr val="000090"/>
                </a:solidFill>
                <a:latin typeface="Courier"/>
              </a:rPr>
              <a:t>list2 = list1[</a:t>
            </a:r>
            <a:r>
              <a:rPr lang="ro-RO" altLang="en-US" sz="1800" b="1" dirty="0">
                <a:solidFill>
                  <a:srgbClr val="FF00FF"/>
                </a:solidFill>
                <a:latin typeface="Courier"/>
              </a:rPr>
              <a:t>:</a:t>
            </a:r>
            <a:r>
              <a:rPr lang="ro-RO" altLang="en-US" sz="1800" b="1" dirty="0">
                <a:solidFill>
                  <a:srgbClr val="000090"/>
                </a:solidFill>
                <a:latin typeface="Courier"/>
              </a:rPr>
              <a:t>4:1] 	#same as list2 = list1[</a:t>
            </a:r>
            <a:r>
              <a:rPr lang="ro-RO" altLang="en-US" sz="1800" b="1" dirty="0">
                <a:solidFill>
                  <a:srgbClr val="FF00FF"/>
                </a:solidFill>
                <a:latin typeface="Courier"/>
              </a:rPr>
              <a:t>0:</a:t>
            </a:r>
            <a:r>
              <a:rPr lang="ro-RO" altLang="en-US" sz="1800" b="1" dirty="0">
                <a:solidFill>
                  <a:srgbClr val="000090"/>
                </a:solidFill>
                <a:latin typeface="Courier"/>
              </a:rPr>
              <a:t>4:1]</a:t>
            </a:r>
          </a:p>
          <a:p>
            <a:pPr>
              <a:spcBef>
                <a:spcPct val="0"/>
              </a:spcBef>
              <a:buClrTx/>
              <a:buSzTx/>
              <a:buNone/>
              <a:defRPr/>
            </a:pPr>
            <a:r>
              <a:rPr lang="ro-RO" altLang="en-US" sz="1800" b="1" dirty="0">
                <a:solidFill>
                  <a:srgbClr val="000090"/>
                </a:solidFill>
                <a:latin typeface="Courier"/>
              </a:rPr>
              <a:t>print(list2)</a:t>
            </a:r>
          </a:p>
        </p:txBody>
      </p:sp>
      <p:sp>
        <p:nvSpPr>
          <p:cNvPr id="11" name="TextBox 10"/>
          <p:cNvSpPr txBox="1"/>
          <p:nvPr/>
        </p:nvSpPr>
        <p:spPr>
          <a:xfrm>
            <a:off x="304800" y="3200400"/>
            <a:ext cx="4800600" cy="369332"/>
          </a:xfrm>
          <a:prstGeom prst="rect">
            <a:avLst/>
          </a:prstGeom>
          <a:solidFill>
            <a:srgbClr val="E3EBF3"/>
          </a:solidFill>
          <a:ln>
            <a:solidFill>
              <a:srgbClr val="0000FF"/>
            </a:solidFill>
          </a:ln>
        </p:spPr>
        <p:txBody>
          <a:bodyPr wrap="square" rtlCol="0">
            <a:spAutoFit/>
          </a:bodyPr>
          <a:lstStyle/>
          <a:p>
            <a:pPr>
              <a:defRPr/>
            </a:pPr>
            <a:r>
              <a:rPr lang="da-DK" b="1" dirty="0">
                <a:solidFill>
                  <a:srgbClr val="000090"/>
                </a:solidFill>
                <a:latin typeface="Courier"/>
                <a:cs typeface="Courier"/>
              </a:rPr>
              <a:t>[10, 20, 30, 40]</a:t>
            </a:r>
            <a:endParaRPr lang="en-US" b="1" dirty="0">
              <a:solidFill>
                <a:srgbClr val="000090"/>
              </a:solidFill>
              <a:latin typeface="Courier"/>
              <a:cs typeface="Courier"/>
            </a:endParaRPr>
          </a:p>
        </p:txBody>
      </p:sp>
      <p:sp>
        <p:nvSpPr>
          <p:cNvPr id="8" name="Text Box 9"/>
          <p:cNvSpPr txBox="1">
            <a:spLocks noChangeArrowheads="1"/>
          </p:cNvSpPr>
          <p:nvPr/>
        </p:nvSpPr>
        <p:spPr bwMode="auto">
          <a:xfrm>
            <a:off x="304800" y="4419600"/>
            <a:ext cx="8534400" cy="923330"/>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ro-RO" altLang="en-US" sz="1800" b="1" dirty="0">
                <a:solidFill>
                  <a:srgbClr val="000090"/>
                </a:solidFill>
                <a:latin typeface="Courier"/>
              </a:rPr>
              <a:t>list1 = [10, 20, 30, 40, 50, 55]</a:t>
            </a:r>
          </a:p>
          <a:p>
            <a:pPr>
              <a:spcBef>
                <a:spcPct val="0"/>
              </a:spcBef>
              <a:buClrTx/>
              <a:buSzTx/>
              <a:buNone/>
              <a:defRPr/>
            </a:pPr>
            <a:r>
              <a:rPr lang="ro-RO" altLang="en-US" sz="1800" b="1" dirty="0">
                <a:solidFill>
                  <a:srgbClr val="000090"/>
                </a:solidFill>
                <a:latin typeface="Courier"/>
              </a:rPr>
              <a:t>list2 = list1[2</a:t>
            </a:r>
            <a:r>
              <a:rPr lang="ro-RO" altLang="en-US" sz="1800" b="1" dirty="0">
                <a:solidFill>
                  <a:srgbClr val="FF00FF"/>
                </a:solidFill>
                <a:latin typeface="Courier"/>
              </a:rPr>
              <a:t>::</a:t>
            </a:r>
            <a:r>
              <a:rPr lang="ro-RO" altLang="en-US" sz="1800" b="1" dirty="0">
                <a:solidFill>
                  <a:srgbClr val="000090"/>
                </a:solidFill>
                <a:latin typeface="Courier"/>
              </a:rPr>
              <a:t>2]   #same as list2 = list1[2:</a:t>
            </a:r>
            <a:r>
              <a:rPr lang="ro-RO" altLang="en-US" sz="1800" b="1" dirty="0">
                <a:solidFill>
                  <a:srgbClr val="FF00FF"/>
                </a:solidFill>
                <a:latin typeface="Courier"/>
              </a:rPr>
              <a:t>len(list1)</a:t>
            </a:r>
            <a:r>
              <a:rPr lang="ro-RO" altLang="en-US" sz="1800" b="1" dirty="0">
                <a:solidFill>
                  <a:srgbClr val="000090"/>
                </a:solidFill>
                <a:latin typeface="Courier"/>
              </a:rPr>
              <a:t>:2]</a:t>
            </a:r>
          </a:p>
          <a:p>
            <a:pPr>
              <a:spcBef>
                <a:spcPct val="0"/>
              </a:spcBef>
              <a:buClrTx/>
              <a:buSzTx/>
              <a:buNone/>
              <a:defRPr/>
            </a:pPr>
            <a:r>
              <a:rPr lang="ro-RO" altLang="en-US" sz="1800" b="1" dirty="0">
                <a:solidFill>
                  <a:srgbClr val="000090"/>
                </a:solidFill>
                <a:latin typeface="Courier"/>
              </a:rPr>
              <a:t>print(list2)</a:t>
            </a:r>
          </a:p>
        </p:txBody>
      </p:sp>
      <p:sp>
        <p:nvSpPr>
          <p:cNvPr id="9" name="TextBox 8"/>
          <p:cNvSpPr txBox="1"/>
          <p:nvPr/>
        </p:nvSpPr>
        <p:spPr>
          <a:xfrm>
            <a:off x="304800" y="5461000"/>
            <a:ext cx="4826000" cy="369332"/>
          </a:xfrm>
          <a:prstGeom prst="rect">
            <a:avLst/>
          </a:prstGeom>
          <a:solidFill>
            <a:srgbClr val="E3EBF3"/>
          </a:solidFill>
          <a:ln>
            <a:solidFill>
              <a:srgbClr val="0000FF"/>
            </a:solidFill>
          </a:ln>
        </p:spPr>
        <p:txBody>
          <a:bodyPr wrap="square" rtlCol="0">
            <a:spAutoFit/>
          </a:bodyPr>
          <a:lstStyle/>
          <a:p>
            <a:pPr>
              <a:defRPr/>
            </a:pPr>
            <a:r>
              <a:rPr lang="da-DK" b="1" dirty="0">
                <a:solidFill>
                  <a:srgbClr val="000090"/>
                </a:solidFill>
                <a:latin typeface="Courier"/>
                <a:cs typeface="Courier"/>
              </a:rPr>
              <a:t>[30, 50]</a:t>
            </a:r>
            <a:endParaRPr lang="en-US" b="1" dirty="0">
              <a:solidFill>
                <a:srgbClr val="000090"/>
              </a:solidFill>
              <a:latin typeface="Courier"/>
              <a:cs typeface="Courier"/>
            </a:endParaRP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9</a:t>
            </a:fld>
            <a:endParaRPr lang="en-US" dirty="0"/>
          </a:p>
        </p:txBody>
      </p:sp>
      <p:sp>
        <p:nvSpPr>
          <p:cNvPr id="12" name="TextBox 11"/>
          <p:cNvSpPr txBox="1"/>
          <p:nvPr/>
        </p:nvSpPr>
        <p:spPr>
          <a:xfrm>
            <a:off x="2819400" y="6400800"/>
            <a:ext cx="3581400" cy="338554"/>
          </a:xfrm>
          <a:prstGeom prst="rect">
            <a:avLst/>
          </a:prstGeom>
          <a:gradFill flip="none" rotWithShape="1">
            <a:gsLst>
              <a:gs pos="0">
                <a:srgbClr val="DA76FB"/>
              </a:gs>
              <a:gs pos="100000">
                <a:srgbClr val="FFFFFF"/>
              </a:gs>
            </a:gsLst>
            <a:lin ang="0" scaled="1"/>
            <a:tileRect/>
          </a:gradFill>
          <a:ln>
            <a:noFill/>
          </a:ln>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1600" b="1" dirty="0">
                <a:solidFill>
                  <a:srgbClr val="000090"/>
                </a:solidFill>
              </a:rPr>
              <a:t>The default for the step value is 1.</a:t>
            </a:r>
          </a:p>
        </p:txBody>
      </p:sp>
    </p:spTree>
    <p:extLst>
      <p:ext uri="{BB962C8B-B14F-4D97-AF65-F5344CB8AC3E}">
        <p14:creationId xmlns:p14="http://schemas.microsoft.com/office/powerpoint/2010/main" val="319492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091">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9" grpId="0" animBg="1"/>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11647</TotalTime>
  <Words>3076</Words>
  <Application>Microsoft Macintosh PowerPoint</Application>
  <PresentationFormat>On-screen Show (4:3)</PresentationFormat>
  <Paragraphs>499</Paragraphs>
  <Slides>23</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ＭＳ Ｐゴシック</vt:lpstr>
      <vt:lpstr>Arial</vt:lpstr>
      <vt:lpstr>Calibri</vt:lpstr>
      <vt:lpstr>Courier</vt:lpstr>
      <vt:lpstr>Wingdings</vt:lpstr>
      <vt:lpstr>Wingdings 3</vt:lpstr>
      <vt:lpstr>Composite</vt:lpstr>
      <vt:lpstr> </vt:lpstr>
      <vt:lpstr>Learning outcomes</vt:lpstr>
      <vt:lpstr>Recap</vt:lpstr>
      <vt:lpstr>Lists and the + Operator (concatenation)</vt:lpstr>
      <vt:lpstr>Lists and the * Operator (repeat)</vt:lpstr>
      <vt:lpstr>Getting slices of lists</vt:lpstr>
      <vt:lpstr>Getting slices of lists</vt:lpstr>
      <vt:lpstr>Getting slices of lists</vt:lpstr>
      <vt:lpstr>Getting slices of lists</vt:lpstr>
      <vt:lpstr>Some inbuilt functions which work with lists</vt:lpstr>
      <vt:lpstr>Dot notation</vt:lpstr>
      <vt:lpstr>Some list methods</vt:lpstr>
      <vt:lpstr>A list method</vt:lpstr>
      <vt:lpstr>Another list method</vt:lpstr>
      <vt:lpstr>Another list method</vt:lpstr>
      <vt:lpstr>More list methods</vt:lpstr>
      <vt:lpstr>Exercise</vt:lpstr>
      <vt:lpstr>Exercise</vt:lpstr>
      <vt:lpstr>The is operator</vt:lpstr>
      <vt:lpstr>Strings are Immutable</vt:lpstr>
      <vt:lpstr>Lists are Mutable</vt:lpstr>
      <vt:lpstr>Summary</vt:lpstr>
      <vt:lpstr>Examples of Python features used in this lecture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250</dc:title>
  <dc:creator>Andrew Luxton-Reilly</dc:creator>
  <cp:lastModifiedBy>Microsoft Office User</cp:lastModifiedBy>
  <cp:revision>374</cp:revision>
  <cp:lastPrinted>2017-09-20T21:45:15Z</cp:lastPrinted>
  <dcterms:created xsi:type="dcterms:W3CDTF">2006-08-16T00:00:00Z</dcterms:created>
  <dcterms:modified xsi:type="dcterms:W3CDTF">2020-04-21T22:13:51Z</dcterms:modified>
</cp:coreProperties>
</file>