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4"/>
  </p:notesMasterIdLst>
  <p:handoutMasterIdLst>
    <p:handoutMasterId r:id="rId15"/>
  </p:handoutMasterIdLst>
  <p:sldIdLst>
    <p:sldId id="262" r:id="rId2"/>
    <p:sldId id="263" r:id="rId3"/>
    <p:sldId id="264" r:id="rId4"/>
    <p:sldId id="265" r:id="rId5"/>
    <p:sldId id="275" r:id="rId6"/>
    <p:sldId id="270" r:id="rId7"/>
    <p:sldId id="274" r:id="rId8"/>
    <p:sldId id="267" r:id="rId9"/>
    <p:sldId id="269" r:id="rId10"/>
    <p:sldId id="273" r:id="rId11"/>
    <p:sldId id="271" r:id="rId12"/>
    <p:sldId id="276" r:id="rId13"/>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32FF"/>
    <a:srgbClr val="FF00FF"/>
    <a:srgbClr val="33A3FF"/>
    <a:srgbClr val="00FF00"/>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82623" autoAdjust="0"/>
  </p:normalViewPr>
  <p:slideViewPr>
    <p:cSldViewPr>
      <p:cViewPr varScale="1">
        <p:scale>
          <a:sx n="95" d="100"/>
          <a:sy n="95" d="100"/>
        </p:scale>
        <p:origin x="186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5438459" y="0"/>
            <a:ext cx="4160520" cy="365760"/>
          </a:xfrm>
          <a:prstGeom prst="rect">
            <a:avLst/>
          </a:prstGeom>
        </p:spPr>
        <p:txBody>
          <a:bodyPr vert="horz" lIns="91440" tIns="45720" rIns="91440" bIns="45720" rtlCol="0"/>
          <a:lstStyle>
            <a:lvl1pPr algn="r">
              <a:defRPr sz="1200"/>
            </a:lvl1pPr>
          </a:lstStyle>
          <a:p>
            <a:endParaRPr lang="en-NZ" dirty="0"/>
          </a:p>
        </p:txBody>
      </p:sp>
      <p:sp>
        <p:nvSpPr>
          <p:cNvPr id="4" name="Footer Placeholder 3"/>
          <p:cNvSpPr>
            <a:spLocks noGrp="1"/>
          </p:cNvSpPr>
          <p:nvPr>
            <p:ph type="ftr" sz="quarter" idx="2"/>
          </p:nvPr>
        </p:nvSpPr>
        <p:spPr>
          <a:xfrm>
            <a:off x="0" y="6948170"/>
            <a:ext cx="4160520" cy="365760"/>
          </a:xfrm>
          <a:prstGeom prst="rect">
            <a:avLst/>
          </a:prstGeom>
        </p:spPr>
        <p:txBody>
          <a:bodyPr vert="horz" lIns="91440" tIns="45720" rIns="91440" bIns="45720" rtlCol="0" anchor="b"/>
          <a:lstStyle>
            <a:lvl1pPr algn="l">
              <a:defRPr sz="1200"/>
            </a:lvl1pPr>
          </a:lstStyle>
          <a:p>
            <a:r>
              <a:rPr lang="en-NZ" dirty="0">
                <a:latin typeface="Calibri"/>
                <a:cs typeface="Calibri"/>
              </a:rPr>
              <a:t>CompSci 101</a:t>
            </a:r>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438459" y="0"/>
            <a:ext cx="4160520" cy="365760"/>
          </a:xfrm>
          <a:prstGeom prst="rect">
            <a:avLst/>
          </a:prstGeom>
        </p:spPr>
        <p:txBody>
          <a:bodyPr vert="horz" lIns="91440" tIns="45720" rIns="91440" bIns="45720" rtlCol="0"/>
          <a:lstStyle>
            <a:lvl1pPr algn="r">
              <a:defRPr sz="1200"/>
            </a:lvl1pPr>
          </a:lstStyle>
          <a:p>
            <a:fld id="{B61F4E5E-F2C2-41BC-B8A0-92A3E475D9EC}" type="datetimeFigureOut">
              <a:rPr lang="en-NZ" smtClean="0"/>
              <a:t>26/04/2021</a:t>
            </a:fld>
            <a:endParaRPr lang="en-NZ"/>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60121"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948170"/>
            <a:ext cx="4160520" cy="365760"/>
          </a:xfrm>
          <a:prstGeom prst="rect">
            <a:avLst/>
          </a:prstGeom>
        </p:spPr>
        <p:txBody>
          <a:bodyPr vert="horz" lIns="91440" tIns="45720" rIns="91440" bIns="45720" rtlCol="0" anchor="b"/>
          <a:lstStyle>
            <a:lvl1pPr algn="l">
              <a:defRPr sz="1200"/>
            </a:lvl1pPr>
          </a:lstStyle>
          <a:p>
            <a:r>
              <a:rPr lang="en-NZ" dirty="0"/>
              <a:t>CompSci 101</a:t>
            </a:r>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2532031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a:t>
            </a:r>
            <a:r>
              <a:rPr lang="en-US" dirty="0" err="1"/>
              <a:t>is_a_valid_code</a:t>
            </a:r>
            <a:r>
              <a:rPr lang="en-US" dirty="0"/>
              <a:t>() function which is passed a string as a parameter. The function returns a </a:t>
            </a:r>
            <a:r>
              <a:rPr lang="en-US" dirty="0" err="1"/>
              <a:t>boolean</a:t>
            </a:r>
            <a:r>
              <a:rPr lang="en-US" dirty="0"/>
              <a:t> indicating whether the parameter string is a valid code or not.  A valid code is a string made up of one letter followed by one or more digits (can also include spaces before, between or after the digits). The first three lines of code inside the function should be:</a:t>
            </a:r>
          </a:p>
          <a:p>
            <a:endParaRPr lang="en-US" dirty="0"/>
          </a:p>
          <a:p>
            <a:r>
              <a:rPr lang="en-US" dirty="0" err="1"/>
              <a:t>code_letters</a:t>
            </a:r>
            <a:r>
              <a:rPr lang="en-US" dirty="0"/>
              <a:t> = ["S", "B", "N", "T", "P"]</a:t>
            </a:r>
          </a:p>
          <a:p>
            <a:r>
              <a:rPr lang="en-US" dirty="0" err="1"/>
              <a:t>min_for_each_letter</a:t>
            </a:r>
            <a:r>
              <a:rPr lang="en-US" dirty="0"/>
              <a:t> = [1, 3, 4, 0, 3] #inclusive</a:t>
            </a:r>
          </a:p>
          <a:p>
            <a:r>
              <a:rPr lang="en-US" dirty="0" err="1"/>
              <a:t>max_for_each_letter</a:t>
            </a:r>
            <a:r>
              <a:rPr lang="en-US" dirty="0"/>
              <a:t> = [7, 9, 6, 7, 5] #inclusive</a:t>
            </a:r>
          </a:p>
          <a:p>
            <a:endParaRPr lang="en-US" dirty="0"/>
          </a:p>
          <a:p>
            <a:r>
              <a:rPr lang="en-US" dirty="0"/>
              <a:t>where:</a:t>
            </a:r>
          </a:p>
          <a:p>
            <a:endParaRPr lang="en-US" dirty="0"/>
          </a:p>
          <a:p>
            <a:r>
              <a:rPr lang="en-US" dirty="0"/>
              <a:t>• </a:t>
            </a:r>
            <a:r>
              <a:rPr lang="en-US" dirty="0" err="1"/>
              <a:t>code_letters</a:t>
            </a:r>
            <a:r>
              <a:rPr lang="en-US" dirty="0"/>
              <a:t> is the list of code letters which are valid for the first letter of the code string,</a:t>
            </a:r>
          </a:p>
          <a:p>
            <a:endParaRPr lang="en-US" dirty="0"/>
          </a:p>
          <a:p>
            <a:r>
              <a:rPr lang="en-US" dirty="0"/>
              <a:t>• </a:t>
            </a:r>
            <a:r>
              <a:rPr lang="en-US" dirty="0" err="1"/>
              <a:t>min_for_each_letter</a:t>
            </a:r>
            <a:r>
              <a:rPr lang="en-US" dirty="0"/>
              <a:t> is a list which contains the minimum possible number (inclusive) for each digit following that letter, </a:t>
            </a:r>
          </a:p>
          <a:p>
            <a:endParaRPr lang="en-US" dirty="0"/>
          </a:p>
          <a:p>
            <a:r>
              <a:rPr lang="en-US" dirty="0"/>
              <a:t>• </a:t>
            </a:r>
            <a:r>
              <a:rPr lang="en-US" dirty="0" err="1"/>
              <a:t>max_for_each_letter</a:t>
            </a:r>
            <a:r>
              <a:rPr lang="en-US" dirty="0"/>
              <a:t> is a list which contains the maximum possible number (inclusive) for each digit following that letter.</a:t>
            </a:r>
          </a:p>
          <a:p>
            <a:endParaRPr lang="en-US" dirty="0"/>
          </a:p>
          <a:p>
            <a:r>
              <a:rPr lang="en-US" dirty="0"/>
              <a:t>For example, the third element of the </a:t>
            </a:r>
            <a:r>
              <a:rPr lang="en-US" dirty="0" err="1"/>
              <a:t>code_letters</a:t>
            </a:r>
            <a:r>
              <a:rPr lang="en-US" dirty="0"/>
              <a:t> list is the letter 'N', the corresponding third element of the </a:t>
            </a:r>
            <a:r>
              <a:rPr lang="en-US" dirty="0" err="1"/>
              <a:t>min_for_each_letter</a:t>
            </a:r>
            <a:r>
              <a:rPr lang="en-US" dirty="0"/>
              <a:t> list is 4 and the corresponding third element of the </a:t>
            </a:r>
            <a:r>
              <a:rPr lang="en-US" dirty="0" err="1"/>
              <a:t>max_for_each_letter</a:t>
            </a:r>
            <a:r>
              <a:rPr lang="en-US" dirty="0"/>
              <a:t> list is 6. This indicates that the code digits which follows the letter 'N' can be any number made up of the digits 4, 5 or 6. The number part of a valid code string can also contain any number of spaces.</a:t>
            </a:r>
          </a:p>
          <a:p>
            <a:endParaRPr lang="en-US" dirty="0"/>
          </a:p>
          <a:p>
            <a:r>
              <a:rPr lang="en-US" dirty="0"/>
              <a:t>Note: The number part of a parameter code string to be tested could contain an alphabetic character thus making the code not valid. You will find it useful to use the string method, </a:t>
            </a:r>
            <a:r>
              <a:rPr lang="en-US" dirty="0" err="1"/>
              <a:t>isdigit</a:t>
            </a:r>
            <a:r>
              <a:rPr lang="en-US" dirty="0"/>
              <a:t>(), which returns True if a string is a digit, False otherwise.</a:t>
            </a:r>
          </a:p>
          <a:p>
            <a:endParaRPr lang="en-US" dirty="0"/>
          </a:p>
          <a:p>
            <a:r>
              <a:rPr lang="en-US" dirty="0"/>
              <a:t>For example, the following code:</a:t>
            </a:r>
          </a:p>
          <a:p>
            <a:endParaRPr lang="en-US" dirty="0"/>
          </a:p>
          <a:p>
            <a:r>
              <a:rPr lang="en-US" dirty="0"/>
              <a:t>print("1.", </a:t>
            </a:r>
            <a:r>
              <a:rPr lang="en-US" dirty="0" err="1"/>
              <a:t>is_a_valid_code</a:t>
            </a:r>
            <a:r>
              <a:rPr lang="en-US" dirty="0"/>
              <a:t>('B747346'))</a:t>
            </a:r>
          </a:p>
          <a:p>
            <a:r>
              <a:rPr lang="en-US" dirty="0"/>
              <a:t>print("2.", </a:t>
            </a:r>
            <a:r>
              <a:rPr lang="en-US" dirty="0" err="1"/>
              <a:t>is_a_valid_code</a:t>
            </a:r>
            <a:r>
              <a:rPr lang="en-US" dirty="0"/>
              <a:t>('N  444  454'))</a:t>
            </a:r>
          </a:p>
          <a:p>
            <a:r>
              <a:rPr lang="en-US" dirty="0"/>
              <a:t>print("3.", </a:t>
            </a:r>
            <a:r>
              <a:rPr lang="en-US" dirty="0" err="1"/>
              <a:t>is_a_valid_code</a:t>
            </a:r>
            <a:r>
              <a:rPr lang="en-US" dirty="0"/>
              <a:t>('T 400 4854'))</a:t>
            </a:r>
          </a:p>
          <a:p>
            <a:r>
              <a:rPr lang="en-US" dirty="0"/>
              <a:t>print("4.", </a:t>
            </a:r>
            <a:r>
              <a:rPr lang="en-US" dirty="0" err="1"/>
              <a:t>is_a_valid_code</a:t>
            </a:r>
            <a:r>
              <a:rPr lang="en-US" dirty="0"/>
              <a:t>('S  444S454'))</a:t>
            </a:r>
          </a:p>
          <a:p>
            <a:r>
              <a:rPr lang="en-US" dirty="0"/>
              <a:t>print("5.", </a:t>
            </a:r>
            <a:r>
              <a:rPr lang="en-US" dirty="0" err="1"/>
              <a:t>is_a_valid_code</a:t>
            </a:r>
            <a:r>
              <a:rPr lang="en-US" dirty="0"/>
              <a:t>('P  '))</a:t>
            </a:r>
          </a:p>
          <a:p>
            <a:r>
              <a:rPr lang="en-US" dirty="0"/>
              <a:t>print("6.", </a:t>
            </a:r>
            <a:r>
              <a:rPr lang="en-US" dirty="0" err="1"/>
              <a:t>is_a_valid_code</a:t>
            </a:r>
            <a:r>
              <a:rPr lang="en-US" dirty="0"/>
              <a:t>('T  0  '))</a:t>
            </a:r>
          </a:p>
          <a:p>
            <a:endParaRPr lang="en-US" dirty="0"/>
          </a:p>
          <a:p>
            <a:r>
              <a:rPr lang="en-US" dirty="0"/>
              <a:t>prints:</a:t>
            </a:r>
          </a:p>
          <a:p>
            <a:endParaRPr lang="en-US" dirty="0"/>
          </a:p>
          <a:p>
            <a:r>
              <a:rPr lang="en-US" dirty="0"/>
              <a:t>1. True</a:t>
            </a:r>
          </a:p>
          <a:p>
            <a:r>
              <a:rPr lang="en-US" dirty="0"/>
              <a:t>2. True</a:t>
            </a:r>
          </a:p>
          <a:p>
            <a:r>
              <a:rPr lang="en-US" dirty="0"/>
              <a:t>3. False</a:t>
            </a:r>
          </a:p>
          <a:p>
            <a:r>
              <a:rPr lang="en-US" dirty="0"/>
              <a:t>4. False</a:t>
            </a:r>
          </a:p>
          <a:p>
            <a:r>
              <a:rPr lang="en-US" dirty="0"/>
              <a:t>5. False</a:t>
            </a:r>
          </a:p>
          <a:p>
            <a:r>
              <a:rPr lang="en-US" dirty="0"/>
              <a:t>6. True</a:t>
            </a:r>
          </a:p>
        </p:txBody>
      </p:sp>
      <p:sp>
        <p:nvSpPr>
          <p:cNvPr id="4" name="Slide Number Placeholder 3"/>
          <p:cNvSpPr>
            <a:spLocks noGrp="1"/>
          </p:cNvSpPr>
          <p:nvPr>
            <p:ph type="sldNum" sz="quarter" idx="10"/>
          </p:nvPr>
        </p:nvSpPr>
        <p:spPr/>
        <p:txBody>
          <a:bodyPr/>
          <a:lstStyle/>
          <a:p>
            <a:fld id="{56BC43D3-C661-4244-84AB-C965DC249C4D}" type="slidenum">
              <a:rPr lang="en-NZ" smtClean="0"/>
              <a:t>10</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1366849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dice rolling game a player's hand is made up of any number of random dice throws and is valued in the following way:</a:t>
            </a:r>
          </a:p>
          <a:p>
            <a:endParaRPr lang="en-US" dirty="0"/>
          </a:p>
          <a:p>
            <a:r>
              <a:rPr lang="en-US" dirty="0"/>
              <a:t> • In this game a run is a sequence of dice values starting from 1, e.g., 123, 12345, 1234, 1.</a:t>
            </a:r>
          </a:p>
          <a:p>
            <a:r>
              <a:rPr lang="en-US" dirty="0"/>
              <a:t> • Each dice which is part of a run of dice starting from a 1 has a value which is equivalent to the dice number. </a:t>
            </a:r>
          </a:p>
          <a:p>
            <a:r>
              <a:rPr lang="en-US" dirty="0"/>
              <a:t>   The value of any dice which is part of a run is added to the score for the hand.</a:t>
            </a:r>
          </a:p>
          <a:p>
            <a:r>
              <a:rPr lang="en-US" dirty="0"/>
              <a:t> • If there is no 1 in a hand of dice, the score for the whole hand is 0.</a:t>
            </a:r>
          </a:p>
          <a:p>
            <a:r>
              <a:rPr lang="en-US" dirty="0"/>
              <a:t> • A hand of dice can contain more than one run.</a:t>
            </a:r>
          </a:p>
          <a:p>
            <a:r>
              <a:rPr lang="en-US" dirty="0"/>
              <a:t>	</a:t>
            </a:r>
          </a:p>
          <a:p>
            <a:r>
              <a:rPr lang="en-US" dirty="0"/>
              <a:t>Study the following five example hands of dice and their corresponding valuation.  Make sure you understand how the hands are valued:</a:t>
            </a:r>
          </a:p>
          <a:p>
            <a:endParaRPr lang="en-US" dirty="0"/>
          </a:p>
          <a:p>
            <a:r>
              <a:rPr lang="en-US" dirty="0"/>
              <a:t>[5, 3, 2, 5, 4, 5, 6, 4, 3] has value 0</a:t>
            </a:r>
          </a:p>
          <a:p>
            <a:r>
              <a:rPr lang="en-US" dirty="0"/>
              <a:t>[3, 4, 1, 5, 3, 1, 4, 6] has value 2 (contains one run with just the dice [1] and a second run with just [1])</a:t>
            </a:r>
          </a:p>
          <a:p>
            <a:r>
              <a:rPr lang="en-US" dirty="0"/>
              <a:t>[5, 3, 2, 2, 6, 4, 5, 1, 4] has value 21 (contains one run with the dice [1, 2, 3, 4, 5, 6])</a:t>
            </a:r>
          </a:p>
          <a:p>
            <a:r>
              <a:rPr lang="en-US" dirty="0"/>
              <a:t>[2, 1, 1, 1, 2, 3, 3, 1, 3, 2] has value 19 (contains three separate runs with the dice [1, 2, 3] </a:t>
            </a:r>
          </a:p>
          <a:p>
            <a:r>
              <a:rPr lang="en-US" dirty="0"/>
              <a:t>    and a second run with the dice [1]</a:t>
            </a:r>
          </a:p>
          <a:p>
            <a:r>
              <a:rPr lang="en-US" dirty="0"/>
              <a:t>[3, 4, 1, 5, 2, 1, 5, 1, 2, 3, 4, 6] has value 37 (contains one run with the dice [1, 2, 3, 4, 5, 6], </a:t>
            </a:r>
          </a:p>
          <a:p>
            <a:r>
              <a:rPr lang="en-US" dirty="0"/>
              <a:t>    a second run with [1, 2, 3, 4, 5] and a third run with the dice [1])</a:t>
            </a:r>
          </a:p>
          <a:p>
            <a:endParaRPr lang="en-US" dirty="0"/>
          </a:p>
          <a:p>
            <a:r>
              <a:rPr lang="en-US" dirty="0"/>
              <a:t>Complete the </a:t>
            </a:r>
            <a:r>
              <a:rPr lang="en-US" dirty="0" err="1"/>
              <a:t>get_dice_score</a:t>
            </a:r>
            <a:r>
              <a:rPr lang="en-US" dirty="0"/>
              <a:t>() function which is passed a list of dice throws and returns the value of the hand according to the rules described above. </a:t>
            </a:r>
          </a:p>
        </p:txBody>
      </p:sp>
      <p:sp>
        <p:nvSpPr>
          <p:cNvPr id="4" name="Slide Number Placeholder 3"/>
          <p:cNvSpPr>
            <a:spLocks noGrp="1"/>
          </p:cNvSpPr>
          <p:nvPr>
            <p:ph type="sldNum" sz="quarter" idx="10"/>
          </p:nvPr>
        </p:nvSpPr>
        <p:spPr/>
        <p:txBody>
          <a:bodyPr/>
          <a:lstStyle/>
          <a:p>
            <a:fld id="{56BC43D3-C661-4244-84AB-C965DC249C4D}" type="slidenum">
              <a:rPr lang="en-NZ" smtClean="0"/>
              <a:t>11</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2532031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Score is 2</a:t>
            </a:r>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12</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181048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a:t>
            </a:fld>
            <a:endParaRPr lang="en-NZ" altLang="en-US"/>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117551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Not in order of difficulty</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117551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effectLst/>
                <a:latin typeface="+mn-lt"/>
                <a:ea typeface="+mn-ea"/>
                <a:cs typeface="+mn-cs"/>
              </a:rPr>
              <a:t>Define the </a:t>
            </a:r>
            <a:r>
              <a:rPr lang="en-NZ" sz="1200" kern="1200" dirty="0" err="1">
                <a:solidFill>
                  <a:schemeClr val="tx1"/>
                </a:solidFill>
                <a:effectLst/>
                <a:latin typeface="+mn-lt"/>
                <a:ea typeface="+mn-ea"/>
                <a:cs typeface="+mn-cs"/>
              </a:rPr>
              <a:t>get_last_three_letters</a:t>
            </a:r>
            <a:r>
              <a:rPr lang="en-NZ" sz="1200" kern="1200" dirty="0">
                <a:solidFill>
                  <a:schemeClr val="tx1"/>
                </a:solidFill>
                <a:effectLst/>
                <a:latin typeface="+mn-lt"/>
                <a:ea typeface="+mn-ea"/>
                <a:cs typeface="+mn-cs"/>
              </a:rPr>
              <a:t>() function which is passed a list of strings as a parameter. The function returns a string made up of the concatenation of the last three letters of each word from the parameter list which has at least three characters.  The string returned by the function should be in lowercase characters.  If the parameter list is an empty list, the function should return an empty string.  For example, the following code:</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print("1.", </a:t>
            </a:r>
            <a:r>
              <a:rPr lang="en-NZ" sz="1200" kern="1200" dirty="0" err="1">
                <a:solidFill>
                  <a:schemeClr val="tx1"/>
                </a:solidFill>
                <a:effectLst/>
                <a:latin typeface="+mn-lt"/>
                <a:ea typeface="+mn-ea"/>
                <a:cs typeface="+mn-cs"/>
              </a:rPr>
              <a:t>get_last_three_letters</a:t>
            </a:r>
            <a:r>
              <a:rPr lang="en-NZ" sz="1200" kern="1200" dirty="0">
                <a:solidFill>
                  <a:schemeClr val="tx1"/>
                </a:solidFill>
                <a:effectLst/>
                <a:latin typeface="+mn-lt"/>
                <a:ea typeface="+mn-ea"/>
                <a:cs typeface="+mn-cs"/>
              </a:rPr>
              <a:t>(["Jess", "Cain", "Amity", "Raeann"]))</a:t>
            </a:r>
          </a:p>
          <a:p>
            <a:r>
              <a:rPr lang="en-NZ" sz="1200" kern="1200" dirty="0">
                <a:solidFill>
                  <a:schemeClr val="tx1"/>
                </a:solidFill>
                <a:effectLst/>
                <a:latin typeface="+mn-lt"/>
                <a:ea typeface="+mn-ea"/>
                <a:cs typeface="+mn-cs"/>
              </a:rPr>
              <a:t>print("2.", </a:t>
            </a:r>
            <a:r>
              <a:rPr lang="en-NZ" sz="1200" kern="1200" dirty="0" err="1">
                <a:solidFill>
                  <a:schemeClr val="tx1"/>
                </a:solidFill>
                <a:effectLst/>
                <a:latin typeface="+mn-lt"/>
                <a:ea typeface="+mn-ea"/>
                <a:cs typeface="+mn-cs"/>
              </a:rPr>
              <a:t>get_last_three_letters</a:t>
            </a:r>
            <a:r>
              <a:rPr lang="en-NZ" sz="1200" kern="1200" dirty="0">
                <a:solidFill>
                  <a:schemeClr val="tx1"/>
                </a:solidFill>
                <a:effectLst/>
                <a:latin typeface="+mn-lt"/>
                <a:ea typeface="+mn-ea"/>
                <a:cs typeface="+mn-cs"/>
              </a:rPr>
              <a:t>(["</a:t>
            </a:r>
            <a:r>
              <a:rPr lang="en-NZ" sz="1200" kern="1200" dirty="0" err="1">
                <a:solidFill>
                  <a:schemeClr val="tx1"/>
                </a:solidFill>
                <a:effectLst/>
                <a:latin typeface="+mn-lt"/>
                <a:ea typeface="+mn-ea"/>
                <a:cs typeface="+mn-cs"/>
              </a:rPr>
              <a:t>CAIn</a:t>
            </a:r>
            <a:r>
              <a:rPr lang="en-NZ" sz="1200" kern="1200" dirty="0">
                <a:solidFill>
                  <a:schemeClr val="tx1"/>
                </a:solidFill>
                <a:effectLst/>
                <a:latin typeface="+mn-lt"/>
                <a:ea typeface="+mn-ea"/>
                <a:cs typeface="+mn-cs"/>
              </a:rPr>
              <a:t>", "</a:t>
            </a:r>
            <a:r>
              <a:rPr lang="en-NZ" sz="1200" kern="1200" dirty="0" err="1">
                <a:solidFill>
                  <a:schemeClr val="tx1"/>
                </a:solidFill>
                <a:effectLst/>
                <a:latin typeface="+mn-lt"/>
                <a:ea typeface="+mn-ea"/>
                <a:cs typeface="+mn-cs"/>
              </a:rPr>
              <a:t>JessiE</a:t>
            </a:r>
            <a:r>
              <a:rPr lang="en-NZ" sz="1200" kern="1200" dirty="0">
                <a:solidFill>
                  <a:schemeClr val="tx1"/>
                </a:solidFill>
                <a:effectLst/>
                <a:latin typeface="+mn-lt"/>
                <a:ea typeface="+mn-ea"/>
                <a:cs typeface="+mn-cs"/>
              </a:rPr>
              <a:t>", "O", "ROBERT", "Geoffrey", "Li", "B"]))</a:t>
            </a:r>
          </a:p>
          <a:p>
            <a:r>
              <a:rPr lang="en-NZ" sz="1200" kern="1200" dirty="0">
                <a:solidFill>
                  <a:schemeClr val="tx1"/>
                </a:solidFill>
                <a:effectLst/>
                <a:latin typeface="+mn-lt"/>
                <a:ea typeface="+mn-ea"/>
                <a:cs typeface="+mn-cs"/>
              </a:rPr>
              <a:t>print("3.", "***" + </a:t>
            </a:r>
            <a:r>
              <a:rPr lang="en-NZ" sz="1200" kern="1200" dirty="0" err="1">
                <a:solidFill>
                  <a:schemeClr val="tx1"/>
                </a:solidFill>
                <a:effectLst/>
                <a:latin typeface="+mn-lt"/>
                <a:ea typeface="+mn-ea"/>
                <a:cs typeface="+mn-cs"/>
              </a:rPr>
              <a:t>get_last_three_letters</a:t>
            </a:r>
            <a:r>
              <a:rPr lang="en-NZ" sz="1200" kern="1200" dirty="0">
                <a:solidFill>
                  <a:schemeClr val="tx1"/>
                </a:solidFill>
                <a:effectLst/>
                <a:latin typeface="+mn-lt"/>
                <a:ea typeface="+mn-ea"/>
                <a:cs typeface="+mn-cs"/>
              </a:rPr>
              <a:t>([]) + "***")</a:t>
            </a:r>
          </a:p>
          <a:p>
            <a:r>
              <a:rPr lang="en-NZ" sz="1200" kern="1200" dirty="0">
                <a:solidFill>
                  <a:schemeClr val="tx1"/>
                </a:solidFill>
                <a:effectLst/>
                <a:latin typeface="+mn-lt"/>
                <a:ea typeface="+mn-ea"/>
                <a:cs typeface="+mn-cs"/>
              </a:rPr>
              <a:t>print("4.", "***" + </a:t>
            </a:r>
            <a:r>
              <a:rPr lang="en-NZ" sz="1200" kern="1200" dirty="0" err="1">
                <a:solidFill>
                  <a:schemeClr val="tx1"/>
                </a:solidFill>
                <a:effectLst/>
                <a:latin typeface="+mn-lt"/>
                <a:ea typeface="+mn-ea"/>
                <a:cs typeface="+mn-cs"/>
              </a:rPr>
              <a:t>get_last_three_letters</a:t>
            </a:r>
            <a:r>
              <a:rPr lang="en-NZ" sz="1200" kern="1200" dirty="0">
                <a:solidFill>
                  <a:schemeClr val="tx1"/>
                </a:solidFill>
                <a:effectLst/>
                <a:latin typeface="+mn-lt"/>
                <a:ea typeface="+mn-ea"/>
                <a:cs typeface="+mn-cs"/>
              </a:rPr>
              <a:t>(["A", "E", "O"]) + "***")</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prints:</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1. </a:t>
            </a:r>
            <a:r>
              <a:rPr lang="en-NZ" sz="1200" kern="1200" dirty="0" err="1">
                <a:solidFill>
                  <a:schemeClr val="tx1"/>
                </a:solidFill>
                <a:effectLst/>
                <a:latin typeface="+mn-lt"/>
                <a:ea typeface="+mn-ea"/>
                <a:cs typeface="+mn-cs"/>
              </a:rPr>
              <a:t>essainityann</a:t>
            </a:r>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2. </a:t>
            </a:r>
            <a:r>
              <a:rPr lang="en-NZ" sz="1200" kern="1200" dirty="0" err="1">
                <a:solidFill>
                  <a:schemeClr val="tx1"/>
                </a:solidFill>
                <a:effectLst/>
                <a:latin typeface="+mn-lt"/>
                <a:ea typeface="+mn-ea"/>
                <a:cs typeface="+mn-cs"/>
              </a:rPr>
              <a:t>ainsieertrey</a:t>
            </a:r>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3. ******</a:t>
            </a:r>
          </a:p>
          <a:p>
            <a:r>
              <a:rPr lang="en-NZ" sz="1200" kern="1200" dirty="0">
                <a:solidFill>
                  <a:schemeClr val="tx1"/>
                </a:solidFill>
                <a:effectLst/>
                <a:latin typeface="+mn-lt"/>
                <a:ea typeface="+mn-ea"/>
                <a:cs typeface="+mn-cs"/>
              </a:rPr>
              <a:t>4. ******</a:t>
            </a:r>
          </a:p>
        </p:txBody>
      </p:sp>
      <p:sp>
        <p:nvSpPr>
          <p:cNvPr id="4" name="Slide Number Placeholder 3"/>
          <p:cNvSpPr>
            <a:spLocks noGrp="1"/>
          </p:cNvSpPr>
          <p:nvPr>
            <p:ph type="sldNum" sz="quarter" idx="10"/>
          </p:nvPr>
        </p:nvSpPr>
        <p:spPr/>
        <p:txBody>
          <a:bodyPr/>
          <a:lstStyle/>
          <a:p>
            <a:fld id="{56BC43D3-C661-4244-84AB-C965DC249C4D}" type="slidenum">
              <a:rPr lang="en-NZ" smtClean="0"/>
              <a:t>4</a:t>
            </a:fld>
            <a:endParaRPr lang="en-NZ"/>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1483144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effectLst/>
                <a:latin typeface="+mn-lt"/>
                <a:ea typeface="+mn-ea"/>
                <a:cs typeface="+mn-cs"/>
              </a:rPr>
              <a:t>Define the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 function which is passed a list of numbers as a parameter and returns the average of some of the numbers in the parameter list. The function returns the average of the remaining numbers (rounded to 1 decimal place) after all the following have been excluded from the parameter list of numbers (if they exist in the list):</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 all zeroes, </a:t>
            </a:r>
          </a:p>
          <a:p>
            <a:r>
              <a:rPr lang="en-NZ" sz="1200" kern="1200" dirty="0">
                <a:solidFill>
                  <a:schemeClr val="tx1"/>
                </a:solidFill>
                <a:effectLst/>
                <a:latin typeface="+mn-lt"/>
                <a:ea typeface="+mn-ea"/>
                <a:cs typeface="+mn-cs"/>
              </a:rPr>
              <a:t>• all negative numbers, </a:t>
            </a:r>
          </a:p>
          <a:p>
            <a:r>
              <a:rPr lang="en-NZ" sz="1200" kern="1200" dirty="0">
                <a:solidFill>
                  <a:schemeClr val="tx1"/>
                </a:solidFill>
                <a:effectLst/>
                <a:latin typeface="+mn-lt"/>
                <a:ea typeface="+mn-ea"/>
                <a:cs typeface="+mn-cs"/>
              </a:rPr>
              <a:t>• the two smallest positive numbers</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For example, the following code:</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print("1.  [ 3, 2, 0, 25, 1]:                ",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([ 3, 2, 0, 25, 1]))</a:t>
            </a:r>
          </a:p>
          <a:p>
            <a:r>
              <a:rPr lang="en-NZ" sz="1200" kern="1200" dirty="0">
                <a:solidFill>
                  <a:schemeClr val="tx1"/>
                </a:solidFill>
                <a:effectLst/>
                <a:latin typeface="+mn-lt"/>
                <a:ea typeface="+mn-ea"/>
                <a:cs typeface="+mn-cs"/>
              </a:rPr>
              <a:t>print("2.  [-6, -32, 2, 0, -51, 1, 0, 0]:    ",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([-6, -32, 2, 0, -51, 1, 0, 0]))</a:t>
            </a:r>
          </a:p>
          <a:p>
            <a:r>
              <a:rPr lang="en-NZ" sz="1200" kern="1200" dirty="0">
                <a:solidFill>
                  <a:schemeClr val="tx1"/>
                </a:solidFill>
                <a:effectLst/>
                <a:latin typeface="+mn-lt"/>
                <a:ea typeface="+mn-ea"/>
                <a:cs typeface="+mn-cs"/>
              </a:rPr>
              <a:t>print("3.  [56, 32, 2, 22, 22]:              ",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([56, 32, 2, 22, 22]))</a:t>
            </a:r>
          </a:p>
          <a:p>
            <a:r>
              <a:rPr lang="en-NZ" sz="1200" kern="1200" dirty="0">
                <a:solidFill>
                  <a:schemeClr val="tx1"/>
                </a:solidFill>
                <a:effectLst/>
                <a:latin typeface="+mn-lt"/>
                <a:ea typeface="+mn-ea"/>
                <a:cs typeface="+mn-cs"/>
              </a:rPr>
              <a:t>print("4.  [-56, -3, 0, -21, 0, 6, 5]:       ",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([-56, -3, 0, -21, 0, 6, 5]))</a:t>
            </a:r>
          </a:p>
          <a:p>
            <a:r>
              <a:rPr lang="en-NZ" sz="1200" kern="1200" dirty="0">
                <a:solidFill>
                  <a:schemeClr val="tx1"/>
                </a:solidFill>
                <a:effectLst/>
                <a:latin typeface="+mn-lt"/>
                <a:ea typeface="+mn-ea"/>
                <a:cs typeface="+mn-cs"/>
              </a:rPr>
              <a:t>print("5.  [56, 3, 2, 0, 251, 1, 41, 22]:    ",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([56, 3, 2, 0, 251, 1, 41, 22]))</a:t>
            </a:r>
          </a:p>
          <a:p>
            <a:r>
              <a:rPr lang="en-NZ" sz="1200" kern="1200" dirty="0">
                <a:solidFill>
                  <a:schemeClr val="tx1"/>
                </a:solidFill>
                <a:effectLst/>
                <a:latin typeface="+mn-lt"/>
                <a:ea typeface="+mn-ea"/>
                <a:cs typeface="+mn-cs"/>
              </a:rPr>
              <a:t>print("6.  [-56, -3, 2, 0, -251, 1, -41, 0]: ",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([-56, -3, 2, 0, -251, 1, -41, 0]))</a:t>
            </a:r>
          </a:p>
          <a:p>
            <a:r>
              <a:rPr lang="en-NZ" sz="1200" kern="1200" dirty="0">
                <a:solidFill>
                  <a:schemeClr val="tx1"/>
                </a:solidFill>
                <a:effectLst/>
                <a:latin typeface="+mn-lt"/>
                <a:ea typeface="+mn-ea"/>
                <a:cs typeface="+mn-cs"/>
              </a:rPr>
              <a:t>print("7.  []:                               ", </a:t>
            </a:r>
            <a:r>
              <a:rPr lang="en-NZ" sz="1200" kern="1200" dirty="0" err="1">
                <a:solidFill>
                  <a:schemeClr val="tx1"/>
                </a:solidFill>
                <a:effectLst/>
                <a:latin typeface="+mn-lt"/>
                <a:ea typeface="+mn-ea"/>
                <a:cs typeface="+mn-cs"/>
              </a:rPr>
              <a:t>get_funny_average</a:t>
            </a:r>
            <a:r>
              <a:rPr lang="en-NZ" sz="1200" kern="1200" dirty="0">
                <a:solidFill>
                  <a:schemeClr val="tx1"/>
                </a:solidFill>
                <a:effectLst/>
                <a:latin typeface="+mn-lt"/>
                <a:ea typeface="+mn-ea"/>
                <a:cs typeface="+mn-cs"/>
              </a:rPr>
              <a:t>([]))</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prints:</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1.  [ 3, 2, 0, 25, 1]:                 14.0</a:t>
            </a:r>
          </a:p>
          <a:p>
            <a:r>
              <a:rPr lang="en-NZ" sz="1200" kern="1200" dirty="0">
                <a:solidFill>
                  <a:schemeClr val="tx1"/>
                </a:solidFill>
                <a:effectLst/>
                <a:latin typeface="+mn-lt"/>
                <a:ea typeface="+mn-ea"/>
                <a:cs typeface="+mn-cs"/>
              </a:rPr>
              <a:t>2.  [-6, -32, 2, 0, -51, 1, 0, 0]:     0.0</a:t>
            </a:r>
          </a:p>
          <a:p>
            <a:r>
              <a:rPr lang="en-NZ" sz="1200" kern="1200" dirty="0">
                <a:solidFill>
                  <a:schemeClr val="tx1"/>
                </a:solidFill>
                <a:effectLst/>
                <a:latin typeface="+mn-lt"/>
                <a:ea typeface="+mn-ea"/>
                <a:cs typeface="+mn-cs"/>
              </a:rPr>
              <a:t>3.  [56, 32, 2, 22, 22]:               36.7</a:t>
            </a:r>
          </a:p>
          <a:p>
            <a:r>
              <a:rPr lang="en-NZ" sz="1200" kern="1200" dirty="0">
                <a:solidFill>
                  <a:schemeClr val="tx1"/>
                </a:solidFill>
                <a:effectLst/>
                <a:latin typeface="+mn-lt"/>
                <a:ea typeface="+mn-ea"/>
                <a:cs typeface="+mn-cs"/>
              </a:rPr>
              <a:t>4.  [-56, -3, 0, -21, 0, 6, 5]:        0.0</a:t>
            </a:r>
          </a:p>
          <a:p>
            <a:r>
              <a:rPr lang="en-NZ" sz="1200" kern="1200" dirty="0">
                <a:solidFill>
                  <a:schemeClr val="tx1"/>
                </a:solidFill>
                <a:effectLst/>
                <a:latin typeface="+mn-lt"/>
                <a:ea typeface="+mn-ea"/>
                <a:cs typeface="+mn-cs"/>
              </a:rPr>
              <a:t>5.  [56, 3, 2, 0, 251, 1, 41, 22]:     74.6</a:t>
            </a:r>
          </a:p>
          <a:p>
            <a:r>
              <a:rPr lang="en-NZ" sz="1200" kern="1200" dirty="0">
                <a:solidFill>
                  <a:schemeClr val="tx1"/>
                </a:solidFill>
                <a:effectLst/>
                <a:latin typeface="+mn-lt"/>
                <a:ea typeface="+mn-ea"/>
                <a:cs typeface="+mn-cs"/>
              </a:rPr>
              <a:t>6.  [-56, -3, 2, 0, -251, 1, -41, 0]:  0.0</a:t>
            </a:r>
          </a:p>
          <a:p>
            <a:r>
              <a:rPr lang="en-NZ" sz="1200" kern="1200" dirty="0">
                <a:solidFill>
                  <a:schemeClr val="tx1"/>
                </a:solidFill>
                <a:effectLst/>
                <a:latin typeface="+mn-lt"/>
                <a:ea typeface="+mn-ea"/>
                <a:cs typeface="+mn-cs"/>
              </a:rPr>
              <a:t>7.  []:                                0.0</a:t>
            </a:r>
          </a:p>
        </p:txBody>
      </p:sp>
      <p:sp>
        <p:nvSpPr>
          <p:cNvPr id="4" name="Slide Number Placeholder 3"/>
          <p:cNvSpPr>
            <a:spLocks noGrp="1"/>
          </p:cNvSpPr>
          <p:nvPr>
            <p:ph type="sldNum" sz="quarter" idx="10"/>
          </p:nvPr>
        </p:nvSpPr>
        <p:spPr/>
        <p:txBody>
          <a:bodyPr/>
          <a:lstStyle/>
          <a:p>
            <a:fld id="{56BC43D3-C661-4244-84AB-C965DC249C4D}" type="slidenum">
              <a:rPr lang="en-NZ" smtClean="0"/>
              <a:t>5</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206945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get_list_nums_without_9() function which is passed a list of numbers as a parameter.  The function returns a new list containing all the numbers (integers) from the parameter list which do not contain the digit 9. If the parameter list is empty or if all of the numbers in the parameter list contain the digit 9, the function should return an empty list. For example, the following code:</a:t>
            </a:r>
          </a:p>
          <a:p>
            <a:endParaRPr lang="en-US" dirty="0"/>
          </a:p>
          <a:p>
            <a:r>
              <a:rPr lang="en-US" dirty="0"/>
              <a:t>print("1.", get_list_nums_without_9([589775, 677017, 34439, 48731548, 782295632, 181967909]))</a:t>
            </a:r>
          </a:p>
          <a:p>
            <a:r>
              <a:rPr lang="en-US" dirty="0"/>
              <a:t>print("2.", get_list_nums_without_9([6162, 29657355, 5485406, 422862350, 74452, 480506, 2881]))</a:t>
            </a:r>
          </a:p>
          <a:p>
            <a:r>
              <a:rPr lang="en-US" dirty="0"/>
              <a:t>print("3.", get_list_nums_without_9([292069010, 73980, 8980155, 921545108, 75841309, 6899644]))	</a:t>
            </a:r>
          </a:p>
          <a:p>
            <a:r>
              <a:rPr lang="en-US" dirty="0"/>
              <a:t>print("4.", get_list_nums_without_9([]))</a:t>
            </a:r>
          </a:p>
          <a:p>
            <a:endParaRPr lang="en-US" dirty="0"/>
          </a:p>
          <a:p>
            <a:r>
              <a:rPr lang="en-US" dirty="0" err="1"/>
              <a:t>nums</a:t>
            </a:r>
            <a:r>
              <a:rPr lang="en-US" dirty="0"/>
              <a:t> = [292069010, 73980, 8980155, 21545108, 7584130, 688644, 644908219, 44281, 3259, 8527361, 2816279, 985462264, 904259, 3869, 609436333, 36915, 83705, 405576, 4333000, 79386997]</a:t>
            </a:r>
          </a:p>
          <a:p>
            <a:r>
              <a:rPr lang="en-US" dirty="0"/>
              <a:t>print("5.", get_list_nums_without_9(</a:t>
            </a:r>
            <a:r>
              <a:rPr lang="en-US" dirty="0" err="1"/>
              <a:t>nums</a:t>
            </a:r>
            <a:r>
              <a:rPr lang="en-US" dirty="0"/>
              <a:t>))</a:t>
            </a:r>
          </a:p>
          <a:p>
            <a:endParaRPr lang="en-US" dirty="0"/>
          </a:p>
          <a:p>
            <a:r>
              <a:rPr lang="en-US" dirty="0"/>
              <a:t>prints:</a:t>
            </a:r>
          </a:p>
          <a:p>
            <a:endParaRPr lang="en-US" dirty="0"/>
          </a:p>
          <a:p>
            <a:r>
              <a:rPr lang="en-US" dirty="0"/>
              <a:t>1. [677017, 48731548]</a:t>
            </a:r>
          </a:p>
          <a:p>
            <a:r>
              <a:rPr lang="en-US" dirty="0"/>
              <a:t>2. [6162, 5485406, 422862350, 74452, 480506, 2881]</a:t>
            </a:r>
          </a:p>
          <a:p>
            <a:r>
              <a:rPr lang="en-US" dirty="0"/>
              <a:t>3. []</a:t>
            </a:r>
          </a:p>
          <a:p>
            <a:r>
              <a:rPr lang="en-US" dirty="0"/>
              <a:t>4. []</a:t>
            </a:r>
          </a:p>
          <a:p>
            <a:r>
              <a:rPr lang="en-US" dirty="0"/>
              <a:t>5. </a:t>
            </a:r>
            <a:r>
              <a:rPr lang="en-US"/>
              <a:t>[21545108, 7584130, 688644, 44281, 8527361, 83705, 405576, 4333000] </a:t>
            </a:r>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6</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2532031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memory game is played (and scored) as follows: Random numbers between 0 and 10 (zero inclusive) are called out one at a time. In this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game the player can remember a maximum of 5 previously called out numbers. If the called number is already in the player's memory, a point is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added to the player's score. If the called number is not in the player's memory, the player adds the called number to his memory, first removing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another number if his memory is full. In our simulation of this game, the number which is removed from the player's memory is the number that has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been in the player's memory the longest time. For example, if the random numbers are [3, 4, 3, 0, 7, 4, 5, 2, 1, 3], the game proceeds as follows: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3:  Score: 0, Numbers in memory: [3]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4:  Score: 0, Numbers in memory: [3,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3:  Score: 1, Numbers in memory: [3,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0:  Score: 1, Numbers in memory: [3, 4, 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7:  Score: 1, Numbers in memory: [3, 4, 0, 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4:  Score: 2, Numbers in memory: [3, 4, 0, 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5:  Score: 2, Numbers in memory: [3, 4, 0, 7, 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2:  Score: 2, Numbers in memory: [4, 0, 7, 5,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1:  Score: 2, Numbers in memory: [0, 7, 5, 2,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Called number 3:  Score: 2, Numbers in memory: [7, 5, 2, 1,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Complete the </a:t>
            </a:r>
            <a:r>
              <a:rPr lang="en-US" dirty="0" err="1"/>
              <a:t>get_memory_score</a:t>
            </a:r>
            <a:r>
              <a:rPr lang="en-US" dirty="0"/>
              <a:t>() function which is passed a list of random numbers as a parameter and returns the final score using the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described above. For example, the following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print("1. ", </a:t>
            </a:r>
            <a:r>
              <a:rPr lang="en-US" dirty="0" err="1"/>
              <a:t>get_memory_score</a:t>
            </a:r>
            <a:r>
              <a:rPr lang="en-US" dirty="0"/>
              <a:t>([3, 4, 1, 6, 3, 3, 9, 0, 0, 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print("2. ", </a:t>
            </a:r>
            <a:r>
              <a:rPr lang="en-US" dirty="0" err="1"/>
              <a:t>get_memory_score</a:t>
            </a:r>
            <a:r>
              <a:rPr lang="en-US" dirty="0"/>
              <a:t>([1, 2, 2, 2, 2, 3, 1, 1, 8,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print("3. ", </a:t>
            </a:r>
            <a:r>
              <a:rPr lang="en-US" dirty="0" err="1"/>
              <a:t>get_memory_score</a:t>
            </a:r>
            <a:r>
              <a:rPr lang="en-US" dirty="0"/>
              <a:t>([2, 2, 2, 2, 2, 2, 2, 2,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print("4. ", </a:t>
            </a:r>
            <a:r>
              <a:rPr lang="en-US" dirty="0" err="1"/>
              <a:t>get_memory_score</a:t>
            </a:r>
            <a:r>
              <a:rPr lang="en-US" dirty="0"/>
              <a:t>([1, 2, 3, 4, 5, 6, 7, 8, 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random_nums5 = [7, 5, 8, 6, 3, 5, 9, 7, 9, 7, 5, 6, 4, 1, 7, 4, 6, 5, 8, 9, 4, 8, 3, 0, 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print("5. ", </a:t>
            </a:r>
            <a:r>
              <a:rPr lang="en-US" dirty="0" err="1"/>
              <a:t>get_memory_score</a:t>
            </a:r>
            <a:r>
              <a:rPr lang="en-US" dirty="0"/>
              <a:t>(random_nums5))</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1.  4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2.  6</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3.  8</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4.  0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5.  10</a:t>
            </a:r>
          </a:p>
        </p:txBody>
      </p:sp>
      <p:sp>
        <p:nvSpPr>
          <p:cNvPr id="4" name="Slide Number Placeholder 3"/>
          <p:cNvSpPr>
            <a:spLocks noGrp="1"/>
          </p:cNvSpPr>
          <p:nvPr>
            <p:ph type="sldNum" sz="quarter" idx="10"/>
          </p:nvPr>
        </p:nvSpPr>
        <p:spPr/>
        <p:txBody>
          <a:bodyPr/>
          <a:lstStyle/>
          <a:p>
            <a:fld id="{56BC43D3-C661-4244-84AB-C965DC249C4D}" type="slidenum">
              <a:rPr lang="en-NZ" smtClean="0"/>
              <a:t>7</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474710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Define the </a:t>
            </a:r>
            <a:r>
              <a:rPr lang="en-US" dirty="0" err="1"/>
              <a:t>alter_the_list</a:t>
            </a:r>
            <a:r>
              <a:rPr lang="en-US" dirty="0"/>
              <a:t>() function which is passed a string of text and a list of words as parameters. The function removes any word from the parameter list of words which is a separate word in the parameter string of text.  The string of text should be converted to lower case before you do any checking as the elements of the parameter list of words are all in lower case.  Note that there is no punctuation in the parameter string of text.  Note that each word in the parameter list of words is unique, i.e., it occurs only once.  For example, the following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word_list</a:t>
            </a:r>
            <a:r>
              <a:rPr lang="en-US" dirty="0"/>
              <a:t> =  ["a", "is", "bus", "on", "the"]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alter_the_list</a:t>
            </a:r>
            <a:r>
              <a:rPr lang="en-US" dirty="0"/>
              <a:t>("A bus station is where a bus stops  A train station is where a train stops  On my desk I have a work station",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print("1.",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word_list</a:t>
            </a:r>
            <a:r>
              <a:rPr lang="en-US" dirty="0"/>
              <a:t> =  ["a", 'up', "you", "it", "on", "the", 'is']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alter_the_list</a:t>
            </a:r>
            <a:r>
              <a:rPr lang="en-US" dirty="0"/>
              <a:t>("It is up to YOU",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print("2.",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word_list</a:t>
            </a:r>
            <a:r>
              <a:rPr lang="en-US" dirty="0"/>
              <a:t> =  ["easy", "come", "go"]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alter_the_list</a:t>
            </a:r>
            <a:r>
              <a:rPr lang="en-US" dirty="0"/>
              <a:t>("Easy come easy go go go",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print("3.",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word_list</a:t>
            </a:r>
            <a:r>
              <a:rPr lang="en-US" dirty="0"/>
              <a:t> =  ["a", "is", "</a:t>
            </a:r>
            <a:r>
              <a:rPr lang="en-US" dirty="0" err="1"/>
              <a:t>i</a:t>
            </a:r>
            <a:r>
              <a:rPr lang="en-US" dirty="0"/>
              <a:t>",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alter_the_list</a:t>
            </a:r>
            <a:r>
              <a:rPr lang="en-US" dirty="0"/>
              <a:t>("",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print("4.",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word_list</a:t>
            </a:r>
            <a:r>
              <a:rPr lang="en-US" dirty="0"/>
              <a:t> =  ["a", "is", "</a:t>
            </a:r>
            <a:r>
              <a:rPr lang="en-US" dirty="0" err="1"/>
              <a:t>i</a:t>
            </a:r>
            <a:r>
              <a:rPr lang="en-US" dirty="0"/>
              <a:t>", "on", "the"]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alter_the_list</a:t>
            </a:r>
            <a:r>
              <a:rPr lang="en-US" dirty="0"/>
              <a:t>("May your coffee be strong and your Monday be short",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print("5.", </a:t>
            </a:r>
            <a:r>
              <a:rPr lang="en-US" dirty="0" err="1"/>
              <a:t>word_list</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1. ['the']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['a', 'on', 'the']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3.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4. ['a', 'is', '</a:t>
            </a:r>
            <a:r>
              <a:rPr lang="en-US" dirty="0" err="1"/>
              <a:t>i</a:t>
            </a:r>
            <a:r>
              <a:rPr lang="en-US" dirty="0"/>
              <a:t>',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 ['a', 'is', '</a:t>
            </a:r>
            <a:r>
              <a:rPr lang="en-US" dirty="0" err="1"/>
              <a:t>i</a:t>
            </a:r>
            <a:r>
              <a:rPr lang="en-US" dirty="0"/>
              <a:t>', 'on', 'the']</a:t>
            </a:r>
          </a:p>
        </p:txBody>
      </p:sp>
      <p:sp>
        <p:nvSpPr>
          <p:cNvPr id="4" name="Slide Number Placeholder 3"/>
          <p:cNvSpPr>
            <a:spLocks noGrp="1"/>
          </p:cNvSpPr>
          <p:nvPr>
            <p:ph type="sldNum" sz="quarter" idx="10"/>
          </p:nvPr>
        </p:nvSpPr>
        <p:spPr/>
        <p:txBody>
          <a:bodyPr/>
          <a:lstStyle/>
          <a:p>
            <a:fld id="{56BC43D3-C661-4244-84AB-C965DC249C4D}" type="slidenum">
              <a:rPr lang="en-NZ" smtClean="0"/>
              <a:t>8</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253203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effectLst/>
                <a:latin typeface="+mn-lt"/>
                <a:ea typeface="+mn-ea"/>
                <a:cs typeface="+mn-cs"/>
              </a:rPr>
              <a:t>Define the </a:t>
            </a:r>
            <a:r>
              <a:rPr lang="en-NZ" sz="1200" kern="1200" dirty="0" err="1">
                <a:solidFill>
                  <a:schemeClr val="tx1"/>
                </a:solidFill>
                <a:effectLst/>
                <a:latin typeface="+mn-lt"/>
                <a:ea typeface="+mn-ea"/>
                <a:cs typeface="+mn-cs"/>
              </a:rPr>
              <a:t>get_evens_at_back</a:t>
            </a:r>
            <a:r>
              <a:rPr lang="en-NZ" sz="1200" kern="1200" dirty="0">
                <a:solidFill>
                  <a:schemeClr val="tx1"/>
                </a:solidFill>
                <a:effectLst/>
                <a:latin typeface="+mn-lt"/>
                <a:ea typeface="+mn-ea"/>
                <a:cs typeface="+mn-cs"/>
              </a:rPr>
              <a:t>() function which is passed a list of integers as a parameter. The function returns a new list with all the odd numbers from the parameter list (in sorted order) at the front and all the even numbers from the parameter list (in sorted order) at the back of the list.  If the parameter list is empty, the function should return an empty list. For example, the following code:</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print("1.", </a:t>
            </a:r>
            <a:r>
              <a:rPr lang="en-NZ" sz="1200" kern="1200" dirty="0" err="1">
                <a:solidFill>
                  <a:schemeClr val="tx1"/>
                </a:solidFill>
                <a:effectLst/>
                <a:latin typeface="+mn-lt"/>
                <a:ea typeface="+mn-ea"/>
                <a:cs typeface="+mn-cs"/>
              </a:rPr>
              <a:t>get_evens_at_back</a:t>
            </a:r>
            <a:r>
              <a:rPr lang="en-NZ" sz="1200" kern="1200" dirty="0">
                <a:solidFill>
                  <a:schemeClr val="tx1"/>
                </a:solidFill>
                <a:effectLst/>
                <a:latin typeface="+mn-lt"/>
                <a:ea typeface="+mn-ea"/>
                <a:cs typeface="+mn-cs"/>
              </a:rPr>
              <a:t>([-1, 2, -3, 4, -2, 3, 5]))</a:t>
            </a:r>
          </a:p>
          <a:p>
            <a:r>
              <a:rPr lang="en-NZ" sz="1200" kern="1200" dirty="0">
                <a:solidFill>
                  <a:schemeClr val="tx1"/>
                </a:solidFill>
                <a:effectLst/>
                <a:latin typeface="+mn-lt"/>
                <a:ea typeface="+mn-ea"/>
                <a:cs typeface="+mn-cs"/>
              </a:rPr>
              <a:t>print("2.", </a:t>
            </a:r>
            <a:r>
              <a:rPr lang="en-NZ" sz="1200" kern="1200" dirty="0" err="1">
                <a:solidFill>
                  <a:schemeClr val="tx1"/>
                </a:solidFill>
                <a:effectLst/>
                <a:latin typeface="+mn-lt"/>
                <a:ea typeface="+mn-ea"/>
                <a:cs typeface="+mn-cs"/>
              </a:rPr>
              <a:t>get_evens_at_back</a:t>
            </a:r>
            <a:r>
              <a:rPr lang="en-NZ" sz="1200" kern="1200" dirty="0">
                <a:solidFill>
                  <a:schemeClr val="tx1"/>
                </a:solidFill>
                <a:effectLst/>
                <a:latin typeface="+mn-lt"/>
                <a:ea typeface="+mn-ea"/>
                <a:cs typeface="+mn-cs"/>
              </a:rPr>
              <a:t>([1, 2, -3, 4, 7, 4, -6, 3, -1]))</a:t>
            </a:r>
          </a:p>
          <a:p>
            <a:r>
              <a:rPr lang="en-NZ" sz="1200" kern="1200" dirty="0">
                <a:solidFill>
                  <a:schemeClr val="tx1"/>
                </a:solidFill>
                <a:effectLst/>
                <a:latin typeface="+mn-lt"/>
                <a:ea typeface="+mn-ea"/>
                <a:cs typeface="+mn-cs"/>
              </a:rPr>
              <a:t>print("3.", </a:t>
            </a:r>
            <a:r>
              <a:rPr lang="en-NZ" sz="1200" kern="1200" dirty="0" err="1">
                <a:solidFill>
                  <a:schemeClr val="tx1"/>
                </a:solidFill>
                <a:effectLst/>
                <a:latin typeface="+mn-lt"/>
                <a:ea typeface="+mn-ea"/>
                <a:cs typeface="+mn-cs"/>
              </a:rPr>
              <a:t>get_evens_at_back</a:t>
            </a:r>
            <a:r>
              <a:rPr lang="en-NZ" sz="1200" kern="1200" dirty="0">
                <a:solidFill>
                  <a:schemeClr val="tx1"/>
                </a:solidFill>
                <a:effectLst/>
                <a:latin typeface="+mn-lt"/>
                <a:ea typeface="+mn-ea"/>
                <a:cs typeface="+mn-cs"/>
              </a:rPr>
              <a:t>([-4, -2, 6, 8, 6, 2]))</a:t>
            </a:r>
          </a:p>
          <a:p>
            <a:r>
              <a:rPr lang="en-NZ" sz="1200" kern="1200" dirty="0">
                <a:solidFill>
                  <a:schemeClr val="tx1"/>
                </a:solidFill>
                <a:effectLst/>
                <a:latin typeface="+mn-lt"/>
                <a:ea typeface="+mn-ea"/>
                <a:cs typeface="+mn-cs"/>
              </a:rPr>
              <a:t>print("4.", </a:t>
            </a:r>
            <a:r>
              <a:rPr lang="en-NZ" sz="1200" kern="1200" dirty="0" err="1">
                <a:solidFill>
                  <a:schemeClr val="tx1"/>
                </a:solidFill>
                <a:effectLst/>
                <a:latin typeface="+mn-lt"/>
                <a:ea typeface="+mn-ea"/>
                <a:cs typeface="+mn-cs"/>
              </a:rPr>
              <a:t>get_evens_at_back</a:t>
            </a:r>
            <a:r>
              <a:rPr lang="en-NZ" sz="1200" kern="1200" dirty="0">
                <a:solidFill>
                  <a:schemeClr val="tx1"/>
                </a:solidFill>
                <a:effectLst/>
                <a:latin typeface="+mn-lt"/>
                <a:ea typeface="+mn-ea"/>
                <a:cs typeface="+mn-cs"/>
              </a:rPr>
              <a:t>([-3, -1, 3, 1, 7, 9]))</a:t>
            </a:r>
          </a:p>
          <a:p>
            <a:r>
              <a:rPr lang="en-NZ" sz="1200" kern="1200" dirty="0">
                <a:solidFill>
                  <a:schemeClr val="tx1"/>
                </a:solidFill>
                <a:effectLst/>
                <a:latin typeface="+mn-lt"/>
                <a:ea typeface="+mn-ea"/>
                <a:cs typeface="+mn-cs"/>
              </a:rPr>
              <a:t>print("5.", </a:t>
            </a:r>
            <a:r>
              <a:rPr lang="en-NZ" sz="1200" kern="1200" dirty="0" err="1">
                <a:solidFill>
                  <a:schemeClr val="tx1"/>
                </a:solidFill>
                <a:effectLst/>
                <a:latin typeface="+mn-lt"/>
                <a:ea typeface="+mn-ea"/>
                <a:cs typeface="+mn-cs"/>
              </a:rPr>
              <a:t>get_evens_at_back</a:t>
            </a:r>
            <a:r>
              <a:rPr lang="en-NZ" sz="1200" kern="1200" dirty="0">
                <a:solidFill>
                  <a:schemeClr val="tx1"/>
                </a:solidFill>
                <a:effectLst/>
                <a:latin typeface="+mn-lt"/>
                <a:ea typeface="+mn-ea"/>
                <a:cs typeface="+mn-cs"/>
              </a:rPr>
              <a:t>([]))</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prints:</a:t>
            </a:r>
          </a:p>
          <a:p>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1. [-3, -1, 3, 5, -2, 2, 4]</a:t>
            </a:r>
          </a:p>
          <a:p>
            <a:r>
              <a:rPr lang="en-NZ" sz="1200" kern="1200" dirty="0">
                <a:solidFill>
                  <a:schemeClr val="tx1"/>
                </a:solidFill>
                <a:effectLst/>
                <a:latin typeface="+mn-lt"/>
                <a:ea typeface="+mn-ea"/>
                <a:cs typeface="+mn-cs"/>
              </a:rPr>
              <a:t>2. [-3, -1, 1, 3, 7, -6, 2, 4, 4]</a:t>
            </a:r>
          </a:p>
          <a:p>
            <a:r>
              <a:rPr lang="en-NZ" sz="1200" kern="1200" dirty="0">
                <a:solidFill>
                  <a:schemeClr val="tx1"/>
                </a:solidFill>
                <a:effectLst/>
                <a:latin typeface="+mn-lt"/>
                <a:ea typeface="+mn-ea"/>
                <a:cs typeface="+mn-cs"/>
              </a:rPr>
              <a:t>3. [-4, -2, 2, 6, 6, 8]</a:t>
            </a:r>
          </a:p>
          <a:p>
            <a:r>
              <a:rPr lang="en-NZ" sz="1200" kern="1200" dirty="0">
                <a:solidFill>
                  <a:schemeClr val="tx1"/>
                </a:solidFill>
                <a:effectLst/>
                <a:latin typeface="+mn-lt"/>
                <a:ea typeface="+mn-ea"/>
                <a:cs typeface="+mn-cs"/>
              </a:rPr>
              <a:t>4. [-3, -1, 1, 3, 7, 9]</a:t>
            </a:r>
          </a:p>
          <a:p>
            <a:r>
              <a:rPr lang="en-NZ" sz="1200" kern="1200" dirty="0">
                <a:solidFill>
                  <a:schemeClr val="tx1"/>
                </a:solidFill>
                <a:effectLst/>
                <a:latin typeface="+mn-lt"/>
                <a:ea typeface="+mn-ea"/>
                <a:cs typeface="+mn-cs"/>
              </a:rPr>
              <a:t>5. []</a:t>
            </a:r>
          </a:p>
        </p:txBody>
      </p:sp>
      <p:sp>
        <p:nvSpPr>
          <p:cNvPr id="4" name="Slide Number Placeholder 3"/>
          <p:cNvSpPr>
            <a:spLocks noGrp="1"/>
          </p:cNvSpPr>
          <p:nvPr>
            <p:ph type="sldNum" sz="quarter" idx="10"/>
          </p:nvPr>
        </p:nvSpPr>
        <p:spPr/>
        <p:txBody>
          <a:bodyPr/>
          <a:lstStyle/>
          <a:p>
            <a:fld id="{56BC43D3-C661-4244-84AB-C965DC249C4D}" type="slidenum">
              <a:rPr lang="en-NZ" smtClean="0"/>
              <a:t>9</a:t>
            </a:fld>
            <a:endParaRPr lang="en-NZ"/>
          </a:p>
        </p:txBody>
      </p:sp>
      <p:sp>
        <p:nvSpPr>
          <p:cNvPr id="5" name="Footer Placeholder 4"/>
          <p:cNvSpPr>
            <a:spLocks noGrp="1"/>
          </p:cNvSpPr>
          <p:nvPr>
            <p:ph type="ftr" sz="quarter" idx="11"/>
          </p:nvPr>
        </p:nvSpPr>
        <p:spPr/>
        <p:txBody>
          <a:bodyPr/>
          <a:lstStyle/>
          <a:p>
            <a:r>
              <a:rPr lang="en-NZ" dirty="0"/>
              <a:t>CompSci 101</a:t>
            </a:r>
          </a:p>
        </p:txBody>
      </p:sp>
    </p:spTree>
    <p:extLst>
      <p:ext uri="{BB962C8B-B14F-4D97-AF65-F5344CB8AC3E}">
        <p14:creationId xmlns:p14="http://schemas.microsoft.com/office/powerpoint/2010/main" val="253203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5867400"/>
          </a:xfrm>
          <a:prstGeom prst="rect">
            <a:avLst/>
          </a:prstGeom>
        </p:spPr>
        <p:txBody>
          <a:bodyPr/>
          <a:lstStyle>
            <a:lvl1pPr marL="0" indent="0">
              <a:buNone/>
              <a:defRPr/>
            </a:lvl1pPr>
            <a:lvl2pPr marL="411480" indent="-182880">
              <a:buFont typeface="Arial"/>
              <a:buChar char="•"/>
              <a:defRPr/>
            </a:lvl2pPr>
            <a:lvl3pPr marL="594360" indent="-182880">
              <a:buFont typeface="Arial"/>
              <a:buChar char="•"/>
              <a:defRPr/>
            </a:lvl3pPr>
            <a:lvl4pPr marL="777240" indent="-182880">
              <a:buFont typeface="Arial"/>
              <a:buChar char="•"/>
              <a:defRPr/>
            </a:lvl4pPr>
            <a:lvl5pPr marL="960120" indent="-182880">
              <a:buFont typeface="Arial"/>
              <a:buChar cha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38100" y="0"/>
            <a:ext cx="9105900" cy="762000"/>
          </a:xfrm>
          <a:prstGeom prst="rect">
            <a:avLst/>
          </a:prstGeom>
        </p:spPr>
        <p:txBody>
          <a:bodyPr anchor="b" anchorCtr="0">
            <a:normAutofit/>
          </a:bodyPr>
          <a:lstStyle>
            <a:lvl1pPr>
              <a:defRPr sz="3600"/>
            </a:lvl1pPr>
          </a:lstStyle>
          <a:p>
            <a:r>
              <a:rPr lang="en-US" dirty="0"/>
              <a:t>Click to edit Master title style</a:t>
            </a:r>
          </a:p>
        </p:txBody>
      </p:sp>
      <p:sp>
        <p:nvSpPr>
          <p:cNvPr id="8" name="Slide Number Placeholder 7"/>
          <p:cNvSpPr>
            <a:spLocks noGrp="1"/>
          </p:cNvSpPr>
          <p:nvPr>
            <p:ph type="sldNum" sz="quarter" idx="4"/>
          </p:nvPr>
        </p:nvSpPr>
        <p:spPr>
          <a:xfrm>
            <a:off x="8610600" y="3810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9" name="Footer Placeholder 9"/>
          <p:cNvSpPr>
            <a:spLocks noGrp="1"/>
          </p:cNvSpPr>
          <p:nvPr>
            <p:ph type="ftr" sz="quarter" idx="3"/>
          </p:nvPr>
        </p:nvSpPr>
        <p:spPr>
          <a:xfrm>
            <a:off x="5867400" y="38100"/>
            <a:ext cx="2743200" cy="152400"/>
          </a:xfrm>
          <a:prstGeom prst="rect">
            <a:avLst/>
          </a:prstGeom>
        </p:spPr>
        <p:txBody>
          <a:bodyPr vert="horz" lIns="91440" tIns="45720" rIns="91440" bIns="45720" rtlCol="0" anchor="ctr"/>
          <a:lstStyle>
            <a:lvl1pPr algn="r">
              <a:defRPr sz="10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dirty="0">
              <a:solidFill>
                <a:srgbClr val="FF0000"/>
              </a:solidFill>
            </a:endParaRPr>
          </a:p>
          <a:p>
            <a:pPr marL="0" indent="0" algn="ctr">
              <a:buNone/>
            </a:pPr>
            <a:r>
              <a:rPr lang="en-US" sz="3600" b="1" dirty="0"/>
              <a:t>Due: </a:t>
            </a:r>
            <a:r>
              <a:rPr lang="en-US" sz="3600" dirty="0"/>
              <a:t>4:30pm, January 29</a:t>
            </a:r>
          </a:p>
          <a:p>
            <a:pPr marL="0" indent="0" algn="ctr">
              <a:buNone/>
            </a:pPr>
            <a:endParaRPr lang="en-US" sz="3600" dirty="0"/>
          </a:p>
          <a:p>
            <a:pPr marL="0" indent="0" algn="ctr">
              <a:buNone/>
            </a:pPr>
            <a:r>
              <a:rPr lang="en-US" sz="3600" b="1" dirty="0"/>
              <a:t>Worth: </a:t>
            </a:r>
            <a:r>
              <a:rPr lang="en-US" sz="3600" dirty="0"/>
              <a:t>3% of your final mark  </a:t>
            </a:r>
          </a:p>
          <a:p>
            <a:pPr marL="0" indent="0" algn="ctr">
              <a:buNone/>
            </a:pPr>
            <a:endParaRPr lang="en-US" sz="3600" dirty="0"/>
          </a:p>
          <a:p>
            <a:pPr marL="0" indent="0" algn="ctr">
              <a:buNone/>
            </a:pPr>
            <a:r>
              <a:rPr lang="en-US" sz="3600" b="1" dirty="0"/>
              <a:t>Topic: </a:t>
            </a:r>
            <a:r>
              <a:rPr lang="en-US" sz="3600" dirty="0"/>
              <a:t>lists</a:t>
            </a:r>
          </a:p>
          <a:p>
            <a:pPr marL="0" indent="0" algn="ctr">
              <a:buNone/>
            </a:pPr>
            <a:endParaRPr lang="en-US" sz="3600" dirty="0"/>
          </a:p>
          <a:p>
            <a:pPr marL="0" indent="0" algn="ctr">
              <a:buNone/>
            </a:pPr>
            <a:r>
              <a:rPr lang="en-US" sz="3600" dirty="0"/>
              <a:t>This assignment is marked out of 30</a:t>
            </a:r>
          </a:p>
          <a:p>
            <a:pPr marL="0" indent="0" algn="ctr">
              <a:buNone/>
            </a:pPr>
            <a:endParaRPr lang="en-US" sz="3600" dirty="0"/>
          </a:p>
          <a:p>
            <a:pPr marL="0" indent="0" algn="ctr">
              <a:buNone/>
            </a:pPr>
            <a:endParaRPr lang="en-US" sz="1400" b="1" dirty="0">
              <a:solidFill>
                <a:srgbClr val="FF0000"/>
              </a:solidFill>
            </a:endParaRPr>
          </a:p>
          <a:p>
            <a:pPr marL="0" indent="0" algn="ctr">
              <a:buNone/>
            </a:pPr>
            <a:endParaRPr lang="en-US" sz="800" b="1" dirty="0">
              <a:solidFill>
                <a:srgbClr val="FF0000"/>
              </a:solidFill>
            </a:endParaRPr>
          </a:p>
          <a:p>
            <a:pPr marL="228600" lvl="1" indent="0">
              <a:buNone/>
            </a:pPr>
            <a:endParaRPr lang="en-NZ" dirty="0"/>
          </a:p>
          <a:p>
            <a:pPr lvl="1"/>
            <a:endParaRPr lang="en-NZ" dirty="0"/>
          </a:p>
          <a:p>
            <a:pPr marL="0" indent="0">
              <a:buNone/>
            </a:pPr>
            <a:endParaRPr lang="en-NZ" dirty="0"/>
          </a:p>
        </p:txBody>
      </p:sp>
      <p:sp>
        <p:nvSpPr>
          <p:cNvPr id="3" name="Title 2"/>
          <p:cNvSpPr>
            <a:spLocks noGrp="1"/>
          </p:cNvSpPr>
          <p:nvPr>
            <p:ph type="title"/>
          </p:nvPr>
        </p:nvSpPr>
        <p:spPr/>
        <p:txBody>
          <a:bodyPr>
            <a:normAutofit/>
          </a:bodyPr>
          <a:lstStyle/>
          <a:p>
            <a:pPr algn="ctr"/>
            <a:r>
              <a:rPr lang="en-NZ" b="1" dirty="0"/>
              <a:t>CompSci 101 Assignment 3</a:t>
            </a:r>
          </a:p>
        </p:txBody>
      </p:sp>
      <p:sp>
        <p:nvSpPr>
          <p:cNvPr id="6" name="Slide Number Placeholder 5"/>
          <p:cNvSpPr>
            <a:spLocks noGrp="1"/>
          </p:cNvSpPr>
          <p:nvPr>
            <p:ph type="sldNum" sz="quarter" idx="4"/>
          </p:nvPr>
        </p:nvSpPr>
        <p:spPr/>
        <p:txBody>
          <a:bodyPr/>
          <a:lstStyle/>
          <a:p>
            <a:fld id="{B6F15528-21DE-4FAA-801E-634DDDAF4B2B}" type="slidenum">
              <a:rPr lang="en-US" smtClean="0"/>
              <a:pPr/>
              <a:t>1</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Tree>
    <p:custDataLst>
      <p:tags r:id="rId1"/>
    </p:custDataLst>
    <p:extLst>
      <p:ext uri="{BB962C8B-B14F-4D97-AF65-F5344CB8AC3E}">
        <p14:creationId xmlns:p14="http://schemas.microsoft.com/office/powerpoint/2010/main" val="359313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177800">
              <a:buNone/>
            </a:pPr>
            <a:r>
              <a:rPr lang="en-US" b="1" dirty="0"/>
              <a:t>parameter</a:t>
            </a:r>
            <a:r>
              <a:rPr lang="en-US" dirty="0"/>
              <a:t> – a string</a:t>
            </a:r>
          </a:p>
          <a:p>
            <a:pPr marL="177800" indent="-177800">
              <a:buNone/>
            </a:pPr>
            <a:r>
              <a:rPr lang="en-US" b="1" dirty="0"/>
              <a:t>returns</a:t>
            </a:r>
            <a:r>
              <a:rPr lang="en-US" dirty="0"/>
              <a:t> – a </a:t>
            </a:r>
            <a:r>
              <a:rPr lang="en-US" dirty="0" err="1"/>
              <a:t>boolean</a:t>
            </a:r>
            <a:r>
              <a:rPr lang="en-US" dirty="0"/>
              <a:t> indicating whether the parameter string denotes a valid code or not. </a:t>
            </a:r>
          </a:p>
          <a:p>
            <a:pPr marL="0" indent="0">
              <a:buNone/>
            </a:pPr>
            <a:r>
              <a:rPr lang="en-US" dirty="0"/>
              <a:t>The first three lines of the function are:</a:t>
            </a:r>
          </a:p>
          <a:p>
            <a:pPr marL="0" indent="0">
              <a:buNone/>
            </a:pPr>
            <a:endParaRPr lang="en-US" dirty="0"/>
          </a:p>
          <a:p>
            <a:pPr marL="0" indent="0">
              <a:buNone/>
            </a:pPr>
            <a:r>
              <a:rPr lang="en-US" dirty="0"/>
              <a:t> </a:t>
            </a:r>
            <a:endParaRPr lang="en-US" dirty="0">
              <a:solidFill>
                <a:srgbClr val="FF0000"/>
              </a:solidFill>
            </a:endParaRPr>
          </a:p>
        </p:txBody>
      </p:sp>
      <p:sp>
        <p:nvSpPr>
          <p:cNvPr id="3" name="Title 2"/>
          <p:cNvSpPr>
            <a:spLocks noGrp="1"/>
          </p:cNvSpPr>
          <p:nvPr>
            <p:ph type="title"/>
          </p:nvPr>
        </p:nvSpPr>
        <p:spPr/>
        <p:txBody>
          <a:bodyPr>
            <a:normAutofit/>
          </a:bodyPr>
          <a:lstStyle/>
          <a:p>
            <a:pPr algn="ctr"/>
            <a:r>
              <a:rPr lang="en-NZ" b="1" dirty="0"/>
              <a:t>A3 Q7 - </a:t>
            </a:r>
            <a:r>
              <a:rPr lang="en-US" b="1" dirty="0" err="1">
                <a:solidFill>
                  <a:srgbClr val="0000FF"/>
                </a:solidFill>
              </a:rPr>
              <a:t>is_a_valid_code</a:t>
            </a:r>
            <a:r>
              <a:rPr lang="en-US" b="1" dirty="0">
                <a:solidFill>
                  <a:srgbClr val="0000FF"/>
                </a:solidFill>
              </a:rPr>
              <a:t>() </a:t>
            </a:r>
            <a:endParaRPr lang="en-NZ" b="1"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10</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4" name="TextBox 3"/>
          <p:cNvSpPr txBox="1"/>
          <p:nvPr/>
        </p:nvSpPr>
        <p:spPr>
          <a:xfrm>
            <a:off x="241300" y="2667000"/>
            <a:ext cx="8915400" cy="1015663"/>
          </a:xfrm>
          <a:prstGeom prst="rect">
            <a:avLst/>
          </a:prstGeom>
          <a:solidFill>
            <a:schemeClr val="bg1">
              <a:lumMod val="95000"/>
            </a:schemeClr>
          </a:solidFill>
          <a:ln>
            <a:solidFill>
              <a:srgbClr val="000090"/>
            </a:solidFill>
          </a:ln>
        </p:spPr>
        <p:txBody>
          <a:bodyPr wrap="square" rtlCol="0">
            <a:spAutoFit/>
          </a:bodyPr>
          <a:lstStyle/>
          <a:p>
            <a:r>
              <a:rPr lang="pt-BR" sz="2000" b="1" dirty="0" err="1">
                <a:solidFill>
                  <a:srgbClr val="000090"/>
                </a:solidFill>
                <a:latin typeface="Courier"/>
                <a:cs typeface="Courier"/>
              </a:rPr>
              <a:t>code_letters</a:t>
            </a:r>
            <a:r>
              <a:rPr lang="pt-BR" sz="2000" b="1" dirty="0">
                <a:solidFill>
                  <a:srgbClr val="000090"/>
                </a:solidFill>
                <a:latin typeface="Courier"/>
                <a:cs typeface="Courier"/>
              </a:rPr>
              <a:t> = ["</a:t>
            </a:r>
            <a:r>
              <a:rPr lang="pt-BR" sz="2000" b="1" dirty="0" err="1">
                <a:solidFill>
                  <a:srgbClr val="000090"/>
                </a:solidFill>
                <a:latin typeface="Courier"/>
                <a:cs typeface="Courier"/>
              </a:rPr>
              <a:t>S</a:t>
            </a:r>
            <a:r>
              <a:rPr lang="pt-BR" sz="2000" b="1" dirty="0">
                <a:solidFill>
                  <a:srgbClr val="000090"/>
                </a:solidFill>
                <a:latin typeface="Courier"/>
                <a:cs typeface="Courier"/>
              </a:rPr>
              <a:t>", "</a:t>
            </a:r>
            <a:r>
              <a:rPr lang="pt-BR" sz="2000" b="1" dirty="0" err="1">
                <a:solidFill>
                  <a:srgbClr val="000090"/>
                </a:solidFill>
                <a:latin typeface="Courier"/>
                <a:cs typeface="Courier"/>
              </a:rPr>
              <a:t>B</a:t>
            </a:r>
            <a:r>
              <a:rPr lang="pt-BR" sz="2000" b="1" dirty="0">
                <a:solidFill>
                  <a:srgbClr val="000090"/>
                </a:solidFill>
                <a:latin typeface="Courier"/>
                <a:cs typeface="Courier"/>
              </a:rPr>
              <a:t>", "N", "</a:t>
            </a:r>
            <a:r>
              <a:rPr lang="pt-BR" sz="2000" b="1" dirty="0" err="1">
                <a:solidFill>
                  <a:srgbClr val="000090"/>
                </a:solidFill>
                <a:latin typeface="Courier"/>
                <a:cs typeface="Courier"/>
              </a:rPr>
              <a:t>T</a:t>
            </a:r>
            <a:r>
              <a:rPr lang="pt-BR" sz="2000" b="1" dirty="0">
                <a:solidFill>
                  <a:srgbClr val="000090"/>
                </a:solidFill>
                <a:latin typeface="Courier"/>
                <a:cs typeface="Courier"/>
              </a:rPr>
              <a:t>", "</a:t>
            </a:r>
            <a:r>
              <a:rPr lang="pt-BR" sz="2000" b="1" dirty="0" err="1">
                <a:solidFill>
                  <a:srgbClr val="000090"/>
                </a:solidFill>
                <a:latin typeface="Courier"/>
                <a:cs typeface="Courier"/>
              </a:rPr>
              <a:t>P</a:t>
            </a:r>
            <a:r>
              <a:rPr lang="pt-BR" sz="2000" b="1" dirty="0">
                <a:solidFill>
                  <a:srgbClr val="000090"/>
                </a:solidFill>
                <a:latin typeface="Courier"/>
                <a:cs typeface="Courier"/>
              </a:rPr>
              <a:t>"]</a:t>
            </a:r>
          </a:p>
          <a:p>
            <a:r>
              <a:rPr lang="pt-BR" sz="2000" b="1" dirty="0" err="1">
                <a:solidFill>
                  <a:srgbClr val="000090"/>
                </a:solidFill>
                <a:latin typeface="Courier"/>
                <a:cs typeface="Courier"/>
              </a:rPr>
              <a:t>min_for_each_letter</a:t>
            </a:r>
            <a:r>
              <a:rPr lang="pt-BR" sz="2000" b="1" dirty="0">
                <a:solidFill>
                  <a:srgbClr val="000090"/>
                </a:solidFill>
                <a:latin typeface="Courier"/>
                <a:cs typeface="Courier"/>
              </a:rPr>
              <a:t> = [1, 3, 4, 0, 3] #inclusive</a:t>
            </a:r>
          </a:p>
          <a:p>
            <a:r>
              <a:rPr lang="pt-BR" sz="2000" b="1" dirty="0" err="1">
                <a:solidFill>
                  <a:srgbClr val="000090"/>
                </a:solidFill>
                <a:latin typeface="Courier"/>
                <a:cs typeface="Courier"/>
              </a:rPr>
              <a:t>max_for_each_letter</a:t>
            </a:r>
            <a:r>
              <a:rPr lang="pt-BR" sz="2000" b="1" dirty="0">
                <a:solidFill>
                  <a:srgbClr val="000090"/>
                </a:solidFill>
                <a:latin typeface="Courier"/>
                <a:cs typeface="Courier"/>
              </a:rPr>
              <a:t> = [7, 9, 6, 7, 5] #inclusive</a:t>
            </a:r>
            <a:endParaRPr lang="en-NZ" sz="2000" b="1" dirty="0">
              <a:solidFill>
                <a:srgbClr val="000090"/>
              </a:solidFill>
              <a:latin typeface="Courier"/>
              <a:cs typeface="Courier"/>
            </a:endParaRPr>
          </a:p>
        </p:txBody>
      </p:sp>
      <p:sp>
        <p:nvSpPr>
          <p:cNvPr id="9" name="TextBox 8"/>
          <p:cNvSpPr txBox="1"/>
          <p:nvPr/>
        </p:nvSpPr>
        <p:spPr>
          <a:xfrm>
            <a:off x="228600" y="4343400"/>
            <a:ext cx="7086600" cy="1938992"/>
          </a:xfrm>
          <a:prstGeom prst="rect">
            <a:avLst/>
          </a:prstGeom>
          <a:solidFill>
            <a:schemeClr val="bg1">
              <a:lumMod val="95000"/>
            </a:schemeClr>
          </a:solidFill>
          <a:ln>
            <a:solidFill>
              <a:srgbClr val="000090"/>
            </a:solidFill>
          </a:ln>
        </p:spPr>
        <p:txBody>
          <a:bodyPr wrap="square" rtlCol="0">
            <a:spAutoFit/>
          </a:bodyPr>
          <a:lstStyle/>
          <a:p>
            <a:r>
              <a:rPr lang="en-NZ" sz="2000" b="1" dirty="0">
                <a:solidFill>
                  <a:srgbClr val="000090"/>
                </a:solidFill>
                <a:latin typeface="Courier"/>
                <a:cs typeface="Courier"/>
              </a:rPr>
              <a:t>print("1.", </a:t>
            </a:r>
            <a:r>
              <a:rPr lang="en-NZ" sz="2000" b="1" dirty="0" err="1">
                <a:solidFill>
                  <a:srgbClr val="0000FF"/>
                </a:solidFill>
                <a:latin typeface="Courier"/>
                <a:cs typeface="Courier"/>
              </a:rPr>
              <a:t>is_a_valid_code</a:t>
            </a:r>
            <a:r>
              <a:rPr lang="en-NZ" sz="2000" b="1" dirty="0">
                <a:solidFill>
                  <a:srgbClr val="0000FF"/>
                </a:solidFill>
                <a:latin typeface="Courier"/>
                <a:cs typeface="Courier"/>
              </a:rPr>
              <a:t>(</a:t>
            </a:r>
            <a:r>
              <a:rPr lang="en-NZ" sz="2000" b="1" dirty="0">
                <a:solidFill>
                  <a:srgbClr val="000090"/>
                </a:solidFill>
                <a:latin typeface="Courier"/>
                <a:cs typeface="Courier"/>
              </a:rPr>
              <a:t>'</a:t>
            </a:r>
            <a:r>
              <a:rPr lang="is-IS" sz="2000" b="1" dirty="0">
                <a:solidFill>
                  <a:srgbClr val="000090"/>
                </a:solidFill>
                <a:latin typeface="Courier"/>
                <a:cs typeface="Courier"/>
              </a:rPr>
              <a:t>B747346</a:t>
            </a:r>
            <a:r>
              <a:rPr lang="en-NZ" sz="2000" b="1" dirty="0">
                <a:solidFill>
                  <a:srgbClr val="000090"/>
                </a:solidFill>
                <a:latin typeface="Courier"/>
                <a:cs typeface="Courier"/>
              </a:rPr>
              <a:t>'</a:t>
            </a:r>
            <a:r>
              <a:rPr lang="en-NZ" sz="2000" b="1" dirty="0">
                <a:solidFill>
                  <a:srgbClr val="0000FF"/>
                </a:solidFill>
                <a:latin typeface="Courier"/>
                <a:cs typeface="Courier"/>
              </a:rPr>
              <a:t>)</a:t>
            </a:r>
            <a:r>
              <a:rPr lang="en-NZ" sz="2000" b="1" dirty="0">
                <a:solidFill>
                  <a:srgbClr val="000090"/>
                </a:solidFill>
                <a:latin typeface="Courier"/>
                <a:cs typeface="Courier"/>
              </a:rPr>
              <a:t>)</a:t>
            </a:r>
          </a:p>
          <a:p>
            <a:r>
              <a:rPr lang="en-NZ" sz="2000" b="1" dirty="0">
                <a:solidFill>
                  <a:srgbClr val="000090"/>
                </a:solidFill>
                <a:latin typeface="Courier"/>
                <a:cs typeface="Courier"/>
              </a:rPr>
              <a:t>print("2.", </a:t>
            </a:r>
            <a:r>
              <a:rPr lang="en-NZ" sz="2000" b="1" dirty="0" err="1">
                <a:solidFill>
                  <a:srgbClr val="0000FF"/>
                </a:solidFill>
                <a:latin typeface="Courier"/>
                <a:cs typeface="Courier"/>
              </a:rPr>
              <a:t>is_a_valid_code</a:t>
            </a:r>
            <a:r>
              <a:rPr lang="en-NZ" sz="2000" b="1" dirty="0">
                <a:solidFill>
                  <a:srgbClr val="0000FF"/>
                </a:solidFill>
                <a:latin typeface="Courier"/>
                <a:cs typeface="Courier"/>
              </a:rPr>
              <a:t>(</a:t>
            </a:r>
            <a:r>
              <a:rPr lang="en-NZ" sz="2000" b="1" dirty="0">
                <a:solidFill>
                  <a:srgbClr val="000090"/>
                </a:solidFill>
                <a:latin typeface="Courier"/>
                <a:cs typeface="Courier"/>
              </a:rPr>
              <a:t>'</a:t>
            </a:r>
            <a:r>
              <a:rPr lang="mr-IN" sz="2000" b="1" dirty="0">
                <a:solidFill>
                  <a:srgbClr val="000090"/>
                </a:solidFill>
                <a:latin typeface="Courier"/>
                <a:cs typeface="Courier"/>
              </a:rPr>
              <a:t>N  444  454</a:t>
            </a:r>
            <a:r>
              <a:rPr lang="en-NZ" sz="2000" b="1" dirty="0">
                <a:solidFill>
                  <a:srgbClr val="000090"/>
                </a:solidFill>
                <a:latin typeface="Courier"/>
                <a:cs typeface="Courier"/>
              </a:rPr>
              <a:t>'</a:t>
            </a:r>
            <a:r>
              <a:rPr lang="en-NZ" sz="2000" b="1" dirty="0">
                <a:solidFill>
                  <a:srgbClr val="0000FF"/>
                </a:solidFill>
                <a:latin typeface="Courier"/>
                <a:cs typeface="Courier"/>
              </a:rPr>
              <a:t>)</a:t>
            </a:r>
            <a:r>
              <a:rPr lang="en-NZ" sz="2000" b="1" dirty="0">
                <a:solidFill>
                  <a:srgbClr val="000090"/>
                </a:solidFill>
                <a:latin typeface="Courier"/>
                <a:cs typeface="Courier"/>
              </a:rPr>
              <a:t>)</a:t>
            </a:r>
          </a:p>
          <a:p>
            <a:r>
              <a:rPr lang="en-NZ" sz="2000" b="1" dirty="0">
                <a:solidFill>
                  <a:srgbClr val="000090"/>
                </a:solidFill>
                <a:latin typeface="Courier"/>
                <a:cs typeface="Courier"/>
              </a:rPr>
              <a:t>print("3.", </a:t>
            </a:r>
            <a:r>
              <a:rPr lang="en-NZ" sz="2000" b="1" dirty="0" err="1">
                <a:solidFill>
                  <a:srgbClr val="0000FF"/>
                </a:solidFill>
                <a:latin typeface="Courier"/>
                <a:cs typeface="Courier"/>
              </a:rPr>
              <a:t>is_a_valid_code</a:t>
            </a:r>
            <a:r>
              <a:rPr lang="en-NZ" sz="2000" b="1" dirty="0">
                <a:solidFill>
                  <a:srgbClr val="0000FF"/>
                </a:solidFill>
                <a:latin typeface="Courier"/>
                <a:cs typeface="Courier"/>
              </a:rPr>
              <a:t>(</a:t>
            </a:r>
            <a:r>
              <a:rPr lang="en-NZ" sz="2000" b="1" dirty="0">
                <a:solidFill>
                  <a:srgbClr val="000090"/>
                </a:solidFill>
                <a:latin typeface="Courier"/>
                <a:cs typeface="Courier"/>
              </a:rPr>
              <a:t>'</a:t>
            </a:r>
            <a:r>
              <a:rPr lang="is-IS" sz="2000" b="1" dirty="0">
                <a:solidFill>
                  <a:srgbClr val="000090"/>
                </a:solidFill>
                <a:latin typeface="Courier"/>
                <a:cs typeface="Courier"/>
              </a:rPr>
              <a:t>T 400 4854</a:t>
            </a:r>
            <a:r>
              <a:rPr lang="en-NZ" sz="2000" b="1" dirty="0">
                <a:solidFill>
                  <a:srgbClr val="000090"/>
                </a:solidFill>
                <a:latin typeface="Courier"/>
                <a:cs typeface="Courier"/>
              </a:rPr>
              <a:t>'</a:t>
            </a:r>
            <a:r>
              <a:rPr lang="en-NZ" sz="2000" b="1" dirty="0">
                <a:solidFill>
                  <a:srgbClr val="0000FF"/>
                </a:solidFill>
                <a:latin typeface="Courier"/>
                <a:cs typeface="Courier"/>
              </a:rPr>
              <a:t>)</a:t>
            </a:r>
            <a:r>
              <a:rPr lang="en-NZ" sz="2000" b="1" dirty="0">
                <a:solidFill>
                  <a:srgbClr val="000090"/>
                </a:solidFill>
                <a:latin typeface="Courier"/>
                <a:cs typeface="Courier"/>
              </a:rPr>
              <a:t>)</a:t>
            </a:r>
          </a:p>
          <a:p>
            <a:r>
              <a:rPr lang="en-NZ" sz="2000" b="1" dirty="0">
                <a:solidFill>
                  <a:srgbClr val="000090"/>
                </a:solidFill>
                <a:latin typeface="Courier"/>
                <a:cs typeface="Courier"/>
              </a:rPr>
              <a:t>print("4.", </a:t>
            </a:r>
            <a:r>
              <a:rPr lang="en-NZ" sz="2000" b="1" dirty="0" err="1">
                <a:solidFill>
                  <a:srgbClr val="0000FF"/>
                </a:solidFill>
                <a:latin typeface="Courier"/>
                <a:cs typeface="Courier"/>
              </a:rPr>
              <a:t>is_a_valid_code</a:t>
            </a:r>
            <a:r>
              <a:rPr lang="en-NZ" sz="2000" b="1" dirty="0">
                <a:solidFill>
                  <a:srgbClr val="0000FF"/>
                </a:solidFill>
                <a:latin typeface="Courier"/>
                <a:cs typeface="Courier"/>
              </a:rPr>
              <a:t>(</a:t>
            </a:r>
            <a:r>
              <a:rPr lang="en-NZ" sz="2000" b="1" dirty="0">
                <a:solidFill>
                  <a:srgbClr val="000090"/>
                </a:solidFill>
                <a:latin typeface="Courier"/>
                <a:cs typeface="Courier"/>
              </a:rPr>
              <a:t>'</a:t>
            </a:r>
            <a:r>
              <a:rPr lang="mr-IN" sz="2000" b="1" dirty="0">
                <a:solidFill>
                  <a:srgbClr val="000090"/>
                </a:solidFill>
                <a:latin typeface="Courier"/>
                <a:cs typeface="Courier"/>
              </a:rPr>
              <a:t>S  444S454</a:t>
            </a:r>
            <a:r>
              <a:rPr lang="en-NZ" sz="2000" b="1" dirty="0">
                <a:solidFill>
                  <a:srgbClr val="000090"/>
                </a:solidFill>
                <a:latin typeface="Courier"/>
                <a:cs typeface="Courier"/>
              </a:rPr>
              <a:t>'</a:t>
            </a:r>
            <a:r>
              <a:rPr lang="en-NZ" sz="2000" b="1" dirty="0">
                <a:solidFill>
                  <a:srgbClr val="0000FF"/>
                </a:solidFill>
                <a:latin typeface="Courier"/>
                <a:cs typeface="Courier"/>
              </a:rPr>
              <a:t>)</a:t>
            </a:r>
            <a:r>
              <a:rPr lang="en-NZ" sz="2000" b="1" dirty="0">
                <a:solidFill>
                  <a:srgbClr val="000090"/>
                </a:solidFill>
                <a:latin typeface="Courier"/>
                <a:cs typeface="Courier"/>
              </a:rPr>
              <a:t>)</a:t>
            </a:r>
          </a:p>
          <a:p>
            <a:r>
              <a:rPr lang="en-NZ" sz="2000" b="1" dirty="0">
                <a:solidFill>
                  <a:srgbClr val="000090"/>
                </a:solidFill>
                <a:latin typeface="Courier"/>
                <a:cs typeface="Courier"/>
              </a:rPr>
              <a:t>print("5.", </a:t>
            </a:r>
            <a:r>
              <a:rPr lang="en-NZ" sz="2000" b="1" dirty="0" err="1">
                <a:solidFill>
                  <a:srgbClr val="0000FF"/>
                </a:solidFill>
                <a:latin typeface="Courier"/>
                <a:cs typeface="Courier"/>
              </a:rPr>
              <a:t>is_a_valid_code</a:t>
            </a:r>
            <a:r>
              <a:rPr lang="en-NZ" sz="2000" b="1" dirty="0">
                <a:solidFill>
                  <a:srgbClr val="0000FF"/>
                </a:solidFill>
                <a:latin typeface="Courier"/>
                <a:cs typeface="Courier"/>
              </a:rPr>
              <a:t>(</a:t>
            </a:r>
            <a:r>
              <a:rPr lang="en-NZ" sz="2000" b="1" dirty="0">
                <a:solidFill>
                  <a:srgbClr val="000090"/>
                </a:solidFill>
                <a:latin typeface="Courier"/>
                <a:cs typeface="Courier"/>
              </a:rPr>
              <a:t>'P  '</a:t>
            </a:r>
            <a:r>
              <a:rPr lang="en-NZ" sz="2000" b="1" dirty="0">
                <a:solidFill>
                  <a:srgbClr val="0000FF"/>
                </a:solidFill>
                <a:latin typeface="Courier"/>
                <a:cs typeface="Courier"/>
              </a:rPr>
              <a:t>)</a:t>
            </a:r>
            <a:r>
              <a:rPr lang="en-NZ" sz="2000" b="1" dirty="0">
                <a:solidFill>
                  <a:srgbClr val="000090"/>
                </a:solidFill>
                <a:latin typeface="Courier"/>
                <a:cs typeface="Courier"/>
              </a:rPr>
              <a:t>)</a:t>
            </a:r>
          </a:p>
          <a:p>
            <a:r>
              <a:rPr lang="en-NZ" sz="2000" b="1" dirty="0">
                <a:solidFill>
                  <a:srgbClr val="000090"/>
                </a:solidFill>
                <a:latin typeface="Courier"/>
                <a:cs typeface="Courier"/>
              </a:rPr>
              <a:t>print("6.", </a:t>
            </a:r>
            <a:r>
              <a:rPr lang="en-NZ" sz="2000" b="1" dirty="0" err="1">
                <a:solidFill>
                  <a:srgbClr val="0000FF"/>
                </a:solidFill>
                <a:latin typeface="Courier"/>
                <a:cs typeface="Courier"/>
              </a:rPr>
              <a:t>is_a_valid_code</a:t>
            </a:r>
            <a:r>
              <a:rPr lang="en-NZ" sz="2000" b="1" dirty="0">
                <a:solidFill>
                  <a:srgbClr val="0000FF"/>
                </a:solidFill>
                <a:latin typeface="Courier"/>
                <a:cs typeface="Courier"/>
              </a:rPr>
              <a:t>(</a:t>
            </a:r>
            <a:r>
              <a:rPr lang="en-NZ" sz="2000" b="1" dirty="0">
                <a:solidFill>
                  <a:srgbClr val="000090"/>
                </a:solidFill>
                <a:latin typeface="Courier"/>
                <a:cs typeface="Courier"/>
              </a:rPr>
              <a:t>'</a:t>
            </a:r>
            <a:r>
              <a:rPr lang="de-DE" sz="2000" b="1" dirty="0">
                <a:solidFill>
                  <a:srgbClr val="000090"/>
                </a:solidFill>
                <a:latin typeface="Courier"/>
                <a:cs typeface="Courier"/>
              </a:rPr>
              <a:t>T  0 </a:t>
            </a:r>
            <a:r>
              <a:rPr lang="en-NZ" sz="2000" b="1" dirty="0">
                <a:solidFill>
                  <a:srgbClr val="000090"/>
                </a:solidFill>
                <a:latin typeface="Courier"/>
                <a:cs typeface="Courier"/>
              </a:rPr>
              <a:t>'</a:t>
            </a:r>
            <a:r>
              <a:rPr lang="en-NZ" sz="2000" b="1" dirty="0">
                <a:solidFill>
                  <a:srgbClr val="0000FF"/>
                </a:solidFill>
                <a:latin typeface="Courier"/>
                <a:cs typeface="Courier"/>
              </a:rPr>
              <a:t>)</a:t>
            </a:r>
            <a:r>
              <a:rPr lang="en-NZ" sz="2000" b="1" dirty="0">
                <a:solidFill>
                  <a:srgbClr val="000090"/>
                </a:solidFill>
                <a:latin typeface="Courier"/>
                <a:cs typeface="Courier"/>
              </a:rPr>
              <a:t>)</a:t>
            </a:r>
          </a:p>
        </p:txBody>
      </p:sp>
      <p:sp>
        <p:nvSpPr>
          <p:cNvPr id="10" name="TextBox 9"/>
          <p:cNvSpPr txBox="1"/>
          <p:nvPr/>
        </p:nvSpPr>
        <p:spPr>
          <a:xfrm>
            <a:off x="7239000" y="4800600"/>
            <a:ext cx="1905000" cy="1938992"/>
          </a:xfrm>
          <a:prstGeom prst="rect">
            <a:avLst/>
          </a:prstGeom>
          <a:solidFill>
            <a:schemeClr val="bg1">
              <a:lumMod val="95000"/>
            </a:schemeClr>
          </a:solidFill>
          <a:ln>
            <a:solidFill>
              <a:srgbClr val="000090"/>
            </a:solidFill>
          </a:ln>
        </p:spPr>
        <p:txBody>
          <a:bodyPr wrap="square" rtlCol="0">
            <a:spAutoFit/>
          </a:bodyPr>
          <a:lstStyle/>
          <a:p>
            <a:r>
              <a:rPr lang="en-NZ" sz="2000" b="1" dirty="0">
                <a:solidFill>
                  <a:srgbClr val="000090"/>
                </a:solidFill>
                <a:latin typeface="Courier"/>
                <a:cs typeface="Courier"/>
              </a:rPr>
              <a:t>1. True</a:t>
            </a:r>
          </a:p>
          <a:p>
            <a:r>
              <a:rPr lang="en-NZ" sz="2000" b="1" dirty="0">
                <a:solidFill>
                  <a:srgbClr val="000090"/>
                </a:solidFill>
                <a:latin typeface="Courier"/>
                <a:cs typeface="Courier"/>
              </a:rPr>
              <a:t>2. True</a:t>
            </a:r>
          </a:p>
          <a:p>
            <a:r>
              <a:rPr lang="en-NZ" sz="2000" b="1" dirty="0">
                <a:solidFill>
                  <a:srgbClr val="000090"/>
                </a:solidFill>
                <a:latin typeface="Courier"/>
                <a:cs typeface="Courier"/>
              </a:rPr>
              <a:t>3. False</a:t>
            </a:r>
          </a:p>
          <a:p>
            <a:r>
              <a:rPr lang="en-NZ" sz="2000" b="1" dirty="0">
                <a:solidFill>
                  <a:srgbClr val="000090"/>
                </a:solidFill>
                <a:latin typeface="Courier"/>
                <a:cs typeface="Courier"/>
              </a:rPr>
              <a:t>4. False</a:t>
            </a:r>
          </a:p>
          <a:p>
            <a:r>
              <a:rPr lang="en-NZ" sz="2000" b="1" dirty="0">
                <a:solidFill>
                  <a:srgbClr val="000090"/>
                </a:solidFill>
                <a:latin typeface="Courier"/>
                <a:cs typeface="Courier"/>
              </a:rPr>
              <a:t>5. False</a:t>
            </a:r>
          </a:p>
          <a:p>
            <a:r>
              <a:rPr lang="en-NZ" sz="2000" b="1" dirty="0">
                <a:solidFill>
                  <a:srgbClr val="000090"/>
                </a:solidFill>
                <a:latin typeface="Courier"/>
                <a:cs typeface="Courier"/>
              </a:rPr>
              <a:t>6. True</a:t>
            </a:r>
          </a:p>
        </p:txBody>
      </p:sp>
    </p:spTree>
    <p:custDataLst>
      <p:tags r:id="rId1"/>
    </p:custDataLst>
    <p:extLst>
      <p:ext uri="{BB962C8B-B14F-4D97-AF65-F5344CB8AC3E}">
        <p14:creationId xmlns:p14="http://schemas.microsoft.com/office/powerpoint/2010/main" val="299760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991600" cy="5867400"/>
          </a:xfrm>
        </p:spPr>
        <p:txBody>
          <a:bodyPr>
            <a:normAutofit/>
          </a:bodyPr>
          <a:lstStyle/>
          <a:p>
            <a:pPr marL="177800" indent="-177800">
              <a:lnSpc>
                <a:spcPct val="90000"/>
              </a:lnSpc>
              <a:buNone/>
            </a:pPr>
            <a:r>
              <a:rPr lang="en-US" b="1" dirty="0"/>
              <a:t>parameter</a:t>
            </a:r>
            <a:r>
              <a:rPr lang="en-US" dirty="0"/>
              <a:t> – a list of dice rolls (any length). </a:t>
            </a:r>
          </a:p>
          <a:p>
            <a:pPr marL="177800" indent="-177800">
              <a:lnSpc>
                <a:spcPct val="90000"/>
              </a:lnSpc>
              <a:buNone/>
            </a:pPr>
            <a:r>
              <a:rPr lang="en-US" b="1" dirty="0"/>
              <a:t>returns</a:t>
            </a:r>
            <a:r>
              <a:rPr lang="en-US" dirty="0"/>
              <a:t> – the value of the hand according to the rules:</a:t>
            </a:r>
          </a:p>
          <a:p>
            <a:endParaRPr lang="en-US" sz="800" dirty="0"/>
          </a:p>
        </p:txBody>
      </p:sp>
      <p:sp>
        <p:nvSpPr>
          <p:cNvPr id="3" name="Title 2"/>
          <p:cNvSpPr>
            <a:spLocks noGrp="1"/>
          </p:cNvSpPr>
          <p:nvPr>
            <p:ph type="title"/>
          </p:nvPr>
        </p:nvSpPr>
        <p:spPr/>
        <p:txBody>
          <a:bodyPr>
            <a:normAutofit/>
          </a:bodyPr>
          <a:lstStyle/>
          <a:p>
            <a:pPr algn="ctr"/>
            <a:r>
              <a:rPr lang="en-NZ" b="1" dirty="0"/>
              <a:t>A3 Q8 - </a:t>
            </a:r>
            <a:r>
              <a:rPr lang="en-US" b="1" dirty="0" err="1">
                <a:solidFill>
                  <a:srgbClr val="0000FF"/>
                </a:solidFill>
              </a:rPr>
              <a:t>get_dice_score</a:t>
            </a:r>
            <a:r>
              <a:rPr lang="en-US" b="1" dirty="0">
                <a:solidFill>
                  <a:srgbClr val="0000FF"/>
                </a:solidFill>
              </a:rPr>
              <a:t>() </a:t>
            </a:r>
            <a:endParaRPr lang="en-NZ" b="1"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11</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8" name="TextBox 7"/>
          <p:cNvSpPr txBox="1"/>
          <p:nvPr/>
        </p:nvSpPr>
        <p:spPr>
          <a:xfrm>
            <a:off x="1981200" y="1524000"/>
            <a:ext cx="7162800" cy="2246769"/>
          </a:xfrm>
          <a:prstGeom prst="rect">
            <a:avLst/>
          </a:prstGeom>
          <a:solidFill>
            <a:schemeClr val="bg1">
              <a:lumMod val="95000"/>
            </a:schemeClr>
          </a:solidFill>
          <a:ln>
            <a:solidFill>
              <a:srgbClr val="000090"/>
            </a:solidFill>
          </a:ln>
        </p:spPr>
        <p:txBody>
          <a:bodyPr wrap="square" rtlCol="0">
            <a:spAutoFit/>
          </a:bodyPr>
          <a:lstStyle/>
          <a:p>
            <a:pPr marL="239713" indent="-239713"/>
            <a:r>
              <a:rPr lang="en-NZ" sz="2000" b="1" dirty="0">
                <a:solidFill>
                  <a:srgbClr val="000090"/>
                </a:solidFill>
              </a:rPr>
              <a:t>• A run is a sequence of dice values starting from 1, e.g., 123, 12345, 1234, 1.</a:t>
            </a:r>
          </a:p>
          <a:p>
            <a:pPr marL="239713" indent="-239713"/>
            <a:r>
              <a:rPr lang="en-NZ" sz="2000" b="1" dirty="0">
                <a:solidFill>
                  <a:srgbClr val="000090"/>
                </a:solidFill>
              </a:rPr>
              <a:t>• Each dice which is part of a run of dice starting from a 1 has a value which is equivalent to the dice number.  The value of any dice which is part of a run is added to the score of the hand.</a:t>
            </a:r>
          </a:p>
          <a:p>
            <a:pPr marL="239713" indent="-239713"/>
            <a:r>
              <a:rPr lang="en-NZ" sz="2000" b="1" dirty="0">
                <a:solidFill>
                  <a:srgbClr val="000090"/>
                </a:solidFill>
              </a:rPr>
              <a:t>• If there is no 1 in a hand of dice then the whole hand scores 0.</a:t>
            </a:r>
          </a:p>
          <a:p>
            <a:pPr marL="239713" indent="-239713"/>
            <a:r>
              <a:rPr lang="en-NZ" sz="2000" b="1" dirty="0">
                <a:solidFill>
                  <a:srgbClr val="000090"/>
                </a:solidFill>
              </a:rPr>
              <a:t>• A hand of dice can contain more than one run.</a:t>
            </a:r>
          </a:p>
        </p:txBody>
      </p:sp>
      <p:sp>
        <p:nvSpPr>
          <p:cNvPr id="9" name="TextBox 8"/>
          <p:cNvSpPr txBox="1"/>
          <p:nvPr/>
        </p:nvSpPr>
        <p:spPr>
          <a:xfrm>
            <a:off x="76200" y="3855019"/>
            <a:ext cx="8991600" cy="3002981"/>
          </a:xfrm>
          <a:prstGeom prst="rect">
            <a:avLst/>
          </a:prstGeom>
          <a:solidFill>
            <a:schemeClr val="bg1">
              <a:lumMod val="95000"/>
            </a:schemeClr>
          </a:solidFill>
          <a:ln>
            <a:solidFill>
              <a:srgbClr val="000090"/>
            </a:solidFill>
          </a:ln>
        </p:spPr>
        <p:txBody>
          <a:bodyPr wrap="square" rtlCol="0">
            <a:spAutoFit/>
          </a:bodyPr>
          <a:lstStyle/>
          <a:p>
            <a:pPr marL="355600" indent="-355600">
              <a:lnSpc>
                <a:spcPct val="110000"/>
              </a:lnSpc>
            </a:pPr>
            <a:r>
              <a:rPr lang="en-US" sz="2000" b="1" dirty="0">
                <a:solidFill>
                  <a:srgbClr val="000090"/>
                </a:solidFill>
              </a:rPr>
              <a:t>[5, 3, 2, 5, 4, 5, 6, 4, 3] has value 0</a:t>
            </a:r>
          </a:p>
          <a:p>
            <a:pPr marL="355600" indent="-355600">
              <a:lnSpc>
                <a:spcPct val="110000"/>
              </a:lnSpc>
            </a:pPr>
            <a:r>
              <a:rPr lang="en-US" sz="2000" b="1" dirty="0">
                <a:solidFill>
                  <a:srgbClr val="000090"/>
                </a:solidFill>
              </a:rPr>
              <a:t>[3, 4, 1, 5, 3, 1, 4, 6] has value 2 (contains one run with just the dice [1] and a second run with just [1])</a:t>
            </a:r>
          </a:p>
          <a:p>
            <a:pPr marL="355600" indent="-355600">
              <a:lnSpc>
                <a:spcPct val="110000"/>
              </a:lnSpc>
            </a:pPr>
            <a:endParaRPr lang="en-US" sz="400" b="1" dirty="0">
              <a:solidFill>
                <a:srgbClr val="000090"/>
              </a:solidFill>
            </a:endParaRPr>
          </a:p>
          <a:p>
            <a:pPr marL="355600" indent="-355600">
              <a:lnSpc>
                <a:spcPct val="110000"/>
              </a:lnSpc>
            </a:pPr>
            <a:r>
              <a:rPr lang="en-US" sz="2000" b="1" dirty="0">
                <a:solidFill>
                  <a:srgbClr val="000090"/>
                </a:solidFill>
              </a:rPr>
              <a:t>[5, 3, 2, 2, 6, 4, 5, 1, 4] has value 21 (contains one run with the dice [1, 2, 3, 4, 5, 6])</a:t>
            </a:r>
          </a:p>
          <a:p>
            <a:pPr marL="355600" indent="-355600">
              <a:lnSpc>
                <a:spcPct val="110000"/>
              </a:lnSpc>
            </a:pPr>
            <a:endParaRPr lang="en-US" sz="400" b="1" dirty="0">
              <a:solidFill>
                <a:srgbClr val="000090"/>
              </a:solidFill>
            </a:endParaRPr>
          </a:p>
          <a:p>
            <a:pPr marL="355600" indent="-355600">
              <a:lnSpc>
                <a:spcPct val="110000"/>
              </a:lnSpc>
            </a:pPr>
            <a:r>
              <a:rPr lang="en-US" sz="2000" b="1" dirty="0">
                <a:solidFill>
                  <a:srgbClr val="000090"/>
                </a:solidFill>
              </a:rPr>
              <a:t>[2, 1, 1, 1, 2, 3, 3, 1, 3, 2] has value 19 (contains three separate runs with the dice [1, 2, 3] and a second run with the dice [1]</a:t>
            </a:r>
          </a:p>
          <a:p>
            <a:pPr marL="355600" indent="-355600">
              <a:lnSpc>
                <a:spcPct val="110000"/>
              </a:lnSpc>
            </a:pPr>
            <a:endParaRPr lang="en-US" sz="400" b="1" dirty="0">
              <a:solidFill>
                <a:srgbClr val="000090"/>
              </a:solidFill>
            </a:endParaRPr>
          </a:p>
          <a:p>
            <a:pPr marL="355600" indent="-355600">
              <a:lnSpc>
                <a:spcPct val="110000"/>
              </a:lnSpc>
            </a:pPr>
            <a:r>
              <a:rPr lang="en-US" sz="2000" b="1" dirty="0">
                <a:solidFill>
                  <a:srgbClr val="000090"/>
                </a:solidFill>
              </a:rPr>
              <a:t>[3, 4, 1, 5, 2, 1, 5, 1, 2, 3, 4, 6] has value 37 (contains one run with the dice [1, 2, 3, 4, 5, 6], a second run with [1, 2, 3, 4, 5] and a third run with the dice [1])</a:t>
            </a:r>
            <a:endParaRPr lang="en-NZ" sz="2000" b="1" dirty="0">
              <a:solidFill>
                <a:srgbClr val="000090"/>
              </a:solidFill>
            </a:endParaRPr>
          </a:p>
        </p:txBody>
      </p:sp>
    </p:spTree>
    <p:custDataLst>
      <p:tags r:id="rId1"/>
    </p:custDataLst>
    <p:extLst>
      <p:ext uri="{BB962C8B-B14F-4D97-AF65-F5344CB8AC3E}">
        <p14:creationId xmlns:p14="http://schemas.microsoft.com/office/powerpoint/2010/main" val="41373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NZ" b="1" dirty="0"/>
              <a:t>A3 Q4 - </a:t>
            </a:r>
            <a:r>
              <a:rPr lang="en-US" b="1" dirty="0" err="1">
                <a:solidFill>
                  <a:srgbClr val="0000FF"/>
                </a:solidFill>
              </a:rPr>
              <a:t>get_memory_score</a:t>
            </a:r>
            <a:r>
              <a:rPr lang="en-US" b="1" dirty="0">
                <a:solidFill>
                  <a:srgbClr val="0000FF"/>
                </a:solidFill>
              </a:rPr>
              <a:t>() </a:t>
            </a:r>
            <a:endParaRPr lang="en-NZ" b="1"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12</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5" name="Content Placeholder 4">
            <a:extLst>
              <a:ext uri="{FF2B5EF4-FFF2-40B4-BE49-F238E27FC236}">
                <a16:creationId xmlns:a16="http://schemas.microsoft.com/office/drawing/2014/main" id="{04E61B22-D7BA-FD46-845A-0D61243B32F1}"/>
              </a:ext>
            </a:extLst>
          </p:cNvPr>
          <p:cNvSpPr>
            <a:spLocks noGrp="1"/>
          </p:cNvSpPr>
          <p:nvPr>
            <p:ph idx="1"/>
          </p:nvPr>
        </p:nvSpPr>
        <p:spPr>
          <a:xfrm>
            <a:off x="0" y="1219200"/>
            <a:ext cx="9144000" cy="3048000"/>
          </a:xfrm>
        </p:spPr>
        <p:txBody>
          <a:bodyPr/>
          <a:lstStyle/>
          <a:p>
            <a:r>
              <a:rPr lang="en-NZ" sz="4000" b="1" dirty="0">
                <a:latin typeface="Courier" pitchFamily="2" charset="0"/>
              </a:rPr>
              <a:t>[3, 4, 3, 0,</a:t>
            </a:r>
            <a:r>
              <a:rPr lang="en-NZ" sz="800" b="1" dirty="0">
                <a:latin typeface="Courier" pitchFamily="2" charset="0"/>
              </a:rPr>
              <a:t> </a:t>
            </a:r>
            <a:r>
              <a:rPr lang="en-NZ" sz="4000" b="1" dirty="0">
                <a:latin typeface="Courier" pitchFamily="2" charset="0"/>
              </a:rPr>
              <a:t>7, 4, 5, 2, 1, 3]</a:t>
            </a:r>
          </a:p>
          <a:p>
            <a:endParaRPr lang="en-US" dirty="0"/>
          </a:p>
        </p:txBody>
      </p:sp>
    </p:spTree>
    <p:custDataLst>
      <p:tags r:id="rId1"/>
    </p:custDataLst>
    <p:extLst>
      <p:ext uri="{BB962C8B-B14F-4D97-AF65-F5344CB8AC3E}">
        <p14:creationId xmlns:p14="http://schemas.microsoft.com/office/powerpoint/2010/main" val="337164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a:t>CodeRunner3 Assignments</a:t>
            </a:r>
          </a:p>
        </p:txBody>
      </p:sp>
      <p:sp>
        <p:nvSpPr>
          <p:cNvPr id="3" name="Content Placeholder 2"/>
          <p:cNvSpPr>
            <a:spLocks noGrp="1"/>
          </p:cNvSpPr>
          <p:nvPr>
            <p:ph sz="quarter" idx="1"/>
          </p:nvPr>
        </p:nvSpPr>
        <p:spPr>
          <a:xfrm>
            <a:off x="152400" y="914400"/>
            <a:ext cx="8991600" cy="5791200"/>
          </a:xfrm>
        </p:spPr>
        <p:txBody>
          <a:bodyPr/>
          <a:lstStyle/>
          <a:p>
            <a:r>
              <a:rPr lang="en-US" dirty="0" err="1"/>
              <a:t>CompSci</a:t>
            </a:r>
            <a:r>
              <a:rPr lang="en-US" dirty="0"/>
              <a:t> 101 has 5 assignments, in total worth 15% of your final mark.  </a:t>
            </a:r>
          </a:p>
          <a:p>
            <a:endParaRPr lang="en-US" dirty="0"/>
          </a:p>
          <a:p>
            <a:r>
              <a:rPr lang="en-US" dirty="0"/>
              <a:t>Assignment 3 is marked on </a:t>
            </a:r>
            <a:r>
              <a:rPr lang="en-US" b="1" dirty="0">
                <a:solidFill>
                  <a:srgbClr val="FF00FF"/>
                </a:solidFill>
              </a:rPr>
              <a:t>CodeRunner3</a:t>
            </a:r>
            <a:r>
              <a:rPr lang="en-US" dirty="0"/>
              <a:t>.  </a:t>
            </a:r>
            <a:r>
              <a:rPr lang="en-US" b="1" dirty="0"/>
              <a:t>There is no other submission required.</a:t>
            </a:r>
          </a:p>
          <a:p>
            <a:pPr>
              <a:buFont typeface="Arial"/>
              <a:buChar char="•"/>
            </a:pPr>
            <a:endParaRPr lang="en-US" sz="1800" dirty="0"/>
          </a:p>
          <a:p>
            <a:endParaRPr lang="en-US" sz="800" dirty="0"/>
          </a:p>
          <a:p>
            <a:pPr marL="0" indent="0">
              <a:buNone/>
            </a:pPr>
            <a:endParaRPr lang="en-NZ" dirty="0"/>
          </a:p>
          <a:p>
            <a:pPr marL="228600" lvl="1" indent="0">
              <a:buNone/>
            </a:pPr>
            <a:endParaRPr lang="en-NZ" dirty="0"/>
          </a:p>
        </p:txBody>
      </p:sp>
      <p:sp>
        <p:nvSpPr>
          <p:cNvPr id="5" name="Footer Placeholder 4"/>
          <p:cNvSpPr>
            <a:spLocks noGrp="1"/>
          </p:cNvSpPr>
          <p:nvPr>
            <p:ph type="ftr" sz="quarter" idx="3"/>
          </p:nvPr>
        </p:nvSpPr>
        <p:spPr>
          <a:xfrm>
            <a:off x="5486400" y="76200"/>
            <a:ext cx="2743200" cy="152400"/>
          </a:xfrm>
        </p:spPr>
        <p:txBody>
          <a:bodyPr/>
          <a:lstStyle/>
          <a:p>
            <a:r>
              <a:rPr lang="en-US" dirty="0" err="1"/>
              <a:t>CompSci</a:t>
            </a:r>
            <a:r>
              <a:rPr lang="en-US" dirty="0"/>
              <a:t> 101 - Principles of Programming</a:t>
            </a:r>
          </a:p>
        </p:txBody>
      </p:sp>
      <p:sp>
        <p:nvSpPr>
          <p:cNvPr id="6" name="Slide Number Placeholder 5"/>
          <p:cNvSpPr>
            <a:spLocks noGrp="1"/>
          </p:cNvSpPr>
          <p:nvPr>
            <p:ph type="sldNum" sz="quarter" idx="4"/>
          </p:nvPr>
        </p:nvSpPr>
        <p:spPr>
          <a:xfrm>
            <a:off x="8229600" y="76200"/>
            <a:ext cx="533400" cy="152400"/>
          </a:xfrm>
        </p:spPr>
        <p:txBody>
          <a:bodyPr/>
          <a:lstStyle/>
          <a:p>
            <a:fld id="{960975F2-62ED-B740-81EF-2CA8EADE5EA3}" type="slidenum">
              <a:rPr lang="en-US" smtClean="0"/>
              <a:t>2</a:t>
            </a:fld>
            <a:endParaRPr lang="en-US" dirty="0"/>
          </a:p>
        </p:txBody>
      </p:sp>
      <p:sp>
        <p:nvSpPr>
          <p:cNvPr id="8" name="TextBox 7"/>
          <p:cNvSpPr txBox="1"/>
          <p:nvPr/>
        </p:nvSpPr>
        <p:spPr>
          <a:xfrm>
            <a:off x="76200" y="3830877"/>
            <a:ext cx="9144000" cy="461665"/>
          </a:xfrm>
          <a:prstGeom prst="rect">
            <a:avLst/>
          </a:prstGeom>
          <a:noFill/>
        </p:spPr>
        <p:txBody>
          <a:bodyPr wrap="square" rtlCol="0">
            <a:spAutoFit/>
          </a:bodyPr>
          <a:lstStyle/>
          <a:p>
            <a:r>
              <a:rPr lang="en-US" sz="2400" b="1" dirty="0">
                <a:solidFill>
                  <a:srgbClr val="0000FF"/>
                </a:solidFill>
              </a:rPr>
              <a:t>https://</a:t>
            </a:r>
            <a:r>
              <a:rPr lang="en-US" sz="2400" b="1" dirty="0" err="1">
                <a:solidFill>
                  <a:srgbClr val="0000FF"/>
                </a:solidFill>
              </a:rPr>
              <a:t>www.cs.auckland.ac.nz</a:t>
            </a:r>
            <a:r>
              <a:rPr lang="en-US" sz="2400" b="1" dirty="0">
                <a:solidFill>
                  <a:srgbClr val="0000FF"/>
                </a:solidFill>
              </a:rPr>
              <a:t>/courses/compsci101ssc/assignments/</a:t>
            </a:r>
          </a:p>
        </p:txBody>
      </p:sp>
    </p:spTree>
    <p:extLst>
      <p:ext uri="{BB962C8B-B14F-4D97-AF65-F5344CB8AC3E}">
        <p14:creationId xmlns:p14="http://schemas.microsoft.com/office/powerpoint/2010/main" val="411328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a:t>Assignment 3 – Complete 8 functions</a:t>
            </a:r>
          </a:p>
        </p:txBody>
      </p:sp>
      <p:sp>
        <p:nvSpPr>
          <p:cNvPr id="3" name="Content Placeholder 2"/>
          <p:cNvSpPr>
            <a:spLocks noGrp="1"/>
          </p:cNvSpPr>
          <p:nvPr>
            <p:ph sz="quarter" idx="1"/>
          </p:nvPr>
        </p:nvSpPr>
        <p:spPr>
          <a:xfrm>
            <a:off x="152400" y="914400"/>
            <a:ext cx="8991600" cy="5715000"/>
          </a:xfrm>
        </p:spPr>
        <p:txBody>
          <a:bodyPr>
            <a:normAutofit/>
          </a:bodyPr>
          <a:lstStyle/>
          <a:p>
            <a:r>
              <a:rPr lang="en-US" dirty="0"/>
              <a:t>For Assignment 3, I have posted a program containing the skeleton and testing code for the 8 assignment questions.   Download these programs from the </a:t>
            </a:r>
            <a:r>
              <a:rPr lang="en-US" dirty="0" err="1"/>
              <a:t>CompSci</a:t>
            </a:r>
            <a:r>
              <a:rPr lang="en-US" dirty="0"/>
              <a:t> 101 assignments website:</a:t>
            </a:r>
          </a:p>
          <a:p>
            <a:pPr>
              <a:buFont typeface="Arial"/>
              <a:buChar char="•"/>
            </a:pPr>
            <a:endParaRPr lang="en-US" dirty="0"/>
          </a:p>
          <a:p>
            <a:pPr marL="0" indent="0">
              <a:buNone/>
            </a:pPr>
            <a:endParaRPr lang="en-US" sz="2000" dirty="0"/>
          </a:p>
          <a:p>
            <a:pPr>
              <a:buFont typeface="Arial"/>
              <a:buChar char="•"/>
            </a:pPr>
            <a:endParaRPr lang="en-US" dirty="0"/>
          </a:p>
          <a:p>
            <a:pPr>
              <a:buFont typeface="Arial"/>
              <a:buChar char="•"/>
            </a:pPr>
            <a:endParaRPr lang="en-US" sz="4000" dirty="0"/>
          </a:p>
          <a:p>
            <a:r>
              <a:rPr lang="en-US" dirty="0"/>
              <a:t>Once you are happy that your function executes correctly, submit </a:t>
            </a:r>
            <a:r>
              <a:rPr lang="en-US" b="1" dirty="0"/>
              <a:t>the </a:t>
            </a:r>
            <a:r>
              <a:rPr lang="en-US" sz="3200" b="1" dirty="0"/>
              <a:t>whole</a:t>
            </a:r>
            <a:r>
              <a:rPr lang="en-US" b="1" dirty="0"/>
              <a:t> function </a:t>
            </a:r>
            <a:r>
              <a:rPr lang="en-US" dirty="0"/>
              <a:t>to </a:t>
            </a:r>
            <a:r>
              <a:rPr lang="en-US" b="1" dirty="0">
                <a:solidFill>
                  <a:srgbClr val="FF00FF"/>
                </a:solidFill>
              </a:rPr>
              <a:t>CodeRunner3</a:t>
            </a:r>
            <a:r>
              <a:rPr lang="en-US" dirty="0"/>
              <a:t>.  You will receive immediate feedback from CodeRunner3 telling you if you have passed the tests for that question.  You can submit as many times as you like.  You need to submit one function at a time.</a:t>
            </a:r>
            <a:endParaRPr lang="en-US" sz="1800" dirty="0"/>
          </a:p>
          <a:p>
            <a:endParaRPr lang="en-US" sz="800" dirty="0"/>
          </a:p>
          <a:p>
            <a:pPr marL="0" indent="0">
              <a:buNone/>
            </a:pPr>
            <a:endParaRPr lang="en-NZ" dirty="0"/>
          </a:p>
          <a:p>
            <a:pPr marL="228600" lvl="1" indent="0">
              <a:buNone/>
            </a:pPr>
            <a:endParaRPr lang="en-NZ" dirty="0"/>
          </a:p>
        </p:txBody>
      </p:sp>
      <p:sp>
        <p:nvSpPr>
          <p:cNvPr id="5" name="Footer Placeholder 4"/>
          <p:cNvSpPr>
            <a:spLocks noGrp="1"/>
          </p:cNvSpPr>
          <p:nvPr>
            <p:ph type="ftr" sz="quarter" idx="3"/>
          </p:nvPr>
        </p:nvSpPr>
        <p:spPr>
          <a:xfrm>
            <a:off x="5486400" y="76200"/>
            <a:ext cx="2743200" cy="152400"/>
          </a:xfrm>
        </p:spPr>
        <p:txBody>
          <a:bodyPr/>
          <a:lstStyle/>
          <a:p>
            <a:r>
              <a:rPr lang="en-US" dirty="0" err="1"/>
              <a:t>CompSci</a:t>
            </a:r>
            <a:r>
              <a:rPr lang="en-US" dirty="0"/>
              <a:t> 101 - Principles of Programming</a:t>
            </a:r>
          </a:p>
        </p:txBody>
      </p:sp>
      <p:sp>
        <p:nvSpPr>
          <p:cNvPr id="6" name="Slide Number Placeholder 5"/>
          <p:cNvSpPr>
            <a:spLocks noGrp="1"/>
          </p:cNvSpPr>
          <p:nvPr>
            <p:ph type="sldNum" sz="quarter" idx="4"/>
          </p:nvPr>
        </p:nvSpPr>
        <p:spPr>
          <a:xfrm>
            <a:off x="8229600" y="76200"/>
            <a:ext cx="533400" cy="152400"/>
          </a:xfrm>
        </p:spPr>
        <p:txBody>
          <a:bodyPr/>
          <a:lstStyle/>
          <a:p>
            <a:fld id="{960975F2-62ED-B740-81EF-2CA8EADE5EA3}" type="slidenum">
              <a:rPr lang="en-US" smtClean="0"/>
              <a:t>3</a:t>
            </a:fld>
            <a:endParaRPr lang="en-US" dirty="0"/>
          </a:p>
        </p:txBody>
      </p:sp>
      <p:sp>
        <p:nvSpPr>
          <p:cNvPr id="10" name="TextBox 9"/>
          <p:cNvSpPr txBox="1"/>
          <p:nvPr/>
        </p:nvSpPr>
        <p:spPr>
          <a:xfrm>
            <a:off x="25400" y="2129135"/>
            <a:ext cx="9144000" cy="461665"/>
          </a:xfrm>
          <a:prstGeom prst="rect">
            <a:avLst/>
          </a:prstGeom>
          <a:noFill/>
        </p:spPr>
        <p:txBody>
          <a:bodyPr wrap="square" rtlCol="0">
            <a:spAutoFit/>
          </a:bodyPr>
          <a:lstStyle/>
          <a:p>
            <a:r>
              <a:rPr lang="en-US" sz="2400" b="1" dirty="0">
                <a:solidFill>
                  <a:srgbClr val="0000FF"/>
                </a:solidFill>
              </a:rPr>
              <a:t>https://</a:t>
            </a:r>
            <a:r>
              <a:rPr lang="en-US" sz="2400" b="1" dirty="0" err="1">
                <a:solidFill>
                  <a:srgbClr val="0000FF"/>
                </a:solidFill>
              </a:rPr>
              <a:t>www.cs.auckland.ac.nz</a:t>
            </a:r>
            <a:r>
              <a:rPr lang="en-US" sz="2400" b="1" dirty="0">
                <a:solidFill>
                  <a:srgbClr val="0000FF"/>
                </a:solidFill>
              </a:rPr>
              <a:t>/courses/compsci101ssc/assignments/</a:t>
            </a:r>
          </a:p>
        </p:txBody>
      </p:sp>
      <p:sp>
        <p:nvSpPr>
          <p:cNvPr id="7" name="TextBox 6"/>
          <p:cNvSpPr txBox="1"/>
          <p:nvPr/>
        </p:nvSpPr>
        <p:spPr>
          <a:xfrm>
            <a:off x="254001" y="2870538"/>
            <a:ext cx="8508999" cy="923330"/>
          </a:xfrm>
          <a:prstGeom prst="rect">
            <a:avLst/>
          </a:prstGeom>
          <a:solidFill>
            <a:srgbClr val="00FF00"/>
          </a:solidFill>
          <a:ln>
            <a:solidFill>
              <a:srgbClr val="000090"/>
            </a:solidFill>
          </a:ln>
        </p:spPr>
        <p:txBody>
          <a:bodyPr wrap="square" rtlCol="0">
            <a:spAutoFit/>
          </a:bodyPr>
          <a:lstStyle/>
          <a:p>
            <a:pPr algn="ctr"/>
            <a:r>
              <a:rPr lang="en-US" dirty="0">
                <a:solidFill>
                  <a:srgbClr val="000090"/>
                </a:solidFill>
              </a:rPr>
              <a:t>  </a:t>
            </a:r>
          </a:p>
          <a:p>
            <a:pPr algn="ctr"/>
            <a:r>
              <a:rPr lang="en-US" dirty="0">
                <a:solidFill>
                  <a:srgbClr val="000090"/>
                </a:solidFill>
              </a:rPr>
              <a:t> </a:t>
            </a:r>
          </a:p>
          <a:p>
            <a:pPr algn="ctr"/>
            <a:endParaRPr lang="en-US" dirty="0">
              <a:solidFill>
                <a:srgbClr val="000090"/>
              </a:solidFill>
            </a:endParaRPr>
          </a:p>
        </p:txBody>
      </p:sp>
      <p:sp>
        <p:nvSpPr>
          <p:cNvPr id="4" name="TextBox 3"/>
          <p:cNvSpPr txBox="1"/>
          <p:nvPr/>
        </p:nvSpPr>
        <p:spPr>
          <a:xfrm>
            <a:off x="381000" y="3085982"/>
            <a:ext cx="8762999" cy="523220"/>
          </a:xfrm>
          <a:prstGeom prst="rect">
            <a:avLst/>
          </a:prstGeom>
          <a:noFill/>
        </p:spPr>
        <p:txBody>
          <a:bodyPr wrap="square" rtlCol="0">
            <a:spAutoFit/>
          </a:bodyPr>
          <a:lstStyle/>
          <a:p>
            <a:r>
              <a:rPr lang="en-US" sz="2800" b="1" dirty="0">
                <a:solidFill>
                  <a:srgbClr val="000090"/>
                </a:solidFill>
              </a:rPr>
              <a:t>Develop the solution to each function in each program. </a:t>
            </a:r>
          </a:p>
        </p:txBody>
      </p:sp>
    </p:spTree>
    <p:extLst>
      <p:ext uri="{BB962C8B-B14F-4D97-AF65-F5344CB8AC3E}">
        <p14:creationId xmlns:p14="http://schemas.microsoft.com/office/powerpoint/2010/main" val="23801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991600" cy="5943600"/>
          </a:xfrm>
        </p:spPr>
        <p:txBody>
          <a:bodyPr/>
          <a:lstStyle/>
          <a:p>
            <a:pPr marL="177800" indent="-177800">
              <a:buNone/>
            </a:pPr>
            <a:r>
              <a:rPr lang="en-US" b="1" dirty="0"/>
              <a:t>parameter</a:t>
            </a:r>
            <a:r>
              <a:rPr lang="en-US" dirty="0"/>
              <a:t> - a list of strings </a:t>
            </a:r>
          </a:p>
          <a:p>
            <a:pPr marL="177800" indent="-177800">
              <a:buNone/>
            </a:pPr>
            <a:r>
              <a:rPr lang="en-US" b="1" dirty="0"/>
              <a:t>returns</a:t>
            </a:r>
            <a:r>
              <a:rPr lang="en-US" dirty="0"/>
              <a:t> </a:t>
            </a:r>
            <a:r>
              <a:rPr lang="mr-IN" dirty="0"/>
              <a:t>–</a:t>
            </a:r>
            <a:r>
              <a:rPr lang="en-US" dirty="0"/>
              <a:t> a lowercase string made up of the a last three letters of each word in the parameter list which has at least three letters.</a:t>
            </a:r>
          </a:p>
          <a:p>
            <a:pPr marL="0" indent="0" algn="ctr">
              <a:buNone/>
            </a:pPr>
            <a:endParaRPr lang="en-US" sz="3600" dirty="0"/>
          </a:p>
          <a:p>
            <a:pPr marL="228600" lvl="1" indent="0">
              <a:buNone/>
            </a:pPr>
            <a:endParaRPr lang="en-NZ" dirty="0"/>
          </a:p>
          <a:p>
            <a:pPr marL="0" indent="0">
              <a:buNone/>
            </a:pPr>
            <a:endParaRPr lang="en-NZ" dirty="0"/>
          </a:p>
        </p:txBody>
      </p:sp>
      <p:sp>
        <p:nvSpPr>
          <p:cNvPr id="3" name="Title 2"/>
          <p:cNvSpPr>
            <a:spLocks noGrp="1"/>
          </p:cNvSpPr>
          <p:nvPr>
            <p:ph type="title"/>
          </p:nvPr>
        </p:nvSpPr>
        <p:spPr/>
        <p:txBody>
          <a:bodyPr>
            <a:normAutofit/>
          </a:bodyPr>
          <a:lstStyle/>
          <a:p>
            <a:pPr algn="ctr"/>
            <a:r>
              <a:rPr lang="en-NZ" b="1" dirty="0"/>
              <a:t>A3 Q1 - </a:t>
            </a:r>
            <a:r>
              <a:rPr lang="en-US" b="1" dirty="0" err="1">
                <a:solidFill>
                  <a:srgbClr val="0000FF"/>
                </a:solidFill>
              </a:rPr>
              <a:t>get_last_three_letters</a:t>
            </a:r>
            <a:r>
              <a:rPr lang="en-US" b="1" dirty="0">
                <a:solidFill>
                  <a:srgbClr val="0000FF"/>
                </a:solidFill>
              </a:rPr>
              <a:t>()</a:t>
            </a:r>
            <a:endParaRPr lang="en-NZ" b="1" dirty="0">
              <a:solidFill>
                <a:srgbClr val="0000FF"/>
              </a:solidFill>
            </a:endParaRPr>
          </a:p>
        </p:txBody>
      </p:sp>
      <p:sp>
        <p:nvSpPr>
          <p:cNvPr id="6" name="Slide Number Placeholder 5"/>
          <p:cNvSpPr>
            <a:spLocks noGrp="1"/>
          </p:cNvSpPr>
          <p:nvPr>
            <p:ph type="sldNum" sz="quarter" idx="4"/>
          </p:nvPr>
        </p:nvSpPr>
        <p:spPr/>
        <p:txBody>
          <a:bodyPr/>
          <a:lstStyle/>
          <a:p>
            <a:fld id="{B6F15528-21DE-4FAA-801E-634DDDAF4B2B}" type="slidenum">
              <a:rPr lang="en-US" smtClean="0"/>
              <a:pPr/>
              <a:t>4</a:t>
            </a:fld>
            <a:endParaRPr lang="en-US" dirty="0"/>
          </a:p>
        </p:txBody>
      </p:sp>
      <p:sp>
        <p:nvSpPr>
          <p:cNvPr id="7" name="Footer Placeholder 6"/>
          <p:cNvSpPr>
            <a:spLocks noGrp="1"/>
          </p:cNvSpPr>
          <p:nvPr>
            <p:ph type="ftr" sz="quarter" idx="3"/>
          </p:nvPr>
        </p:nvSpPr>
        <p:spPr/>
        <p:txBody>
          <a:bodyPr/>
          <a:lstStyle/>
          <a:p>
            <a:r>
              <a:rPr lang="en-US"/>
              <a:t>CompSci 101 - Principles of Programming</a:t>
            </a:r>
            <a:endParaRPr lang="en-US" dirty="0"/>
          </a:p>
        </p:txBody>
      </p:sp>
      <p:sp>
        <p:nvSpPr>
          <p:cNvPr id="8" name="TextBox 7"/>
          <p:cNvSpPr txBox="1"/>
          <p:nvPr/>
        </p:nvSpPr>
        <p:spPr>
          <a:xfrm>
            <a:off x="0" y="2362200"/>
            <a:ext cx="9144000" cy="1914370"/>
          </a:xfrm>
          <a:prstGeom prst="rect">
            <a:avLst/>
          </a:prstGeom>
          <a:solidFill>
            <a:schemeClr val="bg1">
              <a:lumMod val="95000"/>
            </a:schemeClr>
          </a:solidFill>
          <a:ln>
            <a:solidFill>
              <a:srgbClr val="000090"/>
            </a:solidFill>
          </a:ln>
        </p:spPr>
        <p:txBody>
          <a:bodyPr wrap="square" rtlCol="0">
            <a:spAutoFit/>
          </a:bodyPr>
          <a:lstStyle/>
          <a:p>
            <a:pPr>
              <a:lnSpc>
                <a:spcPct val="120000"/>
              </a:lnSpc>
            </a:pPr>
            <a:r>
              <a:rPr lang="mr-IN" sz="2000" b="1" dirty="0" err="1">
                <a:solidFill>
                  <a:srgbClr val="000090"/>
                </a:solidFill>
                <a:latin typeface="Calibri"/>
                <a:cs typeface="Calibri"/>
              </a:rPr>
              <a:t>print</a:t>
            </a:r>
            <a:r>
              <a:rPr lang="mr-IN" sz="2000" b="1" dirty="0">
                <a:solidFill>
                  <a:srgbClr val="000090"/>
                </a:solidFill>
                <a:latin typeface="Calibri"/>
                <a:cs typeface="Calibri"/>
              </a:rPr>
              <a:t>("1.", </a:t>
            </a:r>
            <a:r>
              <a:rPr lang="en-US" sz="2000" b="1" dirty="0" err="1">
                <a:solidFill>
                  <a:srgbClr val="0000FF"/>
                </a:solidFill>
                <a:cs typeface="Calibri"/>
              </a:rPr>
              <a:t>get_last_three_letters</a:t>
            </a:r>
            <a:r>
              <a:rPr lang="mr-IN" sz="2000" b="1" dirty="0">
                <a:solidFill>
                  <a:srgbClr val="000090"/>
                </a:solidFill>
                <a:latin typeface="Calibri"/>
                <a:cs typeface="Calibri"/>
              </a:rPr>
              <a:t>(["Jess", "Cain", "Amity", "Raeann"]))</a:t>
            </a:r>
          </a:p>
          <a:p>
            <a:pPr>
              <a:lnSpc>
                <a:spcPct val="120000"/>
              </a:lnSpc>
            </a:pPr>
            <a:r>
              <a:rPr lang="mr-IN" sz="2000" b="1" dirty="0">
                <a:solidFill>
                  <a:srgbClr val="000090"/>
                </a:solidFill>
                <a:latin typeface="Calibri"/>
                <a:cs typeface="Calibri"/>
              </a:rPr>
              <a:t>print("2.", </a:t>
            </a:r>
            <a:r>
              <a:rPr lang="en-US" sz="2000" b="1" dirty="0" err="1">
                <a:solidFill>
                  <a:srgbClr val="0000FF"/>
                </a:solidFill>
                <a:cs typeface="Calibri"/>
              </a:rPr>
              <a:t>get_last_three_letters</a:t>
            </a:r>
            <a:r>
              <a:rPr lang="mr-IN" sz="2000" b="1" dirty="0">
                <a:solidFill>
                  <a:srgbClr val="000090"/>
                </a:solidFill>
                <a:latin typeface="Calibri"/>
                <a:cs typeface="Calibri"/>
              </a:rPr>
              <a:t>([</a:t>
            </a:r>
            <a:r>
              <a:rPr lang="en-NZ" sz="2000" b="1" dirty="0">
                <a:solidFill>
                  <a:srgbClr val="000090"/>
                </a:solidFill>
                <a:cs typeface="Calibri"/>
              </a:rPr>
              <a:t>"</a:t>
            </a:r>
            <a:r>
              <a:rPr lang="en-NZ" sz="2000" b="1" dirty="0" err="1">
                <a:solidFill>
                  <a:srgbClr val="000090"/>
                </a:solidFill>
                <a:cs typeface="Calibri"/>
              </a:rPr>
              <a:t>CAIn</a:t>
            </a:r>
            <a:r>
              <a:rPr lang="en-NZ" sz="2000" b="1" dirty="0">
                <a:solidFill>
                  <a:srgbClr val="000090"/>
                </a:solidFill>
                <a:cs typeface="Calibri"/>
              </a:rPr>
              <a:t>", "</a:t>
            </a:r>
            <a:r>
              <a:rPr lang="en-NZ" sz="2000" b="1" dirty="0" err="1">
                <a:solidFill>
                  <a:srgbClr val="000090"/>
                </a:solidFill>
                <a:cs typeface="Calibri"/>
              </a:rPr>
              <a:t>JessiE</a:t>
            </a:r>
            <a:r>
              <a:rPr lang="en-NZ" sz="2000" b="1" dirty="0">
                <a:solidFill>
                  <a:srgbClr val="000090"/>
                </a:solidFill>
                <a:cs typeface="Calibri"/>
              </a:rPr>
              <a:t>", "O", "ROBERT", "Geoffrey", "Li", </a:t>
            </a:r>
          </a:p>
          <a:p>
            <a:pPr>
              <a:lnSpc>
                <a:spcPct val="120000"/>
              </a:lnSpc>
            </a:pPr>
            <a:r>
              <a:rPr lang="en-NZ" sz="2000" b="1" dirty="0">
                <a:solidFill>
                  <a:srgbClr val="000090"/>
                </a:solidFill>
                <a:latin typeface="Calibri"/>
                <a:cs typeface="Calibri"/>
              </a:rPr>
              <a:t>									</a:t>
            </a:r>
            <a:r>
              <a:rPr lang="mr-IN" sz="2000" b="1" dirty="0">
                <a:solidFill>
                  <a:srgbClr val="000090"/>
                </a:solidFill>
                <a:latin typeface="Calibri"/>
                <a:cs typeface="Calibri"/>
              </a:rPr>
              <a:t>"B"]))</a:t>
            </a:r>
          </a:p>
          <a:p>
            <a:pPr>
              <a:lnSpc>
                <a:spcPct val="120000"/>
              </a:lnSpc>
            </a:pPr>
            <a:r>
              <a:rPr lang="mr-IN" sz="2000" b="1" dirty="0">
                <a:solidFill>
                  <a:srgbClr val="000090"/>
                </a:solidFill>
                <a:latin typeface="Calibri"/>
                <a:cs typeface="Calibri"/>
              </a:rPr>
              <a:t>print("3.", "***" + </a:t>
            </a:r>
            <a:r>
              <a:rPr lang="en-US" sz="2000" b="1" dirty="0" err="1">
                <a:solidFill>
                  <a:srgbClr val="0000FF"/>
                </a:solidFill>
                <a:cs typeface="Calibri"/>
              </a:rPr>
              <a:t>get_last_three_letters</a:t>
            </a:r>
            <a:r>
              <a:rPr lang="mr-IN" sz="2000" b="1" dirty="0">
                <a:solidFill>
                  <a:srgbClr val="000090"/>
                </a:solidFill>
                <a:latin typeface="Calibri"/>
                <a:cs typeface="Calibri"/>
              </a:rPr>
              <a:t>([]) + "***")</a:t>
            </a:r>
          </a:p>
          <a:p>
            <a:pPr>
              <a:lnSpc>
                <a:spcPct val="120000"/>
              </a:lnSpc>
            </a:pPr>
            <a:r>
              <a:rPr lang="mr-IN" sz="2000" b="1" dirty="0">
                <a:solidFill>
                  <a:srgbClr val="000090"/>
                </a:solidFill>
                <a:latin typeface="Calibri"/>
                <a:cs typeface="Calibri"/>
              </a:rPr>
              <a:t>print("4.", "***" + </a:t>
            </a:r>
            <a:r>
              <a:rPr lang="en-US" sz="2000" b="1" dirty="0" err="1">
                <a:solidFill>
                  <a:srgbClr val="0000FF"/>
                </a:solidFill>
                <a:cs typeface="Calibri"/>
              </a:rPr>
              <a:t>get_last_three_letters</a:t>
            </a:r>
            <a:r>
              <a:rPr lang="mr-IN" sz="2000" b="1" dirty="0">
                <a:solidFill>
                  <a:srgbClr val="000090"/>
                </a:solidFill>
                <a:latin typeface="Calibri"/>
                <a:cs typeface="Calibri"/>
              </a:rPr>
              <a:t>(["A", "E", "O"]) + "***")</a:t>
            </a:r>
            <a:endParaRPr lang="en-US" sz="2000" b="1" dirty="0">
              <a:solidFill>
                <a:srgbClr val="000090"/>
              </a:solidFill>
              <a:latin typeface="Calibri"/>
              <a:cs typeface="Calibri"/>
            </a:endParaRPr>
          </a:p>
        </p:txBody>
      </p:sp>
      <p:sp>
        <p:nvSpPr>
          <p:cNvPr id="9" name="TextBox 8"/>
          <p:cNvSpPr txBox="1"/>
          <p:nvPr/>
        </p:nvSpPr>
        <p:spPr>
          <a:xfrm>
            <a:off x="1143000" y="4953000"/>
            <a:ext cx="2590800" cy="1323439"/>
          </a:xfrm>
          <a:prstGeom prst="rect">
            <a:avLst/>
          </a:prstGeom>
          <a:solidFill>
            <a:schemeClr val="bg1">
              <a:lumMod val="95000"/>
            </a:schemeClr>
          </a:solidFill>
          <a:ln>
            <a:solidFill>
              <a:srgbClr val="000090"/>
            </a:solidFill>
          </a:ln>
        </p:spPr>
        <p:txBody>
          <a:bodyPr wrap="square" rtlCol="0">
            <a:spAutoFit/>
          </a:bodyPr>
          <a:lstStyle/>
          <a:p>
            <a:r>
              <a:rPr lang="en-US" sz="2000" b="1" dirty="0">
                <a:solidFill>
                  <a:srgbClr val="000090"/>
                </a:solidFill>
              </a:rPr>
              <a:t>1. </a:t>
            </a:r>
            <a:r>
              <a:rPr lang="en-US" sz="2000" b="1" dirty="0" err="1">
                <a:solidFill>
                  <a:srgbClr val="000090"/>
                </a:solidFill>
              </a:rPr>
              <a:t>essainityann</a:t>
            </a:r>
            <a:endParaRPr lang="en-US" sz="2000" b="1" dirty="0">
              <a:solidFill>
                <a:srgbClr val="000090"/>
              </a:solidFill>
            </a:endParaRPr>
          </a:p>
          <a:p>
            <a:r>
              <a:rPr lang="en-US" sz="2000" b="1" dirty="0">
                <a:solidFill>
                  <a:srgbClr val="000090"/>
                </a:solidFill>
              </a:rPr>
              <a:t>2. </a:t>
            </a:r>
            <a:r>
              <a:rPr lang="en-US" sz="2000" b="1" dirty="0" err="1">
                <a:solidFill>
                  <a:srgbClr val="000090"/>
                </a:solidFill>
              </a:rPr>
              <a:t>ainsieertrey</a:t>
            </a:r>
            <a:endParaRPr lang="en-US" sz="2000" b="1" dirty="0">
              <a:solidFill>
                <a:srgbClr val="000090"/>
              </a:solidFill>
            </a:endParaRPr>
          </a:p>
          <a:p>
            <a:r>
              <a:rPr lang="en-US" sz="2000" b="1" dirty="0">
                <a:solidFill>
                  <a:srgbClr val="000090"/>
                </a:solidFill>
              </a:rPr>
              <a:t>3. ******</a:t>
            </a:r>
          </a:p>
          <a:p>
            <a:r>
              <a:rPr lang="en-US" sz="2000" b="1" dirty="0">
                <a:solidFill>
                  <a:srgbClr val="000090"/>
                </a:solidFill>
              </a:rPr>
              <a:t>4. ******</a:t>
            </a:r>
            <a:endParaRPr lang="en-US" sz="2000" b="1" dirty="0">
              <a:solidFill>
                <a:srgbClr val="000090"/>
              </a:solidFill>
              <a:latin typeface="Courier"/>
              <a:cs typeface="Courier"/>
            </a:endParaRPr>
          </a:p>
        </p:txBody>
      </p:sp>
    </p:spTree>
    <p:custDataLst>
      <p:tags r:id="rId1"/>
    </p:custDataLst>
    <p:extLst>
      <p:ext uri="{BB962C8B-B14F-4D97-AF65-F5344CB8AC3E}">
        <p14:creationId xmlns:p14="http://schemas.microsoft.com/office/powerpoint/2010/main" val="115291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991600" cy="5943600"/>
          </a:xfrm>
        </p:spPr>
        <p:txBody>
          <a:bodyPr/>
          <a:lstStyle/>
          <a:p>
            <a:pPr marL="177800" indent="-177800">
              <a:buNone/>
            </a:pPr>
            <a:r>
              <a:rPr lang="en-US" b="1" dirty="0"/>
              <a:t>parameter</a:t>
            </a:r>
            <a:r>
              <a:rPr lang="en-US" dirty="0"/>
              <a:t> - a list of numbers</a:t>
            </a:r>
          </a:p>
          <a:p>
            <a:pPr marL="177800" indent="-177800">
              <a:lnSpc>
                <a:spcPct val="90000"/>
              </a:lnSpc>
              <a:buNone/>
            </a:pPr>
            <a:r>
              <a:rPr lang="en-US" b="1" dirty="0"/>
              <a:t>returns</a:t>
            </a:r>
            <a:r>
              <a:rPr lang="en-US" dirty="0"/>
              <a:t> </a:t>
            </a:r>
            <a:r>
              <a:rPr lang="mr-IN" dirty="0"/>
              <a:t>– </a:t>
            </a:r>
            <a:r>
              <a:rPr lang="en-US" dirty="0"/>
              <a:t>the average (to one decimal place) of non-zero </a:t>
            </a:r>
            <a:r>
              <a:rPr lang="en-US" b="1" dirty="0"/>
              <a:t>positive</a:t>
            </a:r>
            <a:r>
              <a:rPr lang="en-US" dirty="0"/>
              <a:t> elements excluding the smallest two numbers. </a:t>
            </a:r>
            <a:endParaRPr lang="en-US" sz="3600" dirty="0"/>
          </a:p>
          <a:p>
            <a:pPr marL="228600" lvl="1" indent="0">
              <a:buNone/>
            </a:pPr>
            <a:endParaRPr lang="en-NZ" dirty="0"/>
          </a:p>
          <a:p>
            <a:pPr marL="0" indent="0">
              <a:buNone/>
            </a:pPr>
            <a:endParaRPr lang="en-NZ" dirty="0"/>
          </a:p>
        </p:txBody>
      </p:sp>
      <p:sp>
        <p:nvSpPr>
          <p:cNvPr id="3" name="Title 2"/>
          <p:cNvSpPr>
            <a:spLocks noGrp="1"/>
          </p:cNvSpPr>
          <p:nvPr>
            <p:ph type="title"/>
          </p:nvPr>
        </p:nvSpPr>
        <p:spPr/>
        <p:txBody>
          <a:bodyPr>
            <a:normAutofit/>
          </a:bodyPr>
          <a:lstStyle/>
          <a:p>
            <a:pPr algn="ctr"/>
            <a:r>
              <a:rPr lang="en-NZ" b="1" dirty="0"/>
              <a:t>A3 Q2 - </a:t>
            </a:r>
            <a:r>
              <a:rPr lang="en-US" b="1" dirty="0" err="1">
                <a:solidFill>
                  <a:srgbClr val="0000FF"/>
                </a:solidFill>
              </a:rPr>
              <a:t>get_funny_average</a:t>
            </a:r>
            <a:r>
              <a:rPr lang="en-US" b="1" dirty="0">
                <a:solidFill>
                  <a:srgbClr val="0000FF"/>
                </a:solidFill>
              </a:rPr>
              <a:t> ()</a:t>
            </a:r>
            <a:endParaRPr lang="en-NZ" b="1" dirty="0">
              <a:solidFill>
                <a:srgbClr val="0000FF"/>
              </a:solidFill>
            </a:endParaRPr>
          </a:p>
        </p:txBody>
      </p:sp>
      <p:sp>
        <p:nvSpPr>
          <p:cNvPr id="6" name="Slide Number Placeholder 5"/>
          <p:cNvSpPr>
            <a:spLocks noGrp="1"/>
          </p:cNvSpPr>
          <p:nvPr>
            <p:ph type="sldNum" sz="quarter" idx="4"/>
          </p:nvPr>
        </p:nvSpPr>
        <p:spPr/>
        <p:txBody>
          <a:bodyPr/>
          <a:lstStyle/>
          <a:p>
            <a:fld id="{B6F15528-21DE-4FAA-801E-634DDDAF4B2B}" type="slidenum">
              <a:rPr lang="en-US" smtClean="0"/>
              <a:pPr/>
              <a:t>5</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8" name="TextBox 7"/>
          <p:cNvSpPr txBox="1"/>
          <p:nvPr/>
        </p:nvSpPr>
        <p:spPr>
          <a:xfrm>
            <a:off x="209550" y="1905000"/>
            <a:ext cx="8877300" cy="2729337"/>
          </a:xfrm>
          <a:prstGeom prst="rect">
            <a:avLst/>
          </a:prstGeom>
          <a:solidFill>
            <a:schemeClr val="bg1">
              <a:lumMod val="95000"/>
            </a:schemeClr>
          </a:solidFill>
          <a:ln>
            <a:solidFill>
              <a:srgbClr val="000090"/>
            </a:solidFill>
          </a:ln>
        </p:spPr>
        <p:txBody>
          <a:bodyPr wrap="square" rtlCol="0">
            <a:spAutoFit/>
          </a:bodyPr>
          <a:lstStyle/>
          <a:p>
            <a:pPr>
              <a:lnSpc>
                <a:spcPct val="120000"/>
              </a:lnSpc>
            </a:pPr>
            <a:r>
              <a:rPr lang="en-US" b="1" dirty="0">
                <a:solidFill>
                  <a:srgbClr val="000090"/>
                </a:solidFill>
                <a:cs typeface="Calibri"/>
              </a:rPr>
              <a:t>print("1.  [ 3, 2, 0, 25, 1]:                ", </a:t>
            </a:r>
            <a:r>
              <a:rPr lang="en-US" b="1" dirty="0" err="1">
                <a:solidFill>
                  <a:srgbClr val="0432FF"/>
                </a:solidFill>
                <a:cs typeface="Calibri"/>
              </a:rPr>
              <a:t>get_funny_average</a:t>
            </a:r>
            <a:r>
              <a:rPr lang="en-US" b="1" dirty="0">
                <a:solidFill>
                  <a:srgbClr val="0432FF"/>
                </a:solidFill>
                <a:cs typeface="Calibri"/>
              </a:rPr>
              <a:t>(</a:t>
            </a:r>
            <a:r>
              <a:rPr lang="en-US" b="1" dirty="0">
                <a:solidFill>
                  <a:srgbClr val="000090"/>
                </a:solidFill>
                <a:cs typeface="Calibri"/>
              </a:rPr>
              <a:t>[ 3, 2, 0, 25, 1]</a:t>
            </a:r>
            <a:r>
              <a:rPr lang="en-US" b="1" dirty="0">
                <a:solidFill>
                  <a:srgbClr val="0432FF"/>
                </a:solidFill>
                <a:cs typeface="Calibri"/>
              </a:rPr>
              <a:t>)</a:t>
            </a:r>
            <a:r>
              <a:rPr lang="en-US" b="1" dirty="0">
                <a:solidFill>
                  <a:srgbClr val="000090"/>
                </a:solidFill>
                <a:cs typeface="Calibri"/>
              </a:rPr>
              <a:t>)</a:t>
            </a:r>
          </a:p>
          <a:p>
            <a:pPr>
              <a:lnSpc>
                <a:spcPct val="120000"/>
              </a:lnSpc>
            </a:pPr>
            <a:r>
              <a:rPr lang="en-US" b="1" dirty="0">
                <a:solidFill>
                  <a:srgbClr val="000090"/>
                </a:solidFill>
                <a:cs typeface="Calibri"/>
              </a:rPr>
              <a:t>print("2.  [-6, -32, 2, 0, -51, 1, 0, 0]:    ", </a:t>
            </a:r>
            <a:r>
              <a:rPr lang="en-US" b="1" dirty="0" err="1">
                <a:solidFill>
                  <a:srgbClr val="0432FF"/>
                </a:solidFill>
                <a:cs typeface="Calibri"/>
              </a:rPr>
              <a:t>get_funny_average</a:t>
            </a:r>
            <a:r>
              <a:rPr lang="en-US" b="1" dirty="0">
                <a:solidFill>
                  <a:srgbClr val="0432FF"/>
                </a:solidFill>
                <a:cs typeface="Calibri"/>
              </a:rPr>
              <a:t>(</a:t>
            </a:r>
            <a:r>
              <a:rPr lang="en-US" b="1" dirty="0">
                <a:solidFill>
                  <a:srgbClr val="000090"/>
                </a:solidFill>
                <a:cs typeface="Calibri"/>
              </a:rPr>
              <a:t>[-6, -32, 2, 0, -51, 1, 0, 0]</a:t>
            </a:r>
            <a:r>
              <a:rPr lang="en-US" b="1" dirty="0">
                <a:solidFill>
                  <a:srgbClr val="0432FF"/>
                </a:solidFill>
                <a:cs typeface="Calibri"/>
              </a:rPr>
              <a:t>)</a:t>
            </a:r>
            <a:r>
              <a:rPr lang="en-US" b="1" dirty="0">
                <a:solidFill>
                  <a:srgbClr val="000090"/>
                </a:solidFill>
                <a:cs typeface="Calibri"/>
              </a:rPr>
              <a:t>)</a:t>
            </a:r>
          </a:p>
          <a:p>
            <a:pPr>
              <a:lnSpc>
                <a:spcPct val="120000"/>
              </a:lnSpc>
            </a:pPr>
            <a:r>
              <a:rPr lang="en-US" b="1" dirty="0">
                <a:solidFill>
                  <a:srgbClr val="000090"/>
                </a:solidFill>
                <a:cs typeface="Calibri"/>
              </a:rPr>
              <a:t>print("3.  [56, 32, 2, 22, 22]:              </a:t>
            </a:r>
            <a:r>
              <a:rPr lang="en-US" b="1" dirty="0">
                <a:solidFill>
                  <a:srgbClr val="0432FF"/>
                </a:solidFill>
                <a:cs typeface="Calibri"/>
              </a:rPr>
              <a:t>", </a:t>
            </a:r>
            <a:r>
              <a:rPr lang="en-US" b="1" dirty="0" err="1">
                <a:solidFill>
                  <a:srgbClr val="0432FF"/>
                </a:solidFill>
                <a:cs typeface="Calibri"/>
              </a:rPr>
              <a:t>get_funny_average</a:t>
            </a:r>
            <a:r>
              <a:rPr lang="en-US" b="1" dirty="0">
                <a:solidFill>
                  <a:srgbClr val="0432FF"/>
                </a:solidFill>
                <a:cs typeface="Calibri"/>
              </a:rPr>
              <a:t>(</a:t>
            </a:r>
            <a:r>
              <a:rPr lang="en-US" b="1" dirty="0">
                <a:solidFill>
                  <a:srgbClr val="000090"/>
                </a:solidFill>
                <a:cs typeface="Calibri"/>
              </a:rPr>
              <a:t>[56, 32, 2, 22, 22]</a:t>
            </a:r>
            <a:r>
              <a:rPr lang="en-US" b="1" dirty="0">
                <a:solidFill>
                  <a:srgbClr val="0432FF"/>
                </a:solidFill>
                <a:cs typeface="Calibri"/>
              </a:rPr>
              <a:t>)</a:t>
            </a:r>
            <a:r>
              <a:rPr lang="en-US" b="1" dirty="0">
                <a:solidFill>
                  <a:srgbClr val="000090"/>
                </a:solidFill>
                <a:cs typeface="Calibri"/>
              </a:rPr>
              <a:t>)</a:t>
            </a:r>
          </a:p>
          <a:p>
            <a:pPr>
              <a:lnSpc>
                <a:spcPct val="120000"/>
              </a:lnSpc>
            </a:pPr>
            <a:r>
              <a:rPr lang="en-US" b="1" dirty="0">
                <a:solidFill>
                  <a:srgbClr val="000090"/>
                </a:solidFill>
                <a:cs typeface="Calibri"/>
              </a:rPr>
              <a:t>print("4.  [-56, -3, 0, -21, 0, 6, 5]:       ", </a:t>
            </a:r>
            <a:r>
              <a:rPr lang="en-US" b="1" dirty="0" err="1">
                <a:solidFill>
                  <a:srgbClr val="0432FF"/>
                </a:solidFill>
                <a:cs typeface="Calibri"/>
              </a:rPr>
              <a:t>get_funny_average</a:t>
            </a:r>
            <a:r>
              <a:rPr lang="en-US" b="1" dirty="0">
                <a:solidFill>
                  <a:srgbClr val="0432FF"/>
                </a:solidFill>
                <a:cs typeface="Calibri"/>
              </a:rPr>
              <a:t>(</a:t>
            </a:r>
            <a:r>
              <a:rPr lang="en-US" b="1" dirty="0">
                <a:solidFill>
                  <a:srgbClr val="000090"/>
                </a:solidFill>
                <a:cs typeface="Calibri"/>
              </a:rPr>
              <a:t>[-56, -3, 0, -21, 0, 6, 5]</a:t>
            </a:r>
            <a:r>
              <a:rPr lang="en-US" b="1" dirty="0">
                <a:solidFill>
                  <a:srgbClr val="0432FF"/>
                </a:solidFill>
                <a:cs typeface="Calibri"/>
              </a:rPr>
              <a:t>)</a:t>
            </a:r>
            <a:r>
              <a:rPr lang="en-US" b="1" dirty="0">
                <a:solidFill>
                  <a:srgbClr val="000090"/>
                </a:solidFill>
                <a:cs typeface="Calibri"/>
              </a:rPr>
              <a:t>)</a:t>
            </a:r>
          </a:p>
          <a:p>
            <a:pPr>
              <a:lnSpc>
                <a:spcPct val="120000"/>
              </a:lnSpc>
            </a:pPr>
            <a:r>
              <a:rPr lang="en-US" b="1" dirty="0">
                <a:solidFill>
                  <a:srgbClr val="000090"/>
                </a:solidFill>
                <a:cs typeface="Calibri"/>
              </a:rPr>
              <a:t>print("5.  [56, 3, 2, 0, 251, 1, 41, 22]:    ", </a:t>
            </a:r>
            <a:r>
              <a:rPr lang="en-US" b="1" dirty="0" err="1">
                <a:solidFill>
                  <a:srgbClr val="0432FF"/>
                </a:solidFill>
                <a:cs typeface="Calibri"/>
              </a:rPr>
              <a:t>get_funny_average</a:t>
            </a:r>
            <a:r>
              <a:rPr lang="en-US" b="1" dirty="0">
                <a:solidFill>
                  <a:srgbClr val="0432FF"/>
                </a:solidFill>
                <a:cs typeface="Calibri"/>
              </a:rPr>
              <a:t>(</a:t>
            </a:r>
            <a:r>
              <a:rPr lang="en-US" b="1" dirty="0">
                <a:solidFill>
                  <a:srgbClr val="000090"/>
                </a:solidFill>
                <a:cs typeface="Calibri"/>
              </a:rPr>
              <a:t>[56, 3, 2, 0, 251, 1, 41, 22]</a:t>
            </a:r>
            <a:r>
              <a:rPr lang="en-US" b="1" dirty="0">
                <a:solidFill>
                  <a:srgbClr val="0432FF"/>
                </a:solidFill>
                <a:cs typeface="Calibri"/>
              </a:rPr>
              <a:t>)</a:t>
            </a:r>
            <a:r>
              <a:rPr lang="en-US" b="1" dirty="0">
                <a:solidFill>
                  <a:srgbClr val="000090"/>
                </a:solidFill>
                <a:cs typeface="Calibri"/>
              </a:rPr>
              <a:t>)</a:t>
            </a:r>
          </a:p>
          <a:p>
            <a:pPr>
              <a:lnSpc>
                <a:spcPct val="120000"/>
              </a:lnSpc>
            </a:pPr>
            <a:r>
              <a:rPr lang="en-US" b="1" dirty="0">
                <a:solidFill>
                  <a:srgbClr val="000090"/>
                </a:solidFill>
                <a:cs typeface="Calibri"/>
              </a:rPr>
              <a:t>print("6.  [-56, -3, 2, 0, -251, 1, -41, 0]: ", </a:t>
            </a:r>
            <a:r>
              <a:rPr lang="en-US" b="1" dirty="0" err="1">
                <a:solidFill>
                  <a:srgbClr val="0432FF"/>
                </a:solidFill>
                <a:cs typeface="Calibri"/>
              </a:rPr>
              <a:t>get_funny_average</a:t>
            </a:r>
            <a:r>
              <a:rPr lang="en-US" b="1" dirty="0">
                <a:solidFill>
                  <a:srgbClr val="0432FF"/>
                </a:solidFill>
                <a:cs typeface="Calibri"/>
              </a:rPr>
              <a:t>(</a:t>
            </a:r>
            <a:r>
              <a:rPr lang="en-US" b="1" dirty="0">
                <a:solidFill>
                  <a:srgbClr val="000090"/>
                </a:solidFill>
                <a:cs typeface="Calibri"/>
              </a:rPr>
              <a:t>[-56, -3, 2, 0, -251, 1, -41, 0]</a:t>
            </a:r>
            <a:r>
              <a:rPr lang="en-US" b="1" dirty="0">
                <a:solidFill>
                  <a:srgbClr val="0432FF"/>
                </a:solidFill>
                <a:cs typeface="Calibri"/>
              </a:rPr>
              <a:t>)</a:t>
            </a:r>
            <a:r>
              <a:rPr lang="en-US" b="1" dirty="0">
                <a:solidFill>
                  <a:srgbClr val="000090"/>
                </a:solidFill>
                <a:cs typeface="Calibri"/>
              </a:rPr>
              <a:t>)</a:t>
            </a:r>
          </a:p>
          <a:p>
            <a:pPr>
              <a:lnSpc>
                <a:spcPct val="120000"/>
              </a:lnSpc>
            </a:pPr>
            <a:r>
              <a:rPr lang="en-US" b="1" dirty="0">
                <a:solidFill>
                  <a:srgbClr val="000090"/>
                </a:solidFill>
                <a:cs typeface="Calibri"/>
              </a:rPr>
              <a:t>print("7.  []:                               ", </a:t>
            </a:r>
            <a:r>
              <a:rPr lang="en-US" b="1" dirty="0" err="1">
                <a:solidFill>
                  <a:srgbClr val="0432FF"/>
                </a:solidFill>
                <a:cs typeface="Calibri"/>
              </a:rPr>
              <a:t>get_funny_average</a:t>
            </a:r>
            <a:r>
              <a:rPr lang="en-US" b="1" dirty="0">
                <a:solidFill>
                  <a:srgbClr val="0432FF"/>
                </a:solidFill>
                <a:cs typeface="Calibri"/>
              </a:rPr>
              <a:t>(</a:t>
            </a:r>
            <a:r>
              <a:rPr lang="en-US" b="1" dirty="0">
                <a:solidFill>
                  <a:srgbClr val="000090"/>
                </a:solidFill>
                <a:cs typeface="Calibri"/>
              </a:rPr>
              <a:t>[]</a:t>
            </a:r>
            <a:r>
              <a:rPr lang="en-US" b="1" dirty="0">
                <a:solidFill>
                  <a:srgbClr val="0432FF"/>
                </a:solidFill>
                <a:cs typeface="Calibri"/>
              </a:rPr>
              <a:t>)</a:t>
            </a:r>
            <a:r>
              <a:rPr lang="en-US" b="1" dirty="0">
                <a:solidFill>
                  <a:srgbClr val="000090"/>
                </a:solidFill>
                <a:cs typeface="Calibri"/>
              </a:rPr>
              <a:t>)</a:t>
            </a:r>
          </a:p>
          <a:p>
            <a:pPr>
              <a:lnSpc>
                <a:spcPct val="120000"/>
              </a:lnSpc>
            </a:pPr>
            <a:endParaRPr lang="en-US" b="1" dirty="0">
              <a:solidFill>
                <a:srgbClr val="000090"/>
              </a:solidFill>
              <a:latin typeface="Calibri"/>
              <a:cs typeface="Calibri"/>
            </a:endParaRPr>
          </a:p>
        </p:txBody>
      </p:sp>
      <p:sp>
        <p:nvSpPr>
          <p:cNvPr id="9" name="TextBox 8"/>
          <p:cNvSpPr txBox="1"/>
          <p:nvPr/>
        </p:nvSpPr>
        <p:spPr>
          <a:xfrm>
            <a:off x="1028700" y="4496197"/>
            <a:ext cx="7848600" cy="2031325"/>
          </a:xfrm>
          <a:prstGeom prst="rect">
            <a:avLst/>
          </a:prstGeom>
          <a:solidFill>
            <a:schemeClr val="bg1">
              <a:lumMod val="95000"/>
            </a:schemeClr>
          </a:solidFill>
          <a:ln>
            <a:solidFill>
              <a:srgbClr val="000090"/>
            </a:solidFill>
          </a:ln>
        </p:spPr>
        <p:txBody>
          <a:bodyPr wrap="square" rtlCol="0">
            <a:spAutoFit/>
          </a:bodyPr>
          <a:lstStyle/>
          <a:p>
            <a:r>
              <a:rPr lang="en-US" b="1" dirty="0">
                <a:solidFill>
                  <a:srgbClr val="000090"/>
                </a:solidFill>
                <a:latin typeface="Courier"/>
                <a:cs typeface="Courier"/>
              </a:rPr>
              <a:t>1.  [ 3, 2, 0, 25, 1]:                 14.0</a:t>
            </a:r>
          </a:p>
          <a:p>
            <a:r>
              <a:rPr lang="en-US" b="1" dirty="0">
                <a:solidFill>
                  <a:srgbClr val="000090"/>
                </a:solidFill>
                <a:latin typeface="Courier"/>
                <a:cs typeface="Courier"/>
              </a:rPr>
              <a:t>2.  [-6, -32, 2, 0, -51, 1, 0, 0]:     0.0</a:t>
            </a:r>
          </a:p>
          <a:p>
            <a:r>
              <a:rPr lang="en-US" b="1" dirty="0">
                <a:solidFill>
                  <a:srgbClr val="000090"/>
                </a:solidFill>
                <a:latin typeface="Courier"/>
                <a:cs typeface="Courier"/>
              </a:rPr>
              <a:t>3.  [56, 32, 2, 22, 22]:               36.7</a:t>
            </a:r>
          </a:p>
          <a:p>
            <a:r>
              <a:rPr lang="en-US" b="1" dirty="0">
                <a:solidFill>
                  <a:srgbClr val="000090"/>
                </a:solidFill>
                <a:latin typeface="Courier"/>
                <a:cs typeface="Courier"/>
              </a:rPr>
              <a:t>4.  [-56, -3, 0, -21, 0, 6, 5]:        0.0</a:t>
            </a:r>
          </a:p>
          <a:p>
            <a:r>
              <a:rPr lang="en-US" b="1" dirty="0">
                <a:solidFill>
                  <a:srgbClr val="000090"/>
                </a:solidFill>
                <a:latin typeface="Courier"/>
                <a:cs typeface="Courier"/>
              </a:rPr>
              <a:t>5.  [56, 3, 2, 0, 251, 1, 41, 22]:     74.6</a:t>
            </a:r>
          </a:p>
          <a:p>
            <a:r>
              <a:rPr lang="en-US" b="1" dirty="0">
                <a:solidFill>
                  <a:srgbClr val="000090"/>
                </a:solidFill>
                <a:latin typeface="Courier"/>
                <a:cs typeface="Courier"/>
              </a:rPr>
              <a:t>6.  [-56, -3, 2, 0, -251, 1, -41, 0]:  0.0</a:t>
            </a:r>
          </a:p>
          <a:p>
            <a:r>
              <a:rPr lang="en-US" b="1" dirty="0">
                <a:solidFill>
                  <a:srgbClr val="000090"/>
                </a:solidFill>
                <a:latin typeface="Courier"/>
                <a:cs typeface="Courier"/>
              </a:rPr>
              <a:t>7.  []:                                0.0</a:t>
            </a:r>
          </a:p>
        </p:txBody>
      </p:sp>
    </p:spTree>
    <p:custDataLst>
      <p:tags r:id="rId1"/>
    </p:custDataLst>
    <p:extLst>
      <p:ext uri="{BB962C8B-B14F-4D97-AF65-F5344CB8AC3E}">
        <p14:creationId xmlns:p14="http://schemas.microsoft.com/office/powerpoint/2010/main" val="306164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250" y="677098"/>
            <a:ext cx="8991600" cy="5791200"/>
          </a:xfrm>
        </p:spPr>
        <p:txBody>
          <a:bodyPr>
            <a:normAutofit/>
          </a:bodyPr>
          <a:lstStyle/>
          <a:p>
            <a:pPr marL="177800" indent="-177800">
              <a:buNone/>
            </a:pPr>
            <a:r>
              <a:rPr lang="en-US" b="1" dirty="0"/>
              <a:t>parameters</a:t>
            </a:r>
            <a:r>
              <a:rPr lang="en-US" dirty="0"/>
              <a:t> – a list of integers </a:t>
            </a:r>
          </a:p>
          <a:p>
            <a:pPr marL="177800" indent="-177800">
              <a:buNone/>
            </a:pPr>
            <a:r>
              <a:rPr lang="en-US" b="1" dirty="0"/>
              <a:t>returns</a:t>
            </a:r>
            <a:r>
              <a:rPr lang="en-US" dirty="0"/>
              <a:t> – a new list </a:t>
            </a:r>
          </a:p>
          <a:p>
            <a:r>
              <a:rPr lang="en-US" dirty="0"/>
              <a:t>Function creates and returns a new list containing all the numbers (integers) from the parameter list which do not contain the digit 9.</a:t>
            </a:r>
          </a:p>
        </p:txBody>
      </p:sp>
      <p:sp>
        <p:nvSpPr>
          <p:cNvPr id="3" name="Title 2"/>
          <p:cNvSpPr>
            <a:spLocks noGrp="1"/>
          </p:cNvSpPr>
          <p:nvPr>
            <p:ph type="title"/>
          </p:nvPr>
        </p:nvSpPr>
        <p:spPr/>
        <p:txBody>
          <a:bodyPr>
            <a:normAutofit/>
          </a:bodyPr>
          <a:lstStyle/>
          <a:p>
            <a:pPr algn="ctr"/>
            <a:r>
              <a:rPr lang="en-NZ" b="1" dirty="0"/>
              <a:t>A3 Q3 – </a:t>
            </a:r>
            <a:r>
              <a:rPr lang="pt-BR" b="1" dirty="0">
                <a:solidFill>
                  <a:srgbClr val="0000FF"/>
                </a:solidFill>
                <a:latin typeface="Courier"/>
                <a:cs typeface="Courier"/>
              </a:rPr>
              <a:t>get_list_nums_without_9</a:t>
            </a:r>
            <a:r>
              <a:rPr lang="en-US" b="1" dirty="0">
                <a:solidFill>
                  <a:srgbClr val="0000FF"/>
                </a:solidFill>
              </a:rPr>
              <a:t>()</a:t>
            </a:r>
            <a:r>
              <a:rPr lang="en-US" dirty="0"/>
              <a:t> </a:t>
            </a:r>
            <a:endParaRPr lang="en-NZ" b="1"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6</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9" name="TextBox 8"/>
          <p:cNvSpPr txBox="1"/>
          <p:nvPr/>
        </p:nvSpPr>
        <p:spPr>
          <a:xfrm>
            <a:off x="140093" y="2586278"/>
            <a:ext cx="8801100" cy="2246769"/>
          </a:xfrm>
          <a:prstGeom prst="rect">
            <a:avLst/>
          </a:prstGeom>
          <a:solidFill>
            <a:schemeClr val="bg1">
              <a:lumMod val="95000"/>
            </a:schemeClr>
          </a:solidFill>
          <a:ln>
            <a:solidFill>
              <a:srgbClr val="000090"/>
            </a:solidFill>
          </a:ln>
        </p:spPr>
        <p:txBody>
          <a:bodyPr wrap="square" rtlCol="0">
            <a:spAutoFit/>
          </a:bodyPr>
          <a:lstStyle/>
          <a:p>
            <a:r>
              <a:rPr lang="pt-BR" sz="2000" b="1" dirty="0" err="1">
                <a:solidFill>
                  <a:srgbClr val="000090"/>
                </a:solidFill>
                <a:latin typeface="Courier"/>
                <a:cs typeface="Courier"/>
              </a:rPr>
              <a:t>print</a:t>
            </a:r>
            <a:r>
              <a:rPr lang="pt-BR" sz="2000" b="1" dirty="0">
                <a:solidFill>
                  <a:srgbClr val="000090"/>
                </a:solidFill>
                <a:latin typeface="Courier"/>
                <a:cs typeface="Courier"/>
              </a:rPr>
              <a:t>("1.", </a:t>
            </a:r>
            <a:r>
              <a:rPr lang="pt-BR" sz="2000" b="1" dirty="0">
                <a:solidFill>
                  <a:srgbClr val="0432FF"/>
                </a:solidFill>
                <a:latin typeface="Courier"/>
                <a:cs typeface="Courier"/>
              </a:rPr>
              <a:t>get_list_nums_without_9(</a:t>
            </a:r>
            <a:r>
              <a:rPr lang="pt-BR" sz="2000" b="1" dirty="0">
                <a:solidFill>
                  <a:srgbClr val="000090"/>
                </a:solidFill>
                <a:latin typeface="Courier"/>
                <a:cs typeface="Courier"/>
              </a:rPr>
              <a:t>[589775, 677017, </a:t>
            </a:r>
          </a:p>
          <a:p>
            <a:r>
              <a:rPr lang="pt-BR" sz="2000" b="1" dirty="0">
                <a:solidFill>
                  <a:srgbClr val="000090"/>
                </a:solidFill>
                <a:latin typeface="Courier"/>
                <a:cs typeface="Courier"/>
              </a:rPr>
              <a:t>		34439, 48731548, 782295632, 181967909]</a:t>
            </a:r>
            <a:r>
              <a:rPr lang="pt-BR" sz="2000" b="1" dirty="0">
                <a:solidFill>
                  <a:srgbClr val="0432FF"/>
                </a:solidFill>
                <a:latin typeface="Courier"/>
                <a:cs typeface="Courier"/>
              </a:rPr>
              <a:t>)</a:t>
            </a:r>
            <a:r>
              <a:rPr lang="pt-BR" sz="2000" b="1" dirty="0">
                <a:solidFill>
                  <a:srgbClr val="000090"/>
                </a:solidFill>
                <a:latin typeface="Courier"/>
                <a:cs typeface="Courier"/>
              </a:rPr>
              <a:t>)</a:t>
            </a:r>
          </a:p>
          <a:p>
            <a:r>
              <a:rPr lang="pt-BR" sz="2000" b="1" dirty="0" err="1">
                <a:solidFill>
                  <a:srgbClr val="000090"/>
                </a:solidFill>
                <a:latin typeface="Courier"/>
                <a:cs typeface="Courier"/>
              </a:rPr>
              <a:t>print</a:t>
            </a:r>
            <a:r>
              <a:rPr lang="pt-BR" sz="2000" b="1" dirty="0">
                <a:solidFill>
                  <a:srgbClr val="000090"/>
                </a:solidFill>
                <a:latin typeface="Courier"/>
                <a:cs typeface="Courier"/>
              </a:rPr>
              <a:t>("2.", </a:t>
            </a:r>
            <a:r>
              <a:rPr lang="pt-BR" sz="2000" b="1" dirty="0">
                <a:solidFill>
                  <a:srgbClr val="0432FF"/>
                </a:solidFill>
                <a:latin typeface="Courier"/>
                <a:cs typeface="Courier"/>
              </a:rPr>
              <a:t>get_list_nums_without_9(</a:t>
            </a:r>
            <a:r>
              <a:rPr lang="pt-BR" sz="2000" b="1" dirty="0">
                <a:solidFill>
                  <a:srgbClr val="000090"/>
                </a:solidFill>
                <a:latin typeface="Courier"/>
                <a:cs typeface="Courier"/>
              </a:rPr>
              <a:t>[6162, 29657355, </a:t>
            </a:r>
          </a:p>
          <a:p>
            <a:r>
              <a:rPr lang="pt-BR" sz="2000" b="1" dirty="0">
                <a:solidFill>
                  <a:srgbClr val="000090"/>
                </a:solidFill>
                <a:latin typeface="Courier"/>
                <a:cs typeface="Courier"/>
              </a:rPr>
              <a:t>		5485406, 422862350, 74452, 480506, 2881]</a:t>
            </a:r>
            <a:r>
              <a:rPr lang="pt-BR" sz="2000" b="1" dirty="0">
                <a:solidFill>
                  <a:srgbClr val="0432FF"/>
                </a:solidFill>
                <a:latin typeface="Courier"/>
                <a:cs typeface="Courier"/>
              </a:rPr>
              <a:t>)</a:t>
            </a:r>
            <a:r>
              <a:rPr lang="pt-BR" sz="2000" b="1" dirty="0">
                <a:solidFill>
                  <a:srgbClr val="000090"/>
                </a:solidFill>
                <a:latin typeface="Courier"/>
                <a:cs typeface="Courier"/>
              </a:rPr>
              <a:t>)</a:t>
            </a:r>
          </a:p>
          <a:p>
            <a:r>
              <a:rPr lang="pt-BR" sz="2000" b="1" dirty="0" err="1">
                <a:solidFill>
                  <a:srgbClr val="000090"/>
                </a:solidFill>
                <a:latin typeface="Courier"/>
                <a:cs typeface="Courier"/>
              </a:rPr>
              <a:t>print</a:t>
            </a:r>
            <a:r>
              <a:rPr lang="pt-BR" sz="2000" b="1" dirty="0">
                <a:solidFill>
                  <a:srgbClr val="000090"/>
                </a:solidFill>
                <a:latin typeface="Courier"/>
                <a:cs typeface="Courier"/>
              </a:rPr>
              <a:t>("3.", </a:t>
            </a:r>
            <a:r>
              <a:rPr lang="pt-BR" sz="2000" b="1" dirty="0">
                <a:solidFill>
                  <a:srgbClr val="0432FF"/>
                </a:solidFill>
                <a:latin typeface="Courier"/>
                <a:cs typeface="Courier"/>
              </a:rPr>
              <a:t>get_list_nums_without_9(</a:t>
            </a:r>
            <a:r>
              <a:rPr lang="pt-BR" sz="2000" b="1" dirty="0">
                <a:solidFill>
                  <a:srgbClr val="000090"/>
                </a:solidFill>
                <a:latin typeface="Courier"/>
                <a:cs typeface="Courier"/>
              </a:rPr>
              <a:t>[292069010, 73980, </a:t>
            </a:r>
          </a:p>
          <a:p>
            <a:r>
              <a:rPr lang="pt-BR" sz="2000" b="1" dirty="0">
                <a:solidFill>
                  <a:srgbClr val="000090"/>
                </a:solidFill>
                <a:latin typeface="Courier"/>
                <a:cs typeface="Courier"/>
              </a:rPr>
              <a:t>		8980155, 921545108, 75841309, 6899644]</a:t>
            </a:r>
            <a:r>
              <a:rPr lang="pt-BR" sz="2000" b="1" dirty="0">
                <a:solidFill>
                  <a:srgbClr val="0432FF"/>
                </a:solidFill>
                <a:latin typeface="Courier"/>
                <a:cs typeface="Courier"/>
              </a:rPr>
              <a:t>)</a:t>
            </a:r>
            <a:r>
              <a:rPr lang="pt-BR" sz="2000" b="1" dirty="0">
                <a:solidFill>
                  <a:srgbClr val="000090"/>
                </a:solidFill>
                <a:latin typeface="Courier"/>
                <a:cs typeface="Courier"/>
              </a:rPr>
              <a:t>)	</a:t>
            </a:r>
          </a:p>
          <a:p>
            <a:r>
              <a:rPr lang="pt-BR" sz="2000" b="1" dirty="0" err="1">
                <a:solidFill>
                  <a:srgbClr val="000090"/>
                </a:solidFill>
                <a:latin typeface="Courier"/>
                <a:cs typeface="Courier"/>
              </a:rPr>
              <a:t>print</a:t>
            </a:r>
            <a:r>
              <a:rPr lang="pt-BR" sz="2000" b="1" dirty="0">
                <a:solidFill>
                  <a:srgbClr val="000090"/>
                </a:solidFill>
                <a:latin typeface="Courier"/>
                <a:cs typeface="Courier"/>
              </a:rPr>
              <a:t>("4.", </a:t>
            </a:r>
            <a:r>
              <a:rPr lang="pt-BR" sz="2000" b="1" dirty="0">
                <a:solidFill>
                  <a:srgbClr val="0432FF"/>
                </a:solidFill>
                <a:latin typeface="Courier"/>
                <a:cs typeface="Courier"/>
              </a:rPr>
              <a:t>get_list_nums_without_9(</a:t>
            </a:r>
            <a:r>
              <a:rPr lang="pt-BR" sz="2000" b="1" dirty="0">
                <a:solidFill>
                  <a:srgbClr val="000090"/>
                </a:solidFill>
                <a:latin typeface="Courier"/>
                <a:cs typeface="Courier"/>
              </a:rPr>
              <a:t>[]</a:t>
            </a:r>
            <a:r>
              <a:rPr lang="pt-BR" sz="2000" b="1" dirty="0">
                <a:solidFill>
                  <a:srgbClr val="0432FF"/>
                </a:solidFill>
                <a:latin typeface="Courier"/>
                <a:cs typeface="Courier"/>
              </a:rPr>
              <a:t>)</a:t>
            </a:r>
            <a:r>
              <a:rPr lang="pt-BR" sz="2000" b="1" dirty="0">
                <a:solidFill>
                  <a:srgbClr val="000090"/>
                </a:solidFill>
                <a:latin typeface="Courier"/>
                <a:cs typeface="Courier"/>
              </a:rPr>
              <a:t>)</a:t>
            </a:r>
          </a:p>
        </p:txBody>
      </p:sp>
      <p:sp>
        <p:nvSpPr>
          <p:cNvPr id="10" name="TextBox 9"/>
          <p:cNvSpPr txBox="1"/>
          <p:nvPr/>
        </p:nvSpPr>
        <p:spPr>
          <a:xfrm>
            <a:off x="140093" y="5171596"/>
            <a:ext cx="8614144" cy="1373257"/>
          </a:xfrm>
          <a:prstGeom prst="rect">
            <a:avLst/>
          </a:prstGeom>
          <a:solidFill>
            <a:schemeClr val="bg1">
              <a:lumMod val="95000"/>
            </a:schemeClr>
          </a:solidFill>
          <a:ln>
            <a:solidFill>
              <a:srgbClr val="000090"/>
            </a:solidFill>
          </a:ln>
        </p:spPr>
        <p:txBody>
          <a:bodyPr wrap="square" rtlCol="0">
            <a:spAutoFit/>
          </a:bodyPr>
          <a:lstStyle/>
          <a:p>
            <a:r>
              <a:rPr lang="pt-BR" sz="2000" b="1" dirty="0">
                <a:solidFill>
                  <a:srgbClr val="000090"/>
                </a:solidFill>
                <a:latin typeface="Courier"/>
                <a:cs typeface="Courier"/>
              </a:rPr>
              <a:t>1. [677017, 48731548]</a:t>
            </a:r>
          </a:p>
          <a:p>
            <a:r>
              <a:rPr lang="pt-BR" sz="2000" b="1" dirty="0">
                <a:solidFill>
                  <a:srgbClr val="000090"/>
                </a:solidFill>
                <a:latin typeface="Courier"/>
                <a:cs typeface="Courier"/>
              </a:rPr>
              <a:t>2. [6162, 5485406, 422862350, 74452,480506, 2881]</a:t>
            </a:r>
          </a:p>
          <a:p>
            <a:r>
              <a:rPr lang="pt-BR" sz="2000" b="1" dirty="0">
                <a:solidFill>
                  <a:srgbClr val="000090"/>
                </a:solidFill>
                <a:latin typeface="Courier"/>
                <a:cs typeface="Courier"/>
              </a:rPr>
              <a:t>3. []</a:t>
            </a:r>
          </a:p>
          <a:p>
            <a:r>
              <a:rPr lang="pt-BR" sz="2000" b="1" dirty="0">
                <a:solidFill>
                  <a:srgbClr val="000090"/>
                </a:solidFill>
                <a:latin typeface="Courier"/>
                <a:cs typeface="Courier"/>
              </a:rPr>
              <a:t>4. []</a:t>
            </a:r>
          </a:p>
        </p:txBody>
      </p:sp>
    </p:spTree>
    <p:custDataLst>
      <p:tags r:id="rId1"/>
    </p:custDataLst>
    <p:extLst>
      <p:ext uri="{BB962C8B-B14F-4D97-AF65-F5344CB8AC3E}">
        <p14:creationId xmlns:p14="http://schemas.microsoft.com/office/powerpoint/2010/main" val="180779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991600" cy="5867400"/>
          </a:xfrm>
        </p:spPr>
        <p:txBody>
          <a:bodyPr/>
          <a:lstStyle/>
          <a:p>
            <a:pPr marL="177800" indent="-177800">
              <a:buNone/>
            </a:pPr>
            <a:r>
              <a:rPr lang="en-US" b="1" dirty="0"/>
              <a:t>parameter</a:t>
            </a:r>
            <a:r>
              <a:rPr lang="en-US" dirty="0"/>
              <a:t> – a list of random numbers </a:t>
            </a:r>
          </a:p>
          <a:p>
            <a:pPr marL="177800" indent="-177800">
              <a:buNone/>
            </a:pPr>
            <a:r>
              <a:rPr lang="en-US" b="1" dirty="0"/>
              <a:t>returns</a:t>
            </a:r>
            <a:r>
              <a:rPr lang="en-US" dirty="0"/>
              <a:t> – the score.</a:t>
            </a:r>
          </a:p>
          <a:p>
            <a:pPr marL="0" indent="0">
              <a:buNone/>
            </a:pPr>
            <a:endParaRPr lang="en-US" dirty="0"/>
          </a:p>
        </p:txBody>
      </p:sp>
      <p:sp>
        <p:nvSpPr>
          <p:cNvPr id="3" name="Title 2"/>
          <p:cNvSpPr>
            <a:spLocks noGrp="1"/>
          </p:cNvSpPr>
          <p:nvPr>
            <p:ph type="title"/>
          </p:nvPr>
        </p:nvSpPr>
        <p:spPr>
          <a:xfrm>
            <a:off x="38100" y="-76200"/>
            <a:ext cx="9105900" cy="762000"/>
          </a:xfrm>
        </p:spPr>
        <p:txBody>
          <a:bodyPr>
            <a:normAutofit/>
          </a:bodyPr>
          <a:lstStyle/>
          <a:p>
            <a:pPr algn="ctr"/>
            <a:r>
              <a:rPr lang="en-NZ" b="1" dirty="0"/>
              <a:t>A3 Q4 - </a:t>
            </a:r>
            <a:r>
              <a:rPr lang="mr-IN" b="1" dirty="0">
                <a:solidFill>
                  <a:srgbClr val="0000FF"/>
                </a:solidFill>
                <a:latin typeface="Calibri"/>
                <a:cs typeface="Calibri"/>
              </a:rPr>
              <a:t>get_</a:t>
            </a:r>
            <a:r>
              <a:rPr lang="en-US" b="1" dirty="0" err="1">
                <a:solidFill>
                  <a:srgbClr val="0000FF"/>
                </a:solidFill>
                <a:cs typeface="Calibri"/>
              </a:rPr>
              <a:t>memory_score</a:t>
            </a:r>
            <a:r>
              <a:rPr lang="en-US" b="1" dirty="0">
                <a:solidFill>
                  <a:srgbClr val="0000FF"/>
                </a:solidFill>
              </a:rPr>
              <a:t>()</a:t>
            </a:r>
            <a:endParaRPr lang="en-NZ" b="1"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7</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9" name="TextBox 8"/>
          <p:cNvSpPr txBox="1"/>
          <p:nvPr/>
        </p:nvSpPr>
        <p:spPr>
          <a:xfrm>
            <a:off x="38064" y="1828800"/>
            <a:ext cx="8915400" cy="1938992"/>
          </a:xfrm>
          <a:prstGeom prst="rect">
            <a:avLst/>
          </a:prstGeom>
          <a:solidFill>
            <a:schemeClr val="bg1">
              <a:lumMod val="95000"/>
            </a:schemeClr>
          </a:solidFill>
          <a:ln>
            <a:solidFill>
              <a:srgbClr val="000090"/>
            </a:solidFill>
          </a:ln>
        </p:spPr>
        <p:txBody>
          <a:bodyPr wrap="square" rtlCol="0">
            <a:spAutoFit/>
          </a:bodyPr>
          <a:lstStyle/>
          <a:p>
            <a:r>
              <a:rPr lang="pt-BR" sz="2000" b="1" dirty="0" err="1">
                <a:solidFill>
                  <a:srgbClr val="000090"/>
                </a:solidFill>
                <a:cs typeface="Calibri"/>
              </a:rPr>
              <a:t>print</a:t>
            </a:r>
            <a:r>
              <a:rPr lang="pt-BR" sz="2000" b="1" dirty="0">
                <a:solidFill>
                  <a:srgbClr val="000090"/>
                </a:solidFill>
                <a:cs typeface="Calibri"/>
              </a:rPr>
              <a:t>("1.  Score:", </a:t>
            </a:r>
            <a:r>
              <a:rPr lang="pt-BR" sz="2000" b="1" dirty="0" err="1">
                <a:solidFill>
                  <a:srgbClr val="0000FF"/>
                </a:solidFill>
                <a:cs typeface="Calibri"/>
              </a:rPr>
              <a:t>get_memory_score</a:t>
            </a:r>
            <a:r>
              <a:rPr lang="pt-BR" sz="2000" b="1" dirty="0">
                <a:solidFill>
                  <a:srgbClr val="0432FF"/>
                </a:solidFill>
                <a:cs typeface="Calibri"/>
              </a:rPr>
              <a:t>(</a:t>
            </a:r>
            <a:r>
              <a:rPr lang="pt-BR" sz="2000" b="1" dirty="0">
                <a:solidFill>
                  <a:srgbClr val="000090"/>
                </a:solidFill>
                <a:cs typeface="Calibri"/>
              </a:rPr>
              <a:t>[3,</a:t>
            </a:r>
            <a:r>
              <a:rPr lang="pt-BR" sz="800" b="1" dirty="0">
                <a:solidFill>
                  <a:srgbClr val="000090"/>
                </a:solidFill>
                <a:cs typeface="Calibri"/>
              </a:rPr>
              <a:t> </a:t>
            </a:r>
            <a:r>
              <a:rPr lang="pt-BR" sz="2000" b="1" dirty="0">
                <a:solidFill>
                  <a:srgbClr val="000090"/>
                </a:solidFill>
                <a:cs typeface="Calibri"/>
              </a:rPr>
              <a:t>4, 1, 6,</a:t>
            </a:r>
            <a:r>
              <a:rPr lang="pt-BR" sz="800" b="1" dirty="0">
                <a:solidFill>
                  <a:srgbClr val="000090"/>
                </a:solidFill>
                <a:cs typeface="Calibri"/>
              </a:rPr>
              <a:t> </a:t>
            </a:r>
            <a:r>
              <a:rPr lang="pt-BR" sz="2000" b="1" dirty="0">
                <a:solidFill>
                  <a:srgbClr val="000090"/>
                </a:solidFill>
                <a:cs typeface="Calibri"/>
              </a:rPr>
              <a:t>3,</a:t>
            </a:r>
            <a:r>
              <a:rPr lang="pt-BR" sz="800" b="1" dirty="0">
                <a:solidFill>
                  <a:srgbClr val="000090"/>
                </a:solidFill>
                <a:cs typeface="Calibri"/>
              </a:rPr>
              <a:t> </a:t>
            </a:r>
            <a:r>
              <a:rPr lang="pt-BR" sz="2000" b="1" dirty="0">
                <a:solidFill>
                  <a:srgbClr val="000090"/>
                </a:solidFill>
                <a:cs typeface="Calibri"/>
              </a:rPr>
              <a:t>3, 9, 0,</a:t>
            </a:r>
            <a:r>
              <a:rPr lang="pt-BR" sz="800" b="1" dirty="0">
                <a:solidFill>
                  <a:srgbClr val="000090"/>
                </a:solidFill>
                <a:cs typeface="Calibri"/>
              </a:rPr>
              <a:t> </a:t>
            </a:r>
            <a:r>
              <a:rPr lang="pt-BR" sz="2000" b="1" dirty="0">
                <a:solidFill>
                  <a:srgbClr val="000090"/>
                </a:solidFill>
                <a:cs typeface="Calibri"/>
              </a:rPr>
              <a:t>0,</a:t>
            </a:r>
            <a:r>
              <a:rPr lang="pt-BR" sz="800" b="1" dirty="0">
                <a:solidFill>
                  <a:srgbClr val="000090"/>
                </a:solidFill>
                <a:cs typeface="Calibri"/>
              </a:rPr>
              <a:t> </a:t>
            </a:r>
            <a:r>
              <a:rPr lang="pt-BR" sz="2000" b="1" dirty="0">
                <a:solidFill>
                  <a:srgbClr val="000090"/>
                </a:solidFill>
                <a:cs typeface="Calibri"/>
              </a:rPr>
              <a:t>0]</a:t>
            </a:r>
            <a:r>
              <a:rPr lang="pt-BR" sz="2000" b="1" dirty="0">
                <a:solidFill>
                  <a:srgbClr val="0432FF"/>
                </a:solidFill>
                <a:cs typeface="Calibri"/>
              </a:rPr>
              <a:t>)</a:t>
            </a:r>
            <a:r>
              <a:rPr lang="pt-BR" sz="2000" b="1" dirty="0">
                <a:solidFill>
                  <a:srgbClr val="000090"/>
                </a:solidFill>
                <a:cs typeface="Calibri"/>
              </a:rPr>
              <a:t>)</a:t>
            </a:r>
          </a:p>
          <a:p>
            <a:r>
              <a:rPr lang="pt-BR" sz="2000" b="1" dirty="0" err="1">
                <a:solidFill>
                  <a:srgbClr val="000090"/>
                </a:solidFill>
                <a:cs typeface="Calibri"/>
              </a:rPr>
              <a:t>print</a:t>
            </a:r>
            <a:r>
              <a:rPr lang="pt-BR" sz="2000" b="1" dirty="0">
                <a:solidFill>
                  <a:srgbClr val="000090"/>
                </a:solidFill>
                <a:cs typeface="Calibri"/>
              </a:rPr>
              <a:t>("2.  Score:", </a:t>
            </a:r>
            <a:r>
              <a:rPr lang="pt-BR" sz="2000" b="1" dirty="0" err="1">
                <a:solidFill>
                  <a:srgbClr val="0000FF"/>
                </a:solidFill>
                <a:cs typeface="Calibri"/>
              </a:rPr>
              <a:t>get_memory_score</a:t>
            </a:r>
            <a:r>
              <a:rPr lang="pt-BR" sz="2000" b="1" dirty="0">
                <a:solidFill>
                  <a:srgbClr val="0432FF"/>
                </a:solidFill>
                <a:cs typeface="Calibri"/>
              </a:rPr>
              <a:t>(</a:t>
            </a:r>
            <a:r>
              <a:rPr lang="pt-BR" sz="2000" b="1" dirty="0">
                <a:solidFill>
                  <a:srgbClr val="000090"/>
                </a:solidFill>
                <a:cs typeface="Calibri"/>
              </a:rPr>
              <a:t>[1, 2, 2, 2,</a:t>
            </a:r>
            <a:r>
              <a:rPr lang="pt-BR" sz="800" b="1" dirty="0">
                <a:solidFill>
                  <a:srgbClr val="000090"/>
                </a:solidFill>
                <a:cs typeface="Calibri"/>
              </a:rPr>
              <a:t> </a:t>
            </a:r>
            <a:r>
              <a:rPr lang="pt-BR" sz="2000" b="1" dirty="0">
                <a:solidFill>
                  <a:srgbClr val="000090"/>
                </a:solidFill>
                <a:cs typeface="Calibri"/>
              </a:rPr>
              <a:t>2, 3,</a:t>
            </a:r>
            <a:r>
              <a:rPr lang="pt-BR" sz="800" b="1" dirty="0">
                <a:solidFill>
                  <a:srgbClr val="000090"/>
                </a:solidFill>
                <a:cs typeface="Calibri"/>
              </a:rPr>
              <a:t> </a:t>
            </a:r>
            <a:r>
              <a:rPr lang="pt-BR" sz="2000" b="1" dirty="0">
                <a:solidFill>
                  <a:srgbClr val="000090"/>
                </a:solidFill>
                <a:cs typeface="Calibri"/>
              </a:rPr>
              <a:t>1, 1, 8, 2]</a:t>
            </a:r>
            <a:r>
              <a:rPr lang="pt-BR" sz="2000" b="1" dirty="0">
                <a:solidFill>
                  <a:srgbClr val="0432FF"/>
                </a:solidFill>
                <a:cs typeface="Calibri"/>
              </a:rPr>
              <a:t>)</a:t>
            </a:r>
            <a:r>
              <a:rPr lang="pt-BR" sz="2000" b="1" dirty="0">
                <a:solidFill>
                  <a:srgbClr val="000090"/>
                </a:solidFill>
                <a:cs typeface="Calibri"/>
              </a:rPr>
              <a:t>)</a:t>
            </a:r>
          </a:p>
          <a:p>
            <a:r>
              <a:rPr lang="pt-BR" sz="2000" b="1" dirty="0" err="1">
                <a:solidFill>
                  <a:srgbClr val="000090"/>
                </a:solidFill>
                <a:cs typeface="Calibri"/>
              </a:rPr>
              <a:t>print</a:t>
            </a:r>
            <a:r>
              <a:rPr lang="pt-BR" sz="2000" b="1" dirty="0">
                <a:solidFill>
                  <a:srgbClr val="000090"/>
                </a:solidFill>
                <a:cs typeface="Calibri"/>
              </a:rPr>
              <a:t>("3.  Score:", </a:t>
            </a:r>
            <a:r>
              <a:rPr lang="pt-BR" sz="2000" b="1" dirty="0" err="1">
                <a:solidFill>
                  <a:srgbClr val="0000FF"/>
                </a:solidFill>
                <a:cs typeface="Calibri"/>
              </a:rPr>
              <a:t>get_memory_score</a:t>
            </a:r>
            <a:r>
              <a:rPr lang="pt-BR" sz="2000" b="1" dirty="0">
                <a:solidFill>
                  <a:srgbClr val="0432FF"/>
                </a:solidFill>
                <a:cs typeface="Calibri"/>
              </a:rPr>
              <a:t>(</a:t>
            </a:r>
            <a:r>
              <a:rPr lang="pt-BR" sz="2000" b="1" dirty="0">
                <a:solidFill>
                  <a:srgbClr val="000090"/>
                </a:solidFill>
                <a:cs typeface="Calibri"/>
              </a:rPr>
              <a:t>[2, 2, 2, 2, 2, 2, 2, 2, 2]</a:t>
            </a:r>
            <a:r>
              <a:rPr lang="pt-BR" sz="2000" b="1" dirty="0">
                <a:solidFill>
                  <a:srgbClr val="0432FF"/>
                </a:solidFill>
                <a:cs typeface="Calibri"/>
              </a:rPr>
              <a:t>)</a:t>
            </a:r>
            <a:r>
              <a:rPr lang="pt-BR" sz="2000" b="1" dirty="0">
                <a:solidFill>
                  <a:srgbClr val="000090"/>
                </a:solidFill>
                <a:cs typeface="Calibri"/>
              </a:rPr>
              <a:t>)</a:t>
            </a:r>
          </a:p>
          <a:p>
            <a:r>
              <a:rPr lang="pt-BR" sz="2000" b="1" dirty="0" err="1">
                <a:solidFill>
                  <a:srgbClr val="000090"/>
                </a:solidFill>
                <a:cs typeface="Calibri"/>
              </a:rPr>
              <a:t>print</a:t>
            </a:r>
            <a:r>
              <a:rPr lang="pt-BR" sz="2000" b="1" dirty="0">
                <a:solidFill>
                  <a:srgbClr val="000090"/>
                </a:solidFill>
                <a:cs typeface="Calibri"/>
              </a:rPr>
              <a:t>("4.  Score:", </a:t>
            </a:r>
            <a:r>
              <a:rPr lang="pt-BR" sz="2000" b="1" dirty="0" err="1">
                <a:solidFill>
                  <a:srgbClr val="0000FF"/>
                </a:solidFill>
                <a:cs typeface="Calibri"/>
              </a:rPr>
              <a:t>get_memory_score</a:t>
            </a:r>
            <a:r>
              <a:rPr lang="pt-BR" sz="2000" b="1" dirty="0">
                <a:solidFill>
                  <a:srgbClr val="0432FF"/>
                </a:solidFill>
                <a:cs typeface="Calibri"/>
              </a:rPr>
              <a:t>(</a:t>
            </a:r>
            <a:r>
              <a:rPr lang="pt-BR" sz="2000" b="1" dirty="0">
                <a:solidFill>
                  <a:srgbClr val="000090"/>
                </a:solidFill>
                <a:cs typeface="Calibri"/>
              </a:rPr>
              <a:t>[1, 2, 3, 4, 5, 6, 7, 8, 9]</a:t>
            </a:r>
            <a:r>
              <a:rPr lang="pt-BR" sz="2000" b="1" dirty="0">
                <a:solidFill>
                  <a:srgbClr val="0432FF"/>
                </a:solidFill>
                <a:cs typeface="Calibri"/>
              </a:rPr>
              <a:t>)</a:t>
            </a:r>
            <a:r>
              <a:rPr lang="pt-BR" sz="2000" b="1" dirty="0">
                <a:solidFill>
                  <a:srgbClr val="000090"/>
                </a:solidFill>
                <a:cs typeface="Calibri"/>
              </a:rPr>
              <a:t>)</a:t>
            </a:r>
          </a:p>
          <a:p>
            <a:r>
              <a:rPr lang="pt-BR" sz="2000" b="1" dirty="0">
                <a:solidFill>
                  <a:srgbClr val="000090"/>
                </a:solidFill>
                <a:cs typeface="Calibri"/>
              </a:rPr>
              <a:t>random_nums5 = [7, 5, 8, 6, 3, 5, 9, 7, 9, 7, 5, 6, 4, 1, 7, 4, 6, 5, 8, 9, 4, 8, 3, 0, 3]</a:t>
            </a:r>
          </a:p>
          <a:p>
            <a:r>
              <a:rPr lang="pt-BR" sz="2000" b="1" dirty="0" err="1">
                <a:solidFill>
                  <a:srgbClr val="000090"/>
                </a:solidFill>
                <a:cs typeface="Calibri"/>
              </a:rPr>
              <a:t>print</a:t>
            </a:r>
            <a:r>
              <a:rPr lang="pt-BR" sz="2000" b="1" dirty="0">
                <a:solidFill>
                  <a:srgbClr val="000090"/>
                </a:solidFill>
                <a:cs typeface="Calibri"/>
              </a:rPr>
              <a:t>("5.  Score:", </a:t>
            </a:r>
            <a:r>
              <a:rPr lang="pt-BR" sz="2000" b="1" dirty="0" err="1">
                <a:solidFill>
                  <a:srgbClr val="0000FF"/>
                </a:solidFill>
                <a:cs typeface="Calibri"/>
              </a:rPr>
              <a:t>get_memory_score</a:t>
            </a:r>
            <a:r>
              <a:rPr lang="pt-BR" sz="2000" b="1" dirty="0">
                <a:solidFill>
                  <a:srgbClr val="0432FF"/>
                </a:solidFill>
                <a:cs typeface="Calibri"/>
              </a:rPr>
              <a:t>(</a:t>
            </a:r>
            <a:r>
              <a:rPr lang="pt-BR" sz="2000" b="1" dirty="0">
                <a:solidFill>
                  <a:srgbClr val="000090"/>
                </a:solidFill>
                <a:cs typeface="Calibri"/>
              </a:rPr>
              <a:t>random_nums5</a:t>
            </a:r>
            <a:r>
              <a:rPr lang="pt-BR" sz="2000" b="1" dirty="0">
                <a:solidFill>
                  <a:srgbClr val="0432FF"/>
                </a:solidFill>
                <a:cs typeface="Calibri"/>
              </a:rPr>
              <a:t>)</a:t>
            </a:r>
            <a:r>
              <a:rPr lang="pt-BR" sz="2000" b="1" dirty="0">
                <a:solidFill>
                  <a:srgbClr val="000090"/>
                </a:solidFill>
                <a:cs typeface="Calibri"/>
              </a:rPr>
              <a:t>)</a:t>
            </a:r>
            <a:endParaRPr lang="en-NZ" sz="2000" b="1" dirty="0">
              <a:solidFill>
                <a:srgbClr val="000090"/>
              </a:solidFill>
              <a:latin typeface="Calibri"/>
              <a:cs typeface="Calibri"/>
            </a:endParaRPr>
          </a:p>
        </p:txBody>
      </p:sp>
      <p:sp>
        <p:nvSpPr>
          <p:cNvPr id="10" name="TextBox 9"/>
          <p:cNvSpPr txBox="1"/>
          <p:nvPr/>
        </p:nvSpPr>
        <p:spPr>
          <a:xfrm>
            <a:off x="6858000" y="685800"/>
            <a:ext cx="2286000" cy="1676400"/>
          </a:xfrm>
          <a:prstGeom prst="rect">
            <a:avLst/>
          </a:prstGeom>
          <a:solidFill>
            <a:schemeClr val="bg1">
              <a:lumMod val="95000"/>
            </a:schemeClr>
          </a:solidFill>
          <a:ln>
            <a:solidFill>
              <a:srgbClr val="000090"/>
            </a:solidFill>
          </a:ln>
        </p:spPr>
        <p:txBody>
          <a:bodyPr wrap="square" rtlCol="0">
            <a:spAutoFit/>
          </a:bodyPr>
          <a:lstStyle/>
          <a:p>
            <a:r>
              <a:rPr lang="it-IT" sz="2000" b="1" dirty="0">
                <a:solidFill>
                  <a:srgbClr val="000090"/>
                </a:solidFill>
                <a:latin typeface="Courier"/>
                <a:cs typeface="Courier"/>
              </a:rPr>
              <a:t>1.  Score: 4</a:t>
            </a:r>
          </a:p>
          <a:p>
            <a:r>
              <a:rPr lang="it-IT" sz="2000" b="1" dirty="0">
                <a:solidFill>
                  <a:srgbClr val="000090"/>
                </a:solidFill>
                <a:latin typeface="Courier"/>
                <a:cs typeface="Courier"/>
              </a:rPr>
              <a:t>2.  Score: 6</a:t>
            </a:r>
          </a:p>
          <a:p>
            <a:r>
              <a:rPr lang="it-IT" sz="2000" b="1" dirty="0">
                <a:solidFill>
                  <a:srgbClr val="000090"/>
                </a:solidFill>
                <a:latin typeface="Courier"/>
                <a:cs typeface="Courier"/>
              </a:rPr>
              <a:t>3.  Score: 8</a:t>
            </a:r>
          </a:p>
          <a:p>
            <a:r>
              <a:rPr lang="it-IT" sz="2000" b="1" dirty="0">
                <a:solidFill>
                  <a:srgbClr val="000090"/>
                </a:solidFill>
                <a:latin typeface="Courier"/>
                <a:cs typeface="Courier"/>
              </a:rPr>
              <a:t>4.  Score: 0</a:t>
            </a:r>
          </a:p>
          <a:p>
            <a:r>
              <a:rPr lang="it-IT" sz="2000" b="1" dirty="0">
                <a:solidFill>
                  <a:srgbClr val="000090"/>
                </a:solidFill>
                <a:latin typeface="Courier"/>
                <a:cs typeface="Courier"/>
              </a:rPr>
              <a:t>5.  Score: 10</a:t>
            </a:r>
            <a:endParaRPr lang="en-NZ" sz="2000" b="1" dirty="0">
              <a:solidFill>
                <a:srgbClr val="000090"/>
              </a:solidFill>
              <a:latin typeface="Courier"/>
              <a:cs typeface="Courier"/>
            </a:endParaRPr>
          </a:p>
        </p:txBody>
      </p:sp>
      <p:sp>
        <p:nvSpPr>
          <p:cNvPr id="8" name="TextBox 7"/>
          <p:cNvSpPr txBox="1"/>
          <p:nvPr/>
        </p:nvSpPr>
        <p:spPr>
          <a:xfrm>
            <a:off x="2939708" y="3968395"/>
            <a:ext cx="6172200" cy="2862323"/>
          </a:xfrm>
          <a:prstGeom prst="rect">
            <a:avLst/>
          </a:prstGeom>
          <a:solidFill>
            <a:schemeClr val="bg1">
              <a:lumMod val="95000"/>
            </a:schemeClr>
          </a:solidFill>
          <a:ln>
            <a:solidFill>
              <a:srgbClr val="000090"/>
            </a:solidFill>
          </a:ln>
        </p:spPr>
        <p:txBody>
          <a:bodyPr wrap="square" rtlCol="0">
            <a:spAutoFit/>
          </a:bodyPr>
          <a:lstStyle/>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3:  Score: 0,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[3]</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4:  Score: 0,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[3, 4]</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3:  Score: 1,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[3, 4]</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0:  Score: 1,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[3, 4, 0]</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7:  Score: 1,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[3, 4, 0, 7]</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4:  Score: 2,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[3, 4, 0, 7]</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5:  Score: 2,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[3, 4, 0, 7, 5]</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2:  Score: 2,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[4, 0, 7, 5, 2]</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1:  Score: 2,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[0, 7, 5, 2, 1]</a:t>
            </a:r>
          </a:p>
          <a:p>
            <a:r>
              <a:rPr lang="pt-BR" b="1" dirty="0" err="1">
                <a:solidFill>
                  <a:srgbClr val="000090"/>
                </a:solidFill>
                <a:cs typeface="Calibri"/>
              </a:rPr>
              <a:t>Called</a:t>
            </a:r>
            <a:r>
              <a:rPr lang="pt-BR" b="1" dirty="0">
                <a:solidFill>
                  <a:srgbClr val="000090"/>
                </a:solidFill>
                <a:cs typeface="Calibri"/>
              </a:rPr>
              <a:t> </a:t>
            </a:r>
            <a:r>
              <a:rPr lang="pt-BR" b="1" dirty="0" err="1">
                <a:solidFill>
                  <a:srgbClr val="000090"/>
                </a:solidFill>
                <a:cs typeface="Calibri"/>
              </a:rPr>
              <a:t>number</a:t>
            </a:r>
            <a:r>
              <a:rPr lang="pt-BR" b="1" dirty="0">
                <a:solidFill>
                  <a:srgbClr val="000090"/>
                </a:solidFill>
                <a:cs typeface="Calibri"/>
              </a:rPr>
              <a:t> 3:  Score: 2, </a:t>
            </a:r>
            <a:r>
              <a:rPr lang="pt-BR" b="1" dirty="0" err="1">
                <a:solidFill>
                  <a:srgbClr val="000090"/>
                </a:solidFill>
                <a:cs typeface="Calibri"/>
              </a:rPr>
              <a:t>Numbers</a:t>
            </a:r>
            <a:r>
              <a:rPr lang="pt-BR" b="1" dirty="0">
                <a:solidFill>
                  <a:srgbClr val="000090"/>
                </a:solidFill>
                <a:cs typeface="Calibri"/>
              </a:rPr>
              <a:t> in </a:t>
            </a:r>
            <a:r>
              <a:rPr lang="pt-BR" b="1" dirty="0" err="1">
                <a:solidFill>
                  <a:srgbClr val="000090"/>
                </a:solidFill>
                <a:cs typeface="Calibri"/>
              </a:rPr>
              <a:t>memory</a:t>
            </a:r>
            <a:r>
              <a:rPr lang="pt-BR" b="1" dirty="0">
                <a:solidFill>
                  <a:srgbClr val="000090"/>
                </a:solidFill>
                <a:cs typeface="Calibri"/>
              </a:rPr>
              <a:t>: [7, 5, 2, 1, 3]</a:t>
            </a:r>
            <a:endParaRPr lang="en-NZ" b="1" dirty="0">
              <a:solidFill>
                <a:srgbClr val="000090"/>
              </a:solidFill>
              <a:latin typeface="Calibri"/>
              <a:cs typeface="Calibri"/>
            </a:endParaRPr>
          </a:p>
        </p:txBody>
      </p:sp>
      <p:sp>
        <p:nvSpPr>
          <p:cNvPr id="11" name="TextBox 10"/>
          <p:cNvSpPr txBox="1"/>
          <p:nvPr/>
        </p:nvSpPr>
        <p:spPr>
          <a:xfrm>
            <a:off x="152400" y="4328249"/>
            <a:ext cx="2603860" cy="707886"/>
          </a:xfrm>
          <a:prstGeom prst="rect">
            <a:avLst/>
          </a:prstGeom>
          <a:solidFill>
            <a:schemeClr val="bg1">
              <a:lumMod val="95000"/>
            </a:schemeClr>
          </a:solidFill>
          <a:ln>
            <a:solidFill>
              <a:srgbClr val="000090"/>
            </a:solidFill>
          </a:ln>
        </p:spPr>
        <p:txBody>
          <a:bodyPr wrap="square" rtlCol="0">
            <a:spAutoFit/>
          </a:bodyPr>
          <a:lstStyle/>
          <a:p>
            <a:r>
              <a:rPr lang="pt-BR" sz="2000" b="1" dirty="0">
                <a:solidFill>
                  <a:srgbClr val="000090"/>
                </a:solidFill>
                <a:latin typeface="Courier"/>
                <a:cs typeface="Courier"/>
              </a:rPr>
              <a:t>[3,</a:t>
            </a:r>
            <a:r>
              <a:rPr lang="pt-BR" sz="900" b="1" dirty="0">
                <a:solidFill>
                  <a:srgbClr val="000090"/>
                </a:solidFill>
                <a:latin typeface="Courier"/>
                <a:cs typeface="Courier"/>
              </a:rPr>
              <a:t> </a:t>
            </a:r>
            <a:r>
              <a:rPr lang="pt-BR" sz="2000" b="1" dirty="0">
                <a:solidFill>
                  <a:srgbClr val="000090"/>
                </a:solidFill>
                <a:latin typeface="Courier"/>
                <a:cs typeface="Courier"/>
              </a:rPr>
              <a:t>4,</a:t>
            </a:r>
            <a:r>
              <a:rPr lang="pt-BR" sz="900" b="1" dirty="0">
                <a:solidFill>
                  <a:srgbClr val="000090"/>
                </a:solidFill>
                <a:latin typeface="Courier"/>
                <a:cs typeface="Courier"/>
              </a:rPr>
              <a:t> </a:t>
            </a:r>
            <a:r>
              <a:rPr lang="pt-BR" sz="2000" b="1" dirty="0">
                <a:solidFill>
                  <a:srgbClr val="000090"/>
                </a:solidFill>
                <a:latin typeface="Courier"/>
                <a:cs typeface="Courier"/>
              </a:rPr>
              <a:t>3,</a:t>
            </a:r>
            <a:r>
              <a:rPr lang="pt-BR" sz="900" b="1" dirty="0">
                <a:solidFill>
                  <a:srgbClr val="000090"/>
                </a:solidFill>
                <a:latin typeface="Courier"/>
                <a:cs typeface="Courier"/>
              </a:rPr>
              <a:t> </a:t>
            </a:r>
            <a:r>
              <a:rPr lang="pt-BR" sz="2000" b="1" dirty="0">
                <a:solidFill>
                  <a:srgbClr val="000090"/>
                </a:solidFill>
                <a:latin typeface="Courier"/>
                <a:cs typeface="Courier"/>
              </a:rPr>
              <a:t>0,</a:t>
            </a:r>
            <a:r>
              <a:rPr lang="pt-BR" sz="900" b="1" dirty="0">
                <a:solidFill>
                  <a:srgbClr val="000090"/>
                </a:solidFill>
                <a:latin typeface="Courier"/>
                <a:cs typeface="Courier"/>
              </a:rPr>
              <a:t> </a:t>
            </a:r>
            <a:r>
              <a:rPr lang="pt-BR" sz="2000" b="1" dirty="0">
                <a:solidFill>
                  <a:srgbClr val="000090"/>
                </a:solidFill>
                <a:latin typeface="Courier"/>
                <a:cs typeface="Courier"/>
              </a:rPr>
              <a:t>7,</a:t>
            </a:r>
            <a:r>
              <a:rPr lang="pt-BR" sz="900" b="1" dirty="0">
                <a:solidFill>
                  <a:srgbClr val="000090"/>
                </a:solidFill>
                <a:latin typeface="Courier"/>
                <a:cs typeface="Courier"/>
              </a:rPr>
              <a:t> </a:t>
            </a:r>
            <a:r>
              <a:rPr lang="pt-BR" sz="2000" b="1" dirty="0">
                <a:solidFill>
                  <a:srgbClr val="000090"/>
                </a:solidFill>
                <a:latin typeface="Courier"/>
                <a:cs typeface="Courier"/>
              </a:rPr>
              <a:t>4,</a:t>
            </a:r>
            <a:r>
              <a:rPr lang="pt-BR" sz="900" b="1" dirty="0">
                <a:solidFill>
                  <a:srgbClr val="000090"/>
                </a:solidFill>
                <a:latin typeface="Courier"/>
                <a:cs typeface="Courier"/>
              </a:rPr>
              <a:t> </a:t>
            </a:r>
            <a:r>
              <a:rPr lang="pt-BR" sz="2000" b="1" dirty="0">
                <a:solidFill>
                  <a:srgbClr val="000090"/>
                </a:solidFill>
                <a:latin typeface="Courier"/>
                <a:cs typeface="Courier"/>
              </a:rPr>
              <a:t>5, 2,</a:t>
            </a:r>
            <a:r>
              <a:rPr lang="pt-BR" sz="900" b="1" dirty="0">
                <a:solidFill>
                  <a:srgbClr val="000090"/>
                </a:solidFill>
                <a:latin typeface="Courier"/>
                <a:cs typeface="Courier"/>
              </a:rPr>
              <a:t> </a:t>
            </a:r>
            <a:r>
              <a:rPr lang="pt-BR" sz="2000" b="1" dirty="0">
                <a:solidFill>
                  <a:srgbClr val="000090"/>
                </a:solidFill>
                <a:latin typeface="Courier"/>
                <a:cs typeface="Courier"/>
              </a:rPr>
              <a:t>1,</a:t>
            </a:r>
            <a:r>
              <a:rPr lang="pt-BR" sz="900" b="1" dirty="0">
                <a:solidFill>
                  <a:srgbClr val="000090"/>
                </a:solidFill>
                <a:latin typeface="Courier"/>
                <a:cs typeface="Courier"/>
              </a:rPr>
              <a:t> </a:t>
            </a:r>
            <a:r>
              <a:rPr lang="pt-BR" sz="2000" b="1" dirty="0">
                <a:solidFill>
                  <a:srgbClr val="000090"/>
                </a:solidFill>
                <a:latin typeface="Courier"/>
                <a:cs typeface="Courier"/>
              </a:rPr>
              <a:t>3]</a:t>
            </a:r>
            <a:endParaRPr lang="en-NZ" sz="2000" b="1" dirty="0">
              <a:solidFill>
                <a:srgbClr val="000090"/>
              </a:solidFill>
              <a:latin typeface="Courier"/>
              <a:cs typeface="Courier"/>
            </a:endParaRPr>
          </a:p>
        </p:txBody>
      </p:sp>
    </p:spTree>
    <p:custDataLst>
      <p:tags r:id="rId1"/>
    </p:custDataLst>
    <p:extLst>
      <p:ext uri="{BB962C8B-B14F-4D97-AF65-F5344CB8AC3E}">
        <p14:creationId xmlns:p14="http://schemas.microsoft.com/office/powerpoint/2010/main" val="64359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457200"/>
            <a:ext cx="8991600" cy="5867400"/>
          </a:xfrm>
        </p:spPr>
        <p:txBody>
          <a:bodyPr/>
          <a:lstStyle/>
          <a:p>
            <a:pPr marL="177800" indent="-177800">
              <a:buNone/>
            </a:pPr>
            <a:r>
              <a:rPr lang="en-US" b="1" dirty="0"/>
              <a:t>parameters</a:t>
            </a:r>
            <a:r>
              <a:rPr lang="en-US" dirty="0"/>
              <a:t> – </a:t>
            </a:r>
            <a:r>
              <a:rPr lang="en-AU" dirty="0"/>
              <a:t>a string and a list of words</a:t>
            </a:r>
            <a:endParaRPr lang="en-US" dirty="0"/>
          </a:p>
          <a:p>
            <a:pPr marL="177800" indent="-177800">
              <a:buNone/>
            </a:pPr>
            <a:r>
              <a:rPr lang="en-US" b="1" dirty="0"/>
              <a:t>returns</a:t>
            </a:r>
            <a:r>
              <a:rPr lang="en-US" dirty="0"/>
              <a:t> – nothing.   Removes words </a:t>
            </a:r>
            <a:r>
              <a:rPr lang="en-US" b="1" dirty="0">
                <a:solidFill>
                  <a:srgbClr val="FF00FF"/>
                </a:solidFill>
              </a:rPr>
              <a:t>from the parameter list </a:t>
            </a:r>
            <a:r>
              <a:rPr lang="en-US" dirty="0"/>
              <a:t>which are words in the sentence..</a:t>
            </a:r>
          </a:p>
          <a:p>
            <a:pPr marL="0" indent="0">
              <a:buNone/>
            </a:pPr>
            <a:endParaRPr lang="en-US" dirty="0"/>
          </a:p>
        </p:txBody>
      </p:sp>
      <p:sp>
        <p:nvSpPr>
          <p:cNvPr id="3" name="Title 2"/>
          <p:cNvSpPr>
            <a:spLocks noGrp="1"/>
          </p:cNvSpPr>
          <p:nvPr>
            <p:ph type="title"/>
          </p:nvPr>
        </p:nvSpPr>
        <p:spPr>
          <a:xfrm>
            <a:off x="38100" y="-152400"/>
            <a:ext cx="9105900" cy="762000"/>
          </a:xfrm>
        </p:spPr>
        <p:txBody>
          <a:bodyPr>
            <a:normAutofit/>
          </a:bodyPr>
          <a:lstStyle/>
          <a:p>
            <a:pPr algn="ctr"/>
            <a:r>
              <a:rPr lang="en-NZ" b="1" dirty="0"/>
              <a:t>A3 Q5 - </a:t>
            </a:r>
            <a:r>
              <a:rPr lang="en-NZ" b="1" dirty="0" err="1">
                <a:solidFill>
                  <a:srgbClr val="0000FF"/>
                </a:solidFill>
                <a:cs typeface="Calibri"/>
              </a:rPr>
              <a:t>alter_the_list</a:t>
            </a:r>
            <a:r>
              <a:rPr lang="en-US" b="1" dirty="0">
                <a:solidFill>
                  <a:srgbClr val="0000FF"/>
                </a:solidFill>
              </a:rPr>
              <a:t>()</a:t>
            </a:r>
            <a:endParaRPr lang="en-NZ" b="1"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8</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9" name="TextBox 8"/>
          <p:cNvSpPr txBox="1"/>
          <p:nvPr/>
        </p:nvSpPr>
        <p:spPr>
          <a:xfrm>
            <a:off x="38100" y="1676400"/>
            <a:ext cx="8915400" cy="5262979"/>
          </a:xfrm>
          <a:prstGeom prst="rect">
            <a:avLst/>
          </a:prstGeom>
          <a:solidFill>
            <a:schemeClr val="bg1">
              <a:lumMod val="95000"/>
            </a:schemeClr>
          </a:solidFill>
          <a:ln>
            <a:solidFill>
              <a:srgbClr val="000090"/>
            </a:solidFill>
          </a:ln>
        </p:spPr>
        <p:txBody>
          <a:bodyPr wrap="square" rtlCol="0">
            <a:spAutoFit/>
          </a:bodyPr>
          <a:lstStyle/>
          <a:p>
            <a:r>
              <a:rPr lang="pt-BR" sz="2000" b="1" dirty="0" err="1">
                <a:solidFill>
                  <a:srgbClr val="000090"/>
                </a:solidFill>
                <a:cs typeface="Calibri"/>
              </a:rPr>
              <a:t>word_list</a:t>
            </a:r>
            <a:r>
              <a:rPr lang="pt-BR" sz="2000" b="1" dirty="0">
                <a:solidFill>
                  <a:srgbClr val="000090"/>
                </a:solidFill>
                <a:cs typeface="Calibri"/>
              </a:rPr>
              <a:t> =  ["a", "</a:t>
            </a:r>
            <a:r>
              <a:rPr lang="pt-BR" sz="2000" b="1" dirty="0" err="1">
                <a:solidFill>
                  <a:srgbClr val="000090"/>
                </a:solidFill>
                <a:cs typeface="Calibri"/>
              </a:rPr>
              <a:t>is</a:t>
            </a:r>
            <a:r>
              <a:rPr lang="pt-BR" sz="2000" b="1" dirty="0">
                <a:solidFill>
                  <a:srgbClr val="000090"/>
                </a:solidFill>
                <a:cs typeface="Calibri"/>
              </a:rPr>
              <a:t>", "bus", "</a:t>
            </a:r>
            <a:r>
              <a:rPr lang="pt-BR" sz="2000" b="1" dirty="0" err="1">
                <a:solidFill>
                  <a:srgbClr val="000090"/>
                </a:solidFill>
                <a:cs typeface="Calibri"/>
              </a:rPr>
              <a:t>on</a:t>
            </a:r>
            <a:r>
              <a:rPr lang="pt-BR" sz="2000" b="1" dirty="0">
                <a:solidFill>
                  <a:srgbClr val="000090"/>
                </a:solidFill>
                <a:cs typeface="Calibri"/>
              </a:rPr>
              <a:t>", "</a:t>
            </a:r>
            <a:r>
              <a:rPr lang="pt-BR" sz="2000" b="1" dirty="0" err="1">
                <a:solidFill>
                  <a:srgbClr val="000090"/>
                </a:solidFill>
                <a:cs typeface="Calibri"/>
              </a:rPr>
              <a:t>the</a:t>
            </a:r>
            <a:r>
              <a:rPr lang="pt-BR" sz="2000" b="1" dirty="0">
                <a:solidFill>
                  <a:srgbClr val="000090"/>
                </a:solidFill>
                <a:cs typeface="Calibri"/>
              </a:rPr>
              <a:t>"]</a:t>
            </a:r>
          </a:p>
          <a:p>
            <a:r>
              <a:rPr lang="pt-BR" sz="2000" b="1" dirty="0" err="1">
                <a:solidFill>
                  <a:srgbClr val="0432FF"/>
                </a:solidFill>
                <a:cs typeface="Calibri"/>
              </a:rPr>
              <a:t>alter_the_list</a:t>
            </a:r>
            <a:r>
              <a:rPr lang="pt-BR" sz="2000" b="1" dirty="0">
                <a:solidFill>
                  <a:srgbClr val="0432FF"/>
                </a:solidFill>
                <a:cs typeface="Calibri"/>
              </a:rPr>
              <a:t>(</a:t>
            </a:r>
            <a:r>
              <a:rPr lang="pt-BR" sz="2000" b="1" dirty="0">
                <a:solidFill>
                  <a:srgbClr val="000090"/>
                </a:solidFill>
                <a:cs typeface="Calibri"/>
              </a:rPr>
              <a:t>"A bus </a:t>
            </a:r>
            <a:r>
              <a:rPr lang="pt-BR" sz="2000" b="1" dirty="0" err="1">
                <a:solidFill>
                  <a:srgbClr val="000090"/>
                </a:solidFill>
                <a:cs typeface="Calibri"/>
              </a:rPr>
              <a:t>station</a:t>
            </a:r>
            <a:r>
              <a:rPr lang="pt-BR" sz="2000" b="1" dirty="0">
                <a:solidFill>
                  <a:srgbClr val="000090"/>
                </a:solidFill>
                <a:cs typeface="Calibri"/>
              </a:rPr>
              <a:t> </a:t>
            </a:r>
            <a:r>
              <a:rPr lang="pt-BR" sz="2000" b="1" dirty="0" err="1">
                <a:solidFill>
                  <a:srgbClr val="000090"/>
                </a:solidFill>
                <a:cs typeface="Calibri"/>
              </a:rPr>
              <a:t>is</a:t>
            </a:r>
            <a:r>
              <a:rPr lang="pt-BR" sz="2000" b="1" dirty="0">
                <a:solidFill>
                  <a:srgbClr val="000090"/>
                </a:solidFill>
                <a:cs typeface="Calibri"/>
              </a:rPr>
              <a:t> </a:t>
            </a:r>
            <a:r>
              <a:rPr lang="pt-BR" sz="2000" b="1" dirty="0" err="1">
                <a:solidFill>
                  <a:srgbClr val="000090"/>
                </a:solidFill>
                <a:cs typeface="Calibri"/>
              </a:rPr>
              <a:t>where</a:t>
            </a:r>
            <a:r>
              <a:rPr lang="pt-BR" sz="2000" b="1" dirty="0">
                <a:solidFill>
                  <a:srgbClr val="000090"/>
                </a:solidFill>
                <a:cs typeface="Calibri"/>
              </a:rPr>
              <a:t> a bus </a:t>
            </a:r>
            <a:r>
              <a:rPr lang="pt-BR" sz="2000" b="1" dirty="0" err="1">
                <a:solidFill>
                  <a:srgbClr val="000090"/>
                </a:solidFill>
                <a:cs typeface="Calibri"/>
              </a:rPr>
              <a:t>stops</a:t>
            </a:r>
            <a:r>
              <a:rPr lang="pt-BR" sz="2000" b="1" dirty="0">
                <a:solidFill>
                  <a:srgbClr val="000090"/>
                </a:solidFill>
                <a:cs typeface="Calibri"/>
              </a:rPr>
              <a:t>     ...      </a:t>
            </a:r>
            <a:r>
              <a:rPr lang="pt-BR" sz="2000" b="1" dirty="0" err="1">
                <a:solidFill>
                  <a:srgbClr val="000090"/>
                </a:solidFill>
                <a:cs typeface="Calibri"/>
              </a:rPr>
              <a:t>station</a:t>
            </a:r>
            <a:r>
              <a:rPr lang="pt-BR" sz="2000" b="1" dirty="0">
                <a:solidFill>
                  <a:srgbClr val="000090"/>
                </a:solidFill>
                <a:cs typeface="Calibri"/>
              </a:rPr>
              <a:t>", </a:t>
            </a:r>
            <a:r>
              <a:rPr lang="pt-BR" sz="2000" b="1" dirty="0" err="1">
                <a:solidFill>
                  <a:srgbClr val="000090"/>
                </a:solidFill>
                <a:cs typeface="Calibri"/>
              </a:rPr>
              <a:t>word_list</a:t>
            </a:r>
            <a:r>
              <a:rPr lang="pt-BR" sz="2000" b="1" dirty="0">
                <a:solidFill>
                  <a:srgbClr val="0432FF"/>
                </a:solidFill>
                <a:cs typeface="Calibri"/>
              </a:rPr>
              <a:t>)</a:t>
            </a:r>
          </a:p>
          <a:p>
            <a:r>
              <a:rPr lang="pt-BR" sz="2000" b="1" dirty="0" err="1">
                <a:solidFill>
                  <a:srgbClr val="000090"/>
                </a:solidFill>
                <a:cs typeface="Calibri"/>
              </a:rPr>
              <a:t>print</a:t>
            </a:r>
            <a:r>
              <a:rPr lang="pt-BR" sz="2000" b="1" dirty="0">
                <a:solidFill>
                  <a:srgbClr val="000090"/>
                </a:solidFill>
                <a:cs typeface="Calibri"/>
              </a:rPr>
              <a:t>("1.", </a:t>
            </a:r>
            <a:r>
              <a:rPr lang="pt-BR" sz="2000" b="1" dirty="0" err="1">
                <a:solidFill>
                  <a:srgbClr val="000090"/>
                </a:solidFill>
                <a:cs typeface="Calibri"/>
              </a:rPr>
              <a:t>word_list</a:t>
            </a:r>
            <a:r>
              <a:rPr lang="pt-BR" sz="2000" b="1" dirty="0">
                <a:solidFill>
                  <a:srgbClr val="000090"/>
                </a:solidFill>
                <a:cs typeface="Calibri"/>
              </a:rPr>
              <a:t>)</a:t>
            </a:r>
          </a:p>
          <a:p>
            <a:r>
              <a:rPr lang="pt-BR" sz="2000" b="1" dirty="0" err="1">
                <a:solidFill>
                  <a:srgbClr val="000090"/>
                </a:solidFill>
                <a:cs typeface="Calibri"/>
              </a:rPr>
              <a:t>word_list</a:t>
            </a:r>
            <a:r>
              <a:rPr lang="pt-BR" sz="2000" b="1" dirty="0">
                <a:solidFill>
                  <a:srgbClr val="000090"/>
                </a:solidFill>
                <a:cs typeface="Calibri"/>
              </a:rPr>
              <a:t> =  ["a", '</a:t>
            </a:r>
            <a:r>
              <a:rPr lang="pt-BR" sz="2000" b="1" dirty="0" err="1">
                <a:solidFill>
                  <a:srgbClr val="000090"/>
                </a:solidFill>
                <a:cs typeface="Calibri"/>
              </a:rPr>
              <a:t>up</a:t>
            </a:r>
            <a:r>
              <a:rPr lang="pt-BR" sz="2000" b="1" dirty="0">
                <a:solidFill>
                  <a:srgbClr val="000090"/>
                </a:solidFill>
                <a:cs typeface="Calibri"/>
              </a:rPr>
              <a:t>', "</a:t>
            </a:r>
            <a:r>
              <a:rPr lang="pt-BR" sz="2000" b="1" dirty="0" err="1">
                <a:solidFill>
                  <a:srgbClr val="000090"/>
                </a:solidFill>
                <a:cs typeface="Calibri"/>
              </a:rPr>
              <a:t>you</a:t>
            </a:r>
            <a:r>
              <a:rPr lang="pt-BR" sz="2000" b="1" dirty="0">
                <a:solidFill>
                  <a:srgbClr val="000090"/>
                </a:solidFill>
                <a:cs typeface="Calibri"/>
              </a:rPr>
              <a:t>", "it", "</a:t>
            </a:r>
            <a:r>
              <a:rPr lang="pt-BR" sz="2000" b="1" dirty="0" err="1">
                <a:solidFill>
                  <a:srgbClr val="000090"/>
                </a:solidFill>
                <a:cs typeface="Calibri"/>
              </a:rPr>
              <a:t>on</a:t>
            </a:r>
            <a:r>
              <a:rPr lang="pt-BR" sz="2000" b="1" dirty="0">
                <a:solidFill>
                  <a:srgbClr val="000090"/>
                </a:solidFill>
                <a:cs typeface="Calibri"/>
              </a:rPr>
              <a:t>", "</a:t>
            </a:r>
            <a:r>
              <a:rPr lang="pt-BR" sz="2000" b="1" dirty="0" err="1">
                <a:solidFill>
                  <a:srgbClr val="000090"/>
                </a:solidFill>
                <a:cs typeface="Calibri"/>
              </a:rPr>
              <a:t>the</a:t>
            </a:r>
            <a:r>
              <a:rPr lang="pt-BR" sz="2000" b="1" dirty="0">
                <a:solidFill>
                  <a:srgbClr val="000090"/>
                </a:solidFill>
                <a:cs typeface="Calibri"/>
              </a:rPr>
              <a:t>", '</a:t>
            </a:r>
            <a:r>
              <a:rPr lang="pt-BR" sz="2000" b="1" dirty="0" err="1">
                <a:solidFill>
                  <a:srgbClr val="000090"/>
                </a:solidFill>
                <a:cs typeface="Calibri"/>
              </a:rPr>
              <a:t>is</a:t>
            </a:r>
            <a:r>
              <a:rPr lang="pt-BR" sz="2000" b="1" dirty="0">
                <a:solidFill>
                  <a:srgbClr val="000090"/>
                </a:solidFill>
                <a:cs typeface="Calibri"/>
              </a:rPr>
              <a:t>']</a:t>
            </a:r>
          </a:p>
          <a:p>
            <a:r>
              <a:rPr lang="pt-BR" sz="2000" b="1" dirty="0" err="1">
                <a:solidFill>
                  <a:srgbClr val="0432FF"/>
                </a:solidFill>
                <a:cs typeface="Calibri"/>
              </a:rPr>
              <a:t>alter_the_list</a:t>
            </a:r>
            <a:r>
              <a:rPr lang="pt-BR" sz="2000" b="1" dirty="0">
                <a:solidFill>
                  <a:srgbClr val="0432FF"/>
                </a:solidFill>
                <a:cs typeface="Calibri"/>
              </a:rPr>
              <a:t>(</a:t>
            </a:r>
            <a:r>
              <a:rPr lang="pt-BR" sz="2000" b="1" dirty="0">
                <a:solidFill>
                  <a:srgbClr val="000090"/>
                </a:solidFill>
                <a:cs typeface="Calibri"/>
              </a:rPr>
              <a:t>"It </a:t>
            </a:r>
            <a:r>
              <a:rPr lang="pt-BR" sz="2000" b="1" dirty="0" err="1">
                <a:solidFill>
                  <a:srgbClr val="000090"/>
                </a:solidFill>
                <a:cs typeface="Calibri"/>
              </a:rPr>
              <a:t>is</a:t>
            </a:r>
            <a:r>
              <a:rPr lang="pt-BR" sz="2000" b="1" dirty="0">
                <a:solidFill>
                  <a:srgbClr val="000090"/>
                </a:solidFill>
                <a:cs typeface="Calibri"/>
              </a:rPr>
              <a:t> </a:t>
            </a:r>
            <a:r>
              <a:rPr lang="pt-BR" sz="2000" b="1" dirty="0" err="1">
                <a:solidFill>
                  <a:srgbClr val="000090"/>
                </a:solidFill>
                <a:cs typeface="Calibri"/>
              </a:rPr>
              <a:t>up</a:t>
            </a:r>
            <a:r>
              <a:rPr lang="pt-BR" sz="2000" b="1" dirty="0">
                <a:solidFill>
                  <a:srgbClr val="000090"/>
                </a:solidFill>
                <a:cs typeface="Calibri"/>
              </a:rPr>
              <a:t> </a:t>
            </a:r>
            <a:r>
              <a:rPr lang="pt-BR" sz="2000" b="1" dirty="0" err="1">
                <a:solidFill>
                  <a:srgbClr val="000090"/>
                </a:solidFill>
                <a:cs typeface="Calibri"/>
              </a:rPr>
              <a:t>to</a:t>
            </a:r>
            <a:r>
              <a:rPr lang="pt-BR" sz="2000" b="1" dirty="0">
                <a:solidFill>
                  <a:srgbClr val="000090"/>
                </a:solidFill>
                <a:cs typeface="Calibri"/>
              </a:rPr>
              <a:t> YOU", </a:t>
            </a:r>
            <a:r>
              <a:rPr lang="pt-BR" sz="2000" b="1" dirty="0" err="1">
                <a:solidFill>
                  <a:srgbClr val="000090"/>
                </a:solidFill>
                <a:cs typeface="Calibri"/>
              </a:rPr>
              <a:t>word_list</a:t>
            </a:r>
            <a:r>
              <a:rPr lang="pt-BR" sz="2000" b="1" dirty="0">
                <a:solidFill>
                  <a:srgbClr val="000090"/>
                </a:solidFill>
                <a:cs typeface="Calibri"/>
              </a:rPr>
              <a:t>)</a:t>
            </a:r>
          </a:p>
          <a:p>
            <a:endParaRPr lang="pt-BR" sz="800" b="1" dirty="0">
              <a:solidFill>
                <a:srgbClr val="000090"/>
              </a:solidFill>
              <a:cs typeface="Calibri"/>
            </a:endParaRPr>
          </a:p>
          <a:p>
            <a:r>
              <a:rPr lang="pt-BR" sz="2000" b="1" dirty="0" err="1">
                <a:solidFill>
                  <a:srgbClr val="000090"/>
                </a:solidFill>
                <a:cs typeface="Calibri"/>
              </a:rPr>
              <a:t>print</a:t>
            </a:r>
            <a:r>
              <a:rPr lang="pt-BR" sz="2000" b="1" dirty="0">
                <a:solidFill>
                  <a:srgbClr val="000090"/>
                </a:solidFill>
                <a:cs typeface="Calibri"/>
              </a:rPr>
              <a:t>("2.", </a:t>
            </a:r>
            <a:r>
              <a:rPr lang="pt-BR" sz="2000" b="1" dirty="0" err="1">
                <a:solidFill>
                  <a:srgbClr val="000090"/>
                </a:solidFill>
                <a:cs typeface="Calibri"/>
              </a:rPr>
              <a:t>word_list</a:t>
            </a:r>
            <a:r>
              <a:rPr lang="pt-BR" sz="2000" b="1" dirty="0">
                <a:solidFill>
                  <a:srgbClr val="000090"/>
                </a:solidFill>
                <a:cs typeface="Calibri"/>
              </a:rPr>
              <a:t>)</a:t>
            </a:r>
          </a:p>
          <a:p>
            <a:r>
              <a:rPr lang="pt-BR" sz="2000" b="1" dirty="0" err="1">
                <a:solidFill>
                  <a:srgbClr val="000090"/>
                </a:solidFill>
                <a:cs typeface="Calibri"/>
              </a:rPr>
              <a:t>word_list</a:t>
            </a:r>
            <a:r>
              <a:rPr lang="pt-BR" sz="2000" b="1" dirty="0">
                <a:solidFill>
                  <a:srgbClr val="000090"/>
                </a:solidFill>
                <a:cs typeface="Calibri"/>
              </a:rPr>
              <a:t> =  ["</a:t>
            </a:r>
            <a:r>
              <a:rPr lang="pt-BR" sz="2000" b="1" dirty="0" err="1">
                <a:solidFill>
                  <a:srgbClr val="000090"/>
                </a:solidFill>
                <a:cs typeface="Calibri"/>
              </a:rPr>
              <a:t>easy</a:t>
            </a:r>
            <a:r>
              <a:rPr lang="pt-BR" sz="2000" b="1" dirty="0">
                <a:solidFill>
                  <a:srgbClr val="000090"/>
                </a:solidFill>
                <a:cs typeface="Calibri"/>
              </a:rPr>
              <a:t>", "come", "go"]</a:t>
            </a:r>
          </a:p>
          <a:p>
            <a:r>
              <a:rPr lang="pt-BR" sz="2000" b="1" dirty="0" err="1">
                <a:solidFill>
                  <a:srgbClr val="0432FF"/>
                </a:solidFill>
                <a:cs typeface="Calibri"/>
              </a:rPr>
              <a:t>alter_the_list</a:t>
            </a:r>
            <a:r>
              <a:rPr lang="pt-BR" sz="2000" b="1" dirty="0">
                <a:solidFill>
                  <a:srgbClr val="0432FF"/>
                </a:solidFill>
                <a:cs typeface="Calibri"/>
              </a:rPr>
              <a:t>(</a:t>
            </a:r>
            <a:r>
              <a:rPr lang="pt-BR" sz="2000" b="1" dirty="0">
                <a:solidFill>
                  <a:srgbClr val="000090"/>
                </a:solidFill>
                <a:cs typeface="Calibri"/>
              </a:rPr>
              <a:t>" </a:t>
            </a:r>
            <a:r>
              <a:rPr lang="pt-BR" sz="2000" b="1" dirty="0" err="1">
                <a:solidFill>
                  <a:srgbClr val="000090"/>
                </a:solidFill>
                <a:cs typeface="Calibri"/>
              </a:rPr>
              <a:t>Easy</a:t>
            </a:r>
            <a:r>
              <a:rPr lang="pt-BR" sz="2000" b="1" dirty="0">
                <a:solidFill>
                  <a:srgbClr val="000090"/>
                </a:solidFill>
                <a:cs typeface="Calibri"/>
              </a:rPr>
              <a:t> come </a:t>
            </a:r>
            <a:r>
              <a:rPr lang="pt-BR" sz="2000" b="1" dirty="0" err="1">
                <a:solidFill>
                  <a:srgbClr val="000090"/>
                </a:solidFill>
                <a:cs typeface="Calibri"/>
              </a:rPr>
              <a:t>easy</a:t>
            </a:r>
            <a:r>
              <a:rPr lang="pt-BR" sz="2000" b="1" dirty="0">
                <a:solidFill>
                  <a:srgbClr val="000090"/>
                </a:solidFill>
                <a:cs typeface="Calibri"/>
              </a:rPr>
              <a:t> go go go", </a:t>
            </a:r>
            <a:r>
              <a:rPr lang="pt-BR" sz="2000" b="1" dirty="0" err="1">
                <a:solidFill>
                  <a:srgbClr val="000090"/>
                </a:solidFill>
                <a:cs typeface="Calibri"/>
              </a:rPr>
              <a:t>word_list</a:t>
            </a:r>
            <a:r>
              <a:rPr lang="pt-BR" sz="2000" b="1" dirty="0">
                <a:solidFill>
                  <a:srgbClr val="000090"/>
                </a:solidFill>
                <a:cs typeface="Calibri"/>
              </a:rPr>
              <a:t>)</a:t>
            </a:r>
          </a:p>
          <a:p>
            <a:endParaRPr lang="pt-BR" sz="800" b="1" dirty="0">
              <a:solidFill>
                <a:srgbClr val="000090"/>
              </a:solidFill>
              <a:cs typeface="Calibri"/>
            </a:endParaRPr>
          </a:p>
          <a:p>
            <a:r>
              <a:rPr lang="pt-BR" sz="2000" b="1" dirty="0" err="1">
                <a:solidFill>
                  <a:srgbClr val="000090"/>
                </a:solidFill>
                <a:cs typeface="Calibri"/>
              </a:rPr>
              <a:t>print</a:t>
            </a:r>
            <a:r>
              <a:rPr lang="pt-BR" sz="2000" b="1" dirty="0">
                <a:solidFill>
                  <a:srgbClr val="000090"/>
                </a:solidFill>
                <a:cs typeface="Calibri"/>
              </a:rPr>
              <a:t>("3.", </a:t>
            </a:r>
            <a:r>
              <a:rPr lang="pt-BR" sz="2000" b="1" dirty="0" err="1">
                <a:solidFill>
                  <a:srgbClr val="000090"/>
                </a:solidFill>
                <a:cs typeface="Calibri"/>
              </a:rPr>
              <a:t>word_list</a:t>
            </a:r>
            <a:r>
              <a:rPr lang="pt-BR" sz="2000" b="1" dirty="0">
                <a:solidFill>
                  <a:srgbClr val="000090"/>
                </a:solidFill>
                <a:cs typeface="Calibri"/>
              </a:rPr>
              <a:t>)</a:t>
            </a:r>
          </a:p>
          <a:p>
            <a:r>
              <a:rPr lang="pt-BR" sz="2000" b="1" dirty="0" err="1">
                <a:solidFill>
                  <a:srgbClr val="000090"/>
                </a:solidFill>
                <a:cs typeface="Calibri"/>
              </a:rPr>
              <a:t>word_list</a:t>
            </a:r>
            <a:r>
              <a:rPr lang="pt-BR" sz="2000" b="1" dirty="0">
                <a:solidFill>
                  <a:srgbClr val="000090"/>
                </a:solidFill>
                <a:cs typeface="Calibri"/>
              </a:rPr>
              <a:t> =  ["a", "</a:t>
            </a:r>
            <a:r>
              <a:rPr lang="pt-BR" sz="2000" b="1" dirty="0" err="1">
                <a:solidFill>
                  <a:srgbClr val="000090"/>
                </a:solidFill>
                <a:cs typeface="Calibri"/>
              </a:rPr>
              <a:t>is</a:t>
            </a:r>
            <a:r>
              <a:rPr lang="pt-BR" sz="2000" b="1" dirty="0">
                <a:solidFill>
                  <a:srgbClr val="000090"/>
                </a:solidFill>
                <a:cs typeface="Calibri"/>
              </a:rPr>
              <a:t>", "</a:t>
            </a:r>
            <a:r>
              <a:rPr lang="pt-BR" sz="2000" b="1" dirty="0" err="1">
                <a:solidFill>
                  <a:srgbClr val="000090"/>
                </a:solidFill>
                <a:cs typeface="Calibri"/>
              </a:rPr>
              <a:t>i</a:t>
            </a:r>
            <a:r>
              <a:rPr lang="pt-BR" sz="2000" b="1" dirty="0">
                <a:solidFill>
                  <a:srgbClr val="000090"/>
                </a:solidFill>
                <a:cs typeface="Calibri"/>
              </a:rPr>
              <a:t>", "</a:t>
            </a:r>
            <a:r>
              <a:rPr lang="pt-BR" sz="2000" b="1" dirty="0" err="1">
                <a:solidFill>
                  <a:srgbClr val="000090"/>
                </a:solidFill>
                <a:cs typeface="Calibri"/>
              </a:rPr>
              <a:t>on</a:t>
            </a:r>
            <a:r>
              <a:rPr lang="pt-BR" sz="2000" b="1" dirty="0">
                <a:solidFill>
                  <a:srgbClr val="000090"/>
                </a:solidFill>
                <a:cs typeface="Calibri"/>
              </a:rPr>
              <a:t>"]</a:t>
            </a:r>
          </a:p>
          <a:p>
            <a:r>
              <a:rPr lang="pt-BR" sz="2000" b="1" dirty="0" err="1">
                <a:solidFill>
                  <a:srgbClr val="0432FF"/>
                </a:solidFill>
                <a:cs typeface="Calibri"/>
              </a:rPr>
              <a:t>alter_the_list</a:t>
            </a:r>
            <a:r>
              <a:rPr lang="pt-BR" sz="2000" b="1" dirty="0">
                <a:solidFill>
                  <a:srgbClr val="0432FF"/>
                </a:solidFill>
                <a:cs typeface="Calibri"/>
              </a:rPr>
              <a:t>(</a:t>
            </a:r>
            <a:r>
              <a:rPr lang="pt-BR" sz="2000" b="1" dirty="0">
                <a:solidFill>
                  <a:srgbClr val="000090"/>
                </a:solidFill>
                <a:cs typeface="Calibri"/>
              </a:rPr>
              <a:t>"", </a:t>
            </a:r>
            <a:r>
              <a:rPr lang="pt-BR" sz="2000" b="1" dirty="0" err="1">
                <a:solidFill>
                  <a:srgbClr val="000090"/>
                </a:solidFill>
                <a:cs typeface="Calibri"/>
              </a:rPr>
              <a:t>word_list</a:t>
            </a:r>
            <a:r>
              <a:rPr lang="pt-BR" sz="2000" b="1" dirty="0">
                <a:solidFill>
                  <a:srgbClr val="000090"/>
                </a:solidFill>
                <a:cs typeface="Calibri"/>
              </a:rPr>
              <a:t>)</a:t>
            </a:r>
          </a:p>
          <a:p>
            <a:endParaRPr lang="pt-BR" sz="800" b="1" dirty="0">
              <a:solidFill>
                <a:srgbClr val="000090"/>
              </a:solidFill>
              <a:cs typeface="Calibri"/>
            </a:endParaRPr>
          </a:p>
          <a:p>
            <a:r>
              <a:rPr lang="pt-BR" sz="2000" b="1" dirty="0" err="1">
                <a:solidFill>
                  <a:srgbClr val="000090"/>
                </a:solidFill>
                <a:cs typeface="Calibri"/>
              </a:rPr>
              <a:t>print</a:t>
            </a:r>
            <a:r>
              <a:rPr lang="pt-BR" sz="2000" b="1" dirty="0">
                <a:solidFill>
                  <a:srgbClr val="000090"/>
                </a:solidFill>
                <a:cs typeface="Calibri"/>
              </a:rPr>
              <a:t>("4.", </a:t>
            </a:r>
            <a:r>
              <a:rPr lang="pt-BR" sz="2000" b="1" dirty="0" err="1">
                <a:solidFill>
                  <a:srgbClr val="000090"/>
                </a:solidFill>
                <a:cs typeface="Calibri"/>
              </a:rPr>
              <a:t>word_list</a:t>
            </a:r>
            <a:r>
              <a:rPr lang="pt-BR" sz="2000" b="1" dirty="0">
                <a:solidFill>
                  <a:srgbClr val="000090"/>
                </a:solidFill>
                <a:cs typeface="Calibri"/>
              </a:rPr>
              <a:t>)</a:t>
            </a:r>
          </a:p>
          <a:p>
            <a:r>
              <a:rPr lang="pt-BR" sz="2000" b="1" dirty="0" err="1">
                <a:solidFill>
                  <a:srgbClr val="000090"/>
                </a:solidFill>
                <a:cs typeface="Calibri"/>
              </a:rPr>
              <a:t>word_list</a:t>
            </a:r>
            <a:r>
              <a:rPr lang="pt-BR" sz="2000" b="1" dirty="0">
                <a:solidFill>
                  <a:srgbClr val="000090"/>
                </a:solidFill>
                <a:cs typeface="Calibri"/>
              </a:rPr>
              <a:t> =  ["a", "</a:t>
            </a:r>
            <a:r>
              <a:rPr lang="pt-BR" sz="2000" b="1" dirty="0" err="1">
                <a:solidFill>
                  <a:srgbClr val="000090"/>
                </a:solidFill>
                <a:cs typeface="Calibri"/>
              </a:rPr>
              <a:t>is</a:t>
            </a:r>
            <a:r>
              <a:rPr lang="pt-BR" sz="2000" b="1" dirty="0">
                <a:solidFill>
                  <a:srgbClr val="000090"/>
                </a:solidFill>
                <a:cs typeface="Calibri"/>
              </a:rPr>
              <a:t>", "</a:t>
            </a:r>
            <a:r>
              <a:rPr lang="pt-BR" sz="2000" b="1" dirty="0" err="1">
                <a:solidFill>
                  <a:srgbClr val="000090"/>
                </a:solidFill>
                <a:cs typeface="Calibri"/>
              </a:rPr>
              <a:t>i</a:t>
            </a:r>
            <a:r>
              <a:rPr lang="pt-BR" sz="2000" b="1" dirty="0">
                <a:solidFill>
                  <a:srgbClr val="000090"/>
                </a:solidFill>
                <a:cs typeface="Calibri"/>
              </a:rPr>
              <a:t>", "</a:t>
            </a:r>
            <a:r>
              <a:rPr lang="pt-BR" sz="2000" b="1" dirty="0" err="1">
                <a:solidFill>
                  <a:srgbClr val="000090"/>
                </a:solidFill>
                <a:cs typeface="Calibri"/>
              </a:rPr>
              <a:t>on</a:t>
            </a:r>
            <a:r>
              <a:rPr lang="pt-BR" sz="2000" b="1" dirty="0">
                <a:solidFill>
                  <a:srgbClr val="000090"/>
                </a:solidFill>
                <a:cs typeface="Calibri"/>
              </a:rPr>
              <a:t>", "</a:t>
            </a:r>
            <a:r>
              <a:rPr lang="pt-BR" sz="2000" b="1" dirty="0" err="1">
                <a:solidFill>
                  <a:srgbClr val="000090"/>
                </a:solidFill>
                <a:cs typeface="Calibri"/>
              </a:rPr>
              <a:t>the</a:t>
            </a:r>
            <a:r>
              <a:rPr lang="pt-BR" sz="2000" b="1" dirty="0">
                <a:solidFill>
                  <a:srgbClr val="000090"/>
                </a:solidFill>
                <a:cs typeface="Calibri"/>
              </a:rPr>
              <a:t>"]</a:t>
            </a:r>
          </a:p>
          <a:p>
            <a:r>
              <a:rPr lang="pt-BR" sz="2000" b="1" dirty="0" err="1">
                <a:solidFill>
                  <a:srgbClr val="0432FF"/>
                </a:solidFill>
                <a:cs typeface="Calibri"/>
              </a:rPr>
              <a:t>alter_the_list</a:t>
            </a:r>
            <a:r>
              <a:rPr lang="pt-BR" sz="2000" b="1" dirty="0">
                <a:solidFill>
                  <a:srgbClr val="0432FF"/>
                </a:solidFill>
                <a:cs typeface="Calibri"/>
              </a:rPr>
              <a:t>(</a:t>
            </a:r>
            <a:r>
              <a:rPr lang="pt-BR" sz="2000" b="1" dirty="0">
                <a:solidFill>
                  <a:srgbClr val="000090"/>
                </a:solidFill>
                <a:cs typeface="Calibri"/>
              </a:rPr>
              <a:t>"May </a:t>
            </a:r>
            <a:r>
              <a:rPr lang="pt-BR" sz="2000" b="1" dirty="0" err="1">
                <a:solidFill>
                  <a:srgbClr val="000090"/>
                </a:solidFill>
                <a:cs typeface="Calibri"/>
              </a:rPr>
              <a:t>your</a:t>
            </a:r>
            <a:r>
              <a:rPr lang="pt-BR" sz="2000" b="1" dirty="0">
                <a:solidFill>
                  <a:srgbClr val="000090"/>
                </a:solidFill>
                <a:cs typeface="Calibri"/>
              </a:rPr>
              <a:t> </a:t>
            </a:r>
            <a:r>
              <a:rPr lang="pt-BR" sz="2000" b="1" dirty="0" err="1">
                <a:solidFill>
                  <a:srgbClr val="000090"/>
                </a:solidFill>
                <a:cs typeface="Calibri"/>
              </a:rPr>
              <a:t>coffee</a:t>
            </a:r>
            <a:r>
              <a:rPr lang="pt-BR" sz="2000" b="1" dirty="0">
                <a:solidFill>
                  <a:srgbClr val="000090"/>
                </a:solidFill>
                <a:cs typeface="Calibri"/>
              </a:rPr>
              <a:t> </a:t>
            </a:r>
            <a:r>
              <a:rPr lang="pt-BR" sz="2000" b="1" dirty="0" err="1">
                <a:solidFill>
                  <a:srgbClr val="000090"/>
                </a:solidFill>
                <a:cs typeface="Calibri"/>
              </a:rPr>
              <a:t>be</a:t>
            </a:r>
            <a:r>
              <a:rPr lang="pt-BR" sz="2000" b="1" dirty="0">
                <a:solidFill>
                  <a:srgbClr val="000090"/>
                </a:solidFill>
                <a:cs typeface="Calibri"/>
              </a:rPr>
              <a:t> </a:t>
            </a:r>
            <a:r>
              <a:rPr lang="pt-BR" sz="2000" b="1" dirty="0" err="1">
                <a:solidFill>
                  <a:srgbClr val="000090"/>
                </a:solidFill>
                <a:cs typeface="Calibri"/>
              </a:rPr>
              <a:t>strong</a:t>
            </a:r>
            <a:r>
              <a:rPr lang="pt-BR" sz="2000" b="1" dirty="0">
                <a:solidFill>
                  <a:srgbClr val="000090"/>
                </a:solidFill>
                <a:cs typeface="Calibri"/>
              </a:rPr>
              <a:t> </a:t>
            </a:r>
            <a:r>
              <a:rPr lang="pt-BR" sz="2000" b="1" dirty="0" err="1">
                <a:solidFill>
                  <a:srgbClr val="000090"/>
                </a:solidFill>
                <a:cs typeface="Calibri"/>
              </a:rPr>
              <a:t>and</a:t>
            </a:r>
            <a:r>
              <a:rPr lang="pt-BR" sz="2000" b="1" dirty="0">
                <a:solidFill>
                  <a:srgbClr val="000090"/>
                </a:solidFill>
                <a:cs typeface="Calibri"/>
              </a:rPr>
              <a:t> </a:t>
            </a:r>
            <a:r>
              <a:rPr lang="pt-BR" sz="2000" b="1" dirty="0" err="1">
                <a:solidFill>
                  <a:srgbClr val="000090"/>
                </a:solidFill>
                <a:cs typeface="Calibri"/>
              </a:rPr>
              <a:t>your</a:t>
            </a:r>
            <a:r>
              <a:rPr lang="pt-BR" sz="2000" b="1" dirty="0">
                <a:solidFill>
                  <a:srgbClr val="000090"/>
                </a:solidFill>
                <a:cs typeface="Calibri"/>
              </a:rPr>
              <a:t> </a:t>
            </a:r>
            <a:r>
              <a:rPr lang="pt-BR" sz="2000" b="1" dirty="0" err="1">
                <a:solidFill>
                  <a:srgbClr val="000090"/>
                </a:solidFill>
                <a:cs typeface="Calibri"/>
              </a:rPr>
              <a:t>Monday</a:t>
            </a:r>
            <a:r>
              <a:rPr lang="pt-BR" sz="2000" b="1" dirty="0">
                <a:solidFill>
                  <a:srgbClr val="000090"/>
                </a:solidFill>
                <a:cs typeface="Calibri"/>
              </a:rPr>
              <a:t> </a:t>
            </a:r>
            <a:r>
              <a:rPr lang="pt-BR" sz="2000" b="1" dirty="0" err="1">
                <a:solidFill>
                  <a:srgbClr val="000090"/>
                </a:solidFill>
                <a:cs typeface="Calibri"/>
              </a:rPr>
              <a:t>be</a:t>
            </a:r>
            <a:r>
              <a:rPr lang="pt-BR" sz="2000" b="1" dirty="0">
                <a:solidFill>
                  <a:srgbClr val="000090"/>
                </a:solidFill>
                <a:cs typeface="Calibri"/>
              </a:rPr>
              <a:t> short", </a:t>
            </a:r>
            <a:r>
              <a:rPr lang="pt-BR" sz="2000" b="1" dirty="0" err="1">
                <a:solidFill>
                  <a:srgbClr val="000090"/>
                </a:solidFill>
                <a:cs typeface="Calibri"/>
              </a:rPr>
              <a:t>word_list</a:t>
            </a:r>
            <a:r>
              <a:rPr lang="pt-BR" sz="2000" b="1" dirty="0">
                <a:solidFill>
                  <a:srgbClr val="000090"/>
                </a:solidFill>
                <a:cs typeface="Calibri"/>
              </a:rPr>
              <a:t>)</a:t>
            </a:r>
          </a:p>
          <a:p>
            <a:r>
              <a:rPr lang="pt-BR" sz="2000" b="1" dirty="0" err="1">
                <a:solidFill>
                  <a:srgbClr val="000090"/>
                </a:solidFill>
                <a:cs typeface="Calibri"/>
              </a:rPr>
              <a:t>print</a:t>
            </a:r>
            <a:r>
              <a:rPr lang="pt-BR" sz="2000" b="1" dirty="0">
                <a:solidFill>
                  <a:srgbClr val="000090"/>
                </a:solidFill>
                <a:cs typeface="Calibri"/>
              </a:rPr>
              <a:t>("5.", </a:t>
            </a:r>
            <a:r>
              <a:rPr lang="pt-BR" sz="2000" b="1" dirty="0" err="1">
                <a:solidFill>
                  <a:srgbClr val="000090"/>
                </a:solidFill>
                <a:cs typeface="Calibri"/>
              </a:rPr>
              <a:t>word_list</a:t>
            </a:r>
            <a:r>
              <a:rPr lang="pt-BR" sz="2000" b="1" dirty="0">
                <a:solidFill>
                  <a:srgbClr val="000090"/>
                </a:solidFill>
                <a:cs typeface="Calibri"/>
              </a:rPr>
              <a:t>)</a:t>
            </a:r>
            <a:endParaRPr lang="en-NZ" sz="2000" b="1" dirty="0">
              <a:solidFill>
                <a:srgbClr val="000090"/>
              </a:solidFill>
              <a:latin typeface="Calibri"/>
              <a:cs typeface="Calibri"/>
            </a:endParaRPr>
          </a:p>
        </p:txBody>
      </p:sp>
      <p:sp>
        <p:nvSpPr>
          <p:cNvPr id="11" name="TextBox 10"/>
          <p:cNvSpPr txBox="1"/>
          <p:nvPr/>
        </p:nvSpPr>
        <p:spPr>
          <a:xfrm>
            <a:off x="4404464" y="4335475"/>
            <a:ext cx="4686300" cy="1467995"/>
          </a:xfrm>
          <a:prstGeom prst="rect">
            <a:avLst/>
          </a:prstGeom>
          <a:solidFill>
            <a:schemeClr val="bg1">
              <a:lumMod val="95000"/>
            </a:schemeClr>
          </a:solidFill>
          <a:ln>
            <a:solidFill>
              <a:srgbClr val="000090"/>
            </a:solidFill>
          </a:ln>
        </p:spPr>
        <p:txBody>
          <a:bodyPr wrap="square" rtlCol="0">
            <a:spAutoFit/>
          </a:bodyPr>
          <a:lstStyle/>
          <a:p>
            <a:r>
              <a:rPr lang="pt-BR" b="1" dirty="0">
                <a:solidFill>
                  <a:srgbClr val="000090"/>
                </a:solidFill>
                <a:latin typeface="Courier"/>
                <a:cs typeface="Courier"/>
              </a:rPr>
              <a:t>1. ['</a:t>
            </a:r>
            <a:r>
              <a:rPr lang="pt-BR" b="1" dirty="0" err="1">
                <a:solidFill>
                  <a:srgbClr val="000090"/>
                </a:solidFill>
                <a:latin typeface="Courier"/>
                <a:cs typeface="Courier"/>
              </a:rPr>
              <a:t>the</a:t>
            </a:r>
            <a:r>
              <a:rPr lang="pt-BR" b="1" dirty="0">
                <a:solidFill>
                  <a:srgbClr val="000090"/>
                </a:solidFill>
                <a:latin typeface="Courier"/>
                <a:cs typeface="Courier"/>
              </a:rPr>
              <a:t>']</a:t>
            </a:r>
          </a:p>
          <a:p>
            <a:r>
              <a:rPr lang="pt-BR" b="1" dirty="0">
                <a:solidFill>
                  <a:srgbClr val="000090"/>
                </a:solidFill>
                <a:latin typeface="Courier"/>
                <a:cs typeface="Courier"/>
              </a:rPr>
              <a:t>2. ['a', '</a:t>
            </a:r>
            <a:r>
              <a:rPr lang="pt-BR" b="1" dirty="0" err="1">
                <a:solidFill>
                  <a:srgbClr val="000090"/>
                </a:solidFill>
                <a:latin typeface="Courier"/>
                <a:cs typeface="Courier"/>
              </a:rPr>
              <a:t>on</a:t>
            </a:r>
            <a:r>
              <a:rPr lang="pt-BR" b="1" dirty="0">
                <a:solidFill>
                  <a:srgbClr val="000090"/>
                </a:solidFill>
                <a:latin typeface="Courier"/>
                <a:cs typeface="Courier"/>
              </a:rPr>
              <a:t>', '</a:t>
            </a:r>
            <a:r>
              <a:rPr lang="pt-BR" b="1" dirty="0" err="1">
                <a:solidFill>
                  <a:srgbClr val="000090"/>
                </a:solidFill>
                <a:latin typeface="Courier"/>
                <a:cs typeface="Courier"/>
              </a:rPr>
              <a:t>the</a:t>
            </a:r>
            <a:r>
              <a:rPr lang="pt-BR" b="1" dirty="0">
                <a:solidFill>
                  <a:srgbClr val="000090"/>
                </a:solidFill>
                <a:latin typeface="Courier"/>
                <a:cs typeface="Courier"/>
              </a:rPr>
              <a:t>']</a:t>
            </a:r>
          </a:p>
          <a:p>
            <a:r>
              <a:rPr lang="pt-BR" b="1" dirty="0">
                <a:solidFill>
                  <a:srgbClr val="000090"/>
                </a:solidFill>
                <a:latin typeface="Courier"/>
                <a:cs typeface="Courier"/>
              </a:rPr>
              <a:t>3. []</a:t>
            </a:r>
          </a:p>
          <a:p>
            <a:r>
              <a:rPr lang="pt-BR" b="1" dirty="0">
                <a:solidFill>
                  <a:srgbClr val="000090"/>
                </a:solidFill>
                <a:latin typeface="Courier"/>
                <a:cs typeface="Courier"/>
              </a:rPr>
              <a:t>4. ['a', '</a:t>
            </a:r>
            <a:r>
              <a:rPr lang="pt-BR" b="1" dirty="0" err="1">
                <a:solidFill>
                  <a:srgbClr val="000090"/>
                </a:solidFill>
                <a:latin typeface="Courier"/>
                <a:cs typeface="Courier"/>
              </a:rPr>
              <a:t>is</a:t>
            </a:r>
            <a:r>
              <a:rPr lang="pt-BR" b="1" dirty="0">
                <a:solidFill>
                  <a:srgbClr val="000090"/>
                </a:solidFill>
                <a:latin typeface="Courier"/>
                <a:cs typeface="Courier"/>
              </a:rPr>
              <a:t>', '</a:t>
            </a:r>
            <a:r>
              <a:rPr lang="pt-BR" b="1" dirty="0" err="1">
                <a:solidFill>
                  <a:srgbClr val="000090"/>
                </a:solidFill>
                <a:latin typeface="Courier"/>
                <a:cs typeface="Courier"/>
              </a:rPr>
              <a:t>i</a:t>
            </a:r>
            <a:r>
              <a:rPr lang="pt-BR" b="1" dirty="0">
                <a:solidFill>
                  <a:srgbClr val="000090"/>
                </a:solidFill>
                <a:latin typeface="Courier"/>
                <a:cs typeface="Courier"/>
              </a:rPr>
              <a:t>', '</a:t>
            </a:r>
            <a:r>
              <a:rPr lang="pt-BR" b="1" dirty="0" err="1">
                <a:solidFill>
                  <a:srgbClr val="000090"/>
                </a:solidFill>
                <a:latin typeface="Courier"/>
                <a:cs typeface="Courier"/>
              </a:rPr>
              <a:t>on</a:t>
            </a:r>
            <a:r>
              <a:rPr lang="pt-BR" b="1" dirty="0">
                <a:solidFill>
                  <a:srgbClr val="000090"/>
                </a:solidFill>
                <a:latin typeface="Courier"/>
                <a:cs typeface="Courier"/>
              </a:rPr>
              <a:t>']</a:t>
            </a:r>
          </a:p>
          <a:p>
            <a:r>
              <a:rPr lang="pt-BR" b="1" dirty="0">
                <a:solidFill>
                  <a:srgbClr val="000090"/>
                </a:solidFill>
                <a:latin typeface="Courier"/>
                <a:cs typeface="Courier"/>
              </a:rPr>
              <a:t>5. ['a', '</a:t>
            </a:r>
            <a:r>
              <a:rPr lang="pt-BR" b="1" dirty="0" err="1">
                <a:solidFill>
                  <a:srgbClr val="000090"/>
                </a:solidFill>
                <a:latin typeface="Courier"/>
                <a:cs typeface="Courier"/>
              </a:rPr>
              <a:t>is</a:t>
            </a:r>
            <a:r>
              <a:rPr lang="pt-BR" b="1" dirty="0">
                <a:solidFill>
                  <a:srgbClr val="000090"/>
                </a:solidFill>
                <a:latin typeface="Courier"/>
                <a:cs typeface="Courier"/>
              </a:rPr>
              <a:t>', '</a:t>
            </a:r>
            <a:r>
              <a:rPr lang="pt-BR" b="1" dirty="0" err="1">
                <a:solidFill>
                  <a:srgbClr val="000090"/>
                </a:solidFill>
                <a:latin typeface="Courier"/>
                <a:cs typeface="Courier"/>
              </a:rPr>
              <a:t>i</a:t>
            </a:r>
            <a:r>
              <a:rPr lang="pt-BR" b="1" dirty="0">
                <a:solidFill>
                  <a:srgbClr val="000090"/>
                </a:solidFill>
                <a:latin typeface="Courier"/>
                <a:cs typeface="Courier"/>
              </a:rPr>
              <a:t>', '</a:t>
            </a:r>
            <a:r>
              <a:rPr lang="pt-BR" b="1" dirty="0" err="1">
                <a:solidFill>
                  <a:srgbClr val="000090"/>
                </a:solidFill>
                <a:latin typeface="Courier"/>
                <a:cs typeface="Courier"/>
              </a:rPr>
              <a:t>on</a:t>
            </a:r>
            <a:r>
              <a:rPr lang="pt-BR" b="1" dirty="0">
                <a:solidFill>
                  <a:srgbClr val="000090"/>
                </a:solidFill>
                <a:latin typeface="Courier"/>
                <a:cs typeface="Courier"/>
              </a:rPr>
              <a:t>', '</a:t>
            </a:r>
            <a:r>
              <a:rPr lang="pt-BR" b="1" dirty="0" err="1">
                <a:solidFill>
                  <a:srgbClr val="000090"/>
                </a:solidFill>
                <a:latin typeface="Courier"/>
                <a:cs typeface="Courier"/>
              </a:rPr>
              <a:t>the</a:t>
            </a:r>
            <a:r>
              <a:rPr lang="pt-BR" b="1" dirty="0">
                <a:solidFill>
                  <a:srgbClr val="000090"/>
                </a:solidFill>
                <a:latin typeface="Courier"/>
                <a:cs typeface="Courier"/>
              </a:rPr>
              <a:t>']</a:t>
            </a:r>
            <a:endParaRPr lang="en-NZ" b="1" dirty="0">
              <a:solidFill>
                <a:srgbClr val="000090"/>
              </a:solidFill>
              <a:latin typeface="Courier"/>
              <a:cs typeface="Courier"/>
            </a:endParaRPr>
          </a:p>
        </p:txBody>
      </p:sp>
    </p:spTree>
    <p:custDataLst>
      <p:tags r:id="rId1"/>
    </p:custDataLst>
    <p:extLst>
      <p:ext uri="{BB962C8B-B14F-4D97-AF65-F5344CB8AC3E}">
        <p14:creationId xmlns:p14="http://schemas.microsoft.com/office/powerpoint/2010/main" val="127557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177800">
              <a:buNone/>
            </a:pPr>
            <a:r>
              <a:rPr lang="en-US" b="1" dirty="0"/>
              <a:t>parameters</a:t>
            </a:r>
            <a:r>
              <a:rPr lang="en-US" dirty="0"/>
              <a:t> – a list of numbers</a:t>
            </a:r>
          </a:p>
          <a:p>
            <a:pPr marL="177800" indent="-177800"/>
            <a:r>
              <a:rPr lang="en-US" b="1" dirty="0"/>
              <a:t>returns</a:t>
            </a:r>
            <a:r>
              <a:rPr lang="en-US" dirty="0"/>
              <a:t> – </a:t>
            </a:r>
            <a:r>
              <a:rPr lang="en-NZ" dirty="0"/>
              <a:t>a new list of elements where all the odd numbers from the parameter lists (in sorted order) are at the front of the list followed by all the sorted even numbers</a:t>
            </a:r>
            <a:endParaRPr lang="en-US" dirty="0"/>
          </a:p>
        </p:txBody>
      </p:sp>
      <p:sp>
        <p:nvSpPr>
          <p:cNvPr id="3" name="Title 2"/>
          <p:cNvSpPr>
            <a:spLocks noGrp="1"/>
          </p:cNvSpPr>
          <p:nvPr>
            <p:ph type="title"/>
          </p:nvPr>
        </p:nvSpPr>
        <p:spPr/>
        <p:txBody>
          <a:bodyPr>
            <a:normAutofit/>
          </a:bodyPr>
          <a:lstStyle/>
          <a:p>
            <a:pPr algn="ctr"/>
            <a:r>
              <a:rPr lang="en-NZ" b="1" dirty="0"/>
              <a:t>A3 Q6 - </a:t>
            </a:r>
            <a:r>
              <a:rPr lang="en-NZ" b="1" dirty="0" err="1">
                <a:solidFill>
                  <a:srgbClr val="0000FF"/>
                </a:solidFill>
                <a:latin typeface="Courier"/>
                <a:cs typeface="Courier"/>
              </a:rPr>
              <a:t>get_evens_at_back</a:t>
            </a:r>
            <a:r>
              <a:rPr lang="en-US" b="1" dirty="0">
                <a:solidFill>
                  <a:srgbClr val="0000FF"/>
                </a:solidFill>
              </a:rPr>
              <a:t>()</a:t>
            </a:r>
            <a:endParaRPr lang="en-NZ" b="1"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9</a:t>
            </a:fld>
            <a:endParaRPr lang="en-US" dirty="0"/>
          </a:p>
        </p:txBody>
      </p:sp>
      <p:sp>
        <p:nvSpPr>
          <p:cNvPr id="7" name="Footer Placeholder 6"/>
          <p:cNvSpPr>
            <a:spLocks noGrp="1"/>
          </p:cNvSpPr>
          <p:nvPr>
            <p:ph type="ftr" sz="quarter" idx="3"/>
          </p:nvPr>
        </p:nvSpPr>
        <p:spPr/>
        <p:txBody>
          <a:bodyPr/>
          <a:lstStyle/>
          <a:p>
            <a:r>
              <a:rPr lang="en-US" dirty="0" err="1"/>
              <a:t>CompSci</a:t>
            </a:r>
            <a:r>
              <a:rPr lang="en-US" dirty="0"/>
              <a:t> 101 - Principles of Programming</a:t>
            </a:r>
          </a:p>
        </p:txBody>
      </p:sp>
      <p:sp>
        <p:nvSpPr>
          <p:cNvPr id="8" name="TextBox 7"/>
          <p:cNvSpPr txBox="1"/>
          <p:nvPr/>
        </p:nvSpPr>
        <p:spPr>
          <a:xfrm>
            <a:off x="38100" y="2650004"/>
            <a:ext cx="9144000" cy="1938992"/>
          </a:xfrm>
          <a:prstGeom prst="rect">
            <a:avLst/>
          </a:prstGeom>
          <a:solidFill>
            <a:schemeClr val="bg1">
              <a:lumMod val="95000"/>
            </a:schemeClr>
          </a:solidFill>
          <a:ln>
            <a:solidFill>
              <a:srgbClr val="000090"/>
            </a:solidFill>
          </a:ln>
        </p:spPr>
        <p:txBody>
          <a:bodyPr wrap="square" rtlCol="0">
            <a:spAutoFit/>
          </a:bodyPr>
          <a:lstStyle/>
          <a:p>
            <a:r>
              <a:rPr lang="pt-BR" sz="2000" b="1" dirty="0" err="1">
                <a:solidFill>
                  <a:srgbClr val="000090"/>
                </a:solidFill>
                <a:latin typeface="Courier"/>
                <a:cs typeface="Courier"/>
              </a:rPr>
              <a:t>print</a:t>
            </a:r>
            <a:r>
              <a:rPr lang="pt-BR" sz="2000" b="1" dirty="0">
                <a:solidFill>
                  <a:srgbClr val="000090"/>
                </a:solidFill>
                <a:latin typeface="Courier"/>
                <a:cs typeface="Courier"/>
              </a:rPr>
              <a:t>("1.", </a:t>
            </a:r>
            <a:r>
              <a:rPr lang="pt-BR" sz="2000" b="1" dirty="0" err="1">
                <a:solidFill>
                  <a:srgbClr val="000090"/>
                </a:solidFill>
                <a:latin typeface="Courier"/>
                <a:cs typeface="Courier"/>
              </a:rPr>
              <a:t>get_evens_at_back</a:t>
            </a:r>
            <a:r>
              <a:rPr lang="pt-BR" sz="2000" b="1" dirty="0">
                <a:solidFill>
                  <a:srgbClr val="000090"/>
                </a:solidFill>
                <a:latin typeface="Courier"/>
                <a:cs typeface="Courier"/>
              </a:rPr>
              <a:t>([-1, 2, -3, 4, -2, 3, 5]))</a:t>
            </a:r>
          </a:p>
          <a:p>
            <a:r>
              <a:rPr lang="pt-BR" sz="2000" b="1" dirty="0" err="1">
                <a:solidFill>
                  <a:srgbClr val="000090"/>
                </a:solidFill>
                <a:latin typeface="Courier"/>
                <a:cs typeface="Courier"/>
              </a:rPr>
              <a:t>print</a:t>
            </a:r>
            <a:r>
              <a:rPr lang="pt-BR" sz="2000" b="1" dirty="0">
                <a:solidFill>
                  <a:srgbClr val="000090"/>
                </a:solidFill>
                <a:latin typeface="Courier"/>
                <a:cs typeface="Courier"/>
              </a:rPr>
              <a:t>("2.", </a:t>
            </a:r>
            <a:r>
              <a:rPr lang="pt-BR" sz="2000" b="1" dirty="0" err="1">
                <a:solidFill>
                  <a:srgbClr val="000090"/>
                </a:solidFill>
                <a:latin typeface="Courier"/>
                <a:cs typeface="Courier"/>
              </a:rPr>
              <a:t>get_evens_at_back</a:t>
            </a:r>
            <a:r>
              <a:rPr lang="pt-BR" sz="2000" b="1" dirty="0">
                <a:solidFill>
                  <a:srgbClr val="000090"/>
                </a:solidFill>
                <a:latin typeface="Courier"/>
                <a:cs typeface="Courier"/>
              </a:rPr>
              <a:t>([1, 2, -3, 4, 7, 4, </a:t>
            </a:r>
          </a:p>
          <a:p>
            <a:r>
              <a:rPr lang="pt-BR" sz="2000" b="1" dirty="0">
                <a:solidFill>
                  <a:srgbClr val="000090"/>
                </a:solidFill>
                <a:latin typeface="Courier"/>
                <a:cs typeface="Courier"/>
              </a:rPr>
              <a:t>						-6, 3, -1]))</a:t>
            </a:r>
          </a:p>
          <a:p>
            <a:r>
              <a:rPr lang="pt-BR" sz="2000" b="1" dirty="0" err="1">
                <a:solidFill>
                  <a:srgbClr val="000090"/>
                </a:solidFill>
                <a:latin typeface="Courier"/>
                <a:cs typeface="Courier"/>
              </a:rPr>
              <a:t>print</a:t>
            </a:r>
            <a:r>
              <a:rPr lang="pt-BR" sz="2000" b="1" dirty="0">
                <a:solidFill>
                  <a:srgbClr val="000090"/>
                </a:solidFill>
                <a:latin typeface="Courier"/>
                <a:cs typeface="Courier"/>
              </a:rPr>
              <a:t>("3.", </a:t>
            </a:r>
            <a:r>
              <a:rPr lang="pt-BR" sz="2000" b="1" dirty="0" err="1">
                <a:solidFill>
                  <a:srgbClr val="000090"/>
                </a:solidFill>
                <a:latin typeface="Courier"/>
                <a:cs typeface="Courier"/>
              </a:rPr>
              <a:t>get_evens_at_back</a:t>
            </a:r>
            <a:r>
              <a:rPr lang="pt-BR" sz="2000" b="1" dirty="0">
                <a:solidFill>
                  <a:srgbClr val="000090"/>
                </a:solidFill>
                <a:latin typeface="Courier"/>
                <a:cs typeface="Courier"/>
              </a:rPr>
              <a:t>([-4, -2, 6, 8, 6, 2]))</a:t>
            </a:r>
          </a:p>
          <a:p>
            <a:r>
              <a:rPr lang="pt-BR" sz="2000" b="1" dirty="0" err="1">
                <a:solidFill>
                  <a:srgbClr val="000090"/>
                </a:solidFill>
                <a:latin typeface="Courier"/>
                <a:cs typeface="Courier"/>
              </a:rPr>
              <a:t>print</a:t>
            </a:r>
            <a:r>
              <a:rPr lang="pt-BR" sz="2000" b="1" dirty="0">
                <a:solidFill>
                  <a:srgbClr val="000090"/>
                </a:solidFill>
                <a:latin typeface="Courier"/>
                <a:cs typeface="Courier"/>
              </a:rPr>
              <a:t>("4.", </a:t>
            </a:r>
            <a:r>
              <a:rPr lang="pt-BR" sz="2000" b="1" dirty="0" err="1">
                <a:solidFill>
                  <a:srgbClr val="000090"/>
                </a:solidFill>
                <a:latin typeface="Courier"/>
                <a:cs typeface="Courier"/>
              </a:rPr>
              <a:t>get_evens_at_back</a:t>
            </a:r>
            <a:r>
              <a:rPr lang="pt-BR" sz="2000" b="1" dirty="0">
                <a:solidFill>
                  <a:srgbClr val="000090"/>
                </a:solidFill>
                <a:latin typeface="Courier"/>
                <a:cs typeface="Courier"/>
              </a:rPr>
              <a:t>([-3, -1, 3, 1, 7, 9]))</a:t>
            </a:r>
          </a:p>
          <a:p>
            <a:r>
              <a:rPr lang="pt-BR" sz="2000" b="1" dirty="0" err="1">
                <a:solidFill>
                  <a:srgbClr val="000090"/>
                </a:solidFill>
                <a:latin typeface="Courier"/>
                <a:cs typeface="Courier"/>
              </a:rPr>
              <a:t>print</a:t>
            </a:r>
            <a:r>
              <a:rPr lang="pt-BR" sz="2000" b="1" dirty="0">
                <a:solidFill>
                  <a:srgbClr val="000090"/>
                </a:solidFill>
                <a:latin typeface="Courier"/>
                <a:cs typeface="Courier"/>
              </a:rPr>
              <a:t>("5.", </a:t>
            </a:r>
            <a:r>
              <a:rPr lang="pt-BR" sz="2000" b="1" dirty="0" err="1">
                <a:solidFill>
                  <a:srgbClr val="000090"/>
                </a:solidFill>
                <a:latin typeface="Courier"/>
                <a:cs typeface="Courier"/>
              </a:rPr>
              <a:t>get_evens_at_back</a:t>
            </a:r>
            <a:r>
              <a:rPr lang="pt-BR" sz="2000" b="1" dirty="0">
                <a:solidFill>
                  <a:srgbClr val="000090"/>
                </a:solidFill>
                <a:latin typeface="Courier"/>
                <a:cs typeface="Courier"/>
              </a:rPr>
              <a:t>([]))</a:t>
            </a:r>
            <a:endParaRPr lang="pt-BR" sz="2000" b="1" dirty="0">
              <a:solidFill>
                <a:srgbClr val="0432FF"/>
              </a:solidFill>
              <a:latin typeface="Courier"/>
              <a:cs typeface="Courier"/>
            </a:endParaRPr>
          </a:p>
        </p:txBody>
      </p:sp>
      <p:sp>
        <p:nvSpPr>
          <p:cNvPr id="10" name="TextBox 9">
            <a:extLst>
              <a:ext uri="{FF2B5EF4-FFF2-40B4-BE49-F238E27FC236}">
                <a16:creationId xmlns:a16="http://schemas.microsoft.com/office/drawing/2014/main" id="{D191C1A4-1976-DC40-AADC-5A9927DC9392}"/>
              </a:ext>
            </a:extLst>
          </p:cNvPr>
          <p:cNvSpPr txBox="1"/>
          <p:nvPr/>
        </p:nvSpPr>
        <p:spPr>
          <a:xfrm>
            <a:off x="2514600" y="4832434"/>
            <a:ext cx="5524500" cy="1631216"/>
          </a:xfrm>
          <a:prstGeom prst="rect">
            <a:avLst/>
          </a:prstGeom>
          <a:solidFill>
            <a:schemeClr val="bg1">
              <a:lumMod val="95000"/>
            </a:schemeClr>
          </a:solidFill>
          <a:ln>
            <a:solidFill>
              <a:srgbClr val="000090"/>
            </a:solidFill>
          </a:ln>
        </p:spPr>
        <p:txBody>
          <a:bodyPr wrap="square" rtlCol="0">
            <a:spAutoFit/>
          </a:bodyPr>
          <a:lstStyle/>
          <a:p>
            <a:r>
              <a:rPr lang="pt-BR" sz="2000" b="1" dirty="0">
                <a:solidFill>
                  <a:srgbClr val="000090"/>
                </a:solidFill>
                <a:latin typeface="Courier"/>
                <a:cs typeface="Courier"/>
              </a:rPr>
              <a:t>1. [-3, -1, 3, 5, -2, 2, 4]</a:t>
            </a:r>
          </a:p>
          <a:p>
            <a:r>
              <a:rPr lang="pt-BR" sz="2000" b="1" dirty="0">
                <a:solidFill>
                  <a:srgbClr val="000090"/>
                </a:solidFill>
                <a:latin typeface="Courier"/>
                <a:cs typeface="Courier"/>
              </a:rPr>
              <a:t>2. [-3, -1, 1, 3, 7, -6, 2, 4, 4]</a:t>
            </a:r>
          </a:p>
          <a:p>
            <a:r>
              <a:rPr lang="pt-BR" sz="2000" b="1" dirty="0">
                <a:solidFill>
                  <a:srgbClr val="000090"/>
                </a:solidFill>
                <a:latin typeface="Courier"/>
                <a:cs typeface="Courier"/>
              </a:rPr>
              <a:t>3. [-4, -2, 2, 6, 6, 8]</a:t>
            </a:r>
          </a:p>
          <a:p>
            <a:r>
              <a:rPr lang="pt-BR" sz="2000" b="1" dirty="0">
                <a:solidFill>
                  <a:srgbClr val="000090"/>
                </a:solidFill>
                <a:latin typeface="Courier"/>
                <a:cs typeface="Courier"/>
              </a:rPr>
              <a:t>4. [-3, -1, 1, 3, 7, 9]</a:t>
            </a:r>
          </a:p>
          <a:p>
            <a:r>
              <a:rPr lang="pt-BR" sz="2000" b="1" dirty="0">
                <a:solidFill>
                  <a:srgbClr val="000090"/>
                </a:solidFill>
                <a:latin typeface="Courier"/>
                <a:cs typeface="Courier"/>
              </a:rPr>
              <a:t>5. []</a:t>
            </a:r>
            <a:endParaRPr lang="en-NZ" sz="2000" b="1" dirty="0">
              <a:solidFill>
                <a:srgbClr val="000090"/>
              </a:solidFill>
              <a:latin typeface="Courier"/>
              <a:cs typeface="Courier"/>
            </a:endParaRPr>
          </a:p>
        </p:txBody>
      </p:sp>
    </p:spTree>
    <p:custDataLst>
      <p:tags r:id="rId1"/>
    </p:custDataLst>
    <p:extLst>
      <p:ext uri="{BB962C8B-B14F-4D97-AF65-F5344CB8AC3E}">
        <p14:creationId xmlns:p14="http://schemas.microsoft.com/office/powerpoint/2010/main" val="480603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18178</TotalTime>
  <Words>4667</Words>
  <Application>Microsoft Office PowerPoint</Application>
  <PresentationFormat>全屏显示(4:3)</PresentationFormat>
  <Paragraphs>417</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Courier</vt:lpstr>
      <vt:lpstr>Mangal</vt:lpstr>
      <vt:lpstr>Arial</vt:lpstr>
      <vt:lpstr>Calibri</vt:lpstr>
      <vt:lpstr>Wingdings</vt:lpstr>
      <vt:lpstr>Composite</vt:lpstr>
      <vt:lpstr>CompSci 101 Assignment 3</vt:lpstr>
      <vt:lpstr>CodeRunner3 Assignments</vt:lpstr>
      <vt:lpstr>Assignment 3 – Complete 8 functions</vt:lpstr>
      <vt:lpstr>A3 Q1 - get_last_three_letters()</vt:lpstr>
      <vt:lpstr>A3 Q2 - get_funny_average ()</vt:lpstr>
      <vt:lpstr>A3 Q3 – get_list_nums_without_9() </vt:lpstr>
      <vt:lpstr>A3 Q4 - get_memory_score()</vt:lpstr>
      <vt:lpstr>A3 Q5 - alter_the_list()</vt:lpstr>
      <vt:lpstr>A3 Q6 - get_evens_at_back()</vt:lpstr>
      <vt:lpstr>A3 Q7 - is_a_valid_code() </vt:lpstr>
      <vt:lpstr>A3 Q8 - get_dice_score() </vt:lpstr>
      <vt:lpstr>A3 Q4 - get_memory_score()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Administrator</cp:lastModifiedBy>
  <cp:revision>623</cp:revision>
  <cp:lastPrinted>2020-01-22T19:44:58Z</cp:lastPrinted>
  <dcterms:created xsi:type="dcterms:W3CDTF">2006-08-16T00:00:00Z</dcterms:created>
  <dcterms:modified xsi:type="dcterms:W3CDTF">2021-04-26T09:22:13Z</dcterms:modified>
</cp:coreProperties>
</file>