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8"/>
  </p:notesMasterIdLst>
  <p:handoutMasterIdLst>
    <p:handoutMasterId r:id="rId29"/>
  </p:handoutMasterIdLst>
  <p:sldIdLst>
    <p:sldId id="256" r:id="rId2"/>
    <p:sldId id="257" r:id="rId3"/>
    <p:sldId id="291" r:id="rId4"/>
    <p:sldId id="337" r:id="rId5"/>
    <p:sldId id="338" r:id="rId6"/>
    <p:sldId id="366" r:id="rId7"/>
    <p:sldId id="339" r:id="rId8"/>
    <p:sldId id="344" r:id="rId9"/>
    <p:sldId id="359" r:id="rId10"/>
    <p:sldId id="360" r:id="rId11"/>
    <p:sldId id="346" r:id="rId12"/>
    <p:sldId id="345" r:id="rId13"/>
    <p:sldId id="358" r:id="rId14"/>
    <p:sldId id="361" r:id="rId15"/>
    <p:sldId id="362" r:id="rId16"/>
    <p:sldId id="347" r:id="rId17"/>
    <p:sldId id="349" r:id="rId18"/>
    <p:sldId id="350" r:id="rId19"/>
    <p:sldId id="364" r:id="rId20"/>
    <p:sldId id="363" r:id="rId21"/>
    <p:sldId id="365" r:id="rId22"/>
    <p:sldId id="310" r:id="rId23"/>
    <p:sldId id="322" r:id="rId24"/>
    <p:sldId id="356" r:id="rId25"/>
    <p:sldId id="357" r:id="rId26"/>
    <p:sldId id="367"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FF"/>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69" autoAdjust="0"/>
  </p:normalViewPr>
  <p:slideViewPr>
    <p:cSldViewPr>
      <p:cViewPr varScale="1">
        <p:scale>
          <a:sx n="111" d="100"/>
          <a:sy n="111" d="100"/>
        </p:scale>
        <p:origin x="64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929FBC93-25B9-444D-AB33-FB5BE5326080}" type="datetimeFigureOut">
              <a:rPr lang="en-NZ" smtClean="0"/>
              <a:t>28/01/2020</a:t>
            </a:fld>
            <a:endParaRPr lang="en-NZ"/>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B61F4E5E-F2C2-41BC-B8A0-92A3E475D9EC}" type="datetimeFigureOut">
              <a:rPr lang="en-NZ" smtClean="0"/>
              <a:t>28/01/2020</a:t>
            </a:fld>
            <a:endParaRPr lang="en-NZ"/>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10</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11</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12</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13</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14</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15</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16</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17</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18</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19</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Tree>
    <p:extLst>
      <p:ext uri="{BB962C8B-B14F-4D97-AF65-F5344CB8AC3E}">
        <p14:creationId xmlns:p14="http://schemas.microsoft.com/office/powerpoint/2010/main" val="2532031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r>
              <a:rPr lang="en-GB" dirty="0"/>
              <a:t>Jing does a read(),  a split() and process each token</a:t>
            </a:r>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20</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21</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ciao</a:t>
            </a:r>
          </a:p>
          <a:p>
            <a:r>
              <a:rPr lang="en-US" dirty="0" err="1"/>
              <a:t>mai</a:t>
            </a:r>
            <a:endParaRPr lang="en-US" dirty="0"/>
          </a:p>
          <a:p>
            <a:r>
              <a:rPr lang="en-US" dirty="0"/>
              <a:t>no</a:t>
            </a:r>
          </a:p>
          <a:p>
            <a:r>
              <a:rPr lang="en-US" dirty="0" err="1"/>
              <a:t>forse</a:t>
            </a:r>
            <a:endParaRPr lang="en-US" dirty="0"/>
          </a:p>
          <a:p>
            <a:r>
              <a:rPr lang="en-US" dirty="0"/>
              <a:t>ciao</a:t>
            </a:r>
          </a:p>
          <a:p>
            <a:r>
              <a:rPr lang="en-US" dirty="0" err="1"/>
              <a:t>si</a:t>
            </a:r>
            <a:endParaRPr lang="en-US" dirty="0"/>
          </a:p>
          <a:p>
            <a:r>
              <a:rPr lang="en-US" dirty="0"/>
              <a:t>grazie</a:t>
            </a:r>
          </a:p>
          <a:p>
            <a:r>
              <a:rPr lang="en-US" dirty="0"/>
              <a:t>6</a:t>
            </a:r>
          </a:p>
        </p:txBody>
      </p:sp>
      <p:sp>
        <p:nvSpPr>
          <p:cNvPr id="4" name="Slide Number Placeholder 3"/>
          <p:cNvSpPr>
            <a:spLocks noGrp="1"/>
          </p:cNvSpPr>
          <p:nvPr>
            <p:ph type="sldNum" sz="quarter" idx="10"/>
          </p:nvPr>
        </p:nvSpPr>
        <p:spPr/>
        <p:txBody>
          <a:bodyPr/>
          <a:lstStyle/>
          <a:p>
            <a:fld id="{56BC43D3-C661-4244-84AB-C965DC249C4D}" type="slidenum">
              <a:rPr lang="en-NZ" smtClean="0"/>
              <a:t>23</a:t>
            </a:fld>
            <a:endParaRPr lang="en-NZ"/>
          </a:p>
        </p:txBody>
      </p:sp>
    </p:spTree>
    <p:extLst>
      <p:ext uri="{BB962C8B-B14F-4D97-AF65-F5344CB8AC3E}">
        <p14:creationId xmlns:p14="http://schemas.microsoft.com/office/powerpoint/2010/main" val="214708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6</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7</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8</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2213">
              <a:defRPr/>
            </a:pP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9</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8400" y="3581400"/>
            <a:ext cx="3962400" cy="2133600"/>
          </a:xfrm>
        </p:spPr>
        <p:txBody>
          <a:bodyPr anchor="t">
            <a:normAutofit/>
          </a:bodyPr>
          <a:lstStyle>
            <a:lvl1pPr marL="0" indent="0" algn="ct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6" name="Title 15"/>
          <p:cNvSpPr>
            <a:spLocks noGrp="1"/>
          </p:cNvSpPr>
          <p:nvPr>
            <p:ph type="title"/>
          </p:nvPr>
        </p:nvSpPr>
        <p:spPr>
          <a:xfrm>
            <a:off x="2438400" y="1447800"/>
            <a:ext cx="3962400" cy="2133600"/>
          </a:xfrm>
        </p:spPr>
        <p:txBody>
          <a:bodyPr anchor="b"/>
          <a:lstStyle>
            <a:lvl1pPr algn="ctr">
              <a:defRPr/>
            </a:lvl1pPr>
          </a:lstStyle>
          <a:p>
            <a:r>
              <a:rPr lang="en-US" dirty="0"/>
              <a:t>Click to edit Master title style</a:t>
            </a:r>
          </a:p>
        </p:txBody>
      </p:sp>
      <p:sp>
        <p:nvSpPr>
          <p:cNvPr id="6" name="Slide Number Placeholder 7"/>
          <p:cNvSpPr>
            <a:spLocks noGrp="1"/>
          </p:cNvSpPr>
          <p:nvPr>
            <p:ph type="sldNum" sz="quarter" idx="4"/>
          </p:nvPr>
        </p:nvSpPr>
        <p:spPr>
          <a:xfrm>
            <a:off x="8610600" y="15240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9" name="Footer Placeholder 9"/>
          <p:cNvSpPr>
            <a:spLocks noGrp="1"/>
          </p:cNvSpPr>
          <p:nvPr>
            <p:ph type="ftr" sz="quarter" idx="3"/>
          </p:nvPr>
        </p:nvSpPr>
        <p:spPr>
          <a:xfrm>
            <a:off x="5867400" y="152400"/>
            <a:ext cx="2743200" cy="152400"/>
          </a:xfrm>
          <a:prstGeom prst="rect">
            <a:avLst/>
          </a:prstGeom>
        </p:spPr>
        <p:txBody>
          <a:bodyPr vert="horz" lIns="91440" tIns="45720" rIns="91440" bIns="45720" rtlCol="0" anchor="ctr"/>
          <a:lstStyle>
            <a:lvl1pPr algn="r">
              <a:defRPr sz="1000">
                <a:solidFill>
                  <a:srgbClr val="000090"/>
                </a:solidFill>
              </a:defRPr>
            </a:lvl1pPr>
          </a:lstStyle>
          <a:p>
            <a:r>
              <a:rPr lang="en-US"/>
              <a:t>CompSci 101 - Principles of Programming</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791200"/>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5"/>
          <p:cNvSpPr>
            <a:spLocks noGrp="1"/>
          </p:cNvSpPr>
          <p:nvPr>
            <p:ph type="title"/>
          </p:nvPr>
        </p:nvSpPr>
        <p:spPr>
          <a:xfrm>
            <a:off x="0" y="0"/>
            <a:ext cx="9144000" cy="762000"/>
          </a:xfrm>
        </p:spPr>
        <p:txBody>
          <a:bodyPr anchor="b" anchorCtr="0">
            <a:normAutofit/>
          </a:bodyPr>
          <a:lstStyle>
            <a:lvl1pPr>
              <a:defRPr sz="3600"/>
            </a:lvl1pPr>
          </a:lstStyle>
          <a:p>
            <a:r>
              <a:rPr lang="en-US" dirty="0"/>
              <a:t>Click to edit Master title style</a:t>
            </a:r>
          </a:p>
        </p:txBody>
      </p:sp>
      <p:sp>
        <p:nvSpPr>
          <p:cNvPr id="13" name="Rectangle 12"/>
          <p:cNvSpPr/>
          <p:nvPr userDrawn="1"/>
        </p:nvSpPr>
        <p:spPr>
          <a:xfrm>
            <a:off x="0" y="762000"/>
            <a:ext cx="9144000" cy="45719"/>
          </a:xfrm>
          <a:prstGeom prst="rect">
            <a:avLst/>
          </a:prstGeom>
          <a:solidFill>
            <a:srgbClr val="000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Slide Number Placeholder 7"/>
          <p:cNvSpPr>
            <a:spLocks noGrp="1"/>
          </p:cNvSpPr>
          <p:nvPr>
            <p:ph type="sldNum" sz="quarter" idx="4"/>
          </p:nvPr>
        </p:nvSpPr>
        <p:spPr>
          <a:xfrm>
            <a:off x="8610600" y="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10" name="Footer Placeholder 9"/>
          <p:cNvSpPr>
            <a:spLocks noGrp="1"/>
          </p:cNvSpPr>
          <p:nvPr>
            <p:ph type="ftr" sz="quarter" idx="3"/>
          </p:nvPr>
        </p:nvSpPr>
        <p:spPr>
          <a:xfrm>
            <a:off x="5867400" y="0"/>
            <a:ext cx="2743200" cy="152400"/>
          </a:xfrm>
          <a:prstGeom prst="rect">
            <a:avLst/>
          </a:prstGeom>
        </p:spPr>
        <p:txBody>
          <a:bodyPr vert="horz" lIns="91440" tIns="45720" rIns="91440" bIns="45720" rtlCol="0" anchor="ctr"/>
          <a:lstStyle>
            <a:lvl1pPr algn="r">
              <a:defRPr sz="1000">
                <a:solidFill>
                  <a:srgbClr val="000090"/>
                </a:solidFill>
              </a:defRPr>
            </a:lvl1pPr>
          </a:lstStyle>
          <a:p>
            <a:r>
              <a:rPr lang="en-US"/>
              <a:t>CompSci 101 - Principles of Programming</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76200"/>
            <a:ext cx="8610600" cy="8382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2400" y="838200"/>
            <a:ext cx="8839200" cy="5867400"/>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4"/>
          </p:nvPr>
        </p:nvSpPr>
        <p:spPr>
          <a:xfrm>
            <a:off x="8610600" y="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10" name="Footer Placeholder 9"/>
          <p:cNvSpPr>
            <a:spLocks noGrp="1"/>
          </p:cNvSpPr>
          <p:nvPr>
            <p:ph type="ftr" sz="quarter" idx="3"/>
          </p:nvPr>
        </p:nvSpPr>
        <p:spPr>
          <a:xfrm>
            <a:off x="5867400" y="0"/>
            <a:ext cx="2743200" cy="152400"/>
          </a:xfrm>
          <a:prstGeom prst="rect">
            <a:avLst/>
          </a:prstGeom>
        </p:spPr>
        <p:txBody>
          <a:bodyPr vert="horz" lIns="91440" tIns="45720" rIns="91440" bIns="45720" rtlCol="0" anchor="ctr"/>
          <a:lstStyle>
            <a:lvl1pPr algn="r">
              <a:defRPr sz="1000">
                <a:solidFill>
                  <a:srgbClr val="000090"/>
                </a:solidFill>
              </a:defRPr>
            </a:lvl1pPr>
          </a:lstStyle>
          <a:p>
            <a:r>
              <a:rPr lang="en-US"/>
              <a:t>CompSci 101 - Principles of Programming</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NZ" dirty="0">
                <a:solidFill>
                  <a:srgbClr val="000090"/>
                </a:solidFill>
              </a:rPr>
              <a:t>Lecture 22 – Python dictionaries 1</a:t>
            </a:r>
          </a:p>
          <a:p>
            <a:endParaRPr lang="en-NZ" dirty="0">
              <a:solidFill>
                <a:srgbClr val="000090"/>
              </a:solidFill>
            </a:endParaRPr>
          </a:p>
        </p:txBody>
      </p:sp>
      <p:sp>
        <p:nvSpPr>
          <p:cNvPr id="2" name="Title 1"/>
          <p:cNvSpPr>
            <a:spLocks noGrp="1"/>
          </p:cNvSpPr>
          <p:nvPr>
            <p:ph type="title"/>
          </p:nvPr>
        </p:nvSpPr>
        <p:spPr>
          <a:xfrm>
            <a:off x="2438400" y="1524000"/>
            <a:ext cx="4191000" cy="2133600"/>
          </a:xfrm>
        </p:spPr>
        <p:txBody>
          <a:bodyPr/>
          <a:lstStyle/>
          <a:p>
            <a:r>
              <a:rPr lang="en-NZ" sz="5400" b="1" dirty="0"/>
              <a:t>COMPSCI 1 1</a:t>
            </a:r>
            <a:br>
              <a:rPr lang="en-NZ" dirty="0"/>
            </a:br>
            <a:r>
              <a:rPr lang="en-NZ" dirty="0"/>
              <a:t>Principles of Programming</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0152" y="2615952"/>
            <a:ext cx="432048" cy="43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55949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838200"/>
            <a:ext cx="8839200" cy="5410200"/>
          </a:xfrm>
        </p:spPr>
        <p:txBody>
          <a:bodyPr/>
          <a:lstStyle/>
          <a:p>
            <a:r>
              <a:rPr lang="en-GB" dirty="0"/>
              <a:t>Dictionary elements </a:t>
            </a:r>
            <a:r>
              <a:rPr lang="en-GB" dirty="0">
                <a:solidFill>
                  <a:srgbClr val="FF00FF"/>
                </a:solidFill>
              </a:rPr>
              <a:t>cannot</a:t>
            </a:r>
            <a:r>
              <a:rPr lang="en-GB" dirty="0"/>
              <a:t> be accessed using the index value.  A dictionary is a collection of </a:t>
            </a:r>
            <a:r>
              <a:rPr lang="en-GB" dirty="0" err="1"/>
              <a:t>key:value</a:t>
            </a:r>
            <a:r>
              <a:rPr lang="en-GB" dirty="0"/>
              <a:t> pairs.</a:t>
            </a:r>
          </a:p>
          <a:p>
            <a:r>
              <a:rPr lang="en-GB" dirty="0"/>
              <a:t>There is no predictable order to the </a:t>
            </a:r>
            <a:r>
              <a:rPr lang="en-GB" dirty="0" err="1"/>
              <a:t>key:value</a:t>
            </a:r>
            <a:r>
              <a:rPr lang="en-GB" dirty="0"/>
              <a:t> pairs in a dictionary (the order may change as new pairs are added and removed).</a:t>
            </a:r>
          </a:p>
        </p:txBody>
      </p:sp>
      <p:sp>
        <p:nvSpPr>
          <p:cNvPr id="2" name="Title 1"/>
          <p:cNvSpPr>
            <a:spLocks noGrp="1"/>
          </p:cNvSpPr>
          <p:nvPr>
            <p:ph type="title"/>
          </p:nvPr>
        </p:nvSpPr>
        <p:spPr/>
        <p:txBody>
          <a:bodyPr>
            <a:normAutofit/>
          </a:bodyPr>
          <a:lstStyle/>
          <a:p>
            <a:r>
              <a:rPr lang="en-NZ" dirty="0"/>
              <a:t>Dictionaries are not ordered structures</a:t>
            </a:r>
          </a:p>
        </p:txBody>
      </p:sp>
      <p:sp>
        <p:nvSpPr>
          <p:cNvPr id="3" name="Footer Placeholder 2"/>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10</a:t>
            </a:fld>
            <a:endParaRPr lang="en-US" dirty="0"/>
          </a:p>
        </p:txBody>
      </p:sp>
      <p:pic>
        <p:nvPicPr>
          <p:cNvPr id="5" name="Picture 4"/>
          <p:cNvPicPr>
            <a:picLocks noChangeAspect="1"/>
          </p:cNvPicPr>
          <p:nvPr/>
        </p:nvPicPr>
        <p:blipFill>
          <a:blip r:embed="rId3"/>
          <a:stretch>
            <a:fillRect/>
          </a:stretch>
        </p:blipFill>
        <p:spPr>
          <a:xfrm>
            <a:off x="1676400" y="2590800"/>
            <a:ext cx="5245100" cy="3098800"/>
          </a:xfrm>
          <a:prstGeom prst="rect">
            <a:avLst/>
          </a:prstGeom>
        </p:spPr>
      </p:pic>
    </p:spTree>
    <p:extLst>
      <p:ext uri="{BB962C8B-B14F-4D97-AF65-F5344CB8AC3E}">
        <p14:creationId xmlns:p14="http://schemas.microsoft.com/office/powerpoint/2010/main" val="391780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Access the value associated with a key</a:t>
            </a:r>
          </a:p>
        </p:txBody>
      </p:sp>
      <p:sp>
        <p:nvSpPr>
          <p:cNvPr id="3" name="Content Placeholder 2"/>
          <p:cNvSpPr>
            <a:spLocks noGrp="1"/>
          </p:cNvSpPr>
          <p:nvPr>
            <p:ph sz="quarter" idx="1"/>
          </p:nvPr>
        </p:nvSpPr>
        <p:spPr>
          <a:xfrm>
            <a:off x="152400" y="838200"/>
            <a:ext cx="8915400" cy="5486400"/>
          </a:xfrm>
        </p:spPr>
        <p:txBody>
          <a:bodyPr>
            <a:normAutofit/>
          </a:bodyPr>
          <a:lstStyle/>
          <a:p>
            <a:r>
              <a:rPr lang="en-GB" dirty="0"/>
              <a:t>The value associated with a certain key can be accessed using square brackets (enclosing the key):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endParaRPr lang="en-US" dirty="0"/>
          </a:p>
          <a:p>
            <a:endParaRPr lang="en-US" dirty="0"/>
          </a:p>
          <a:p>
            <a:pPr marL="0" indent="0">
              <a:buNone/>
            </a:pPr>
            <a:endParaRPr lang="en-US" sz="3200" dirty="0"/>
          </a:p>
        </p:txBody>
      </p:sp>
      <p:sp>
        <p:nvSpPr>
          <p:cNvPr id="7" name="Text Box 9"/>
          <p:cNvSpPr txBox="1">
            <a:spLocks noChangeArrowheads="1"/>
          </p:cNvSpPr>
          <p:nvPr/>
        </p:nvSpPr>
        <p:spPr bwMode="auto">
          <a:xfrm>
            <a:off x="152400" y="1752600"/>
            <a:ext cx="8839200" cy="3046988"/>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rPr>
              <a:t>def</a:t>
            </a:r>
            <a:r>
              <a:rPr lang="en-US" altLang="en-US" sz="1800" b="1" dirty="0">
                <a:solidFill>
                  <a:srgbClr val="000090"/>
                </a:solidFill>
                <a:latin typeface="Courier"/>
              </a:rPr>
              <a:t> main():</a:t>
            </a:r>
          </a:p>
          <a:p>
            <a:pPr>
              <a:spcBef>
                <a:spcPct val="0"/>
              </a:spcBef>
              <a:buClrTx/>
              <a:buSzTx/>
              <a:buNone/>
              <a:tabLst>
                <a:tab pos="304800" algn="l"/>
                <a:tab pos="723900" algn="l"/>
              </a:tabLst>
              <a:defRPr/>
            </a:pPr>
            <a:r>
              <a:rPr lang="en-US" altLang="en-US" sz="1800" b="1" dirty="0">
                <a:solidFill>
                  <a:srgbClr val="000090"/>
                </a:solidFill>
                <a:latin typeface="Courier"/>
              </a:rPr>
              <a:t>	contacts = {"Jill": 3456, "James": 3456, "Yi": 7654, </a:t>
            </a:r>
          </a:p>
          <a:p>
            <a:pPr>
              <a:spcBef>
                <a:spcPct val="0"/>
              </a:spcBef>
              <a:buClrTx/>
              <a:buSzTx/>
              <a:buNone/>
              <a:tabLst>
                <a:tab pos="304800" algn="l"/>
                <a:tab pos="723900" algn="l"/>
              </a:tabLst>
              <a:defRPr/>
            </a:pPr>
            <a:r>
              <a:rPr lang="en-US" altLang="en-US" sz="1800" b="1" dirty="0">
                <a:solidFill>
                  <a:srgbClr val="000090"/>
                </a:solidFill>
                <a:latin typeface="Courier"/>
              </a:rPr>
              <a:t>				 "Syed": 6754}</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name1 = "Jill"</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name2 = "James"</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print(name1,</a:t>
            </a:r>
            <a:r>
              <a:rPr lang="en-US" altLang="en-US" sz="800" b="1" dirty="0">
                <a:solidFill>
                  <a:srgbClr val="000090"/>
                </a:solidFill>
                <a:latin typeface="Courier"/>
                <a:cs typeface="Courier"/>
              </a:rPr>
              <a:t> </a:t>
            </a:r>
            <a:r>
              <a:rPr lang="en-US" altLang="en-US" sz="1800" b="1" dirty="0">
                <a:solidFill>
                  <a:srgbClr val="000090"/>
                </a:solidFill>
                <a:latin typeface="Courier"/>
                <a:cs typeface="Courier"/>
              </a:rPr>
              <a:t>"is at extension:",</a:t>
            </a:r>
            <a:r>
              <a:rPr lang="en-US" altLang="en-US" sz="800" b="1" dirty="0">
                <a:solidFill>
                  <a:srgbClr val="000090"/>
                </a:solidFill>
                <a:latin typeface="Courier"/>
                <a:cs typeface="Courier"/>
              </a:rPr>
              <a:t> </a:t>
            </a:r>
            <a:r>
              <a:rPr lang="en-US" altLang="en-US" sz="2400" b="1" dirty="0">
                <a:solidFill>
                  <a:srgbClr val="0000FF"/>
                </a:solidFill>
                <a:latin typeface="Courier"/>
                <a:cs typeface="Courier"/>
              </a:rPr>
              <a:t>contacts[name1]</a:t>
            </a:r>
            <a:r>
              <a:rPr lang="en-US" altLang="en-US" sz="1800" b="1" dirty="0">
                <a:solidFill>
                  <a:srgbClr val="000090"/>
                </a:solidFill>
                <a:latin typeface="Courier"/>
                <a:cs typeface="Courier"/>
              </a:rPr>
              <a:t>)</a:t>
            </a:r>
          </a:p>
          <a:p>
            <a:pPr>
              <a:spcBef>
                <a:spcPct val="0"/>
              </a:spcBef>
              <a:buClrTx/>
              <a:buSzTx/>
              <a:buNone/>
              <a:tabLst>
                <a:tab pos="304800" algn="l"/>
                <a:tab pos="723900" algn="l"/>
              </a:tabLst>
              <a:defRPr/>
            </a:pPr>
            <a:r>
              <a:rPr lang="en-US" altLang="en-US" sz="1800" b="1" dirty="0">
                <a:latin typeface="Courier"/>
                <a:cs typeface="Courier"/>
              </a:rPr>
              <a:t>	</a:t>
            </a:r>
            <a:r>
              <a:rPr lang="en-US" altLang="en-US" sz="1800" b="1" dirty="0">
                <a:solidFill>
                  <a:srgbClr val="000090"/>
                </a:solidFill>
                <a:latin typeface="Courier"/>
                <a:cs typeface="Courier"/>
              </a:rPr>
              <a:t>if</a:t>
            </a:r>
            <a:r>
              <a:rPr lang="en-US" altLang="en-US" sz="1800" b="1" dirty="0">
                <a:latin typeface="Courier"/>
                <a:cs typeface="Courier"/>
              </a:rPr>
              <a:t> </a:t>
            </a:r>
            <a:r>
              <a:rPr lang="en-US" altLang="en-US" sz="2400" b="1" dirty="0">
                <a:solidFill>
                  <a:srgbClr val="0000FF"/>
                </a:solidFill>
                <a:latin typeface="Courier"/>
                <a:cs typeface="Courier"/>
              </a:rPr>
              <a:t>contacts[name1] </a:t>
            </a:r>
            <a:r>
              <a:rPr lang="en-US" altLang="en-US" sz="2400" b="1" dirty="0">
                <a:solidFill>
                  <a:srgbClr val="000090"/>
                </a:solidFill>
                <a:latin typeface="Courier"/>
                <a:cs typeface="Courier"/>
              </a:rPr>
              <a:t>== </a:t>
            </a:r>
            <a:r>
              <a:rPr lang="en-US" altLang="en-US" sz="2400" b="1" dirty="0">
                <a:solidFill>
                  <a:srgbClr val="0000FF"/>
                </a:solidFill>
                <a:latin typeface="Courier"/>
                <a:cs typeface="Courier"/>
              </a:rPr>
              <a:t>contacts[name2]</a:t>
            </a:r>
            <a:r>
              <a:rPr lang="en-US" altLang="en-US" sz="1800" b="1" dirty="0">
                <a:solidFill>
                  <a:srgbClr val="000090"/>
                </a:solidFill>
                <a:latin typeface="Courier"/>
                <a:cs typeface="Courier"/>
              </a:rPr>
              <a:t>:</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print(name2,</a:t>
            </a:r>
            <a:r>
              <a:rPr lang="en-US" altLang="en-US" sz="800" b="1" dirty="0">
                <a:solidFill>
                  <a:srgbClr val="000090"/>
                </a:solidFill>
                <a:latin typeface="Courier"/>
                <a:cs typeface="Courier"/>
              </a:rPr>
              <a:t> </a:t>
            </a:r>
            <a:r>
              <a:rPr lang="en-US" altLang="en-US" sz="1800" b="1" dirty="0">
                <a:solidFill>
                  <a:srgbClr val="000090"/>
                </a:solidFill>
                <a:latin typeface="Courier"/>
                <a:cs typeface="Courier"/>
              </a:rPr>
              <a:t>"has the same extension")</a:t>
            </a:r>
          </a:p>
          <a:p>
            <a:pPr>
              <a:spcBef>
                <a:spcPct val="0"/>
              </a:spcBef>
              <a:buClrTx/>
              <a:buSzTx/>
              <a:buNone/>
              <a:tabLst>
                <a:tab pos="304800" algn="l"/>
                <a:tab pos="723900" algn="l"/>
              </a:tabLst>
              <a:defRPr/>
            </a:pPr>
            <a:endParaRPr lang="en-US" altLang="en-US" sz="1800" b="1" dirty="0">
              <a:solidFill>
                <a:srgbClr val="000090"/>
              </a:solidFill>
              <a:latin typeface="Courier"/>
            </a:endParaRPr>
          </a:p>
          <a:p>
            <a:pPr>
              <a:spcBef>
                <a:spcPct val="0"/>
              </a:spcBef>
              <a:buClrTx/>
              <a:buSzTx/>
              <a:buNone/>
              <a:tabLst>
                <a:tab pos="304800" algn="l"/>
                <a:tab pos="723900" algn="l"/>
              </a:tabLst>
              <a:defRPr/>
            </a:pPr>
            <a:r>
              <a:rPr lang="en-US" altLang="en-US" sz="1800" b="1" dirty="0">
                <a:solidFill>
                  <a:srgbClr val="000090"/>
                </a:solidFill>
                <a:latin typeface="Courier"/>
              </a:rPr>
              <a:t>main()</a:t>
            </a:r>
          </a:p>
        </p:txBody>
      </p:sp>
      <p:sp>
        <p:nvSpPr>
          <p:cNvPr id="8" name="TextBox 7"/>
          <p:cNvSpPr txBox="1"/>
          <p:nvPr/>
        </p:nvSpPr>
        <p:spPr>
          <a:xfrm>
            <a:off x="152400" y="4953000"/>
            <a:ext cx="4267200" cy="646331"/>
          </a:xfrm>
          <a:prstGeom prst="rect">
            <a:avLst/>
          </a:prstGeom>
          <a:solidFill>
            <a:srgbClr val="E3EBF3"/>
          </a:solidFill>
          <a:ln>
            <a:solidFill>
              <a:srgbClr val="0000FF"/>
            </a:solidFill>
          </a:ln>
        </p:spPr>
        <p:txBody>
          <a:bodyPr wrap="square" rtlCol="0">
            <a:spAutoFit/>
          </a:bodyPr>
          <a:lstStyle/>
          <a:p>
            <a:pPr>
              <a:defRPr/>
            </a:pPr>
            <a:r>
              <a:rPr lang="en-US" b="1">
                <a:solidFill>
                  <a:srgbClr val="000090"/>
                </a:solidFill>
                <a:latin typeface="Courier"/>
                <a:cs typeface="Courier"/>
              </a:rPr>
              <a:t>Jill </a:t>
            </a:r>
            <a:r>
              <a:rPr lang="en-US" b="1" dirty="0">
                <a:solidFill>
                  <a:srgbClr val="000090"/>
                </a:solidFill>
                <a:latin typeface="Courier"/>
                <a:cs typeface="Courier"/>
              </a:rPr>
              <a:t>is at extension: 3456</a:t>
            </a:r>
          </a:p>
          <a:p>
            <a:pPr>
              <a:defRPr/>
            </a:pPr>
            <a:r>
              <a:rPr lang="en-US" b="1" dirty="0">
                <a:solidFill>
                  <a:srgbClr val="000090"/>
                </a:solidFill>
                <a:latin typeface="Courier"/>
                <a:cs typeface="Courier"/>
              </a:rPr>
              <a:t>James has the same extension</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11</a:t>
            </a:fld>
            <a:endParaRPr lang="en-US" dirty="0"/>
          </a:p>
        </p:txBody>
      </p:sp>
      <p:pic>
        <p:nvPicPr>
          <p:cNvPr id="5" name="Picture 4"/>
          <p:cNvPicPr>
            <a:picLocks noChangeAspect="1"/>
          </p:cNvPicPr>
          <p:nvPr/>
        </p:nvPicPr>
        <p:blipFill>
          <a:blip r:embed="rId3"/>
          <a:stretch>
            <a:fillRect/>
          </a:stretch>
        </p:blipFill>
        <p:spPr>
          <a:xfrm>
            <a:off x="4769370" y="4267200"/>
            <a:ext cx="4374630" cy="2590800"/>
          </a:xfrm>
          <a:prstGeom prst="rect">
            <a:avLst/>
          </a:prstGeom>
        </p:spPr>
      </p:pic>
    </p:spTree>
    <p:extLst>
      <p:ext uri="{BB962C8B-B14F-4D97-AF65-F5344CB8AC3E}">
        <p14:creationId xmlns:p14="http://schemas.microsoft.com/office/powerpoint/2010/main" val="204016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Changing the associated value in a dictionary</a:t>
            </a:r>
          </a:p>
        </p:txBody>
      </p:sp>
      <p:sp>
        <p:nvSpPr>
          <p:cNvPr id="3" name="Content Placeholder 2"/>
          <p:cNvSpPr>
            <a:spLocks noGrp="1"/>
          </p:cNvSpPr>
          <p:nvPr>
            <p:ph sz="quarter" idx="1"/>
          </p:nvPr>
        </p:nvSpPr>
        <p:spPr>
          <a:xfrm>
            <a:off x="152400" y="838200"/>
            <a:ext cx="8915400" cy="5486400"/>
          </a:xfrm>
        </p:spPr>
        <p:txBody>
          <a:bodyPr>
            <a:normAutofit/>
          </a:bodyPr>
          <a:lstStyle/>
          <a:p>
            <a:r>
              <a:rPr lang="en-GB" dirty="0"/>
              <a:t>The associated value of a pair can be changed by assigning a different value to the dictionary key.  This replaces the old value.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endParaRPr lang="en-US" dirty="0"/>
          </a:p>
          <a:p>
            <a:endParaRPr lang="en-US" dirty="0"/>
          </a:p>
          <a:p>
            <a:pPr marL="0" indent="0">
              <a:buNone/>
            </a:pPr>
            <a:endParaRPr lang="en-US" sz="3200" dirty="0"/>
          </a:p>
        </p:txBody>
      </p:sp>
      <p:sp>
        <p:nvSpPr>
          <p:cNvPr id="7" name="Text Box 9"/>
          <p:cNvSpPr txBox="1">
            <a:spLocks noChangeArrowheads="1"/>
          </p:cNvSpPr>
          <p:nvPr/>
        </p:nvSpPr>
        <p:spPr bwMode="auto">
          <a:xfrm>
            <a:off x="304800" y="1676400"/>
            <a:ext cx="8610600" cy="2215992"/>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rPr>
              <a:t>def</a:t>
            </a:r>
            <a:r>
              <a:rPr lang="en-US" altLang="en-US" sz="1800" b="1" dirty="0">
                <a:solidFill>
                  <a:srgbClr val="000090"/>
                </a:solidFill>
                <a:latin typeface="Courier"/>
              </a:rPr>
              <a:t> main():</a:t>
            </a:r>
          </a:p>
          <a:p>
            <a:pPr>
              <a:spcBef>
                <a:spcPct val="0"/>
              </a:spcBef>
              <a:buClrTx/>
              <a:buSzTx/>
              <a:buNone/>
              <a:tabLst>
                <a:tab pos="304800" algn="l"/>
                <a:tab pos="723900" algn="l"/>
              </a:tabLst>
              <a:defRPr/>
            </a:pPr>
            <a:r>
              <a:rPr lang="en-US" altLang="en-US" sz="1800" b="1" dirty="0">
                <a:solidFill>
                  <a:srgbClr val="000090"/>
                </a:solidFill>
                <a:latin typeface="Courier"/>
              </a:rPr>
              <a:t>	contacts = {"Jill": 3456, "James": 3456, "Yi": 7654, 					 "Syed": 6754}</a:t>
            </a:r>
          </a:p>
          <a:p>
            <a:pPr>
              <a:spcBef>
                <a:spcPct val="0"/>
              </a:spcBef>
              <a:buClrTx/>
              <a:buSzTx/>
              <a:buNone/>
              <a:tabLst>
                <a:tab pos="304800" algn="l"/>
                <a:tab pos="723900" algn="l"/>
              </a:tabLst>
              <a:defRPr/>
            </a:pPr>
            <a:r>
              <a:rPr lang="en-US" altLang="en-US" sz="1800" b="1" dirty="0">
                <a:latin typeface="Courier"/>
                <a:cs typeface="Courier"/>
              </a:rPr>
              <a:t>	</a:t>
            </a:r>
            <a:r>
              <a:rPr lang="en-US" altLang="en-US" sz="1800" b="1" dirty="0">
                <a:solidFill>
                  <a:srgbClr val="000090"/>
                </a:solidFill>
                <a:latin typeface="Courier"/>
                <a:cs typeface="Courier"/>
              </a:rPr>
              <a:t>contacts[</a:t>
            </a:r>
            <a:r>
              <a:rPr lang="en-US" altLang="en-US" sz="1800" b="1" dirty="0">
                <a:solidFill>
                  <a:srgbClr val="0000FF"/>
                </a:solidFill>
                <a:latin typeface="Courier"/>
                <a:cs typeface="Courier"/>
              </a:rPr>
              <a:t>"Jill"</a:t>
            </a:r>
            <a:r>
              <a:rPr lang="en-US" altLang="en-US" sz="1800" b="1" dirty="0">
                <a:solidFill>
                  <a:srgbClr val="000090"/>
                </a:solidFill>
                <a:latin typeface="Courier"/>
                <a:cs typeface="Courier"/>
              </a:rPr>
              <a:t>]</a:t>
            </a:r>
            <a:r>
              <a:rPr lang="en-US" altLang="en-US" sz="1800" b="1" dirty="0">
                <a:latin typeface="Courier"/>
                <a:cs typeface="Courier"/>
              </a:rPr>
              <a:t> </a:t>
            </a:r>
            <a:r>
              <a:rPr lang="en-US" altLang="en-US" sz="1800" b="1" dirty="0">
                <a:solidFill>
                  <a:srgbClr val="000090"/>
                </a:solidFill>
                <a:latin typeface="Courier"/>
                <a:cs typeface="Courier"/>
              </a:rPr>
              <a:t>=</a:t>
            </a:r>
            <a:r>
              <a:rPr lang="en-US" altLang="en-US" sz="1800" b="1" dirty="0">
                <a:latin typeface="Courier"/>
                <a:cs typeface="Courier"/>
              </a:rPr>
              <a:t> </a:t>
            </a:r>
            <a:r>
              <a:rPr lang="en-US" altLang="en-US" sz="1800" b="1" dirty="0">
                <a:solidFill>
                  <a:srgbClr val="0000FF"/>
                </a:solidFill>
                <a:latin typeface="Courier"/>
                <a:cs typeface="Courier"/>
              </a:rPr>
              <a:t>7654</a:t>
            </a:r>
          </a:p>
          <a:p>
            <a:pPr>
              <a:spcBef>
                <a:spcPct val="0"/>
              </a:spcBef>
              <a:buClrTx/>
              <a:buSzTx/>
              <a:buNone/>
              <a:tabLst>
                <a:tab pos="304800" algn="l"/>
                <a:tab pos="723900" algn="l"/>
              </a:tabLst>
              <a:defRPr/>
            </a:pPr>
            <a:r>
              <a:rPr lang="en-US" altLang="en-US" sz="1800" b="1" dirty="0">
                <a:latin typeface="Courier"/>
                <a:cs typeface="Courier"/>
              </a:rPr>
              <a:t>	</a:t>
            </a:r>
            <a:r>
              <a:rPr lang="en-US" altLang="en-US" sz="1800" b="1" dirty="0">
                <a:solidFill>
                  <a:srgbClr val="000090"/>
                </a:solidFill>
                <a:latin typeface="Courier"/>
                <a:cs typeface="Courier"/>
              </a:rPr>
              <a:t>contacts[</a:t>
            </a:r>
            <a:r>
              <a:rPr lang="en-US" altLang="en-US" sz="1800" b="1" dirty="0">
                <a:solidFill>
                  <a:srgbClr val="0000FF"/>
                </a:solidFill>
                <a:latin typeface="Courier"/>
                <a:cs typeface="Courier"/>
              </a:rPr>
              <a:t>"Yi"</a:t>
            </a:r>
            <a:r>
              <a:rPr lang="en-US" altLang="en-US" sz="1800" b="1" dirty="0">
                <a:solidFill>
                  <a:srgbClr val="000090"/>
                </a:solidFill>
                <a:latin typeface="Courier"/>
                <a:cs typeface="Courier"/>
              </a:rPr>
              <a:t>]</a:t>
            </a:r>
            <a:r>
              <a:rPr lang="en-US" altLang="en-US" sz="1800" b="1" dirty="0">
                <a:latin typeface="Courier"/>
                <a:cs typeface="Courier"/>
              </a:rPr>
              <a:t> </a:t>
            </a:r>
            <a:r>
              <a:rPr lang="en-US" altLang="en-US" sz="1800" b="1" dirty="0">
                <a:solidFill>
                  <a:srgbClr val="000090"/>
                </a:solidFill>
                <a:latin typeface="Courier"/>
                <a:cs typeface="Courier"/>
              </a:rPr>
              <a:t>= </a:t>
            </a:r>
            <a:r>
              <a:rPr lang="en-US" altLang="en-US" sz="1800" b="1" dirty="0">
                <a:solidFill>
                  <a:srgbClr val="0000FF"/>
                </a:solidFill>
                <a:latin typeface="Courier"/>
                <a:cs typeface="Courier"/>
              </a:rPr>
              <a:t>7004</a:t>
            </a:r>
          </a:p>
          <a:p>
            <a:pPr>
              <a:spcBef>
                <a:spcPct val="0"/>
              </a:spcBef>
              <a:buClrTx/>
              <a:buSzTx/>
              <a:buNone/>
              <a:tabLst>
                <a:tab pos="304800" algn="l"/>
                <a:tab pos="723900" algn="l"/>
              </a:tabLst>
              <a:defRPr/>
            </a:pPr>
            <a:endParaRPr lang="en-US" altLang="en-US" sz="400" b="1" dirty="0">
              <a:latin typeface="Courier"/>
              <a:cs typeface="Courier"/>
            </a:endParaRP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a:t>
            </a:r>
            <a:r>
              <a:rPr lang="en-US" altLang="en-US" sz="1800" b="1" dirty="0">
                <a:solidFill>
                  <a:srgbClr val="000090"/>
                </a:solidFill>
                <a:latin typeface="Courier"/>
              </a:rPr>
              <a:t>contacts)</a:t>
            </a:r>
          </a:p>
          <a:p>
            <a:pPr>
              <a:spcBef>
                <a:spcPct val="0"/>
              </a:spcBef>
              <a:buClrTx/>
              <a:buSzTx/>
              <a:buNone/>
              <a:tabLst>
                <a:tab pos="304800" algn="l"/>
                <a:tab pos="723900" algn="l"/>
              </a:tabLst>
              <a:defRPr/>
            </a:pPr>
            <a:endParaRPr lang="en-US" altLang="en-US" sz="800" b="1" dirty="0">
              <a:solidFill>
                <a:srgbClr val="000090"/>
              </a:solidFill>
              <a:latin typeface="Courier"/>
            </a:endParaRPr>
          </a:p>
          <a:p>
            <a:pPr>
              <a:spcBef>
                <a:spcPct val="0"/>
              </a:spcBef>
              <a:buClrTx/>
              <a:buSzTx/>
              <a:buNone/>
              <a:tabLst>
                <a:tab pos="304800" algn="l"/>
                <a:tab pos="723900" algn="l"/>
              </a:tabLst>
              <a:defRPr/>
            </a:pPr>
            <a:r>
              <a:rPr lang="en-US" altLang="en-US" sz="1800" b="1" dirty="0">
                <a:solidFill>
                  <a:srgbClr val="000090"/>
                </a:solidFill>
                <a:latin typeface="Courier"/>
              </a:rPr>
              <a:t>main()</a:t>
            </a:r>
          </a:p>
        </p:txBody>
      </p:sp>
      <p:sp>
        <p:nvSpPr>
          <p:cNvPr id="8" name="TextBox 7"/>
          <p:cNvSpPr txBox="1"/>
          <p:nvPr/>
        </p:nvSpPr>
        <p:spPr>
          <a:xfrm>
            <a:off x="1219200" y="3581400"/>
            <a:ext cx="7696200" cy="369332"/>
          </a:xfrm>
          <a:prstGeom prst="rect">
            <a:avLst/>
          </a:prstGeom>
          <a:solidFill>
            <a:srgbClr val="E3EBF3"/>
          </a:solidFill>
          <a:ln>
            <a:solidFill>
              <a:srgbClr val="0000FF"/>
            </a:solidFill>
          </a:ln>
        </p:spPr>
        <p:txBody>
          <a:bodyPr wrap="square" rtlCol="0">
            <a:spAutoFit/>
          </a:bodyPr>
          <a:lstStyle/>
          <a:p>
            <a:pPr>
              <a:defRPr/>
            </a:pPr>
            <a:r>
              <a:rPr lang="it-IT" b="1" dirty="0">
                <a:solidFill>
                  <a:srgbClr val="000090"/>
                </a:solidFill>
                <a:latin typeface="Courier New" panose="02070309020205020404" pitchFamily="49" charset="0"/>
                <a:cs typeface="Courier New" panose="02070309020205020404" pitchFamily="49" charset="0"/>
              </a:rPr>
              <a:t>{'</a:t>
            </a:r>
            <a:r>
              <a:rPr lang="it-IT" b="1" dirty="0" err="1">
                <a:solidFill>
                  <a:srgbClr val="000090"/>
                </a:solidFill>
                <a:latin typeface="Courier New" panose="02070309020205020404" pitchFamily="49" charset="0"/>
                <a:cs typeface="Courier New" panose="02070309020205020404" pitchFamily="49" charset="0"/>
              </a:rPr>
              <a:t>Syed</a:t>
            </a:r>
            <a:r>
              <a:rPr lang="it-IT" b="1" dirty="0">
                <a:solidFill>
                  <a:srgbClr val="000090"/>
                </a:solidFill>
                <a:latin typeface="Courier New" panose="02070309020205020404" pitchFamily="49" charset="0"/>
                <a:cs typeface="Courier New" panose="02070309020205020404" pitchFamily="49" charset="0"/>
              </a:rPr>
              <a:t>': 6754, '</a:t>
            </a:r>
            <a:r>
              <a:rPr lang="it-IT" b="1" dirty="0" err="1">
                <a:solidFill>
                  <a:srgbClr val="000090"/>
                </a:solidFill>
                <a:latin typeface="Courier New" panose="02070309020205020404" pitchFamily="49" charset="0"/>
                <a:cs typeface="Courier New" panose="02070309020205020404" pitchFamily="49" charset="0"/>
              </a:rPr>
              <a:t>Yi</a:t>
            </a:r>
            <a:r>
              <a:rPr lang="it-IT" b="1" dirty="0">
                <a:solidFill>
                  <a:srgbClr val="000090"/>
                </a:solidFill>
                <a:latin typeface="Courier New" panose="02070309020205020404" pitchFamily="49" charset="0"/>
                <a:cs typeface="Courier New" panose="02070309020205020404" pitchFamily="49" charset="0"/>
              </a:rPr>
              <a:t>': 7004, 'James': 3456, 'Jill': 7654}</a:t>
            </a:r>
            <a:endParaRPr lang="en-US" b="1" dirty="0">
              <a:solidFill>
                <a:srgbClr val="00009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12</a:t>
            </a:fld>
            <a:endParaRPr lang="en-US" dirty="0"/>
          </a:p>
        </p:txBody>
      </p:sp>
      <p:pic>
        <p:nvPicPr>
          <p:cNvPr id="5" name="Picture 4"/>
          <p:cNvPicPr>
            <a:picLocks noChangeAspect="1"/>
          </p:cNvPicPr>
          <p:nvPr/>
        </p:nvPicPr>
        <p:blipFill>
          <a:blip r:embed="rId3"/>
          <a:stretch>
            <a:fillRect/>
          </a:stretch>
        </p:blipFill>
        <p:spPr>
          <a:xfrm>
            <a:off x="2260600" y="4075097"/>
            <a:ext cx="4699000" cy="2782903"/>
          </a:xfrm>
          <a:prstGeom prst="rect">
            <a:avLst/>
          </a:prstGeom>
        </p:spPr>
      </p:pic>
    </p:spTree>
    <p:extLst>
      <p:ext uri="{BB962C8B-B14F-4D97-AF65-F5344CB8AC3E}">
        <p14:creationId xmlns:p14="http://schemas.microsoft.com/office/powerpoint/2010/main" val="202640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Adding a pair </a:t>
            </a:r>
            <a:r>
              <a:rPr lang="en-NZ"/>
              <a:t>to the dictionary</a:t>
            </a:r>
            <a:endParaRPr lang="en-NZ" dirty="0"/>
          </a:p>
        </p:txBody>
      </p:sp>
      <p:sp>
        <p:nvSpPr>
          <p:cNvPr id="3" name="Content Placeholder 2"/>
          <p:cNvSpPr>
            <a:spLocks noGrp="1"/>
          </p:cNvSpPr>
          <p:nvPr>
            <p:ph sz="quarter" idx="1"/>
          </p:nvPr>
        </p:nvSpPr>
        <p:spPr>
          <a:xfrm>
            <a:off x="152400" y="914400"/>
            <a:ext cx="8991600" cy="5791200"/>
          </a:xfrm>
        </p:spPr>
        <p:txBody>
          <a:bodyPr>
            <a:normAutofit/>
          </a:bodyPr>
          <a:lstStyle/>
          <a:p>
            <a:r>
              <a:rPr lang="en-GB" dirty="0"/>
              <a:t>Key-value pairs can be added to the dictionary using assignment statements: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r">
              <a:buNone/>
            </a:pPr>
            <a:r>
              <a:rPr lang="en-GB" dirty="0"/>
              <a:t>.</a:t>
            </a:r>
            <a:endParaRPr lang="en-US" dirty="0"/>
          </a:p>
          <a:p>
            <a:endParaRPr lang="en-US" dirty="0"/>
          </a:p>
          <a:p>
            <a:pPr marL="0" indent="0">
              <a:buNone/>
            </a:pPr>
            <a:endParaRPr lang="en-US" sz="3200" dirty="0"/>
          </a:p>
        </p:txBody>
      </p:sp>
      <p:sp>
        <p:nvSpPr>
          <p:cNvPr id="7" name="Text Box 9"/>
          <p:cNvSpPr txBox="1">
            <a:spLocks noChangeArrowheads="1"/>
          </p:cNvSpPr>
          <p:nvPr/>
        </p:nvSpPr>
        <p:spPr bwMode="auto">
          <a:xfrm>
            <a:off x="381000" y="1828800"/>
            <a:ext cx="8610600" cy="2862323"/>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rPr>
              <a:t>def</a:t>
            </a:r>
            <a:r>
              <a:rPr lang="en-US" altLang="en-US" sz="1800" b="1" dirty="0">
                <a:solidFill>
                  <a:srgbClr val="000090"/>
                </a:solidFill>
                <a:latin typeface="Courier"/>
              </a:rPr>
              <a:t> main():</a:t>
            </a:r>
          </a:p>
          <a:p>
            <a:pPr>
              <a:spcBef>
                <a:spcPct val="0"/>
              </a:spcBef>
              <a:buClrTx/>
              <a:buSzTx/>
              <a:buNone/>
              <a:tabLst>
                <a:tab pos="304800" algn="l"/>
                <a:tab pos="723900" algn="l"/>
              </a:tabLst>
              <a:defRPr/>
            </a:pPr>
            <a:r>
              <a:rPr lang="en-US" altLang="en-US" sz="1800" b="1" dirty="0">
                <a:solidFill>
                  <a:srgbClr val="000090"/>
                </a:solidFill>
                <a:latin typeface="Courier"/>
              </a:rPr>
              <a:t>	contacts = {"Jill": 3456, "James": 3456, "Yi": 7654, 					 "Syed": 6754}</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contacts[</a:t>
            </a:r>
            <a:r>
              <a:rPr lang="en-US" altLang="en-US" sz="1800" b="1" dirty="0">
                <a:solidFill>
                  <a:srgbClr val="0000FF"/>
                </a:solidFill>
                <a:latin typeface="Courier"/>
                <a:cs typeface="Courier"/>
              </a:rPr>
              <a:t>"Mark"</a:t>
            </a:r>
            <a:r>
              <a:rPr lang="en-US" altLang="en-US" sz="1800" b="1" dirty="0">
                <a:solidFill>
                  <a:srgbClr val="000090"/>
                </a:solidFill>
                <a:latin typeface="Courier"/>
                <a:cs typeface="Courier"/>
              </a:rPr>
              <a:t>] = </a:t>
            </a:r>
            <a:r>
              <a:rPr lang="en-US" altLang="en-US" sz="1800" b="1" dirty="0">
                <a:solidFill>
                  <a:srgbClr val="0000FF"/>
                </a:solidFill>
                <a:latin typeface="Courier"/>
                <a:cs typeface="Courier"/>
              </a:rPr>
              <a:t>7654</a:t>
            </a:r>
          </a:p>
          <a:p>
            <a:pPr>
              <a:spcBef>
                <a:spcPct val="0"/>
              </a:spcBef>
              <a:buClrTx/>
              <a:buSzTx/>
              <a:buNone/>
              <a:tabLst>
                <a:tab pos="304800" algn="l"/>
                <a:tab pos="723900" algn="l"/>
              </a:tabLst>
              <a:defRPr/>
            </a:pPr>
            <a:r>
              <a:rPr lang="en-US" altLang="en-US" sz="1800" b="1" dirty="0">
                <a:latin typeface="Courier"/>
                <a:cs typeface="Courier"/>
              </a:rPr>
              <a:t>	</a:t>
            </a:r>
            <a:r>
              <a:rPr lang="en-US" altLang="en-US" sz="1800" b="1" dirty="0">
                <a:solidFill>
                  <a:srgbClr val="000090"/>
                </a:solidFill>
                <a:latin typeface="Courier"/>
                <a:cs typeface="Courier"/>
              </a:rPr>
              <a:t>contacts[</a:t>
            </a:r>
            <a:r>
              <a:rPr lang="en-US" altLang="en-US" sz="1800" b="1" dirty="0">
                <a:solidFill>
                  <a:srgbClr val="0000FF"/>
                </a:solidFill>
                <a:latin typeface="Courier"/>
                <a:cs typeface="Courier"/>
              </a:rPr>
              <a:t>"Jerry"</a:t>
            </a:r>
            <a:r>
              <a:rPr lang="en-US" altLang="en-US" sz="1800" b="1" dirty="0">
                <a:solidFill>
                  <a:srgbClr val="000090"/>
                </a:solidFill>
                <a:latin typeface="Courier"/>
                <a:cs typeface="Courier"/>
              </a:rPr>
              <a:t>] = </a:t>
            </a:r>
            <a:r>
              <a:rPr lang="en-US" altLang="en-US" sz="1800" b="1" dirty="0">
                <a:solidFill>
                  <a:srgbClr val="0000FF"/>
                </a:solidFill>
                <a:latin typeface="Courier"/>
                <a:cs typeface="Courier"/>
              </a:rPr>
              <a:t>7004</a:t>
            </a:r>
          </a:p>
          <a:p>
            <a:pPr>
              <a:spcBef>
                <a:spcPct val="0"/>
              </a:spcBef>
              <a:buClrTx/>
              <a:buSzTx/>
              <a:buNone/>
              <a:tabLst>
                <a:tab pos="304800" algn="l"/>
                <a:tab pos="723900" algn="l"/>
              </a:tabLst>
              <a:defRPr/>
            </a:pPr>
            <a:endParaRPr lang="en-US" altLang="en-US" sz="1800" b="1" dirty="0">
              <a:latin typeface="Courier"/>
              <a:cs typeface="Courier"/>
            </a:endParaRPr>
          </a:p>
          <a:p>
            <a:pPr>
              <a:spcBef>
                <a:spcPct val="0"/>
              </a:spcBef>
              <a:buClrTx/>
              <a:buSzTx/>
              <a:buNone/>
              <a:tabLst>
                <a:tab pos="304800" algn="l"/>
                <a:tab pos="723900" algn="l"/>
              </a:tabLst>
              <a:defRPr/>
            </a:pPr>
            <a:r>
              <a:rPr lang="en-US" altLang="en-US" sz="1800" b="1" dirty="0">
                <a:latin typeface="Courier"/>
                <a:cs typeface="Courier"/>
              </a:rPr>
              <a:t>	</a:t>
            </a:r>
            <a:r>
              <a:rPr lang="en-US" altLang="en-US" sz="1800" b="1" dirty="0">
                <a:solidFill>
                  <a:srgbClr val="000090"/>
                </a:solidFill>
                <a:latin typeface="Courier"/>
                <a:cs typeface="Courier"/>
              </a:rPr>
              <a:t>print(</a:t>
            </a:r>
            <a:r>
              <a:rPr lang="en-US" altLang="en-US" sz="1800" b="1" dirty="0">
                <a:solidFill>
                  <a:srgbClr val="000090"/>
                </a:solidFill>
                <a:latin typeface="Courier"/>
              </a:rPr>
              <a:t>contacts)</a:t>
            </a:r>
          </a:p>
          <a:p>
            <a:pPr>
              <a:spcBef>
                <a:spcPct val="0"/>
              </a:spcBef>
              <a:buClrTx/>
              <a:buSzTx/>
              <a:buNone/>
              <a:tabLst>
                <a:tab pos="304800" algn="l"/>
                <a:tab pos="723900" algn="l"/>
              </a:tabLst>
              <a:defRPr/>
            </a:pPr>
            <a:endParaRPr lang="en-US" altLang="en-US" sz="1800" b="1" dirty="0">
              <a:solidFill>
                <a:srgbClr val="000090"/>
              </a:solidFill>
              <a:latin typeface="Courier"/>
            </a:endParaRPr>
          </a:p>
          <a:p>
            <a:pPr>
              <a:spcBef>
                <a:spcPct val="0"/>
              </a:spcBef>
              <a:buClrTx/>
              <a:buSzTx/>
              <a:buNone/>
              <a:tabLst>
                <a:tab pos="304800" algn="l"/>
                <a:tab pos="723900" algn="l"/>
              </a:tabLst>
              <a:defRPr/>
            </a:pPr>
            <a:r>
              <a:rPr lang="en-US" altLang="en-US" sz="1800" b="1" dirty="0">
                <a:solidFill>
                  <a:srgbClr val="000090"/>
                </a:solidFill>
                <a:latin typeface="Courier"/>
              </a:rPr>
              <a:t>main()</a:t>
            </a:r>
          </a:p>
          <a:p>
            <a:pPr>
              <a:spcBef>
                <a:spcPct val="0"/>
              </a:spcBef>
              <a:buClrTx/>
              <a:buSzTx/>
              <a:buNone/>
              <a:tabLst>
                <a:tab pos="304800" algn="l"/>
                <a:tab pos="723900" algn="l"/>
              </a:tabLst>
              <a:defRPr/>
            </a:pPr>
            <a:endParaRPr lang="en-US" altLang="en-US" sz="1800" b="1" dirty="0">
              <a:latin typeface="Courier"/>
            </a:endParaRPr>
          </a:p>
        </p:txBody>
      </p:sp>
      <p:sp>
        <p:nvSpPr>
          <p:cNvPr id="8" name="TextBox 7"/>
          <p:cNvSpPr txBox="1"/>
          <p:nvPr/>
        </p:nvSpPr>
        <p:spPr>
          <a:xfrm>
            <a:off x="381000" y="4800600"/>
            <a:ext cx="8610600" cy="646331"/>
          </a:xfrm>
          <a:prstGeom prst="rect">
            <a:avLst/>
          </a:prstGeom>
          <a:solidFill>
            <a:srgbClr val="E3EBF3"/>
          </a:solidFill>
          <a:ln>
            <a:solidFill>
              <a:srgbClr val="0000FF"/>
            </a:solidFill>
          </a:ln>
        </p:spPr>
        <p:txBody>
          <a:bodyPr wrap="square" rtlCol="0">
            <a:spAutoFit/>
          </a:bodyPr>
          <a:lstStyle/>
          <a:p>
            <a:pPr>
              <a:defRPr/>
            </a:pPr>
            <a:r>
              <a:rPr lang="tr-TR" b="1" dirty="0">
                <a:solidFill>
                  <a:srgbClr val="000090"/>
                </a:solidFill>
                <a:latin typeface="Courier New" panose="02070309020205020404" pitchFamily="49" charset="0"/>
                <a:cs typeface="Courier New" panose="02070309020205020404" pitchFamily="49" charset="0"/>
              </a:rPr>
              <a:t>{'</a:t>
            </a:r>
            <a:r>
              <a:rPr lang="tr-TR" b="1" dirty="0" err="1">
                <a:solidFill>
                  <a:srgbClr val="000090"/>
                </a:solidFill>
                <a:latin typeface="Courier New" panose="02070309020205020404" pitchFamily="49" charset="0"/>
                <a:cs typeface="Courier New" panose="02070309020205020404" pitchFamily="49" charset="0"/>
              </a:rPr>
              <a:t>Jerry</a:t>
            </a:r>
            <a:r>
              <a:rPr lang="tr-TR" b="1" dirty="0">
                <a:solidFill>
                  <a:srgbClr val="000090"/>
                </a:solidFill>
                <a:latin typeface="Courier New" panose="02070309020205020404" pitchFamily="49" charset="0"/>
                <a:cs typeface="Courier New" panose="02070309020205020404" pitchFamily="49" charset="0"/>
              </a:rPr>
              <a:t>': 7004, '</a:t>
            </a:r>
            <a:r>
              <a:rPr lang="tr-TR" b="1" dirty="0" err="1">
                <a:solidFill>
                  <a:srgbClr val="000090"/>
                </a:solidFill>
                <a:latin typeface="Courier New" panose="02070309020205020404" pitchFamily="49" charset="0"/>
                <a:cs typeface="Courier New" panose="02070309020205020404" pitchFamily="49" charset="0"/>
              </a:rPr>
              <a:t>Syed</a:t>
            </a:r>
            <a:r>
              <a:rPr lang="tr-TR" b="1" dirty="0">
                <a:solidFill>
                  <a:srgbClr val="000090"/>
                </a:solidFill>
                <a:latin typeface="Courier New" panose="02070309020205020404" pitchFamily="49" charset="0"/>
                <a:cs typeface="Courier New" panose="02070309020205020404" pitchFamily="49" charset="0"/>
              </a:rPr>
              <a:t>': 6754, '</a:t>
            </a:r>
            <a:r>
              <a:rPr lang="tr-TR" b="1" dirty="0" err="1">
                <a:solidFill>
                  <a:srgbClr val="000090"/>
                </a:solidFill>
                <a:latin typeface="Courier New" panose="02070309020205020404" pitchFamily="49" charset="0"/>
                <a:cs typeface="Courier New" panose="02070309020205020404" pitchFamily="49" charset="0"/>
              </a:rPr>
              <a:t>Yi</a:t>
            </a:r>
            <a:r>
              <a:rPr lang="tr-TR" b="1" dirty="0">
                <a:solidFill>
                  <a:srgbClr val="000090"/>
                </a:solidFill>
                <a:latin typeface="Courier New" panose="02070309020205020404" pitchFamily="49" charset="0"/>
                <a:cs typeface="Courier New" panose="02070309020205020404" pitchFamily="49" charset="0"/>
              </a:rPr>
              <a:t>': 7654, 'Mark': 7654, '</a:t>
            </a:r>
            <a:r>
              <a:rPr lang="tr-TR" b="1" dirty="0" err="1">
                <a:solidFill>
                  <a:srgbClr val="000090"/>
                </a:solidFill>
                <a:latin typeface="Courier New" panose="02070309020205020404" pitchFamily="49" charset="0"/>
                <a:cs typeface="Courier New" panose="02070309020205020404" pitchFamily="49" charset="0"/>
              </a:rPr>
              <a:t>Jill</a:t>
            </a:r>
            <a:r>
              <a:rPr lang="tr-TR" b="1" dirty="0">
                <a:solidFill>
                  <a:srgbClr val="000090"/>
                </a:solidFill>
                <a:latin typeface="Courier New" panose="02070309020205020404" pitchFamily="49" charset="0"/>
                <a:cs typeface="Courier New" panose="02070309020205020404" pitchFamily="49" charset="0"/>
              </a:rPr>
              <a:t>': 3456, 'James': 3456}</a:t>
            </a:r>
            <a:endParaRPr lang="en-US" b="1" dirty="0">
              <a:solidFill>
                <a:srgbClr val="00009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13</a:t>
            </a:fld>
            <a:endParaRPr lang="en-US" dirty="0"/>
          </a:p>
        </p:txBody>
      </p:sp>
      <p:sp>
        <p:nvSpPr>
          <p:cNvPr id="9" name="TextBox 8"/>
          <p:cNvSpPr txBox="1"/>
          <p:nvPr/>
        </p:nvSpPr>
        <p:spPr>
          <a:xfrm>
            <a:off x="228600" y="5791200"/>
            <a:ext cx="883920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GB" sz="2400" b="1" dirty="0">
                <a:solidFill>
                  <a:srgbClr val="000090"/>
                </a:solidFill>
              </a:rPr>
              <a:t>Note:  when the key-value pairs are printed, the order is not </a:t>
            </a:r>
          </a:p>
          <a:p>
            <a:pPr algn="ctr"/>
            <a:r>
              <a:rPr lang="en-GB" sz="2400" b="1" dirty="0">
                <a:solidFill>
                  <a:srgbClr val="000090"/>
                </a:solidFill>
              </a:rPr>
              <a:t>predictable.</a:t>
            </a:r>
            <a:endParaRPr lang="en-US" sz="2400" b="1" dirty="0">
              <a:solidFill>
                <a:srgbClr val="000090"/>
              </a:solidFill>
            </a:endParaRPr>
          </a:p>
        </p:txBody>
      </p:sp>
    </p:spTree>
    <p:extLst>
      <p:ext uri="{BB962C8B-B14F-4D97-AF65-F5344CB8AC3E}">
        <p14:creationId xmlns:p14="http://schemas.microsoft.com/office/powerpoint/2010/main" val="2038981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The number of key-value pairs in a dictionary</a:t>
            </a:r>
          </a:p>
        </p:txBody>
      </p:sp>
      <p:sp>
        <p:nvSpPr>
          <p:cNvPr id="3" name="Content Placeholder 2"/>
          <p:cNvSpPr>
            <a:spLocks noGrp="1"/>
          </p:cNvSpPr>
          <p:nvPr>
            <p:ph sz="quarter" idx="1"/>
          </p:nvPr>
        </p:nvSpPr>
        <p:spPr>
          <a:xfrm>
            <a:off x="152400" y="914400"/>
            <a:ext cx="8915400" cy="5486400"/>
          </a:xfrm>
        </p:spPr>
        <p:txBody>
          <a:bodyPr>
            <a:normAutofit/>
          </a:bodyPr>
          <a:lstStyle/>
          <a:p>
            <a:r>
              <a:rPr lang="en-GB" dirty="0"/>
              <a:t>The </a:t>
            </a:r>
            <a:r>
              <a:rPr lang="en-GB" dirty="0" err="1"/>
              <a:t>len</a:t>
            </a:r>
            <a:r>
              <a:rPr lang="en-GB" dirty="0"/>
              <a:t>() function can be used with a dictionary object to find out how many key-value pairs are currently in the dictionary: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endParaRPr lang="en-US" dirty="0"/>
          </a:p>
          <a:p>
            <a:endParaRPr lang="en-US" dirty="0"/>
          </a:p>
          <a:p>
            <a:pPr marL="0" indent="0">
              <a:buNone/>
            </a:pPr>
            <a:endParaRPr lang="en-US" sz="3200" dirty="0"/>
          </a:p>
        </p:txBody>
      </p:sp>
      <p:sp>
        <p:nvSpPr>
          <p:cNvPr id="7" name="Text Box 9"/>
          <p:cNvSpPr txBox="1">
            <a:spLocks noChangeArrowheads="1"/>
          </p:cNvSpPr>
          <p:nvPr/>
        </p:nvSpPr>
        <p:spPr bwMode="auto">
          <a:xfrm>
            <a:off x="152400" y="1752600"/>
            <a:ext cx="8839200" cy="2862322"/>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2000" b="1" dirty="0" err="1">
                <a:solidFill>
                  <a:srgbClr val="000090"/>
                </a:solidFill>
                <a:latin typeface="Courier"/>
              </a:rPr>
              <a:t>def</a:t>
            </a:r>
            <a:r>
              <a:rPr lang="en-US" altLang="en-US" sz="2000" b="1" dirty="0">
                <a:solidFill>
                  <a:srgbClr val="000090"/>
                </a:solidFill>
                <a:latin typeface="Courier"/>
              </a:rPr>
              <a:t> main():</a:t>
            </a:r>
          </a:p>
          <a:p>
            <a:pPr>
              <a:spcBef>
                <a:spcPct val="0"/>
              </a:spcBef>
              <a:buClrTx/>
              <a:buSzTx/>
              <a:buNone/>
              <a:tabLst>
                <a:tab pos="304800" algn="l"/>
                <a:tab pos="723900" algn="l"/>
              </a:tabLst>
              <a:defRPr/>
            </a:pPr>
            <a:r>
              <a:rPr lang="en-US" altLang="en-US" sz="2000" b="1" dirty="0">
                <a:solidFill>
                  <a:srgbClr val="000090"/>
                </a:solidFill>
                <a:latin typeface="Courier"/>
              </a:rPr>
              <a:t>	contacts = {"Jill": 3456, "James": 3456, "Yi": </a:t>
            </a:r>
            <a:r>
              <a:rPr lang="en-US" altLang="en-US" sz="2000" b="1">
                <a:solidFill>
                  <a:srgbClr val="000090"/>
                </a:solidFill>
                <a:latin typeface="Courier"/>
              </a:rPr>
              <a:t>7654, 				  "Syed": 6754}</a:t>
            </a:r>
          </a:p>
          <a:p>
            <a:pPr>
              <a:spcBef>
                <a:spcPct val="0"/>
              </a:spcBef>
              <a:buClrTx/>
              <a:buSzTx/>
              <a:buNone/>
              <a:tabLst>
                <a:tab pos="304800" algn="l"/>
                <a:tab pos="723900" algn="l"/>
              </a:tabLst>
              <a:defRPr/>
            </a:pPr>
            <a:r>
              <a:rPr lang="en-US" altLang="en-US" sz="2000" b="1" dirty="0">
                <a:solidFill>
                  <a:srgbClr val="000090"/>
                </a:solidFill>
                <a:latin typeface="Courier"/>
                <a:cs typeface="Courier"/>
              </a:rPr>
              <a:t>	print(</a:t>
            </a:r>
            <a:r>
              <a:rPr lang="en-US" altLang="en-US" sz="2000" b="1" dirty="0" err="1">
                <a:solidFill>
                  <a:srgbClr val="0000FF"/>
                </a:solidFill>
                <a:latin typeface="Courier"/>
                <a:cs typeface="Courier"/>
              </a:rPr>
              <a:t>len</a:t>
            </a:r>
            <a:r>
              <a:rPr lang="en-US" altLang="en-US" sz="2000" b="1" dirty="0">
                <a:solidFill>
                  <a:srgbClr val="0000FF"/>
                </a:solidFill>
                <a:latin typeface="Courier"/>
                <a:cs typeface="Courier"/>
              </a:rPr>
              <a:t>(contacts)</a:t>
            </a:r>
            <a:r>
              <a:rPr lang="en-US" altLang="en-US" sz="2000" b="1" dirty="0">
                <a:solidFill>
                  <a:srgbClr val="000090"/>
                </a:solidFill>
                <a:latin typeface="Courier"/>
                <a:cs typeface="Courier"/>
              </a:rPr>
              <a:t>, "in dictionary")</a:t>
            </a:r>
          </a:p>
          <a:p>
            <a:pPr>
              <a:spcBef>
                <a:spcPct val="0"/>
              </a:spcBef>
              <a:buClrTx/>
              <a:buSzTx/>
              <a:buNone/>
              <a:tabLst>
                <a:tab pos="304800" algn="l"/>
                <a:tab pos="723900" algn="l"/>
              </a:tabLst>
              <a:defRPr/>
            </a:pPr>
            <a:r>
              <a:rPr lang="en-US" altLang="en-US" sz="2000" b="1" dirty="0">
                <a:solidFill>
                  <a:srgbClr val="000090"/>
                </a:solidFill>
                <a:latin typeface="Courier"/>
                <a:cs typeface="Courier"/>
              </a:rPr>
              <a:t>	contacts["Yi"] = 7654</a:t>
            </a:r>
          </a:p>
          <a:p>
            <a:pPr>
              <a:spcBef>
                <a:spcPct val="0"/>
              </a:spcBef>
              <a:buClrTx/>
              <a:buSzTx/>
              <a:buNone/>
              <a:tabLst>
                <a:tab pos="304800" algn="l"/>
                <a:tab pos="723900" algn="l"/>
              </a:tabLst>
              <a:defRPr/>
            </a:pPr>
            <a:r>
              <a:rPr lang="en-US" altLang="en-US" sz="2000" b="1" dirty="0">
                <a:solidFill>
                  <a:srgbClr val="000090"/>
                </a:solidFill>
                <a:latin typeface="Courier"/>
                <a:cs typeface="Courier"/>
              </a:rPr>
              <a:t>	contacts["Jerry"] = 7004</a:t>
            </a:r>
          </a:p>
          <a:p>
            <a:pPr>
              <a:spcBef>
                <a:spcPct val="0"/>
              </a:spcBef>
              <a:buClrTx/>
              <a:buSzTx/>
              <a:buNone/>
              <a:tabLst>
                <a:tab pos="304800" algn="l"/>
                <a:tab pos="723900" algn="l"/>
              </a:tabLst>
              <a:defRPr/>
            </a:pPr>
            <a:r>
              <a:rPr lang="en-US" altLang="en-US" sz="2000" b="1" dirty="0">
                <a:solidFill>
                  <a:srgbClr val="000090"/>
                </a:solidFill>
                <a:latin typeface="Courier"/>
                <a:cs typeface="Courier"/>
              </a:rPr>
              <a:t>	print(</a:t>
            </a:r>
            <a:r>
              <a:rPr lang="en-US" altLang="en-US" sz="2000" b="1" dirty="0" err="1">
                <a:solidFill>
                  <a:srgbClr val="0000FF"/>
                </a:solidFill>
                <a:latin typeface="Courier"/>
                <a:cs typeface="Courier"/>
              </a:rPr>
              <a:t>len</a:t>
            </a:r>
            <a:r>
              <a:rPr lang="en-US" altLang="en-US" sz="2000" b="1" dirty="0">
                <a:solidFill>
                  <a:srgbClr val="0000FF"/>
                </a:solidFill>
                <a:latin typeface="Courier"/>
                <a:cs typeface="Courier"/>
              </a:rPr>
              <a:t>(contacts)</a:t>
            </a:r>
            <a:r>
              <a:rPr lang="en-US" altLang="en-US" sz="2000" b="1" dirty="0">
                <a:solidFill>
                  <a:srgbClr val="000090"/>
                </a:solidFill>
                <a:latin typeface="Courier"/>
                <a:cs typeface="Courier"/>
              </a:rPr>
              <a:t>, "in dictionary")</a:t>
            </a:r>
          </a:p>
          <a:p>
            <a:pPr>
              <a:spcBef>
                <a:spcPct val="0"/>
              </a:spcBef>
              <a:buClrTx/>
              <a:buSzTx/>
              <a:buNone/>
              <a:tabLst>
                <a:tab pos="304800" algn="l"/>
                <a:tab pos="723900" algn="l"/>
              </a:tabLst>
              <a:defRPr/>
            </a:pPr>
            <a:r>
              <a:rPr lang="en-US" altLang="en-US" sz="2000" b="1" dirty="0">
                <a:solidFill>
                  <a:srgbClr val="000090"/>
                </a:solidFill>
                <a:latin typeface="Courier"/>
                <a:cs typeface="Courier"/>
              </a:rPr>
              <a:t>		</a:t>
            </a:r>
            <a:endParaRPr lang="en-US" altLang="en-US" sz="2000" b="1" dirty="0">
              <a:solidFill>
                <a:srgbClr val="000090"/>
              </a:solidFill>
              <a:latin typeface="Courier"/>
            </a:endParaRPr>
          </a:p>
          <a:p>
            <a:pPr>
              <a:spcBef>
                <a:spcPct val="0"/>
              </a:spcBef>
              <a:buClrTx/>
              <a:buSzTx/>
              <a:buNone/>
              <a:tabLst>
                <a:tab pos="304800" algn="l"/>
                <a:tab pos="723900" algn="l"/>
              </a:tabLst>
              <a:defRPr/>
            </a:pPr>
            <a:r>
              <a:rPr lang="en-US" altLang="en-US" sz="2000" b="1" dirty="0">
                <a:solidFill>
                  <a:srgbClr val="000090"/>
                </a:solidFill>
                <a:latin typeface="Courier"/>
              </a:rPr>
              <a:t>main()</a:t>
            </a:r>
          </a:p>
        </p:txBody>
      </p:sp>
      <p:sp>
        <p:nvSpPr>
          <p:cNvPr id="8" name="TextBox 7"/>
          <p:cNvSpPr txBox="1"/>
          <p:nvPr/>
        </p:nvSpPr>
        <p:spPr>
          <a:xfrm>
            <a:off x="2286000" y="4800600"/>
            <a:ext cx="3276600" cy="707886"/>
          </a:xfrm>
          <a:prstGeom prst="rect">
            <a:avLst/>
          </a:prstGeom>
          <a:solidFill>
            <a:srgbClr val="E3EBF3"/>
          </a:solidFill>
          <a:ln>
            <a:solidFill>
              <a:srgbClr val="0000FF"/>
            </a:solidFill>
          </a:ln>
        </p:spPr>
        <p:txBody>
          <a:bodyPr wrap="square" rtlCol="0">
            <a:spAutoFit/>
          </a:bodyPr>
          <a:lstStyle/>
          <a:p>
            <a:pPr>
              <a:defRPr/>
            </a:pPr>
            <a:r>
              <a:rPr lang="en-US" sz="2000" b="1" dirty="0">
                <a:solidFill>
                  <a:srgbClr val="000090"/>
                </a:solidFill>
              </a:rPr>
              <a:t>4 in dictionary</a:t>
            </a:r>
          </a:p>
          <a:p>
            <a:pPr>
              <a:defRPr/>
            </a:pPr>
            <a:r>
              <a:rPr lang="en-US" sz="2000" b="1" dirty="0">
                <a:solidFill>
                  <a:srgbClr val="000090"/>
                </a:solidFill>
              </a:rPr>
              <a:t>5 in dictionary</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643371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Check if a key is in the dictionary</a:t>
            </a:r>
          </a:p>
        </p:txBody>
      </p:sp>
      <p:sp>
        <p:nvSpPr>
          <p:cNvPr id="3" name="Content Placeholder 2"/>
          <p:cNvSpPr>
            <a:spLocks noGrp="1"/>
          </p:cNvSpPr>
          <p:nvPr>
            <p:ph sz="quarter" idx="1"/>
          </p:nvPr>
        </p:nvSpPr>
        <p:spPr>
          <a:xfrm>
            <a:off x="152400" y="838200"/>
            <a:ext cx="8915400" cy="5486400"/>
          </a:xfrm>
        </p:spPr>
        <p:txBody>
          <a:bodyPr>
            <a:normAutofit/>
          </a:bodyPr>
          <a:lstStyle/>
          <a:p>
            <a:r>
              <a:rPr lang="en-GB" dirty="0"/>
              <a:t>The '</a:t>
            </a:r>
            <a:r>
              <a:rPr lang="en-GB" b="1" dirty="0">
                <a:solidFill>
                  <a:srgbClr val="0000FF"/>
                </a:solidFill>
              </a:rPr>
              <a:t>in</a:t>
            </a:r>
            <a:r>
              <a:rPr lang="en-GB" dirty="0"/>
              <a:t>' operator can be used to check if a </a:t>
            </a:r>
            <a:r>
              <a:rPr lang="en-GB" b="1" dirty="0">
                <a:solidFill>
                  <a:srgbClr val="0000FF"/>
                </a:solidFill>
              </a:rPr>
              <a:t>key</a:t>
            </a:r>
            <a:r>
              <a:rPr lang="en-GB" dirty="0"/>
              <a:t> is in the dictionary: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endParaRPr lang="en-US" dirty="0"/>
          </a:p>
          <a:p>
            <a:endParaRPr lang="en-US" dirty="0"/>
          </a:p>
          <a:p>
            <a:pPr marL="0" indent="0">
              <a:buNone/>
            </a:pPr>
            <a:endParaRPr lang="en-US" sz="3200" dirty="0"/>
          </a:p>
        </p:txBody>
      </p:sp>
      <p:sp>
        <p:nvSpPr>
          <p:cNvPr id="7" name="Text Box 9"/>
          <p:cNvSpPr txBox="1">
            <a:spLocks noChangeArrowheads="1"/>
          </p:cNvSpPr>
          <p:nvPr/>
        </p:nvSpPr>
        <p:spPr bwMode="auto">
          <a:xfrm>
            <a:off x="152400" y="1371600"/>
            <a:ext cx="8839200" cy="4431983"/>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rPr>
              <a:t>def</a:t>
            </a:r>
            <a:r>
              <a:rPr lang="en-US" altLang="en-US" sz="1800" b="1" dirty="0">
                <a:solidFill>
                  <a:srgbClr val="000090"/>
                </a:solidFill>
                <a:latin typeface="Courier"/>
              </a:rPr>
              <a:t> main():</a:t>
            </a:r>
          </a:p>
          <a:p>
            <a:pPr>
              <a:spcBef>
                <a:spcPct val="0"/>
              </a:spcBef>
              <a:buClrTx/>
              <a:buSzTx/>
              <a:buNone/>
              <a:tabLst>
                <a:tab pos="304800" algn="l"/>
                <a:tab pos="723900" algn="l"/>
              </a:tabLst>
              <a:defRPr/>
            </a:pPr>
            <a:r>
              <a:rPr lang="en-US" altLang="en-US" sz="1800" b="1" dirty="0">
                <a:solidFill>
                  <a:srgbClr val="000090"/>
                </a:solidFill>
                <a:latin typeface="Courier"/>
              </a:rPr>
              <a:t>	contacts = {"Jill": 3456, "James": 3456, "Yi": 7654, </a:t>
            </a:r>
          </a:p>
          <a:p>
            <a:pPr>
              <a:spcBef>
                <a:spcPct val="0"/>
              </a:spcBef>
              <a:buClrTx/>
              <a:buSzTx/>
              <a:buNone/>
              <a:tabLst>
                <a:tab pos="304800" algn="l"/>
                <a:tab pos="723900" algn="l"/>
              </a:tabLst>
              <a:defRPr/>
            </a:pPr>
            <a:r>
              <a:rPr lang="en-US" altLang="en-US" sz="1800" b="1" dirty="0">
                <a:solidFill>
                  <a:srgbClr val="000090"/>
                </a:solidFill>
                <a:latin typeface="Courier"/>
              </a:rPr>
              <a:t>				 "Syed": 6754}</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name = "Jack"</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if name </a:t>
            </a:r>
            <a:r>
              <a:rPr lang="en-US" altLang="en-US" sz="2400" b="1" dirty="0">
                <a:solidFill>
                  <a:srgbClr val="FF00FF"/>
                </a:solidFill>
                <a:latin typeface="Courier"/>
                <a:cs typeface="Courier"/>
              </a:rPr>
              <a:t>in </a:t>
            </a:r>
            <a:r>
              <a:rPr lang="en-US" altLang="en-US" sz="1800" b="1" dirty="0">
                <a:solidFill>
                  <a:srgbClr val="000090"/>
                </a:solidFill>
                <a:latin typeface="Courier"/>
                <a:cs typeface="Courier"/>
              </a:rPr>
              <a:t>contacts:</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print(name,</a:t>
            </a:r>
            <a:r>
              <a:rPr lang="en-US" altLang="en-US" sz="800" b="1" dirty="0">
                <a:solidFill>
                  <a:srgbClr val="000090"/>
                </a:solidFill>
                <a:latin typeface="Courier"/>
                <a:cs typeface="Courier"/>
              </a:rPr>
              <a:t> </a:t>
            </a:r>
            <a:r>
              <a:rPr lang="en-US" altLang="en-US" sz="1800" b="1" dirty="0">
                <a:solidFill>
                  <a:srgbClr val="000090"/>
                </a:solidFill>
                <a:latin typeface="Courier"/>
                <a:cs typeface="Courier"/>
              </a:rPr>
              <a:t>"is at extension:",</a:t>
            </a:r>
            <a:r>
              <a:rPr lang="en-US" altLang="en-US" sz="800" b="1" dirty="0">
                <a:solidFill>
                  <a:srgbClr val="000090"/>
                </a:solidFill>
                <a:latin typeface="Courier"/>
                <a:cs typeface="Courier"/>
              </a:rPr>
              <a:t> </a:t>
            </a:r>
            <a:r>
              <a:rPr lang="en-US" altLang="en-US" sz="1800" b="1" dirty="0">
                <a:solidFill>
                  <a:srgbClr val="000090"/>
                </a:solidFill>
                <a:latin typeface="Courier"/>
                <a:cs typeface="Courier"/>
              </a:rPr>
              <a:t>contacts[name])</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else:</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contacts[name] = 0</a:t>
            </a:r>
          </a:p>
          <a:p>
            <a:pPr>
              <a:spcBef>
                <a:spcPct val="0"/>
              </a:spcBef>
              <a:buClrTx/>
              <a:buSzTx/>
              <a:buNone/>
              <a:tabLst>
                <a:tab pos="304800" algn="l"/>
                <a:tab pos="723900" algn="l"/>
              </a:tabLst>
              <a:defRPr/>
            </a:pPr>
            <a:endParaRPr lang="en-US" altLang="en-US" sz="1800" b="1" dirty="0">
              <a:solidFill>
                <a:srgbClr val="000090"/>
              </a:solidFill>
              <a:latin typeface="Courier"/>
              <a:cs typeface="Courier"/>
            </a:endParaRPr>
          </a:p>
          <a:p>
            <a:pPr>
              <a:spcBef>
                <a:spcPct val="0"/>
              </a:spcBef>
              <a:buClrTx/>
              <a:buSzTx/>
              <a:buNone/>
              <a:tabLst>
                <a:tab pos="304800" algn="l"/>
                <a:tab pos="723900" algn="l"/>
              </a:tabLst>
              <a:defRPr/>
            </a:pPr>
            <a:r>
              <a:rPr lang="en-US" altLang="en-US" sz="1800" b="1" dirty="0">
                <a:solidFill>
                  <a:srgbClr val="000090"/>
                </a:solidFill>
                <a:latin typeface="Courier"/>
                <a:cs typeface="Courier"/>
              </a:rPr>
              <a:t>	if name </a:t>
            </a:r>
            <a:r>
              <a:rPr lang="en-US" altLang="en-US" sz="2400" b="1" dirty="0">
                <a:solidFill>
                  <a:srgbClr val="FF00FF"/>
                </a:solidFill>
                <a:latin typeface="Courier"/>
                <a:cs typeface="Courier"/>
              </a:rPr>
              <a:t>in </a:t>
            </a:r>
            <a:r>
              <a:rPr lang="en-US" altLang="en-US" sz="1800" b="1" dirty="0">
                <a:solidFill>
                  <a:srgbClr val="000090"/>
                </a:solidFill>
                <a:latin typeface="Courier"/>
                <a:cs typeface="Courier"/>
              </a:rPr>
              <a:t>contacts:</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print(name,</a:t>
            </a:r>
            <a:r>
              <a:rPr lang="en-US" altLang="en-US" sz="800" b="1" dirty="0">
                <a:solidFill>
                  <a:srgbClr val="000090"/>
                </a:solidFill>
                <a:latin typeface="Courier"/>
                <a:cs typeface="Courier"/>
              </a:rPr>
              <a:t> </a:t>
            </a:r>
            <a:r>
              <a:rPr lang="en-US" altLang="en-US" sz="1800" b="1" dirty="0">
                <a:solidFill>
                  <a:srgbClr val="000090"/>
                </a:solidFill>
                <a:latin typeface="Courier"/>
                <a:cs typeface="Courier"/>
              </a:rPr>
              <a:t>"is at extension:",</a:t>
            </a:r>
            <a:r>
              <a:rPr lang="en-US" altLang="en-US" sz="800" b="1" dirty="0">
                <a:solidFill>
                  <a:srgbClr val="000090"/>
                </a:solidFill>
                <a:latin typeface="Courier"/>
                <a:cs typeface="Courier"/>
              </a:rPr>
              <a:t> </a:t>
            </a:r>
            <a:r>
              <a:rPr lang="en-US" altLang="en-US" sz="1800" b="1" dirty="0">
                <a:solidFill>
                  <a:srgbClr val="000090"/>
                </a:solidFill>
                <a:latin typeface="Courier"/>
                <a:cs typeface="Courier"/>
              </a:rPr>
              <a:t>contacts[name])</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a:t>
            </a:r>
            <a:r>
              <a:rPr lang="en-US" altLang="en-US" sz="1800" b="1" dirty="0">
                <a:solidFill>
                  <a:srgbClr val="000090"/>
                </a:solidFill>
                <a:latin typeface="Courier"/>
              </a:rPr>
              <a:t>contacts)</a:t>
            </a:r>
          </a:p>
          <a:p>
            <a:pPr>
              <a:spcBef>
                <a:spcPct val="0"/>
              </a:spcBef>
              <a:buClrTx/>
              <a:buSzTx/>
              <a:buNone/>
              <a:tabLst>
                <a:tab pos="304800" algn="l"/>
                <a:tab pos="723900" algn="l"/>
              </a:tabLst>
              <a:defRPr/>
            </a:pPr>
            <a:endParaRPr lang="en-US" altLang="en-US" sz="1800" b="1" dirty="0">
              <a:solidFill>
                <a:srgbClr val="000090"/>
              </a:solidFill>
              <a:latin typeface="Courier"/>
            </a:endParaRPr>
          </a:p>
          <a:p>
            <a:pPr>
              <a:spcBef>
                <a:spcPct val="0"/>
              </a:spcBef>
              <a:buClrTx/>
              <a:buSzTx/>
              <a:buNone/>
              <a:tabLst>
                <a:tab pos="304800" algn="l"/>
                <a:tab pos="723900" algn="l"/>
              </a:tabLst>
              <a:defRPr/>
            </a:pPr>
            <a:r>
              <a:rPr lang="en-US" altLang="en-US" sz="1800" b="1" dirty="0">
                <a:solidFill>
                  <a:srgbClr val="000090"/>
                </a:solidFill>
                <a:latin typeface="Courier"/>
              </a:rPr>
              <a:t>main()</a:t>
            </a:r>
          </a:p>
        </p:txBody>
      </p:sp>
      <p:sp>
        <p:nvSpPr>
          <p:cNvPr id="8" name="TextBox 7"/>
          <p:cNvSpPr txBox="1"/>
          <p:nvPr/>
        </p:nvSpPr>
        <p:spPr>
          <a:xfrm>
            <a:off x="152400" y="5803583"/>
            <a:ext cx="8839200" cy="615553"/>
          </a:xfrm>
          <a:prstGeom prst="rect">
            <a:avLst/>
          </a:prstGeom>
          <a:solidFill>
            <a:srgbClr val="E3EBF3"/>
          </a:solidFill>
          <a:ln>
            <a:solidFill>
              <a:srgbClr val="0000FF"/>
            </a:solidFill>
          </a:ln>
        </p:spPr>
        <p:txBody>
          <a:bodyPr wrap="square" rtlCol="0">
            <a:spAutoFit/>
          </a:bodyPr>
          <a:lstStyle/>
          <a:p>
            <a:pPr>
              <a:defRPr/>
            </a:pPr>
            <a:r>
              <a:rPr lang="en-US" sz="1700" b="1" dirty="0">
                <a:solidFill>
                  <a:srgbClr val="000090"/>
                </a:solidFill>
                <a:latin typeface="Courier New" panose="02070309020205020404" pitchFamily="49" charset="0"/>
                <a:cs typeface="Courier New" panose="02070309020205020404" pitchFamily="49" charset="0"/>
              </a:rPr>
              <a:t>Jack is at extension: 0</a:t>
            </a:r>
          </a:p>
          <a:p>
            <a:pPr>
              <a:defRPr/>
            </a:pPr>
            <a:r>
              <a:rPr lang="en-US" sz="1700" b="1" dirty="0">
                <a:solidFill>
                  <a:srgbClr val="000090"/>
                </a:solidFill>
                <a:latin typeface="Courier New" panose="02070309020205020404" pitchFamily="49" charset="0"/>
                <a:cs typeface="Courier New" panose="02070309020205020404" pitchFamily="49" charset="0"/>
              </a:rPr>
              <a:t>{'Jill': 3456, 'James': 3456, 'Yi': 7654, 'Syed': 6754, 'Jack': 0}</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3835026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The in operator with dictionaries</a:t>
            </a:r>
          </a:p>
        </p:txBody>
      </p:sp>
      <p:sp>
        <p:nvSpPr>
          <p:cNvPr id="3" name="Content Placeholder 2"/>
          <p:cNvSpPr>
            <a:spLocks noGrp="1"/>
          </p:cNvSpPr>
          <p:nvPr>
            <p:ph sz="quarter" idx="1"/>
          </p:nvPr>
        </p:nvSpPr>
        <p:spPr>
          <a:xfrm>
            <a:off x="152400" y="838200"/>
            <a:ext cx="8915400" cy="3886200"/>
          </a:xfrm>
        </p:spPr>
        <p:txBody>
          <a:bodyPr>
            <a:normAutofit fontScale="92500" lnSpcReduction="20000"/>
          </a:bodyPr>
          <a:lstStyle/>
          <a:p>
            <a:r>
              <a:rPr lang="en-GB" dirty="0"/>
              <a:t>An error is raised when accessing a key which is not in the dictionary.  Usually you test before accessing a key-value pair.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endParaRPr lang="en-US" dirty="0"/>
          </a:p>
          <a:p>
            <a:endParaRPr lang="en-US" dirty="0"/>
          </a:p>
          <a:p>
            <a:pPr marL="0" indent="0">
              <a:buNone/>
            </a:pPr>
            <a:endParaRPr lang="en-US" sz="3200" dirty="0"/>
          </a:p>
        </p:txBody>
      </p:sp>
      <p:sp>
        <p:nvSpPr>
          <p:cNvPr id="7" name="Text Box 9"/>
          <p:cNvSpPr txBox="1">
            <a:spLocks noChangeArrowheads="1"/>
          </p:cNvSpPr>
          <p:nvPr/>
        </p:nvSpPr>
        <p:spPr bwMode="auto">
          <a:xfrm>
            <a:off x="685800" y="2133600"/>
            <a:ext cx="8305800" cy="2308324"/>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rPr>
              <a:t>def</a:t>
            </a:r>
            <a:r>
              <a:rPr lang="en-US" altLang="en-US" sz="1800" b="1" dirty="0">
                <a:solidFill>
                  <a:srgbClr val="000090"/>
                </a:solidFill>
                <a:latin typeface="Courier"/>
              </a:rPr>
              <a:t> main():</a:t>
            </a:r>
          </a:p>
          <a:p>
            <a:pPr>
              <a:spcBef>
                <a:spcPct val="0"/>
              </a:spcBef>
              <a:buClrTx/>
              <a:buSzTx/>
              <a:buNone/>
              <a:tabLst>
                <a:tab pos="304800" algn="l"/>
                <a:tab pos="723900" algn="l"/>
              </a:tabLst>
              <a:defRPr/>
            </a:pPr>
            <a:r>
              <a:rPr lang="en-US" altLang="en-US" sz="1800" b="1" dirty="0">
                <a:solidFill>
                  <a:srgbClr val="000090"/>
                </a:solidFill>
                <a:latin typeface="Courier"/>
              </a:rPr>
              <a:t>	contacts = {"Jill": 3456, "James": 3456, "Yi": 7654, 				 "Syed": 6754}</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if "Jill" in contacts:   		</a:t>
            </a:r>
            <a:r>
              <a:rPr lang="en-US" altLang="en-US" sz="1800" b="1" dirty="0">
                <a:solidFill>
                  <a:srgbClr val="FF00FF"/>
                </a:solidFill>
                <a:latin typeface="Courier"/>
                <a:cs typeface="Courier"/>
              </a:rPr>
              <a:t>#Test first</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print("Jill", "-", contacts["Jill"])</a:t>
            </a:r>
          </a:p>
          <a:p>
            <a:pPr>
              <a:spcBef>
                <a:spcPct val="0"/>
              </a:spcBef>
              <a:buClrTx/>
              <a:buSzTx/>
              <a:buNone/>
              <a:tabLst>
                <a:tab pos="304800" algn="l"/>
                <a:tab pos="723900" algn="l"/>
              </a:tabLst>
              <a:defRPr/>
            </a:pPr>
            <a:endParaRPr lang="en-US" altLang="en-US" sz="1800" b="1" dirty="0">
              <a:solidFill>
                <a:srgbClr val="000090"/>
              </a:solidFill>
              <a:latin typeface="Courier"/>
              <a:cs typeface="Courier"/>
            </a:endParaRP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a:t>
            </a:r>
            <a:r>
              <a:rPr lang="en-US" altLang="en-US" sz="1800" b="1" dirty="0">
                <a:solidFill>
                  <a:srgbClr val="FF00FF"/>
                </a:solidFill>
                <a:latin typeface="Courier"/>
                <a:cs typeface="Courier"/>
              </a:rPr>
              <a:t>contacts["</a:t>
            </a:r>
            <a:r>
              <a:rPr lang="en-US" altLang="en-US" sz="1800" b="1" dirty="0" err="1">
                <a:solidFill>
                  <a:srgbClr val="FF00FF"/>
                </a:solidFill>
                <a:latin typeface="Courier"/>
                <a:cs typeface="Courier"/>
              </a:rPr>
              <a:t>Izzy</a:t>
            </a:r>
            <a:r>
              <a:rPr lang="en-US" altLang="en-US" sz="1800" b="1" dirty="0">
                <a:solidFill>
                  <a:srgbClr val="FF00FF"/>
                </a:solidFill>
                <a:latin typeface="Courier"/>
                <a:cs typeface="Courier"/>
              </a:rPr>
              <a:t>"]</a:t>
            </a:r>
            <a:r>
              <a:rPr lang="en-US" altLang="en-US" sz="1800" b="1" dirty="0">
                <a:solidFill>
                  <a:srgbClr val="000090"/>
                </a:solidFill>
                <a:latin typeface="Courier"/>
                <a:cs typeface="Courier"/>
              </a:rPr>
              <a:t>)		</a:t>
            </a:r>
          </a:p>
          <a:p>
            <a:pPr>
              <a:spcBef>
                <a:spcPct val="0"/>
              </a:spcBef>
              <a:buClrTx/>
              <a:buSzTx/>
              <a:buNone/>
              <a:tabLst>
                <a:tab pos="304800" algn="l"/>
                <a:tab pos="723900" algn="l"/>
              </a:tabLst>
              <a:defRPr/>
            </a:pPr>
            <a:r>
              <a:rPr lang="en-US" altLang="en-US" sz="1800" b="1" dirty="0">
                <a:solidFill>
                  <a:srgbClr val="000090"/>
                </a:solidFill>
                <a:latin typeface="Courier"/>
                <a:cs typeface="Courier"/>
              </a:rPr>
              <a:t>main()</a:t>
            </a:r>
          </a:p>
        </p:txBody>
      </p:sp>
      <p:sp>
        <p:nvSpPr>
          <p:cNvPr id="8" name="TextBox 7"/>
          <p:cNvSpPr txBox="1"/>
          <p:nvPr/>
        </p:nvSpPr>
        <p:spPr>
          <a:xfrm>
            <a:off x="1676400" y="4876800"/>
            <a:ext cx="5638800" cy="1569660"/>
          </a:xfrm>
          <a:prstGeom prst="rect">
            <a:avLst/>
          </a:prstGeom>
          <a:solidFill>
            <a:srgbClr val="E3EBF3"/>
          </a:solidFill>
          <a:ln>
            <a:solidFill>
              <a:srgbClr val="0000FF"/>
            </a:solidFill>
          </a:ln>
        </p:spPr>
        <p:txBody>
          <a:bodyPr wrap="square" rtlCol="0">
            <a:spAutoFit/>
          </a:bodyPr>
          <a:lstStyle/>
          <a:p>
            <a:pPr>
              <a:defRPr/>
            </a:pPr>
            <a:r>
              <a:rPr lang="en-US" b="1" dirty="0">
                <a:solidFill>
                  <a:srgbClr val="000090"/>
                </a:solidFill>
              </a:rPr>
              <a:t>Jill - 3456</a:t>
            </a:r>
          </a:p>
          <a:p>
            <a:pPr>
              <a:defRPr/>
            </a:pPr>
            <a:r>
              <a:rPr lang="en-US" b="1" dirty="0" err="1">
                <a:solidFill>
                  <a:srgbClr val="000090"/>
                </a:solidFill>
              </a:rPr>
              <a:t>Traceback</a:t>
            </a:r>
            <a:r>
              <a:rPr lang="en-US" b="1" dirty="0">
                <a:solidFill>
                  <a:srgbClr val="000090"/>
                </a:solidFill>
              </a:rPr>
              <a:t> (most recent call last):</a:t>
            </a:r>
          </a:p>
          <a:p>
            <a:pPr>
              <a:defRPr/>
            </a:pPr>
            <a:r>
              <a:rPr lang="en-US" b="1" dirty="0">
                <a:solidFill>
                  <a:srgbClr val="000090"/>
                </a:solidFill>
              </a:rPr>
              <a:t>  File "</a:t>
            </a:r>
            <a:r>
              <a:rPr lang="en-US" b="1" dirty="0" err="1">
                <a:solidFill>
                  <a:srgbClr val="000090"/>
                </a:solidFill>
              </a:rPr>
              <a:t>LectureCode.py</a:t>
            </a:r>
            <a:r>
              <a:rPr lang="en-US" b="1" dirty="0">
                <a:solidFill>
                  <a:srgbClr val="000090"/>
                </a:solidFill>
              </a:rPr>
              <a:t>", line 5, in &lt;module&gt;</a:t>
            </a:r>
          </a:p>
          <a:p>
            <a:pPr>
              <a:defRPr/>
            </a:pPr>
            <a:r>
              <a:rPr lang="en-US" b="1" dirty="0">
                <a:solidFill>
                  <a:srgbClr val="000090"/>
                </a:solidFill>
              </a:rPr>
              <a:t>    print(contacts["</a:t>
            </a:r>
            <a:r>
              <a:rPr lang="en-US" b="1" dirty="0" err="1">
                <a:solidFill>
                  <a:srgbClr val="000090"/>
                </a:solidFill>
              </a:rPr>
              <a:t>Izzy</a:t>
            </a:r>
            <a:r>
              <a:rPr lang="en-US" b="1" dirty="0">
                <a:solidFill>
                  <a:srgbClr val="000090"/>
                </a:solidFill>
              </a:rPr>
              <a:t>"])</a:t>
            </a:r>
          </a:p>
          <a:p>
            <a:pPr>
              <a:defRPr/>
            </a:pPr>
            <a:r>
              <a:rPr lang="en-US" sz="2400" b="1" dirty="0" err="1">
                <a:solidFill>
                  <a:srgbClr val="FF00FF"/>
                </a:solidFill>
              </a:rPr>
              <a:t>KeyError</a:t>
            </a:r>
            <a:r>
              <a:rPr lang="en-US" b="1" dirty="0">
                <a:solidFill>
                  <a:srgbClr val="000090"/>
                </a:solidFill>
              </a:rPr>
              <a:t>: '</a:t>
            </a:r>
            <a:r>
              <a:rPr lang="en-US" b="1" dirty="0" err="1">
                <a:solidFill>
                  <a:srgbClr val="000090"/>
                </a:solidFill>
              </a:rPr>
              <a:t>Izzy</a:t>
            </a:r>
            <a:r>
              <a:rPr lang="en-US" b="1" dirty="0">
                <a:solidFill>
                  <a:srgbClr val="000090"/>
                </a:solidFill>
              </a:rPr>
              <a:t>'</a:t>
            </a:r>
          </a:p>
        </p:txBody>
      </p:sp>
      <p:sp>
        <p:nvSpPr>
          <p:cNvPr id="4" name="TextBox 3"/>
          <p:cNvSpPr txBox="1"/>
          <p:nvPr/>
        </p:nvSpPr>
        <p:spPr>
          <a:xfrm>
            <a:off x="381000" y="2133600"/>
            <a:ext cx="533400" cy="2585323"/>
          </a:xfrm>
          <a:prstGeom prst="rect">
            <a:avLst/>
          </a:prstGeom>
          <a:noFill/>
        </p:spPr>
        <p:txBody>
          <a:bodyPr wrap="square" rtlCol="0">
            <a:spAutoFit/>
          </a:bodyPr>
          <a:lstStyle/>
          <a:p>
            <a:r>
              <a:rPr lang="en-US" b="1" dirty="0">
                <a:solidFill>
                  <a:srgbClr val="000090"/>
                </a:solidFill>
              </a:rPr>
              <a:t>1</a:t>
            </a:r>
          </a:p>
          <a:p>
            <a:r>
              <a:rPr lang="en-US" b="1" dirty="0">
                <a:solidFill>
                  <a:srgbClr val="000090"/>
                </a:solidFill>
              </a:rPr>
              <a:t>2</a:t>
            </a:r>
          </a:p>
          <a:p>
            <a:endParaRPr lang="en-US" b="1" dirty="0">
              <a:solidFill>
                <a:srgbClr val="000090"/>
              </a:solidFill>
            </a:endParaRPr>
          </a:p>
          <a:p>
            <a:r>
              <a:rPr lang="en-US" b="1" dirty="0">
                <a:solidFill>
                  <a:srgbClr val="000090"/>
                </a:solidFill>
              </a:rPr>
              <a:t>3</a:t>
            </a:r>
          </a:p>
          <a:p>
            <a:r>
              <a:rPr lang="en-US" b="1" dirty="0">
                <a:solidFill>
                  <a:srgbClr val="000090"/>
                </a:solidFill>
              </a:rPr>
              <a:t>4</a:t>
            </a:r>
          </a:p>
          <a:p>
            <a:endParaRPr lang="en-US" b="1" dirty="0">
              <a:solidFill>
                <a:srgbClr val="000090"/>
              </a:solidFill>
            </a:endParaRPr>
          </a:p>
          <a:p>
            <a:r>
              <a:rPr lang="en-US" b="1" dirty="0">
                <a:solidFill>
                  <a:srgbClr val="000090"/>
                </a:solidFill>
              </a:rPr>
              <a:t>5</a:t>
            </a:r>
          </a:p>
          <a:p>
            <a:r>
              <a:rPr lang="en-US" b="1" dirty="0">
                <a:solidFill>
                  <a:srgbClr val="000090"/>
                </a:solidFill>
              </a:rPr>
              <a:t>6</a:t>
            </a:r>
          </a:p>
          <a:p>
            <a:endParaRPr lang="en-US" b="1" dirty="0">
              <a:solidFill>
                <a:srgbClr val="000090"/>
              </a:solidFill>
            </a:endParaRP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9" name="Slide Number Placeholder 8"/>
          <p:cNvSpPr>
            <a:spLocks noGrp="1"/>
          </p:cNvSpPr>
          <p:nvPr>
            <p:ph type="sldNum" sz="quarter" idx="4"/>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370773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Traversing the pairs in the dictionaries</a:t>
            </a:r>
          </a:p>
        </p:txBody>
      </p:sp>
      <p:sp>
        <p:nvSpPr>
          <p:cNvPr id="3" name="Content Placeholder 2"/>
          <p:cNvSpPr>
            <a:spLocks noGrp="1"/>
          </p:cNvSpPr>
          <p:nvPr>
            <p:ph sz="quarter" idx="1"/>
          </p:nvPr>
        </p:nvSpPr>
        <p:spPr>
          <a:xfrm>
            <a:off x="152400" y="914400"/>
            <a:ext cx="8915400" cy="5486400"/>
          </a:xfrm>
        </p:spPr>
        <p:txBody>
          <a:bodyPr>
            <a:normAutofit/>
          </a:bodyPr>
          <a:lstStyle/>
          <a:p>
            <a:r>
              <a:rPr lang="en-GB" dirty="0"/>
              <a:t>Use a  </a:t>
            </a:r>
            <a:r>
              <a:rPr lang="en-GB" b="1" dirty="0">
                <a:solidFill>
                  <a:srgbClr val="0000FF"/>
                </a:solidFill>
              </a:rPr>
              <a:t>for … in </a:t>
            </a:r>
            <a:r>
              <a:rPr lang="en-GB" dirty="0"/>
              <a:t>loop</a:t>
            </a:r>
            <a:r>
              <a:rPr lang="en-GB" b="1" dirty="0">
                <a:solidFill>
                  <a:srgbClr val="0000FF"/>
                </a:solidFill>
              </a:rPr>
              <a:t> </a:t>
            </a:r>
            <a:r>
              <a:rPr lang="en-GB" dirty="0"/>
              <a:t>to traverse (visit) each key in the dictionary: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endParaRPr lang="en-US" dirty="0"/>
          </a:p>
          <a:p>
            <a:endParaRPr lang="en-US" dirty="0"/>
          </a:p>
          <a:p>
            <a:pPr marL="0" indent="0">
              <a:buNone/>
            </a:pPr>
            <a:endParaRPr lang="en-US" sz="3200" dirty="0"/>
          </a:p>
        </p:txBody>
      </p:sp>
      <p:sp>
        <p:nvSpPr>
          <p:cNvPr id="7" name="Text Box 9"/>
          <p:cNvSpPr txBox="1">
            <a:spLocks noChangeArrowheads="1"/>
          </p:cNvSpPr>
          <p:nvPr/>
        </p:nvSpPr>
        <p:spPr bwMode="auto">
          <a:xfrm>
            <a:off x="228600" y="4445675"/>
            <a:ext cx="8839200" cy="2031325"/>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rPr>
              <a:t>def</a:t>
            </a:r>
            <a:r>
              <a:rPr lang="en-US" altLang="en-US" sz="1800" b="1" dirty="0">
                <a:solidFill>
                  <a:srgbClr val="000090"/>
                </a:solidFill>
                <a:latin typeface="Courier"/>
              </a:rPr>
              <a:t> main():</a:t>
            </a:r>
          </a:p>
          <a:p>
            <a:pPr>
              <a:spcBef>
                <a:spcPct val="0"/>
              </a:spcBef>
              <a:buClrTx/>
              <a:buSzTx/>
              <a:buNone/>
              <a:tabLst>
                <a:tab pos="304800" algn="l"/>
                <a:tab pos="723900" algn="l"/>
              </a:tabLst>
              <a:defRPr/>
            </a:pPr>
            <a:r>
              <a:rPr lang="en-US" altLang="en-US" sz="1800" b="1" dirty="0">
                <a:solidFill>
                  <a:srgbClr val="000090"/>
                </a:solidFill>
                <a:latin typeface="Courier"/>
              </a:rPr>
              <a:t>	contacts = {"Jill": 3456, "James": 3456, "Yi": 7654,  					 "Syed": 6754}</a:t>
            </a:r>
          </a:p>
          <a:p>
            <a:pPr>
              <a:spcBef>
                <a:spcPct val="0"/>
              </a:spcBef>
              <a:buClrTx/>
              <a:buSzTx/>
              <a:buNone/>
              <a:tabLst>
                <a:tab pos="304800" algn="l"/>
                <a:tab pos="723900" algn="l"/>
              </a:tabLst>
              <a:defRPr/>
            </a:pPr>
            <a:r>
              <a:rPr lang="en-US" altLang="en-US" sz="1800" b="1" dirty="0">
                <a:latin typeface="Courier"/>
                <a:cs typeface="Courier"/>
              </a:rPr>
              <a:t>	</a:t>
            </a:r>
            <a:r>
              <a:rPr lang="en-US" altLang="en-US" sz="1800" b="1" dirty="0">
                <a:solidFill>
                  <a:srgbClr val="FF00FF"/>
                </a:solidFill>
                <a:latin typeface="Courier"/>
                <a:cs typeface="Courier"/>
              </a:rPr>
              <a:t>for</a:t>
            </a:r>
            <a:r>
              <a:rPr lang="en-US" altLang="en-US" sz="1800" b="1" dirty="0">
                <a:solidFill>
                  <a:srgbClr val="0000FF"/>
                </a:solidFill>
                <a:latin typeface="Courier"/>
                <a:cs typeface="Courier"/>
              </a:rPr>
              <a:t> </a:t>
            </a:r>
            <a:r>
              <a:rPr lang="en-US" altLang="en-US" sz="1800" b="1" dirty="0">
                <a:solidFill>
                  <a:srgbClr val="000090"/>
                </a:solidFill>
                <a:latin typeface="Courier"/>
                <a:cs typeface="Courier"/>
              </a:rPr>
              <a:t>key</a:t>
            </a:r>
            <a:r>
              <a:rPr lang="en-US" altLang="en-US" sz="1800" b="1" dirty="0">
                <a:latin typeface="Courier"/>
                <a:cs typeface="Courier"/>
              </a:rPr>
              <a:t> </a:t>
            </a:r>
            <a:r>
              <a:rPr lang="en-US" altLang="en-US" sz="1800" b="1" dirty="0">
                <a:solidFill>
                  <a:srgbClr val="FF00FF"/>
                </a:solidFill>
                <a:latin typeface="Courier"/>
                <a:cs typeface="Courier"/>
              </a:rPr>
              <a:t>in </a:t>
            </a:r>
            <a:r>
              <a:rPr lang="en-US" altLang="en-US" sz="1800" b="1" dirty="0">
                <a:solidFill>
                  <a:srgbClr val="000090"/>
                </a:solidFill>
                <a:latin typeface="Courier"/>
                <a:cs typeface="Courier"/>
              </a:rPr>
              <a:t>contacts:</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print(key, "-", contacts[key])</a:t>
            </a:r>
          </a:p>
          <a:p>
            <a:pPr>
              <a:spcBef>
                <a:spcPct val="0"/>
              </a:spcBef>
              <a:buClrTx/>
              <a:buSzTx/>
              <a:buNone/>
              <a:tabLst>
                <a:tab pos="304800" algn="l"/>
                <a:tab pos="723900" algn="l"/>
              </a:tabLst>
              <a:defRPr/>
            </a:pPr>
            <a:endParaRPr lang="en-US" altLang="en-US" sz="1800" b="1" dirty="0">
              <a:solidFill>
                <a:srgbClr val="000090"/>
              </a:solidFill>
              <a:latin typeface="Courier"/>
              <a:cs typeface="Courier"/>
            </a:endParaRPr>
          </a:p>
          <a:p>
            <a:pPr>
              <a:spcBef>
                <a:spcPct val="0"/>
              </a:spcBef>
              <a:buClrTx/>
              <a:buSzTx/>
              <a:buNone/>
              <a:tabLst>
                <a:tab pos="304800" algn="l"/>
                <a:tab pos="723900" algn="l"/>
              </a:tabLst>
              <a:defRPr/>
            </a:pPr>
            <a:r>
              <a:rPr lang="en-US" altLang="en-US" sz="1800" b="1" dirty="0">
                <a:solidFill>
                  <a:srgbClr val="000090"/>
                </a:solidFill>
                <a:latin typeface="Courier"/>
                <a:cs typeface="Courier"/>
              </a:rPr>
              <a:t>main()</a:t>
            </a:r>
          </a:p>
        </p:txBody>
      </p:sp>
      <p:sp>
        <p:nvSpPr>
          <p:cNvPr id="9" name="Text Box 9"/>
          <p:cNvSpPr txBox="1">
            <a:spLocks noChangeArrowheads="1"/>
          </p:cNvSpPr>
          <p:nvPr/>
        </p:nvSpPr>
        <p:spPr bwMode="auto">
          <a:xfrm>
            <a:off x="228600" y="1447800"/>
            <a:ext cx="8839200" cy="2031325"/>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rPr>
              <a:t>def</a:t>
            </a:r>
            <a:r>
              <a:rPr lang="en-US" altLang="en-US" sz="1800" b="1" dirty="0">
                <a:solidFill>
                  <a:srgbClr val="000090"/>
                </a:solidFill>
                <a:latin typeface="Courier"/>
              </a:rPr>
              <a:t> main():</a:t>
            </a:r>
          </a:p>
          <a:p>
            <a:pPr>
              <a:spcBef>
                <a:spcPct val="0"/>
              </a:spcBef>
              <a:buClrTx/>
              <a:buSzTx/>
              <a:buNone/>
              <a:tabLst>
                <a:tab pos="304800" algn="l"/>
                <a:tab pos="723900" algn="l"/>
              </a:tabLst>
              <a:defRPr/>
            </a:pPr>
            <a:r>
              <a:rPr lang="en-US" altLang="en-US" sz="1800" b="1" dirty="0">
                <a:solidFill>
                  <a:srgbClr val="000090"/>
                </a:solidFill>
                <a:latin typeface="Courier"/>
              </a:rPr>
              <a:t>	contacts = {"Jill": 3456, "James": 3456, "Yi": 7654,</a:t>
            </a:r>
          </a:p>
          <a:p>
            <a:pPr>
              <a:spcBef>
                <a:spcPct val="0"/>
              </a:spcBef>
              <a:buClrTx/>
              <a:buSzTx/>
              <a:buNone/>
              <a:tabLst>
                <a:tab pos="304800" algn="l"/>
                <a:tab pos="723900" algn="l"/>
              </a:tabLst>
              <a:defRPr/>
            </a:pPr>
            <a:r>
              <a:rPr lang="en-US" altLang="en-US" sz="1800" b="1" dirty="0">
                <a:solidFill>
                  <a:srgbClr val="000090"/>
                </a:solidFill>
                <a:latin typeface="Courier"/>
              </a:rPr>
              <a:t>				 "Syed": 6754}</a:t>
            </a:r>
          </a:p>
          <a:p>
            <a:pPr>
              <a:spcBef>
                <a:spcPct val="0"/>
              </a:spcBef>
              <a:buClrTx/>
              <a:buSzTx/>
              <a:buNone/>
              <a:tabLst>
                <a:tab pos="304800" algn="l"/>
                <a:tab pos="723900" algn="l"/>
              </a:tabLst>
              <a:defRPr/>
            </a:pPr>
            <a:r>
              <a:rPr lang="en-US" altLang="en-US" sz="1800" b="1" dirty="0">
                <a:latin typeface="Courier"/>
                <a:cs typeface="Courier"/>
              </a:rPr>
              <a:t>	</a:t>
            </a:r>
            <a:r>
              <a:rPr lang="en-US" altLang="en-US" sz="1800" b="1" dirty="0">
                <a:solidFill>
                  <a:srgbClr val="FF00FF"/>
                </a:solidFill>
                <a:latin typeface="Courier"/>
                <a:cs typeface="Courier"/>
              </a:rPr>
              <a:t>for </a:t>
            </a:r>
            <a:r>
              <a:rPr lang="en-US" altLang="en-US" sz="1800" b="1" dirty="0">
                <a:solidFill>
                  <a:srgbClr val="000090"/>
                </a:solidFill>
                <a:latin typeface="Courier"/>
                <a:cs typeface="Courier"/>
              </a:rPr>
              <a:t>name</a:t>
            </a:r>
            <a:r>
              <a:rPr lang="en-US" altLang="en-US" sz="1800" b="1" dirty="0">
                <a:latin typeface="Courier"/>
                <a:cs typeface="Courier"/>
              </a:rPr>
              <a:t> </a:t>
            </a:r>
            <a:r>
              <a:rPr lang="en-US" altLang="en-US" sz="1800" b="1" dirty="0">
                <a:solidFill>
                  <a:srgbClr val="FF00FF"/>
                </a:solidFill>
                <a:latin typeface="Courier"/>
                <a:cs typeface="Courier"/>
              </a:rPr>
              <a:t>in </a:t>
            </a:r>
            <a:r>
              <a:rPr lang="en-US" altLang="en-US" sz="1800" b="1" dirty="0">
                <a:solidFill>
                  <a:srgbClr val="000090"/>
                </a:solidFill>
                <a:latin typeface="Courier"/>
                <a:cs typeface="Courier"/>
              </a:rPr>
              <a:t>contacts:</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print(name , "-", contacts[name])</a:t>
            </a:r>
          </a:p>
          <a:p>
            <a:pPr>
              <a:spcBef>
                <a:spcPct val="0"/>
              </a:spcBef>
              <a:buClrTx/>
              <a:buSzTx/>
              <a:buNone/>
              <a:tabLst>
                <a:tab pos="304800" algn="l"/>
                <a:tab pos="723900" algn="l"/>
              </a:tabLst>
              <a:defRPr/>
            </a:pPr>
            <a:endParaRPr lang="en-US" altLang="en-US" sz="1800" b="1" dirty="0">
              <a:solidFill>
                <a:srgbClr val="000090"/>
              </a:solidFill>
              <a:latin typeface="Courier"/>
              <a:cs typeface="Courier"/>
            </a:endParaRPr>
          </a:p>
          <a:p>
            <a:pPr>
              <a:spcBef>
                <a:spcPct val="0"/>
              </a:spcBef>
              <a:buClrTx/>
              <a:buSzTx/>
              <a:buNone/>
              <a:tabLst>
                <a:tab pos="304800" algn="l"/>
                <a:tab pos="723900" algn="l"/>
              </a:tabLst>
              <a:defRPr/>
            </a:pPr>
            <a:r>
              <a:rPr lang="en-US" altLang="en-US" sz="1800" b="1" dirty="0">
                <a:solidFill>
                  <a:srgbClr val="000090"/>
                </a:solidFill>
                <a:latin typeface="Courier"/>
                <a:cs typeface="Courier"/>
              </a:rPr>
              <a:t>main()</a:t>
            </a:r>
          </a:p>
        </p:txBody>
      </p:sp>
      <p:sp>
        <p:nvSpPr>
          <p:cNvPr id="11" name="TextBox 10"/>
          <p:cNvSpPr txBox="1"/>
          <p:nvPr/>
        </p:nvSpPr>
        <p:spPr>
          <a:xfrm>
            <a:off x="1295400" y="3765633"/>
            <a:ext cx="1524000" cy="381000"/>
          </a:xfrm>
          <a:prstGeom prst="rect">
            <a:avLst/>
          </a:prstGeom>
          <a:solidFill>
            <a:srgbClr val="E3EBF3"/>
          </a:solidFill>
          <a:ln>
            <a:solidFill>
              <a:srgbClr val="0000FF"/>
            </a:solidFill>
          </a:ln>
        </p:spPr>
        <p:txBody>
          <a:bodyPr wrap="square" rtlCol="0">
            <a:spAutoFit/>
          </a:bodyPr>
          <a:lstStyle/>
          <a:p>
            <a:pPr algn="ctr">
              <a:defRPr/>
            </a:pPr>
            <a:r>
              <a:rPr lang="en-US" b="1" dirty="0">
                <a:solidFill>
                  <a:srgbClr val="000090"/>
                </a:solidFill>
              </a:rPr>
              <a:t>Same code</a:t>
            </a:r>
          </a:p>
        </p:txBody>
      </p:sp>
      <p:cxnSp>
        <p:nvCxnSpPr>
          <p:cNvPr id="6" name="Straight Arrow Connector 5"/>
          <p:cNvCxnSpPr>
            <a:cxnSpLocks/>
          </p:cNvCxnSpPr>
          <p:nvPr/>
        </p:nvCxnSpPr>
        <p:spPr>
          <a:xfrm flipV="1">
            <a:off x="2083278" y="2852470"/>
            <a:ext cx="12700" cy="838199"/>
          </a:xfrm>
          <a:prstGeom prst="straightConnector1">
            <a:avLst/>
          </a:prstGeom>
          <a:ln w="127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cxnSpLocks/>
          </p:cNvCxnSpPr>
          <p:nvPr/>
        </p:nvCxnSpPr>
        <p:spPr>
          <a:xfrm>
            <a:off x="2070100" y="4191000"/>
            <a:ext cx="0" cy="1371600"/>
          </a:xfrm>
          <a:prstGeom prst="straightConnector1">
            <a:avLst/>
          </a:prstGeom>
          <a:ln w="12700" cmpd="sng">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096000" y="3048000"/>
            <a:ext cx="2438400" cy="1323439"/>
          </a:xfrm>
          <a:prstGeom prst="rect">
            <a:avLst/>
          </a:prstGeom>
          <a:solidFill>
            <a:srgbClr val="E3EBF3"/>
          </a:solidFill>
          <a:ln>
            <a:solidFill>
              <a:srgbClr val="0000FF"/>
            </a:solidFill>
          </a:ln>
        </p:spPr>
        <p:txBody>
          <a:bodyPr wrap="square" rtlCol="0">
            <a:spAutoFit/>
          </a:bodyPr>
          <a:lstStyle/>
          <a:p>
            <a:pPr>
              <a:defRPr/>
            </a:pPr>
            <a:r>
              <a:rPr lang="en-US" sz="2000" b="1" dirty="0">
                <a:solidFill>
                  <a:srgbClr val="000090"/>
                </a:solidFill>
              </a:rPr>
              <a:t>Yi - 7654</a:t>
            </a:r>
          </a:p>
          <a:p>
            <a:pPr>
              <a:defRPr/>
            </a:pPr>
            <a:r>
              <a:rPr lang="en-US" sz="2000" b="1" dirty="0">
                <a:solidFill>
                  <a:srgbClr val="000090"/>
                </a:solidFill>
              </a:rPr>
              <a:t>Jill - 3456</a:t>
            </a:r>
          </a:p>
          <a:p>
            <a:pPr>
              <a:defRPr/>
            </a:pPr>
            <a:r>
              <a:rPr lang="en-US" sz="2000" b="1" dirty="0">
                <a:solidFill>
                  <a:srgbClr val="000090"/>
                </a:solidFill>
              </a:rPr>
              <a:t>Syed - 6754</a:t>
            </a:r>
          </a:p>
          <a:p>
            <a:pPr>
              <a:defRPr/>
            </a:pPr>
            <a:r>
              <a:rPr lang="en-US" sz="2000" b="1" dirty="0">
                <a:solidFill>
                  <a:srgbClr val="000090"/>
                </a:solidFill>
              </a:rPr>
              <a:t>James - 345</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13" name="Slide Number Placeholder 12"/>
          <p:cNvSpPr>
            <a:spLocks noGrp="1"/>
          </p:cNvSpPr>
          <p:nvPr>
            <p:ph type="sldNum" sz="quarter" idx="4"/>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2176351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Exercise</a:t>
            </a:r>
          </a:p>
        </p:txBody>
      </p:sp>
      <p:sp>
        <p:nvSpPr>
          <p:cNvPr id="3" name="Content Placeholder 2"/>
          <p:cNvSpPr>
            <a:spLocks noGrp="1"/>
          </p:cNvSpPr>
          <p:nvPr>
            <p:ph sz="quarter" idx="1"/>
          </p:nvPr>
        </p:nvSpPr>
        <p:spPr>
          <a:xfrm>
            <a:off x="152400" y="838200"/>
            <a:ext cx="8915400" cy="5486400"/>
          </a:xfrm>
        </p:spPr>
        <p:txBody>
          <a:bodyPr>
            <a:normAutofit lnSpcReduction="10000"/>
          </a:bodyPr>
          <a:lstStyle/>
          <a:p>
            <a:r>
              <a:rPr lang="en-GB" dirty="0"/>
              <a:t>"</a:t>
            </a:r>
            <a:r>
              <a:rPr lang="en-GB" dirty="0" err="1"/>
              <a:t>Story.txt</a:t>
            </a:r>
            <a:r>
              <a:rPr lang="en-GB" dirty="0"/>
              <a:t>" is a text file.   The following program reads the text from the file, converts it to lower case, and creates a dictionary of all the unique words which start with a vowel ("a", "e", "</a:t>
            </a:r>
            <a:r>
              <a:rPr lang="en-GB" dirty="0" err="1"/>
              <a:t>i</a:t>
            </a:r>
            <a:r>
              <a:rPr lang="en-GB" dirty="0"/>
              <a:t>","o", "u").  Note:  the key is the vowel and each word is added to an associated list (the list grows as the text is processed).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endParaRPr lang="en-US" dirty="0"/>
          </a:p>
          <a:p>
            <a:endParaRPr lang="en-US" dirty="0"/>
          </a:p>
          <a:p>
            <a:pPr marL="0" indent="0">
              <a:buNone/>
            </a:pPr>
            <a:endParaRPr lang="en-US" sz="3200" dirty="0"/>
          </a:p>
        </p:txBody>
      </p:sp>
      <p:sp>
        <p:nvSpPr>
          <p:cNvPr id="9" name="TextBox 8"/>
          <p:cNvSpPr txBox="1"/>
          <p:nvPr/>
        </p:nvSpPr>
        <p:spPr>
          <a:xfrm>
            <a:off x="0" y="5029200"/>
            <a:ext cx="9144000" cy="1054135"/>
          </a:xfrm>
          <a:prstGeom prst="rect">
            <a:avLst/>
          </a:prstGeom>
          <a:solidFill>
            <a:srgbClr val="E3EBF3"/>
          </a:solidFill>
          <a:ln>
            <a:solidFill>
              <a:srgbClr val="0000FF"/>
            </a:solidFill>
          </a:ln>
        </p:spPr>
        <p:txBody>
          <a:bodyPr wrap="square" rtlCol="0">
            <a:spAutoFit/>
          </a:bodyPr>
          <a:lstStyle/>
          <a:p>
            <a:pPr>
              <a:defRPr/>
            </a:pPr>
            <a:r>
              <a:rPr lang="fr-FR" sz="1250" b="1" dirty="0">
                <a:solidFill>
                  <a:srgbClr val="000090"/>
                </a:solidFill>
                <a:latin typeface="Courier New" panose="02070309020205020404" pitchFamily="49" charset="0"/>
                <a:cs typeface="Courier New" panose="02070309020205020404" pitchFamily="49" charset="0"/>
              </a:rPr>
              <a:t>o - ['on', 'one', '</a:t>
            </a:r>
            <a:r>
              <a:rPr lang="fr-FR" sz="1250" b="1" dirty="0" err="1">
                <a:solidFill>
                  <a:srgbClr val="000090"/>
                </a:solidFill>
                <a:latin typeface="Courier New" panose="02070309020205020404" pitchFamily="49" charset="0"/>
                <a:cs typeface="Courier New" panose="02070309020205020404" pitchFamily="49" charset="0"/>
              </a:rPr>
              <a:t>old</a:t>
            </a:r>
            <a:r>
              <a:rPr lang="fr-FR" sz="1250" b="1" dirty="0">
                <a:solidFill>
                  <a:srgbClr val="000090"/>
                </a:solidFill>
                <a:latin typeface="Courier New" panose="02070309020205020404" pitchFamily="49" charset="0"/>
                <a:cs typeface="Courier New" panose="02070309020205020404" pitchFamily="49" charset="0"/>
              </a:rPr>
              <a:t>', '</a:t>
            </a:r>
            <a:r>
              <a:rPr lang="fr-FR" sz="1250" b="1" dirty="0" err="1">
                <a:solidFill>
                  <a:srgbClr val="000090"/>
                </a:solidFill>
                <a:latin typeface="Courier New" panose="02070309020205020404" pitchFamily="49" charset="0"/>
                <a:cs typeface="Courier New" panose="02070309020205020404" pitchFamily="49" charset="0"/>
              </a:rPr>
              <a:t>only</a:t>
            </a:r>
            <a:r>
              <a:rPr lang="fr-FR" sz="1250" b="1" dirty="0">
                <a:solidFill>
                  <a:srgbClr val="000090"/>
                </a:solidFill>
                <a:latin typeface="Courier New" panose="02070309020205020404" pitchFamily="49" charset="0"/>
                <a:cs typeface="Courier New" panose="02070309020205020404" pitchFamily="49" charset="0"/>
              </a:rPr>
              <a:t>', 'of', '</a:t>
            </a:r>
            <a:r>
              <a:rPr lang="fr-FR" sz="1250" b="1" dirty="0" err="1">
                <a:solidFill>
                  <a:srgbClr val="000090"/>
                </a:solidFill>
                <a:latin typeface="Courier New" panose="02070309020205020404" pitchFamily="49" charset="0"/>
                <a:cs typeface="Courier New" panose="02070309020205020404" pitchFamily="49" charset="0"/>
              </a:rPr>
              <a:t>opportunity</a:t>
            </a:r>
            <a:r>
              <a:rPr lang="fr-FR" sz="1250" b="1" dirty="0">
                <a:solidFill>
                  <a:srgbClr val="000090"/>
                </a:solidFill>
                <a:latin typeface="Courier New" panose="02070309020205020404" pitchFamily="49" charset="0"/>
                <a:cs typeface="Courier New" panose="02070309020205020404" pitchFamily="49" charset="0"/>
              </a:rPr>
              <a:t>', 'official', 'out']</a:t>
            </a:r>
          </a:p>
          <a:p>
            <a:pPr>
              <a:defRPr/>
            </a:pPr>
            <a:r>
              <a:rPr lang="fr-FR" sz="1250" b="1" dirty="0">
                <a:solidFill>
                  <a:srgbClr val="000090"/>
                </a:solidFill>
                <a:latin typeface="Courier New" panose="02070309020205020404" pitchFamily="49" charset="0"/>
                <a:cs typeface="Courier New" panose="02070309020205020404" pitchFamily="49" charset="0"/>
              </a:rPr>
              <a:t>e - ['</a:t>
            </a:r>
            <a:r>
              <a:rPr lang="fr-FR" sz="1250" b="1" dirty="0" err="1">
                <a:solidFill>
                  <a:srgbClr val="000090"/>
                </a:solidFill>
                <a:latin typeface="Courier New" panose="02070309020205020404" pitchFamily="49" charset="0"/>
                <a:cs typeface="Courier New" panose="02070309020205020404" pitchFamily="49" charset="0"/>
              </a:rPr>
              <a:t>elder</a:t>
            </a:r>
            <a:r>
              <a:rPr lang="fr-FR" sz="1250" b="1" dirty="0">
                <a:solidFill>
                  <a:srgbClr val="000090"/>
                </a:solidFill>
                <a:latin typeface="Courier New" panose="02070309020205020404" pitchFamily="49" charset="0"/>
                <a:cs typeface="Courier New" panose="02070309020205020404" pitchFamily="49" charset="0"/>
              </a:rPr>
              <a:t>', '</a:t>
            </a:r>
            <a:r>
              <a:rPr lang="fr-FR" sz="1250" b="1" dirty="0" err="1">
                <a:solidFill>
                  <a:srgbClr val="000090"/>
                </a:solidFill>
                <a:latin typeface="Courier New" panose="02070309020205020404" pitchFamily="49" charset="0"/>
                <a:cs typeface="Courier New" panose="02070309020205020404" pitchFamily="49" charset="0"/>
              </a:rPr>
              <a:t>excited</a:t>
            </a:r>
            <a:r>
              <a:rPr lang="fr-FR" sz="1250" b="1" dirty="0">
                <a:solidFill>
                  <a:srgbClr val="000090"/>
                </a:solidFill>
                <a:latin typeface="Courier New" panose="02070309020205020404" pitchFamily="49" charset="0"/>
                <a:cs typeface="Courier New" panose="02070309020205020404" pitchFamily="49" charset="0"/>
              </a:rPr>
              <a:t>', "</a:t>
            </a:r>
            <a:r>
              <a:rPr lang="fr-FR" sz="1250" b="1" dirty="0" err="1">
                <a:solidFill>
                  <a:srgbClr val="000090"/>
                </a:solidFill>
                <a:latin typeface="Courier New" panose="02070309020205020404" pitchFamily="49" charset="0"/>
                <a:cs typeface="Courier New" panose="02070309020205020404" pitchFamily="49" charset="0"/>
              </a:rPr>
              <a:t>elder's</a:t>
            </a:r>
            <a:r>
              <a:rPr lang="fr-FR" sz="1250" b="1" dirty="0">
                <a:solidFill>
                  <a:srgbClr val="000090"/>
                </a:solidFill>
                <a:latin typeface="Courier New" panose="02070309020205020404" pitchFamily="49" charset="0"/>
                <a:cs typeface="Courier New" panose="02070309020205020404" pitchFamily="49" charset="0"/>
              </a:rPr>
              <a:t>"]</a:t>
            </a:r>
          </a:p>
          <a:p>
            <a:pPr>
              <a:defRPr/>
            </a:pPr>
            <a:r>
              <a:rPr lang="fr-FR" sz="1250" b="1" dirty="0">
                <a:solidFill>
                  <a:srgbClr val="000090"/>
                </a:solidFill>
                <a:latin typeface="Courier New" panose="02070309020205020404" pitchFamily="49" charset="0"/>
                <a:cs typeface="Courier New" panose="02070309020205020404" pitchFamily="49" charset="0"/>
              </a:rPr>
              <a:t>u - []</a:t>
            </a:r>
          </a:p>
          <a:p>
            <a:pPr>
              <a:defRPr/>
            </a:pPr>
            <a:r>
              <a:rPr lang="fr-FR" sz="1250" b="1" dirty="0">
                <a:solidFill>
                  <a:srgbClr val="000090"/>
                </a:solidFill>
                <a:latin typeface="Courier New" panose="02070309020205020404" pitchFamily="49" charset="0"/>
                <a:cs typeface="Courier New" panose="02070309020205020404" pitchFamily="49" charset="0"/>
              </a:rPr>
              <a:t>i - ['</a:t>
            </a:r>
            <a:r>
              <a:rPr lang="fr-FR" sz="1250" b="1" dirty="0" err="1">
                <a:solidFill>
                  <a:srgbClr val="000090"/>
                </a:solidFill>
                <a:latin typeface="Courier New" panose="02070309020205020404" pitchFamily="49" charset="0"/>
                <a:cs typeface="Courier New" panose="02070309020205020404" pitchFamily="49" charset="0"/>
              </a:rPr>
              <a:t>indian</a:t>
            </a:r>
            <a:r>
              <a:rPr lang="fr-FR" sz="1250" b="1" dirty="0">
                <a:solidFill>
                  <a:srgbClr val="000090"/>
                </a:solidFill>
                <a:latin typeface="Courier New" panose="02070309020205020404" pitchFamily="49" charset="0"/>
                <a:cs typeface="Courier New" panose="02070309020205020404" pitchFamily="49" charset="0"/>
              </a:rPr>
              <a:t>', 'in', 'if']</a:t>
            </a:r>
          </a:p>
          <a:p>
            <a:pPr>
              <a:defRPr/>
            </a:pPr>
            <a:r>
              <a:rPr lang="fr-FR" sz="1250" b="1" dirty="0">
                <a:solidFill>
                  <a:srgbClr val="000090"/>
                </a:solidFill>
                <a:latin typeface="Courier New" panose="02070309020205020404" pitchFamily="49" charset="0"/>
                <a:cs typeface="Courier New" panose="02070309020205020404" pitchFamily="49" charset="0"/>
              </a:rPr>
              <a:t>a - ['</a:t>
            </a:r>
            <a:r>
              <a:rPr lang="fr-FR" sz="1250" b="1" dirty="0" err="1">
                <a:solidFill>
                  <a:srgbClr val="000090"/>
                </a:solidFill>
                <a:latin typeface="Courier New" panose="02070309020205020404" pitchFamily="49" charset="0"/>
                <a:cs typeface="Courier New" panose="02070309020205020404" pitchFamily="49" charset="0"/>
              </a:rPr>
              <a:t>apollo</a:t>
            </a:r>
            <a:r>
              <a:rPr lang="fr-FR" sz="1250" b="1" dirty="0">
                <a:solidFill>
                  <a:srgbClr val="000090"/>
                </a:solidFill>
                <a:latin typeface="Courier New" panose="02070309020205020404" pitchFamily="49" charset="0"/>
                <a:cs typeface="Courier New" panose="02070309020205020404" pitchFamily="49" charset="0"/>
              </a:rPr>
              <a:t>', '</a:t>
            </a:r>
            <a:r>
              <a:rPr lang="fr-FR" sz="1250" b="1" dirty="0" err="1">
                <a:solidFill>
                  <a:srgbClr val="000090"/>
                </a:solidFill>
                <a:latin typeface="Courier New" panose="02070309020205020404" pitchFamily="49" charset="0"/>
                <a:cs typeface="Courier New" panose="02070309020205020404" pitchFamily="49" charset="0"/>
              </a:rPr>
              <a:t>astronaut</a:t>
            </a:r>
            <a:r>
              <a:rPr lang="fr-FR" sz="1250" b="1" dirty="0">
                <a:solidFill>
                  <a:srgbClr val="000090"/>
                </a:solidFill>
                <a:latin typeface="Courier New" panose="02070309020205020404" pitchFamily="49" charset="0"/>
                <a:cs typeface="Courier New" panose="02070309020205020404" pitchFamily="49" charset="0"/>
              </a:rPr>
              <a:t>', 'a', 'and', '</a:t>
            </a:r>
            <a:r>
              <a:rPr lang="fr-FR" sz="1250" b="1" dirty="0" err="1">
                <a:solidFill>
                  <a:srgbClr val="000090"/>
                </a:solidFill>
                <a:latin typeface="Courier New" panose="02070309020205020404" pitchFamily="49" charset="0"/>
                <a:cs typeface="Courier New" panose="02070309020205020404" pitchFamily="49" charset="0"/>
              </a:rPr>
              <a:t>across</a:t>
            </a:r>
            <a:r>
              <a:rPr lang="fr-FR" sz="1250" b="1" dirty="0">
                <a:solidFill>
                  <a:srgbClr val="000090"/>
                </a:solidFill>
                <a:latin typeface="Courier New" panose="02070309020205020404" pitchFamily="49" charset="0"/>
                <a:cs typeface="Courier New" panose="02070309020205020404" pitchFamily="49" charset="0"/>
              </a:rPr>
              <a:t>', '</a:t>
            </a:r>
            <a:r>
              <a:rPr lang="fr-FR" sz="1250" b="1" dirty="0" err="1">
                <a:solidFill>
                  <a:srgbClr val="000090"/>
                </a:solidFill>
                <a:latin typeface="Courier New" panose="02070309020205020404" pitchFamily="49" charset="0"/>
                <a:cs typeface="Courier New" panose="02070309020205020404" pitchFamily="49" charset="0"/>
              </a:rPr>
              <a:t>asked</a:t>
            </a:r>
            <a:r>
              <a:rPr lang="fr-FR" sz="1250" b="1" dirty="0">
                <a:solidFill>
                  <a:srgbClr val="000090"/>
                </a:solidFill>
                <a:latin typeface="Courier New" panose="02070309020205020404" pitchFamily="49" charset="0"/>
                <a:cs typeface="Courier New" panose="02070309020205020404" pitchFamily="49" charset="0"/>
              </a:rPr>
              <a:t>', 'are', '</a:t>
            </a:r>
            <a:r>
              <a:rPr lang="fr-FR" sz="1250" b="1" dirty="0" err="1">
                <a:solidFill>
                  <a:srgbClr val="000090"/>
                </a:solidFill>
                <a:latin typeface="Courier New" panose="02070309020205020404" pitchFamily="49" charset="0"/>
                <a:cs typeface="Courier New" panose="02070309020205020404" pitchFamily="49" charset="0"/>
              </a:rPr>
              <a:t>astronauts</a:t>
            </a:r>
            <a:r>
              <a:rPr lang="fr-FR" sz="1250" b="1" dirty="0">
                <a:solidFill>
                  <a:srgbClr val="000090"/>
                </a:solidFill>
                <a:latin typeface="Courier New" panose="02070309020205020404" pitchFamily="49" charset="0"/>
                <a:cs typeface="Courier New" panose="02070309020205020404" pitchFamily="49" charset="0"/>
              </a:rPr>
              <a:t>', '</a:t>
            </a:r>
            <a:r>
              <a:rPr lang="fr-FR" sz="1250" b="1" dirty="0" err="1">
                <a:solidFill>
                  <a:srgbClr val="000090"/>
                </a:solidFill>
                <a:latin typeface="Courier New" panose="02070309020205020404" pitchFamily="49" charset="0"/>
                <a:cs typeface="Courier New" panose="02070309020205020404" pitchFamily="49" charset="0"/>
              </a:rPr>
              <a:t>after</a:t>
            </a:r>
            <a:r>
              <a:rPr lang="fr-FR" sz="1250" b="1" dirty="0">
                <a:solidFill>
                  <a:srgbClr val="000090"/>
                </a:solidFill>
                <a:latin typeface="Courier New" panose="02070309020205020404" pitchFamily="49" charset="0"/>
                <a:cs typeface="Courier New" panose="02070309020205020404" pitchFamily="49" charset="0"/>
              </a:rPr>
              <a:t>', 'an']</a:t>
            </a:r>
            <a:endParaRPr lang="en-US" sz="1250" b="1" dirty="0">
              <a:solidFill>
                <a:srgbClr val="00009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18</a:t>
            </a:fld>
            <a:endParaRPr lang="en-US" dirty="0"/>
          </a:p>
        </p:txBody>
      </p:sp>
      <p:sp>
        <p:nvSpPr>
          <p:cNvPr id="8" name="Text Box 9"/>
          <p:cNvSpPr txBox="1">
            <a:spLocks noChangeArrowheads="1"/>
          </p:cNvSpPr>
          <p:nvPr/>
        </p:nvSpPr>
        <p:spPr bwMode="auto">
          <a:xfrm>
            <a:off x="76200" y="2753142"/>
            <a:ext cx="8991600" cy="2123658"/>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rPr>
              <a:t>def</a:t>
            </a:r>
            <a:r>
              <a:rPr lang="en-US" altLang="en-US" sz="1800" b="1" dirty="0">
                <a:solidFill>
                  <a:srgbClr val="000090"/>
                </a:solidFill>
                <a:latin typeface="Courier"/>
              </a:rPr>
              <a:t> main():</a:t>
            </a:r>
          </a:p>
          <a:p>
            <a:pPr>
              <a:spcBef>
                <a:spcPct val="0"/>
              </a:spcBef>
              <a:buClrTx/>
              <a:buSzTx/>
              <a:buNone/>
              <a:tabLst>
                <a:tab pos="304800" algn="l"/>
                <a:tab pos="723900" algn="l"/>
              </a:tabLst>
              <a:defRPr/>
            </a:pPr>
            <a:r>
              <a:rPr lang="en-US" altLang="en-US" sz="1800" b="1" dirty="0">
                <a:solidFill>
                  <a:srgbClr val="000090"/>
                </a:solidFill>
                <a:latin typeface="Courier"/>
              </a:rPr>
              <a:t>	</a:t>
            </a:r>
            <a:r>
              <a:rPr lang="en-US" altLang="en-US" sz="1800" b="1" dirty="0" err="1">
                <a:solidFill>
                  <a:srgbClr val="000090"/>
                </a:solidFill>
                <a:latin typeface="Courier"/>
              </a:rPr>
              <a:t>vowel_words_dict</a:t>
            </a:r>
            <a:r>
              <a:rPr lang="en-US" altLang="en-US" sz="800" b="1" dirty="0">
                <a:solidFill>
                  <a:srgbClr val="000090"/>
                </a:solidFill>
                <a:latin typeface="Courier"/>
              </a:rPr>
              <a:t> </a:t>
            </a:r>
            <a:r>
              <a:rPr lang="en-US" altLang="en-US" sz="1800" b="1" dirty="0">
                <a:solidFill>
                  <a:srgbClr val="000090"/>
                </a:solidFill>
                <a:latin typeface="Courier"/>
              </a:rPr>
              <a:t>= </a:t>
            </a:r>
            <a:r>
              <a:rPr lang="en-US" altLang="en-US" sz="1800" b="1" dirty="0" err="1">
                <a:solidFill>
                  <a:srgbClr val="0000FF"/>
                </a:solidFill>
                <a:latin typeface="Courier"/>
              </a:rPr>
              <a:t>get_dictionary_from_file_words</a:t>
            </a:r>
            <a:r>
              <a:rPr lang="en-US" altLang="en-US" sz="1800" b="1" dirty="0">
                <a:solidFill>
                  <a:srgbClr val="0000FF"/>
                </a:solidFill>
                <a:latin typeface="Courier"/>
              </a:rPr>
              <a:t>(</a:t>
            </a:r>
            <a:r>
              <a:rPr lang="en-US" altLang="en-US" sz="1800" b="1" dirty="0">
                <a:solidFill>
                  <a:srgbClr val="000090"/>
                </a:solidFill>
                <a:latin typeface="Courier"/>
              </a:rPr>
              <a:t>"</a:t>
            </a:r>
            <a:r>
              <a:rPr lang="en-US" altLang="en-US" sz="1800" b="1" dirty="0" err="1">
                <a:solidFill>
                  <a:srgbClr val="000090"/>
                </a:solidFill>
                <a:latin typeface="Courier"/>
              </a:rPr>
              <a:t>Story.txt</a:t>
            </a:r>
            <a:r>
              <a:rPr lang="en-US" altLang="en-US" sz="1800" b="1" dirty="0">
                <a:solidFill>
                  <a:srgbClr val="000090"/>
                </a:solidFill>
                <a:latin typeface="Courier"/>
              </a:rPr>
              <a:t>"</a:t>
            </a:r>
            <a:r>
              <a:rPr lang="en-US" altLang="en-US" sz="1800" b="1" dirty="0">
                <a:solidFill>
                  <a:srgbClr val="0000FF"/>
                </a:solidFill>
                <a:latin typeface="Courier"/>
              </a:rPr>
              <a:t>)</a:t>
            </a:r>
          </a:p>
          <a:p>
            <a:pPr>
              <a:spcBef>
                <a:spcPct val="0"/>
              </a:spcBef>
              <a:buClrTx/>
              <a:buSzTx/>
              <a:buNone/>
              <a:tabLst>
                <a:tab pos="304800" algn="l"/>
                <a:tab pos="723900" algn="l"/>
              </a:tabLst>
              <a:defRPr/>
            </a:pPr>
            <a:r>
              <a:rPr lang="en-US" altLang="en-US" sz="1800" b="1" dirty="0">
                <a:solidFill>
                  <a:srgbClr val="000090"/>
                </a:solidFill>
                <a:latin typeface="Courier"/>
              </a:rPr>
              <a:t>	</a:t>
            </a:r>
            <a:r>
              <a:rPr lang="en-US" altLang="en-US" sz="1800" b="1" dirty="0" err="1">
                <a:solidFill>
                  <a:srgbClr val="0000FF"/>
                </a:solidFill>
                <a:latin typeface="Courier"/>
              </a:rPr>
              <a:t>display_results</a:t>
            </a:r>
            <a:r>
              <a:rPr lang="en-US" altLang="en-US" sz="1800" b="1" dirty="0">
                <a:solidFill>
                  <a:srgbClr val="0000FF"/>
                </a:solidFill>
                <a:latin typeface="Courier"/>
              </a:rPr>
              <a:t>(</a:t>
            </a:r>
            <a:r>
              <a:rPr lang="en-US" altLang="en-US" sz="1800" b="1" dirty="0" err="1">
                <a:solidFill>
                  <a:srgbClr val="000090"/>
                </a:solidFill>
                <a:latin typeface="Courier"/>
              </a:rPr>
              <a:t>vowel_words_dict</a:t>
            </a:r>
            <a:r>
              <a:rPr lang="en-US" altLang="en-US" sz="1800" b="1" dirty="0">
                <a:solidFill>
                  <a:srgbClr val="0000FF"/>
                </a:solidFill>
                <a:latin typeface="Courier"/>
              </a:rPr>
              <a:t>)</a:t>
            </a: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r>
              <a:rPr lang="en-US" altLang="en-US" sz="1800" b="1" dirty="0" err="1">
                <a:solidFill>
                  <a:srgbClr val="000090"/>
                </a:solidFill>
                <a:latin typeface="Courier"/>
                <a:cs typeface="Courier"/>
              </a:rPr>
              <a:t>def</a:t>
            </a:r>
            <a:r>
              <a:rPr lang="en-US" altLang="en-US" sz="1800" b="1" dirty="0">
                <a:solidFill>
                  <a:srgbClr val="000090"/>
                </a:solidFill>
                <a:latin typeface="Courier"/>
                <a:cs typeface="Courier"/>
              </a:rPr>
              <a:t> </a:t>
            </a:r>
            <a:r>
              <a:rPr lang="en-US" altLang="en-US" sz="1800" b="1" dirty="0" err="1">
                <a:solidFill>
                  <a:srgbClr val="000090"/>
                </a:solidFill>
                <a:latin typeface="Courier"/>
              </a:rPr>
              <a:t>get_dictionary_from_file_words</a:t>
            </a:r>
            <a:r>
              <a:rPr lang="en-US" altLang="en-US" sz="1800" b="1" dirty="0">
                <a:solidFill>
                  <a:srgbClr val="000090"/>
                </a:solidFill>
                <a:latin typeface="Courier"/>
                <a:cs typeface="Courier"/>
              </a:rPr>
              <a:t>(filename): #complete the code</a:t>
            </a:r>
          </a:p>
          <a:p>
            <a:pPr>
              <a:spcBef>
                <a:spcPct val="0"/>
              </a:spcBef>
              <a:buClrTx/>
              <a:buSzTx/>
              <a:buNone/>
              <a:tabLst>
                <a:tab pos="304800" algn="l"/>
                <a:tab pos="723900" algn="l"/>
              </a:tabLst>
              <a:defRPr/>
            </a:pPr>
            <a:r>
              <a:rPr lang="en-US" altLang="en-US" sz="1800" b="1" dirty="0" err="1">
                <a:solidFill>
                  <a:srgbClr val="000090"/>
                </a:solidFill>
                <a:latin typeface="Courier"/>
                <a:cs typeface="Courier"/>
              </a:rPr>
              <a:t>def</a:t>
            </a:r>
            <a:r>
              <a:rPr lang="en-US" altLang="en-US" sz="1800" b="1" dirty="0">
                <a:solidFill>
                  <a:srgbClr val="000090"/>
                </a:solidFill>
                <a:latin typeface="Courier"/>
                <a:cs typeface="Courier"/>
              </a:rPr>
              <a:t> </a:t>
            </a:r>
            <a:r>
              <a:rPr lang="en-US" altLang="en-US" sz="1800" b="1" dirty="0" err="1">
                <a:solidFill>
                  <a:srgbClr val="000090"/>
                </a:solidFill>
                <a:latin typeface="Courier"/>
                <a:cs typeface="Courier"/>
              </a:rPr>
              <a:t>display_results</a:t>
            </a:r>
            <a:r>
              <a:rPr lang="en-US" altLang="en-US" sz="1800" b="1" dirty="0">
                <a:solidFill>
                  <a:srgbClr val="000090"/>
                </a:solidFill>
                <a:latin typeface="Courier"/>
                <a:cs typeface="Courier"/>
              </a:rPr>
              <a:t>(</a:t>
            </a:r>
            <a:r>
              <a:rPr lang="en-US" altLang="en-US" sz="1800" b="1" dirty="0" err="1">
                <a:solidFill>
                  <a:srgbClr val="000090"/>
                </a:solidFill>
                <a:latin typeface="Courier"/>
                <a:cs typeface="Courier"/>
              </a:rPr>
              <a:t>vowel_words</a:t>
            </a:r>
            <a:r>
              <a:rPr lang="en-US" altLang="en-US" sz="1800" b="1" dirty="0">
                <a:solidFill>
                  <a:srgbClr val="000090"/>
                </a:solidFill>
                <a:latin typeface="Courier"/>
                <a:cs typeface="Courier"/>
              </a:rPr>
              <a:t>): #complete the code</a:t>
            </a: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r>
              <a:rPr lang="en-US" altLang="en-US" sz="800" b="1" dirty="0">
                <a:solidFill>
                  <a:srgbClr val="000090"/>
                </a:solidFill>
                <a:latin typeface="Courier"/>
                <a:cs typeface="Courier"/>
              </a:rPr>
              <a:t>	</a:t>
            </a:r>
          </a:p>
          <a:p>
            <a:pPr>
              <a:spcBef>
                <a:spcPct val="0"/>
              </a:spcBef>
              <a:buClrTx/>
              <a:buSzTx/>
              <a:buNone/>
              <a:tabLst>
                <a:tab pos="304800" algn="l"/>
                <a:tab pos="723900" algn="l"/>
              </a:tabLst>
              <a:defRPr/>
            </a:pPr>
            <a:r>
              <a:rPr lang="en-US" altLang="en-US" sz="1800" b="1" dirty="0">
                <a:solidFill>
                  <a:srgbClr val="000090"/>
                </a:solidFill>
                <a:latin typeface="Courier"/>
                <a:cs typeface="Courier"/>
              </a:rPr>
              <a:t>main()</a:t>
            </a:r>
          </a:p>
        </p:txBody>
      </p:sp>
    </p:spTree>
    <p:extLst>
      <p:ext uri="{BB962C8B-B14F-4D97-AF65-F5344CB8AC3E}">
        <p14:creationId xmlns:p14="http://schemas.microsoft.com/office/powerpoint/2010/main" val="3714380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Exercise</a:t>
            </a:r>
          </a:p>
        </p:txBody>
      </p:sp>
      <p:sp>
        <p:nvSpPr>
          <p:cNvPr id="7" name="Footer Placeholder 6"/>
          <p:cNvSpPr>
            <a:spLocks noGrp="1"/>
          </p:cNvSpPr>
          <p:nvPr>
            <p:ph type="ftr" sz="quarter" idx="3"/>
          </p:nvPr>
        </p:nvSpPr>
        <p:spPr/>
        <p:txBody>
          <a:bodyPr/>
          <a:lstStyle/>
          <a:p>
            <a:r>
              <a:rPr lang="en-US"/>
              <a:t>CompSci 101 - Principles of Programming</a:t>
            </a:r>
            <a:endParaRPr lang="en-US" dirty="0"/>
          </a:p>
        </p:txBody>
      </p:sp>
      <p:sp>
        <p:nvSpPr>
          <p:cNvPr id="8" name="Slide Number Placeholder 7"/>
          <p:cNvSpPr>
            <a:spLocks noGrp="1"/>
          </p:cNvSpPr>
          <p:nvPr>
            <p:ph type="sldNum" sz="quarter" idx="4"/>
          </p:nvPr>
        </p:nvSpPr>
        <p:spPr/>
        <p:txBody>
          <a:bodyPr/>
          <a:lstStyle/>
          <a:p>
            <a:fld id="{B6F15528-21DE-4FAA-801E-634DDDAF4B2B}" type="slidenum">
              <a:rPr lang="en-US" smtClean="0"/>
              <a:pPr/>
              <a:t>19</a:t>
            </a:fld>
            <a:endParaRPr lang="en-US" dirty="0"/>
          </a:p>
        </p:txBody>
      </p:sp>
      <p:sp>
        <p:nvSpPr>
          <p:cNvPr id="5" name="Content Placeholder 4"/>
          <p:cNvSpPr>
            <a:spLocks noGrp="1"/>
          </p:cNvSpPr>
          <p:nvPr>
            <p:ph idx="1"/>
          </p:nvPr>
        </p:nvSpPr>
        <p:spPr/>
        <p:txBody>
          <a:bodyPr/>
          <a:lstStyle/>
          <a:p>
            <a:pPr marL="0" indent="0">
              <a:buNone/>
            </a:pPr>
            <a:r>
              <a:rPr lang="en-US" b="1" dirty="0"/>
              <a:t> </a:t>
            </a:r>
          </a:p>
        </p:txBody>
      </p:sp>
      <p:grpSp>
        <p:nvGrpSpPr>
          <p:cNvPr id="11" name="Group 10"/>
          <p:cNvGrpSpPr/>
          <p:nvPr/>
        </p:nvGrpSpPr>
        <p:grpSpPr>
          <a:xfrm>
            <a:off x="381000" y="3200400"/>
            <a:ext cx="8305800" cy="3429000"/>
            <a:chOff x="381000" y="3352800"/>
            <a:chExt cx="8305800" cy="3429000"/>
          </a:xfrm>
        </p:grpSpPr>
        <p:sp>
          <p:nvSpPr>
            <p:cNvPr id="13" name="Rectangle 12"/>
            <p:cNvSpPr/>
            <p:nvPr/>
          </p:nvSpPr>
          <p:spPr>
            <a:xfrm>
              <a:off x="381000" y="3352800"/>
              <a:ext cx="8305800" cy="3429000"/>
            </a:xfrm>
            <a:prstGeom prst="rect">
              <a:avLst/>
            </a:prstGeom>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pic>
          <p:nvPicPr>
            <p:cNvPr id="14" name="Picture 13"/>
            <p:cNvPicPr>
              <a:picLocks noChangeAspect="1"/>
            </p:cNvPicPr>
            <p:nvPr/>
          </p:nvPicPr>
          <p:blipFill>
            <a:blip r:embed="rId3"/>
            <a:stretch>
              <a:fillRect/>
            </a:stretch>
          </p:blipFill>
          <p:spPr>
            <a:xfrm>
              <a:off x="609600" y="3505200"/>
              <a:ext cx="7759700" cy="3060700"/>
            </a:xfrm>
            <a:prstGeom prst="rect">
              <a:avLst/>
            </a:prstGeom>
          </p:spPr>
        </p:pic>
      </p:grpSp>
      <p:sp>
        <p:nvSpPr>
          <p:cNvPr id="15" name="Rectangle 14"/>
          <p:cNvSpPr/>
          <p:nvPr/>
        </p:nvSpPr>
        <p:spPr>
          <a:xfrm>
            <a:off x="381000" y="1185208"/>
            <a:ext cx="8534400" cy="1938992"/>
          </a:xfrm>
          <a:prstGeom prst="rect">
            <a:avLst/>
          </a:prstGeom>
          <a:ln>
            <a:solidFill>
              <a:srgbClr val="000090"/>
            </a:solidFill>
          </a:ln>
        </p:spPr>
        <p:txBody>
          <a:bodyPr wrap="square">
            <a:spAutoFit/>
          </a:bodyPr>
          <a:lstStyle/>
          <a:p>
            <a:r>
              <a:rPr lang="en-US" sz="2400" b="1" dirty="0">
                <a:solidFill>
                  <a:srgbClr val="000090"/>
                </a:solidFill>
              </a:rPr>
              <a:t>A small trouble is like a pebble. Hold it too close to your eye, and it fills the whole world and puts everything out of focus.</a:t>
            </a:r>
          </a:p>
          <a:p>
            <a:r>
              <a:rPr lang="en-US" sz="2400" b="1" dirty="0">
                <a:solidFill>
                  <a:srgbClr val="000090"/>
                </a:solidFill>
              </a:rPr>
              <a:t>Hold it at the proper distance, and it can be examined and properly classified. Throw it at your feet and it can be seen in its true setting, just another tiny bump on the pathway of life.</a:t>
            </a:r>
          </a:p>
        </p:txBody>
      </p:sp>
      <p:sp>
        <p:nvSpPr>
          <p:cNvPr id="16" name="Rectangle 15"/>
          <p:cNvSpPr/>
          <p:nvPr/>
        </p:nvSpPr>
        <p:spPr>
          <a:xfrm>
            <a:off x="381000" y="762000"/>
            <a:ext cx="1600200" cy="461665"/>
          </a:xfrm>
          <a:prstGeom prst="rect">
            <a:avLst/>
          </a:prstGeom>
        </p:spPr>
        <p:txBody>
          <a:bodyPr wrap="square">
            <a:spAutoFit/>
          </a:bodyPr>
          <a:lstStyle/>
          <a:p>
            <a:r>
              <a:rPr lang="en-US" sz="2400" b="1" dirty="0" err="1">
                <a:solidFill>
                  <a:srgbClr val="000090"/>
                </a:solidFill>
              </a:rPr>
              <a:t>Story.txt</a:t>
            </a:r>
            <a:endParaRPr lang="en-US" sz="2400" b="1" dirty="0">
              <a:solidFill>
                <a:srgbClr val="000090"/>
              </a:solidFill>
            </a:endParaRPr>
          </a:p>
        </p:txBody>
      </p:sp>
    </p:spTree>
    <p:extLst>
      <p:ext uri="{BB962C8B-B14F-4D97-AF65-F5344CB8AC3E}">
        <p14:creationId xmlns:p14="http://schemas.microsoft.com/office/powerpoint/2010/main" val="297370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At the end of this lecture, students should be able to:</a:t>
            </a:r>
          </a:p>
          <a:p>
            <a:pPr lvl="1"/>
            <a:r>
              <a:rPr lang="en-NZ" dirty="0"/>
              <a:t>understand what a dictionary is</a:t>
            </a:r>
          </a:p>
          <a:p>
            <a:pPr lvl="1"/>
            <a:r>
              <a:rPr lang="en-NZ" dirty="0"/>
              <a:t>create a dictionary object</a:t>
            </a:r>
          </a:p>
          <a:p>
            <a:pPr lvl="1"/>
            <a:r>
              <a:rPr lang="en-NZ" dirty="0"/>
              <a:t>a</a:t>
            </a:r>
            <a:r>
              <a:rPr lang="en-AU" dirty="0" err="1"/>
              <a:t>dd</a:t>
            </a:r>
            <a:r>
              <a:rPr lang="en-AU" dirty="0"/>
              <a:t> items to a dictionary</a:t>
            </a:r>
            <a:endParaRPr lang="en-NZ" dirty="0"/>
          </a:p>
          <a:p>
            <a:pPr lvl="1"/>
            <a:r>
              <a:rPr lang="en-NZ" dirty="0"/>
              <a:t>r</a:t>
            </a:r>
            <a:r>
              <a:rPr lang="en-AU" dirty="0" err="1"/>
              <a:t>etrieve</a:t>
            </a:r>
            <a:r>
              <a:rPr lang="en-AU" dirty="0"/>
              <a:t> items from a dictionary</a:t>
            </a:r>
          </a:p>
          <a:p>
            <a:pPr lvl="1"/>
            <a:r>
              <a:rPr lang="en-AU" dirty="0"/>
              <a:t>traverse the pairs in a dictionary</a:t>
            </a:r>
            <a:endParaRPr lang="en-NZ" dirty="0"/>
          </a:p>
          <a:p>
            <a:pPr marL="228600" lvl="1" indent="0">
              <a:buNone/>
            </a:pPr>
            <a:endParaRPr lang="en-NZ" dirty="0"/>
          </a:p>
          <a:p>
            <a:pPr lvl="1"/>
            <a:endParaRPr lang="en-US" dirty="0"/>
          </a:p>
          <a:p>
            <a:pPr lvl="1"/>
            <a:endParaRPr lang="en-US" altLang="en-US" dirty="0"/>
          </a:p>
          <a:p>
            <a:pPr marL="0" indent="0">
              <a:buNone/>
            </a:pPr>
            <a:endParaRPr lang="en-NZ" dirty="0"/>
          </a:p>
        </p:txBody>
      </p:sp>
      <p:sp>
        <p:nvSpPr>
          <p:cNvPr id="3" name="Title 2"/>
          <p:cNvSpPr>
            <a:spLocks noGrp="1"/>
          </p:cNvSpPr>
          <p:nvPr>
            <p:ph type="title"/>
          </p:nvPr>
        </p:nvSpPr>
        <p:spPr/>
        <p:txBody>
          <a:bodyPr/>
          <a:lstStyle/>
          <a:p>
            <a:r>
              <a:rPr lang="en-NZ" dirty="0"/>
              <a:t>Learning outcomes</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2</a:t>
            </a:fld>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Exercise</a:t>
            </a:r>
          </a:p>
        </p:txBody>
      </p:sp>
      <p:sp>
        <p:nvSpPr>
          <p:cNvPr id="3" name="Content Placeholder 2"/>
          <p:cNvSpPr>
            <a:spLocks noGrp="1"/>
          </p:cNvSpPr>
          <p:nvPr>
            <p:ph sz="quarter" idx="1"/>
          </p:nvPr>
        </p:nvSpPr>
        <p:spPr>
          <a:xfrm>
            <a:off x="152400" y="1066800"/>
            <a:ext cx="8915400" cy="5486400"/>
          </a:xfrm>
        </p:spPr>
        <p:txBody>
          <a:bodyPr>
            <a:normAutofit/>
          </a:bodyPr>
          <a:lstStyle/>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		</a:t>
            </a:r>
          </a:p>
          <a:p>
            <a:endParaRPr lang="en-US" b="1" dirty="0"/>
          </a:p>
          <a:p>
            <a:endParaRPr lang="en-US" b="1" dirty="0"/>
          </a:p>
          <a:p>
            <a:pPr marL="0" indent="0">
              <a:buNone/>
            </a:pPr>
            <a:endParaRPr lang="en-US" sz="3200" b="1" dirty="0"/>
          </a:p>
        </p:txBody>
      </p:sp>
      <p:sp>
        <p:nvSpPr>
          <p:cNvPr id="7" name="Text Box 9"/>
          <p:cNvSpPr txBox="1">
            <a:spLocks noChangeArrowheads="1"/>
          </p:cNvSpPr>
          <p:nvPr/>
        </p:nvSpPr>
        <p:spPr bwMode="auto">
          <a:xfrm>
            <a:off x="228600" y="990600"/>
            <a:ext cx="8839200" cy="3262432"/>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cs typeface="Courier"/>
              </a:rPr>
              <a:t>def</a:t>
            </a:r>
            <a:r>
              <a:rPr lang="en-US" altLang="en-US" sz="1800" b="1" dirty="0">
                <a:solidFill>
                  <a:srgbClr val="000090"/>
                </a:solidFill>
                <a:latin typeface="Courier"/>
                <a:cs typeface="Courier"/>
              </a:rPr>
              <a:t> </a:t>
            </a:r>
            <a:r>
              <a:rPr lang="en-US" altLang="en-US" sz="1800" b="1" dirty="0" err="1">
                <a:solidFill>
                  <a:srgbClr val="FF00FF"/>
                </a:solidFill>
                <a:latin typeface="Courier"/>
              </a:rPr>
              <a:t>get_dictionary_from_file_words</a:t>
            </a:r>
            <a:r>
              <a:rPr lang="en-US" altLang="en-US" sz="1800" b="1" dirty="0">
                <a:solidFill>
                  <a:srgbClr val="FF00FF"/>
                </a:solidFill>
                <a:latin typeface="Courier"/>
                <a:cs typeface="Courier"/>
              </a:rPr>
              <a:t>(</a:t>
            </a:r>
            <a:r>
              <a:rPr lang="en-US" altLang="en-US" sz="1800" b="1" dirty="0" err="1">
                <a:solidFill>
                  <a:srgbClr val="000090"/>
                </a:solidFill>
                <a:latin typeface="Courier"/>
                <a:cs typeface="Courier"/>
              </a:rPr>
              <a:t>file_name</a:t>
            </a:r>
            <a:r>
              <a:rPr lang="en-US" altLang="en-US" sz="1800" b="1" dirty="0">
                <a:solidFill>
                  <a:srgbClr val="FF00FF"/>
                </a:solidFill>
                <a:latin typeface="Courier"/>
                <a:cs typeface="Courier"/>
              </a:rPr>
              <a:t>)</a:t>
            </a:r>
            <a:r>
              <a:rPr lang="en-US" altLang="en-US" sz="1800" b="1" dirty="0">
                <a:solidFill>
                  <a:srgbClr val="000090"/>
                </a:solidFill>
                <a:latin typeface="Courier"/>
                <a:cs typeface="Courier"/>
              </a:rPr>
              <a:t>:</a:t>
            </a:r>
          </a:p>
          <a:p>
            <a:pPr>
              <a:spcBef>
                <a:spcPct val="0"/>
              </a:spcBef>
              <a:buClrTx/>
              <a:buSzTx/>
              <a:buNone/>
              <a:tabLst>
                <a:tab pos="304800" algn="l"/>
                <a:tab pos="723900" algn="l"/>
              </a:tabLst>
              <a:defRPr/>
            </a:pPr>
            <a:endParaRPr lang="en-US" altLang="en-US" sz="1800" b="1" dirty="0">
              <a:latin typeface="Courier"/>
              <a:cs typeface="Courier"/>
            </a:endParaRPr>
          </a:p>
          <a:p>
            <a:pPr>
              <a:spcBef>
                <a:spcPct val="0"/>
              </a:spcBef>
              <a:buClrTx/>
              <a:buSzTx/>
              <a:buNone/>
              <a:tabLst>
                <a:tab pos="304800" algn="l"/>
                <a:tab pos="723900" algn="l"/>
              </a:tabLst>
              <a:defRPr/>
            </a:pPr>
            <a:endParaRPr lang="en-US" altLang="en-US" sz="1800" b="1" dirty="0">
              <a:latin typeface="Courier"/>
              <a:cs typeface="Courier"/>
            </a:endParaRPr>
          </a:p>
          <a:p>
            <a:pPr>
              <a:spcBef>
                <a:spcPct val="0"/>
              </a:spcBef>
              <a:buClrTx/>
              <a:buSzTx/>
              <a:buNone/>
              <a:tabLst>
                <a:tab pos="304800" algn="l"/>
                <a:tab pos="723900" algn="l"/>
              </a:tabLst>
              <a:defRPr/>
            </a:pPr>
            <a:endParaRPr lang="en-US" altLang="en-US" sz="1800" b="1" dirty="0">
              <a:latin typeface="Courier"/>
              <a:cs typeface="Courier"/>
            </a:endParaRPr>
          </a:p>
          <a:p>
            <a:pPr>
              <a:spcBef>
                <a:spcPct val="0"/>
              </a:spcBef>
              <a:buClrTx/>
              <a:buSzTx/>
              <a:buNone/>
              <a:tabLst>
                <a:tab pos="304800" algn="l"/>
                <a:tab pos="723900" algn="l"/>
              </a:tabLst>
              <a:defRPr/>
            </a:pPr>
            <a:endParaRPr lang="en-US" altLang="en-US" sz="1800" b="1" dirty="0">
              <a:latin typeface="Courier"/>
              <a:cs typeface="Courier"/>
            </a:endParaRPr>
          </a:p>
          <a:p>
            <a:pPr>
              <a:spcBef>
                <a:spcPct val="0"/>
              </a:spcBef>
              <a:buClrTx/>
              <a:buSzTx/>
              <a:buNone/>
              <a:tabLst>
                <a:tab pos="304800" algn="l"/>
                <a:tab pos="723900" algn="l"/>
              </a:tabLst>
              <a:defRPr/>
            </a:pPr>
            <a:endParaRPr lang="en-US" altLang="en-US" sz="1800" b="1" dirty="0">
              <a:latin typeface="Courier"/>
              <a:cs typeface="Courier"/>
            </a:endParaRPr>
          </a:p>
          <a:p>
            <a:pPr>
              <a:spcBef>
                <a:spcPct val="0"/>
              </a:spcBef>
              <a:buClrTx/>
              <a:buSzTx/>
              <a:buNone/>
              <a:tabLst>
                <a:tab pos="304800" algn="l"/>
                <a:tab pos="723900" algn="l"/>
              </a:tabLst>
              <a:defRPr/>
            </a:pPr>
            <a:endParaRPr lang="en-US" altLang="en-US" sz="1800" b="1" dirty="0">
              <a:latin typeface="Courier"/>
              <a:cs typeface="Courier"/>
            </a:endParaRPr>
          </a:p>
          <a:p>
            <a:pPr>
              <a:spcBef>
                <a:spcPct val="0"/>
              </a:spcBef>
              <a:buClrTx/>
              <a:buSzTx/>
              <a:buNone/>
              <a:tabLst>
                <a:tab pos="304800" algn="l"/>
                <a:tab pos="723900" algn="l"/>
              </a:tabLst>
              <a:defRPr/>
            </a:pPr>
            <a:endParaRPr lang="en-US" altLang="en-US" sz="1800" b="1" dirty="0">
              <a:latin typeface="Courier"/>
              <a:cs typeface="Courier"/>
            </a:endParaRPr>
          </a:p>
          <a:p>
            <a:pPr>
              <a:spcBef>
                <a:spcPct val="0"/>
              </a:spcBef>
              <a:buClrTx/>
              <a:buSzTx/>
              <a:buNone/>
              <a:tabLst>
                <a:tab pos="304800" algn="l"/>
                <a:tab pos="723900" algn="l"/>
              </a:tabLst>
              <a:defRPr/>
            </a:pPr>
            <a:endParaRPr lang="en-US" altLang="en-US" sz="1800" b="1" dirty="0">
              <a:latin typeface="Courier"/>
              <a:cs typeface="Courier"/>
            </a:endParaRPr>
          </a:p>
          <a:p>
            <a:pPr>
              <a:spcBef>
                <a:spcPct val="0"/>
              </a:spcBef>
              <a:buClrTx/>
              <a:buSzTx/>
              <a:buNone/>
              <a:tabLst>
                <a:tab pos="304800" algn="l"/>
                <a:tab pos="723900" algn="l"/>
              </a:tabLst>
              <a:defRPr/>
            </a:pPr>
            <a:endParaRPr lang="en-US" altLang="en-US" sz="1800" b="1" dirty="0">
              <a:latin typeface="Courier"/>
              <a:cs typeface="Courier"/>
            </a:endParaRPr>
          </a:p>
          <a:p>
            <a:pPr>
              <a:spcBef>
                <a:spcPct val="0"/>
              </a:spcBef>
              <a:buClrTx/>
              <a:buSzTx/>
              <a:buNone/>
              <a:tabLst>
                <a:tab pos="304800" algn="l"/>
                <a:tab pos="723900" algn="l"/>
              </a:tabLst>
              <a:defRPr/>
            </a:pPr>
            <a:endParaRPr lang="en-US" altLang="en-US" sz="1800" b="1" dirty="0">
              <a:latin typeface="Courier"/>
              <a:cs typeface="Courier"/>
            </a:endParaRPr>
          </a:p>
          <a:p>
            <a:pPr>
              <a:spcBef>
                <a:spcPct val="0"/>
              </a:spcBef>
              <a:buClrTx/>
              <a:buSzTx/>
              <a:buNone/>
              <a:tabLst>
                <a:tab pos="304800" algn="l"/>
                <a:tab pos="723900" algn="l"/>
              </a:tabLst>
              <a:defRPr/>
            </a:pPr>
            <a:endParaRPr lang="en-US" altLang="en-US" sz="800" b="1" dirty="0">
              <a:latin typeface="Courier"/>
              <a:cs typeface="Courier"/>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20</a:t>
            </a:fld>
            <a:endParaRPr lang="en-US" dirty="0"/>
          </a:p>
        </p:txBody>
      </p:sp>
      <p:grpSp>
        <p:nvGrpSpPr>
          <p:cNvPr id="14" name="Group 13"/>
          <p:cNvGrpSpPr/>
          <p:nvPr/>
        </p:nvGrpSpPr>
        <p:grpSpPr>
          <a:xfrm>
            <a:off x="304800" y="4876800"/>
            <a:ext cx="4495800" cy="1752600"/>
            <a:chOff x="381000" y="3352800"/>
            <a:chExt cx="8305800" cy="3429000"/>
          </a:xfrm>
        </p:grpSpPr>
        <p:sp>
          <p:nvSpPr>
            <p:cNvPr id="15" name="Rectangle 14"/>
            <p:cNvSpPr/>
            <p:nvPr/>
          </p:nvSpPr>
          <p:spPr>
            <a:xfrm>
              <a:off x="381000" y="3352800"/>
              <a:ext cx="8305800" cy="3429000"/>
            </a:xfrm>
            <a:prstGeom prst="rect">
              <a:avLst/>
            </a:prstGeom>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pic>
          <p:nvPicPr>
            <p:cNvPr id="16" name="Picture 15"/>
            <p:cNvPicPr>
              <a:picLocks noChangeAspect="1"/>
            </p:cNvPicPr>
            <p:nvPr/>
          </p:nvPicPr>
          <p:blipFill>
            <a:blip r:embed="rId3"/>
            <a:stretch>
              <a:fillRect/>
            </a:stretch>
          </p:blipFill>
          <p:spPr>
            <a:xfrm>
              <a:off x="609600" y="3505200"/>
              <a:ext cx="7759700" cy="3060700"/>
            </a:xfrm>
            <a:prstGeom prst="rect">
              <a:avLst/>
            </a:prstGeom>
          </p:spPr>
        </p:pic>
      </p:grpSp>
      <p:pic>
        <p:nvPicPr>
          <p:cNvPr id="17" name="Picture 16"/>
          <p:cNvPicPr>
            <a:picLocks noChangeAspect="1"/>
          </p:cNvPicPr>
          <p:nvPr/>
        </p:nvPicPr>
        <p:blipFill>
          <a:blip r:embed="rId4"/>
          <a:stretch>
            <a:fillRect/>
          </a:stretch>
        </p:blipFill>
        <p:spPr>
          <a:xfrm>
            <a:off x="4892842" y="5105400"/>
            <a:ext cx="4098758" cy="1066800"/>
          </a:xfrm>
          <a:prstGeom prst="rect">
            <a:avLst/>
          </a:prstGeom>
          <a:ln>
            <a:solidFill>
              <a:srgbClr val="000090"/>
            </a:solidFill>
          </a:ln>
        </p:spPr>
      </p:pic>
    </p:spTree>
    <p:extLst>
      <p:ext uri="{BB962C8B-B14F-4D97-AF65-F5344CB8AC3E}">
        <p14:creationId xmlns:p14="http://schemas.microsoft.com/office/powerpoint/2010/main" val="1472966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Exercise</a:t>
            </a:r>
          </a:p>
        </p:txBody>
      </p:sp>
      <p:sp>
        <p:nvSpPr>
          <p:cNvPr id="3" name="Content Placeholder 2"/>
          <p:cNvSpPr>
            <a:spLocks noGrp="1"/>
          </p:cNvSpPr>
          <p:nvPr>
            <p:ph sz="quarter" idx="1"/>
          </p:nvPr>
        </p:nvSpPr>
        <p:spPr>
          <a:xfrm>
            <a:off x="-12700" y="1143000"/>
            <a:ext cx="8915400" cy="54864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endParaRPr lang="en-US" dirty="0"/>
          </a:p>
          <a:p>
            <a:endParaRPr lang="en-US" dirty="0"/>
          </a:p>
          <a:p>
            <a:pPr marL="0" indent="0">
              <a:buNone/>
            </a:pPr>
            <a:endParaRPr lang="en-US" sz="3200" dirty="0"/>
          </a:p>
        </p:txBody>
      </p:sp>
      <p:sp>
        <p:nvSpPr>
          <p:cNvPr id="7" name="Text Box 9"/>
          <p:cNvSpPr txBox="1">
            <a:spLocks noChangeArrowheads="1"/>
          </p:cNvSpPr>
          <p:nvPr/>
        </p:nvSpPr>
        <p:spPr bwMode="auto">
          <a:xfrm>
            <a:off x="152400" y="914400"/>
            <a:ext cx="8839200" cy="3570209"/>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cs typeface="Courier"/>
              </a:rPr>
              <a:t>def</a:t>
            </a:r>
            <a:r>
              <a:rPr lang="en-US" altLang="en-US" sz="1800" b="1" dirty="0">
                <a:solidFill>
                  <a:srgbClr val="000090"/>
                </a:solidFill>
                <a:latin typeface="Courier"/>
                <a:cs typeface="Courier"/>
              </a:rPr>
              <a:t> </a:t>
            </a:r>
            <a:r>
              <a:rPr lang="en-US" altLang="en-US" sz="1800" b="1" dirty="0" err="1">
                <a:solidFill>
                  <a:srgbClr val="FF00FF"/>
                </a:solidFill>
                <a:latin typeface="Courier"/>
                <a:cs typeface="Courier"/>
              </a:rPr>
              <a:t>display_results</a:t>
            </a:r>
            <a:r>
              <a:rPr lang="en-US" altLang="en-US" sz="1800" b="1" dirty="0">
                <a:solidFill>
                  <a:srgbClr val="FF00FF"/>
                </a:solidFill>
                <a:latin typeface="Courier"/>
                <a:cs typeface="Courier"/>
              </a:rPr>
              <a:t>(</a:t>
            </a:r>
            <a:r>
              <a:rPr lang="en-US" altLang="en-US" sz="1800" b="1" dirty="0" err="1">
                <a:solidFill>
                  <a:srgbClr val="000090"/>
                </a:solidFill>
                <a:latin typeface="Courier"/>
                <a:cs typeface="Courier"/>
              </a:rPr>
              <a:t>vowel_words_dict</a:t>
            </a:r>
            <a:r>
              <a:rPr lang="en-US" altLang="en-US" sz="1800" b="1" dirty="0">
                <a:solidFill>
                  <a:srgbClr val="FF00FF"/>
                </a:solidFill>
                <a:latin typeface="Courier"/>
                <a:cs typeface="Courier"/>
              </a:rPr>
              <a:t>)</a:t>
            </a:r>
            <a:r>
              <a:rPr lang="en-US" altLang="en-US" sz="1800" b="1" dirty="0">
                <a:solidFill>
                  <a:srgbClr val="000090"/>
                </a:solidFill>
                <a:latin typeface="Courier"/>
                <a:cs typeface="Courier"/>
              </a:rPr>
              <a:t>:</a:t>
            </a: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endParaRPr lang="en-US" altLang="en-US" sz="800" b="1" dirty="0">
              <a:solidFill>
                <a:srgbClr val="000090"/>
              </a:solidFill>
              <a:latin typeface="Courier"/>
              <a:cs typeface="Courier"/>
            </a:endParaRPr>
          </a:p>
        </p:txBody>
      </p:sp>
      <p:sp>
        <p:nvSpPr>
          <p:cNvPr id="8" name="TextBox 7"/>
          <p:cNvSpPr txBox="1"/>
          <p:nvPr/>
        </p:nvSpPr>
        <p:spPr>
          <a:xfrm>
            <a:off x="0" y="5257800"/>
            <a:ext cx="9144000" cy="1054135"/>
          </a:xfrm>
          <a:prstGeom prst="rect">
            <a:avLst/>
          </a:prstGeom>
          <a:solidFill>
            <a:srgbClr val="E3EBF3"/>
          </a:solidFill>
          <a:ln>
            <a:solidFill>
              <a:srgbClr val="0000FF"/>
            </a:solidFill>
          </a:ln>
        </p:spPr>
        <p:txBody>
          <a:bodyPr wrap="square" rtlCol="0">
            <a:spAutoFit/>
          </a:bodyPr>
          <a:lstStyle/>
          <a:p>
            <a:pPr>
              <a:defRPr/>
            </a:pPr>
            <a:r>
              <a:rPr lang="fr-FR" sz="1250" b="1" dirty="0">
                <a:solidFill>
                  <a:srgbClr val="000090"/>
                </a:solidFill>
                <a:latin typeface="Courier New" panose="02070309020205020404" pitchFamily="49" charset="0"/>
                <a:cs typeface="Courier New" panose="02070309020205020404" pitchFamily="49" charset="0"/>
              </a:rPr>
              <a:t>o - ['on', 'one', '</a:t>
            </a:r>
            <a:r>
              <a:rPr lang="fr-FR" sz="1250" b="1" dirty="0" err="1">
                <a:solidFill>
                  <a:srgbClr val="000090"/>
                </a:solidFill>
                <a:latin typeface="Courier New" panose="02070309020205020404" pitchFamily="49" charset="0"/>
                <a:cs typeface="Courier New" panose="02070309020205020404" pitchFamily="49" charset="0"/>
              </a:rPr>
              <a:t>old</a:t>
            </a:r>
            <a:r>
              <a:rPr lang="fr-FR" sz="1250" b="1" dirty="0">
                <a:solidFill>
                  <a:srgbClr val="000090"/>
                </a:solidFill>
                <a:latin typeface="Courier New" panose="02070309020205020404" pitchFamily="49" charset="0"/>
                <a:cs typeface="Courier New" panose="02070309020205020404" pitchFamily="49" charset="0"/>
              </a:rPr>
              <a:t>', '</a:t>
            </a:r>
            <a:r>
              <a:rPr lang="fr-FR" sz="1250" b="1" dirty="0" err="1">
                <a:solidFill>
                  <a:srgbClr val="000090"/>
                </a:solidFill>
                <a:latin typeface="Courier New" panose="02070309020205020404" pitchFamily="49" charset="0"/>
                <a:cs typeface="Courier New" panose="02070309020205020404" pitchFamily="49" charset="0"/>
              </a:rPr>
              <a:t>only</a:t>
            </a:r>
            <a:r>
              <a:rPr lang="fr-FR" sz="1250" b="1" dirty="0">
                <a:solidFill>
                  <a:srgbClr val="000090"/>
                </a:solidFill>
                <a:latin typeface="Courier New" panose="02070309020205020404" pitchFamily="49" charset="0"/>
                <a:cs typeface="Courier New" panose="02070309020205020404" pitchFamily="49" charset="0"/>
              </a:rPr>
              <a:t>', 'of', '</a:t>
            </a:r>
            <a:r>
              <a:rPr lang="fr-FR" sz="1250" b="1" dirty="0" err="1">
                <a:solidFill>
                  <a:srgbClr val="000090"/>
                </a:solidFill>
                <a:latin typeface="Courier New" panose="02070309020205020404" pitchFamily="49" charset="0"/>
                <a:cs typeface="Courier New" panose="02070309020205020404" pitchFamily="49" charset="0"/>
              </a:rPr>
              <a:t>opportunity</a:t>
            </a:r>
            <a:r>
              <a:rPr lang="fr-FR" sz="1250" b="1" dirty="0">
                <a:solidFill>
                  <a:srgbClr val="000090"/>
                </a:solidFill>
                <a:latin typeface="Courier New" panose="02070309020205020404" pitchFamily="49" charset="0"/>
                <a:cs typeface="Courier New" panose="02070309020205020404" pitchFamily="49" charset="0"/>
              </a:rPr>
              <a:t>', 'official', 'out']</a:t>
            </a:r>
          </a:p>
          <a:p>
            <a:pPr>
              <a:defRPr/>
            </a:pPr>
            <a:r>
              <a:rPr lang="fr-FR" sz="1250" b="1" dirty="0">
                <a:solidFill>
                  <a:srgbClr val="000090"/>
                </a:solidFill>
                <a:latin typeface="Courier New" panose="02070309020205020404" pitchFamily="49" charset="0"/>
                <a:cs typeface="Courier New" panose="02070309020205020404" pitchFamily="49" charset="0"/>
              </a:rPr>
              <a:t>e - ['</a:t>
            </a:r>
            <a:r>
              <a:rPr lang="fr-FR" sz="1250" b="1" dirty="0" err="1">
                <a:solidFill>
                  <a:srgbClr val="000090"/>
                </a:solidFill>
                <a:latin typeface="Courier New" panose="02070309020205020404" pitchFamily="49" charset="0"/>
                <a:cs typeface="Courier New" panose="02070309020205020404" pitchFamily="49" charset="0"/>
              </a:rPr>
              <a:t>elder</a:t>
            </a:r>
            <a:r>
              <a:rPr lang="fr-FR" sz="1250" b="1" dirty="0">
                <a:solidFill>
                  <a:srgbClr val="000090"/>
                </a:solidFill>
                <a:latin typeface="Courier New" panose="02070309020205020404" pitchFamily="49" charset="0"/>
                <a:cs typeface="Courier New" panose="02070309020205020404" pitchFamily="49" charset="0"/>
              </a:rPr>
              <a:t>', '</a:t>
            </a:r>
            <a:r>
              <a:rPr lang="fr-FR" sz="1250" b="1" dirty="0" err="1">
                <a:solidFill>
                  <a:srgbClr val="000090"/>
                </a:solidFill>
                <a:latin typeface="Courier New" panose="02070309020205020404" pitchFamily="49" charset="0"/>
                <a:cs typeface="Courier New" panose="02070309020205020404" pitchFamily="49" charset="0"/>
              </a:rPr>
              <a:t>excited</a:t>
            </a:r>
            <a:r>
              <a:rPr lang="fr-FR" sz="1250" b="1" dirty="0">
                <a:solidFill>
                  <a:srgbClr val="000090"/>
                </a:solidFill>
                <a:latin typeface="Courier New" panose="02070309020205020404" pitchFamily="49" charset="0"/>
                <a:cs typeface="Courier New" panose="02070309020205020404" pitchFamily="49" charset="0"/>
              </a:rPr>
              <a:t>', "</a:t>
            </a:r>
            <a:r>
              <a:rPr lang="fr-FR" sz="1250" b="1" dirty="0" err="1">
                <a:solidFill>
                  <a:srgbClr val="000090"/>
                </a:solidFill>
                <a:latin typeface="Courier New" panose="02070309020205020404" pitchFamily="49" charset="0"/>
                <a:cs typeface="Courier New" panose="02070309020205020404" pitchFamily="49" charset="0"/>
              </a:rPr>
              <a:t>elder's</a:t>
            </a:r>
            <a:r>
              <a:rPr lang="fr-FR" sz="1250" b="1" dirty="0">
                <a:solidFill>
                  <a:srgbClr val="000090"/>
                </a:solidFill>
                <a:latin typeface="Courier New" panose="02070309020205020404" pitchFamily="49" charset="0"/>
                <a:cs typeface="Courier New" panose="02070309020205020404" pitchFamily="49" charset="0"/>
              </a:rPr>
              <a:t>"]</a:t>
            </a:r>
          </a:p>
          <a:p>
            <a:pPr>
              <a:defRPr/>
            </a:pPr>
            <a:r>
              <a:rPr lang="fr-FR" sz="1250" b="1" dirty="0">
                <a:solidFill>
                  <a:srgbClr val="000090"/>
                </a:solidFill>
                <a:latin typeface="Courier New" panose="02070309020205020404" pitchFamily="49" charset="0"/>
                <a:cs typeface="Courier New" panose="02070309020205020404" pitchFamily="49" charset="0"/>
              </a:rPr>
              <a:t>u - []</a:t>
            </a:r>
          </a:p>
          <a:p>
            <a:pPr>
              <a:defRPr/>
            </a:pPr>
            <a:r>
              <a:rPr lang="fr-FR" sz="1250" b="1" dirty="0">
                <a:solidFill>
                  <a:srgbClr val="000090"/>
                </a:solidFill>
                <a:latin typeface="Courier New" panose="02070309020205020404" pitchFamily="49" charset="0"/>
                <a:cs typeface="Courier New" panose="02070309020205020404" pitchFamily="49" charset="0"/>
              </a:rPr>
              <a:t>i - ['</a:t>
            </a:r>
            <a:r>
              <a:rPr lang="fr-FR" sz="1250" b="1" dirty="0" err="1">
                <a:solidFill>
                  <a:srgbClr val="000090"/>
                </a:solidFill>
                <a:latin typeface="Courier New" panose="02070309020205020404" pitchFamily="49" charset="0"/>
                <a:cs typeface="Courier New" panose="02070309020205020404" pitchFamily="49" charset="0"/>
              </a:rPr>
              <a:t>indian</a:t>
            </a:r>
            <a:r>
              <a:rPr lang="fr-FR" sz="1250" b="1" dirty="0">
                <a:solidFill>
                  <a:srgbClr val="000090"/>
                </a:solidFill>
                <a:latin typeface="Courier New" panose="02070309020205020404" pitchFamily="49" charset="0"/>
                <a:cs typeface="Courier New" panose="02070309020205020404" pitchFamily="49" charset="0"/>
              </a:rPr>
              <a:t>', 'in', 'if']</a:t>
            </a:r>
          </a:p>
          <a:p>
            <a:pPr>
              <a:defRPr/>
            </a:pPr>
            <a:r>
              <a:rPr lang="fr-FR" sz="1250" b="1" dirty="0">
                <a:solidFill>
                  <a:srgbClr val="000090"/>
                </a:solidFill>
                <a:latin typeface="Courier New" panose="02070309020205020404" pitchFamily="49" charset="0"/>
                <a:cs typeface="Courier New" panose="02070309020205020404" pitchFamily="49" charset="0"/>
              </a:rPr>
              <a:t>a - ['</a:t>
            </a:r>
            <a:r>
              <a:rPr lang="fr-FR" sz="1250" b="1" dirty="0" err="1">
                <a:solidFill>
                  <a:srgbClr val="000090"/>
                </a:solidFill>
                <a:latin typeface="Courier New" panose="02070309020205020404" pitchFamily="49" charset="0"/>
                <a:cs typeface="Courier New" panose="02070309020205020404" pitchFamily="49" charset="0"/>
              </a:rPr>
              <a:t>apollo</a:t>
            </a:r>
            <a:r>
              <a:rPr lang="fr-FR" sz="1250" b="1" dirty="0">
                <a:solidFill>
                  <a:srgbClr val="000090"/>
                </a:solidFill>
                <a:latin typeface="Courier New" panose="02070309020205020404" pitchFamily="49" charset="0"/>
                <a:cs typeface="Courier New" panose="02070309020205020404" pitchFamily="49" charset="0"/>
              </a:rPr>
              <a:t>', '</a:t>
            </a:r>
            <a:r>
              <a:rPr lang="fr-FR" sz="1250" b="1" dirty="0" err="1">
                <a:solidFill>
                  <a:srgbClr val="000090"/>
                </a:solidFill>
                <a:latin typeface="Courier New" panose="02070309020205020404" pitchFamily="49" charset="0"/>
                <a:cs typeface="Courier New" panose="02070309020205020404" pitchFamily="49" charset="0"/>
              </a:rPr>
              <a:t>astronaut</a:t>
            </a:r>
            <a:r>
              <a:rPr lang="fr-FR" sz="1250" b="1" dirty="0">
                <a:solidFill>
                  <a:srgbClr val="000090"/>
                </a:solidFill>
                <a:latin typeface="Courier New" panose="02070309020205020404" pitchFamily="49" charset="0"/>
                <a:cs typeface="Courier New" panose="02070309020205020404" pitchFamily="49" charset="0"/>
              </a:rPr>
              <a:t>', 'a', 'and', '</a:t>
            </a:r>
            <a:r>
              <a:rPr lang="fr-FR" sz="1250" b="1" dirty="0" err="1">
                <a:solidFill>
                  <a:srgbClr val="000090"/>
                </a:solidFill>
                <a:latin typeface="Courier New" panose="02070309020205020404" pitchFamily="49" charset="0"/>
                <a:cs typeface="Courier New" panose="02070309020205020404" pitchFamily="49" charset="0"/>
              </a:rPr>
              <a:t>across</a:t>
            </a:r>
            <a:r>
              <a:rPr lang="fr-FR" sz="1250" b="1" dirty="0">
                <a:solidFill>
                  <a:srgbClr val="000090"/>
                </a:solidFill>
                <a:latin typeface="Courier New" panose="02070309020205020404" pitchFamily="49" charset="0"/>
                <a:cs typeface="Courier New" panose="02070309020205020404" pitchFamily="49" charset="0"/>
              </a:rPr>
              <a:t>', '</a:t>
            </a:r>
            <a:r>
              <a:rPr lang="fr-FR" sz="1250" b="1" dirty="0" err="1">
                <a:solidFill>
                  <a:srgbClr val="000090"/>
                </a:solidFill>
                <a:latin typeface="Courier New" panose="02070309020205020404" pitchFamily="49" charset="0"/>
                <a:cs typeface="Courier New" panose="02070309020205020404" pitchFamily="49" charset="0"/>
              </a:rPr>
              <a:t>asked</a:t>
            </a:r>
            <a:r>
              <a:rPr lang="fr-FR" sz="1250" b="1" dirty="0">
                <a:solidFill>
                  <a:srgbClr val="000090"/>
                </a:solidFill>
                <a:latin typeface="Courier New" panose="02070309020205020404" pitchFamily="49" charset="0"/>
                <a:cs typeface="Courier New" panose="02070309020205020404" pitchFamily="49" charset="0"/>
              </a:rPr>
              <a:t>', 'are', '</a:t>
            </a:r>
            <a:r>
              <a:rPr lang="fr-FR" sz="1250" b="1" dirty="0" err="1">
                <a:solidFill>
                  <a:srgbClr val="000090"/>
                </a:solidFill>
                <a:latin typeface="Courier New" panose="02070309020205020404" pitchFamily="49" charset="0"/>
                <a:cs typeface="Courier New" panose="02070309020205020404" pitchFamily="49" charset="0"/>
              </a:rPr>
              <a:t>astronauts</a:t>
            </a:r>
            <a:r>
              <a:rPr lang="fr-FR" sz="1250" b="1" dirty="0">
                <a:solidFill>
                  <a:srgbClr val="000090"/>
                </a:solidFill>
                <a:latin typeface="Courier New" panose="02070309020205020404" pitchFamily="49" charset="0"/>
                <a:cs typeface="Courier New" panose="02070309020205020404" pitchFamily="49" charset="0"/>
              </a:rPr>
              <a:t>', '</a:t>
            </a:r>
            <a:r>
              <a:rPr lang="fr-FR" sz="1250" b="1" dirty="0" err="1">
                <a:solidFill>
                  <a:srgbClr val="000090"/>
                </a:solidFill>
                <a:latin typeface="Courier New" panose="02070309020205020404" pitchFamily="49" charset="0"/>
                <a:cs typeface="Courier New" panose="02070309020205020404" pitchFamily="49" charset="0"/>
              </a:rPr>
              <a:t>after</a:t>
            </a:r>
            <a:r>
              <a:rPr lang="fr-FR" sz="1250" b="1" dirty="0">
                <a:solidFill>
                  <a:srgbClr val="000090"/>
                </a:solidFill>
                <a:latin typeface="Courier New" panose="02070309020205020404" pitchFamily="49" charset="0"/>
                <a:cs typeface="Courier New" panose="02070309020205020404" pitchFamily="49" charset="0"/>
              </a:rPr>
              <a:t>', 'an']</a:t>
            </a:r>
            <a:endParaRPr lang="en-US" sz="1250" b="1" dirty="0">
              <a:solidFill>
                <a:srgbClr val="00009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7913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Summary</a:t>
            </a:r>
          </a:p>
        </p:txBody>
      </p:sp>
      <p:sp>
        <p:nvSpPr>
          <p:cNvPr id="3" name="Content Placeholder 2"/>
          <p:cNvSpPr>
            <a:spLocks noGrp="1"/>
          </p:cNvSpPr>
          <p:nvPr>
            <p:ph sz="quarter" idx="1"/>
          </p:nvPr>
        </p:nvSpPr>
        <p:spPr/>
        <p:txBody>
          <a:bodyPr>
            <a:normAutofit/>
          </a:bodyPr>
          <a:lstStyle/>
          <a:p>
            <a:r>
              <a:rPr lang="en-US" dirty="0"/>
              <a:t>In Python:</a:t>
            </a:r>
          </a:p>
          <a:p>
            <a:pPr lvl="1"/>
            <a:r>
              <a:rPr lang="en-NZ" dirty="0"/>
              <a:t>dictionaries are used to store key:value pairs (items)</a:t>
            </a:r>
          </a:p>
          <a:p>
            <a:pPr lvl="1"/>
            <a:r>
              <a:rPr lang="en-NZ" dirty="0"/>
              <a:t>a dictionary object can be created in two ways</a:t>
            </a:r>
          </a:p>
          <a:p>
            <a:pPr lvl="1"/>
            <a:r>
              <a:rPr lang="en-AU" dirty="0"/>
              <a:t>items can be added to a dictionary</a:t>
            </a:r>
            <a:endParaRPr lang="en-NZ" dirty="0"/>
          </a:p>
          <a:p>
            <a:pPr lvl="1"/>
            <a:r>
              <a:rPr lang="en-NZ" dirty="0"/>
              <a:t>I</a:t>
            </a:r>
            <a:r>
              <a:rPr lang="en-AU" dirty="0" err="1"/>
              <a:t>tems</a:t>
            </a:r>
            <a:r>
              <a:rPr lang="en-AU" dirty="0"/>
              <a:t> can be retrieved from the dictionary</a:t>
            </a:r>
          </a:p>
          <a:p>
            <a:pPr lvl="1"/>
            <a:r>
              <a:rPr lang="en-AU" dirty="0"/>
              <a:t>the pairs in a dictionary can be traversed using for … in</a:t>
            </a:r>
            <a:endParaRPr lang="en-NZ" dirty="0"/>
          </a:p>
          <a:p>
            <a:pPr lvl="1"/>
            <a:endParaRPr lang="en-US" dirty="0">
              <a:latin typeface="Calibri"/>
              <a:cs typeface="Calibri"/>
            </a:endParaRPr>
          </a:p>
          <a:p>
            <a:pPr lvl="1"/>
            <a:endParaRPr lang="en-US" dirty="0"/>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193688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features used in this lecture</a:t>
            </a:r>
            <a:endParaRPr lang="en-NZ" dirty="0"/>
          </a:p>
        </p:txBody>
      </p:sp>
      <p:sp>
        <p:nvSpPr>
          <p:cNvPr id="3" name="Content Placeholder 2"/>
          <p:cNvSpPr>
            <a:spLocks noGrp="1"/>
          </p:cNvSpPr>
          <p:nvPr>
            <p:ph sz="quarter" idx="1"/>
          </p:nvPr>
        </p:nvSpPr>
        <p:spPr/>
        <p:txBody>
          <a:bodyPr>
            <a:normAutofit/>
          </a:bodyPr>
          <a:lstStyle/>
          <a:p>
            <a:pPr marL="228600" lvl="1" indent="0">
              <a:buNone/>
            </a:pPr>
            <a:r>
              <a:rPr lang="en-US" dirty="0" err="1">
                <a:cs typeface="Calibri"/>
              </a:rPr>
              <a:t>english_italian</a:t>
            </a:r>
            <a:r>
              <a:rPr lang="en-US" dirty="0">
                <a:cs typeface="Calibri"/>
              </a:rPr>
              <a:t> = {"yes":"</a:t>
            </a:r>
            <a:r>
              <a:rPr lang="en-US" dirty="0" err="1">
                <a:cs typeface="Calibri"/>
              </a:rPr>
              <a:t>si</a:t>
            </a:r>
            <a:r>
              <a:rPr lang="en-US" dirty="0">
                <a:cs typeface="Calibri"/>
              </a:rPr>
              <a:t>", "</a:t>
            </a:r>
            <a:r>
              <a:rPr lang="en-US" dirty="0" err="1">
                <a:cs typeface="Calibri"/>
              </a:rPr>
              <a:t>bye":"ciao</a:t>
            </a:r>
            <a:r>
              <a:rPr lang="en-US" dirty="0">
                <a:cs typeface="Calibri"/>
              </a:rPr>
              <a:t>", "</a:t>
            </a:r>
            <a:r>
              <a:rPr lang="en-US" dirty="0" err="1">
                <a:cs typeface="Calibri"/>
              </a:rPr>
              <a:t>no":"no</a:t>
            </a:r>
            <a:r>
              <a:rPr lang="en-US" dirty="0">
                <a:cs typeface="Calibri"/>
              </a:rPr>
              <a:t>", "maybe":"</a:t>
            </a:r>
            <a:r>
              <a:rPr lang="en-US" dirty="0" err="1">
                <a:cs typeface="Calibri"/>
              </a:rPr>
              <a:t>forse</a:t>
            </a:r>
            <a:r>
              <a:rPr lang="en-US" dirty="0">
                <a:cs typeface="Calibri"/>
              </a:rPr>
              <a:t>",</a:t>
            </a:r>
          </a:p>
          <a:p>
            <a:pPr marL="228600" lvl="1" indent="0" algn="r">
              <a:buNone/>
            </a:pPr>
            <a:r>
              <a:rPr lang="en-US" dirty="0">
                <a:cs typeface="Calibri"/>
              </a:rPr>
              <a:t> "thank </a:t>
            </a:r>
            <a:r>
              <a:rPr lang="en-US" dirty="0" err="1">
                <a:cs typeface="Calibri"/>
              </a:rPr>
              <a:t>you":"grazie</a:t>
            </a:r>
            <a:r>
              <a:rPr lang="en-US" dirty="0">
                <a:cs typeface="Calibri"/>
              </a:rPr>
              <a:t>"}</a:t>
            </a:r>
          </a:p>
          <a:p>
            <a:pPr marL="228600" lvl="1" indent="0">
              <a:buNone/>
            </a:pPr>
            <a:r>
              <a:rPr lang="en-US" dirty="0" err="1">
                <a:cs typeface="Calibri"/>
              </a:rPr>
              <a:t>english_italian</a:t>
            </a:r>
            <a:r>
              <a:rPr lang="en-US" dirty="0">
                <a:cs typeface="Calibri"/>
              </a:rPr>
              <a:t>["never"] = "</a:t>
            </a:r>
            <a:r>
              <a:rPr lang="en-US" dirty="0" err="1">
                <a:cs typeface="Calibri"/>
              </a:rPr>
              <a:t>mai</a:t>
            </a:r>
            <a:r>
              <a:rPr lang="en-US" dirty="0">
                <a:cs typeface="Calibri"/>
              </a:rPr>
              <a:t>"</a:t>
            </a:r>
          </a:p>
          <a:p>
            <a:pPr marL="228600" lvl="1" indent="0">
              <a:buNone/>
            </a:pPr>
            <a:r>
              <a:rPr lang="en-AU" dirty="0"/>
              <a:t>print(</a:t>
            </a:r>
            <a:r>
              <a:rPr lang="en-US" dirty="0" err="1">
                <a:cs typeface="Calibri"/>
              </a:rPr>
              <a:t>english_italian</a:t>
            </a:r>
            <a:r>
              <a:rPr lang="en-US" dirty="0">
                <a:cs typeface="Calibri"/>
              </a:rPr>
              <a:t>["bye"] )</a:t>
            </a:r>
          </a:p>
          <a:p>
            <a:pPr marL="228600" lvl="1" indent="0">
              <a:buNone/>
            </a:pPr>
            <a:endParaRPr lang="en-AU" dirty="0"/>
          </a:p>
          <a:p>
            <a:pPr marL="228600" lvl="1" indent="0">
              <a:buNone/>
            </a:pPr>
            <a:r>
              <a:rPr lang="en-AU" dirty="0"/>
              <a:t>for word in </a:t>
            </a:r>
            <a:r>
              <a:rPr lang="en-US" dirty="0" err="1">
                <a:cs typeface="Calibri"/>
              </a:rPr>
              <a:t>english_italian</a:t>
            </a:r>
            <a:r>
              <a:rPr lang="en-US" dirty="0">
                <a:cs typeface="Calibri"/>
              </a:rPr>
              <a:t>:</a:t>
            </a:r>
          </a:p>
          <a:p>
            <a:pPr marL="411480" lvl="2" indent="0">
              <a:buNone/>
            </a:pPr>
            <a:r>
              <a:rPr lang="en-US" dirty="0">
                <a:cs typeface="Calibri"/>
              </a:rPr>
              <a:t>  print(</a:t>
            </a:r>
            <a:r>
              <a:rPr lang="en-US" dirty="0" err="1">
                <a:cs typeface="Calibri"/>
              </a:rPr>
              <a:t>english_italian</a:t>
            </a:r>
            <a:r>
              <a:rPr lang="en-US" dirty="0">
                <a:cs typeface="Calibri"/>
              </a:rPr>
              <a:t>[word])</a:t>
            </a:r>
            <a:endParaRPr lang="en-NZ" dirty="0"/>
          </a:p>
          <a:p>
            <a:pPr lvl="1"/>
            <a:endParaRPr lang="en-US" dirty="0"/>
          </a:p>
          <a:p>
            <a:pPr marL="228600" lvl="1" indent="0">
              <a:buNone/>
            </a:pPr>
            <a:r>
              <a:rPr lang="en-AU" dirty="0"/>
              <a:t>print(</a:t>
            </a:r>
            <a:r>
              <a:rPr lang="en-AU" dirty="0" err="1"/>
              <a:t>len</a:t>
            </a:r>
            <a:r>
              <a:rPr lang="en-AU" dirty="0"/>
              <a:t>(</a:t>
            </a:r>
            <a:r>
              <a:rPr lang="en-US" dirty="0" err="1">
                <a:cs typeface="Calibri"/>
              </a:rPr>
              <a:t>english_italian</a:t>
            </a:r>
            <a:r>
              <a:rPr lang="en-US" dirty="0">
                <a:cs typeface="Calibri"/>
              </a:rPr>
              <a:t>))</a:t>
            </a:r>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2461015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410200"/>
          </a:xfrm>
        </p:spPr>
        <p:txBody>
          <a:bodyPr/>
          <a:lstStyle/>
          <a:p>
            <a:r>
              <a:rPr lang="en-NZ" dirty="0"/>
              <a:t>How to create a dictionary</a:t>
            </a:r>
          </a:p>
          <a:p>
            <a:endParaRPr lang="en-NZ" dirty="0"/>
          </a:p>
          <a:p>
            <a:r>
              <a:rPr lang="en-NZ" dirty="0"/>
              <a:t>How to retrieve things from a dictionary</a:t>
            </a:r>
          </a:p>
          <a:p>
            <a:endParaRPr lang="en-NZ" dirty="0"/>
          </a:p>
          <a:p>
            <a:r>
              <a:rPr lang="en-NZ" dirty="0"/>
              <a:t>How to create a larger piece of code with many functions</a:t>
            </a:r>
          </a:p>
          <a:p>
            <a:endParaRPr lang="en-NZ" dirty="0"/>
          </a:p>
        </p:txBody>
      </p:sp>
      <p:sp>
        <p:nvSpPr>
          <p:cNvPr id="3" name="Title 2"/>
          <p:cNvSpPr>
            <a:spLocks noGrp="1"/>
          </p:cNvSpPr>
          <p:nvPr>
            <p:ph type="title"/>
          </p:nvPr>
        </p:nvSpPr>
        <p:spPr/>
        <p:txBody>
          <a:bodyPr/>
          <a:lstStyle/>
          <a:p>
            <a:r>
              <a:rPr lang="en-NZ" dirty="0"/>
              <a:t>Summary</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24</a:t>
            </a:fld>
            <a:endParaRPr lang="en-US" dirty="0"/>
          </a:p>
        </p:txBody>
      </p:sp>
    </p:spTree>
    <p:custDataLst>
      <p:tags r:id="rId1"/>
    </p:custDataLst>
    <p:extLst>
      <p:ext uri="{BB962C8B-B14F-4D97-AF65-F5344CB8AC3E}">
        <p14:creationId xmlns:p14="http://schemas.microsoft.com/office/powerpoint/2010/main" val="1951172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Tests are important to know whether the code works!</a:t>
            </a:r>
          </a:p>
          <a:p>
            <a:pPr lvl="1"/>
            <a:r>
              <a:rPr lang="en-NZ" dirty="0" err="1"/>
              <a:t>Doctest</a:t>
            </a:r>
            <a:r>
              <a:rPr lang="en-NZ" dirty="0"/>
              <a:t> is a simple way to automate the tests</a:t>
            </a:r>
          </a:p>
          <a:p>
            <a:pPr lvl="1"/>
            <a:endParaRPr lang="en-NZ" dirty="0"/>
          </a:p>
          <a:p>
            <a:r>
              <a:rPr lang="en-NZ" dirty="0"/>
              <a:t>Anywhere in the </a:t>
            </a:r>
            <a:r>
              <a:rPr lang="en-NZ" dirty="0" err="1"/>
              <a:t>docstring</a:t>
            </a:r>
            <a:r>
              <a:rPr lang="en-NZ" dirty="0"/>
              <a:t>, include tests</a:t>
            </a:r>
          </a:p>
          <a:p>
            <a:pPr lvl="1"/>
            <a:r>
              <a:rPr lang="en-NZ" dirty="0"/>
              <a:t>Tests are simply lines that start with &gt;&gt;&gt;</a:t>
            </a:r>
          </a:p>
          <a:p>
            <a:pPr lvl="1"/>
            <a:r>
              <a:rPr lang="en-NZ" dirty="0"/>
              <a:t>Results of the test are compared with the following line(s)</a:t>
            </a:r>
          </a:p>
          <a:p>
            <a:endParaRPr lang="en-NZ" dirty="0"/>
          </a:p>
        </p:txBody>
      </p:sp>
      <p:sp>
        <p:nvSpPr>
          <p:cNvPr id="3" name="Title 2"/>
          <p:cNvSpPr>
            <a:spLocks noGrp="1"/>
          </p:cNvSpPr>
          <p:nvPr>
            <p:ph type="title"/>
          </p:nvPr>
        </p:nvSpPr>
        <p:spPr/>
        <p:txBody>
          <a:bodyPr/>
          <a:lstStyle/>
          <a:p>
            <a:r>
              <a:rPr lang="en-NZ" dirty="0"/>
              <a:t>Summary</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25</a:t>
            </a:fld>
            <a:endParaRPr lang="en-US" dirty="0"/>
          </a:p>
        </p:txBody>
      </p:sp>
    </p:spTree>
    <p:custDataLst>
      <p:tags r:id="rId1"/>
    </p:custDataLst>
    <p:extLst>
      <p:ext uri="{BB962C8B-B14F-4D97-AF65-F5344CB8AC3E}">
        <p14:creationId xmlns:p14="http://schemas.microsoft.com/office/powerpoint/2010/main" val="3065095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NZ" dirty="0"/>
              <a:t>When NASA was preparing for the Apollo project, they did some astronaut training on a Navajo Indian reservation. One day, a Navajo elder and his son were herding  sheep and came across the space crew. The old man, who only spoke Navajo, asked a question, which his son translated. What are the guys in the big suits doing? A member of the crew said they were practicing for their trip to the moon. The old man got really excited and asked if he could send a message to the moon with the astronauts. Recognizing a promotional opportunity for the spin-doctors, the NASA folks found a tape recorder. After the old man recorded his message, they asked the son to translate. He refused. So the NASA reps brought the tape to the reservation, where the rest of the tribe listened and laughed, but refused to translate the elder's message to the moon. Finally, NASA called in an official government translator. He reported that the moon message said, Watch out for these guys; they've come to steal your land.</a:t>
            </a:r>
          </a:p>
        </p:txBody>
      </p:sp>
      <p:sp>
        <p:nvSpPr>
          <p:cNvPr id="3" name="Title 2"/>
          <p:cNvSpPr>
            <a:spLocks noGrp="1"/>
          </p:cNvSpPr>
          <p:nvPr>
            <p:ph type="title"/>
          </p:nvPr>
        </p:nvSpPr>
        <p:spPr/>
        <p:txBody>
          <a:bodyPr/>
          <a:lstStyle/>
          <a:p>
            <a:r>
              <a:rPr lang="en-NZ"/>
              <a:t>A text file 2</a:t>
            </a:r>
            <a:endParaRPr lang="en-NZ"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26</a:t>
            </a:fld>
            <a:endParaRPr lang="en-US" dirty="0"/>
          </a:p>
        </p:txBody>
      </p:sp>
    </p:spTree>
    <p:custDataLst>
      <p:tags r:id="rId1"/>
    </p:custDataLst>
    <p:extLst>
      <p:ext uri="{BB962C8B-B14F-4D97-AF65-F5344CB8AC3E}">
        <p14:creationId xmlns:p14="http://schemas.microsoft.com/office/powerpoint/2010/main" val="425149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NZ" dirty="0"/>
            </a:br>
            <a:r>
              <a:rPr lang="en-NZ" dirty="0"/>
              <a:t>Recap</a:t>
            </a:r>
          </a:p>
        </p:txBody>
      </p:sp>
      <p:sp>
        <p:nvSpPr>
          <p:cNvPr id="3" name="Content Placeholder 2"/>
          <p:cNvSpPr>
            <a:spLocks noGrp="1"/>
          </p:cNvSpPr>
          <p:nvPr>
            <p:ph sz="quarter" idx="1"/>
          </p:nvPr>
        </p:nvSpPr>
        <p:spPr>
          <a:xfrm>
            <a:off x="152400" y="838200"/>
            <a:ext cx="8763000" cy="4691211"/>
          </a:xfrm>
        </p:spPr>
        <p:txBody>
          <a:bodyPr>
            <a:normAutofit/>
          </a:bodyPr>
          <a:lstStyle/>
          <a:p>
            <a:r>
              <a:rPr lang="en-NZ" dirty="0"/>
              <a:t>Exercise from lecture 21 on input and output:</a:t>
            </a:r>
            <a:endParaRPr lang="en-US"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3</a:t>
            </a:fld>
            <a:endParaRPr lang="en-US" dirty="0"/>
          </a:p>
        </p:txBody>
      </p:sp>
      <p:pic>
        <p:nvPicPr>
          <p:cNvPr id="5" name="Picture 4"/>
          <p:cNvPicPr>
            <a:picLocks noChangeAspect="1"/>
          </p:cNvPicPr>
          <p:nvPr/>
        </p:nvPicPr>
        <p:blipFill>
          <a:blip r:embed="rId3"/>
          <a:stretch>
            <a:fillRect/>
          </a:stretch>
        </p:blipFill>
        <p:spPr>
          <a:xfrm>
            <a:off x="411678" y="1337441"/>
            <a:ext cx="8491898" cy="5486400"/>
          </a:xfrm>
          <a:prstGeom prst="rect">
            <a:avLst/>
          </a:prstGeom>
        </p:spPr>
      </p:pic>
    </p:spTree>
    <p:extLst>
      <p:ext uri="{BB962C8B-B14F-4D97-AF65-F5344CB8AC3E}">
        <p14:creationId xmlns:p14="http://schemas.microsoft.com/office/powerpoint/2010/main" val="240547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Python dictionaries</a:t>
            </a:r>
          </a:p>
        </p:txBody>
      </p:sp>
      <p:sp>
        <p:nvSpPr>
          <p:cNvPr id="3" name="Content Placeholder 2"/>
          <p:cNvSpPr>
            <a:spLocks noGrp="1"/>
          </p:cNvSpPr>
          <p:nvPr>
            <p:ph sz="quarter" idx="1"/>
          </p:nvPr>
        </p:nvSpPr>
        <p:spPr>
          <a:xfrm>
            <a:off x="0" y="914400"/>
            <a:ext cx="8915400" cy="5715000"/>
          </a:xfrm>
        </p:spPr>
        <p:txBody>
          <a:bodyPr>
            <a:normAutofit fontScale="85000" lnSpcReduction="20000"/>
          </a:bodyPr>
          <a:lstStyle/>
          <a:p>
            <a:r>
              <a:rPr lang="en-GB" sz="3300" dirty="0"/>
              <a:t>A dictionary is a mapping from a key to its associated data value</a:t>
            </a:r>
            <a:r>
              <a:rPr lang="en-GB" dirty="0"/>
              <a:t>.</a:t>
            </a:r>
          </a:p>
          <a:p>
            <a:pPr lvl="1"/>
            <a:r>
              <a:rPr lang="en-GB" sz="2600" dirty="0"/>
              <a:t>Each key maps to a value.</a:t>
            </a:r>
          </a:p>
          <a:p>
            <a:pPr lvl="1"/>
            <a:r>
              <a:rPr lang="en-GB" sz="2600" dirty="0"/>
              <a:t>The key has to be unique and an </a:t>
            </a:r>
            <a:r>
              <a:rPr lang="en-GB" sz="2600" b="1" dirty="0">
                <a:solidFill>
                  <a:srgbClr val="0000FF"/>
                </a:solidFill>
              </a:rPr>
              <a:t>immutable</a:t>
            </a:r>
            <a:r>
              <a:rPr lang="en-GB" sz="2600" dirty="0"/>
              <a:t> object.</a:t>
            </a:r>
          </a:p>
          <a:p>
            <a:pPr lvl="1"/>
            <a:r>
              <a:rPr lang="en-GB" sz="2600" dirty="0"/>
              <a:t>A phone book is an example of a mapping:  the key is the person's name (plus address) and the associated value is their phone number.</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sz="2600" dirty="0"/>
              <a:t>The key and its associated value is called a </a:t>
            </a:r>
          </a:p>
          <a:p>
            <a:pPr marL="228600" lvl="1" indent="0">
              <a:buNone/>
            </a:pPr>
            <a:r>
              <a:rPr lang="en-GB" sz="2600" dirty="0"/>
              <a:t>    </a:t>
            </a:r>
            <a:r>
              <a:rPr lang="en-GB" sz="2600" b="1" dirty="0">
                <a:solidFill>
                  <a:srgbClr val="FF00FF"/>
                </a:solidFill>
              </a:rPr>
              <a:t>key-value pair </a:t>
            </a:r>
            <a:r>
              <a:rPr lang="en-GB" sz="2600" dirty="0"/>
              <a:t>or it can be called an </a:t>
            </a:r>
            <a:r>
              <a:rPr lang="en-GB" sz="2600" b="1" dirty="0">
                <a:solidFill>
                  <a:srgbClr val="FF00FF"/>
                </a:solidFill>
              </a:rPr>
              <a:t>item</a:t>
            </a:r>
            <a:r>
              <a:rPr lang="en-GB" sz="2600" dirty="0"/>
              <a:t>.</a:t>
            </a:r>
            <a:endParaRPr lang="en-US" dirty="0"/>
          </a:p>
          <a:p>
            <a:endParaRPr lang="en-US" dirty="0"/>
          </a:p>
          <a:p>
            <a:pPr marL="0" indent="0">
              <a:buNone/>
            </a:pPr>
            <a:endParaRPr lang="en-US" sz="3200" dirty="0"/>
          </a:p>
        </p:txBody>
      </p:sp>
      <p:pic>
        <p:nvPicPr>
          <p:cNvPr id="4" name="Picture 3"/>
          <p:cNvPicPr>
            <a:picLocks noChangeAspect="1"/>
          </p:cNvPicPr>
          <p:nvPr/>
        </p:nvPicPr>
        <p:blipFill>
          <a:blip r:embed="rId3"/>
          <a:stretch>
            <a:fillRect/>
          </a:stretch>
        </p:blipFill>
        <p:spPr>
          <a:xfrm>
            <a:off x="5534025" y="3124200"/>
            <a:ext cx="3571875" cy="3175000"/>
          </a:xfrm>
          <a:prstGeom prst="rect">
            <a:avLst/>
          </a:prstGeom>
          <a:ln>
            <a:solidFill>
              <a:srgbClr val="000090"/>
            </a:solidFill>
          </a:ln>
        </p:spPr>
      </p:pic>
      <p:sp>
        <p:nvSpPr>
          <p:cNvPr id="6" name="TextBox 5"/>
          <p:cNvSpPr txBox="1"/>
          <p:nvPr/>
        </p:nvSpPr>
        <p:spPr>
          <a:xfrm>
            <a:off x="152400" y="2971800"/>
            <a:ext cx="5562600" cy="2246769"/>
          </a:xfrm>
          <a:prstGeom prst="rect">
            <a:avLst/>
          </a:prstGeom>
          <a:noFill/>
        </p:spPr>
        <p:txBody>
          <a:bodyPr wrap="square" rtlCol="0">
            <a:spAutoFit/>
          </a:bodyPr>
          <a:lstStyle/>
          <a:p>
            <a:r>
              <a:rPr lang="en-US" sz="2800" dirty="0">
                <a:solidFill>
                  <a:srgbClr val="000090"/>
                </a:solidFill>
              </a:rPr>
              <a:t>You can think of a dictionary as a list of pairs, where the first element of the pair, the key, is used to retrieve the second element, the corresponding value.</a:t>
            </a:r>
          </a:p>
        </p:txBody>
      </p:sp>
      <p:sp>
        <p:nvSpPr>
          <p:cNvPr id="7" name="Footer Placeholder 6"/>
          <p:cNvSpPr>
            <a:spLocks noGrp="1"/>
          </p:cNvSpPr>
          <p:nvPr>
            <p:ph type="ftr" sz="quarter" idx="3"/>
          </p:nvPr>
        </p:nvSpPr>
        <p:spPr/>
        <p:txBody>
          <a:bodyPr/>
          <a:lstStyle/>
          <a:p>
            <a:r>
              <a:rPr lang="en-US"/>
              <a:t>CompSci 101 - Principles of Programming</a:t>
            </a:r>
            <a:endParaRPr lang="en-US" dirty="0"/>
          </a:p>
        </p:txBody>
      </p:sp>
      <p:sp>
        <p:nvSpPr>
          <p:cNvPr id="8" name="Slide Number Placeholder 7"/>
          <p:cNvSpPr>
            <a:spLocks noGrp="1"/>
          </p:cNvSpPr>
          <p:nvPr>
            <p:ph type="sldNum" sz="quarter" idx="4"/>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07619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NZ" dirty="0"/>
            </a:br>
            <a:r>
              <a:rPr lang="en-NZ" dirty="0"/>
              <a:t>Creating an object of type dict</a:t>
            </a:r>
          </a:p>
        </p:txBody>
      </p:sp>
      <p:sp>
        <p:nvSpPr>
          <p:cNvPr id="3" name="Content Placeholder 2"/>
          <p:cNvSpPr>
            <a:spLocks noGrp="1"/>
          </p:cNvSpPr>
          <p:nvPr>
            <p:ph sz="quarter" idx="1"/>
          </p:nvPr>
        </p:nvSpPr>
        <p:spPr>
          <a:xfrm>
            <a:off x="152400" y="838200"/>
            <a:ext cx="8763000" cy="4691211"/>
          </a:xfrm>
        </p:spPr>
        <p:txBody>
          <a:bodyPr>
            <a:normAutofit lnSpcReduction="10000"/>
          </a:bodyPr>
          <a:lstStyle/>
          <a:p>
            <a:r>
              <a:rPr lang="en-GB" dirty="0"/>
              <a:t>Curly braces are used for dictionaries and {} is a dictionary which contains no key-value pairs, i.e., an empty dictionary:</a:t>
            </a:r>
          </a:p>
          <a:p>
            <a:endParaRPr lang="en-GB" dirty="0"/>
          </a:p>
          <a:p>
            <a:endParaRPr lang="en-GB" dirty="0"/>
          </a:p>
          <a:p>
            <a:endParaRPr lang="en-GB" dirty="0"/>
          </a:p>
          <a:p>
            <a:endParaRPr lang="en-GB" dirty="0"/>
          </a:p>
          <a:p>
            <a:endParaRPr lang="en-GB" dirty="0"/>
          </a:p>
          <a:p>
            <a:r>
              <a:rPr lang="en-GB" dirty="0"/>
              <a:t>Another way to create an empty dictionary object is (does exactly the same thing as the code above):</a:t>
            </a:r>
          </a:p>
          <a:p>
            <a:endParaRPr lang="en-GB" dirty="0"/>
          </a:p>
          <a:p>
            <a:pPr marL="0" indent="0">
              <a:buNone/>
            </a:pPr>
            <a:r>
              <a:rPr lang="en-US" dirty="0"/>
              <a:t>	</a:t>
            </a:r>
          </a:p>
          <a:p>
            <a:endParaRPr lang="en-US" dirty="0"/>
          </a:p>
          <a:p>
            <a:endParaRPr lang="en-US" dirty="0"/>
          </a:p>
          <a:p>
            <a:pPr marL="0" indent="0">
              <a:buNone/>
            </a:pPr>
            <a:endParaRPr lang="en-US" sz="3200" dirty="0"/>
          </a:p>
        </p:txBody>
      </p:sp>
      <p:sp>
        <p:nvSpPr>
          <p:cNvPr id="7" name="Text Box 9"/>
          <p:cNvSpPr txBox="1">
            <a:spLocks noChangeArrowheads="1"/>
          </p:cNvSpPr>
          <p:nvPr/>
        </p:nvSpPr>
        <p:spPr bwMode="auto">
          <a:xfrm>
            <a:off x="685800" y="1676400"/>
            <a:ext cx="7302500" cy="1754327"/>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rPr>
              <a:t>def</a:t>
            </a:r>
            <a:r>
              <a:rPr lang="en-US" altLang="en-US" sz="1800" b="1" dirty="0">
                <a:solidFill>
                  <a:srgbClr val="000090"/>
                </a:solidFill>
                <a:latin typeface="Courier"/>
              </a:rPr>
              <a:t> main():</a:t>
            </a:r>
          </a:p>
          <a:p>
            <a:pPr>
              <a:spcBef>
                <a:spcPct val="0"/>
              </a:spcBef>
              <a:buClrTx/>
              <a:buSzTx/>
              <a:buNone/>
              <a:tabLst>
                <a:tab pos="304800" algn="l"/>
                <a:tab pos="723900" algn="l"/>
              </a:tabLst>
              <a:defRPr/>
            </a:pPr>
            <a:r>
              <a:rPr lang="en-US" altLang="en-US" sz="1800" b="1" dirty="0">
                <a:solidFill>
                  <a:srgbClr val="000090"/>
                </a:solidFill>
                <a:latin typeface="Courier"/>
              </a:rPr>
              <a:t>	</a:t>
            </a:r>
            <a:r>
              <a:rPr lang="en-US" altLang="en-US" sz="1800" b="1" dirty="0" err="1">
                <a:solidFill>
                  <a:srgbClr val="000090"/>
                </a:solidFill>
                <a:latin typeface="Courier"/>
              </a:rPr>
              <a:t>english_italian</a:t>
            </a:r>
            <a:r>
              <a:rPr lang="en-US" altLang="en-US" sz="1800" b="1" dirty="0">
                <a:solidFill>
                  <a:srgbClr val="000090"/>
                </a:solidFill>
                <a:latin typeface="Courier"/>
              </a:rPr>
              <a:t> = </a:t>
            </a:r>
            <a:r>
              <a:rPr lang="en-US" altLang="en-US" sz="1800" b="1" dirty="0">
                <a:solidFill>
                  <a:srgbClr val="FF00FF"/>
                </a:solidFill>
                <a:latin typeface="Courier"/>
              </a:rPr>
              <a:t>{}</a:t>
            </a:r>
            <a:endParaRPr lang="en-US" altLang="en-US" sz="1800" b="1" dirty="0">
              <a:solidFill>
                <a:srgbClr val="FF00FF"/>
              </a:solidFill>
              <a:latin typeface="Courier"/>
              <a:cs typeface="Courier"/>
            </a:endParaRP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a:t>
            </a:r>
            <a:r>
              <a:rPr lang="en-US" altLang="en-US" sz="1800" b="1" dirty="0" err="1">
                <a:solidFill>
                  <a:srgbClr val="000090"/>
                </a:solidFill>
                <a:latin typeface="Courier"/>
              </a:rPr>
              <a:t>english_italian</a:t>
            </a:r>
            <a:r>
              <a:rPr lang="en-US" altLang="en-US" sz="1800" b="1" dirty="0">
                <a:solidFill>
                  <a:srgbClr val="000090"/>
                </a:solidFill>
                <a:latin typeface="Courier"/>
              </a:rPr>
              <a:t>)</a:t>
            </a:r>
          </a:p>
          <a:p>
            <a:pPr>
              <a:spcBef>
                <a:spcPct val="0"/>
              </a:spcBef>
              <a:buClrTx/>
              <a:buSzTx/>
              <a:buNone/>
              <a:tabLst>
                <a:tab pos="304800" algn="l"/>
                <a:tab pos="723900" algn="l"/>
              </a:tabLst>
              <a:defRPr/>
            </a:pPr>
            <a:r>
              <a:rPr lang="en-US" altLang="en-US" sz="1800" b="1" dirty="0">
                <a:solidFill>
                  <a:srgbClr val="000090"/>
                </a:solidFill>
                <a:latin typeface="Courier"/>
              </a:rPr>
              <a:t>	print(</a:t>
            </a:r>
            <a:r>
              <a:rPr lang="en-US" altLang="en-US" sz="1800" b="1" dirty="0">
                <a:solidFill>
                  <a:srgbClr val="0000FF"/>
                </a:solidFill>
                <a:latin typeface="Courier"/>
              </a:rPr>
              <a:t>type(</a:t>
            </a:r>
            <a:r>
              <a:rPr lang="en-US" altLang="en-US" sz="1800" b="1" dirty="0" err="1">
                <a:solidFill>
                  <a:srgbClr val="000090"/>
                </a:solidFill>
                <a:latin typeface="Courier"/>
              </a:rPr>
              <a:t>english_italian</a:t>
            </a:r>
            <a:r>
              <a:rPr lang="en-US" altLang="en-US" sz="1800" b="1" dirty="0">
                <a:solidFill>
                  <a:srgbClr val="0000FF"/>
                </a:solidFill>
                <a:latin typeface="Courier"/>
              </a:rPr>
              <a:t>)</a:t>
            </a:r>
            <a:r>
              <a:rPr lang="en-US" altLang="en-US" sz="1800" b="1" dirty="0">
                <a:solidFill>
                  <a:srgbClr val="000090"/>
                </a:solidFill>
                <a:latin typeface="Courier"/>
              </a:rPr>
              <a:t>)</a:t>
            </a:r>
          </a:p>
          <a:p>
            <a:pPr>
              <a:spcBef>
                <a:spcPct val="0"/>
              </a:spcBef>
              <a:buClrTx/>
              <a:buSzTx/>
              <a:buNone/>
              <a:tabLst>
                <a:tab pos="304800" algn="l"/>
                <a:tab pos="723900" algn="l"/>
              </a:tabLst>
              <a:defRPr/>
            </a:pPr>
            <a:endParaRPr lang="en-US" altLang="en-US" sz="1800" b="1" dirty="0">
              <a:latin typeface="Courier"/>
            </a:endParaRPr>
          </a:p>
          <a:p>
            <a:pPr>
              <a:spcBef>
                <a:spcPct val="0"/>
              </a:spcBef>
              <a:buClrTx/>
              <a:buSzTx/>
              <a:buNone/>
              <a:tabLst>
                <a:tab pos="304800" algn="l"/>
                <a:tab pos="723900" algn="l"/>
              </a:tabLst>
              <a:defRPr/>
            </a:pPr>
            <a:r>
              <a:rPr lang="en-US" altLang="en-US" sz="1800" b="1" dirty="0">
                <a:solidFill>
                  <a:srgbClr val="000090"/>
                </a:solidFill>
                <a:latin typeface="Courier"/>
                <a:cs typeface="Courier"/>
              </a:rPr>
              <a:t>main()</a:t>
            </a:r>
          </a:p>
        </p:txBody>
      </p:sp>
      <p:sp>
        <p:nvSpPr>
          <p:cNvPr id="8" name="TextBox 7"/>
          <p:cNvSpPr txBox="1"/>
          <p:nvPr/>
        </p:nvSpPr>
        <p:spPr>
          <a:xfrm>
            <a:off x="5181600" y="2133600"/>
            <a:ext cx="3581400" cy="707886"/>
          </a:xfrm>
          <a:prstGeom prst="rect">
            <a:avLst/>
          </a:prstGeom>
          <a:solidFill>
            <a:srgbClr val="E3EBF3"/>
          </a:solidFill>
          <a:ln>
            <a:solidFill>
              <a:srgbClr val="0000FF"/>
            </a:solidFill>
          </a:ln>
        </p:spPr>
        <p:txBody>
          <a:bodyPr wrap="square" rtlCol="0">
            <a:spAutoFit/>
          </a:bodyPr>
          <a:lstStyle/>
          <a:p>
            <a:pPr>
              <a:defRPr/>
            </a:pPr>
            <a:r>
              <a:rPr lang="da-DK" sz="2000" b="1" dirty="0">
                <a:solidFill>
                  <a:srgbClr val="000090"/>
                </a:solidFill>
              </a:rPr>
              <a:t>{}</a:t>
            </a:r>
          </a:p>
          <a:p>
            <a:pPr>
              <a:defRPr/>
            </a:pPr>
            <a:r>
              <a:rPr lang="da-DK" sz="2000" b="1" dirty="0">
                <a:solidFill>
                  <a:srgbClr val="000090"/>
                </a:solidFill>
              </a:rPr>
              <a:t>&lt;</a:t>
            </a:r>
            <a:r>
              <a:rPr lang="da-DK" sz="2000" b="1" dirty="0" err="1">
                <a:solidFill>
                  <a:srgbClr val="000090"/>
                </a:solidFill>
              </a:rPr>
              <a:t>class</a:t>
            </a:r>
            <a:r>
              <a:rPr lang="da-DK" sz="2000" b="1" dirty="0">
                <a:solidFill>
                  <a:srgbClr val="000090"/>
                </a:solidFill>
              </a:rPr>
              <a:t> '</a:t>
            </a:r>
            <a:r>
              <a:rPr lang="da-DK" sz="2000" b="1" dirty="0" err="1">
                <a:solidFill>
                  <a:srgbClr val="000090"/>
                </a:solidFill>
              </a:rPr>
              <a:t>dict</a:t>
            </a:r>
            <a:r>
              <a:rPr lang="da-DK" sz="2000" b="1" dirty="0">
                <a:solidFill>
                  <a:srgbClr val="000090"/>
                </a:solidFill>
              </a:rPr>
              <a:t>'&gt;</a:t>
            </a:r>
            <a:endParaRPr lang="en-US" sz="2000" b="1" dirty="0">
              <a:solidFill>
                <a:srgbClr val="000090"/>
              </a:solidFill>
            </a:endParaRPr>
          </a:p>
        </p:txBody>
      </p:sp>
      <p:sp>
        <p:nvSpPr>
          <p:cNvPr id="9" name="Text Box 9"/>
          <p:cNvSpPr txBox="1">
            <a:spLocks noChangeArrowheads="1"/>
          </p:cNvSpPr>
          <p:nvPr/>
        </p:nvSpPr>
        <p:spPr bwMode="auto">
          <a:xfrm>
            <a:off x="685800" y="4646473"/>
            <a:ext cx="7302500" cy="1754327"/>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rPr>
              <a:t>def</a:t>
            </a:r>
            <a:r>
              <a:rPr lang="en-US" altLang="en-US" sz="1800" b="1" dirty="0">
                <a:solidFill>
                  <a:srgbClr val="000090"/>
                </a:solidFill>
                <a:latin typeface="Courier"/>
              </a:rPr>
              <a:t> main():</a:t>
            </a:r>
          </a:p>
          <a:p>
            <a:pPr>
              <a:spcBef>
                <a:spcPct val="0"/>
              </a:spcBef>
              <a:buClrTx/>
              <a:buSzTx/>
              <a:buNone/>
              <a:tabLst>
                <a:tab pos="304800" algn="l"/>
                <a:tab pos="723900" algn="l"/>
              </a:tabLst>
              <a:defRPr/>
            </a:pPr>
            <a:r>
              <a:rPr lang="en-US" altLang="en-US" sz="1800" b="1" dirty="0">
                <a:solidFill>
                  <a:srgbClr val="000090"/>
                </a:solidFill>
                <a:latin typeface="Courier"/>
              </a:rPr>
              <a:t>	</a:t>
            </a:r>
            <a:r>
              <a:rPr lang="en-US" altLang="en-US" sz="1800" b="1" dirty="0" err="1">
                <a:solidFill>
                  <a:srgbClr val="000090"/>
                </a:solidFill>
                <a:latin typeface="Courier"/>
              </a:rPr>
              <a:t>english_italian</a:t>
            </a:r>
            <a:r>
              <a:rPr lang="en-US" altLang="en-US" sz="1800" b="1" dirty="0">
                <a:solidFill>
                  <a:srgbClr val="000090"/>
                </a:solidFill>
                <a:latin typeface="Courier"/>
              </a:rPr>
              <a:t> = </a:t>
            </a:r>
            <a:r>
              <a:rPr lang="en-US" altLang="en-US" sz="1800" b="1" dirty="0" err="1">
                <a:solidFill>
                  <a:srgbClr val="FF00FF"/>
                </a:solidFill>
                <a:latin typeface="Courier"/>
              </a:rPr>
              <a:t>dict</a:t>
            </a:r>
            <a:r>
              <a:rPr lang="en-US" altLang="en-US" sz="1800" b="1" dirty="0">
                <a:solidFill>
                  <a:srgbClr val="FF00FF"/>
                </a:solidFill>
                <a:latin typeface="Courier"/>
              </a:rPr>
              <a:t>()</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a:t>
            </a:r>
            <a:r>
              <a:rPr lang="en-US" altLang="en-US" sz="1800" b="1" dirty="0" err="1">
                <a:solidFill>
                  <a:srgbClr val="000090"/>
                </a:solidFill>
                <a:latin typeface="Courier"/>
              </a:rPr>
              <a:t>english_italian</a:t>
            </a:r>
            <a:r>
              <a:rPr lang="en-US" altLang="en-US" sz="1800" b="1" dirty="0">
                <a:solidFill>
                  <a:srgbClr val="000090"/>
                </a:solidFill>
                <a:latin typeface="Courier"/>
              </a:rPr>
              <a:t>)</a:t>
            </a:r>
          </a:p>
          <a:p>
            <a:pPr>
              <a:spcBef>
                <a:spcPct val="0"/>
              </a:spcBef>
              <a:buClrTx/>
              <a:buSzTx/>
              <a:buNone/>
              <a:tabLst>
                <a:tab pos="304800" algn="l"/>
                <a:tab pos="723900" algn="l"/>
              </a:tabLst>
              <a:defRPr/>
            </a:pPr>
            <a:r>
              <a:rPr lang="en-US" altLang="en-US" sz="1800" b="1" dirty="0">
                <a:solidFill>
                  <a:srgbClr val="000090"/>
                </a:solidFill>
                <a:latin typeface="Courier"/>
              </a:rPr>
              <a:t>	print(</a:t>
            </a:r>
            <a:r>
              <a:rPr lang="en-US" altLang="en-US" sz="1800" b="1" dirty="0">
                <a:solidFill>
                  <a:srgbClr val="0000FF"/>
                </a:solidFill>
                <a:latin typeface="Courier"/>
              </a:rPr>
              <a:t>type(</a:t>
            </a:r>
            <a:r>
              <a:rPr lang="en-US" altLang="en-US" sz="1800" b="1" dirty="0" err="1">
                <a:solidFill>
                  <a:srgbClr val="000090"/>
                </a:solidFill>
                <a:latin typeface="Courier"/>
              </a:rPr>
              <a:t>english_italian</a:t>
            </a:r>
            <a:r>
              <a:rPr lang="en-US" altLang="en-US" sz="1800" b="1" dirty="0">
                <a:solidFill>
                  <a:srgbClr val="0000FF"/>
                </a:solidFill>
                <a:latin typeface="Courier"/>
              </a:rPr>
              <a:t>)</a:t>
            </a:r>
            <a:r>
              <a:rPr lang="en-US" altLang="en-US" sz="1800" b="1" dirty="0">
                <a:solidFill>
                  <a:srgbClr val="000090"/>
                </a:solidFill>
                <a:latin typeface="Courier"/>
              </a:rPr>
              <a:t>)</a:t>
            </a:r>
          </a:p>
          <a:p>
            <a:pPr>
              <a:spcBef>
                <a:spcPct val="0"/>
              </a:spcBef>
              <a:buClrTx/>
              <a:buSzTx/>
              <a:buNone/>
              <a:tabLst>
                <a:tab pos="304800" algn="l"/>
                <a:tab pos="723900" algn="l"/>
              </a:tabLst>
              <a:defRPr/>
            </a:pPr>
            <a:endParaRPr lang="en-US" altLang="en-US" sz="1800" b="1" dirty="0">
              <a:solidFill>
                <a:srgbClr val="000090"/>
              </a:solidFill>
              <a:latin typeface="Courier"/>
            </a:endParaRPr>
          </a:p>
          <a:p>
            <a:pPr>
              <a:spcBef>
                <a:spcPct val="0"/>
              </a:spcBef>
              <a:buClrTx/>
              <a:buSzTx/>
              <a:buNone/>
              <a:tabLst>
                <a:tab pos="304800" algn="l"/>
                <a:tab pos="723900" algn="l"/>
              </a:tabLst>
              <a:defRPr/>
            </a:pPr>
            <a:r>
              <a:rPr lang="en-US" altLang="en-US" sz="1800" b="1" dirty="0">
                <a:solidFill>
                  <a:srgbClr val="000090"/>
                </a:solidFill>
                <a:latin typeface="Courier"/>
                <a:cs typeface="Courier"/>
              </a:rPr>
              <a:t>main()</a:t>
            </a:r>
          </a:p>
        </p:txBody>
      </p:sp>
      <p:sp>
        <p:nvSpPr>
          <p:cNvPr id="11" name="TextBox 10"/>
          <p:cNvSpPr txBox="1"/>
          <p:nvPr/>
        </p:nvSpPr>
        <p:spPr>
          <a:xfrm>
            <a:off x="5257800" y="4951273"/>
            <a:ext cx="3581400" cy="707886"/>
          </a:xfrm>
          <a:prstGeom prst="rect">
            <a:avLst/>
          </a:prstGeom>
          <a:solidFill>
            <a:srgbClr val="E3EBF3"/>
          </a:solidFill>
          <a:ln>
            <a:solidFill>
              <a:srgbClr val="0000FF"/>
            </a:solidFill>
          </a:ln>
        </p:spPr>
        <p:txBody>
          <a:bodyPr wrap="square" rtlCol="0">
            <a:spAutoFit/>
          </a:bodyPr>
          <a:lstStyle/>
          <a:p>
            <a:pPr>
              <a:defRPr/>
            </a:pPr>
            <a:r>
              <a:rPr lang="da-DK" sz="2000" b="1" dirty="0">
                <a:solidFill>
                  <a:srgbClr val="000090"/>
                </a:solidFill>
              </a:rPr>
              <a:t>{}</a:t>
            </a:r>
          </a:p>
          <a:p>
            <a:pPr>
              <a:defRPr/>
            </a:pPr>
            <a:r>
              <a:rPr lang="da-DK" sz="2000" b="1" dirty="0">
                <a:solidFill>
                  <a:srgbClr val="000090"/>
                </a:solidFill>
              </a:rPr>
              <a:t>&lt;</a:t>
            </a:r>
            <a:r>
              <a:rPr lang="da-DK" sz="2000" b="1" dirty="0" err="1">
                <a:solidFill>
                  <a:srgbClr val="000090"/>
                </a:solidFill>
              </a:rPr>
              <a:t>class</a:t>
            </a:r>
            <a:r>
              <a:rPr lang="da-DK" sz="2000" b="1" dirty="0">
                <a:solidFill>
                  <a:srgbClr val="000090"/>
                </a:solidFill>
              </a:rPr>
              <a:t> '</a:t>
            </a:r>
            <a:r>
              <a:rPr lang="da-DK" sz="2000" b="1" dirty="0" err="1">
                <a:solidFill>
                  <a:srgbClr val="000090"/>
                </a:solidFill>
              </a:rPr>
              <a:t>dict</a:t>
            </a:r>
            <a:r>
              <a:rPr lang="da-DK" sz="2000" b="1" dirty="0">
                <a:solidFill>
                  <a:srgbClr val="000090"/>
                </a:solidFill>
              </a:rPr>
              <a:t>'&gt;</a:t>
            </a:r>
            <a:endParaRPr lang="en-US" sz="2000" b="1" dirty="0">
              <a:solidFill>
                <a:srgbClr val="000090"/>
              </a:solidFill>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70163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NZ" dirty="0"/>
            </a:br>
            <a:r>
              <a:rPr lang="en-NZ" dirty="0"/>
              <a:t>dict is a Python type</a:t>
            </a:r>
          </a:p>
        </p:txBody>
      </p:sp>
      <p:sp>
        <p:nvSpPr>
          <p:cNvPr id="3" name="Content Placeholder 2"/>
          <p:cNvSpPr>
            <a:spLocks noGrp="1"/>
          </p:cNvSpPr>
          <p:nvPr>
            <p:ph sz="quarter" idx="1"/>
          </p:nvPr>
        </p:nvSpPr>
        <p:spPr>
          <a:xfrm>
            <a:off x="152400" y="914400"/>
            <a:ext cx="8763000" cy="4691211"/>
          </a:xfrm>
        </p:spPr>
        <p:txBody>
          <a:bodyPr>
            <a:normAutofit/>
          </a:bodyPr>
          <a:lstStyle/>
          <a:p>
            <a:r>
              <a:rPr lang="en-GB" dirty="0"/>
              <a:t>Note that the name, </a:t>
            </a:r>
            <a:r>
              <a:rPr lang="en-GB" dirty="0" err="1">
                <a:latin typeface="Courier"/>
                <a:cs typeface="Courier"/>
              </a:rPr>
              <a:t>dict</a:t>
            </a:r>
            <a:r>
              <a:rPr lang="en-GB" dirty="0">
                <a:latin typeface="Courier"/>
                <a:cs typeface="Courier"/>
              </a:rPr>
              <a:t>,</a:t>
            </a:r>
            <a:r>
              <a:rPr lang="en-GB" dirty="0"/>
              <a:t> is a Python type and should not be used as a variable name.</a:t>
            </a:r>
          </a:p>
          <a:p>
            <a:endParaRPr lang="en-GB" dirty="0"/>
          </a:p>
          <a:p>
            <a:endParaRPr lang="en-GB" dirty="0"/>
          </a:p>
          <a:p>
            <a:endParaRPr lang="en-GB" dirty="0"/>
          </a:p>
          <a:p>
            <a:endParaRPr lang="en-GB" dirty="0"/>
          </a:p>
          <a:p>
            <a:endParaRPr lang="en-GB" dirty="0"/>
          </a:p>
          <a:p>
            <a:endParaRPr lang="en-GB" dirty="0"/>
          </a:p>
          <a:p>
            <a:pPr marL="0" indent="0">
              <a:buNone/>
            </a:pPr>
            <a:r>
              <a:rPr lang="en-US" dirty="0"/>
              <a:t>	</a:t>
            </a:r>
          </a:p>
          <a:p>
            <a:endParaRPr lang="en-US" dirty="0"/>
          </a:p>
          <a:p>
            <a:endParaRPr lang="en-US" dirty="0"/>
          </a:p>
          <a:p>
            <a:pPr marL="0" indent="0">
              <a:buNone/>
            </a:pPr>
            <a:endParaRPr lang="en-US" sz="3200" dirty="0"/>
          </a:p>
        </p:txBody>
      </p:sp>
      <p:sp>
        <p:nvSpPr>
          <p:cNvPr id="9" name="Text Box 9"/>
          <p:cNvSpPr txBox="1">
            <a:spLocks noChangeArrowheads="1"/>
          </p:cNvSpPr>
          <p:nvPr/>
        </p:nvSpPr>
        <p:spPr bwMode="auto">
          <a:xfrm>
            <a:off x="762000" y="1981200"/>
            <a:ext cx="7302500" cy="1292662"/>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rPr>
              <a:t>def</a:t>
            </a:r>
            <a:r>
              <a:rPr lang="en-US" altLang="en-US" sz="1800" b="1" dirty="0">
                <a:solidFill>
                  <a:srgbClr val="000090"/>
                </a:solidFill>
                <a:latin typeface="Courier"/>
              </a:rPr>
              <a:t> main():</a:t>
            </a:r>
          </a:p>
          <a:p>
            <a:pPr>
              <a:spcBef>
                <a:spcPct val="0"/>
              </a:spcBef>
              <a:buClrTx/>
              <a:buSzTx/>
              <a:buNone/>
              <a:tabLst>
                <a:tab pos="304800" algn="l"/>
                <a:tab pos="723900" algn="l"/>
              </a:tabLst>
              <a:defRPr/>
            </a:pPr>
            <a:r>
              <a:rPr lang="en-US" altLang="en-US" sz="1800" b="1" dirty="0">
                <a:solidFill>
                  <a:srgbClr val="000090"/>
                </a:solidFill>
                <a:latin typeface="Courier"/>
              </a:rPr>
              <a:t>	</a:t>
            </a:r>
            <a:r>
              <a:rPr lang="en-US" altLang="en-US" sz="1800" b="1" dirty="0" err="1">
                <a:solidFill>
                  <a:srgbClr val="000090"/>
                </a:solidFill>
                <a:latin typeface="Courier"/>
              </a:rPr>
              <a:t>english_italian</a:t>
            </a:r>
            <a:r>
              <a:rPr lang="en-US" altLang="en-US" sz="1800" b="1" dirty="0">
                <a:solidFill>
                  <a:srgbClr val="000090"/>
                </a:solidFill>
                <a:latin typeface="Courier"/>
              </a:rPr>
              <a:t> = </a:t>
            </a:r>
            <a:r>
              <a:rPr lang="en-US" altLang="en-US" sz="2400" b="1" dirty="0" err="1">
                <a:solidFill>
                  <a:srgbClr val="0000FF"/>
                </a:solidFill>
                <a:latin typeface="Courier"/>
              </a:rPr>
              <a:t>dict</a:t>
            </a:r>
            <a:r>
              <a:rPr lang="en-US" altLang="en-US" sz="2400" b="1" dirty="0">
                <a:solidFill>
                  <a:srgbClr val="0000FF"/>
                </a:solidFill>
                <a:latin typeface="Courier"/>
              </a:rPr>
              <a:t>()</a:t>
            </a:r>
          </a:p>
          <a:p>
            <a:pPr>
              <a:spcBef>
                <a:spcPct val="0"/>
              </a:spcBef>
              <a:buClrTx/>
              <a:buSzTx/>
              <a:buNone/>
              <a:tabLst>
                <a:tab pos="304800" algn="l"/>
                <a:tab pos="723900" algn="l"/>
              </a:tabLst>
              <a:defRPr/>
            </a:pPr>
            <a:endParaRPr lang="en-US" altLang="en-US" sz="1800" b="1" dirty="0">
              <a:latin typeface="Courier"/>
            </a:endParaRPr>
          </a:p>
          <a:p>
            <a:pPr>
              <a:spcBef>
                <a:spcPct val="0"/>
              </a:spcBef>
              <a:buClrTx/>
              <a:buSzTx/>
              <a:buNone/>
              <a:tabLst>
                <a:tab pos="304800" algn="l"/>
                <a:tab pos="723900" algn="l"/>
              </a:tabLst>
              <a:defRPr/>
            </a:pPr>
            <a:r>
              <a:rPr lang="en-US" altLang="en-US" sz="1800" b="1" dirty="0">
                <a:solidFill>
                  <a:srgbClr val="000090"/>
                </a:solidFill>
                <a:latin typeface="Courier"/>
                <a:cs typeface="Courier"/>
              </a:rPr>
              <a:t>main()</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67754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Creating a dictionary which contains pairs</a:t>
            </a:r>
          </a:p>
        </p:txBody>
      </p:sp>
      <p:sp>
        <p:nvSpPr>
          <p:cNvPr id="3" name="Content Placeholder 2"/>
          <p:cNvSpPr>
            <a:spLocks noGrp="1"/>
          </p:cNvSpPr>
          <p:nvPr>
            <p:ph sz="quarter" idx="1"/>
          </p:nvPr>
        </p:nvSpPr>
        <p:spPr>
          <a:xfrm>
            <a:off x="228600" y="838200"/>
            <a:ext cx="8839200" cy="5334000"/>
          </a:xfrm>
        </p:spPr>
        <p:txBody>
          <a:bodyPr>
            <a:normAutofit/>
          </a:bodyPr>
          <a:lstStyle/>
          <a:p>
            <a:r>
              <a:rPr lang="en-GB" sz="2800" dirty="0"/>
              <a:t> A dictionary object can be initialised with key-value pairs:</a:t>
            </a:r>
          </a:p>
          <a:p>
            <a:pPr lvl="1"/>
            <a:r>
              <a:rPr lang="en-GB" sz="2200" dirty="0"/>
              <a:t>Each associated pair is separated by ':' and the pairs are separated by commas.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sz="3200" dirty="0"/>
          </a:p>
        </p:txBody>
      </p:sp>
      <p:sp>
        <p:nvSpPr>
          <p:cNvPr id="9" name="Text Box 9"/>
          <p:cNvSpPr txBox="1">
            <a:spLocks noChangeArrowheads="1"/>
          </p:cNvSpPr>
          <p:nvPr/>
        </p:nvSpPr>
        <p:spPr bwMode="auto">
          <a:xfrm>
            <a:off x="152400" y="2243077"/>
            <a:ext cx="8839200" cy="2862323"/>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rPr>
              <a:t>def</a:t>
            </a:r>
            <a:r>
              <a:rPr lang="en-US" altLang="en-US" sz="1800" b="1" dirty="0">
                <a:solidFill>
                  <a:srgbClr val="000090"/>
                </a:solidFill>
                <a:latin typeface="Courier"/>
              </a:rPr>
              <a:t> main():</a:t>
            </a:r>
          </a:p>
          <a:p>
            <a:pPr>
              <a:spcBef>
                <a:spcPct val="0"/>
              </a:spcBef>
              <a:buClrTx/>
              <a:buSzTx/>
              <a:buNone/>
              <a:tabLst>
                <a:tab pos="304800" algn="l"/>
                <a:tab pos="723900" algn="l"/>
              </a:tabLst>
              <a:defRPr/>
            </a:pPr>
            <a:r>
              <a:rPr lang="en-US" altLang="en-US" sz="1800" b="1" dirty="0">
                <a:solidFill>
                  <a:srgbClr val="000090"/>
                </a:solidFill>
                <a:latin typeface="Courier"/>
              </a:rPr>
              <a:t>	</a:t>
            </a:r>
            <a:r>
              <a:rPr lang="en-US" altLang="en-US" sz="1800" b="1" dirty="0" err="1">
                <a:solidFill>
                  <a:srgbClr val="000090"/>
                </a:solidFill>
                <a:latin typeface="Courier"/>
              </a:rPr>
              <a:t>english_italian</a:t>
            </a:r>
            <a:r>
              <a:rPr lang="en-US" altLang="en-US" sz="1800" b="1" dirty="0">
                <a:solidFill>
                  <a:srgbClr val="000090"/>
                </a:solidFill>
                <a:latin typeface="Courier"/>
              </a:rPr>
              <a:t> = </a:t>
            </a:r>
            <a:r>
              <a:rPr lang="en-US" altLang="en-US" sz="1800" b="1" dirty="0">
                <a:solidFill>
                  <a:srgbClr val="FF00FF"/>
                </a:solidFill>
                <a:latin typeface="Courier"/>
              </a:rPr>
              <a:t>{</a:t>
            </a:r>
            <a:r>
              <a:rPr lang="en-US" altLang="en-US" sz="1800" b="1" dirty="0">
                <a:solidFill>
                  <a:srgbClr val="000090"/>
                </a:solidFill>
                <a:latin typeface="Courier"/>
              </a:rPr>
              <a:t>"yes"</a:t>
            </a:r>
            <a:r>
              <a:rPr lang="en-US" altLang="en-US" sz="1800" b="1" dirty="0">
                <a:solidFill>
                  <a:srgbClr val="FF00FF"/>
                </a:solidFill>
                <a:latin typeface="Courier"/>
              </a:rPr>
              <a:t>:</a:t>
            </a:r>
            <a:r>
              <a:rPr lang="en-US" altLang="en-US" sz="1800" b="1" dirty="0">
                <a:solidFill>
                  <a:srgbClr val="000090"/>
                </a:solidFill>
                <a:latin typeface="Courier"/>
              </a:rPr>
              <a:t>"</a:t>
            </a:r>
            <a:r>
              <a:rPr lang="en-US" altLang="en-US" sz="1800" b="1" dirty="0" err="1">
                <a:solidFill>
                  <a:srgbClr val="000090"/>
                </a:solidFill>
                <a:latin typeface="Courier"/>
              </a:rPr>
              <a:t>si</a:t>
            </a:r>
            <a:r>
              <a:rPr lang="en-US" altLang="en-US" sz="1800" b="1" dirty="0">
                <a:solidFill>
                  <a:srgbClr val="000090"/>
                </a:solidFill>
                <a:latin typeface="Courier"/>
              </a:rPr>
              <a:t>", "</a:t>
            </a:r>
            <a:r>
              <a:rPr lang="en-US" altLang="en-US" sz="1800" b="1" dirty="0" err="1">
                <a:solidFill>
                  <a:srgbClr val="000090"/>
                </a:solidFill>
                <a:latin typeface="Courier"/>
              </a:rPr>
              <a:t>bye"</a:t>
            </a:r>
            <a:r>
              <a:rPr lang="en-US" altLang="en-US" sz="1800" b="1" dirty="0" err="1">
                <a:solidFill>
                  <a:srgbClr val="FF00FF"/>
                </a:solidFill>
                <a:latin typeface="Courier"/>
              </a:rPr>
              <a:t>:</a:t>
            </a:r>
            <a:r>
              <a:rPr lang="en-US" altLang="en-US" sz="1800" b="1" dirty="0" err="1">
                <a:solidFill>
                  <a:srgbClr val="000090"/>
                </a:solidFill>
                <a:latin typeface="Courier"/>
              </a:rPr>
              <a:t>"ciao</a:t>
            </a:r>
            <a:r>
              <a:rPr lang="en-US" altLang="en-US" sz="1800" b="1" dirty="0">
                <a:solidFill>
                  <a:srgbClr val="000090"/>
                </a:solidFill>
                <a:latin typeface="Courier"/>
              </a:rPr>
              <a:t>", "</a:t>
            </a:r>
            <a:r>
              <a:rPr lang="en-US" altLang="en-US" sz="1800" b="1" dirty="0" err="1">
                <a:solidFill>
                  <a:srgbClr val="000090"/>
                </a:solidFill>
                <a:latin typeface="Courier"/>
              </a:rPr>
              <a:t>no"</a:t>
            </a:r>
            <a:r>
              <a:rPr lang="en-US" altLang="en-US" sz="1800" b="1" dirty="0" err="1">
                <a:solidFill>
                  <a:srgbClr val="FF00FF"/>
                </a:solidFill>
                <a:latin typeface="Courier"/>
              </a:rPr>
              <a:t>:</a:t>
            </a:r>
            <a:r>
              <a:rPr lang="en-US" altLang="en-US" sz="1800" b="1" dirty="0" err="1">
                <a:solidFill>
                  <a:srgbClr val="000090"/>
                </a:solidFill>
                <a:latin typeface="Courier"/>
              </a:rPr>
              <a:t>"no</a:t>
            </a:r>
            <a:r>
              <a:rPr lang="en-US" altLang="en-US" sz="1800" b="1" dirty="0">
                <a:solidFill>
                  <a:srgbClr val="000090"/>
                </a:solidFill>
                <a:latin typeface="Courier"/>
              </a:rPr>
              <a:t>", 	  					 "maybe"</a:t>
            </a:r>
            <a:r>
              <a:rPr lang="en-US" altLang="en-US" sz="1800" b="1" dirty="0">
                <a:solidFill>
                  <a:srgbClr val="FF00FF"/>
                </a:solidFill>
                <a:latin typeface="Courier"/>
              </a:rPr>
              <a:t>:</a:t>
            </a:r>
            <a:r>
              <a:rPr lang="en-US" altLang="en-US" sz="1800" b="1" dirty="0">
                <a:solidFill>
                  <a:srgbClr val="000090"/>
                </a:solidFill>
                <a:latin typeface="Courier"/>
              </a:rPr>
              <a:t>"</a:t>
            </a:r>
            <a:r>
              <a:rPr lang="en-US" altLang="en-US" sz="1800" b="1" dirty="0" err="1">
                <a:solidFill>
                  <a:srgbClr val="000090"/>
                </a:solidFill>
                <a:latin typeface="Courier"/>
              </a:rPr>
              <a:t>forse</a:t>
            </a:r>
            <a:r>
              <a:rPr lang="en-US" altLang="en-US" sz="1800" b="1" dirty="0">
                <a:solidFill>
                  <a:srgbClr val="000090"/>
                </a:solidFill>
                <a:latin typeface="Courier"/>
              </a:rPr>
              <a:t>", "thank you"</a:t>
            </a:r>
            <a:r>
              <a:rPr lang="en-US" altLang="en-US" sz="1800" b="1" dirty="0">
                <a:solidFill>
                  <a:srgbClr val="FF00FF"/>
                </a:solidFill>
                <a:latin typeface="Courier"/>
              </a:rPr>
              <a:t>:</a:t>
            </a:r>
            <a:r>
              <a:rPr lang="en-US" altLang="en-US" sz="1800" b="1" dirty="0">
                <a:solidFill>
                  <a:srgbClr val="000090"/>
                </a:solidFill>
                <a:latin typeface="Courier"/>
              </a:rPr>
              <a:t>"</a:t>
            </a:r>
            <a:r>
              <a:rPr lang="en-US" altLang="en-US" sz="1800" b="1" dirty="0" err="1">
                <a:solidFill>
                  <a:srgbClr val="000090"/>
                </a:solidFill>
                <a:latin typeface="Courier"/>
              </a:rPr>
              <a:t>grazie</a:t>
            </a:r>
            <a:r>
              <a:rPr lang="en-US" altLang="en-US" sz="1800" b="1" dirty="0">
                <a:solidFill>
                  <a:srgbClr val="000090"/>
                </a:solidFill>
                <a:latin typeface="Courier"/>
              </a:rPr>
              <a:t>"</a:t>
            </a:r>
            <a:r>
              <a:rPr lang="en-US" altLang="en-US" sz="1800" b="1" dirty="0">
                <a:solidFill>
                  <a:srgbClr val="FF00FF"/>
                </a:solidFill>
                <a:latin typeface="Courier"/>
              </a:rPr>
              <a:t>}</a:t>
            </a:r>
            <a:endParaRPr lang="en-US" altLang="en-US" sz="1800" b="1" dirty="0">
              <a:solidFill>
                <a:srgbClr val="FF00FF"/>
              </a:solidFill>
              <a:latin typeface="Courier"/>
              <a:cs typeface="Courier"/>
            </a:endParaRP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a:t>
            </a:r>
            <a:r>
              <a:rPr lang="en-US" altLang="en-US" sz="1800" b="1" dirty="0" err="1">
                <a:solidFill>
                  <a:srgbClr val="000090"/>
                </a:solidFill>
                <a:latin typeface="Courier"/>
              </a:rPr>
              <a:t>english_italian</a:t>
            </a:r>
            <a:r>
              <a:rPr lang="en-US" altLang="en-US" sz="1800" b="1" dirty="0">
                <a:solidFill>
                  <a:srgbClr val="000090"/>
                </a:solidFill>
                <a:latin typeface="Courier"/>
              </a:rPr>
              <a:t>)</a:t>
            </a:r>
          </a:p>
          <a:p>
            <a:pPr>
              <a:spcBef>
                <a:spcPct val="0"/>
              </a:spcBef>
              <a:buClrTx/>
              <a:buSzTx/>
              <a:buNone/>
              <a:tabLst>
                <a:tab pos="304800" algn="l"/>
                <a:tab pos="723900" algn="l"/>
              </a:tabLst>
              <a:defRPr/>
            </a:pPr>
            <a:endParaRPr lang="en-US" altLang="en-US" sz="1800" b="1" dirty="0">
              <a:solidFill>
                <a:srgbClr val="000090"/>
              </a:solidFill>
              <a:latin typeface="Courier"/>
            </a:endParaRPr>
          </a:p>
          <a:p>
            <a:pPr>
              <a:spcBef>
                <a:spcPct val="0"/>
              </a:spcBef>
              <a:buClrTx/>
              <a:buSzTx/>
              <a:buNone/>
              <a:tabLst>
                <a:tab pos="304800" algn="l"/>
                <a:tab pos="723900" algn="l"/>
              </a:tabLst>
              <a:defRPr/>
            </a:pPr>
            <a:r>
              <a:rPr lang="en-US" altLang="en-US" sz="1800" b="1" dirty="0">
                <a:solidFill>
                  <a:srgbClr val="000090"/>
                </a:solidFill>
                <a:latin typeface="Courier"/>
              </a:rPr>
              <a:t>	contacts = </a:t>
            </a:r>
            <a:r>
              <a:rPr lang="en-US" altLang="en-US" sz="1800" b="1" dirty="0">
                <a:solidFill>
                  <a:srgbClr val="FF00FF"/>
                </a:solidFill>
                <a:latin typeface="Courier"/>
              </a:rPr>
              <a:t>{</a:t>
            </a:r>
            <a:r>
              <a:rPr lang="en-US" altLang="en-US" sz="1800" b="1" dirty="0">
                <a:solidFill>
                  <a:srgbClr val="000090"/>
                </a:solidFill>
                <a:latin typeface="Courier"/>
              </a:rPr>
              <a:t>"Jill"</a:t>
            </a:r>
            <a:r>
              <a:rPr lang="en-US" altLang="en-US" sz="1800" b="1" dirty="0">
                <a:solidFill>
                  <a:srgbClr val="FF00FF"/>
                </a:solidFill>
                <a:latin typeface="Courier"/>
              </a:rPr>
              <a:t>:</a:t>
            </a:r>
            <a:r>
              <a:rPr lang="en-US" altLang="en-US" sz="1800" b="1" dirty="0">
                <a:solidFill>
                  <a:srgbClr val="000090"/>
                </a:solidFill>
                <a:latin typeface="Courier"/>
              </a:rPr>
              <a:t> 3456, "James"</a:t>
            </a:r>
            <a:r>
              <a:rPr lang="en-US" altLang="en-US" sz="1800" b="1" dirty="0">
                <a:solidFill>
                  <a:srgbClr val="FF00FF"/>
                </a:solidFill>
                <a:latin typeface="Courier"/>
              </a:rPr>
              <a:t>:</a:t>
            </a:r>
            <a:r>
              <a:rPr lang="en-US" altLang="en-US" sz="1800" b="1" dirty="0">
                <a:solidFill>
                  <a:srgbClr val="000090"/>
                </a:solidFill>
                <a:latin typeface="Courier"/>
              </a:rPr>
              <a:t> 3456, "Yi"</a:t>
            </a:r>
            <a:r>
              <a:rPr lang="en-US" altLang="en-US" sz="1800" b="1" dirty="0">
                <a:solidFill>
                  <a:srgbClr val="FF00FF"/>
                </a:solidFill>
                <a:latin typeface="Courier"/>
              </a:rPr>
              <a:t>:</a:t>
            </a:r>
            <a:r>
              <a:rPr lang="en-US" altLang="en-US" sz="1800" b="1" dirty="0">
                <a:solidFill>
                  <a:srgbClr val="000090"/>
                </a:solidFill>
                <a:latin typeface="Courier"/>
              </a:rPr>
              <a:t> 7654, </a:t>
            </a:r>
          </a:p>
          <a:p>
            <a:pPr algn="r">
              <a:spcBef>
                <a:spcPct val="0"/>
              </a:spcBef>
              <a:buClrTx/>
              <a:buSzTx/>
              <a:buNone/>
              <a:tabLst>
                <a:tab pos="304800" algn="l"/>
                <a:tab pos="723900" algn="l"/>
              </a:tabLst>
              <a:defRPr/>
            </a:pPr>
            <a:r>
              <a:rPr lang="en-US" altLang="en-US" sz="1800" b="1" dirty="0">
                <a:solidFill>
                  <a:srgbClr val="000090"/>
                </a:solidFill>
                <a:latin typeface="Courier"/>
              </a:rPr>
              <a:t>"Syed"</a:t>
            </a:r>
            <a:r>
              <a:rPr lang="en-US" altLang="en-US" sz="1800" b="1" dirty="0">
                <a:solidFill>
                  <a:srgbClr val="FF00FF"/>
                </a:solidFill>
                <a:latin typeface="Courier"/>
              </a:rPr>
              <a:t>:</a:t>
            </a:r>
            <a:r>
              <a:rPr lang="en-US" altLang="en-US" sz="1800" b="1" dirty="0">
                <a:solidFill>
                  <a:srgbClr val="000090"/>
                </a:solidFill>
                <a:latin typeface="Courier"/>
              </a:rPr>
              <a:t> 6754</a:t>
            </a:r>
            <a:r>
              <a:rPr lang="en-US" altLang="en-US" sz="1800" b="1" dirty="0">
                <a:solidFill>
                  <a:srgbClr val="FF00FF"/>
                </a:solidFill>
                <a:latin typeface="Courier"/>
              </a:rPr>
              <a:t>}</a:t>
            </a:r>
          </a:p>
          <a:p>
            <a:pPr>
              <a:spcBef>
                <a:spcPct val="0"/>
              </a:spcBef>
              <a:buClrTx/>
              <a:buSzTx/>
              <a:buNone/>
              <a:tabLst>
                <a:tab pos="304800" algn="l"/>
                <a:tab pos="723900" algn="l"/>
              </a:tabLst>
              <a:defRPr/>
            </a:pPr>
            <a:r>
              <a:rPr lang="en-US" altLang="en-US" sz="1800" b="1" dirty="0">
                <a:latin typeface="Courier"/>
                <a:cs typeface="Courier"/>
              </a:rPr>
              <a:t>	</a:t>
            </a:r>
            <a:r>
              <a:rPr lang="en-US" altLang="en-US" sz="1800" b="1" dirty="0">
                <a:solidFill>
                  <a:srgbClr val="000090"/>
                </a:solidFill>
                <a:latin typeface="Courier"/>
                <a:cs typeface="Courier"/>
              </a:rPr>
              <a:t>print(</a:t>
            </a:r>
            <a:r>
              <a:rPr lang="en-US" altLang="en-US" sz="1800" b="1" dirty="0">
                <a:solidFill>
                  <a:srgbClr val="000090"/>
                </a:solidFill>
                <a:latin typeface="Courier"/>
              </a:rPr>
              <a:t>contacts)</a:t>
            </a:r>
          </a:p>
          <a:p>
            <a:pPr>
              <a:spcBef>
                <a:spcPct val="0"/>
              </a:spcBef>
              <a:buClrTx/>
              <a:buSzTx/>
              <a:buNone/>
              <a:tabLst>
                <a:tab pos="304800" algn="l"/>
                <a:tab pos="723900" algn="l"/>
              </a:tabLst>
              <a:defRPr/>
            </a:pPr>
            <a:endParaRPr lang="en-US" altLang="en-US" sz="1800" b="1" dirty="0">
              <a:solidFill>
                <a:srgbClr val="000090"/>
              </a:solidFill>
              <a:latin typeface="Courier"/>
            </a:endParaRPr>
          </a:p>
          <a:p>
            <a:pPr>
              <a:spcBef>
                <a:spcPct val="0"/>
              </a:spcBef>
              <a:buClrTx/>
              <a:buSzTx/>
              <a:buNone/>
              <a:tabLst>
                <a:tab pos="304800" algn="l"/>
                <a:tab pos="723900" algn="l"/>
              </a:tabLst>
              <a:defRPr/>
            </a:pPr>
            <a:r>
              <a:rPr lang="en-US" altLang="en-US" sz="1800" b="1" dirty="0">
                <a:solidFill>
                  <a:srgbClr val="000090"/>
                </a:solidFill>
                <a:latin typeface="Courier"/>
              </a:rPr>
              <a:t>main()</a:t>
            </a:r>
          </a:p>
        </p:txBody>
      </p:sp>
      <p:sp>
        <p:nvSpPr>
          <p:cNvPr id="11" name="TextBox 10"/>
          <p:cNvSpPr txBox="1"/>
          <p:nvPr/>
        </p:nvSpPr>
        <p:spPr>
          <a:xfrm>
            <a:off x="1219200" y="4930914"/>
            <a:ext cx="7848600" cy="707886"/>
          </a:xfrm>
          <a:prstGeom prst="rect">
            <a:avLst/>
          </a:prstGeom>
          <a:solidFill>
            <a:srgbClr val="E3EBF3"/>
          </a:solidFill>
          <a:ln>
            <a:solidFill>
              <a:srgbClr val="0000FF"/>
            </a:solidFill>
          </a:ln>
        </p:spPr>
        <p:txBody>
          <a:bodyPr wrap="square" rtlCol="0">
            <a:spAutoFit/>
          </a:bodyPr>
          <a:lstStyle/>
          <a:p>
            <a:pPr>
              <a:defRPr/>
            </a:pPr>
            <a:r>
              <a:rPr lang="tr-TR" sz="2000" b="1" dirty="0">
                <a:solidFill>
                  <a:srgbClr val="000090"/>
                </a:solidFill>
              </a:rPr>
              <a:t>{'</a:t>
            </a:r>
            <a:r>
              <a:rPr lang="tr-TR" sz="2000" b="1" dirty="0" err="1">
                <a:solidFill>
                  <a:srgbClr val="000090"/>
                </a:solidFill>
              </a:rPr>
              <a:t>maybe</a:t>
            </a:r>
            <a:r>
              <a:rPr lang="tr-TR" sz="2000" b="1" dirty="0">
                <a:solidFill>
                  <a:srgbClr val="000090"/>
                </a:solidFill>
              </a:rPr>
              <a:t>': '</a:t>
            </a:r>
            <a:r>
              <a:rPr lang="tr-TR" sz="2000" b="1" dirty="0" err="1">
                <a:solidFill>
                  <a:srgbClr val="000090"/>
                </a:solidFill>
              </a:rPr>
              <a:t>forse</a:t>
            </a:r>
            <a:r>
              <a:rPr lang="tr-TR" sz="2000" b="1" dirty="0">
                <a:solidFill>
                  <a:srgbClr val="000090"/>
                </a:solidFill>
              </a:rPr>
              <a:t>', '</a:t>
            </a:r>
            <a:r>
              <a:rPr lang="tr-TR" sz="2000" b="1" dirty="0" err="1">
                <a:solidFill>
                  <a:srgbClr val="000090"/>
                </a:solidFill>
              </a:rPr>
              <a:t>bye</a:t>
            </a:r>
            <a:r>
              <a:rPr lang="tr-TR" sz="2000" b="1" dirty="0">
                <a:solidFill>
                  <a:srgbClr val="000090"/>
                </a:solidFill>
              </a:rPr>
              <a:t>': '</a:t>
            </a:r>
            <a:r>
              <a:rPr lang="tr-TR" sz="2000" b="1" dirty="0" err="1">
                <a:solidFill>
                  <a:srgbClr val="000090"/>
                </a:solidFill>
              </a:rPr>
              <a:t>ciao</a:t>
            </a:r>
            <a:r>
              <a:rPr lang="tr-TR" sz="2000" b="1" dirty="0">
                <a:solidFill>
                  <a:srgbClr val="000090"/>
                </a:solidFill>
              </a:rPr>
              <a:t>', '</a:t>
            </a:r>
            <a:r>
              <a:rPr lang="tr-TR" sz="2000" b="1" dirty="0" err="1">
                <a:solidFill>
                  <a:srgbClr val="000090"/>
                </a:solidFill>
              </a:rPr>
              <a:t>yes</a:t>
            </a:r>
            <a:r>
              <a:rPr lang="tr-TR" sz="2000" b="1" dirty="0">
                <a:solidFill>
                  <a:srgbClr val="000090"/>
                </a:solidFill>
              </a:rPr>
              <a:t>': 'si', '</a:t>
            </a:r>
            <a:r>
              <a:rPr lang="tr-TR" sz="2000" b="1" dirty="0" err="1">
                <a:solidFill>
                  <a:srgbClr val="000090"/>
                </a:solidFill>
              </a:rPr>
              <a:t>no</a:t>
            </a:r>
            <a:r>
              <a:rPr lang="tr-TR" sz="2000" b="1" dirty="0">
                <a:solidFill>
                  <a:srgbClr val="000090"/>
                </a:solidFill>
              </a:rPr>
              <a:t>': '</a:t>
            </a:r>
            <a:r>
              <a:rPr lang="tr-TR" sz="2000" b="1" dirty="0" err="1">
                <a:solidFill>
                  <a:srgbClr val="000090"/>
                </a:solidFill>
              </a:rPr>
              <a:t>no</a:t>
            </a:r>
            <a:r>
              <a:rPr lang="tr-TR" sz="2000" b="1" dirty="0">
                <a:solidFill>
                  <a:srgbClr val="000090"/>
                </a:solidFill>
              </a:rPr>
              <a:t>', '</a:t>
            </a:r>
            <a:r>
              <a:rPr lang="tr-TR" sz="2000" b="1" dirty="0" err="1">
                <a:solidFill>
                  <a:srgbClr val="000090"/>
                </a:solidFill>
              </a:rPr>
              <a:t>thank</a:t>
            </a:r>
            <a:r>
              <a:rPr lang="tr-TR" sz="2000" b="1" dirty="0">
                <a:solidFill>
                  <a:srgbClr val="000090"/>
                </a:solidFill>
              </a:rPr>
              <a:t> </a:t>
            </a:r>
            <a:r>
              <a:rPr lang="tr-TR" sz="2000" b="1" dirty="0" err="1">
                <a:solidFill>
                  <a:srgbClr val="000090"/>
                </a:solidFill>
              </a:rPr>
              <a:t>you</a:t>
            </a:r>
            <a:r>
              <a:rPr lang="tr-TR" sz="2000" b="1" dirty="0">
                <a:solidFill>
                  <a:srgbClr val="000090"/>
                </a:solidFill>
              </a:rPr>
              <a:t>': '</a:t>
            </a:r>
            <a:r>
              <a:rPr lang="tr-TR" sz="2000" b="1" dirty="0" err="1">
                <a:solidFill>
                  <a:srgbClr val="000090"/>
                </a:solidFill>
              </a:rPr>
              <a:t>grazie</a:t>
            </a:r>
            <a:r>
              <a:rPr lang="tr-TR" sz="2000" b="1" dirty="0">
                <a:solidFill>
                  <a:srgbClr val="000090"/>
                </a:solidFill>
              </a:rPr>
              <a:t>'}</a:t>
            </a:r>
          </a:p>
          <a:p>
            <a:pPr>
              <a:defRPr/>
            </a:pPr>
            <a:r>
              <a:rPr lang="tr-TR" sz="2000" b="1" dirty="0">
                <a:solidFill>
                  <a:srgbClr val="000090"/>
                </a:solidFill>
              </a:rPr>
              <a:t>{'</a:t>
            </a:r>
            <a:r>
              <a:rPr lang="tr-TR" sz="2000" b="1" dirty="0" err="1">
                <a:solidFill>
                  <a:srgbClr val="000090"/>
                </a:solidFill>
              </a:rPr>
              <a:t>Yi</a:t>
            </a:r>
            <a:r>
              <a:rPr lang="tr-TR" sz="2000" b="1" dirty="0">
                <a:solidFill>
                  <a:srgbClr val="000090"/>
                </a:solidFill>
              </a:rPr>
              <a:t>': 7654, '</a:t>
            </a:r>
            <a:r>
              <a:rPr lang="tr-TR" sz="2000" b="1" dirty="0" err="1">
                <a:solidFill>
                  <a:srgbClr val="000090"/>
                </a:solidFill>
              </a:rPr>
              <a:t>Jill</a:t>
            </a:r>
            <a:r>
              <a:rPr lang="tr-TR" sz="2000" b="1" dirty="0">
                <a:solidFill>
                  <a:srgbClr val="000090"/>
                </a:solidFill>
              </a:rPr>
              <a:t>': 3456, '</a:t>
            </a:r>
            <a:r>
              <a:rPr lang="tr-TR" sz="2000" b="1" dirty="0" err="1">
                <a:solidFill>
                  <a:srgbClr val="000090"/>
                </a:solidFill>
              </a:rPr>
              <a:t>Syed</a:t>
            </a:r>
            <a:r>
              <a:rPr lang="tr-TR" sz="2000" b="1" dirty="0">
                <a:solidFill>
                  <a:srgbClr val="000090"/>
                </a:solidFill>
              </a:rPr>
              <a:t>': 6754, 'James': 3456}</a:t>
            </a:r>
            <a:endParaRPr lang="en-US" sz="2000" b="1" dirty="0">
              <a:solidFill>
                <a:srgbClr val="000090"/>
              </a:solidFill>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7</a:t>
            </a:fld>
            <a:endParaRPr lang="en-US" dirty="0"/>
          </a:p>
        </p:txBody>
      </p:sp>
      <p:sp>
        <p:nvSpPr>
          <p:cNvPr id="8" name="TextBox 7"/>
          <p:cNvSpPr txBox="1"/>
          <p:nvPr/>
        </p:nvSpPr>
        <p:spPr>
          <a:xfrm>
            <a:off x="152400" y="6248400"/>
            <a:ext cx="8839200"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GB" sz="2400" b="1" dirty="0">
                <a:solidFill>
                  <a:srgbClr val="000090"/>
                </a:solidFill>
              </a:rPr>
              <a:t>Note:  the keys have to be unique but the associated values do not.</a:t>
            </a:r>
            <a:endParaRPr lang="en-US" sz="2400" b="1" dirty="0">
              <a:solidFill>
                <a:srgbClr val="000090"/>
              </a:solidFill>
            </a:endParaRPr>
          </a:p>
        </p:txBody>
      </p:sp>
    </p:spTree>
    <p:extLst>
      <p:ext uri="{BB962C8B-B14F-4D97-AF65-F5344CB8AC3E}">
        <p14:creationId xmlns:p14="http://schemas.microsoft.com/office/powerpoint/2010/main" val="307292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Visualising the dictionary</a:t>
            </a:r>
          </a:p>
        </p:txBody>
      </p:sp>
      <p:sp>
        <p:nvSpPr>
          <p:cNvPr id="3" name="Content Placeholder 2"/>
          <p:cNvSpPr>
            <a:spLocks noGrp="1"/>
          </p:cNvSpPr>
          <p:nvPr>
            <p:ph sz="quarter" idx="1"/>
          </p:nvPr>
        </p:nvSpPr>
        <p:spPr>
          <a:xfrm>
            <a:off x="152400" y="1066800"/>
            <a:ext cx="8915400" cy="5486400"/>
          </a:xfrm>
        </p:spPr>
        <p:txBody>
          <a:bodyPr>
            <a:normAutofit/>
          </a:bodyPr>
          <a:lstStyle/>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endParaRPr lang="en-US" b="1" dirty="0"/>
          </a:p>
          <a:p>
            <a:endParaRPr lang="en-US" b="1" dirty="0"/>
          </a:p>
          <a:p>
            <a:pPr marL="0" indent="0">
              <a:buNone/>
            </a:pPr>
            <a:endParaRPr lang="en-US" sz="3200" b="1" dirty="0"/>
          </a:p>
        </p:txBody>
      </p:sp>
      <p:sp>
        <p:nvSpPr>
          <p:cNvPr id="7" name="Text Box 9"/>
          <p:cNvSpPr txBox="1">
            <a:spLocks noChangeArrowheads="1"/>
          </p:cNvSpPr>
          <p:nvPr/>
        </p:nvSpPr>
        <p:spPr bwMode="auto">
          <a:xfrm>
            <a:off x="228600" y="1143000"/>
            <a:ext cx="8610600" cy="2031325"/>
          </a:xfrm>
          <a:prstGeom prst="rect">
            <a:avLst/>
          </a:prstGeom>
          <a:solidFill>
            <a:srgbClr val="D7F7FF"/>
          </a:solidFill>
          <a:ln>
            <a:solidFill>
              <a:srgbClr val="0000FF"/>
            </a:solid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23900" algn="l"/>
              </a:tabLst>
              <a:defRPr/>
            </a:pPr>
            <a:r>
              <a:rPr lang="en-US" altLang="en-US" sz="1800" b="1" dirty="0" err="1">
                <a:solidFill>
                  <a:srgbClr val="000090"/>
                </a:solidFill>
                <a:latin typeface="Courier"/>
              </a:rPr>
              <a:t>def</a:t>
            </a:r>
            <a:r>
              <a:rPr lang="en-US" altLang="en-US" sz="1800" b="1" dirty="0">
                <a:solidFill>
                  <a:srgbClr val="000090"/>
                </a:solidFill>
                <a:latin typeface="Courier"/>
              </a:rPr>
              <a:t> main():</a:t>
            </a:r>
          </a:p>
          <a:p>
            <a:pPr>
              <a:spcBef>
                <a:spcPct val="0"/>
              </a:spcBef>
              <a:buClrTx/>
              <a:buSzTx/>
              <a:buNone/>
              <a:tabLst>
                <a:tab pos="304800" algn="l"/>
                <a:tab pos="723900" algn="l"/>
              </a:tabLst>
              <a:defRPr/>
            </a:pPr>
            <a:r>
              <a:rPr lang="en-US" altLang="en-US" sz="1800" b="1" dirty="0">
                <a:solidFill>
                  <a:srgbClr val="000090"/>
                </a:solidFill>
                <a:latin typeface="Courier"/>
              </a:rPr>
              <a:t>	contacts = {"Jill": 3456, "James": 3456, "Yi": 7654,      					 "Syed": 6754}</a:t>
            </a:r>
          </a:p>
          <a:p>
            <a:pPr>
              <a:spcBef>
                <a:spcPct val="0"/>
              </a:spcBef>
              <a:buClrTx/>
              <a:buSzTx/>
              <a:buNone/>
              <a:tabLst>
                <a:tab pos="304800" algn="l"/>
                <a:tab pos="723900" algn="l"/>
              </a:tabLst>
              <a:defRPr/>
            </a:pPr>
            <a:r>
              <a:rPr lang="en-US" altLang="en-US" sz="1800" b="1" dirty="0">
                <a:solidFill>
                  <a:srgbClr val="000090"/>
                </a:solidFill>
                <a:latin typeface="Courier"/>
                <a:cs typeface="Courier"/>
              </a:rPr>
              <a:t>	</a:t>
            </a:r>
            <a:endParaRPr lang="en-US" altLang="en-US" sz="800" b="1" dirty="0">
              <a:solidFill>
                <a:srgbClr val="000090"/>
              </a:solidFill>
              <a:latin typeface="Courier"/>
              <a:cs typeface="Courier"/>
            </a:endParaRPr>
          </a:p>
          <a:p>
            <a:pPr>
              <a:spcBef>
                <a:spcPct val="0"/>
              </a:spcBef>
              <a:buClrTx/>
              <a:buSzTx/>
              <a:buNone/>
              <a:tabLst>
                <a:tab pos="304800" algn="l"/>
                <a:tab pos="723900" algn="l"/>
              </a:tabLst>
              <a:defRPr/>
            </a:pPr>
            <a:r>
              <a:rPr lang="en-US" altLang="en-US" sz="1800" b="1" dirty="0">
                <a:solidFill>
                  <a:srgbClr val="000090"/>
                </a:solidFill>
                <a:latin typeface="Courier"/>
                <a:cs typeface="Courier"/>
              </a:rPr>
              <a:t>	print(</a:t>
            </a:r>
            <a:r>
              <a:rPr lang="en-US" altLang="en-US" sz="1800" b="1" dirty="0">
                <a:solidFill>
                  <a:srgbClr val="000090"/>
                </a:solidFill>
                <a:latin typeface="Courier"/>
              </a:rPr>
              <a:t>contacts)</a:t>
            </a:r>
          </a:p>
          <a:p>
            <a:pPr>
              <a:spcBef>
                <a:spcPct val="0"/>
              </a:spcBef>
              <a:buClrTx/>
              <a:buSzTx/>
              <a:buNone/>
              <a:tabLst>
                <a:tab pos="304800" algn="l"/>
                <a:tab pos="723900" algn="l"/>
              </a:tabLst>
              <a:defRPr/>
            </a:pPr>
            <a:endParaRPr lang="en-US" altLang="en-US" sz="1800" b="1" dirty="0">
              <a:solidFill>
                <a:srgbClr val="000090"/>
              </a:solidFill>
              <a:latin typeface="Courier"/>
            </a:endParaRPr>
          </a:p>
          <a:p>
            <a:pPr>
              <a:spcBef>
                <a:spcPct val="0"/>
              </a:spcBef>
              <a:buClrTx/>
              <a:buSzTx/>
              <a:buNone/>
              <a:tabLst>
                <a:tab pos="304800" algn="l"/>
                <a:tab pos="723900" algn="l"/>
              </a:tabLst>
              <a:defRPr/>
            </a:pPr>
            <a:r>
              <a:rPr lang="en-US" altLang="en-US" sz="1800" b="1" dirty="0">
                <a:solidFill>
                  <a:srgbClr val="000090"/>
                </a:solidFill>
                <a:latin typeface="Courier"/>
              </a:rPr>
              <a:t>main()</a:t>
            </a:r>
          </a:p>
        </p:txBody>
      </p:sp>
      <p:sp>
        <p:nvSpPr>
          <p:cNvPr id="8" name="TextBox 7"/>
          <p:cNvSpPr txBox="1"/>
          <p:nvPr/>
        </p:nvSpPr>
        <p:spPr>
          <a:xfrm>
            <a:off x="1676400" y="2819400"/>
            <a:ext cx="7010400" cy="461665"/>
          </a:xfrm>
          <a:prstGeom prst="rect">
            <a:avLst/>
          </a:prstGeom>
          <a:solidFill>
            <a:srgbClr val="E3EBF3"/>
          </a:solidFill>
          <a:ln>
            <a:solidFill>
              <a:srgbClr val="0000FF"/>
            </a:solidFill>
          </a:ln>
        </p:spPr>
        <p:txBody>
          <a:bodyPr wrap="square" rtlCol="0">
            <a:spAutoFit/>
          </a:bodyPr>
          <a:lstStyle/>
          <a:p>
            <a:pPr>
              <a:defRPr/>
            </a:pPr>
            <a:r>
              <a:rPr lang="it-IT" sz="2400" b="1" dirty="0">
                <a:solidFill>
                  <a:srgbClr val="000090"/>
                </a:solidFill>
              </a:rPr>
              <a:t>{'Jill': 3456, '</a:t>
            </a:r>
            <a:r>
              <a:rPr lang="it-IT" sz="2400" b="1" dirty="0" err="1">
                <a:solidFill>
                  <a:srgbClr val="000090"/>
                </a:solidFill>
              </a:rPr>
              <a:t>Syed</a:t>
            </a:r>
            <a:r>
              <a:rPr lang="it-IT" sz="2400" b="1" dirty="0">
                <a:solidFill>
                  <a:srgbClr val="000090"/>
                </a:solidFill>
              </a:rPr>
              <a:t>': 6754, 'James': 3456, '</a:t>
            </a:r>
            <a:r>
              <a:rPr lang="it-IT" sz="2400" b="1" dirty="0" err="1">
                <a:solidFill>
                  <a:srgbClr val="000090"/>
                </a:solidFill>
              </a:rPr>
              <a:t>Yi</a:t>
            </a:r>
            <a:r>
              <a:rPr lang="it-IT" sz="2400" b="1" dirty="0">
                <a:solidFill>
                  <a:srgbClr val="000090"/>
                </a:solidFill>
              </a:rPr>
              <a:t>': 7654}</a:t>
            </a:r>
            <a:endParaRPr lang="en-US" sz="2400" b="1" dirty="0">
              <a:solidFill>
                <a:srgbClr val="000090"/>
              </a:solidFill>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9" name="Slide Number Placeholder 8"/>
          <p:cNvSpPr>
            <a:spLocks noGrp="1"/>
          </p:cNvSpPr>
          <p:nvPr>
            <p:ph type="sldNum" sz="quarter" idx="4"/>
          </p:nvPr>
        </p:nvSpPr>
        <p:spPr/>
        <p:txBody>
          <a:bodyPr/>
          <a:lstStyle/>
          <a:p>
            <a:fld id="{B6F15528-21DE-4FAA-801E-634DDDAF4B2B}" type="slidenum">
              <a:rPr lang="en-US" smtClean="0"/>
              <a:pPr/>
              <a:t>8</a:t>
            </a:fld>
            <a:endParaRPr lang="en-US" dirty="0"/>
          </a:p>
        </p:txBody>
      </p:sp>
      <p:sp>
        <p:nvSpPr>
          <p:cNvPr id="12" name="TextBox 11"/>
          <p:cNvSpPr txBox="1"/>
          <p:nvPr/>
        </p:nvSpPr>
        <p:spPr>
          <a:xfrm>
            <a:off x="6172200" y="4114800"/>
            <a:ext cx="2819400"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GB" sz="2400" b="1" dirty="0">
                <a:solidFill>
                  <a:srgbClr val="000090"/>
                </a:solidFill>
              </a:rPr>
              <a:t>Note:  when the key-value pairs are printed, the order is not </a:t>
            </a:r>
          </a:p>
          <a:p>
            <a:pPr algn="ctr"/>
            <a:r>
              <a:rPr lang="en-GB" sz="2400" b="1" dirty="0">
                <a:solidFill>
                  <a:srgbClr val="000090"/>
                </a:solidFill>
              </a:rPr>
              <a:t>predictable.</a:t>
            </a:r>
            <a:endParaRPr lang="en-US" sz="2400" b="1" dirty="0">
              <a:solidFill>
                <a:srgbClr val="000090"/>
              </a:solidFill>
            </a:endParaRPr>
          </a:p>
        </p:txBody>
      </p:sp>
      <p:pic>
        <p:nvPicPr>
          <p:cNvPr id="13" name="Picture 12"/>
          <p:cNvPicPr>
            <a:picLocks noChangeAspect="1"/>
          </p:cNvPicPr>
          <p:nvPr/>
        </p:nvPicPr>
        <p:blipFill>
          <a:blip r:embed="rId3"/>
          <a:stretch>
            <a:fillRect/>
          </a:stretch>
        </p:blipFill>
        <p:spPr>
          <a:xfrm>
            <a:off x="457200" y="3429000"/>
            <a:ext cx="5245100" cy="3098800"/>
          </a:xfrm>
          <a:prstGeom prst="rect">
            <a:avLst/>
          </a:prstGeom>
        </p:spPr>
      </p:pic>
    </p:spTree>
    <p:extLst>
      <p:ext uri="{BB962C8B-B14F-4D97-AF65-F5344CB8AC3E}">
        <p14:creationId xmlns:p14="http://schemas.microsoft.com/office/powerpoint/2010/main" val="3241536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a:t>The </a:t>
            </a:r>
            <a:r>
              <a:rPr lang="en-GB" b="1" dirty="0">
                <a:solidFill>
                  <a:srgbClr val="0000FF"/>
                </a:solidFill>
              </a:rPr>
              <a:t>keys</a:t>
            </a:r>
            <a:r>
              <a:rPr lang="en-GB" dirty="0"/>
              <a:t> of a dictionary must be of a type which is </a:t>
            </a:r>
            <a:r>
              <a:rPr lang="en-GB" b="1" dirty="0">
                <a:solidFill>
                  <a:srgbClr val="0000FF"/>
                </a:solidFill>
              </a:rPr>
              <a:t>immutable</a:t>
            </a:r>
            <a:r>
              <a:rPr lang="en-GB" dirty="0"/>
              <a:t> such as: string, </a:t>
            </a:r>
            <a:r>
              <a:rPr lang="en-GB" dirty="0" err="1"/>
              <a:t>int</a:t>
            </a:r>
            <a:r>
              <a:rPr lang="en-GB" dirty="0"/>
              <a:t>, tuple.</a:t>
            </a:r>
          </a:p>
          <a:p>
            <a:r>
              <a:rPr lang="en-GB" dirty="0"/>
              <a:t>The </a:t>
            </a:r>
            <a:r>
              <a:rPr lang="en-GB" b="1" dirty="0">
                <a:solidFill>
                  <a:srgbClr val="0000FF"/>
                </a:solidFill>
              </a:rPr>
              <a:t>keys</a:t>
            </a:r>
            <a:r>
              <a:rPr lang="en-GB" dirty="0"/>
              <a:t> of a dictionary must be </a:t>
            </a:r>
            <a:r>
              <a:rPr lang="en-GB" b="1" dirty="0">
                <a:solidFill>
                  <a:srgbClr val="0000FF"/>
                </a:solidFill>
              </a:rPr>
              <a:t>unique</a:t>
            </a:r>
            <a:r>
              <a:rPr lang="en-GB" dirty="0"/>
              <a:t>.</a:t>
            </a:r>
          </a:p>
          <a:p>
            <a:r>
              <a:rPr lang="en-GB" dirty="0"/>
              <a:t>The values can be of any type and they do not need to be unique.</a:t>
            </a:r>
          </a:p>
          <a:p>
            <a:endParaRPr lang="en-US" dirty="0"/>
          </a:p>
        </p:txBody>
      </p:sp>
      <p:sp>
        <p:nvSpPr>
          <p:cNvPr id="2" name="Title 1"/>
          <p:cNvSpPr>
            <a:spLocks noGrp="1"/>
          </p:cNvSpPr>
          <p:nvPr>
            <p:ph type="title"/>
          </p:nvPr>
        </p:nvSpPr>
        <p:spPr/>
        <p:txBody>
          <a:bodyPr>
            <a:normAutofit/>
          </a:bodyPr>
          <a:lstStyle/>
          <a:p>
            <a:r>
              <a:rPr lang="en-NZ" dirty="0"/>
              <a:t>The keys of the dictionary must be immutable</a:t>
            </a:r>
          </a:p>
        </p:txBody>
      </p:sp>
      <p:sp>
        <p:nvSpPr>
          <p:cNvPr id="3" name="Footer Placeholder 2"/>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9</a:t>
            </a:fld>
            <a:endParaRPr lang="en-US" dirty="0"/>
          </a:p>
        </p:txBody>
      </p:sp>
      <p:sp>
        <p:nvSpPr>
          <p:cNvPr id="10" name="TextBox 9"/>
          <p:cNvSpPr txBox="1"/>
          <p:nvPr/>
        </p:nvSpPr>
        <p:spPr>
          <a:xfrm>
            <a:off x="6093922" y="4766608"/>
            <a:ext cx="2819400"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GB" sz="2400" b="1" dirty="0">
                <a:solidFill>
                  <a:srgbClr val="000090"/>
                </a:solidFill>
              </a:rPr>
              <a:t>Remember that lists are mutable and therefore dictionary keys cannot be of type list.</a:t>
            </a:r>
            <a:endParaRPr lang="en-US" sz="2400" b="1" dirty="0">
              <a:solidFill>
                <a:srgbClr val="000090"/>
              </a:solidFill>
            </a:endParaRPr>
          </a:p>
        </p:txBody>
      </p:sp>
      <p:pic>
        <p:nvPicPr>
          <p:cNvPr id="13" name="Picture 12"/>
          <p:cNvPicPr>
            <a:picLocks noChangeAspect="1"/>
          </p:cNvPicPr>
          <p:nvPr/>
        </p:nvPicPr>
        <p:blipFill>
          <a:blip r:embed="rId3"/>
          <a:stretch>
            <a:fillRect/>
          </a:stretch>
        </p:blipFill>
        <p:spPr>
          <a:xfrm>
            <a:off x="533400" y="3200400"/>
            <a:ext cx="5245100" cy="3098800"/>
          </a:xfrm>
          <a:prstGeom prst="rect">
            <a:avLst/>
          </a:prstGeom>
        </p:spPr>
      </p:pic>
    </p:spTree>
    <p:extLst>
      <p:ext uri="{BB962C8B-B14F-4D97-AF65-F5344CB8AC3E}">
        <p14:creationId xmlns:p14="http://schemas.microsoft.com/office/powerpoint/2010/main" val="42699800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11103</TotalTime>
  <Words>1819</Words>
  <Application>Microsoft Office PowerPoint</Application>
  <PresentationFormat>On-screen Show (4:3)</PresentationFormat>
  <Paragraphs>517</Paragraphs>
  <Slides>26</Slides>
  <Notes>22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Courier</vt:lpstr>
      <vt:lpstr>Courier New</vt:lpstr>
      <vt:lpstr>Wingdings</vt:lpstr>
      <vt:lpstr>Wingdings 3</vt:lpstr>
      <vt:lpstr>Composite</vt:lpstr>
      <vt:lpstr>COMPSCI 1 1 Principles of Programming</vt:lpstr>
      <vt:lpstr>Learning outcomes</vt:lpstr>
      <vt:lpstr> Recap</vt:lpstr>
      <vt:lpstr>Python dictionaries</vt:lpstr>
      <vt:lpstr> Creating an object of type dict</vt:lpstr>
      <vt:lpstr> dict is a Python type</vt:lpstr>
      <vt:lpstr>Creating a dictionary which contains pairs</vt:lpstr>
      <vt:lpstr>Visualising the dictionary</vt:lpstr>
      <vt:lpstr>The keys of the dictionary must be immutable</vt:lpstr>
      <vt:lpstr>Dictionaries are not ordered structures</vt:lpstr>
      <vt:lpstr>Access the value associated with a key</vt:lpstr>
      <vt:lpstr>Changing the associated value in a dictionary</vt:lpstr>
      <vt:lpstr>Adding a pair to the dictionary</vt:lpstr>
      <vt:lpstr>The number of key-value pairs in a dictionary</vt:lpstr>
      <vt:lpstr>Check if a key is in the dictionary</vt:lpstr>
      <vt:lpstr>The in operator with dictionaries</vt:lpstr>
      <vt:lpstr>Traversing the pairs in the dictionaries</vt:lpstr>
      <vt:lpstr>Exercise</vt:lpstr>
      <vt:lpstr>Exercise</vt:lpstr>
      <vt:lpstr>Exercise</vt:lpstr>
      <vt:lpstr>Exercise</vt:lpstr>
      <vt:lpstr>Summary</vt:lpstr>
      <vt:lpstr>Python features used in this lecture</vt:lpstr>
      <vt:lpstr>Summary</vt:lpstr>
      <vt:lpstr>Summary</vt:lpstr>
      <vt:lpstr>A text file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Damir Azhar</cp:lastModifiedBy>
  <cp:revision>315</cp:revision>
  <cp:lastPrinted>2016-02-02T01:26:26Z</cp:lastPrinted>
  <dcterms:created xsi:type="dcterms:W3CDTF">2006-08-16T00:00:00Z</dcterms:created>
  <dcterms:modified xsi:type="dcterms:W3CDTF">2020-01-28T08:11:08Z</dcterms:modified>
</cp:coreProperties>
</file>