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711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7" r:id="rId3"/>
    <p:sldId id="293" r:id="rId4"/>
    <p:sldId id="364" r:id="rId5"/>
    <p:sldId id="365" r:id="rId6"/>
    <p:sldId id="366" r:id="rId7"/>
    <p:sldId id="329" r:id="rId8"/>
    <p:sldId id="338" r:id="rId9"/>
    <p:sldId id="330" r:id="rId10"/>
    <p:sldId id="390" r:id="rId11"/>
    <p:sldId id="367" r:id="rId12"/>
    <p:sldId id="331" r:id="rId13"/>
    <p:sldId id="341" r:id="rId14"/>
    <p:sldId id="332" r:id="rId15"/>
    <p:sldId id="339" r:id="rId16"/>
    <p:sldId id="342" r:id="rId17"/>
    <p:sldId id="345" r:id="rId18"/>
    <p:sldId id="368" r:id="rId19"/>
    <p:sldId id="369" r:id="rId20"/>
    <p:sldId id="370" r:id="rId21"/>
    <p:sldId id="371" r:id="rId22"/>
    <p:sldId id="346" r:id="rId23"/>
    <p:sldId id="347" r:id="rId24"/>
    <p:sldId id="372" r:id="rId25"/>
    <p:sldId id="373" r:id="rId26"/>
    <p:sldId id="351" r:id="rId27"/>
    <p:sldId id="374" r:id="rId28"/>
    <p:sldId id="355" r:id="rId29"/>
    <p:sldId id="377" r:id="rId30"/>
    <p:sldId id="379" r:id="rId31"/>
    <p:sldId id="378" r:id="rId32"/>
    <p:sldId id="380" r:id="rId33"/>
    <p:sldId id="381" r:id="rId34"/>
    <p:sldId id="383" r:id="rId35"/>
    <p:sldId id="382" r:id="rId36"/>
    <p:sldId id="388" r:id="rId37"/>
    <p:sldId id="384" r:id="rId38"/>
    <p:sldId id="385" r:id="rId39"/>
    <p:sldId id="387" r:id="rId40"/>
    <p:sldId id="386" r:id="rId41"/>
    <p:sldId id="391" r:id="rId42"/>
    <p:sldId id="389" r:id="rId43"/>
    <p:sldId id="392" r:id="rId44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00FF"/>
    <a:srgbClr val="2214DC"/>
    <a:srgbClr val="D7F7FF"/>
    <a:srgbClr val="E3EBF3"/>
    <a:srgbClr val="E3D9D9"/>
    <a:srgbClr val="D8F7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529" autoAdjust="0"/>
  </p:normalViewPr>
  <p:slideViewPr>
    <p:cSldViewPr>
      <p:cViewPr varScale="1">
        <p:scale>
          <a:sx n="90" d="100"/>
          <a:sy n="90" d="100"/>
        </p:scale>
        <p:origin x="221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-54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6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929FBC93-25B9-444D-AB33-FB5BE5326080}" type="datetimeFigureOut">
              <a:rPr lang="en-NZ" smtClean="0"/>
              <a:t>17/05/2021</a:t>
            </a:fld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en-N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6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36E744B1-BB5A-4FFF-9FC1-D9657206DF5C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561626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6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B61F4E5E-F2C2-41BC-B8A0-92A3E475D9EC}" type="datetimeFigureOut">
              <a:rPr lang="en-NZ" smtClean="0"/>
              <a:t>17/05/2021</a:t>
            </a:fld>
            <a:endParaRPr lang="en-NZ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endParaRPr lang="en-NZ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en-N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6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56BC43D3-C661-4244-84AB-C965DC249C4D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336638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C43D3-C661-4244-84AB-C965DC249C4D}" type="slidenum">
              <a:rPr lang="en-NZ" smtClean="0"/>
              <a:t>1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426413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7684">
              <a:defRPr/>
            </a:pPr>
            <a:r>
              <a:rPr lang="en-US" dirty="0" smtClean="0">
                <a:solidFill>
                  <a:srgbClr val="000090"/>
                </a:solidFill>
              </a:rPr>
              <a:t>light slate gray - gray - light grey - midnight blue - navy - cornflower blue - dark slate blue - slate blue - medium slate blue - light slate blue - medium blue - royal blue – blue - dodger blue - deep sky blue - sky blue - light sky blue - steel blue - light steel blue - light blue - powder blue - pale turquoise - dark turquoise - medium turquoise – turquoise …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12</a:t>
            </a:fld>
            <a:endParaRPr lang="en-NZ" altLang="en-US" dirty="0"/>
          </a:p>
        </p:txBody>
      </p:sp>
    </p:spTree>
    <p:extLst>
      <p:ext uri="{BB962C8B-B14F-4D97-AF65-F5344CB8AC3E}">
        <p14:creationId xmlns:p14="http://schemas.microsoft.com/office/powerpoint/2010/main" val="1765647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7684">
              <a:defRPr/>
            </a:pPr>
            <a:r>
              <a:rPr lang="en-US" dirty="0"/>
              <a:t>A </a:t>
            </a:r>
            <a:r>
              <a:rPr lang="en-US" i="1" dirty="0"/>
              <a:t>geometry string </a:t>
            </a:r>
            <a:r>
              <a:rPr lang="en-US" dirty="0"/>
              <a:t>is a standard way of describing the size and location of a top-level window on a desktop.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i="1" dirty="0"/>
              <a:t>w </a:t>
            </a:r>
            <a:r>
              <a:rPr lang="en-US" dirty="0"/>
              <a:t>and </a:t>
            </a:r>
            <a:r>
              <a:rPr lang="en-US" i="1" dirty="0"/>
              <a:t>h </a:t>
            </a:r>
            <a:r>
              <a:rPr lang="en-US" dirty="0"/>
              <a:t>parts give the window width and height in pixels. They are separated by the character 'x'. </a:t>
            </a:r>
            <a:endParaRPr lang="en-US" dirty="0" smtClean="0"/>
          </a:p>
          <a:p>
            <a:r>
              <a:rPr lang="en-US" dirty="0"/>
              <a:t>If the next part has the form +</a:t>
            </a:r>
            <a:r>
              <a:rPr lang="en-US" i="1" dirty="0"/>
              <a:t>x</a:t>
            </a:r>
            <a:r>
              <a:rPr lang="en-US" dirty="0"/>
              <a:t>, it specifies that the left side of the window should be </a:t>
            </a:r>
            <a:r>
              <a:rPr lang="en-US" i="1" dirty="0"/>
              <a:t>x </a:t>
            </a:r>
            <a:r>
              <a:rPr lang="en-US" dirty="0"/>
              <a:t>pixels from the left side of the desktop and if it has the form -</a:t>
            </a:r>
            <a:r>
              <a:rPr lang="en-US" i="1" dirty="0"/>
              <a:t>x</a:t>
            </a:r>
            <a:r>
              <a:rPr lang="en-US" dirty="0"/>
              <a:t>, the right side of the window is </a:t>
            </a:r>
            <a:r>
              <a:rPr lang="en-US" i="1" dirty="0"/>
              <a:t>x </a:t>
            </a:r>
            <a:r>
              <a:rPr lang="en-US" dirty="0"/>
              <a:t>pixels from the right side of the desktop. </a:t>
            </a:r>
          </a:p>
          <a:p>
            <a:r>
              <a:rPr lang="en-US" dirty="0"/>
              <a:t>If the next part has the form +</a:t>
            </a:r>
            <a:r>
              <a:rPr lang="en-US" i="1" dirty="0"/>
              <a:t>y</a:t>
            </a:r>
            <a:r>
              <a:rPr lang="en-US" dirty="0"/>
              <a:t>, it specifies that the top of the window should be </a:t>
            </a:r>
            <a:r>
              <a:rPr lang="en-US" i="1" dirty="0"/>
              <a:t>y </a:t>
            </a:r>
            <a:r>
              <a:rPr lang="en-US" dirty="0"/>
              <a:t>pixels below the top of the desktop. If it has the form -</a:t>
            </a:r>
            <a:r>
              <a:rPr lang="en-US" i="1" dirty="0"/>
              <a:t>y</a:t>
            </a:r>
            <a:r>
              <a:rPr lang="en-US" dirty="0"/>
              <a:t>, the bottom of the window will be </a:t>
            </a:r>
            <a:r>
              <a:rPr lang="en-US" i="1" dirty="0"/>
              <a:t>y </a:t>
            </a:r>
            <a:r>
              <a:rPr lang="en-US" dirty="0"/>
              <a:t>pixels above the bottom edge of the desktop. 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13</a:t>
            </a:fld>
            <a:endParaRPr lang="en-NZ" altLang="en-US" dirty="0"/>
          </a:p>
        </p:txBody>
      </p:sp>
    </p:spTree>
    <p:extLst>
      <p:ext uri="{BB962C8B-B14F-4D97-AF65-F5344CB8AC3E}">
        <p14:creationId xmlns:p14="http://schemas.microsoft.com/office/powerpoint/2010/main" val="17656476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14</a:t>
            </a:fld>
            <a:endParaRPr lang="en-NZ" altLang="en-US" dirty="0"/>
          </a:p>
        </p:txBody>
      </p:sp>
    </p:spTree>
    <p:extLst>
      <p:ext uri="{BB962C8B-B14F-4D97-AF65-F5344CB8AC3E}">
        <p14:creationId xmlns:p14="http://schemas.microsoft.com/office/powerpoint/2010/main" val="17656476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15</a:t>
            </a:fld>
            <a:endParaRPr lang="en-NZ" altLang="en-US" dirty="0"/>
          </a:p>
        </p:txBody>
      </p:sp>
    </p:spTree>
    <p:extLst>
      <p:ext uri="{BB962C8B-B14F-4D97-AF65-F5344CB8AC3E}">
        <p14:creationId xmlns:p14="http://schemas.microsoft.com/office/powerpoint/2010/main" val="17656476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16</a:t>
            </a:fld>
            <a:endParaRPr lang="en-NZ" altLang="en-US" dirty="0"/>
          </a:p>
        </p:txBody>
      </p:sp>
    </p:spTree>
    <p:extLst>
      <p:ext uri="{BB962C8B-B14F-4D97-AF65-F5344CB8AC3E}">
        <p14:creationId xmlns:p14="http://schemas.microsoft.com/office/powerpoint/2010/main" val="17656476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The place Geometry Manager is the simplest of the three to use. It places the widget either in absolute or relative terms. However, it is a pain to use for general placement of widgets, though can be useful in special cases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17</a:t>
            </a:fld>
            <a:endParaRPr lang="en-NZ" altLang="en-US" dirty="0"/>
          </a:p>
        </p:txBody>
      </p:sp>
    </p:spTree>
    <p:extLst>
      <p:ext uri="{BB962C8B-B14F-4D97-AF65-F5344CB8AC3E}">
        <p14:creationId xmlns:p14="http://schemas.microsoft.com/office/powerpoint/2010/main" val="17656476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C43D3-C661-4244-84AB-C965DC249C4D}" type="slidenum">
              <a:rPr lang="en-NZ" smtClean="0"/>
              <a:t>18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410530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label = Label(root, padx=10, text=labels[i])</a:t>
            </a:r>
          </a:p>
          <a:p>
            <a:r>
              <a:rPr lang="en-US" dirty="0" smtClean="0"/>
              <a:t>label.grid(row=i//3, column=i%3)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20</a:t>
            </a:fld>
            <a:endParaRPr lang="en-NZ" altLang="en-US" dirty="0"/>
          </a:p>
        </p:txBody>
      </p:sp>
    </p:spTree>
    <p:extLst>
      <p:ext uri="{BB962C8B-B14F-4D97-AF65-F5344CB8AC3E}">
        <p14:creationId xmlns:p14="http://schemas.microsoft.com/office/powerpoint/2010/main" val="40478009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label = Label(root, padx=10, text=labels[i])</a:t>
            </a:r>
          </a:p>
          <a:p>
            <a:r>
              <a:rPr lang="en-US" dirty="0" smtClean="0"/>
              <a:t>    label.grid(row=i//3, column=i%3)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21</a:t>
            </a:fld>
            <a:endParaRPr lang="en-NZ" altLang="en-US" dirty="0"/>
          </a:p>
        </p:txBody>
      </p:sp>
    </p:spTree>
    <p:extLst>
      <p:ext uri="{BB962C8B-B14F-4D97-AF65-F5344CB8AC3E}">
        <p14:creationId xmlns:p14="http://schemas.microsoft.com/office/powerpoint/2010/main" val="4228001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The place Geometry Manager is the simplest of the three to use. It places the widget either in absolute or relative terms. However, it is a pain to use for general placement of widgets, though can be useful in special cases</a:t>
            </a:r>
          </a:p>
          <a:p>
            <a:endParaRPr lang="en-NZ" dirty="0" smtClean="0"/>
          </a:p>
          <a:p>
            <a:r>
              <a:rPr lang="en-NZ" dirty="0"/>
              <a:t>• .create_arc(): A slice out of an ellipse. See Section 8.7, "Canvas arc objects" (p. 28). </a:t>
            </a:r>
            <a:endParaRPr lang="en-NZ" dirty="0" smtClean="0"/>
          </a:p>
          <a:p>
            <a:r>
              <a:rPr lang="en-NZ" dirty="0"/>
              <a:t>• .create_bitmap(): An image as a bitmap. See Section 8.8, "Canvas bitmap objects" (p. 29). </a:t>
            </a:r>
            <a:endParaRPr lang="en-NZ" dirty="0" smtClean="0"/>
          </a:p>
          <a:p>
            <a:r>
              <a:rPr lang="en-NZ" dirty="0"/>
              <a:t>• .create_image(): A graphic image. See Section 8.9, "Canvas image objects" (p. 30). </a:t>
            </a:r>
            <a:endParaRPr lang="en-NZ" dirty="0" smtClean="0"/>
          </a:p>
          <a:p>
            <a:r>
              <a:rPr lang="en-NZ" dirty="0"/>
              <a:t>• .create_line(): One or more line segments. See Section 8.10, "Canvas line objects" (p. 30). </a:t>
            </a:r>
            <a:endParaRPr lang="en-NZ" dirty="0" smtClean="0"/>
          </a:p>
          <a:p>
            <a:r>
              <a:rPr lang="en-NZ" dirty="0"/>
              <a:t>• .create_oval(): An ellipse; use this also for drawing circles, which are a special case of an ellipse. See Section 8.11, "Canvas oval objects" (p. 32). </a:t>
            </a:r>
            <a:endParaRPr lang="en-NZ" dirty="0" smtClean="0"/>
          </a:p>
          <a:p>
            <a:r>
              <a:rPr lang="en-NZ" dirty="0"/>
              <a:t>.create_polygon(): A polygon. See Section 8.12, "Canvas polygon objects" (p. 33). </a:t>
            </a:r>
          </a:p>
          <a:p>
            <a:r>
              <a:rPr lang="en-NZ" dirty="0"/>
              <a:t>.create_rectangle(): A rectangle. See Section 8.13, "Canvas rectangle objects" (p. 35). </a:t>
            </a:r>
          </a:p>
          <a:p>
            <a:r>
              <a:rPr lang="en-NZ" dirty="0"/>
              <a:t>.create_text(): Text annotation. See Section 8.14, "Canvas text objects" (p. 37). </a:t>
            </a:r>
          </a:p>
          <a:p>
            <a:r>
              <a:rPr lang="en-NZ" dirty="0"/>
              <a:t>.create_window(): A rectangular window. See Section 8.15, "Canvas window objects" (p. 38). 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22</a:t>
            </a:fld>
            <a:endParaRPr lang="en-NZ" altLang="en-US" dirty="0"/>
          </a:p>
        </p:txBody>
      </p:sp>
    </p:spTree>
    <p:extLst>
      <p:ext uri="{BB962C8B-B14F-4D97-AF65-F5344CB8AC3E}">
        <p14:creationId xmlns:p14="http://schemas.microsoft.com/office/powerpoint/2010/main" val="1765647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C43D3-C661-4244-84AB-C965DC249C4D}" type="slidenum">
              <a:rPr lang="en-NZ" smtClean="0"/>
              <a:t>2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320318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The place Geometry Manager is the simplest of the three to use. It places the widget either in absolute or relative terms. However, it is a pain to use for general placement of widgets, though can be useful in special cases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23</a:t>
            </a:fld>
            <a:endParaRPr lang="en-NZ" altLang="en-US" dirty="0"/>
          </a:p>
        </p:txBody>
      </p:sp>
    </p:spTree>
    <p:extLst>
      <p:ext uri="{BB962C8B-B14F-4D97-AF65-F5344CB8AC3E}">
        <p14:creationId xmlns:p14="http://schemas.microsoft.com/office/powerpoint/2010/main" val="17656476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C43D3-C661-4244-84AB-C965DC249C4D}" type="slidenum">
              <a:rPr lang="en-NZ" smtClean="0"/>
              <a:t>24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1666623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The place Geometry Manager is the simplest of the three to use. It places the widget either in absolute or relative terms. However, it is a pain to use for general placement of widgets, though can be useful in special cases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26</a:t>
            </a:fld>
            <a:endParaRPr lang="en-NZ" altLang="en-US" dirty="0"/>
          </a:p>
        </p:txBody>
      </p:sp>
    </p:spTree>
    <p:extLst>
      <p:ext uri="{BB962C8B-B14F-4D97-AF65-F5344CB8AC3E}">
        <p14:creationId xmlns:p14="http://schemas.microsoft.com/office/powerpoint/2010/main" val="17656476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The place Geometry Manager is the simplest of the three to use. It places the widget either in absolute or relative terms. However, it is a pain to use for general placement of widgets, though can be useful in special cases</a:t>
            </a:r>
          </a:p>
          <a:p>
            <a:endParaRPr lang="en-NZ" dirty="0" smtClean="0"/>
          </a:p>
          <a:p>
            <a:r>
              <a:rPr lang="en-NZ" dirty="0"/>
              <a:t>Each rectangle is specified as two points: (</a:t>
            </a:r>
            <a:r>
              <a:rPr lang="en-NZ" i="1" dirty="0"/>
              <a:t>x0</a:t>
            </a:r>
            <a:r>
              <a:rPr lang="en-NZ" dirty="0"/>
              <a:t>, </a:t>
            </a:r>
            <a:r>
              <a:rPr lang="en-NZ" i="1" dirty="0"/>
              <a:t>y0</a:t>
            </a:r>
            <a:r>
              <a:rPr lang="en-NZ" dirty="0"/>
              <a:t>) is the top left corner, and (</a:t>
            </a:r>
            <a:r>
              <a:rPr lang="en-NZ" i="1" dirty="0"/>
              <a:t>x1</a:t>
            </a:r>
            <a:r>
              <a:rPr lang="en-NZ" dirty="0"/>
              <a:t>, </a:t>
            </a:r>
            <a:r>
              <a:rPr lang="en-NZ" i="1" dirty="0"/>
              <a:t>y1</a:t>
            </a:r>
            <a:r>
              <a:rPr lang="en-NZ" dirty="0"/>
              <a:t>) is the location of </a:t>
            </a:r>
            <a:endParaRPr lang="en-NZ" dirty="0" smtClean="0"/>
          </a:p>
          <a:p>
            <a:r>
              <a:rPr lang="en-NZ" dirty="0"/>
              <a:t>the pixel just </a:t>
            </a:r>
            <a:r>
              <a:rPr lang="en-NZ" i="1" dirty="0"/>
              <a:t>outside </a:t>
            </a:r>
            <a:r>
              <a:rPr lang="en-NZ" dirty="0"/>
              <a:t>of the bottom right corner.</a:t>
            </a:r>
            <a:br>
              <a:rPr lang="en-NZ" dirty="0"/>
            </a:br>
            <a:r>
              <a:rPr lang="en-NZ" dirty="0"/>
              <a:t>For example, the rectangle specified by top left corner (100,100) and bottom right corner (102,102) is a square two pixels by two pixels, including pixel (101,101) but </a:t>
            </a:r>
            <a:r>
              <a:rPr lang="en-NZ" i="1" dirty="0"/>
              <a:t>not </a:t>
            </a:r>
            <a:r>
              <a:rPr lang="en-NZ" dirty="0"/>
              <a:t>including (102,102). </a:t>
            </a:r>
            <a:endParaRPr lang="en-NZ" dirty="0" smtClean="0"/>
          </a:p>
          <a:p>
            <a:r>
              <a:rPr lang="en-NZ" dirty="0"/>
              <a:t>Rectangles are drawn in two parts: </a:t>
            </a:r>
            <a:endParaRPr lang="en-NZ" dirty="0" smtClean="0"/>
          </a:p>
          <a:p>
            <a:r>
              <a:rPr lang="en-NZ" dirty="0"/>
              <a:t>The outline lies inside the rectangle on its top and left sides, but </a:t>
            </a:r>
            <a:r>
              <a:rPr lang="en-NZ" i="1" dirty="0"/>
              <a:t>outside </a:t>
            </a:r>
            <a:r>
              <a:rPr lang="en-NZ" dirty="0"/>
              <a:t>the rectangle on its bottom and right side. The default appearance is a one-pixel-wide black border. </a:t>
            </a:r>
          </a:p>
          <a:p>
            <a:r>
              <a:rPr lang="en-NZ" dirty="0"/>
              <a:t>For example, consider a rectangle with top left corner (10,10) and bottom right corner (11,11). If you request no border (width=0) and green fill (fill='green'), you will get one green pixel at (10,10). However, if you request the same options with a black border (width=1), you will get four black pixels at (10,10), (10,11), (11,10), and (11,11). </a:t>
            </a:r>
          </a:p>
          <a:p>
            <a:r>
              <a:rPr lang="en-NZ" dirty="0"/>
              <a:t>The fill is the area inside the outline. Its default appearance is transparent. 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28</a:t>
            </a:fld>
            <a:endParaRPr lang="en-NZ" altLang="en-US" dirty="0"/>
          </a:p>
        </p:txBody>
      </p:sp>
    </p:spTree>
    <p:extLst>
      <p:ext uri="{BB962C8B-B14F-4D97-AF65-F5344CB8AC3E}">
        <p14:creationId xmlns:p14="http://schemas.microsoft.com/office/powerpoint/2010/main" val="17656476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http://www.python-course.eu/tkinter_canvas.php</a:t>
            </a:r>
          </a:p>
          <a:p>
            <a:r>
              <a:rPr lang="en-NZ" dirty="0" smtClean="0"/>
              <a:t>http://www.tutorialspoint.com/python/tk_pack.htm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29</a:t>
            </a:fld>
            <a:endParaRPr lang="en-NZ" altLang="en-US" dirty="0"/>
          </a:p>
        </p:txBody>
      </p:sp>
    </p:spTree>
    <p:extLst>
      <p:ext uri="{BB962C8B-B14F-4D97-AF65-F5344CB8AC3E}">
        <p14:creationId xmlns:p14="http://schemas.microsoft.com/office/powerpoint/2010/main" val="11914217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The place Geometry Manager is the simplest of the three to use. It places the widget either in absolute or relative terms. However, it is a pain to use for general placement of widgets, though can be useful in special cases</a:t>
            </a:r>
          </a:p>
          <a:p>
            <a:endParaRPr lang="en-NZ" dirty="0" smtClean="0"/>
          </a:p>
          <a:p>
            <a:r>
              <a:rPr lang="en-NZ" dirty="0"/>
              <a:t>Each rectangle is specified as two points: (</a:t>
            </a:r>
            <a:r>
              <a:rPr lang="en-NZ" i="1" dirty="0"/>
              <a:t>x0</a:t>
            </a:r>
            <a:r>
              <a:rPr lang="en-NZ" dirty="0"/>
              <a:t>, </a:t>
            </a:r>
            <a:r>
              <a:rPr lang="en-NZ" i="1" dirty="0"/>
              <a:t>y0</a:t>
            </a:r>
            <a:r>
              <a:rPr lang="en-NZ" dirty="0"/>
              <a:t>) is the top left corner, and (</a:t>
            </a:r>
            <a:r>
              <a:rPr lang="en-NZ" i="1" dirty="0"/>
              <a:t>x1</a:t>
            </a:r>
            <a:r>
              <a:rPr lang="en-NZ" dirty="0"/>
              <a:t>, </a:t>
            </a:r>
            <a:r>
              <a:rPr lang="en-NZ" i="1" dirty="0"/>
              <a:t>y1</a:t>
            </a:r>
            <a:r>
              <a:rPr lang="en-NZ" dirty="0"/>
              <a:t>) is the location of </a:t>
            </a:r>
            <a:endParaRPr lang="en-NZ" dirty="0" smtClean="0"/>
          </a:p>
          <a:p>
            <a:r>
              <a:rPr lang="en-NZ" dirty="0"/>
              <a:t>the pixel just </a:t>
            </a:r>
            <a:r>
              <a:rPr lang="en-NZ" i="1" dirty="0"/>
              <a:t>outside </a:t>
            </a:r>
            <a:r>
              <a:rPr lang="en-NZ" dirty="0"/>
              <a:t>of the bottom right corner.</a:t>
            </a:r>
            <a:br>
              <a:rPr lang="en-NZ" dirty="0"/>
            </a:br>
            <a:r>
              <a:rPr lang="en-NZ" dirty="0"/>
              <a:t>For example, the rectangle specified by top left corner (100,100) and bottom right corner (102,102) is a square two pixels by two pixels, including pixel (101,101) but </a:t>
            </a:r>
            <a:r>
              <a:rPr lang="en-NZ" i="1" dirty="0"/>
              <a:t>not </a:t>
            </a:r>
            <a:r>
              <a:rPr lang="en-NZ" dirty="0"/>
              <a:t>including (102,102). </a:t>
            </a:r>
            <a:endParaRPr lang="en-NZ" dirty="0" smtClean="0"/>
          </a:p>
          <a:p>
            <a:r>
              <a:rPr lang="en-NZ" dirty="0"/>
              <a:t>Rectangles are drawn in two parts: </a:t>
            </a:r>
            <a:endParaRPr lang="en-NZ" dirty="0" smtClean="0"/>
          </a:p>
          <a:p>
            <a:r>
              <a:rPr lang="en-NZ" dirty="0"/>
              <a:t>The outline lies inside the rectangle on its top and left sides, but </a:t>
            </a:r>
            <a:r>
              <a:rPr lang="en-NZ" i="1" dirty="0"/>
              <a:t>outside </a:t>
            </a:r>
            <a:r>
              <a:rPr lang="en-NZ" dirty="0"/>
              <a:t>the rectangle on its bottom and right side. The default appearance is a one-pixel-wide black border. </a:t>
            </a:r>
          </a:p>
          <a:p>
            <a:r>
              <a:rPr lang="en-NZ" dirty="0"/>
              <a:t>For example, consider a rectangle with top left corner (10,10) and bottom right corner (11,11). If you request no border (width=0) and green fill (fill='green'), you will get one green pixel at (10,10). However, if you request the same options with a black border (width=1), you will get four black pixels at (10,10), (10,11), (11,10), and (11,11). </a:t>
            </a:r>
          </a:p>
          <a:p>
            <a:r>
              <a:rPr lang="en-NZ" dirty="0"/>
              <a:t>The fill is the area inside the outline. Its default appearance is transparent. 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30</a:t>
            </a:fld>
            <a:endParaRPr lang="en-NZ" altLang="en-US" dirty="0"/>
          </a:p>
        </p:txBody>
      </p:sp>
    </p:spTree>
    <p:extLst>
      <p:ext uri="{BB962C8B-B14F-4D97-AF65-F5344CB8AC3E}">
        <p14:creationId xmlns:p14="http://schemas.microsoft.com/office/powerpoint/2010/main" val="3854019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The place Geometry Manager is the simplest of the three to use. It places the widget either in absolute or relative terms. However, it is a pain to use for general placement of widgets, though can be useful in special cases</a:t>
            </a:r>
          </a:p>
          <a:p>
            <a:endParaRPr lang="en-NZ" dirty="0" smtClean="0"/>
          </a:p>
          <a:p>
            <a:r>
              <a:rPr lang="en-NZ" dirty="0"/>
              <a:t>Each rectangle is specified as two points: (</a:t>
            </a:r>
            <a:r>
              <a:rPr lang="en-NZ" i="1" dirty="0"/>
              <a:t>x0</a:t>
            </a:r>
            <a:r>
              <a:rPr lang="en-NZ" dirty="0"/>
              <a:t>, </a:t>
            </a:r>
            <a:r>
              <a:rPr lang="en-NZ" i="1" dirty="0"/>
              <a:t>y0</a:t>
            </a:r>
            <a:r>
              <a:rPr lang="en-NZ" dirty="0"/>
              <a:t>) is the top left corner, and (</a:t>
            </a:r>
            <a:r>
              <a:rPr lang="en-NZ" i="1" dirty="0"/>
              <a:t>x1</a:t>
            </a:r>
            <a:r>
              <a:rPr lang="en-NZ" dirty="0"/>
              <a:t>, </a:t>
            </a:r>
            <a:r>
              <a:rPr lang="en-NZ" i="1" dirty="0"/>
              <a:t>y1</a:t>
            </a:r>
            <a:r>
              <a:rPr lang="en-NZ" dirty="0"/>
              <a:t>) is the location of </a:t>
            </a:r>
            <a:endParaRPr lang="en-NZ" dirty="0" smtClean="0"/>
          </a:p>
          <a:p>
            <a:r>
              <a:rPr lang="en-NZ" dirty="0"/>
              <a:t>the pixel just </a:t>
            </a:r>
            <a:r>
              <a:rPr lang="en-NZ" i="1" dirty="0"/>
              <a:t>outside </a:t>
            </a:r>
            <a:r>
              <a:rPr lang="en-NZ" dirty="0"/>
              <a:t>of the bottom right corner.</a:t>
            </a:r>
            <a:br>
              <a:rPr lang="en-NZ" dirty="0"/>
            </a:br>
            <a:r>
              <a:rPr lang="en-NZ" dirty="0"/>
              <a:t>For example, the rectangle specified by top left corner (100,100) and bottom right corner (102,102) is a square two pixels by two pixels, including pixel (101,101) but </a:t>
            </a:r>
            <a:r>
              <a:rPr lang="en-NZ" i="1" dirty="0"/>
              <a:t>not </a:t>
            </a:r>
            <a:r>
              <a:rPr lang="en-NZ" dirty="0"/>
              <a:t>including (102,102). </a:t>
            </a:r>
            <a:endParaRPr lang="en-NZ" dirty="0" smtClean="0"/>
          </a:p>
          <a:p>
            <a:r>
              <a:rPr lang="en-NZ" dirty="0"/>
              <a:t>Rectangles are drawn in two parts: </a:t>
            </a:r>
            <a:endParaRPr lang="en-NZ" dirty="0" smtClean="0"/>
          </a:p>
          <a:p>
            <a:r>
              <a:rPr lang="en-NZ" dirty="0"/>
              <a:t>The outline lies inside the rectangle on its top and left sides, but </a:t>
            </a:r>
            <a:r>
              <a:rPr lang="en-NZ" i="1" dirty="0"/>
              <a:t>outside </a:t>
            </a:r>
            <a:r>
              <a:rPr lang="en-NZ" dirty="0"/>
              <a:t>the rectangle on its bottom and right side. The default appearance is a one-pixel-wide black border. </a:t>
            </a:r>
          </a:p>
          <a:p>
            <a:r>
              <a:rPr lang="en-NZ" dirty="0"/>
              <a:t>For example, consider a rectangle with top left corner (10,10) and bottom right corner (11,11). If you request no border (width=0) and green fill (fill='green'), you will get one green pixel at (10,10). However, if you request the same options with a black border (width=1), you will get four black pixels at (10,10), (10,11), (11,10), and (11,11). </a:t>
            </a:r>
          </a:p>
          <a:p>
            <a:r>
              <a:rPr lang="en-NZ" dirty="0"/>
              <a:t>The fill is the area inside the outline. Its default appearance is transparent. 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32</a:t>
            </a:fld>
            <a:endParaRPr lang="en-NZ" altLang="en-US" dirty="0"/>
          </a:p>
        </p:txBody>
      </p:sp>
    </p:spTree>
    <p:extLst>
      <p:ext uri="{BB962C8B-B14F-4D97-AF65-F5344CB8AC3E}">
        <p14:creationId xmlns:p14="http://schemas.microsoft.com/office/powerpoint/2010/main" val="38149204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The place Geometry Manager is the simplest of the three to use. It places the widget either in absolute or relative terms. However, it is a pain to use for general placement of widgets, though can be useful in special cases</a:t>
            </a:r>
          </a:p>
          <a:p>
            <a:endParaRPr lang="en-NZ" dirty="0" smtClean="0"/>
          </a:p>
          <a:p>
            <a:r>
              <a:rPr lang="en-NZ" dirty="0"/>
              <a:t>Each rectangle is specified as two points: (</a:t>
            </a:r>
            <a:r>
              <a:rPr lang="en-NZ" i="1" dirty="0"/>
              <a:t>x0</a:t>
            </a:r>
            <a:r>
              <a:rPr lang="en-NZ" dirty="0"/>
              <a:t>, </a:t>
            </a:r>
            <a:r>
              <a:rPr lang="en-NZ" i="1" dirty="0"/>
              <a:t>y0</a:t>
            </a:r>
            <a:r>
              <a:rPr lang="en-NZ" dirty="0"/>
              <a:t>) is the top left corner, and (</a:t>
            </a:r>
            <a:r>
              <a:rPr lang="en-NZ" i="1" dirty="0"/>
              <a:t>x1</a:t>
            </a:r>
            <a:r>
              <a:rPr lang="en-NZ" dirty="0"/>
              <a:t>, </a:t>
            </a:r>
            <a:r>
              <a:rPr lang="en-NZ" i="1" dirty="0"/>
              <a:t>y1</a:t>
            </a:r>
            <a:r>
              <a:rPr lang="en-NZ" dirty="0"/>
              <a:t>) is the location of </a:t>
            </a:r>
            <a:endParaRPr lang="en-NZ" dirty="0" smtClean="0"/>
          </a:p>
          <a:p>
            <a:r>
              <a:rPr lang="en-NZ" dirty="0"/>
              <a:t>the pixel just </a:t>
            </a:r>
            <a:r>
              <a:rPr lang="en-NZ" i="1" dirty="0"/>
              <a:t>outside </a:t>
            </a:r>
            <a:r>
              <a:rPr lang="en-NZ" dirty="0"/>
              <a:t>of the bottom right corner.</a:t>
            </a:r>
            <a:br>
              <a:rPr lang="en-NZ" dirty="0"/>
            </a:br>
            <a:r>
              <a:rPr lang="en-NZ" dirty="0"/>
              <a:t>For example, the rectangle specified by top left corner (100,100) and bottom right corner (102,102) is a square two pixels by two pixels, including pixel (101,101) but </a:t>
            </a:r>
            <a:r>
              <a:rPr lang="en-NZ" i="1" dirty="0"/>
              <a:t>not </a:t>
            </a:r>
            <a:r>
              <a:rPr lang="en-NZ" dirty="0"/>
              <a:t>including (102,102). </a:t>
            </a:r>
            <a:endParaRPr lang="en-NZ" dirty="0" smtClean="0"/>
          </a:p>
          <a:p>
            <a:r>
              <a:rPr lang="en-NZ" dirty="0"/>
              <a:t>Rectangles are drawn in two parts: </a:t>
            </a:r>
            <a:endParaRPr lang="en-NZ" dirty="0" smtClean="0"/>
          </a:p>
          <a:p>
            <a:r>
              <a:rPr lang="en-NZ" dirty="0"/>
              <a:t>The outline lies inside the rectangle on its top and left sides, but </a:t>
            </a:r>
            <a:r>
              <a:rPr lang="en-NZ" i="1" dirty="0"/>
              <a:t>outside </a:t>
            </a:r>
            <a:r>
              <a:rPr lang="en-NZ" dirty="0"/>
              <a:t>the rectangle on its bottom and right side. The default appearance is a one-pixel-wide black border. </a:t>
            </a:r>
          </a:p>
          <a:p>
            <a:r>
              <a:rPr lang="en-NZ" dirty="0"/>
              <a:t>For example, consider a rectangle with top left corner (10,10) and bottom right corner (11,11). If you request no border (width=0) and green fill (fill='green'), you will get one green pixel at (10,10). However, if you request the same options with a black border (width=1), you will get four black pixels at (10,10), (10,11), (11,10), and (11,11). </a:t>
            </a:r>
          </a:p>
          <a:p>
            <a:r>
              <a:rPr lang="en-NZ" dirty="0"/>
              <a:t>The fill is the area inside the outline. Its default appearance is transparent. 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34</a:t>
            </a:fld>
            <a:endParaRPr lang="en-NZ" altLang="en-US" dirty="0"/>
          </a:p>
        </p:txBody>
      </p:sp>
    </p:spTree>
    <p:extLst>
      <p:ext uri="{BB962C8B-B14F-4D97-AF65-F5344CB8AC3E}">
        <p14:creationId xmlns:p14="http://schemas.microsoft.com/office/powerpoint/2010/main" val="7609166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North – below the line; South above</a:t>
            </a:r>
            <a:r>
              <a:rPr lang="en-NZ" baseline="0" dirty="0" smtClean="0"/>
              <a:t> the line</a:t>
            </a:r>
          </a:p>
          <a:p>
            <a:r>
              <a:rPr lang="en-NZ" baseline="0" dirty="0" smtClean="0"/>
              <a:t>E: before the point, W: after the point</a:t>
            </a:r>
            <a:endParaRPr lang="en-NZ" dirty="0" smtClean="0"/>
          </a:p>
          <a:p>
            <a:endParaRPr lang="en-NZ" dirty="0" smtClean="0"/>
          </a:p>
          <a:p>
            <a:r>
              <a:rPr lang="en-US" dirty="0" smtClean="0"/>
              <a:t>For example, if you specify anchor=</a:t>
            </a:r>
            <a:r>
              <a:rPr lang="en-US" dirty="0" err="1" smtClean="0"/>
              <a:t>tk.SW</a:t>
            </a:r>
            <a:r>
              <a:rPr lang="en-US" dirty="0" smtClean="0"/>
              <a:t>, the text will be positioned so its lower left corner is at point (x, y). 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C43D3-C661-4244-84AB-C965DC249C4D}" type="slidenum">
              <a:rPr lang="en-NZ" smtClean="0"/>
              <a:t>38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064082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C43D3-C661-4244-84AB-C965DC249C4D}" type="slidenum">
              <a:rPr lang="en-NZ" smtClean="0"/>
              <a:t>40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63772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700" dirty="0">
                <a:solidFill>
                  <a:srgbClr val="000090"/>
                </a:solidFill>
                <a:cs typeface="Calibri"/>
              </a:rPr>
              <a:t>In design, a secondary notation is defined as "visual cues which are not part of formal notation". Properties like position, indentation, color, symmetry, when used to convey information, are secondary notation.</a:t>
            </a:r>
          </a:p>
          <a:p>
            <a:endParaRPr lang="en-US" sz="1700" dirty="0">
              <a:solidFill>
                <a:srgbClr val="000090"/>
              </a:solidFill>
              <a:cs typeface="Calibri"/>
            </a:endParaRPr>
          </a:p>
          <a:p>
            <a:r>
              <a:rPr lang="en-US" sz="1700" dirty="0">
                <a:solidFill>
                  <a:srgbClr val="000090"/>
                </a:solidFill>
                <a:cs typeface="Calibri"/>
              </a:rPr>
              <a:t>A typical example of secondary notation is syntax highlighting of programming code; the colors are not part of the code semantics, but help the programmer to visualize its meaning.</a:t>
            </a:r>
          </a:p>
          <a:p>
            <a:endParaRPr lang="en-US" sz="1700" dirty="0">
              <a:solidFill>
                <a:srgbClr val="000090"/>
              </a:solidFill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3</a:t>
            </a:fld>
            <a:endParaRPr lang="en-NZ" altLang="en-US" dirty="0"/>
          </a:p>
        </p:txBody>
      </p:sp>
    </p:spTree>
    <p:extLst>
      <p:ext uri="{BB962C8B-B14F-4D97-AF65-F5344CB8AC3E}">
        <p14:creationId xmlns:p14="http://schemas.microsoft.com/office/powerpoint/2010/main" val="17656476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C43D3-C661-4244-84AB-C965DC249C4D}" type="slidenum">
              <a:rPr lang="en-NZ" smtClean="0"/>
              <a:t>41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023745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C43D3-C661-4244-84AB-C965DC249C4D}" type="slidenum">
              <a:rPr lang="en-NZ" smtClean="0"/>
              <a:t>42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748134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43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54185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5</a:t>
            </a:fld>
            <a:endParaRPr lang="en-NZ" altLang="en-US" dirty="0"/>
          </a:p>
        </p:txBody>
      </p:sp>
    </p:spTree>
    <p:extLst>
      <p:ext uri="{BB962C8B-B14F-4D97-AF65-F5344CB8AC3E}">
        <p14:creationId xmlns:p14="http://schemas.microsoft.com/office/powerpoint/2010/main" val="314730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latin typeface="+mn-lt"/>
                <a:ea typeface="ＭＳ Ｐゴシック" panose="020B0600070205080204" pitchFamily="34" charset="-128"/>
              </a:rPr>
              <a:t>Tk provides a robust and platform independent windowing toolkit, and it is available to Python programmers through the tkinter package.  Tk provides lots of widget (labels, buttons, text boxes, menus) definitions.</a:t>
            </a:r>
          </a:p>
          <a:p>
            <a:pPr eaLnBrk="1" hangingPunct="1"/>
            <a:endParaRPr lang="en-US" dirty="0" smtClean="0">
              <a:latin typeface="+mn-lt"/>
              <a:ea typeface="ＭＳ Ｐゴシック" panose="020B0600070205080204" pitchFamily="34" charset="-128"/>
            </a:endParaRPr>
          </a:p>
          <a:p>
            <a:pPr eaLnBrk="1" hangingPunct="1"/>
            <a:endParaRPr lang="en-US" dirty="0" smtClean="0">
              <a:latin typeface="+mn-lt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dirty="0" smtClean="0">
                <a:latin typeface="+mn-lt"/>
                <a:ea typeface="ＭＳ Ｐゴシック" panose="020B0600070205080204" pitchFamily="34" charset="-128"/>
              </a:rPr>
              <a:t>The tkinter package is the interface for Tk. tkinter is a set of wrappers that implement the Tk widgets as Python classes</a:t>
            </a:r>
            <a:endParaRPr lang="en-US" dirty="0" smtClean="0">
              <a:latin typeface="Calibri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1354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>
              <a:latin typeface="Calibri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1354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9</a:t>
            </a:fld>
            <a:endParaRPr lang="en-NZ" altLang="en-US" dirty="0"/>
          </a:p>
        </p:txBody>
      </p:sp>
    </p:spTree>
    <p:extLst>
      <p:ext uri="{BB962C8B-B14F-4D97-AF65-F5344CB8AC3E}">
        <p14:creationId xmlns:p14="http://schemas.microsoft.com/office/powerpoint/2010/main" val="1765647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10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945765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display one or more lines of text in a label widget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11</a:t>
            </a:fld>
            <a:endParaRPr lang="en-NZ" altLang="en-US" dirty="0"/>
          </a:p>
        </p:txBody>
      </p:sp>
    </p:spTree>
    <p:extLst>
      <p:ext uri="{BB962C8B-B14F-4D97-AF65-F5344CB8AC3E}">
        <p14:creationId xmlns:p14="http://schemas.microsoft.com/office/powerpoint/2010/main" val="413949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286000"/>
            <a:ext cx="10064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r>
              <a:rPr lang="en-US" smtClean="0"/>
              <a:t>L24</a:t>
            </a:r>
            <a:endParaRPr lang="en-NZ" dirty="0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CompSci 101</a:t>
            </a:r>
            <a:endParaRPr lang="en-US" dirty="0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350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L24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CompSci 101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337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9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NZ" dirty="0"/>
          </a:p>
        </p:txBody>
      </p:sp>
      <p:sp>
        <p:nvSpPr>
          <p:cNvPr id="5" name="Isosceles Triangle 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traight Connector 11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NZ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L24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CompSci 101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086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990600" y="1828800"/>
            <a:ext cx="3810000" cy="4038600"/>
          </a:xfrm>
        </p:spPr>
        <p:txBody>
          <a:bodyPr/>
          <a:lstStyle/>
          <a:p>
            <a:pPr lvl="0"/>
            <a:r>
              <a:rPr lang="en-US" noProof="0" dirty="0" smtClean="0"/>
              <a:t>Click icon to add online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1828800"/>
            <a:ext cx="38100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CompSci 101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631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828800"/>
            <a:ext cx="38100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53000" y="1828800"/>
            <a:ext cx="3810000" cy="4038600"/>
          </a:xfrm>
        </p:spPr>
        <p:txBody>
          <a:bodyPr/>
          <a:lstStyle/>
          <a:p>
            <a:pPr lvl="0"/>
            <a:r>
              <a:rPr lang="en-US" noProof="0" dirty="0" smtClean="0"/>
              <a:t>Click icon to add online image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CompSci 101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2146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828800"/>
            <a:ext cx="7772400" cy="1943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0600" y="3924300"/>
            <a:ext cx="7772400" cy="1943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CompSci 101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914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066800"/>
            <a:ext cx="4038600" cy="24526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71888"/>
            <a:ext cx="4038600" cy="2454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L24</a:t>
            </a:r>
            <a:endParaRPr 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CompSci 101</a:t>
            </a:r>
            <a:endParaRPr lang="en-US" dirty="0"/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955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6683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805883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7630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en-US" smtClean="0"/>
              <a:t>L24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CompSci 101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436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L24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CompSci 101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397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6683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24" y="228600"/>
            <a:ext cx="7829576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L24</a:t>
            </a: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CompSci 101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00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L24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CompSci 101</a:t>
            </a:r>
            <a:endParaRPr lang="en-US" dirty="0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962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L24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CompSci 101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034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9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NZ" dirty="0"/>
          </a:p>
        </p:txBody>
      </p:sp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L24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CompSci 101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861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9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NZ" dirty="0"/>
          </a:p>
        </p:txBody>
      </p:sp>
      <p:sp>
        <p:nvSpPr>
          <p:cNvPr id="6" name="Straight Connector 10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NZ" dirty="0"/>
          </a:p>
        </p:txBody>
      </p:sp>
      <p:sp>
        <p:nvSpPr>
          <p:cNvPr id="7" name="Isosceles Triangle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L24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CompSci 101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54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9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NZ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L24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CompSci 101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4264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857250" y="152400"/>
            <a:ext cx="78295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659563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 smtClean="0"/>
              <a:t>L24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CompSci 101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79388" y="6356350"/>
            <a:ext cx="1981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31" name="Straight Connector 27"/>
          <p:cNvSpPr>
            <a:spLocks noChangeShapeType="1"/>
          </p:cNvSpPr>
          <p:nvPr/>
        </p:nvSpPr>
        <p:spPr bwMode="auto">
          <a:xfrm>
            <a:off x="152400" y="6353175"/>
            <a:ext cx="8640763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NZ" dirty="0"/>
          </a:p>
        </p:txBody>
      </p:sp>
      <p:sp>
        <p:nvSpPr>
          <p:cNvPr id="1032" name="Straight Connector 28"/>
          <p:cNvSpPr>
            <a:spLocks noChangeShapeType="1"/>
          </p:cNvSpPr>
          <p:nvPr/>
        </p:nvSpPr>
        <p:spPr bwMode="auto">
          <a:xfrm>
            <a:off x="152400" y="1143000"/>
            <a:ext cx="8640763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NZ" dirty="0"/>
          </a:p>
        </p:txBody>
      </p:sp>
      <p:pic>
        <p:nvPicPr>
          <p:cNvPr id="1033" name="Picture 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6683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471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1" fontAlgn="base" hangingPunct="1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1" fontAlgn="base" hangingPunct="1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%22C:/Program%20Files%20(x86)/Notepad++/notepad++.ex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tcl.tk/37701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%22C:/Program%20Files%20(x86)/Notepad++/notepad++.exe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%22C:/Program%20Files%20(x86)/Notepad++/notepad++.exe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%22C:/Program%20Files%20(x86)/Notepad++/notepad++.exe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hyperlink" Target="%22C:/Program%20Files%20(x86)/Notepad++/notepad++.exe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hyperlink" Target="%22C:/Program%20Files%20(x86)/Notepad++/notepad++.exe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hyperlink" Target="%22C:/Program%20Files%20(x86)/Notepad++/notepad++.exe" TargetMode="External"/><Relationship Id="rId4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hyperlink" Target="%22C:/Program%20Files%20(x86)/Notepad++/notepad++.exe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%22C:/Program%20Files%20(x86)/Notepad++/notepad++.exe" TargetMode="External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%22C:/Program%20Files%20(x86)/Notepad++/notepad++.exe" TargetMode="External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hyperlink" Target="%22C:/Program%20Files%20(x86)/Notepad++/notepad++.exe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COMPSCI 101</a:t>
            </a:r>
            <a:br>
              <a:rPr lang="en-NZ" dirty="0" smtClean="0"/>
            </a:br>
            <a:r>
              <a:rPr lang="en-NZ" dirty="0" smtClean="0"/>
              <a:t>Principles of Programming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Lecture 24 Graphical User Interface (GUI)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949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What is Tk?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Tk</a:t>
            </a:r>
            <a:r>
              <a:rPr lang="en-US" dirty="0" smtClean="0"/>
              <a:t> is a robust and platform independent windowing toolkit, and it is available to Python programmers through the </a:t>
            </a:r>
            <a:r>
              <a:rPr lang="en-US" dirty="0" err="1" smtClean="0"/>
              <a:t>tkinter</a:t>
            </a:r>
            <a:r>
              <a:rPr lang="en-US" dirty="0" smtClean="0"/>
              <a:t> package.  </a:t>
            </a:r>
          </a:p>
          <a:p>
            <a:pPr lvl="1"/>
            <a:r>
              <a:rPr lang="en-US" dirty="0" err="1" smtClean="0"/>
              <a:t>Tk</a:t>
            </a:r>
            <a:r>
              <a:rPr lang="en-US" dirty="0" smtClean="0"/>
              <a:t> provides the definitions of many widgets (labels, buttons, text boxes, menus – the components of a GUI).</a:t>
            </a:r>
          </a:p>
          <a:p>
            <a:r>
              <a:rPr lang="en-US" dirty="0" smtClean="0"/>
              <a:t>In Python, the </a:t>
            </a:r>
            <a:r>
              <a:rPr lang="en-US" dirty="0" err="1" smtClean="0"/>
              <a:t>tkinter</a:t>
            </a:r>
            <a:r>
              <a:rPr lang="en-US" dirty="0" smtClean="0"/>
              <a:t> package is the interface for Tk. 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tkinter</a:t>
            </a:r>
            <a:r>
              <a:rPr lang="en-US" dirty="0" smtClean="0"/>
              <a:t> is a set of wrappers which </a:t>
            </a:r>
            <a:r>
              <a:rPr lang="fr-FR" dirty="0" smtClean="0"/>
              <a:t>'</a:t>
            </a:r>
            <a:r>
              <a:rPr lang="en-US" dirty="0" smtClean="0"/>
              <a:t>talk</a:t>
            </a:r>
            <a:r>
              <a:rPr lang="fr-FR" dirty="0" smtClean="0"/>
              <a:t>'</a:t>
            </a:r>
            <a:r>
              <a:rPr lang="en-US" dirty="0" smtClean="0"/>
              <a:t> to the </a:t>
            </a:r>
            <a:r>
              <a:rPr lang="en-US" dirty="0" err="1" smtClean="0"/>
              <a:t>Tk</a:t>
            </a:r>
            <a:r>
              <a:rPr lang="en-US" dirty="0" smtClean="0"/>
              <a:t> widgets and wrap them up as Python objects.</a:t>
            </a:r>
          </a:p>
          <a:p>
            <a:endParaRPr lang="en-NZ" dirty="0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052912" y="4761424"/>
            <a:ext cx="6829085" cy="1890261"/>
          </a:xfrm>
          <a:prstGeom prst="rect">
            <a:avLst/>
          </a:prstGeom>
          <a:ln>
            <a:headEnd/>
            <a:tailEnd type="none" w="lg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0" lvl="1" indent="0">
              <a:buNone/>
              <a:tabLst>
                <a:tab pos="293688" algn="l"/>
                <a:tab pos="658813" algn="l"/>
                <a:tab pos="1011238" algn="l"/>
              </a:tabLst>
            </a:pPr>
            <a:r>
              <a:rPr lang="en-NZ" sz="1600" b="1" dirty="0">
                <a:solidFill>
                  <a:srgbClr val="000090"/>
                </a:solidFill>
                <a:latin typeface="Courier"/>
                <a:cs typeface="Courier"/>
              </a:rPr>
              <a:t>from tkinter import </a:t>
            </a:r>
            <a:r>
              <a:rPr lang="en-NZ" sz="1600" b="1" dirty="0" smtClean="0">
                <a:solidFill>
                  <a:srgbClr val="000090"/>
                </a:solidFill>
                <a:latin typeface="Courier"/>
                <a:cs typeface="Courier"/>
              </a:rPr>
              <a:t>*   #</a:t>
            </a:r>
            <a:r>
              <a:rPr lang="en-NZ" sz="1600" b="1" dirty="0">
                <a:solidFill>
                  <a:srgbClr val="000090"/>
                </a:solidFill>
                <a:latin typeface="Courier"/>
                <a:cs typeface="Courier"/>
              </a:rPr>
              <a:t>import the </a:t>
            </a:r>
            <a:r>
              <a:rPr lang="en-NZ" sz="1600" b="1" dirty="0" err="1" smtClean="0">
                <a:solidFill>
                  <a:srgbClr val="000090"/>
                </a:solidFill>
                <a:latin typeface="Courier"/>
                <a:cs typeface="Courier"/>
              </a:rPr>
              <a:t>tkinter</a:t>
            </a:r>
            <a:r>
              <a:rPr lang="en-NZ" sz="1600" b="1" dirty="0" smtClean="0">
                <a:solidFill>
                  <a:srgbClr val="000090"/>
                </a:solidFill>
                <a:latin typeface="Courier"/>
                <a:cs typeface="Courier"/>
              </a:rPr>
              <a:t> module</a:t>
            </a:r>
            <a:endParaRPr lang="en-NZ" sz="1600" b="1" dirty="0">
              <a:solidFill>
                <a:srgbClr val="000090"/>
              </a:solidFill>
              <a:latin typeface="Courier"/>
              <a:cs typeface="Courier"/>
            </a:endParaRPr>
          </a:p>
          <a:p>
            <a:pPr marL="0" lvl="1" indent="0">
              <a:buNone/>
              <a:tabLst>
                <a:tab pos="293688" algn="l"/>
                <a:tab pos="658813" algn="l"/>
                <a:tab pos="1011238" algn="l"/>
              </a:tabLst>
            </a:pPr>
            <a:r>
              <a:rPr lang="en-NZ" sz="1600" b="1" dirty="0">
                <a:solidFill>
                  <a:srgbClr val="000090"/>
                </a:solidFill>
                <a:latin typeface="Courier"/>
                <a:cs typeface="Courier"/>
              </a:rPr>
              <a:t>def main():</a:t>
            </a:r>
          </a:p>
          <a:p>
            <a:pPr marL="0" lvl="1" indent="0">
              <a:buNone/>
              <a:tabLst>
                <a:tab pos="293688" algn="l"/>
                <a:tab pos="658813" algn="l"/>
                <a:tab pos="1011238" algn="l"/>
              </a:tabLst>
            </a:pPr>
            <a:r>
              <a:rPr lang="en-NZ" sz="1600" b="1" dirty="0">
                <a:solidFill>
                  <a:srgbClr val="000090"/>
                </a:solidFill>
                <a:latin typeface="Courier"/>
                <a:cs typeface="Courier"/>
              </a:rPr>
              <a:t>	</a:t>
            </a:r>
            <a:r>
              <a:rPr lang="en-NZ" sz="1600" b="1" dirty="0" smtClean="0">
                <a:solidFill>
                  <a:srgbClr val="000090"/>
                </a:solidFill>
                <a:latin typeface="Courier"/>
                <a:cs typeface="Courier"/>
              </a:rPr>
              <a:t>root = </a:t>
            </a:r>
            <a:r>
              <a:rPr lang="en-NZ" sz="1600" b="1" dirty="0">
                <a:solidFill>
                  <a:srgbClr val="000090"/>
                </a:solidFill>
                <a:latin typeface="Courier"/>
                <a:cs typeface="Courier"/>
              </a:rPr>
              <a:t>Tk() 	</a:t>
            </a:r>
            <a:r>
              <a:rPr lang="en-NZ" sz="1600" b="1" dirty="0" smtClean="0">
                <a:solidFill>
                  <a:srgbClr val="000090"/>
                </a:solidFill>
                <a:latin typeface="Courier"/>
                <a:cs typeface="Courier"/>
              </a:rPr>
              <a:t>	#</a:t>
            </a:r>
            <a:r>
              <a:rPr lang="en-NZ" sz="1600" b="1" dirty="0">
                <a:solidFill>
                  <a:srgbClr val="000090"/>
                </a:solidFill>
                <a:latin typeface="Courier"/>
                <a:cs typeface="Courier"/>
              </a:rPr>
              <a:t>Create </a:t>
            </a:r>
            <a:r>
              <a:rPr lang="en-NZ" sz="1600" b="1" dirty="0" smtClean="0">
                <a:solidFill>
                  <a:srgbClr val="000090"/>
                </a:solidFill>
                <a:latin typeface="Courier"/>
                <a:cs typeface="Courier"/>
              </a:rPr>
              <a:t>an empty window</a:t>
            </a:r>
            <a:endParaRPr lang="en-NZ" sz="1600" b="1" dirty="0">
              <a:solidFill>
                <a:srgbClr val="000090"/>
              </a:solidFill>
              <a:latin typeface="Courier"/>
              <a:cs typeface="Courier"/>
            </a:endParaRPr>
          </a:p>
          <a:p>
            <a:pPr marL="0" lvl="1" indent="0">
              <a:buNone/>
              <a:tabLst>
                <a:tab pos="293688" algn="l"/>
                <a:tab pos="658813" algn="l"/>
                <a:tab pos="1011238" algn="l"/>
              </a:tabLst>
            </a:pPr>
            <a:r>
              <a:rPr lang="en-NZ" sz="1600" b="1" dirty="0">
                <a:solidFill>
                  <a:srgbClr val="000090"/>
                </a:solidFill>
                <a:latin typeface="Courier"/>
                <a:cs typeface="Courier"/>
              </a:rPr>
              <a:t>	</a:t>
            </a:r>
            <a:r>
              <a:rPr lang="en-NZ" sz="1600" b="1" dirty="0" smtClean="0">
                <a:solidFill>
                  <a:srgbClr val="000090"/>
                </a:solidFill>
                <a:latin typeface="Courier"/>
                <a:cs typeface="Courier"/>
              </a:rPr>
              <a:t>root.mainloop</a:t>
            </a:r>
            <a:r>
              <a:rPr lang="en-NZ" sz="1600" b="1" dirty="0">
                <a:solidFill>
                  <a:srgbClr val="000090"/>
                </a:solidFill>
                <a:latin typeface="Courier"/>
                <a:cs typeface="Courier"/>
              </a:rPr>
              <a:t>()	#Pause the code and </a:t>
            </a:r>
            <a:r>
              <a:rPr lang="en-NZ" sz="1600" b="1" dirty="0" smtClean="0">
                <a:solidFill>
                  <a:srgbClr val="000090"/>
                </a:solidFill>
                <a:latin typeface="Courier"/>
                <a:cs typeface="Courier"/>
              </a:rPr>
              <a:t>do nothing  </a:t>
            </a:r>
          </a:p>
          <a:p>
            <a:pPr marL="0" lvl="1" indent="0">
              <a:buNone/>
              <a:tabLst>
                <a:tab pos="293688" algn="l"/>
                <a:tab pos="658813" algn="l"/>
                <a:tab pos="1011238" algn="l"/>
              </a:tabLst>
            </a:pPr>
            <a:r>
              <a:rPr lang="en-NZ" sz="1600" b="1" dirty="0">
                <a:solidFill>
                  <a:srgbClr val="000090"/>
                </a:solidFill>
                <a:latin typeface="Courier"/>
                <a:cs typeface="Courier"/>
              </a:rPr>
              <a:t>	</a:t>
            </a:r>
            <a:r>
              <a:rPr lang="en-NZ" sz="1600" b="1" dirty="0" smtClean="0">
                <a:solidFill>
                  <a:srgbClr val="000090"/>
                </a:solidFill>
                <a:latin typeface="Courier"/>
                <a:cs typeface="Courier"/>
              </a:rPr>
              <a:t>				#until </a:t>
            </a:r>
            <a:r>
              <a:rPr lang="en-NZ" sz="1600" b="1" dirty="0">
                <a:solidFill>
                  <a:srgbClr val="000090"/>
                </a:solidFill>
                <a:latin typeface="Courier"/>
                <a:cs typeface="Courier"/>
              </a:rPr>
              <a:t>the window is </a:t>
            </a:r>
            <a:r>
              <a:rPr lang="en-NZ" sz="1600" b="1" dirty="0" smtClean="0">
                <a:solidFill>
                  <a:srgbClr val="000090"/>
                </a:solidFill>
                <a:latin typeface="Courier"/>
                <a:cs typeface="Courier"/>
              </a:rPr>
              <a:t>closed</a:t>
            </a:r>
            <a:endParaRPr lang="en-NZ" sz="1600" b="1" dirty="0">
              <a:solidFill>
                <a:srgbClr val="000090"/>
              </a:solidFill>
              <a:latin typeface="Courier"/>
              <a:cs typeface="Courier"/>
            </a:endParaRPr>
          </a:p>
          <a:p>
            <a:pPr marL="0" lvl="1" indent="0">
              <a:buNone/>
              <a:tabLst>
                <a:tab pos="293688" algn="l"/>
                <a:tab pos="658813" algn="l"/>
                <a:tab pos="1011238" algn="l"/>
              </a:tabLst>
            </a:pPr>
            <a:r>
              <a:rPr lang="en-NZ" sz="1600" b="1" dirty="0">
                <a:solidFill>
                  <a:srgbClr val="000090"/>
                </a:solidFill>
                <a:latin typeface="Courier"/>
                <a:cs typeface="Courier"/>
              </a:rPr>
              <a:t>main()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6592" y="36012"/>
            <a:ext cx="995405" cy="1104900"/>
          </a:xfrm>
          <a:prstGeom prst="rect">
            <a:avLst/>
          </a:prstGeom>
          <a:ln>
            <a:solidFill>
              <a:srgbClr val="000090"/>
            </a:solidFill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L24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679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Steps to create the tkinter program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763000" cy="5367306"/>
          </a:xfrm>
        </p:spPr>
        <p:txBody>
          <a:bodyPr>
            <a:normAutofit/>
          </a:bodyPr>
          <a:lstStyle/>
          <a:p>
            <a:r>
              <a:rPr lang="en-NZ" dirty="0" smtClean="0"/>
              <a:t>Create the parent window</a:t>
            </a:r>
          </a:p>
          <a:p>
            <a:pPr lvl="1"/>
            <a:r>
              <a:rPr lang="en-US" dirty="0"/>
              <a:t>All applications have a “root” window. </a:t>
            </a:r>
            <a:r>
              <a:rPr lang="en-US" dirty="0" smtClean="0"/>
              <a:t>This is </a:t>
            </a:r>
            <a:r>
              <a:rPr lang="en-US" dirty="0"/>
              <a:t>the parent of all other </a:t>
            </a:r>
            <a:r>
              <a:rPr lang="en-US" dirty="0" smtClean="0"/>
              <a:t>widgets. </a:t>
            </a:r>
            <a:r>
              <a:rPr lang="en-US" dirty="0"/>
              <a:t>Y</a:t>
            </a:r>
            <a:r>
              <a:rPr lang="en-US" dirty="0" smtClean="0"/>
              <a:t>ou </a:t>
            </a:r>
            <a:r>
              <a:rPr lang="en-US" dirty="0"/>
              <a:t>should create only one</a:t>
            </a:r>
            <a:r>
              <a:rPr lang="en-US" dirty="0" smtClean="0"/>
              <a:t>!</a:t>
            </a:r>
            <a:endParaRPr lang="en-US" dirty="0"/>
          </a:p>
          <a:p>
            <a:r>
              <a:rPr lang="en-US" dirty="0" smtClean="0"/>
              <a:t>Start the event </a:t>
            </a:r>
            <a:r>
              <a:rPr lang="en-US" dirty="0"/>
              <a:t>loop </a:t>
            </a:r>
            <a:r>
              <a:rPr lang="en-US" dirty="0" smtClean="0"/>
              <a:t>( </a:t>
            </a:r>
            <a:r>
              <a:rPr lang="en-US" altLang="en-US" sz="2000" dirty="0" smtClean="0">
                <a:latin typeface="Courier New" panose="02070309020205020404" pitchFamily="49" charset="0"/>
              </a:rPr>
              <a:t>root.mainloop()</a:t>
            </a:r>
            <a:r>
              <a:rPr lang="en-US" altLang="en-US" sz="2800" dirty="0" smtClean="0"/>
              <a:t> 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Windows </a:t>
            </a:r>
            <a:r>
              <a:rPr lang="en-US" dirty="0"/>
              <a:t>go into an “event loop” where they wait for things </a:t>
            </a:r>
            <a:r>
              <a:rPr lang="en-US" dirty="0" smtClean="0"/>
              <a:t>to happen </a:t>
            </a:r>
            <a:r>
              <a:rPr lang="en-US" dirty="0"/>
              <a:t>(buttons </a:t>
            </a:r>
            <a:r>
              <a:rPr lang="en-US" dirty="0" smtClean="0"/>
              <a:t>pushed, </a:t>
            </a:r>
            <a:r>
              <a:rPr lang="en-US" dirty="0"/>
              <a:t>etc</a:t>
            </a:r>
            <a:r>
              <a:rPr lang="en-US" dirty="0" smtClean="0"/>
              <a:t>…). You </a:t>
            </a:r>
            <a:r>
              <a:rPr lang="en-US" dirty="0"/>
              <a:t>must </a:t>
            </a:r>
            <a:r>
              <a:rPr lang="en-US" dirty="0" smtClean="0"/>
              <a:t>tell the </a:t>
            </a:r>
            <a:r>
              <a:rPr lang="en-US" dirty="0"/>
              <a:t>root window to enter its event loop or the window won’t </a:t>
            </a:r>
            <a:r>
              <a:rPr lang="en-US" dirty="0" smtClean="0"/>
              <a:t>be displayed!</a:t>
            </a:r>
          </a:p>
          <a:p>
            <a:pPr lvl="1"/>
            <a:endParaRPr lang="en-US" dirty="0"/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5085487" y="4906363"/>
            <a:ext cx="2252540" cy="646331"/>
          </a:xfrm>
          <a:prstGeom prst="rect">
            <a:avLst/>
          </a:prstGeom>
          <a:ln>
            <a:headEnd/>
            <a:tailEnd type="none" w="lg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800" b="1" dirty="0" smtClean="0">
                <a:latin typeface="Courier New" panose="02070309020205020404" pitchFamily="49" charset="0"/>
              </a:rPr>
              <a:t>root </a:t>
            </a:r>
            <a:r>
              <a:rPr lang="en-US" altLang="en-US" sz="1800" b="1" dirty="0">
                <a:latin typeface="Courier New" panose="02070309020205020404" pitchFamily="49" charset="0"/>
              </a:rPr>
              <a:t>= Tk()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800" b="1" dirty="0" smtClean="0">
                <a:latin typeface="Courier New" panose="02070309020205020404" pitchFamily="49" charset="0"/>
              </a:rPr>
              <a:t>root.mainloop()</a:t>
            </a:r>
            <a:endParaRPr lang="en-US" altLang="en-US" sz="1800" b="1" dirty="0">
              <a:latin typeface="Courier New" panose="020703090202050204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9013" y="4667561"/>
            <a:ext cx="1295400" cy="1437894"/>
          </a:xfrm>
          <a:prstGeom prst="rect">
            <a:avLst/>
          </a:prstGeom>
          <a:ln>
            <a:solidFill>
              <a:srgbClr val="000090"/>
            </a:solidFill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L24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638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Background Colour &amp; Title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background colour for the window can be defined:</a:t>
            </a:r>
          </a:p>
          <a:p>
            <a:r>
              <a:rPr lang="en-US" dirty="0" smtClean="0">
                <a:latin typeface="Calibri"/>
                <a:cs typeface="Calibri"/>
              </a:rPr>
              <a:t>a title for the window can be defined:</a:t>
            </a:r>
          </a:p>
          <a:p>
            <a:endParaRPr lang="en-US" dirty="0">
              <a:latin typeface="Calibri"/>
              <a:cs typeface="Calibri"/>
            </a:endParaRPr>
          </a:p>
          <a:p>
            <a:endParaRPr lang="en-US" dirty="0" smtClean="0"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  <a:p>
            <a:endParaRPr lang="en-US" dirty="0" smtClean="0"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  <a:p>
            <a:endParaRPr lang="en-US" dirty="0" smtClean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The 'config' </a:t>
            </a:r>
            <a:r>
              <a:rPr lang="en-US" dirty="0" smtClean="0">
                <a:latin typeface="Calibri"/>
                <a:cs typeface="Calibri"/>
              </a:rPr>
              <a:t>method is </a:t>
            </a:r>
            <a:r>
              <a:rPr lang="en-US" dirty="0">
                <a:latin typeface="Calibri"/>
                <a:cs typeface="Calibri"/>
              </a:rPr>
              <a:t>used to set a variety of different window features, such as the background colour.</a:t>
            </a:r>
          </a:p>
          <a:p>
            <a:endParaRPr lang="en-US" dirty="0" smtClean="0">
              <a:latin typeface="Calibri"/>
              <a:cs typeface="Calibri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NZ" dirty="0" smtClean="0"/>
          </a:p>
          <a:p>
            <a:endParaRPr lang="en-NZ" dirty="0" smtClean="0"/>
          </a:p>
          <a:p>
            <a:endParaRPr lang="en-NZ" dirty="0" smtClean="0"/>
          </a:p>
          <a:p>
            <a:pPr marL="0" indent="0">
              <a:buNone/>
            </a:pPr>
            <a:endParaRPr lang="en-NZ" dirty="0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04800" y="2286000"/>
            <a:ext cx="5638800" cy="2062103"/>
          </a:xfrm>
          <a:prstGeom prst="rect">
            <a:avLst/>
          </a:prstGeom>
          <a:ln>
            <a:headEnd/>
            <a:tailEnd type="none" w="lg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0" lvl="1" indent="0">
              <a:spcBef>
                <a:spcPts val="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None/>
              <a:tabLst>
                <a:tab pos="293688" algn="l"/>
                <a:tab pos="658813" algn="l"/>
                <a:tab pos="1011238" algn="l"/>
              </a:tabLst>
              <a:defRPr sz="1600" b="1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/>
            <a:r>
              <a:rPr lang="en-NZ" dirty="0"/>
              <a:t>from tkinter import *</a:t>
            </a:r>
          </a:p>
          <a:p>
            <a:pPr lvl="1"/>
            <a:r>
              <a:rPr lang="en-NZ" dirty="0"/>
              <a:t>def main():</a:t>
            </a:r>
          </a:p>
          <a:p>
            <a:pPr lvl="1"/>
            <a:r>
              <a:rPr lang="en-NZ" dirty="0"/>
              <a:t>	root = Tk() 	</a:t>
            </a:r>
          </a:p>
          <a:p>
            <a:pPr lvl="1"/>
            <a:r>
              <a:rPr lang="en-NZ" dirty="0"/>
              <a:t>	root.title("My first Window") 		root.config(background=</a:t>
            </a:r>
            <a:r>
              <a:rPr lang="fr-FR" dirty="0"/>
              <a:t>'</a:t>
            </a:r>
            <a:r>
              <a:rPr lang="en-NZ" dirty="0"/>
              <a:t>blue</a:t>
            </a:r>
            <a:r>
              <a:rPr lang="fr-FR" dirty="0"/>
              <a:t>'</a:t>
            </a:r>
            <a:r>
              <a:rPr lang="en-NZ" dirty="0"/>
              <a:t>)  </a:t>
            </a:r>
          </a:p>
          <a:p>
            <a:pPr lvl="1"/>
            <a:r>
              <a:rPr lang="en-NZ" dirty="0"/>
              <a:t>	root.mainloop()	</a:t>
            </a:r>
          </a:p>
          <a:p>
            <a:pPr lvl="1"/>
            <a:endParaRPr lang="en-NZ" dirty="0"/>
          </a:p>
          <a:p>
            <a:pPr lvl="1"/>
            <a:r>
              <a:rPr lang="en-NZ" dirty="0"/>
              <a:t>main()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420" y="2259037"/>
            <a:ext cx="2010923" cy="2232124"/>
          </a:xfrm>
          <a:prstGeom prst="rect">
            <a:avLst/>
          </a:prstGeom>
          <a:ln>
            <a:solidFill>
              <a:srgbClr val="000090"/>
            </a:solidFill>
          </a:ln>
        </p:spPr>
      </p:pic>
      <p:sp>
        <p:nvSpPr>
          <p:cNvPr id="8" name="Rounded Rectangle 7">
            <a:hlinkClick r:id="rId4" action="ppaction://program"/>
          </p:cNvPr>
          <p:cNvSpPr/>
          <p:nvPr/>
        </p:nvSpPr>
        <p:spPr>
          <a:xfrm>
            <a:off x="7906431" y="354596"/>
            <a:ext cx="990599" cy="457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DEMO</a:t>
            </a:r>
            <a:endParaRPr lang="en-NZ" dirty="0"/>
          </a:p>
        </p:txBody>
      </p:sp>
      <p:sp>
        <p:nvSpPr>
          <p:cNvPr id="11" name="Rectangular Callout 10"/>
          <p:cNvSpPr/>
          <p:nvPr/>
        </p:nvSpPr>
        <p:spPr>
          <a:xfrm>
            <a:off x="5989674" y="167640"/>
            <a:ext cx="1752600" cy="457200"/>
          </a:xfrm>
          <a:prstGeom prst="wedgeRectCallout">
            <a:avLst>
              <a:gd name="adj1" fmla="val 55001"/>
              <a:gd name="adj2" fmla="val 1598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Example01.py</a:t>
            </a:r>
            <a:endParaRPr lang="en-N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L24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85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The size and position of the window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would like to control the width, height and position of the top level window.  </a:t>
            </a:r>
          </a:p>
          <a:p>
            <a:pPr lvl="1"/>
            <a:r>
              <a:rPr lang="en-US" dirty="0" smtClean="0"/>
              <a:t>The  geometry() method sets a size for the window and positions it on the screen.  </a:t>
            </a:r>
          </a:p>
          <a:p>
            <a:pPr lvl="2"/>
            <a:r>
              <a:rPr lang="en-US" dirty="0" smtClean="0"/>
              <a:t>The first two arguments are the width and the height of the window.  The last two arguments are the x and y screen position coordinates of the top left hand corner of the window.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NZ" dirty="0" smtClean="0"/>
          </a:p>
          <a:p>
            <a:endParaRPr lang="en-NZ" dirty="0" smtClean="0"/>
          </a:p>
          <a:p>
            <a:endParaRPr lang="en-NZ" dirty="0" smtClean="0"/>
          </a:p>
          <a:p>
            <a:endParaRPr lang="en-NZ" dirty="0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44414" y="4343400"/>
            <a:ext cx="4843418" cy="2308324"/>
          </a:xfrm>
          <a:prstGeom prst="rect">
            <a:avLst/>
          </a:prstGeom>
          <a:ln>
            <a:headEnd/>
            <a:tailEnd type="none" w="lg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0" lvl="1" indent="0">
              <a:spcBef>
                <a:spcPts val="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None/>
              <a:tabLst>
                <a:tab pos="293688" algn="l"/>
                <a:tab pos="658813" algn="l"/>
                <a:tab pos="1011238" algn="l"/>
              </a:tabLst>
              <a:defRPr sz="1600" b="1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/>
            <a:r>
              <a:rPr lang="en-NZ" dirty="0"/>
              <a:t>from tkinter import *</a:t>
            </a:r>
          </a:p>
          <a:p>
            <a:pPr lvl="1"/>
            <a:r>
              <a:rPr lang="en-NZ" dirty="0"/>
              <a:t>def main():</a:t>
            </a:r>
          </a:p>
          <a:p>
            <a:pPr lvl="1"/>
            <a:r>
              <a:rPr lang="en-NZ" dirty="0"/>
              <a:t>	root = Tk() </a:t>
            </a:r>
          </a:p>
          <a:p>
            <a:pPr lvl="1"/>
            <a:r>
              <a:rPr lang="nl-NL" dirty="0"/>
              <a:t>	root.geometry("750x200+10+30") </a:t>
            </a:r>
            <a:r>
              <a:rPr lang="en-NZ" dirty="0"/>
              <a:t>	</a:t>
            </a:r>
          </a:p>
          <a:p>
            <a:pPr lvl="1"/>
            <a:r>
              <a:rPr lang="en-NZ" dirty="0"/>
              <a:t>	root.title("My first Window")   		root.config(background=</a:t>
            </a:r>
            <a:r>
              <a:rPr lang="fr-FR" dirty="0"/>
              <a:t>'</a:t>
            </a:r>
            <a:r>
              <a:rPr lang="en-NZ" dirty="0"/>
              <a:t>purple</a:t>
            </a:r>
            <a:r>
              <a:rPr lang="fr-FR" dirty="0"/>
              <a:t>'</a:t>
            </a:r>
            <a:r>
              <a:rPr lang="en-NZ" dirty="0"/>
              <a:t>)  	</a:t>
            </a:r>
          </a:p>
          <a:p>
            <a:pPr lvl="1"/>
            <a:r>
              <a:rPr lang="en-NZ" dirty="0"/>
              <a:t>	root.mainloop()	</a:t>
            </a:r>
          </a:p>
          <a:p>
            <a:pPr lvl="1"/>
            <a:endParaRPr lang="en-NZ" dirty="0"/>
          </a:p>
          <a:p>
            <a:pPr lvl="1"/>
            <a:r>
              <a:rPr lang="en-NZ" dirty="0"/>
              <a:t>main()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9845" y="4572000"/>
            <a:ext cx="3523392" cy="1042924"/>
          </a:xfrm>
          <a:prstGeom prst="rect">
            <a:avLst/>
          </a:prstGeom>
          <a:ln>
            <a:solidFill>
              <a:srgbClr val="000090"/>
            </a:solidFill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70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Named colours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There are lots of </a:t>
            </a:r>
            <a:r>
              <a:rPr lang="fr-FR" dirty="0" smtClean="0"/>
              <a:t>'</a:t>
            </a:r>
            <a:r>
              <a:rPr lang="en-US" dirty="0" smtClean="0"/>
              <a:t>named colours</a:t>
            </a:r>
            <a:r>
              <a:rPr lang="fr-FR" dirty="0" smtClean="0"/>
              <a:t>'</a:t>
            </a:r>
            <a:r>
              <a:rPr lang="en-US" dirty="0" smtClean="0"/>
              <a:t> which can be used.  </a:t>
            </a:r>
          </a:p>
          <a:p>
            <a:pPr lvl="1"/>
            <a:r>
              <a:rPr lang="en-US" dirty="0" smtClean="0"/>
              <a:t>Look at the website, </a:t>
            </a:r>
            <a:r>
              <a:rPr lang="en-US" dirty="0" smtClean="0">
                <a:hlinkClick r:id="rId3"/>
              </a:rPr>
              <a:t>http://wiki.tcl.tk/37701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sz="2400" dirty="0">
                <a:solidFill>
                  <a:srgbClr val="000090"/>
                </a:solidFill>
              </a:rPr>
              <a:t>Some examples</a:t>
            </a:r>
          </a:p>
          <a:p>
            <a:pPr lvl="2"/>
            <a:r>
              <a:rPr lang="en-US" sz="2100" dirty="0" smtClean="0">
                <a:solidFill>
                  <a:srgbClr val="000090"/>
                </a:solidFill>
                <a:latin typeface="Calibri"/>
                <a:cs typeface="Calibri"/>
              </a:rPr>
              <a:t>light </a:t>
            </a:r>
            <a:r>
              <a:rPr lang="en-US" sz="2100" dirty="0">
                <a:solidFill>
                  <a:srgbClr val="000090"/>
                </a:solidFill>
                <a:latin typeface="Calibri"/>
                <a:cs typeface="Calibri"/>
              </a:rPr>
              <a:t>slate gray - gray - light grey - midnight blue - navy - cornflower blue - dark slate blue - slate blue - medium slate blue - light slate blue - medium blue - royal blue – blue - dodger blue - deep sky blue - sky blue - light sky blue - steel blue - light steel blue - light blue - powder blue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NZ" dirty="0" smtClean="0"/>
          </a:p>
          <a:p>
            <a:endParaRPr lang="en-NZ" dirty="0" smtClean="0"/>
          </a:p>
          <a:p>
            <a:endParaRPr lang="en-NZ" dirty="0" smtClean="0"/>
          </a:p>
          <a:p>
            <a:endParaRPr lang="en-NZ" dirty="0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352800" y="2102425"/>
            <a:ext cx="5638800" cy="2308324"/>
          </a:xfrm>
          <a:prstGeom prst="rect">
            <a:avLst/>
          </a:prstGeom>
          <a:ln>
            <a:headEnd/>
            <a:tailEnd type="none" w="lg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0" lvl="1" indent="0">
              <a:spcBef>
                <a:spcPts val="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None/>
              <a:tabLst>
                <a:tab pos="293688" algn="l"/>
                <a:tab pos="658813" algn="l"/>
                <a:tab pos="1011238" algn="l"/>
              </a:tabLst>
              <a:defRPr sz="1600" b="1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/>
            <a:r>
              <a:rPr lang="en-NZ" dirty="0"/>
              <a:t>from tkinter import *</a:t>
            </a:r>
          </a:p>
          <a:p>
            <a:pPr lvl="1"/>
            <a:r>
              <a:rPr lang="en-NZ" dirty="0"/>
              <a:t>def main():</a:t>
            </a:r>
          </a:p>
          <a:p>
            <a:pPr lvl="1"/>
            <a:r>
              <a:rPr lang="en-NZ" dirty="0"/>
              <a:t>	root = Tk() 	</a:t>
            </a:r>
          </a:p>
          <a:p>
            <a:pPr lvl="1"/>
            <a:r>
              <a:rPr lang="en-NZ" dirty="0"/>
              <a:t>	root.title("My first Window") 	</a:t>
            </a:r>
            <a:r>
              <a:rPr lang="en-NZ" dirty="0" err="1" smtClean="0"/>
              <a:t>root.config</a:t>
            </a:r>
            <a:r>
              <a:rPr lang="en-NZ" dirty="0" smtClean="0"/>
              <a:t>(background=</a:t>
            </a:r>
            <a:r>
              <a:rPr lang="fr-FR" dirty="0" smtClean="0"/>
              <a:t>'</a:t>
            </a:r>
            <a:r>
              <a:rPr lang="en-NZ" dirty="0" smtClean="0"/>
              <a:t>powder </a:t>
            </a:r>
            <a:r>
              <a:rPr lang="en-NZ" dirty="0"/>
              <a:t>blue</a:t>
            </a:r>
            <a:r>
              <a:rPr lang="fr-FR" dirty="0"/>
              <a:t>'</a:t>
            </a:r>
            <a:r>
              <a:rPr lang="en-NZ" dirty="0"/>
              <a:t>) 	</a:t>
            </a:r>
            <a:r>
              <a:rPr lang="nl-NL" dirty="0" err="1"/>
              <a:t>root.geometry</a:t>
            </a:r>
            <a:r>
              <a:rPr lang="nl-NL" dirty="0"/>
              <a:t>("750x200+10+30") </a:t>
            </a:r>
            <a:endParaRPr lang="en-NZ" dirty="0"/>
          </a:p>
          <a:p>
            <a:pPr lvl="1"/>
            <a:r>
              <a:rPr lang="en-NZ" dirty="0"/>
              <a:t>	root.mainloop()	</a:t>
            </a:r>
          </a:p>
          <a:p>
            <a:pPr lvl="1"/>
            <a:endParaRPr lang="en-NZ" dirty="0"/>
          </a:p>
          <a:p>
            <a:pPr lvl="1"/>
            <a:r>
              <a:rPr lang="en-NZ" dirty="0"/>
              <a:t>main()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2464343"/>
            <a:ext cx="2971800" cy="2023546"/>
          </a:xfrm>
          <a:prstGeom prst="rect">
            <a:avLst/>
          </a:prstGeom>
          <a:ln>
            <a:solidFill>
              <a:srgbClr val="000090"/>
            </a:solidFill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L24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33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Widgets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GUIs are built by arranging and combining different widgets in the window.</a:t>
            </a:r>
          </a:p>
          <a:p>
            <a:pPr lvl="1"/>
            <a:r>
              <a:rPr lang="en-US" dirty="0" smtClean="0"/>
              <a:t>Widgets are objects which can be added to our top level window.  These will allow the user to interact with the program. Some widget examples: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With tkinter we are able to create windows with widgets inside them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NZ" dirty="0" smtClean="0"/>
          </a:p>
          <a:p>
            <a:endParaRPr lang="en-NZ" dirty="0" smtClean="0"/>
          </a:p>
          <a:p>
            <a:endParaRPr lang="en-NZ" dirty="0" smtClean="0"/>
          </a:p>
          <a:p>
            <a:endParaRPr lang="en-NZ" dirty="0"/>
          </a:p>
        </p:txBody>
      </p:sp>
      <p:sp>
        <p:nvSpPr>
          <p:cNvPr id="7" name="TextBox 6"/>
          <p:cNvSpPr txBox="1"/>
          <p:nvPr/>
        </p:nvSpPr>
        <p:spPr>
          <a:xfrm>
            <a:off x="1552915" y="3200400"/>
            <a:ext cx="6629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Buttons</a:t>
            </a:r>
            <a:r>
              <a:rPr lang="en-US" dirty="0">
                <a:solidFill>
                  <a:srgbClr val="000090"/>
                </a:solidFill>
              </a:rPr>
              <a:t>, Checkbuttons, Radiobuttons, </a:t>
            </a:r>
            <a:r>
              <a:rPr lang="en-US" dirty="0" smtClean="0">
                <a:solidFill>
                  <a:srgbClr val="000090"/>
                </a:solidFill>
              </a:rPr>
              <a:t>Menubuttons, </a:t>
            </a:r>
            <a:endParaRPr lang="en-US" b="1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90"/>
                </a:solidFill>
              </a:rPr>
              <a:t>Entry </a:t>
            </a:r>
            <a:r>
              <a:rPr lang="en-US" dirty="0">
                <a:solidFill>
                  <a:srgbClr val="000090"/>
                </a:solidFill>
              </a:rPr>
              <a:t>(for text field entries)</a:t>
            </a:r>
          </a:p>
          <a:p>
            <a:r>
              <a:rPr lang="en-US" dirty="0">
                <a:solidFill>
                  <a:srgbClr val="000090"/>
                </a:solidFill>
              </a:rPr>
              <a:t>Message (for displaying text messages to the user) </a:t>
            </a:r>
          </a:p>
          <a:p>
            <a:r>
              <a:rPr lang="en-US" b="1" dirty="0">
                <a:solidFill>
                  <a:srgbClr val="0000FF"/>
                </a:solidFill>
              </a:rPr>
              <a:t>Labels</a:t>
            </a:r>
            <a:r>
              <a:rPr lang="en-US" dirty="0">
                <a:solidFill>
                  <a:srgbClr val="000090"/>
                </a:solidFill>
              </a:rPr>
              <a:t> (text captions, images)</a:t>
            </a:r>
          </a:p>
          <a:p>
            <a:r>
              <a:rPr lang="en-US" dirty="0">
                <a:solidFill>
                  <a:srgbClr val="000090"/>
                </a:solidFill>
              </a:rPr>
              <a:t>Frames (a container for other widgets) </a:t>
            </a:r>
          </a:p>
          <a:p>
            <a:r>
              <a:rPr lang="en-US" dirty="0">
                <a:solidFill>
                  <a:srgbClr val="000090"/>
                </a:solidFill>
              </a:rPr>
              <a:t>Scale, </a:t>
            </a:r>
            <a:r>
              <a:rPr lang="en-US" dirty="0" smtClean="0">
                <a:solidFill>
                  <a:srgbClr val="000090"/>
                </a:solidFill>
              </a:rPr>
              <a:t>Scrollbar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Canvas</a:t>
            </a:r>
            <a:r>
              <a:rPr lang="en-US" dirty="0" smtClean="0">
                <a:solidFill>
                  <a:srgbClr val="000090"/>
                </a:solidFill>
              </a:rPr>
              <a:t> (for drawing shapes, …)</a:t>
            </a:r>
            <a:endParaRPr lang="en-US" dirty="0">
              <a:solidFill>
                <a:srgbClr val="000090"/>
              </a:solidFill>
            </a:endParaRPr>
          </a:p>
          <a:p>
            <a:r>
              <a:rPr lang="en-US" dirty="0">
                <a:solidFill>
                  <a:srgbClr val="000090"/>
                </a:solidFill>
              </a:rPr>
              <a:t>Text (for displaying and editing text) and others.</a:t>
            </a:r>
            <a:r>
              <a:rPr lang="en-US" dirty="0"/>
              <a:t>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563" y="3493699"/>
            <a:ext cx="1889295" cy="1764101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2452857" y="5973826"/>
            <a:ext cx="5729458" cy="765048"/>
          </a:xfrm>
          <a:prstGeom prst="wedgeRectCallout">
            <a:avLst>
              <a:gd name="adj1" fmla="val -55719"/>
              <a:gd name="adj2" fmla="val -3314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 </a:t>
            </a:r>
            <a:r>
              <a:rPr lang="en-US" dirty="0" err="1"/>
              <a:t>CompSci</a:t>
            </a:r>
            <a:r>
              <a:rPr lang="en-US" dirty="0"/>
              <a:t> 101 we will quickly look at the </a:t>
            </a:r>
            <a:r>
              <a:rPr lang="en-US" b="1" dirty="0">
                <a:solidFill>
                  <a:srgbClr val="FF00FF"/>
                </a:solidFill>
              </a:rPr>
              <a:t>Label</a:t>
            </a:r>
            <a:r>
              <a:rPr lang="en-US" dirty="0">
                <a:solidFill>
                  <a:srgbClr val="FF00FF"/>
                </a:solidFill>
              </a:rPr>
              <a:t> </a:t>
            </a:r>
            <a:r>
              <a:rPr lang="en-US" dirty="0"/>
              <a:t>widget and then use a </a:t>
            </a:r>
            <a:r>
              <a:rPr lang="en-US" b="1" dirty="0">
                <a:solidFill>
                  <a:srgbClr val="FF00FF"/>
                </a:solidFill>
              </a:rPr>
              <a:t>Canvas</a:t>
            </a:r>
            <a:r>
              <a:rPr lang="en-US" dirty="0">
                <a:solidFill>
                  <a:srgbClr val="FF00FF"/>
                </a:solidFill>
              </a:rPr>
              <a:t> </a:t>
            </a:r>
            <a:r>
              <a:rPr lang="en-US" dirty="0"/>
              <a:t>widget to draw some shapes</a:t>
            </a:r>
            <a:r>
              <a:rPr lang="en-US" dirty="0" smtClean="0"/>
              <a:t>.</a:t>
            </a:r>
            <a:endParaRPr lang="en-N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L24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74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Adding a Label widget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Label widget display text.  </a:t>
            </a:r>
          </a:p>
          <a:p>
            <a:r>
              <a:rPr lang="en-US" dirty="0" smtClean="0"/>
              <a:t>Steps:</a:t>
            </a:r>
          </a:p>
          <a:p>
            <a:pPr lvl="1"/>
            <a:r>
              <a:rPr lang="en-US" dirty="0" smtClean="0"/>
              <a:t>Create the parent window (root)</a:t>
            </a:r>
          </a:p>
          <a:p>
            <a:pPr lvl="2"/>
            <a:r>
              <a:rPr lang="en-US" dirty="0"/>
              <a:t>Widgets are placed inside parent </a:t>
            </a:r>
            <a:r>
              <a:rPr lang="en-US" dirty="0" smtClean="0"/>
              <a:t>windows.  </a:t>
            </a:r>
            <a:r>
              <a:rPr lang="en-US" dirty="0"/>
              <a:t>In our case the parent of all our widgets is the top level window.</a:t>
            </a:r>
          </a:p>
          <a:p>
            <a:pPr lvl="1"/>
            <a:r>
              <a:rPr lang="en-US" dirty="0" smtClean="0"/>
              <a:t>Create a label</a:t>
            </a:r>
          </a:p>
          <a:p>
            <a:pPr lvl="2"/>
            <a:r>
              <a:rPr lang="en-US" dirty="0">
                <a:solidFill>
                  <a:srgbClr val="000090"/>
                </a:solidFill>
              </a:rPr>
              <a:t>When creating the Label widget we need to pass the top level </a:t>
            </a:r>
            <a:r>
              <a:rPr lang="en-US" dirty="0" smtClean="0">
                <a:solidFill>
                  <a:srgbClr val="000090"/>
                </a:solidFill>
              </a:rPr>
              <a:t>windows, </a:t>
            </a:r>
            <a:r>
              <a:rPr lang="en-NZ" b="1" dirty="0">
                <a:solidFill>
                  <a:srgbClr val="FF00FF"/>
                </a:solidFill>
                <a:cs typeface="Calibri"/>
              </a:rPr>
              <a:t>root</a:t>
            </a:r>
            <a:r>
              <a:rPr lang="en-US" dirty="0">
                <a:solidFill>
                  <a:srgbClr val="000090"/>
                </a:solidFill>
              </a:rPr>
              <a:t>, (in which the label will be placed) as the first argument.  </a:t>
            </a:r>
            <a:endParaRPr lang="en-US" dirty="0" smtClean="0">
              <a:solidFill>
                <a:srgbClr val="000090"/>
              </a:solidFill>
            </a:endParaRPr>
          </a:p>
          <a:p>
            <a:pPr lvl="2"/>
            <a:r>
              <a:rPr lang="en-US" dirty="0" smtClean="0">
                <a:solidFill>
                  <a:srgbClr val="000090"/>
                </a:solidFill>
              </a:rPr>
              <a:t>We also need </a:t>
            </a:r>
            <a:r>
              <a:rPr lang="en-US" dirty="0">
                <a:solidFill>
                  <a:srgbClr val="000090"/>
                </a:solidFill>
              </a:rPr>
              <a:t>to pass the text which is to be displayed inside the Label.</a:t>
            </a:r>
          </a:p>
          <a:p>
            <a:pPr lvl="1"/>
            <a:r>
              <a:rPr lang="en-US" dirty="0" smtClean="0"/>
              <a:t>Define </a:t>
            </a:r>
            <a:r>
              <a:rPr lang="en-US" dirty="0"/>
              <a:t>the position of the label (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hello.pack()</a:t>
            </a:r>
            <a:r>
              <a:rPr lang="en-US" dirty="0"/>
              <a:t> )</a:t>
            </a:r>
          </a:p>
          <a:p>
            <a:pPr lvl="2"/>
            <a:r>
              <a:rPr lang="en-US" dirty="0"/>
              <a:t>Tell the label to place itself into the root window and display. </a:t>
            </a:r>
          </a:p>
          <a:p>
            <a:pPr lvl="1"/>
            <a:r>
              <a:rPr lang="en-US" dirty="0"/>
              <a:t>Start the event loop ( </a:t>
            </a:r>
            <a:r>
              <a:rPr lang="en-US" altLang="en-US" sz="1800" dirty="0">
                <a:latin typeface="Courier New" panose="02070309020205020404" pitchFamily="49" charset="0"/>
              </a:rPr>
              <a:t>root.mainloop()</a:t>
            </a:r>
            <a:r>
              <a:rPr lang="en-US" altLang="en-US" sz="2400" dirty="0"/>
              <a:t> </a:t>
            </a:r>
            <a:r>
              <a:rPr lang="en-US" dirty="0"/>
              <a:t>)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NZ" dirty="0" smtClean="0"/>
          </a:p>
          <a:p>
            <a:endParaRPr lang="en-NZ" dirty="0" smtClean="0"/>
          </a:p>
          <a:p>
            <a:endParaRPr lang="en-NZ" dirty="0" smtClean="0"/>
          </a:p>
          <a:p>
            <a:endParaRPr lang="en-NZ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296537"/>
            <a:ext cx="1627339" cy="727371"/>
          </a:xfrm>
          <a:prstGeom prst="rect">
            <a:avLst/>
          </a:prstGeom>
        </p:spPr>
      </p:pic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4448122" y="1151304"/>
            <a:ext cx="4419600" cy="954107"/>
          </a:xfrm>
          <a:prstGeom prst="rect">
            <a:avLst/>
          </a:prstGeom>
          <a:ln>
            <a:headEnd/>
            <a:tailEnd type="none" w="lg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400" b="1" dirty="0" smtClean="0">
                <a:latin typeface="Courier New" panose="02070309020205020404" pitchFamily="49" charset="0"/>
              </a:rPr>
              <a:t>root </a:t>
            </a:r>
            <a:r>
              <a:rPr lang="en-US" altLang="en-US" sz="1400" b="1" dirty="0">
                <a:latin typeface="Courier New" panose="02070309020205020404" pitchFamily="49" charset="0"/>
              </a:rPr>
              <a:t>= Tk()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400" b="1" dirty="0" smtClean="0">
                <a:latin typeface="Courier New" panose="02070309020205020404" pitchFamily="49" charset="0"/>
              </a:rPr>
              <a:t>hello </a:t>
            </a:r>
            <a:r>
              <a:rPr lang="en-US" altLang="en-US" sz="1400" b="1" dirty="0">
                <a:latin typeface="Courier New" panose="02070309020205020404" pitchFamily="49" charset="0"/>
              </a:rPr>
              <a:t>= </a:t>
            </a:r>
            <a:r>
              <a:rPr lang="en-US" altLang="en-US" sz="1400" b="1" dirty="0" smtClean="0">
                <a:latin typeface="Courier New" panose="02070309020205020404" pitchFamily="49" charset="0"/>
              </a:rPr>
              <a:t>Label(</a:t>
            </a:r>
            <a:r>
              <a:rPr lang="en-US" altLang="en-US" sz="1400" b="1" dirty="0" err="1" smtClean="0">
                <a:latin typeface="Courier New" panose="02070309020205020404" pitchFamily="49" charset="0"/>
              </a:rPr>
              <a:t>root,text</a:t>
            </a:r>
            <a:r>
              <a:rPr lang="en-US" altLang="en-US" sz="1400" b="1" dirty="0">
                <a:latin typeface="Courier New" panose="02070309020205020404" pitchFamily="49" charset="0"/>
              </a:rPr>
              <a:t>="Hello world!")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400" b="1" dirty="0" smtClean="0">
                <a:latin typeface="Courier New" panose="02070309020205020404" pitchFamily="49" charset="0"/>
              </a:rPr>
              <a:t>hello.pack</a:t>
            </a:r>
            <a:r>
              <a:rPr lang="en-US" altLang="en-US" sz="1400" b="1" dirty="0">
                <a:latin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400" b="1" dirty="0" smtClean="0">
                <a:latin typeface="Courier New" panose="02070309020205020404" pitchFamily="49" charset="0"/>
              </a:rPr>
              <a:t>root.mainloop()</a:t>
            </a:r>
            <a:endParaRPr lang="en-US" altLang="en-US" sz="1400" b="1" dirty="0">
              <a:latin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L24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518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Some Label properties 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Label objects can be configured (background colour, foreground colour, font).</a:t>
            </a:r>
          </a:p>
          <a:p>
            <a:pPr lvl="1"/>
            <a:r>
              <a:rPr lang="en-US" dirty="0" smtClean="0"/>
              <a:t>Properties:</a:t>
            </a:r>
          </a:p>
          <a:p>
            <a:pPr lvl="2"/>
            <a:r>
              <a:rPr lang="en-US" dirty="0" smtClean="0"/>
              <a:t>bg</a:t>
            </a:r>
            <a:r>
              <a:rPr lang="en-US" dirty="0"/>
              <a:t>: </a:t>
            </a:r>
            <a:r>
              <a:rPr lang="en-US" dirty="0" smtClean="0"/>
              <a:t> The </a:t>
            </a:r>
            <a:r>
              <a:rPr lang="en-US" dirty="0"/>
              <a:t>normal background </a:t>
            </a:r>
            <a:r>
              <a:rPr lang="en-US" dirty="0" err="1" smtClean="0"/>
              <a:t>colour</a:t>
            </a:r>
            <a:r>
              <a:rPr lang="en-US" dirty="0" smtClean="0"/>
              <a:t> displayed</a:t>
            </a:r>
          </a:p>
          <a:p>
            <a:pPr lvl="2"/>
            <a:r>
              <a:rPr lang="en-US" dirty="0" smtClean="0"/>
              <a:t>fg</a:t>
            </a:r>
            <a:r>
              <a:rPr lang="en-US" dirty="0"/>
              <a:t>: specifies the </a:t>
            </a:r>
            <a:r>
              <a:rPr lang="en-US" dirty="0" err="1" smtClean="0"/>
              <a:t>colour</a:t>
            </a:r>
            <a:r>
              <a:rPr lang="en-US" dirty="0" smtClean="0"/>
              <a:t> </a:t>
            </a:r>
            <a:r>
              <a:rPr lang="en-US" dirty="0"/>
              <a:t>of the text</a:t>
            </a:r>
            <a:endParaRPr lang="en-US" dirty="0" smtClean="0"/>
          </a:p>
          <a:p>
            <a:pPr lvl="2"/>
            <a:r>
              <a:rPr lang="en-US" dirty="0" smtClean="0"/>
              <a:t>font</a:t>
            </a:r>
            <a:r>
              <a:rPr lang="en-US" dirty="0"/>
              <a:t>: specifies in what font that text will be displayed</a:t>
            </a:r>
          </a:p>
          <a:p>
            <a:pPr lvl="2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NZ" dirty="0" smtClean="0"/>
          </a:p>
          <a:p>
            <a:endParaRPr lang="en-NZ" dirty="0" smtClean="0"/>
          </a:p>
          <a:p>
            <a:endParaRPr lang="en-NZ" dirty="0" smtClean="0"/>
          </a:p>
          <a:p>
            <a:endParaRPr lang="en-NZ" dirty="0"/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513496" y="5105400"/>
            <a:ext cx="8382000" cy="1077218"/>
          </a:xfrm>
          <a:prstGeom prst="rect">
            <a:avLst/>
          </a:prstGeom>
          <a:ln>
            <a:headEnd/>
            <a:tailEnd type="none" w="lg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0" lvl="1" indent="0">
              <a:spcBef>
                <a:spcPts val="0"/>
              </a:spcBef>
              <a:buNone/>
              <a:tabLst>
                <a:tab pos="293688" algn="l"/>
                <a:tab pos="658813" algn="l"/>
                <a:tab pos="1011238" algn="l"/>
              </a:tabLst>
            </a:pPr>
            <a:r>
              <a:rPr lang="en-NZ" sz="1600" b="1" dirty="0" smtClean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a_label </a:t>
            </a:r>
            <a:r>
              <a:rPr lang="en-NZ" sz="1600" b="1" dirty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Label(root, text = "A Label widget \nin a window")</a:t>
            </a:r>
          </a:p>
          <a:p>
            <a:pPr marL="0" lvl="1" indent="0">
              <a:spcBef>
                <a:spcPts val="0"/>
              </a:spcBef>
              <a:buNone/>
              <a:tabLst>
                <a:tab pos="293688" algn="l"/>
                <a:tab pos="658813" algn="l"/>
                <a:tab pos="1011238" algn="l"/>
              </a:tabLst>
            </a:pPr>
            <a:r>
              <a:rPr lang="en-NZ" sz="1600" b="1" dirty="0" smtClean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a_label.config(bg</a:t>
            </a:r>
            <a:r>
              <a:rPr lang="en-NZ" sz="1600" b="1" dirty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="blue", fg="magenta")</a:t>
            </a:r>
          </a:p>
          <a:p>
            <a:pPr marL="0" lvl="1" indent="0">
              <a:spcBef>
                <a:spcPts val="0"/>
              </a:spcBef>
              <a:buNone/>
              <a:tabLst>
                <a:tab pos="293688" algn="l"/>
                <a:tab pos="658813" algn="l"/>
                <a:tab pos="1011238" algn="l"/>
              </a:tabLst>
            </a:pPr>
            <a:r>
              <a:rPr lang="en-NZ" sz="1600" b="1" dirty="0" smtClean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a_font </a:t>
            </a:r>
            <a:r>
              <a:rPr lang="en-NZ" sz="1600" b="1" dirty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("Times", 40, "bold")</a:t>
            </a:r>
          </a:p>
          <a:p>
            <a:pPr marL="0" lvl="1" indent="0">
              <a:spcBef>
                <a:spcPts val="0"/>
              </a:spcBef>
              <a:buNone/>
              <a:tabLst>
                <a:tab pos="293688" algn="l"/>
                <a:tab pos="658813" algn="l"/>
                <a:tab pos="1011238" algn="l"/>
              </a:tabLst>
            </a:pPr>
            <a:r>
              <a:rPr lang="en-NZ" sz="1600" b="1" dirty="0" smtClean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a_label.config(font=a_font</a:t>
            </a:r>
            <a:r>
              <a:rPr lang="en-NZ" sz="1600" b="1" dirty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027" y="3715043"/>
            <a:ext cx="2965373" cy="1295400"/>
          </a:xfrm>
          <a:prstGeom prst="rect">
            <a:avLst/>
          </a:prstGeom>
        </p:spPr>
      </p:pic>
      <p:sp>
        <p:nvSpPr>
          <p:cNvPr id="10" name="Rounded Rectangle 9">
            <a:hlinkClick r:id="rId4" action="ppaction://program"/>
          </p:cNvPr>
          <p:cNvSpPr/>
          <p:nvPr/>
        </p:nvSpPr>
        <p:spPr>
          <a:xfrm>
            <a:off x="7906431" y="354596"/>
            <a:ext cx="990599" cy="457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DEMO</a:t>
            </a:r>
            <a:endParaRPr lang="en-NZ" dirty="0"/>
          </a:p>
        </p:txBody>
      </p:sp>
      <p:sp>
        <p:nvSpPr>
          <p:cNvPr id="11" name="Rectangular Callout 10"/>
          <p:cNvSpPr/>
          <p:nvPr/>
        </p:nvSpPr>
        <p:spPr>
          <a:xfrm>
            <a:off x="5989674" y="167640"/>
            <a:ext cx="1752600" cy="457200"/>
          </a:xfrm>
          <a:prstGeom prst="wedgeRectCallout">
            <a:avLst>
              <a:gd name="adj1" fmla="val 55001"/>
              <a:gd name="adj2" fmla="val 1598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Example02_2.py</a:t>
            </a:r>
            <a:endParaRPr lang="en-N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L24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27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Layout Management</a:t>
            </a:r>
            <a:endParaRPr lang="en-NZ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Most windowing toolkits (such as tkinter) have layout management systems which have the job of arranging the widgets in the window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When we pack widgets </a:t>
            </a:r>
            <a:r>
              <a:rPr lang="en-US" dirty="0"/>
              <a:t>into the window they always </a:t>
            </a:r>
            <a:r>
              <a:rPr lang="en-US" dirty="0" smtClean="0"/>
              <a:t>go under </a:t>
            </a:r>
            <a:r>
              <a:rPr lang="en-US" dirty="0"/>
              <a:t>the previous </a:t>
            </a:r>
            <a:r>
              <a:rPr lang="en-US" dirty="0" smtClean="0"/>
              <a:t>widget 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576140" y="3581400"/>
            <a:ext cx="7501060" cy="1815882"/>
          </a:xfrm>
          <a:prstGeom prst="rect">
            <a:avLst/>
          </a:prstGeom>
          <a:ln>
            <a:headEnd/>
            <a:tailEnd type="none" w="lg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0" lvl="1" indent="0">
              <a:spcBef>
                <a:spcPts val="0"/>
              </a:spcBef>
              <a:buNone/>
              <a:tabLst>
                <a:tab pos="293688" algn="l"/>
                <a:tab pos="658813" algn="l"/>
                <a:tab pos="1011238" algn="l"/>
              </a:tabLst>
            </a:pPr>
            <a:r>
              <a:rPr lang="en-NZ" sz="1600" b="1" dirty="0" smtClean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 = </a:t>
            </a:r>
            <a:r>
              <a:rPr lang="en-NZ" sz="1600" b="1" dirty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NZ" sz="1600" b="1" dirty="0" smtClean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NZ" sz="1600" b="1" dirty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en-NZ" sz="1600" b="1" dirty="0" smtClean="0">
              <a:solidFill>
                <a:srgbClr val="00009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buNone/>
              <a:tabLst>
                <a:tab pos="293688" algn="l"/>
                <a:tab pos="658813" algn="l"/>
                <a:tab pos="1011238" algn="l"/>
              </a:tabLst>
            </a:pPr>
            <a:r>
              <a:rPr lang="en-NZ" sz="1600" b="1" dirty="0" smtClean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a_label1 </a:t>
            </a:r>
            <a:r>
              <a:rPr lang="en-NZ" sz="1600" b="1" dirty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Label</a:t>
            </a:r>
            <a:r>
              <a:rPr lang="en-NZ" sz="1600" b="1" dirty="0" smtClean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(root, </a:t>
            </a:r>
            <a:r>
              <a:rPr lang="en-NZ" sz="1600" b="1" dirty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 = </a:t>
            </a:r>
            <a:r>
              <a:rPr lang="en-NZ" sz="1600" b="1" dirty="0" smtClean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 </a:t>
            </a:r>
            <a:r>
              <a:rPr lang="en-NZ" sz="1600" b="1" dirty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 widget in a </a:t>
            </a:r>
            <a:r>
              <a:rPr lang="en-NZ" sz="1600" b="1" dirty="0" smtClean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window")</a:t>
            </a:r>
            <a:endParaRPr lang="en-NZ" sz="1600" b="1" dirty="0">
              <a:solidFill>
                <a:srgbClr val="00009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buNone/>
              <a:tabLst>
                <a:tab pos="293688" algn="l"/>
                <a:tab pos="658813" algn="l"/>
                <a:tab pos="1011238" algn="l"/>
              </a:tabLst>
            </a:pPr>
            <a:r>
              <a:rPr lang="en-NZ" sz="1600" b="1" dirty="0" smtClean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a_label2 </a:t>
            </a:r>
            <a:r>
              <a:rPr lang="en-NZ" sz="1600" b="1" dirty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Label</a:t>
            </a:r>
            <a:r>
              <a:rPr lang="en-NZ" sz="1600" b="1" dirty="0" smtClean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(root, </a:t>
            </a:r>
            <a:r>
              <a:rPr lang="en-NZ" sz="1600" b="1" dirty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 = </a:t>
            </a:r>
            <a:r>
              <a:rPr lang="en-NZ" sz="1600" b="1" dirty="0" smtClean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"Another one")</a:t>
            </a:r>
            <a:endParaRPr lang="en-NZ" sz="1600" b="1" dirty="0">
              <a:solidFill>
                <a:srgbClr val="00009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buNone/>
              <a:tabLst>
                <a:tab pos="293688" algn="l"/>
                <a:tab pos="658813" algn="l"/>
                <a:tab pos="1011238" algn="l"/>
              </a:tabLst>
            </a:pPr>
            <a:r>
              <a:rPr lang="en-NZ" sz="1600" b="1" dirty="0" smtClean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a_label3 </a:t>
            </a:r>
            <a:r>
              <a:rPr lang="en-NZ" sz="1600" b="1" dirty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Label</a:t>
            </a:r>
            <a:r>
              <a:rPr lang="en-NZ" sz="1600" b="1" dirty="0" smtClean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(root, </a:t>
            </a:r>
            <a:r>
              <a:rPr lang="en-NZ" sz="1600" b="1" dirty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 = </a:t>
            </a:r>
            <a:r>
              <a:rPr lang="en-NZ" sz="1600" b="1" dirty="0" smtClean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"And </a:t>
            </a:r>
            <a:r>
              <a:rPr lang="en-NZ" sz="1600" b="1" dirty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</a:t>
            </a:r>
            <a:r>
              <a:rPr lang="en-NZ" sz="1600" b="1" dirty="0" smtClean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!")</a:t>
            </a:r>
            <a:endParaRPr lang="en-NZ" sz="1600" b="1" dirty="0">
              <a:solidFill>
                <a:srgbClr val="00009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buNone/>
              <a:tabLst>
                <a:tab pos="293688" algn="l"/>
                <a:tab pos="658813" algn="l"/>
                <a:tab pos="1011238" algn="l"/>
              </a:tabLst>
            </a:pPr>
            <a:r>
              <a:rPr lang="en-NZ" sz="1600" b="1" dirty="0" smtClean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a_label1</a:t>
            </a:r>
            <a:r>
              <a:rPr lang="en-NZ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.pack</a:t>
            </a:r>
            <a:r>
              <a:rPr lang="en-NZ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lvl="1" indent="0">
              <a:spcBef>
                <a:spcPts val="0"/>
              </a:spcBef>
              <a:buNone/>
              <a:tabLst>
                <a:tab pos="293688" algn="l"/>
                <a:tab pos="658813" algn="l"/>
                <a:tab pos="1011238" algn="l"/>
              </a:tabLst>
            </a:pPr>
            <a:r>
              <a:rPr lang="en-NZ" sz="1600" b="1" dirty="0" smtClean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a_label2</a:t>
            </a:r>
            <a:r>
              <a:rPr lang="en-NZ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.pack</a:t>
            </a:r>
            <a:r>
              <a:rPr lang="en-NZ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lvl="1" indent="0">
              <a:spcBef>
                <a:spcPts val="0"/>
              </a:spcBef>
              <a:buNone/>
              <a:tabLst>
                <a:tab pos="293688" algn="l"/>
                <a:tab pos="658813" algn="l"/>
                <a:tab pos="1011238" algn="l"/>
              </a:tabLst>
            </a:pPr>
            <a:r>
              <a:rPr lang="en-NZ" sz="1600" b="1" dirty="0" smtClean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a_label3</a:t>
            </a:r>
            <a:r>
              <a:rPr lang="en-NZ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.pack()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015" y="4818818"/>
            <a:ext cx="2181273" cy="1319213"/>
          </a:xfrm>
          <a:prstGeom prst="rect">
            <a:avLst/>
          </a:prstGeom>
        </p:spPr>
      </p:pic>
      <p:sp>
        <p:nvSpPr>
          <p:cNvPr id="10" name="Rectangular Callout 9"/>
          <p:cNvSpPr/>
          <p:nvPr/>
        </p:nvSpPr>
        <p:spPr>
          <a:xfrm>
            <a:off x="3048000" y="5181600"/>
            <a:ext cx="2847927" cy="956431"/>
          </a:xfrm>
          <a:prstGeom prst="wedgeRectCallout">
            <a:avLst>
              <a:gd name="adj1" fmla="val 55001"/>
              <a:gd name="adj2" fmla="val 1598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Place label </a:t>
            </a:r>
            <a:r>
              <a:rPr lang="en-US" dirty="0"/>
              <a:t>widgets on top of each other and centre them</a:t>
            </a:r>
            <a:endParaRPr lang="en-NZ" dirty="0"/>
          </a:p>
        </p:txBody>
      </p:sp>
      <p:sp>
        <p:nvSpPr>
          <p:cNvPr id="12" name="Rounded Rectangle 11">
            <a:hlinkClick r:id="rId4" action="ppaction://program"/>
          </p:cNvPr>
          <p:cNvSpPr/>
          <p:nvPr/>
        </p:nvSpPr>
        <p:spPr>
          <a:xfrm>
            <a:off x="7906431" y="354596"/>
            <a:ext cx="990599" cy="457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DEMO</a:t>
            </a:r>
            <a:endParaRPr lang="en-NZ" dirty="0"/>
          </a:p>
        </p:txBody>
      </p:sp>
      <p:sp>
        <p:nvSpPr>
          <p:cNvPr id="13" name="Rectangular Callout 12"/>
          <p:cNvSpPr/>
          <p:nvPr/>
        </p:nvSpPr>
        <p:spPr>
          <a:xfrm>
            <a:off x="5989674" y="167640"/>
            <a:ext cx="1752600" cy="457200"/>
          </a:xfrm>
          <a:prstGeom prst="wedgeRectCallout">
            <a:avLst>
              <a:gd name="adj1" fmla="val 55001"/>
              <a:gd name="adj2" fmla="val 1598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Example02_3.py</a:t>
            </a:r>
            <a:endParaRPr lang="en-N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79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Grid Layout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Python has other geometry managers (instead of </a:t>
            </a:r>
            <a:r>
              <a:rPr lang="en-US" dirty="0" smtClean="0"/>
              <a:t>pack) to </a:t>
            </a:r>
            <a:r>
              <a:rPr lang="en-US" dirty="0"/>
              <a:t>create any GUI layout you </a:t>
            </a:r>
            <a:r>
              <a:rPr lang="en-US" dirty="0" smtClean="0"/>
              <a:t>want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rid </a:t>
            </a:r>
            <a:r>
              <a:rPr lang="en-US" dirty="0"/>
              <a:t>– lets you specify a row</a:t>
            </a:r>
            <a:r>
              <a:rPr lang="en-US" dirty="0" smtClean="0"/>
              <a:t>, column </a:t>
            </a:r>
            <a:r>
              <a:rPr lang="en-US" dirty="0"/>
              <a:t>grid location and </a:t>
            </a:r>
            <a:r>
              <a:rPr lang="en-US" dirty="0" smtClean="0"/>
              <a:t>how many </a:t>
            </a:r>
            <a:r>
              <a:rPr lang="en-US" dirty="0"/>
              <a:t>rows and columns each widget should </a:t>
            </a:r>
            <a:r>
              <a:rPr lang="en-US" dirty="0" smtClean="0"/>
              <a:t>span</a:t>
            </a:r>
          </a:p>
          <a:p>
            <a:r>
              <a:rPr lang="en-US" dirty="0" smtClean="0"/>
              <a:t>Example: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WARNING: Never use multiple geometry managers in one window! They are not compatible with each other and may cause infinite loops in your program!!</a:t>
            </a:r>
            <a:endParaRPr lang="en-NZ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105" y="2827372"/>
            <a:ext cx="2299631" cy="1393716"/>
          </a:xfrm>
          <a:prstGeom prst="rect">
            <a:avLst/>
          </a:prstGeom>
        </p:spPr>
      </p:pic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768923" y="3356992"/>
            <a:ext cx="4801314" cy="1569660"/>
          </a:xfrm>
          <a:prstGeom prst="rect">
            <a:avLst/>
          </a:prstGeom>
          <a:ln>
            <a:headEnd/>
            <a:tailEnd type="none" w="lg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600" b="1" dirty="0" smtClean="0">
                <a:latin typeface="Courier New" panose="02070309020205020404" pitchFamily="49" charset="0"/>
              </a:rPr>
              <a:t>root </a:t>
            </a:r>
            <a:r>
              <a:rPr lang="en-US" altLang="en-US" sz="1600" b="1" dirty="0">
                <a:latin typeface="Courier New" panose="02070309020205020404" pitchFamily="49" charset="0"/>
              </a:rPr>
              <a:t>= Tk()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600" b="1" dirty="0">
                <a:latin typeface="Courier New" panose="02070309020205020404" pitchFamily="49" charset="0"/>
              </a:rPr>
              <a:t>go_label = Label(root, text='Go')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600" b="1" dirty="0">
                <a:latin typeface="Courier New" panose="02070309020205020404" pitchFamily="49" charset="0"/>
              </a:rPr>
              <a:t>go_label.grid(row=0, column=0</a:t>
            </a:r>
            <a:r>
              <a:rPr lang="en-US" altLang="en-US" sz="1600" b="1" dirty="0" smtClean="0">
                <a:latin typeface="Courier New" panose="02070309020205020404" pitchFamily="49" charset="0"/>
              </a:rPr>
              <a:t>)</a:t>
            </a:r>
            <a:endParaRPr lang="en-US" altLang="en-US" sz="16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600" b="1" dirty="0">
                <a:latin typeface="Courier New" panose="02070309020205020404" pitchFamily="49" charset="0"/>
              </a:rPr>
              <a:t>stop_label = Label(root, text='Stop')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600" b="1" dirty="0">
                <a:latin typeface="Courier New" panose="02070309020205020404" pitchFamily="49" charset="0"/>
              </a:rPr>
              <a:t>stop_label.grid(row=1, </a:t>
            </a:r>
            <a:r>
              <a:rPr lang="en-US" altLang="en-US" sz="1600" b="1" dirty="0" smtClean="0">
                <a:latin typeface="Courier New" panose="02070309020205020404" pitchFamily="49" charset="0"/>
              </a:rPr>
              <a:t>column=0)</a:t>
            </a:r>
            <a:r>
              <a:rPr lang="en-US" altLang="en-US" sz="1600" b="1" dirty="0">
                <a:latin typeface="Courier New" panose="02070309020205020404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600" b="1" dirty="0" smtClean="0">
                <a:latin typeface="Courier New" panose="02070309020205020404" pitchFamily="49" charset="0"/>
              </a:rPr>
              <a:t>root.mainloop</a:t>
            </a:r>
            <a:r>
              <a:rPr lang="en-US" altLang="en-US" sz="1600" b="1" dirty="0">
                <a:latin typeface="Courier New" panose="02070309020205020404" pitchFamily="49" charset="0"/>
              </a:rPr>
              <a:t>()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L24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17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Learning outcomes</a:t>
            </a:r>
            <a:endParaRPr lang="en-NZ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NZ" dirty="0" smtClean="0"/>
              <a:t>At the end of this lecture, students should be able to:</a:t>
            </a:r>
          </a:p>
          <a:p>
            <a:pPr lvl="1"/>
            <a:r>
              <a:rPr lang="en-NZ" dirty="0" smtClean="0"/>
              <a:t>understand </a:t>
            </a:r>
            <a:r>
              <a:rPr lang="en-NZ" dirty="0"/>
              <a:t>what </a:t>
            </a:r>
            <a:r>
              <a:rPr lang="en-NZ" dirty="0" smtClean="0"/>
              <a:t>a GUI is</a:t>
            </a:r>
            <a:endParaRPr lang="en-NZ" dirty="0"/>
          </a:p>
          <a:p>
            <a:pPr lvl="1"/>
            <a:r>
              <a:rPr lang="en-NZ" dirty="0" smtClean="0"/>
              <a:t>start </a:t>
            </a:r>
            <a:r>
              <a:rPr lang="en-NZ" dirty="0"/>
              <a:t>using </a:t>
            </a:r>
            <a:r>
              <a:rPr lang="en-NZ" i="1" dirty="0" err="1"/>
              <a:t>TkInter</a:t>
            </a:r>
            <a:r>
              <a:rPr lang="en-NZ" i="1" dirty="0"/>
              <a:t> </a:t>
            </a:r>
            <a:r>
              <a:rPr lang="en-NZ" dirty="0"/>
              <a:t>in </a:t>
            </a:r>
            <a:r>
              <a:rPr lang="en-NZ" dirty="0" smtClean="0"/>
              <a:t>Python</a:t>
            </a:r>
          </a:p>
          <a:p>
            <a:pPr lvl="1"/>
            <a:r>
              <a:rPr lang="en-NZ" dirty="0" smtClean="0"/>
              <a:t>use a Canvas object to draw ovals, rectangles, lines, text, polygons and arcs.</a:t>
            </a:r>
            <a:endParaRPr lang="en-NZ" dirty="0"/>
          </a:p>
          <a:p>
            <a:pPr marL="0" indent="0">
              <a:buNone/>
            </a:pPr>
            <a:endParaRPr lang="en-NZ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320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z="2400" dirty="0" smtClean="0">
                <a:solidFill>
                  <a:srgbClr val="660066"/>
                </a:solidFill>
              </a:rPr>
              <a:t>Exercise 1</a:t>
            </a:r>
            <a:r>
              <a:rPr lang="en-NZ" dirty="0"/>
              <a:t/>
            </a:r>
            <a:br>
              <a:rPr lang="en-NZ" dirty="0"/>
            </a:br>
            <a:r>
              <a:rPr lang="en-US" dirty="0" smtClean="0"/>
              <a:t>Creating a number pad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NZ" altLang="en-US" dirty="0" smtClean="0"/>
              <a:t>Task</a:t>
            </a:r>
            <a:r>
              <a:rPr lang="en-NZ" altLang="en-US" dirty="0"/>
              <a:t>:</a:t>
            </a:r>
          </a:p>
          <a:p>
            <a:pPr lvl="1"/>
            <a:r>
              <a:rPr lang="en-NZ" altLang="en-US" dirty="0"/>
              <a:t>Complete </a:t>
            </a:r>
            <a:r>
              <a:rPr lang="en-NZ" altLang="en-US" dirty="0" smtClean="0"/>
              <a:t>the following program which creates 9 labels as shown in the above picture</a:t>
            </a:r>
          </a:p>
          <a:p>
            <a:r>
              <a:rPr lang="en-US" dirty="0" smtClean="0"/>
              <a:t>Code:</a:t>
            </a:r>
          </a:p>
          <a:p>
            <a:endParaRPr lang="en-US" dirty="0"/>
          </a:p>
          <a:p>
            <a:endParaRPr lang="en-NZ" dirty="0"/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512068" y="3356992"/>
            <a:ext cx="7031732" cy="2062103"/>
          </a:xfrm>
          <a:prstGeom prst="rect">
            <a:avLst/>
          </a:prstGeom>
          <a:ln>
            <a:headEnd/>
            <a:tailEnd type="none" w="lg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600" b="1" dirty="0">
                <a:latin typeface="Courier New" panose="02070309020205020404" pitchFamily="49" charset="0"/>
              </a:rPr>
              <a:t>root = Tk()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600" b="1" dirty="0">
                <a:latin typeface="Courier New" panose="02070309020205020404" pitchFamily="49" charset="0"/>
              </a:rPr>
              <a:t>labels = ['1', '2', '3', '4', '5', '6', '7', '8', '9']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600" b="1" dirty="0">
                <a:latin typeface="Courier New" panose="02070309020205020404" pitchFamily="49" charset="0"/>
              </a:rPr>
              <a:t>for i in range(len(labels)):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600" b="1" dirty="0">
                <a:latin typeface="Courier New" panose="02070309020205020404" pitchFamily="49" charset="0"/>
              </a:rPr>
              <a:t>    </a:t>
            </a:r>
            <a:r>
              <a:rPr lang="en-US" altLang="en-US" sz="1600" b="1" dirty="0" smtClean="0">
                <a:latin typeface="Courier New" panose="02070309020205020404" pitchFamily="49" charset="0"/>
              </a:rPr>
              <a:t>#create and add a label each time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sz="1600" b="1" dirty="0" smtClean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sz="1600" b="1" dirty="0" smtClean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600" b="1" dirty="0">
                <a:latin typeface="Courier New" panose="02070309020205020404" pitchFamily="49" charset="0"/>
              </a:rPr>
              <a:t>root.mainloop()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232" y="122349"/>
            <a:ext cx="2164518" cy="1656184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L24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95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Grid Layout Manager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label: row = 0, col = 0</a:t>
            </a:r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label: row = 0, col = 1</a:t>
            </a:r>
            <a:endParaRPr lang="en-US" dirty="0"/>
          </a:p>
          <a:p>
            <a:pPr lvl="1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label: row </a:t>
            </a:r>
            <a:r>
              <a:rPr lang="en-US" dirty="0"/>
              <a:t>= 0, col = </a:t>
            </a:r>
            <a:r>
              <a:rPr lang="en-US" dirty="0" smtClean="0"/>
              <a:t>2</a:t>
            </a:r>
            <a:endParaRPr lang="en-US" dirty="0"/>
          </a:p>
          <a:p>
            <a:pPr lvl="1"/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label: row </a:t>
            </a:r>
            <a:r>
              <a:rPr lang="en-US" dirty="0"/>
              <a:t>= </a:t>
            </a:r>
            <a:r>
              <a:rPr lang="en-US" dirty="0" smtClean="0"/>
              <a:t>1, </a:t>
            </a:r>
            <a:r>
              <a:rPr lang="en-US" dirty="0"/>
              <a:t>col = 0</a:t>
            </a:r>
          </a:p>
          <a:p>
            <a:pPr lvl="1"/>
            <a:r>
              <a:rPr lang="en-US" dirty="0" smtClean="0"/>
              <a:t>5</a:t>
            </a:r>
            <a:r>
              <a:rPr lang="en-US" baseline="30000" dirty="0" smtClean="0"/>
              <a:t>th</a:t>
            </a:r>
            <a:r>
              <a:rPr lang="en-US" dirty="0" smtClean="0"/>
              <a:t> label: row </a:t>
            </a:r>
            <a:r>
              <a:rPr lang="en-US" dirty="0"/>
              <a:t>= </a:t>
            </a:r>
            <a:r>
              <a:rPr lang="en-US" dirty="0" smtClean="0"/>
              <a:t>1, </a:t>
            </a:r>
            <a:r>
              <a:rPr lang="en-US" dirty="0"/>
              <a:t>col = 1</a:t>
            </a:r>
          </a:p>
          <a:p>
            <a:pPr lvl="1"/>
            <a:r>
              <a:rPr lang="en-US" dirty="0" smtClean="0"/>
              <a:t>6</a:t>
            </a:r>
            <a:r>
              <a:rPr lang="en-US" baseline="30000" dirty="0" smtClean="0"/>
              <a:t>th</a:t>
            </a:r>
            <a:r>
              <a:rPr lang="en-US" dirty="0" smtClean="0"/>
              <a:t> label: row </a:t>
            </a:r>
            <a:r>
              <a:rPr lang="en-US" dirty="0"/>
              <a:t>= </a:t>
            </a:r>
            <a:r>
              <a:rPr lang="en-US" dirty="0" smtClean="0"/>
              <a:t>1, </a:t>
            </a:r>
            <a:r>
              <a:rPr lang="en-US" dirty="0"/>
              <a:t>col = 2</a:t>
            </a:r>
          </a:p>
          <a:p>
            <a:pPr lvl="1"/>
            <a:r>
              <a:rPr lang="en-US" dirty="0" smtClean="0"/>
              <a:t>…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251" y="4293096"/>
            <a:ext cx="2164518" cy="1656184"/>
          </a:xfrm>
          <a:prstGeom prst="rect">
            <a:avLst/>
          </a:prstGeom>
        </p:spPr>
      </p:pic>
      <p:sp>
        <p:nvSpPr>
          <p:cNvPr id="9" name="Oval Callout 8"/>
          <p:cNvSpPr/>
          <p:nvPr/>
        </p:nvSpPr>
        <p:spPr>
          <a:xfrm>
            <a:off x="2803673" y="4653136"/>
            <a:ext cx="1706488" cy="900680"/>
          </a:xfrm>
          <a:prstGeom prst="wedgeEllipseCallout">
            <a:avLst>
              <a:gd name="adj1" fmla="val 79167"/>
              <a:gd name="adj2" fmla="val -1353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r>
              <a:rPr lang="en-NZ" sz="1600" dirty="0" smtClean="0">
                <a:solidFill>
                  <a:schemeClr val="tx1"/>
                </a:solidFill>
              </a:rPr>
              <a:t>Row=0, column = 0</a:t>
            </a:r>
          </a:p>
        </p:txBody>
      </p:sp>
      <p:sp>
        <p:nvSpPr>
          <p:cNvPr id="10" name="Oval Callout 9"/>
          <p:cNvSpPr/>
          <p:nvPr/>
        </p:nvSpPr>
        <p:spPr>
          <a:xfrm>
            <a:off x="7217188" y="4437112"/>
            <a:ext cx="1706488" cy="900680"/>
          </a:xfrm>
          <a:prstGeom prst="wedgeEllipseCallout">
            <a:avLst>
              <a:gd name="adj1" fmla="val -101805"/>
              <a:gd name="adj2" fmla="val 562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r>
              <a:rPr lang="en-NZ" sz="1600" dirty="0" smtClean="0">
                <a:solidFill>
                  <a:schemeClr val="tx1"/>
                </a:solidFill>
              </a:rPr>
              <a:t>Row=0, column = 2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605185" y="1231711"/>
            <a:ext cx="8092380" cy="369332"/>
          </a:xfrm>
          <a:prstGeom prst="rect">
            <a:avLst/>
          </a:prstGeom>
          <a:ln>
            <a:headEnd/>
            <a:tailEnd type="none" w="lg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800" b="1" dirty="0" smtClean="0">
                <a:latin typeface="Courier New" panose="02070309020205020404" pitchFamily="49" charset="0"/>
              </a:rPr>
              <a:t>labels = ['1', '2', '3', '4', '5', '6', '7', '8', '9']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31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Creating a Canvas widget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NZ" dirty="0"/>
              <a:t>A Canvas widget provides a rectangular area in which shapes (lines, ovals, polygons, rectangles, arcs, text) can be drawn.  </a:t>
            </a:r>
            <a:endParaRPr lang="en-NZ" dirty="0" smtClean="0"/>
          </a:p>
          <a:p>
            <a:pPr lvl="1"/>
            <a:r>
              <a:rPr lang="en-NZ" dirty="0" smtClean="0"/>
              <a:t>(</a:t>
            </a:r>
            <a:r>
              <a:rPr lang="en-NZ" dirty="0"/>
              <a:t>The Canvas object can also contain images or bitmaps.)</a:t>
            </a:r>
          </a:p>
          <a:p>
            <a:pPr lvl="1"/>
            <a:r>
              <a:rPr lang="en-NZ" dirty="0"/>
              <a:t>As well as drawing shapes in the Canvas area, the Canvas object can contain other widgets and frames.</a:t>
            </a:r>
          </a:p>
          <a:p>
            <a:pPr lvl="2"/>
            <a:r>
              <a:rPr lang="en-NZ" dirty="0"/>
              <a:t>When creating a Canvas widget we need to pass the top level widget, root,  (in which the canvas will be placed) as the first argument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NZ" dirty="0" smtClean="0"/>
          </a:p>
          <a:p>
            <a:endParaRPr lang="en-NZ" dirty="0" smtClean="0"/>
          </a:p>
          <a:p>
            <a:endParaRPr lang="en-NZ" dirty="0" smtClean="0"/>
          </a:p>
          <a:p>
            <a:endParaRPr lang="en-NZ" dirty="0"/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81000" y="4907623"/>
            <a:ext cx="7575794" cy="1384995"/>
          </a:xfrm>
          <a:prstGeom prst="rect">
            <a:avLst/>
          </a:prstGeom>
          <a:ln>
            <a:headEnd/>
            <a:tailEnd type="none" w="lg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600" b="1" dirty="0">
                <a:latin typeface="Courier New" panose="02070309020205020404" pitchFamily="49" charset="0"/>
              </a:rPr>
              <a:t>root = Tk()</a:t>
            </a: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600" b="1" dirty="0" smtClean="0">
                <a:latin typeface="Courier New" panose="02070309020205020404" pitchFamily="49" charset="0"/>
              </a:rPr>
              <a:t>a_canvas </a:t>
            </a:r>
            <a:r>
              <a:rPr lang="en-US" altLang="en-US" sz="1600" b="1" dirty="0">
                <a:latin typeface="Courier New" panose="02070309020205020404" pitchFamily="49" charset="0"/>
              </a:rPr>
              <a:t>= Canvas(</a:t>
            </a:r>
            <a:r>
              <a:rPr lang="en-US" altLang="en-US" sz="2000" b="1" dirty="0">
                <a:latin typeface="Courier New" panose="02070309020205020404" pitchFamily="49" charset="0"/>
              </a:rPr>
              <a:t>root</a:t>
            </a:r>
            <a:r>
              <a:rPr lang="en-US" altLang="en-US" sz="1600" b="1" dirty="0">
                <a:latin typeface="Courier New" panose="02070309020205020404" pitchFamily="49" charset="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600" b="1" dirty="0" smtClean="0">
                <a:latin typeface="Courier New" panose="02070309020205020404" pitchFamily="49" charset="0"/>
              </a:rPr>
              <a:t>a_canvas.config(background</a:t>
            </a:r>
            <a:r>
              <a:rPr lang="en-US" altLang="en-US" sz="1600" b="1" dirty="0">
                <a:latin typeface="Courier New" panose="02070309020205020404" pitchFamily="49" charset="0"/>
              </a:rPr>
              <a:t>="blue", width=200, height=100</a:t>
            </a:r>
            <a:r>
              <a:rPr lang="en-US" altLang="en-US" sz="1600" b="1" dirty="0" smtClean="0">
                <a:latin typeface="Courier New" panose="02070309020205020404" pitchFamily="49" charset="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600" b="1" dirty="0" smtClean="0">
                <a:latin typeface="Courier New" panose="02070309020205020404" pitchFamily="49" charset="0"/>
              </a:rPr>
              <a:t>a_canvas.pack()</a:t>
            </a: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600" b="1" dirty="0" smtClean="0">
                <a:latin typeface="Courier New" panose="02070309020205020404" pitchFamily="49" charset="0"/>
              </a:rPr>
              <a:t>root.mainloop</a:t>
            </a:r>
            <a:r>
              <a:rPr lang="en-US" altLang="en-US" sz="1600" b="1" dirty="0">
                <a:latin typeface="Courier New" panose="02070309020205020404" pitchFamily="49" charset="0"/>
              </a:rPr>
              <a:t>()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900" y="3962400"/>
            <a:ext cx="2095500" cy="1352550"/>
          </a:xfrm>
          <a:prstGeom prst="rect">
            <a:avLst/>
          </a:prstGeom>
        </p:spPr>
      </p:pic>
      <p:sp>
        <p:nvSpPr>
          <p:cNvPr id="8" name="Rounded Rectangle 7">
            <a:hlinkClick r:id="rId4" action="ppaction://program"/>
          </p:cNvPr>
          <p:cNvSpPr/>
          <p:nvPr/>
        </p:nvSpPr>
        <p:spPr>
          <a:xfrm>
            <a:off x="7819703" y="349647"/>
            <a:ext cx="990599" cy="457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DEMO</a:t>
            </a:r>
            <a:endParaRPr lang="en-NZ" dirty="0"/>
          </a:p>
        </p:txBody>
      </p:sp>
      <p:sp>
        <p:nvSpPr>
          <p:cNvPr id="9" name="Rectangular Callout 8"/>
          <p:cNvSpPr/>
          <p:nvPr/>
        </p:nvSpPr>
        <p:spPr>
          <a:xfrm>
            <a:off x="5902946" y="162691"/>
            <a:ext cx="1752600" cy="457200"/>
          </a:xfrm>
          <a:prstGeom prst="wedgeRectCallout">
            <a:avLst>
              <a:gd name="adj1" fmla="val 55001"/>
              <a:gd name="adj2" fmla="val 1598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Example03.2.py</a:t>
            </a:r>
            <a:endParaRPr lang="en-N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L24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Expand and Fill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Sometimes it is useful to make a widget as big as the parent window and to make the widget </a:t>
            </a:r>
            <a:r>
              <a:rPr lang="en-US" b="1" dirty="0" smtClean="0"/>
              <a:t>resizable</a:t>
            </a:r>
            <a:r>
              <a:rPr lang="en-US" dirty="0" smtClean="0"/>
              <a:t> when the parent window is </a:t>
            </a:r>
            <a:r>
              <a:rPr lang="en-US" b="1" dirty="0" smtClean="0"/>
              <a:t>resized</a:t>
            </a:r>
            <a:r>
              <a:rPr lang="en-US" dirty="0" smtClean="0"/>
              <a:t>.  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/>
              <a:t>pack</a:t>
            </a:r>
            <a:r>
              <a:rPr lang="en-US" dirty="0" smtClean="0"/>
              <a:t>() method has optional parameters which control this.</a:t>
            </a:r>
          </a:p>
          <a:p>
            <a:pPr lvl="2"/>
            <a:r>
              <a:rPr lang="en-US" b="1" dirty="0" smtClean="0"/>
              <a:t>expand</a:t>
            </a:r>
            <a:r>
              <a:rPr lang="en-US" dirty="0"/>
              <a:t>: </a:t>
            </a:r>
            <a:endParaRPr lang="en-US" dirty="0" smtClean="0"/>
          </a:p>
          <a:p>
            <a:pPr lvl="3"/>
            <a:r>
              <a:rPr lang="en-US" dirty="0" smtClean="0"/>
              <a:t>When </a:t>
            </a:r>
            <a:r>
              <a:rPr lang="en-US" dirty="0"/>
              <a:t>set to </a:t>
            </a:r>
            <a:r>
              <a:rPr lang="en-US" dirty="0" smtClean="0"/>
              <a:t>True</a:t>
            </a:r>
            <a:r>
              <a:rPr lang="en-US" dirty="0"/>
              <a:t>, </a:t>
            </a:r>
            <a:r>
              <a:rPr lang="en-US" dirty="0" smtClean="0"/>
              <a:t>the widget </a:t>
            </a:r>
            <a:r>
              <a:rPr lang="en-US" dirty="0"/>
              <a:t>expands to fill any space not otherwise used in </a:t>
            </a:r>
            <a:r>
              <a:rPr lang="en-US" dirty="0" smtClean="0"/>
              <a:t>the widget's </a:t>
            </a:r>
            <a:r>
              <a:rPr lang="en-US" dirty="0"/>
              <a:t>parent.</a:t>
            </a:r>
          </a:p>
          <a:p>
            <a:pPr lvl="2"/>
            <a:r>
              <a:rPr lang="en-US" b="1" dirty="0" smtClean="0"/>
              <a:t>fill</a:t>
            </a:r>
            <a:r>
              <a:rPr lang="en-US" dirty="0"/>
              <a:t>: </a:t>
            </a:r>
            <a:endParaRPr lang="en-US" dirty="0" smtClean="0"/>
          </a:p>
          <a:p>
            <a:pPr lvl="3"/>
            <a:r>
              <a:rPr lang="en-US" dirty="0" smtClean="0"/>
              <a:t>Determines </a:t>
            </a:r>
            <a:r>
              <a:rPr lang="en-US" dirty="0"/>
              <a:t>whether </a:t>
            </a:r>
            <a:r>
              <a:rPr lang="en-US" dirty="0" smtClean="0"/>
              <a:t>the widget </a:t>
            </a:r>
            <a:r>
              <a:rPr lang="en-US" dirty="0"/>
              <a:t>fills any extra space allocated to it by the packer, or keeps its own minimal dimensions: NONE (default), X (fill only horizontally), Y (fill only vertically), or BOTH (fill both horizontally and vertically</a:t>
            </a:r>
            <a:r>
              <a:rPr lang="en-US" dirty="0" smtClean="0"/>
              <a:t>).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NZ" dirty="0" smtClean="0"/>
          </a:p>
          <a:p>
            <a:endParaRPr lang="en-NZ" dirty="0" smtClean="0"/>
          </a:p>
          <a:p>
            <a:endParaRPr lang="en-NZ" dirty="0" smtClean="0"/>
          </a:p>
          <a:p>
            <a:endParaRPr lang="en-N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L24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11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Examples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Case 1: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pack method tells Tk to fit the size of the window to the given </a:t>
            </a:r>
            <a:r>
              <a:rPr lang="en-US" dirty="0" smtClean="0"/>
              <a:t>canvas.  The canvas remains unchanged (top, centre) after resizing.</a:t>
            </a:r>
          </a:p>
          <a:p>
            <a:r>
              <a:rPr lang="en-US" dirty="0" smtClean="0"/>
              <a:t>Case 2: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Set the size of the window to 400x200</a:t>
            </a:r>
          </a:p>
          <a:p>
            <a:pPr lvl="1"/>
            <a:r>
              <a:rPr lang="en-US" dirty="0" smtClean="0"/>
              <a:t>Canvas: centred and aligned to the top</a:t>
            </a:r>
            <a:endParaRPr lang="en-NZ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0439" y="152400"/>
            <a:ext cx="2522345" cy="1531721"/>
          </a:xfrm>
          <a:prstGeom prst="rect">
            <a:avLst/>
          </a:prstGeom>
        </p:spPr>
      </p:pic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200490" y="1760321"/>
            <a:ext cx="7575794" cy="1077218"/>
          </a:xfrm>
          <a:prstGeom prst="rect">
            <a:avLst/>
          </a:prstGeom>
          <a:ln>
            <a:headEnd/>
            <a:tailEnd type="none" w="lg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600" b="1" dirty="0">
                <a:latin typeface="Courier New" panose="02070309020205020404" pitchFamily="49" charset="0"/>
              </a:rPr>
              <a:t>root = Tk()</a:t>
            </a: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600" b="1" dirty="0" smtClean="0">
                <a:latin typeface="Courier New" panose="02070309020205020404" pitchFamily="49" charset="0"/>
              </a:rPr>
              <a:t>a_canvas </a:t>
            </a:r>
            <a:r>
              <a:rPr lang="en-US" altLang="en-US" sz="1600" b="1" dirty="0">
                <a:latin typeface="Courier New" panose="02070309020205020404" pitchFamily="49" charset="0"/>
              </a:rPr>
              <a:t>= Canvas(root)</a:t>
            </a: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600" b="1" dirty="0" smtClean="0">
                <a:latin typeface="Courier New" panose="02070309020205020404" pitchFamily="49" charset="0"/>
              </a:rPr>
              <a:t>a_canvas.config(background</a:t>
            </a:r>
            <a:r>
              <a:rPr lang="en-US" altLang="en-US" sz="1600" b="1" dirty="0">
                <a:latin typeface="Courier New" panose="02070309020205020404" pitchFamily="49" charset="0"/>
              </a:rPr>
              <a:t>="blue", width=200, height=100</a:t>
            </a:r>
            <a:r>
              <a:rPr lang="en-US" altLang="en-US" sz="1600" b="1" dirty="0" smtClean="0">
                <a:latin typeface="Courier New" panose="02070309020205020404" pitchFamily="49" charset="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600" b="1" dirty="0" smtClean="0">
                <a:latin typeface="Courier New" panose="02070309020205020404" pitchFamily="49" charset="0"/>
              </a:rPr>
              <a:t>a_canvas.pack()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2685" y="401671"/>
            <a:ext cx="1830686" cy="1181625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>
            <a:off x="5097895" y="762000"/>
            <a:ext cx="659856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6" name="TextBox 15"/>
          <p:cNvSpPr txBox="1"/>
          <p:nvPr/>
        </p:nvSpPr>
        <p:spPr>
          <a:xfrm>
            <a:off x="5063685" y="463034"/>
            <a:ext cx="728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resize</a:t>
            </a:r>
            <a:endParaRPr lang="en-NZ" dirty="0"/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533400" y="4110644"/>
            <a:ext cx="7575794" cy="1323439"/>
          </a:xfrm>
          <a:prstGeom prst="rect">
            <a:avLst/>
          </a:prstGeom>
          <a:ln>
            <a:headEnd/>
            <a:tailEnd type="none" w="lg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600" b="1" dirty="0">
                <a:latin typeface="Courier New" panose="02070309020205020404" pitchFamily="49" charset="0"/>
              </a:rPr>
              <a:t>root = Tk</a:t>
            </a:r>
            <a:r>
              <a:rPr lang="en-US" altLang="en-US" sz="1600" b="1" dirty="0" smtClean="0">
                <a:latin typeface="Courier New" panose="02070309020205020404" pitchFamily="49" charset="0"/>
              </a:rPr>
              <a:t>()</a:t>
            </a: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600" b="1" dirty="0">
                <a:latin typeface="Courier New" panose="02070309020205020404" pitchFamily="49" charset="0"/>
              </a:rPr>
              <a:t>root.geometry("400x200+10+30")</a:t>
            </a: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600" b="1" dirty="0" smtClean="0">
                <a:latin typeface="Courier New" panose="02070309020205020404" pitchFamily="49" charset="0"/>
              </a:rPr>
              <a:t>a_canvas </a:t>
            </a:r>
            <a:r>
              <a:rPr lang="en-US" altLang="en-US" sz="1600" b="1" dirty="0">
                <a:latin typeface="Courier New" panose="02070309020205020404" pitchFamily="49" charset="0"/>
              </a:rPr>
              <a:t>= Canvas(root)</a:t>
            </a: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600" b="1" dirty="0" smtClean="0">
                <a:latin typeface="Courier New" panose="02070309020205020404" pitchFamily="49" charset="0"/>
              </a:rPr>
              <a:t>a_canvas.config(background</a:t>
            </a:r>
            <a:r>
              <a:rPr lang="en-US" altLang="en-US" sz="1600" b="1" dirty="0">
                <a:latin typeface="Courier New" panose="02070309020205020404" pitchFamily="49" charset="0"/>
              </a:rPr>
              <a:t>="blue", width=200, height=100</a:t>
            </a:r>
            <a:r>
              <a:rPr lang="en-US" altLang="en-US" sz="1600" b="1" dirty="0" smtClean="0">
                <a:latin typeface="Courier New" panose="02070309020205020404" pitchFamily="49" charset="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600" b="1" dirty="0" smtClean="0">
                <a:latin typeface="Courier New" panose="02070309020205020404" pitchFamily="49" charset="0"/>
              </a:rPr>
              <a:t>a_canvas.pack()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5746" y="5271939"/>
            <a:ext cx="1598758" cy="91467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5125" y="3569523"/>
            <a:ext cx="2942857" cy="1294857"/>
          </a:xfrm>
          <a:prstGeom prst="rect">
            <a:avLst/>
          </a:prstGeom>
        </p:spPr>
      </p:pic>
      <p:sp>
        <p:nvSpPr>
          <p:cNvPr id="18" name="Right Arrow 17"/>
          <p:cNvSpPr/>
          <p:nvPr/>
        </p:nvSpPr>
        <p:spPr>
          <a:xfrm rot="19909641">
            <a:off x="7049727" y="5697510"/>
            <a:ext cx="694066" cy="4891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9" name="TextBox 18"/>
          <p:cNvSpPr txBox="1"/>
          <p:nvPr/>
        </p:nvSpPr>
        <p:spPr>
          <a:xfrm>
            <a:off x="6728277" y="5472310"/>
            <a:ext cx="728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resize</a:t>
            </a:r>
            <a:endParaRPr lang="en-NZ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L24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37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Examples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NZ" dirty="0" smtClean="0"/>
              <a:t>Case 3:</a:t>
            </a:r>
          </a:p>
          <a:p>
            <a:endParaRPr lang="en-NZ" dirty="0"/>
          </a:p>
          <a:p>
            <a:endParaRPr lang="en-NZ" dirty="0" smtClean="0"/>
          </a:p>
          <a:p>
            <a:pPr lvl="1"/>
            <a:r>
              <a:rPr lang="en-US" dirty="0" smtClean="0"/>
              <a:t>Make </a:t>
            </a:r>
            <a:r>
              <a:rPr lang="en-US" dirty="0"/>
              <a:t>the </a:t>
            </a:r>
            <a:r>
              <a:rPr lang="en-US" dirty="0" smtClean="0"/>
              <a:t>canvas as </a:t>
            </a:r>
            <a:r>
              <a:rPr lang="en-US" dirty="0"/>
              <a:t>wide as the </a:t>
            </a:r>
            <a:r>
              <a:rPr lang="en-US" dirty="0" smtClean="0"/>
              <a:t>window, use Fill=X</a:t>
            </a:r>
          </a:p>
          <a:p>
            <a:pPr lvl="1"/>
            <a:endParaRPr lang="en-US" dirty="0"/>
          </a:p>
          <a:p>
            <a:r>
              <a:rPr lang="en-NZ" dirty="0"/>
              <a:t>Case </a:t>
            </a:r>
            <a:r>
              <a:rPr lang="en-NZ" dirty="0" smtClean="0"/>
              <a:t>4:</a:t>
            </a:r>
          </a:p>
          <a:p>
            <a:endParaRPr lang="en-NZ" dirty="0"/>
          </a:p>
          <a:p>
            <a:endParaRPr lang="en-NZ" dirty="0" smtClean="0"/>
          </a:p>
          <a:p>
            <a:endParaRPr lang="en-NZ" dirty="0"/>
          </a:p>
          <a:p>
            <a:pPr lvl="1"/>
            <a:r>
              <a:rPr lang="en-US" dirty="0"/>
              <a:t>make the Canvas object as big as the parent window and make the widget resizable when the parent window is resized. </a:t>
            </a:r>
          </a:p>
          <a:p>
            <a:endParaRPr lang="en-NZ" dirty="0"/>
          </a:p>
          <a:p>
            <a:pPr lvl="1"/>
            <a:endParaRPr lang="en-US" dirty="0" smtClean="0"/>
          </a:p>
          <a:p>
            <a:pPr lvl="1"/>
            <a:endParaRPr lang="en-NZ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509" y="3230412"/>
            <a:ext cx="2031146" cy="1162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938" y="3230412"/>
            <a:ext cx="2658462" cy="1683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2195" y="480190"/>
            <a:ext cx="1695775" cy="9701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5119" y="256272"/>
            <a:ext cx="3178881" cy="1549410"/>
          </a:xfrm>
          <a:prstGeom prst="rect">
            <a:avLst/>
          </a:prstGeom>
        </p:spPr>
      </p:pic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532056" y="1805682"/>
            <a:ext cx="3049344" cy="584775"/>
          </a:xfrm>
          <a:prstGeom prst="rect">
            <a:avLst/>
          </a:prstGeom>
          <a:ln>
            <a:headEnd/>
            <a:tailEnd type="none" w="lg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600" b="1" dirty="0" smtClean="0">
                <a:latin typeface="Courier New" panose="02070309020205020404" pitchFamily="49" charset="0"/>
              </a:rPr>
              <a:t>...</a:t>
            </a: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600" b="1" dirty="0">
                <a:latin typeface="Courier New" panose="02070309020205020404" pitchFamily="49" charset="0"/>
              </a:rPr>
              <a:t>a_canvas.pack(fill=X</a:t>
            </a:r>
            <a:r>
              <a:rPr lang="en-US" altLang="en-US" sz="1600" b="1" dirty="0" smtClean="0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532056" y="4647642"/>
            <a:ext cx="4892785" cy="584775"/>
          </a:xfrm>
          <a:prstGeom prst="rect">
            <a:avLst/>
          </a:prstGeom>
          <a:ln>
            <a:headEnd/>
            <a:tailEnd type="none" w="lg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600" b="1" dirty="0" smtClean="0">
                <a:latin typeface="Courier New" panose="02070309020205020404" pitchFamily="49" charset="0"/>
              </a:rPr>
              <a:t>...</a:t>
            </a: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600" b="1" dirty="0">
                <a:latin typeface="Courier New" panose="02070309020205020404" pitchFamily="49" charset="0"/>
              </a:rPr>
              <a:t>a_canvas.pack(fill=BOTH,expand=True)</a:t>
            </a:r>
            <a:endParaRPr lang="en-US" altLang="en-US" sz="1600" b="1" dirty="0" smtClean="0">
              <a:latin typeface="Courier New" panose="02070309020205020404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5097895" y="762000"/>
            <a:ext cx="659856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" name="TextBox 12"/>
          <p:cNvSpPr txBox="1"/>
          <p:nvPr/>
        </p:nvSpPr>
        <p:spPr>
          <a:xfrm>
            <a:off x="5063685" y="463034"/>
            <a:ext cx="728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resize</a:t>
            </a:r>
            <a:endParaRPr lang="en-NZ" dirty="0"/>
          </a:p>
        </p:txBody>
      </p:sp>
      <p:sp>
        <p:nvSpPr>
          <p:cNvPr id="14" name="Right Arrow 13"/>
          <p:cNvSpPr/>
          <p:nvPr/>
        </p:nvSpPr>
        <p:spPr>
          <a:xfrm>
            <a:off x="5305263" y="3799069"/>
            <a:ext cx="659856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5" name="TextBox 14"/>
          <p:cNvSpPr txBox="1"/>
          <p:nvPr/>
        </p:nvSpPr>
        <p:spPr>
          <a:xfrm>
            <a:off x="5271053" y="3500103"/>
            <a:ext cx="728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resize</a:t>
            </a:r>
            <a:endParaRPr lang="en-NZ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L24</a:t>
            </a:r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5959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Canvas coordinate system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Each pixel in the Canvas area has an x position (across the canvas) and a y position (down the canvas).  </a:t>
            </a:r>
          </a:p>
          <a:p>
            <a:r>
              <a:rPr lang="en-US" dirty="0" smtClean="0"/>
              <a:t>Position (0, 0) is the top left corner of the canvas.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NZ" dirty="0" smtClean="0"/>
          </a:p>
          <a:p>
            <a:endParaRPr lang="en-NZ" dirty="0" smtClean="0"/>
          </a:p>
          <a:p>
            <a:endParaRPr lang="en-NZ" dirty="0" smtClean="0"/>
          </a:p>
          <a:p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367" y="3084359"/>
            <a:ext cx="3886200" cy="3128391"/>
          </a:xfrm>
          <a:prstGeom prst="rect">
            <a:avLst/>
          </a:prstGeom>
          <a:ln>
            <a:solidFill>
              <a:srgbClr val="000090"/>
            </a:solidFill>
          </a:ln>
        </p:spPr>
      </p:pic>
      <p:grpSp>
        <p:nvGrpSpPr>
          <p:cNvPr id="11" name="Group 10"/>
          <p:cNvGrpSpPr/>
          <p:nvPr/>
        </p:nvGrpSpPr>
        <p:grpSpPr>
          <a:xfrm>
            <a:off x="1821766" y="2931959"/>
            <a:ext cx="4038600" cy="3147239"/>
            <a:chOff x="1143000" y="2133600"/>
            <a:chExt cx="3962400" cy="3962400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1143000" y="2133600"/>
              <a:ext cx="0" cy="3962400"/>
            </a:xfrm>
            <a:prstGeom prst="straightConnector1">
              <a:avLst/>
            </a:prstGeom>
            <a:ln>
              <a:solidFill>
                <a:srgbClr val="00009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rot="16200000">
              <a:off x="3124200" y="152401"/>
              <a:ext cx="0" cy="3962400"/>
            </a:xfrm>
            <a:prstGeom prst="straightConnector1">
              <a:avLst/>
            </a:prstGeom>
            <a:ln>
              <a:solidFill>
                <a:srgbClr val="00009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1516966" y="2550959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(0, 0)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34000" y="2415361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X value increases (going right)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1166" y="6231598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90"/>
                </a:solidFill>
              </a:rPr>
              <a:t>Y value increases (going down)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L24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04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Drawing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NZ" dirty="0"/>
              <a:t>What can be done with a Canvas </a:t>
            </a:r>
            <a:r>
              <a:rPr lang="en-NZ" dirty="0" smtClean="0"/>
              <a:t>object?</a:t>
            </a:r>
          </a:p>
          <a:p>
            <a:pPr lvl="1"/>
            <a:r>
              <a:rPr lang="en-NZ" dirty="0" smtClean="0"/>
              <a:t>Drawing shapes</a:t>
            </a:r>
          </a:p>
          <a:p>
            <a:pPr lvl="2"/>
            <a:r>
              <a:rPr lang="en-NZ" dirty="0" smtClean="0"/>
              <a:t>Lines</a:t>
            </a:r>
          </a:p>
          <a:p>
            <a:pPr lvl="2"/>
            <a:r>
              <a:rPr lang="en-NZ" dirty="0" smtClean="0"/>
              <a:t>Rectangles</a:t>
            </a:r>
          </a:p>
          <a:p>
            <a:pPr lvl="2"/>
            <a:r>
              <a:rPr lang="en-NZ" dirty="0" smtClean="0"/>
              <a:t>Ovals</a:t>
            </a:r>
          </a:p>
          <a:p>
            <a:pPr lvl="2"/>
            <a:r>
              <a:rPr lang="en-NZ" dirty="0" smtClean="0"/>
              <a:t>Polygons</a:t>
            </a:r>
          </a:p>
          <a:p>
            <a:pPr lvl="1"/>
            <a:r>
              <a:rPr lang="en-NZ" dirty="0" smtClean="0"/>
              <a:t>Drawing text</a:t>
            </a:r>
          </a:p>
          <a:p>
            <a:pPr lvl="1"/>
            <a:r>
              <a:rPr lang="en-NZ" dirty="0" smtClean="0"/>
              <a:t>Drawing Arcs</a:t>
            </a:r>
            <a:endParaRPr lang="en-NZ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L24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052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Drawing Lines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method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create_line(coords, options)</a:t>
            </a:r>
            <a:r>
              <a:rPr lang="en-US" dirty="0" smtClean="0"/>
              <a:t> is used to draw a straight line. </a:t>
            </a:r>
          </a:p>
          <a:p>
            <a:pPr lvl="1"/>
            <a:r>
              <a:rPr lang="en-US" dirty="0" smtClean="0"/>
              <a:t>The coordinates "coords" are given as four integer numbers: x1, y1, x2, y2. This means that the line goes from the point (x1, y1) to the point (x2, </a:t>
            </a:r>
            <a:r>
              <a:rPr lang="en-US" smtClean="0"/>
              <a:t>y2).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Note that the line object does not include the end pixel, e.g., the line defined by the coordinates: (0,2,5,2) only includes the 5 pixels: </a:t>
            </a:r>
          </a:p>
          <a:p>
            <a:pPr lvl="2"/>
            <a:r>
              <a:rPr lang="en-US" dirty="0" smtClean="0"/>
              <a:t>(0,2), (1,2), (2,2), (3,2), (4,2)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NZ" dirty="0" smtClean="0"/>
          </a:p>
          <a:p>
            <a:endParaRPr lang="en-NZ" dirty="0" smtClean="0"/>
          </a:p>
          <a:p>
            <a:endParaRPr lang="en-NZ" dirty="0" smtClean="0"/>
          </a:p>
          <a:p>
            <a:endParaRPr lang="en-NZ" dirty="0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133646" y="3296831"/>
            <a:ext cx="5002919" cy="338554"/>
          </a:xfrm>
          <a:prstGeom prst="rect">
            <a:avLst/>
          </a:prstGeom>
          <a:ln>
            <a:headEnd/>
            <a:tailEnd type="none" w="lg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600" b="1" dirty="0">
                <a:latin typeface="Courier New" panose="02070309020205020404" pitchFamily="49" charset="0"/>
              </a:rPr>
              <a:t>a_canvas.create_line(0, 50, 100, 50)</a:t>
            </a:r>
            <a:endParaRPr lang="en-US" altLang="en-US" sz="1600" b="1" dirty="0" smtClean="0">
              <a:latin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36565" y="2775197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(0, 0)</a:t>
            </a:r>
            <a:endParaRPr lang="en-US" dirty="0">
              <a:solidFill>
                <a:srgbClr val="000090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959769"/>
              </p:ext>
            </p:extLst>
          </p:nvPr>
        </p:nvGraphicFramePr>
        <p:xfrm>
          <a:off x="4114800" y="4984750"/>
          <a:ext cx="1834539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0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0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20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20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207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NZ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NZ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NZ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NZ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NZ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NZ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NZ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NZ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NZ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NZ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2867618"/>
            <a:ext cx="1828800" cy="1410657"/>
          </a:xfrm>
          <a:prstGeom prst="rect">
            <a:avLst/>
          </a:prstGeom>
        </p:spPr>
      </p:pic>
      <p:sp>
        <p:nvSpPr>
          <p:cNvPr id="11" name="Rounded Rectangle 10">
            <a:hlinkClick r:id="rId4" action="ppaction://program"/>
          </p:cNvPr>
          <p:cNvSpPr/>
          <p:nvPr/>
        </p:nvSpPr>
        <p:spPr>
          <a:xfrm>
            <a:off x="7819703" y="349647"/>
            <a:ext cx="990599" cy="457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DEMO</a:t>
            </a:r>
            <a:endParaRPr lang="en-NZ" dirty="0"/>
          </a:p>
        </p:txBody>
      </p:sp>
      <p:sp>
        <p:nvSpPr>
          <p:cNvPr id="13" name="Rectangular Callout 12"/>
          <p:cNvSpPr/>
          <p:nvPr/>
        </p:nvSpPr>
        <p:spPr>
          <a:xfrm>
            <a:off x="5902946" y="162691"/>
            <a:ext cx="1752600" cy="457200"/>
          </a:xfrm>
          <a:prstGeom prst="wedgeRectCallout">
            <a:avLst>
              <a:gd name="adj1" fmla="val 55001"/>
              <a:gd name="adj2" fmla="val 1598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Example04.py</a:t>
            </a:r>
            <a:endParaRPr lang="en-N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L24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42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Line Options</a:t>
            </a:r>
            <a:endParaRPr lang="en-NZ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/>
              <a:t>line options</a:t>
            </a:r>
          </a:p>
          <a:p>
            <a:pPr lvl="1"/>
            <a:r>
              <a:rPr lang="en-US" dirty="0"/>
              <a:t>fill (line </a:t>
            </a:r>
            <a:r>
              <a:rPr lang="en-US" dirty="0" err="1" smtClean="0"/>
              <a:t>colour</a:t>
            </a:r>
            <a:r>
              <a:rPr lang="en-US" dirty="0"/>
              <a:t>, default is black)</a:t>
            </a:r>
          </a:p>
          <a:p>
            <a:pPr lvl="1"/>
            <a:r>
              <a:rPr lang="en-US" dirty="0"/>
              <a:t>width (line width, default is 1.0)</a:t>
            </a:r>
          </a:p>
          <a:p>
            <a:pPr lvl="1"/>
            <a:r>
              <a:rPr lang="en-US" dirty="0"/>
              <a:t>dash e.g., dash = (4, 8) 4 pixels </a:t>
            </a:r>
            <a:r>
              <a:rPr lang="en-US" dirty="0" smtClean="0"/>
              <a:t>drawn </a:t>
            </a:r>
            <a:r>
              <a:rPr lang="en-US" dirty="0"/>
              <a:t>followed by 8 pixels </a:t>
            </a:r>
            <a:r>
              <a:rPr lang="en-US" dirty="0" smtClean="0"/>
              <a:t>blank</a:t>
            </a:r>
            <a:endParaRPr lang="en-US" dirty="0"/>
          </a:p>
          <a:p>
            <a:endParaRPr lang="en-NZ" dirty="0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209501" y="3203441"/>
            <a:ext cx="8610600" cy="1077218"/>
          </a:xfrm>
          <a:prstGeom prst="rect">
            <a:avLst/>
          </a:prstGeom>
          <a:ln>
            <a:headEnd/>
            <a:tailEnd type="none" w="lg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600" b="1" dirty="0" smtClean="0">
                <a:latin typeface="Courier New" panose="02070309020205020404" pitchFamily="49" charset="0"/>
              </a:rPr>
              <a:t>a_canvas.create_line(0</a:t>
            </a:r>
            <a:r>
              <a:rPr lang="en-US" altLang="en-US" sz="1600" b="1" dirty="0">
                <a:latin typeface="Courier New" panose="02070309020205020404" pitchFamily="49" charset="0"/>
              </a:rPr>
              <a:t>, 0, 100, 200, fill</a:t>
            </a:r>
            <a:r>
              <a:rPr lang="en-US" altLang="en-US" sz="1600" b="1" dirty="0" smtClean="0">
                <a:latin typeface="Courier New" panose="02070309020205020404" pitchFamily="49" charset="0"/>
              </a:rPr>
              <a:t>="blue")</a:t>
            </a:r>
            <a:endParaRPr lang="en-US" altLang="en-US" sz="1600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600" b="1" dirty="0" smtClean="0">
                <a:latin typeface="Courier New" panose="02070309020205020404" pitchFamily="49" charset="0"/>
              </a:rPr>
              <a:t>a_canvas.create_line(200</a:t>
            </a:r>
            <a:r>
              <a:rPr lang="en-US" altLang="en-US" sz="1600" b="1" dirty="0">
                <a:latin typeface="Courier New" panose="02070309020205020404" pitchFamily="49" charset="0"/>
              </a:rPr>
              <a:t>, 0, 200, 300, fill="purple", width="3.0")</a:t>
            </a: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600" b="1" dirty="0" smtClean="0">
                <a:latin typeface="Courier New" panose="02070309020205020404" pitchFamily="49" charset="0"/>
              </a:rPr>
              <a:t>a_canvas.create_line(30</a:t>
            </a:r>
            <a:r>
              <a:rPr lang="en-US" altLang="en-US" sz="1600" b="1" dirty="0">
                <a:latin typeface="Courier New" panose="02070309020205020404" pitchFamily="49" charset="0"/>
              </a:rPr>
              <a:t>, 0, </a:t>
            </a:r>
            <a:r>
              <a:rPr lang="en-US" altLang="en-US" sz="1600" b="1" dirty="0" smtClean="0">
                <a:latin typeface="Courier New" panose="02070309020205020404" pitchFamily="49" charset="0"/>
              </a:rPr>
              <a:t>130</a:t>
            </a:r>
            <a:r>
              <a:rPr lang="en-US" altLang="en-US" sz="1600" b="1" dirty="0">
                <a:latin typeface="Courier New" panose="02070309020205020404" pitchFamily="49" charset="0"/>
              </a:rPr>
              <a:t>, </a:t>
            </a:r>
            <a:r>
              <a:rPr lang="en-US" altLang="en-US" sz="1600" b="1" dirty="0" smtClean="0">
                <a:latin typeface="Courier New" panose="02070309020205020404" pitchFamily="49" charset="0"/>
              </a:rPr>
              <a:t>200</a:t>
            </a:r>
            <a:r>
              <a:rPr lang="en-US" altLang="en-US" sz="1600" b="1" dirty="0">
                <a:latin typeface="Courier New" panose="02070309020205020404" pitchFamily="49" charset="0"/>
              </a:rPr>
              <a:t>, fill="magenta", width="10.0", dash = (4, 8))</a:t>
            </a:r>
            <a:endParaRPr lang="en-US" altLang="en-US" sz="1600" b="1" dirty="0" smtClean="0">
              <a:latin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501" y="4687039"/>
            <a:ext cx="2133600" cy="164576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31304" y="4323017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(0, 0)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L24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20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What is a GUI?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763000" cy="2895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0000FF"/>
                </a:solidFill>
              </a:rPr>
              <a:t>Graphical </a:t>
            </a:r>
            <a:r>
              <a:rPr lang="en-US" b="1" dirty="0">
                <a:solidFill>
                  <a:srgbClr val="0000FF"/>
                </a:solidFill>
              </a:rPr>
              <a:t>User Interface</a:t>
            </a:r>
            <a:r>
              <a:rPr lang="en-US" dirty="0">
                <a:solidFill>
                  <a:srgbClr val="0000FF"/>
                </a:solidFill>
              </a:rPr>
              <a:t> (</a:t>
            </a:r>
            <a:r>
              <a:rPr lang="en-US" b="1" dirty="0">
                <a:solidFill>
                  <a:srgbClr val="0000FF"/>
                </a:solidFill>
              </a:rPr>
              <a:t>GUI</a:t>
            </a:r>
            <a:r>
              <a:rPr lang="en-US" dirty="0">
                <a:solidFill>
                  <a:srgbClr val="0000FF"/>
                </a:solidFill>
              </a:rPr>
              <a:t>)</a:t>
            </a:r>
            <a:r>
              <a:rPr lang="en-US" dirty="0"/>
              <a:t> is a type of interface </a:t>
            </a:r>
            <a:r>
              <a:rPr lang="en-US" dirty="0" smtClean="0"/>
              <a:t>which allows</a:t>
            </a:r>
            <a:r>
              <a:rPr lang="en-US" dirty="0"/>
              <a:t> users to interact with electronic devices through graphical icons and visual </a:t>
            </a:r>
            <a:r>
              <a:rPr lang="en-US" dirty="0" smtClean="0"/>
              <a:t>indicators, i.e., the </a:t>
            </a:r>
            <a:r>
              <a:rPr lang="en-US" dirty="0"/>
              <a:t>visual components of an application or website </a:t>
            </a:r>
            <a:r>
              <a:rPr lang="en-US" dirty="0" smtClean="0"/>
              <a:t>which aid </a:t>
            </a:r>
            <a:r>
              <a:rPr lang="en-US" dirty="0"/>
              <a:t>usability through (hopefully) easily understood graphics and icons.</a:t>
            </a:r>
            <a:endParaRPr lang="en-US" dirty="0" smtClean="0"/>
          </a:p>
          <a:p>
            <a:r>
              <a:rPr lang="en-US" dirty="0" smtClean="0"/>
              <a:t>GUI as </a:t>
            </a:r>
            <a:r>
              <a:rPr lang="en-US" dirty="0"/>
              <a:t>opposed to text-based </a:t>
            </a:r>
            <a:r>
              <a:rPr lang="en-US" dirty="0" smtClean="0"/>
              <a:t>interfaces (which require commands to be typed at the keyboard).</a:t>
            </a:r>
          </a:p>
          <a:p>
            <a:endParaRPr lang="en-US" dirty="0" smtClean="0"/>
          </a:p>
          <a:p>
            <a:endParaRPr lang="en-NZ" dirty="0" smtClean="0"/>
          </a:p>
          <a:p>
            <a:endParaRPr lang="en-NZ" dirty="0"/>
          </a:p>
        </p:txBody>
      </p:sp>
      <p:pic>
        <p:nvPicPr>
          <p:cNvPr id="8" name="Picture 18" descr="http://th05.deviantart.net/fs70/PRE/i/2011/184/1/5/windows_next_by_vher528-d3h6ie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114800"/>
            <a:ext cx="1584527" cy="1188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0" descr="http://i.stack.imgur.com/0Usv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844" y="3771900"/>
            <a:ext cx="1550239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2" descr="http://3dwallpics.com/wp-content/uploads/2014/07/Safari-Mac-Os-X-Web-Browser-Elements-Psd-Gui-61184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410200"/>
            <a:ext cx="1916079" cy="107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4" descr="http://www.blugs.com/Terminus/TEScreen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288" y="5230764"/>
            <a:ext cx="1814479" cy="1134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8" descr="http://www.extremetech.com/wp-content/uploads/2013/09/UI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038600"/>
            <a:ext cx="161925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6" descr="http://i1-news.softpedia-static.com/images/extra/LINUX/large/softpedialinuxweeklyissue15-large_001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876800"/>
            <a:ext cx="1869086" cy="1399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629400" y="3810000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000090"/>
                </a:solidFill>
              </a:rPr>
              <a:t>Gui</a:t>
            </a:r>
            <a:r>
              <a:rPr lang="fr-FR" dirty="0" smtClean="0">
                <a:solidFill>
                  <a:srgbClr val="000090"/>
                </a:solidFill>
              </a:rPr>
              <a:t>'</a:t>
            </a:r>
            <a:r>
              <a:rPr lang="en-US" dirty="0" smtClean="0">
                <a:solidFill>
                  <a:srgbClr val="000090"/>
                </a:solidFill>
              </a:rPr>
              <a:t>s, </a:t>
            </a:r>
            <a:r>
              <a:rPr lang="en-US" dirty="0" err="1" smtClean="0">
                <a:solidFill>
                  <a:srgbClr val="000090"/>
                </a:solidFill>
              </a:rPr>
              <a:t>gui</a:t>
            </a:r>
            <a:r>
              <a:rPr lang="fr-FR" dirty="0" smtClean="0">
                <a:solidFill>
                  <a:srgbClr val="000090"/>
                </a:solidFill>
              </a:rPr>
              <a:t>'</a:t>
            </a:r>
            <a:r>
              <a:rPr lang="en-US" dirty="0" smtClean="0">
                <a:solidFill>
                  <a:srgbClr val="000090"/>
                </a:solidFill>
              </a:rPr>
              <a:t>s everywhere gui</a:t>
            </a:r>
            <a:r>
              <a:rPr lang="fr-FR" dirty="0" smtClean="0">
                <a:solidFill>
                  <a:srgbClr val="000090"/>
                </a:solidFill>
              </a:rPr>
              <a:t>'</a:t>
            </a:r>
            <a:r>
              <a:rPr lang="en-US" dirty="0" smtClean="0">
                <a:solidFill>
                  <a:srgbClr val="000090"/>
                </a:solidFill>
              </a:rPr>
              <a:t>s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L24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44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Drawing Rectangles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method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create_rectangle(x0,y0,x1,y1, options)</a:t>
            </a:r>
            <a:r>
              <a:rPr lang="en-US" dirty="0" smtClean="0"/>
              <a:t> is used to draw a rectangle. </a:t>
            </a:r>
          </a:p>
          <a:p>
            <a:pPr lvl="1"/>
            <a:r>
              <a:rPr lang="en-US" dirty="0" smtClean="0"/>
              <a:t>The rectangle is defined by two points: (x0, y0) the top left position and (x1, y1) the bottom right position.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Note that the rectangle object does not include the </a:t>
            </a:r>
            <a:r>
              <a:rPr lang="en-US" dirty="0"/>
              <a:t>right hand </a:t>
            </a:r>
            <a:r>
              <a:rPr lang="en-US" dirty="0" smtClean="0"/>
              <a:t>border </a:t>
            </a:r>
            <a:r>
              <a:rPr lang="en-US" dirty="0"/>
              <a:t>or the bottom border, </a:t>
            </a:r>
            <a:endParaRPr lang="en-US" dirty="0" smtClean="0"/>
          </a:p>
          <a:p>
            <a:pPr lvl="2"/>
            <a:r>
              <a:rPr lang="en-US" dirty="0" smtClean="0"/>
              <a:t>e.g</a:t>
            </a:r>
            <a:r>
              <a:rPr lang="en-US" dirty="0"/>
              <a:t>., the </a:t>
            </a:r>
            <a:r>
              <a:rPr lang="en-US" dirty="0" smtClean="0"/>
              <a:t>rectangle with </a:t>
            </a:r>
            <a:r>
              <a:rPr lang="en-US" dirty="0"/>
              <a:t>coordinates</a:t>
            </a:r>
            <a:r>
              <a:rPr lang="en-US" dirty="0" smtClean="0"/>
              <a:t>: (100,100,102,103,…) is 2 pixels by 3 pixels including the 6 pixels: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NZ" dirty="0" smtClean="0"/>
          </a:p>
          <a:p>
            <a:endParaRPr lang="en-NZ" dirty="0" smtClean="0"/>
          </a:p>
          <a:p>
            <a:endParaRPr lang="en-NZ" dirty="0" smtClean="0"/>
          </a:p>
          <a:p>
            <a:endParaRPr lang="en-NZ" dirty="0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919819" y="3144529"/>
            <a:ext cx="5484155" cy="338554"/>
          </a:xfrm>
          <a:prstGeom prst="rect">
            <a:avLst/>
          </a:prstGeom>
          <a:ln>
            <a:headEnd/>
            <a:tailEnd type="none" w="lg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600" b="1" dirty="0" smtClean="0">
                <a:latin typeface="Courier New" panose="02070309020205020404" pitchFamily="49" charset="0"/>
              </a:rPr>
              <a:t>a_canvas.create_rectangle(10</a:t>
            </a:r>
            <a:r>
              <a:rPr lang="en-US" altLang="en-US" sz="1600" b="1" dirty="0">
                <a:latin typeface="Courier New" panose="02070309020205020404" pitchFamily="49" charset="0"/>
              </a:rPr>
              <a:t>, 50, 100, </a:t>
            </a:r>
            <a:r>
              <a:rPr lang="en-US" altLang="en-US" sz="1600" b="1" dirty="0" smtClean="0">
                <a:latin typeface="Courier New" panose="02070309020205020404" pitchFamily="49" charset="0"/>
              </a:rPr>
              <a:t>100</a:t>
            </a:r>
            <a:r>
              <a:rPr lang="en-US" altLang="en-US" sz="1600" b="1" dirty="0">
                <a:latin typeface="Courier New" panose="02070309020205020404" pitchFamily="49" charset="0"/>
              </a:rPr>
              <a:t>)</a:t>
            </a:r>
            <a:endParaRPr lang="en-US" altLang="en-US" sz="1600" b="1" dirty="0" smtClean="0">
              <a:latin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35223" y="247936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(0, 0)</a:t>
            </a:r>
            <a:endParaRPr lang="en-US" dirty="0">
              <a:solidFill>
                <a:srgbClr val="000090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051433"/>
              </p:ext>
            </p:extLst>
          </p:nvPr>
        </p:nvGraphicFramePr>
        <p:xfrm>
          <a:off x="6781800" y="5154417"/>
          <a:ext cx="1834539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0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0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20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20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207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NZ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NZ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NZ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NZ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NZ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NZ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NZ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NZ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NZ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NZ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NZ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NZ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NZ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144014" y="5340687"/>
            <a:ext cx="2743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90"/>
                </a:solidFill>
              </a:rPr>
              <a:t>(100, 100), (101, 100),</a:t>
            </a:r>
          </a:p>
          <a:p>
            <a:r>
              <a:rPr lang="en-AU" sz="2000" dirty="0">
                <a:solidFill>
                  <a:srgbClr val="000090"/>
                </a:solidFill>
              </a:rPr>
              <a:t>(100, </a:t>
            </a:r>
            <a:r>
              <a:rPr lang="en-AU" sz="2000" dirty="0" smtClean="0">
                <a:solidFill>
                  <a:srgbClr val="000090"/>
                </a:solidFill>
              </a:rPr>
              <a:t>101)</a:t>
            </a:r>
            <a:r>
              <a:rPr lang="en-AU" sz="2000" dirty="0">
                <a:solidFill>
                  <a:srgbClr val="000090"/>
                </a:solidFill>
              </a:rPr>
              <a:t>, (101, </a:t>
            </a:r>
            <a:r>
              <a:rPr lang="en-AU" sz="2000" dirty="0" smtClean="0">
                <a:solidFill>
                  <a:srgbClr val="000090"/>
                </a:solidFill>
              </a:rPr>
              <a:t>101)</a:t>
            </a:r>
            <a:r>
              <a:rPr lang="en-AU" sz="2000" dirty="0">
                <a:solidFill>
                  <a:srgbClr val="000090"/>
                </a:solidFill>
              </a:rPr>
              <a:t>,</a:t>
            </a:r>
          </a:p>
          <a:p>
            <a:r>
              <a:rPr lang="en-AU" sz="2000" dirty="0">
                <a:solidFill>
                  <a:srgbClr val="000090"/>
                </a:solidFill>
              </a:rPr>
              <a:t>(100, </a:t>
            </a:r>
            <a:r>
              <a:rPr lang="en-AU" sz="2000" dirty="0" smtClean="0">
                <a:solidFill>
                  <a:srgbClr val="000090"/>
                </a:solidFill>
              </a:rPr>
              <a:t>102)</a:t>
            </a:r>
            <a:r>
              <a:rPr lang="en-AU" sz="2000" dirty="0">
                <a:solidFill>
                  <a:srgbClr val="000090"/>
                </a:solidFill>
              </a:rPr>
              <a:t>, (101, </a:t>
            </a:r>
            <a:r>
              <a:rPr lang="en-AU" sz="2000" dirty="0" smtClean="0">
                <a:solidFill>
                  <a:srgbClr val="000090"/>
                </a:solidFill>
              </a:rPr>
              <a:t>102),</a:t>
            </a:r>
            <a:endParaRPr lang="en-AU" sz="2000" dirty="0">
              <a:solidFill>
                <a:srgbClr val="00009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482" y="2612987"/>
            <a:ext cx="1556409" cy="1200547"/>
          </a:xfrm>
          <a:prstGeom prst="rect">
            <a:avLst/>
          </a:prstGeom>
        </p:spPr>
      </p:pic>
      <p:sp>
        <p:nvSpPr>
          <p:cNvPr id="13" name="Rounded Rectangle 12">
            <a:hlinkClick r:id="rId4" action="ppaction://program"/>
          </p:cNvPr>
          <p:cNvSpPr/>
          <p:nvPr/>
        </p:nvSpPr>
        <p:spPr>
          <a:xfrm>
            <a:off x="7819703" y="349647"/>
            <a:ext cx="990599" cy="457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DEMO</a:t>
            </a:r>
            <a:endParaRPr lang="en-NZ" dirty="0"/>
          </a:p>
        </p:txBody>
      </p:sp>
      <p:sp>
        <p:nvSpPr>
          <p:cNvPr id="15" name="Rectangular Callout 14"/>
          <p:cNvSpPr/>
          <p:nvPr/>
        </p:nvSpPr>
        <p:spPr>
          <a:xfrm>
            <a:off x="5902946" y="162691"/>
            <a:ext cx="1752600" cy="457200"/>
          </a:xfrm>
          <a:prstGeom prst="wedgeRectCallout">
            <a:avLst>
              <a:gd name="adj1" fmla="val 55001"/>
              <a:gd name="adj2" fmla="val 1598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Example04_2.py</a:t>
            </a:r>
            <a:endParaRPr lang="en-NZ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L24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38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Rectangle Options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Some rectangle options</a:t>
            </a:r>
          </a:p>
          <a:p>
            <a:pPr lvl="1"/>
            <a:r>
              <a:rPr lang="en-US" dirty="0"/>
              <a:t>fill (colour, default is no fill)</a:t>
            </a:r>
          </a:p>
          <a:p>
            <a:pPr lvl="1"/>
            <a:r>
              <a:rPr lang="en-US" dirty="0"/>
              <a:t>outline (The </a:t>
            </a:r>
            <a:r>
              <a:rPr lang="en-US" dirty="0" err="1" smtClean="0"/>
              <a:t>colour</a:t>
            </a:r>
            <a:r>
              <a:rPr lang="en-US" dirty="0" smtClean="0"/>
              <a:t> </a:t>
            </a:r>
            <a:r>
              <a:rPr lang="en-US" dirty="0"/>
              <a:t>of the </a:t>
            </a:r>
            <a:r>
              <a:rPr lang="en-US" dirty="0" smtClean="0"/>
              <a:t>border), default is outline</a:t>
            </a:r>
            <a:r>
              <a:rPr lang="en-US" dirty="0"/>
              <a:t>='black’)</a:t>
            </a:r>
          </a:p>
          <a:p>
            <a:pPr lvl="1"/>
            <a:r>
              <a:rPr lang="en-US" dirty="0"/>
              <a:t>dash (dashed border)</a:t>
            </a:r>
          </a:p>
          <a:p>
            <a:r>
              <a:rPr lang="en-US" dirty="0"/>
              <a:t>…</a:t>
            </a:r>
            <a:endParaRPr lang="en-NZ" dirty="0"/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79388" y="3043475"/>
            <a:ext cx="8610600" cy="1323439"/>
          </a:xfrm>
          <a:prstGeom prst="rect">
            <a:avLst/>
          </a:prstGeom>
          <a:ln>
            <a:headEnd/>
            <a:tailEnd type="none" w="lg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600" b="1" dirty="0" smtClean="0">
                <a:latin typeface="Courier New" panose="02070309020205020404" pitchFamily="49" charset="0"/>
              </a:rPr>
              <a:t>a_canvas.create_rectangle(20</a:t>
            </a:r>
            <a:r>
              <a:rPr lang="en-US" altLang="en-US" sz="1600" b="1" dirty="0">
                <a:latin typeface="Courier New" panose="02070309020205020404" pitchFamily="49" charset="0"/>
              </a:rPr>
              <a:t>, 20, 100, 150, fill="yellow")</a:t>
            </a: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600" b="1" dirty="0" smtClean="0">
                <a:latin typeface="Courier New" panose="02070309020205020404" pitchFamily="49" charset="0"/>
              </a:rPr>
              <a:t>a_canvas.create_rectangle(200</a:t>
            </a:r>
            <a:r>
              <a:rPr lang="en-US" altLang="en-US" sz="1600" b="1" dirty="0">
                <a:latin typeface="Courier New" panose="02070309020205020404" pitchFamily="49" charset="0"/>
              </a:rPr>
              <a:t>, 150, 250, 250, fill="blue", dash = (4, 8), outline="white")</a:t>
            </a: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600" b="1" dirty="0" smtClean="0">
                <a:latin typeface="Courier New" panose="02070309020205020404" pitchFamily="49" charset="0"/>
              </a:rPr>
              <a:t>a_rect </a:t>
            </a:r>
            <a:r>
              <a:rPr lang="en-US" altLang="en-US" sz="1600" b="1" dirty="0">
                <a:latin typeface="Courier New" panose="02070309020205020404" pitchFamily="49" charset="0"/>
              </a:rPr>
              <a:t>= (300, 30, 320, 50)</a:t>
            </a: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600" b="1" dirty="0" smtClean="0">
                <a:latin typeface="Courier New" panose="02070309020205020404" pitchFamily="49" charset="0"/>
              </a:rPr>
              <a:t>a_canvas.create_rectangle(a_rect</a:t>
            </a:r>
            <a:r>
              <a:rPr lang="en-US" altLang="en-US" sz="1600" b="1" dirty="0">
                <a:latin typeface="Courier New" panose="02070309020205020404" pitchFamily="49" charset="0"/>
              </a:rPr>
              <a:t>, fill="magenta")</a:t>
            </a:r>
            <a:endParaRPr lang="en-US" altLang="en-US" sz="1600" b="1" dirty="0" smtClean="0">
              <a:latin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975" y="4450148"/>
            <a:ext cx="2352675" cy="1814752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L24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8349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Drawing Ovals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method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create_oval(x0,y0,x1,y1, options)</a:t>
            </a:r>
            <a:r>
              <a:rPr lang="en-US" dirty="0" smtClean="0"/>
              <a:t> is used to draw a circle or an oval(ellipse). </a:t>
            </a:r>
          </a:p>
          <a:p>
            <a:pPr lvl="1"/>
            <a:r>
              <a:rPr lang="en-US" dirty="0" smtClean="0"/>
              <a:t>The oval </a:t>
            </a:r>
            <a:r>
              <a:rPr lang="en-US" dirty="0"/>
              <a:t>drawn fits into a rectangle defined by the coordinates:  </a:t>
            </a:r>
            <a:r>
              <a:rPr lang="en-US" dirty="0" smtClean="0"/>
              <a:t> (</a:t>
            </a:r>
            <a:r>
              <a:rPr lang="en-US" dirty="0"/>
              <a:t>x0, y0) of the top left corner and (x1, y1) of a point just outside </a:t>
            </a:r>
            <a:r>
              <a:rPr lang="en-US" dirty="0" smtClean="0"/>
              <a:t>of </a:t>
            </a:r>
            <a:r>
              <a:rPr lang="en-US" dirty="0"/>
              <a:t>the bottom right corner.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NZ" dirty="0" smtClean="0"/>
          </a:p>
          <a:p>
            <a:endParaRPr lang="en-NZ" dirty="0" smtClean="0"/>
          </a:p>
          <a:p>
            <a:endParaRPr lang="en-NZ" dirty="0" smtClean="0"/>
          </a:p>
          <a:p>
            <a:endParaRPr lang="en-NZ" dirty="0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831166" y="4267200"/>
            <a:ext cx="5484155" cy="338554"/>
          </a:xfrm>
          <a:prstGeom prst="rect">
            <a:avLst/>
          </a:prstGeom>
          <a:ln>
            <a:headEnd/>
            <a:tailEnd type="none" w="lg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600" b="1" dirty="0" smtClean="0">
                <a:latin typeface="Courier New" panose="02070309020205020404" pitchFamily="49" charset="0"/>
              </a:rPr>
              <a:t>a_canvas.create_oval(10</a:t>
            </a:r>
            <a:r>
              <a:rPr lang="en-US" altLang="en-US" sz="1600" b="1" dirty="0">
                <a:latin typeface="Courier New" panose="02070309020205020404" pitchFamily="49" charset="0"/>
              </a:rPr>
              <a:t>, 50, 100, </a:t>
            </a:r>
            <a:r>
              <a:rPr lang="en-US" altLang="en-US" sz="1600" b="1" dirty="0" smtClean="0">
                <a:latin typeface="Courier New" panose="02070309020205020404" pitchFamily="49" charset="0"/>
              </a:rPr>
              <a:t>100</a:t>
            </a:r>
            <a:r>
              <a:rPr lang="en-US" altLang="en-US" sz="1600" b="1" dirty="0">
                <a:latin typeface="Courier New" panose="02070309020205020404" pitchFamily="49" charset="0"/>
              </a:rPr>
              <a:t>)</a:t>
            </a:r>
            <a:endParaRPr lang="en-US" altLang="en-US" sz="1600" b="1" dirty="0" smtClean="0">
              <a:latin typeface="Courier New" panose="02070309020205020404" pitchFamily="49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2933252"/>
            <a:ext cx="2516677" cy="10725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1935" y="4436477"/>
            <a:ext cx="2305607" cy="1778445"/>
          </a:xfrm>
          <a:prstGeom prst="rect">
            <a:avLst/>
          </a:prstGeom>
        </p:spPr>
      </p:pic>
      <p:sp>
        <p:nvSpPr>
          <p:cNvPr id="9" name="Rounded Rectangle 8">
            <a:hlinkClick r:id="rId5" action="ppaction://program"/>
          </p:cNvPr>
          <p:cNvSpPr/>
          <p:nvPr/>
        </p:nvSpPr>
        <p:spPr>
          <a:xfrm>
            <a:off x="7819703" y="349647"/>
            <a:ext cx="990599" cy="457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DEMO</a:t>
            </a:r>
            <a:endParaRPr lang="en-NZ" dirty="0"/>
          </a:p>
        </p:txBody>
      </p:sp>
      <p:sp>
        <p:nvSpPr>
          <p:cNvPr id="11" name="Rectangular Callout 10"/>
          <p:cNvSpPr/>
          <p:nvPr/>
        </p:nvSpPr>
        <p:spPr>
          <a:xfrm>
            <a:off x="5902946" y="162691"/>
            <a:ext cx="1752600" cy="457200"/>
          </a:xfrm>
          <a:prstGeom prst="wedgeRectCallout">
            <a:avLst>
              <a:gd name="adj1" fmla="val 55001"/>
              <a:gd name="adj2" fmla="val 1598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Example04_3.py</a:t>
            </a:r>
            <a:endParaRPr lang="en-N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L24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73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Oval Options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Some oval options:</a:t>
            </a:r>
          </a:p>
          <a:p>
            <a:pPr lvl="1"/>
            <a:r>
              <a:rPr lang="en-US" dirty="0" smtClean="0"/>
              <a:t>fill </a:t>
            </a:r>
            <a:r>
              <a:rPr lang="en-US" dirty="0"/>
              <a:t>(colour, default is no fill)</a:t>
            </a:r>
          </a:p>
          <a:p>
            <a:pPr lvl="1"/>
            <a:r>
              <a:rPr lang="en-US" dirty="0"/>
              <a:t>outline (The </a:t>
            </a:r>
            <a:r>
              <a:rPr lang="en-US" dirty="0" err="1" smtClean="0"/>
              <a:t>colour</a:t>
            </a:r>
            <a:r>
              <a:rPr lang="en-US" dirty="0" smtClean="0"/>
              <a:t> </a:t>
            </a:r>
            <a:r>
              <a:rPr lang="en-US" dirty="0"/>
              <a:t>of the border. Default is outline='black’)</a:t>
            </a:r>
          </a:p>
          <a:p>
            <a:pPr lvl="1"/>
            <a:r>
              <a:rPr lang="en-US" dirty="0"/>
              <a:t>dash (dashed border)</a:t>
            </a:r>
          </a:p>
          <a:p>
            <a:endParaRPr lang="en-NZ" dirty="0"/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79388" y="3043475"/>
            <a:ext cx="8610600" cy="1323439"/>
          </a:xfrm>
          <a:prstGeom prst="rect">
            <a:avLst/>
          </a:prstGeom>
          <a:ln>
            <a:headEnd/>
            <a:tailEnd type="none" w="lg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en-NZ" altLang="en-US" sz="1600" b="1" dirty="0" err="1">
                <a:latin typeface="Courier New" panose="02070309020205020404" pitchFamily="49" charset="0"/>
              </a:rPr>
              <a:t>a_canvas.create_oval</a:t>
            </a:r>
            <a:r>
              <a:rPr lang="en-NZ" altLang="en-US" sz="1600" b="1" dirty="0">
                <a:latin typeface="Courier New" panose="02070309020205020404" pitchFamily="49" charset="0"/>
              </a:rPr>
              <a:t>(20, 20, 100, 150, fill="white", outline="red")</a:t>
            </a: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en-NZ" altLang="en-US" sz="1600" b="1" dirty="0" err="1" smtClean="0">
                <a:latin typeface="Courier New" panose="02070309020205020404" pitchFamily="49" charset="0"/>
              </a:rPr>
              <a:t>a_canvas.create_oval</a:t>
            </a:r>
            <a:r>
              <a:rPr lang="en-NZ" altLang="en-US" sz="1600" b="1" dirty="0" smtClean="0">
                <a:latin typeface="Courier New" panose="02070309020205020404" pitchFamily="49" charset="0"/>
              </a:rPr>
              <a:t>(200</a:t>
            </a:r>
            <a:r>
              <a:rPr lang="en-NZ" altLang="en-US" sz="1600" b="1" dirty="0">
                <a:latin typeface="Courier New" panose="02070309020205020404" pitchFamily="49" charset="0"/>
              </a:rPr>
              <a:t>, 150, 250, 250, fill="blue", dash = (4, 8), outline="white")</a:t>
            </a: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en-NZ" altLang="en-US" sz="1600" b="1" dirty="0" err="1" smtClean="0">
                <a:latin typeface="Courier New" panose="02070309020205020404" pitchFamily="49" charset="0"/>
              </a:rPr>
              <a:t>a_box</a:t>
            </a:r>
            <a:r>
              <a:rPr lang="en-NZ" altLang="en-US" sz="1600" b="1" dirty="0" smtClean="0">
                <a:latin typeface="Courier New" panose="02070309020205020404" pitchFamily="49" charset="0"/>
              </a:rPr>
              <a:t> </a:t>
            </a:r>
            <a:r>
              <a:rPr lang="en-NZ" altLang="en-US" sz="1600" b="1" dirty="0">
                <a:latin typeface="Courier New" panose="02070309020205020404" pitchFamily="49" charset="0"/>
              </a:rPr>
              <a:t>= (300, 30, 320, 50)</a:t>
            </a: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en-NZ" altLang="en-US" sz="1600" b="1" dirty="0" err="1" smtClean="0">
                <a:latin typeface="Courier New" panose="02070309020205020404" pitchFamily="49" charset="0"/>
              </a:rPr>
              <a:t>a_canvas.create_oval</a:t>
            </a:r>
            <a:r>
              <a:rPr lang="en-NZ" altLang="en-US" sz="1600" b="1" dirty="0" smtClean="0">
                <a:latin typeface="Courier New" panose="02070309020205020404" pitchFamily="49" charset="0"/>
              </a:rPr>
              <a:t>(</a:t>
            </a:r>
            <a:r>
              <a:rPr lang="en-NZ" altLang="en-US" sz="1600" b="1" dirty="0" err="1" smtClean="0">
                <a:latin typeface="Courier New" panose="02070309020205020404" pitchFamily="49" charset="0"/>
              </a:rPr>
              <a:t>a_box</a:t>
            </a:r>
            <a:r>
              <a:rPr lang="en-NZ" altLang="en-US" sz="1600" b="1" dirty="0">
                <a:latin typeface="Courier New" panose="02070309020205020404" pitchFamily="49" charset="0"/>
              </a:rPr>
              <a:t>, fill="magenta")</a:t>
            </a:r>
            <a:endParaRPr lang="en-US" altLang="en-US" sz="1600" b="1" dirty="0" smtClean="0">
              <a:latin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604" y="4665383"/>
            <a:ext cx="2428875" cy="1873529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L24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605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Drawing Polygons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method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create_polygon(coords, options)</a:t>
            </a:r>
            <a:r>
              <a:rPr lang="en-US" dirty="0" smtClean="0"/>
              <a:t> is used to draw a polygon where the parameter, coords, is a series of points.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Note:</a:t>
            </a:r>
          </a:p>
          <a:p>
            <a:pPr lvl="2"/>
            <a:r>
              <a:rPr lang="en-US" dirty="0"/>
              <a:t>The createPolygon method requires at least three (x, y) coordinate </a:t>
            </a:r>
            <a:r>
              <a:rPr lang="en-US" dirty="0" smtClean="0"/>
              <a:t>pairs</a:t>
            </a:r>
          </a:p>
          <a:p>
            <a:pPr lvl="2"/>
            <a:r>
              <a:rPr lang="en-US" dirty="0" smtClean="0"/>
              <a:t>The createPolygon method connects </a:t>
            </a:r>
            <a:r>
              <a:rPr lang="en-US" dirty="0"/>
              <a:t>the first point to the last point to enclose the area.</a:t>
            </a:r>
          </a:p>
          <a:p>
            <a:pPr lvl="2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NZ" dirty="0" smtClean="0"/>
          </a:p>
          <a:p>
            <a:endParaRPr lang="en-NZ" dirty="0" smtClean="0"/>
          </a:p>
          <a:p>
            <a:endParaRPr lang="en-NZ" dirty="0" smtClean="0"/>
          </a:p>
          <a:p>
            <a:endParaRPr lang="en-NZ" dirty="0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303423" y="3294964"/>
            <a:ext cx="5484155" cy="584775"/>
          </a:xfrm>
          <a:prstGeom prst="rect">
            <a:avLst/>
          </a:prstGeom>
          <a:ln>
            <a:headEnd/>
            <a:tailEnd type="none" w="lg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fr-FR" altLang="en-US" sz="1600" b="1" dirty="0">
                <a:latin typeface="Courier New" panose="02070309020205020404" pitchFamily="49" charset="0"/>
              </a:rPr>
              <a:t>points = [150, 100, 200, 120, 240, 180] </a:t>
            </a:r>
            <a:r>
              <a:rPr lang="en-US" altLang="en-US" sz="1600" b="1" dirty="0">
                <a:latin typeface="Courier New" panose="02070309020205020404" pitchFamily="49" charset="0"/>
              </a:rPr>
              <a:t>a_canvas.create_polygon(points)</a:t>
            </a:r>
            <a:endParaRPr lang="en-US" altLang="en-US" sz="1600" b="1" dirty="0" smtClean="0">
              <a:latin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07122" y="2030606"/>
            <a:ext cx="6341199" cy="1145456"/>
            <a:chOff x="4699374" y="2133600"/>
            <a:chExt cx="5915709" cy="865372"/>
          </a:xfrm>
        </p:grpSpPr>
        <p:sp>
          <p:nvSpPr>
            <p:cNvPr id="11" name="Rectangle 10"/>
            <p:cNvSpPr/>
            <p:nvPr/>
          </p:nvSpPr>
          <p:spPr>
            <a:xfrm>
              <a:off x="4699374" y="2743200"/>
              <a:ext cx="5915709" cy="25577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28600" lvl="1">
                <a:spcBef>
                  <a:spcPts val="500"/>
                </a:spcBef>
                <a:buClr>
                  <a:schemeClr val="accent2"/>
                </a:buClr>
                <a:buSzPct val="76000"/>
              </a:pPr>
              <a:r>
                <a:rPr lang="en-NZ" sz="1600" b="1" dirty="0">
                  <a:solidFill>
                    <a:srgbClr val="00009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points = [</a:t>
              </a:r>
              <a:r>
                <a:rPr lang="en-NZ" sz="1600" b="1" dirty="0" smtClean="0">
                  <a:solidFill>
                    <a:srgbClr val="00009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10,10,100,20,70,40,90,50,80,80,180,270…] </a:t>
              </a:r>
              <a:endParaRPr lang="en-NZ" sz="1600" b="1" dirty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ight Brace 11"/>
            <p:cNvSpPr/>
            <p:nvPr/>
          </p:nvSpPr>
          <p:spPr>
            <a:xfrm rot="16200000">
              <a:off x="6277009" y="2400300"/>
              <a:ext cx="342900" cy="342900"/>
            </a:xfrm>
            <a:prstGeom prst="rightBrac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Z" sz="1600" b="1" dirty="0">
                <a:solidFill>
                  <a:srgbClr val="000090"/>
                </a:solidFill>
              </a:endParaRPr>
            </a:p>
          </p:txBody>
        </p:sp>
        <p:sp>
          <p:nvSpPr>
            <p:cNvPr id="14" name="Right Brace 13"/>
            <p:cNvSpPr/>
            <p:nvPr/>
          </p:nvSpPr>
          <p:spPr>
            <a:xfrm rot="16200000">
              <a:off x="7058967" y="2400300"/>
              <a:ext cx="342900" cy="342900"/>
            </a:xfrm>
            <a:prstGeom prst="rightBrac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Z" sz="1600" b="1" dirty="0">
                <a:solidFill>
                  <a:srgbClr val="000090"/>
                </a:solidFill>
              </a:endParaRPr>
            </a:p>
          </p:txBody>
        </p:sp>
        <p:sp>
          <p:nvSpPr>
            <p:cNvPr id="15" name="Right Brace 14"/>
            <p:cNvSpPr/>
            <p:nvPr/>
          </p:nvSpPr>
          <p:spPr>
            <a:xfrm rot="16200000">
              <a:off x="7823820" y="2400300"/>
              <a:ext cx="342900" cy="342900"/>
            </a:xfrm>
            <a:prstGeom prst="rightBrac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Z" sz="1600" b="1" dirty="0">
                <a:solidFill>
                  <a:srgbClr val="000090"/>
                </a:solidFill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8388673" y="2667000"/>
              <a:ext cx="1371600" cy="0"/>
            </a:xfrm>
            <a:prstGeom prst="line">
              <a:avLst/>
            </a:prstGeom>
            <a:ln w="19050"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6289368" y="2133600"/>
              <a:ext cx="372010" cy="2557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600" b="1" dirty="0" smtClean="0">
                  <a:solidFill>
                    <a:srgbClr val="000090"/>
                  </a:solidFill>
                </a:rPr>
                <a:t>p1</a:t>
              </a:r>
              <a:endParaRPr lang="en-NZ" sz="1600" b="1" dirty="0">
                <a:solidFill>
                  <a:srgbClr val="00009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71326" y="2133600"/>
              <a:ext cx="375655" cy="2557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600" b="1" dirty="0" smtClean="0">
                  <a:solidFill>
                    <a:srgbClr val="000090"/>
                  </a:solidFill>
                </a:rPr>
                <a:t>p2</a:t>
              </a:r>
              <a:endParaRPr lang="en-NZ" sz="1600" b="1" dirty="0">
                <a:solidFill>
                  <a:srgbClr val="00009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874283" y="2133600"/>
              <a:ext cx="375655" cy="2557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600" b="1" dirty="0" smtClean="0">
                  <a:solidFill>
                    <a:srgbClr val="000090"/>
                  </a:solidFill>
                </a:rPr>
                <a:t>p3</a:t>
              </a:r>
              <a:endParaRPr lang="en-NZ" sz="1600" b="1" dirty="0">
                <a:solidFill>
                  <a:srgbClr val="000090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138840" y="3207812"/>
            <a:ext cx="2666838" cy="2057084"/>
            <a:chOff x="6138840" y="3207812"/>
            <a:chExt cx="2666838" cy="205708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38840" y="3207812"/>
              <a:ext cx="2666838" cy="2057084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6403045" y="3587234"/>
              <a:ext cx="11407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90"/>
                  </a:solidFill>
                </a:rPr>
                <a:t>(150, 100)</a:t>
              </a:r>
              <a:endParaRPr lang="en-US" dirty="0">
                <a:solidFill>
                  <a:srgbClr val="000090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6781800" y="3956566"/>
              <a:ext cx="381000" cy="177054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543800" y="3491095"/>
              <a:ext cx="11407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90"/>
                  </a:solidFill>
                </a:rPr>
                <a:t>(200, 100)</a:t>
              </a:r>
              <a:endParaRPr lang="en-US" dirty="0">
                <a:solidFill>
                  <a:srgbClr val="00009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553783" y="4741272"/>
              <a:ext cx="11407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90"/>
                  </a:solidFill>
                </a:rPr>
                <a:t>(240, 180)</a:t>
              </a:r>
              <a:endParaRPr lang="en-US" dirty="0">
                <a:solidFill>
                  <a:srgbClr val="000090"/>
                </a:solidFill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7589078" y="3860427"/>
              <a:ext cx="216682" cy="375927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7315200" y="4663811"/>
              <a:ext cx="424616" cy="77461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ounded Rectangle 24">
            <a:hlinkClick r:id="rId4" action="ppaction://program"/>
          </p:cNvPr>
          <p:cNvSpPr/>
          <p:nvPr/>
        </p:nvSpPr>
        <p:spPr>
          <a:xfrm>
            <a:off x="7819703" y="349647"/>
            <a:ext cx="990599" cy="457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DEMO</a:t>
            </a:r>
            <a:endParaRPr lang="en-NZ" dirty="0"/>
          </a:p>
        </p:txBody>
      </p:sp>
      <p:sp>
        <p:nvSpPr>
          <p:cNvPr id="26" name="Rectangular Callout 25"/>
          <p:cNvSpPr/>
          <p:nvPr/>
        </p:nvSpPr>
        <p:spPr>
          <a:xfrm>
            <a:off x="5902946" y="162691"/>
            <a:ext cx="1752600" cy="457200"/>
          </a:xfrm>
          <a:prstGeom prst="wedgeRectCallout">
            <a:avLst>
              <a:gd name="adj1" fmla="val 55001"/>
              <a:gd name="adj2" fmla="val 1598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Example04_4.py</a:t>
            </a:r>
            <a:endParaRPr lang="en-N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L24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9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Polygon Options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Some Polygon Options:</a:t>
            </a:r>
          </a:p>
          <a:p>
            <a:pPr lvl="1"/>
            <a:r>
              <a:rPr lang="en-US" dirty="0" smtClean="0"/>
              <a:t>fill </a:t>
            </a:r>
            <a:r>
              <a:rPr lang="en-US" dirty="0"/>
              <a:t>(</a:t>
            </a:r>
            <a:r>
              <a:rPr lang="en-US" smtClean="0"/>
              <a:t>colour.The</a:t>
            </a:r>
            <a:r>
              <a:rPr lang="en-US" dirty="0" smtClean="0"/>
              <a:t> </a:t>
            </a:r>
            <a:r>
              <a:rPr lang="en-US" dirty="0"/>
              <a:t>default value is black)</a:t>
            </a:r>
          </a:p>
          <a:p>
            <a:pPr lvl="1"/>
            <a:r>
              <a:rPr lang="en-US" dirty="0"/>
              <a:t>outline (The </a:t>
            </a:r>
            <a:r>
              <a:rPr lang="en-US" dirty="0" err="1" smtClean="0"/>
              <a:t>colour</a:t>
            </a:r>
            <a:r>
              <a:rPr lang="en-US" dirty="0" smtClean="0"/>
              <a:t> </a:t>
            </a:r>
            <a:r>
              <a:rPr lang="en-US" dirty="0"/>
              <a:t>of the border. </a:t>
            </a:r>
            <a:r>
              <a:rPr lang="en-US" dirty="0" smtClean="0"/>
              <a:t> Default </a:t>
            </a:r>
            <a:r>
              <a:rPr lang="en-US" dirty="0"/>
              <a:t>is outline='black’)</a:t>
            </a:r>
          </a:p>
          <a:p>
            <a:pPr lvl="1"/>
            <a:r>
              <a:rPr lang="en-US" dirty="0"/>
              <a:t>dash (dashed border)</a:t>
            </a:r>
          </a:p>
          <a:p>
            <a:endParaRPr lang="en-NZ" dirty="0"/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79388" y="3043475"/>
            <a:ext cx="8610600" cy="1077218"/>
          </a:xfrm>
          <a:prstGeom prst="rect">
            <a:avLst/>
          </a:prstGeom>
          <a:ln>
            <a:headEnd/>
            <a:tailEnd type="none" w="lg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600" b="1" dirty="0">
                <a:latin typeface="Courier New" panose="02070309020205020404" pitchFamily="49" charset="0"/>
              </a:rPr>
              <a:t>points = [10, 10, 100, 20, 70, 40, 90, 50, 80, 80, 180, 270] </a:t>
            </a: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600" b="1" dirty="0" smtClean="0">
                <a:latin typeface="Courier New" panose="02070309020205020404" pitchFamily="49" charset="0"/>
              </a:rPr>
              <a:t>a_canvas.create_polygon(points</a:t>
            </a:r>
            <a:r>
              <a:rPr lang="en-US" altLang="en-US" sz="1600" b="1" dirty="0">
                <a:latin typeface="Courier New" panose="02070309020205020404" pitchFamily="49" charset="0"/>
              </a:rPr>
              <a:t>, fill="white", outline="red")</a:t>
            </a: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600" b="1" dirty="0" smtClean="0">
                <a:latin typeface="Courier New" panose="02070309020205020404" pitchFamily="49" charset="0"/>
              </a:rPr>
              <a:t>coords </a:t>
            </a:r>
            <a:r>
              <a:rPr lang="en-US" altLang="en-US" sz="1600" b="1" dirty="0">
                <a:latin typeface="Courier New" panose="02070309020205020404" pitchFamily="49" charset="0"/>
              </a:rPr>
              <a:t>= [80,200, 100, 100, 150, 150, 200, 100, 250, 150, 300, 200]</a:t>
            </a: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600" b="1" dirty="0" smtClean="0">
                <a:latin typeface="Courier New" panose="02070309020205020404" pitchFamily="49" charset="0"/>
              </a:rPr>
              <a:t>a_canvas.create_polygon(coords</a:t>
            </a:r>
            <a:r>
              <a:rPr lang="en-US" altLang="en-US" sz="1600" b="1" dirty="0">
                <a:latin typeface="Courier New" panose="02070309020205020404" pitchFamily="49" charset="0"/>
              </a:rPr>
              <a:t>, fill="red", outline="white")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5525" y="4371496"/>
            <a:ext cx="2809875" cy="2167416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L24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3706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Exercise 2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NZ" dirty="0" smtClean="0"/>
              <a:t>Complete the following code to draw the following shapes on a canvas:</a:t>
            </a:r>
            <a:endParaRPr lang="en-NZ" dirty="0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90274" y="2141971"/>
            <a:ext cx="6629400" cy="2062103"/>
          </a:xfrm>
          <a:prstGeom prst="rect">
            <a:avLst/>
          </a:prstGeom>
          <a:ln>
            <a:headEnd/>
            <a:tailEnd type="none" w="lg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600" b="1" dirty="0">
                <a:latin typeface="Courier New" panose="02070309020205020404" pitchFamily="49" charset="0"/>
              </a:rPr>
              <a:t>from tkinter import </a:t>
            </a:r>
            <a:r>
              <a:rPr lang="en-US" altLang="en-US" sz="1600" b="1" dirty="0" smtClean="0">
                <a:latin typeface="Courier New" panose="02070309020205020404" pitchFamily="49" charset="0"/>
              </a:rPr>
              <a:t>*</a:t>
            </a:r>
            <a:endParaRPr lang="en-US" altLang="en-US" sz="1600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600" b="1" dirty="0">
                <a:latin typeface="Courier New" panose="02070309020205020404" pitchFamily="49" charset="0"/>
              </a:rPr>
              <a:t>def main():</a:t>
            </a: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600" b="1" dirty="0">
                <a:latin typeface="Courier New" panose="02070309020205020404" pitchFamily="49" charset="0"/>
              </a:rPr>
              <a:t>    root = Tk()</a:t>
            </a: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600" b="1" dirty="0">
                <a:latin typeface="Courier New" panose="02070309020205020404" pitchFamily="49" charset="0"/>
              </a:rPr>
              <a:t>    a_canvas = Canvas(root, width=200, height=100)</a:t>
            </a: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600" b="1" dirty="0">
                <a:latin typeface="Courier New" panose="02070309020205020404" pitchFamily="49" charset="0"/>
              </a:rPr>
              <a:t>    a_canvas.pack(fill=BOTH</a:t>
            </a:r>
            <a:r>
              <a:rPr lang="en-US" altLang="en-US" sz="1600" b="1" dirty="0" smtClean="0">
                <a:latin typeface="Courier New" panose="02070309020205020404" pitchFamily="49" charset="0"/>
              </a:rPr>
              <a:t>, expand=True</a:t>
            </a:r>
            <a:r>
              <a:rPr lang="en-US" altLang="en-US" sz="1600" b="1" dirty="0">
                <a:latin typeface="Courier New" panose="02070309020205020404" pitchFamily="49" charset="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600" b="1" dirty="0" smtClean="0">
                <a:latin typeface="Courier New" panose="02070309020205020404" pitchFamily="49" charset="0"/>
              </a:rPr>
              <a:t>    root.mainloop()</a:t>
            </a:r>
            <a:endParaRPr lang="en-US" altLang="en-US" sz="1600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600" b="1" dirty="0">
                <a:latin typeface="Courier New" panose="02070309020205020404" pitchFamily="49" charset="0"/>
              </a:rPr>
              <a:t>main()</a:t>
            </a:r>
            <a:endParaRPr lang="en-US" altLang="en-US" sz="1600" b="1" dirty="0" smtClean="0">
              <a:latin typeface="Courier New" panose="020703090202050204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016" y="3352800"/>
            <a:ext cx="3818257" cy="2971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35799" t="30295" r="36982" b="35222"/>
          <a:stretch/>
        </p:blipFill>
        <p:spPr>
          <a:xfrm>
            <a:off x="7391400" y="152400"/>
            <a:ext cx="1524000" cy="1159565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L24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2891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Drawing Text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method </a:t>
            </a:r>
            <a:r>
              <a:rPr lang="en-US" dirty="0" smtClean="0"/>
              <a:t>create_text(x, y, text="…</a:t>
            </a:r>
            <a:r>
              <a:rPr lang="en-US" dirty="0"/>
              <a:t>"</a:t>
            </a:r>
            <a:r>
              <a:rPr lang="en-US" dirty="0" smtClean="0"/>
              <a:t>, options</a:t>
            </a:r>
            <a:r>
              <a:rPr lang="en-US" dirty="0"/>
              <a:t>) is used to print text on a canvas. </a:t>
            </a:r>
          </a:p>
          <a:p>
            <a:pPr lvl="1"/>
            <a:r>
              <a:rPr lang="en-US" dirty="0"/>
              <a:t>The first two parameters are the x and the y positions of the text object.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Note:</a:t>
            </a:r>
          </a:p>
          <a:p>
            <a:pPr lvl="2"/>
            <a:r>
              <a:rPr lang="en-US" dirty="0" smtClean="0"/>
              <a:t>By </a:t>
            </a:r>
            <a:r>
              <a:rPr lang="en-US" dirty="0"/>
              <a:t>default, the text is centred on this position. </a:t>
            </a:r>
            <a:endParaRPr lang="en-US" dirty="0" smtClean="0"/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303423" y="3294964"/>
            <a:ext cx="5752215" cy="584775"/>
          </a:xfrm>
          <a:prstGeom prst="rect">
            <a:avLst/>
          </a:prstGeom>
          <a:ln>
            <a:headEnd/>
            <a:tailEnd type="none" w="lg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600" b="1" dirty="0" smtClean="0">
                <a:latin typeface="Courier New" panose="02070309020205020404" pitchFamily="49" charset="0"/>
              </a:rPr>
              <a:t>a_canvas.create_text(50</a:t>
            </a:r>
            <a:r>
              <a:rPr lang="en-US" altLang="en-US" sz="1600" b="1" dirty="0">
                <a:latin typeface="Courier New" panose="02070309020205020404" pitchFamily="49" charset="0"/>
              </a:rPr>
              <a:t>, 100, text="Python")</a:t>
            </a: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600" b="1" dirty="0" smtClean="0">
                <a:latin typeface="Courier New" panose="02070309020205020404" pitchFamily="49" charset="0"/>
              </a:rPr>
              <a:t>a_canvas.create_rectangle(50</a:t>
            </a:r>
            <a:r>
              <a:rPr lang="en-US" altLang="en-US" sz="1600" b="1" dirty="0">
                <a:latin typeface="Courier New" panose="02070309020205020404" pitchFamily="49" charset="0"/>
              </a:rPr>
              <a:t>, 100, 100, 150)</a:t>
            </a:r>
            <a:endParaRPr lang="en-US" altLang="en-US" sz="1600" b="1" dirty="0" smtClean="0">
              <a:latin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62748" b="26277"/>
          <a:stretch/>
        </p:blipFill>
        <p:spPr>
          <a:xfrm>
            <a:off x="6815797" y="2895600"/>
            <a:ext cx="1946739" cy="2971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91400" y="3587351"/>
            <a:ext cx="1140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(50, 100)</a:t>
            </a:r>
            <a:endParaRPr lang="en-US" dirty="0">
              <a:solidFill>
                <a:srgbClr val="00009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543800" y="3879739"/>
            <a:ext cx="245366" cy="692261"/>
          </a:xfrm>
          <a:prstGeom prst="straightConnector1">
            <a:avLst/>
          </a:prstGeom>
          <a:ln w="3810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hlinkClick r:id="rId3" action="ppaction://program"/>
          </p:cNvPr>
          <p:cNvSpPr/>
          <p:nvPr/>
        </p:nvSpPr>
        <p:spPr>
          <a:xfrm>
            <a:off x="7819703" y="349647"/>
            <a:ext cx="990599" cy="457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DEMO</a:t>
            </a:r>
            <a:endParaRPr lang="en-NZ" dirty="0"/>
          </a:p>
        </p:txBody>
      </p:sp>
      <p:sp>
        <p:nvSpPr>
          <p:cNvPr id="11" name="Rectangular Callout 10"/>
          <p:cNvSpPr/>
          <p:nvPr/>
        </p:nvSpPr>
        <p:spPr>
          <a:xfrm>
            <a:off x="5902946" y="162691"/>
            <a:ext cx="1752600" cy="457200"/>
          </a:xfrm>
          <a:prstGeom prst="wedgeRectCallout">
            <a:avLst>
              <a:gd name="adj1" fmla="val 55001"/>
              <a:gd name="adj2" fmla="val 1598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Example04_5.py</a:t>
            </a:r>
            <a:endParaRPr lang="en-NZ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L24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4423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Text Options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Some other Text Options</a:t>
            </a:r>
          </a:p>
          <a:p>
            <a:pPr lvl="1"/>
            <a:r>
              <a:rPr lang="en-US" dirty="0" smtClean="0"/>
              <a:t>fill </a:t>
            </a:r>
            <a:r>
              <a:rPr lang="en-US" dirty="0"/>
              <a:t>(colour, default is black)</a:t>
            </a:r>
          </a:p>
          <a:p>
            <a:pPr lvl="1"/>
            <a:r>
              <a:rPr lang="en-US" dirty="0"/>
              <a:t>font (The font used to display </a:t>
            </a:r>
            <a:r>
              <a:rPr lang="en-US" dirty="0" smtClean="0"/>
              <a:t>the </a:t>
            </a:r>
            <a:r>
              <a:rPr lang="en-US" dirty="0"/>
              <a:t>text)</a:t>
            </a:r>
          </a:p>
          <a:p>
            <a:pPr lvl="1"/>
            <a:r>
              <a:rPr lang="en-US" dirty="0"/>
              <a:t>anchor (controls where the </a:t>
            </a:r>
            <a:r>
              <a:rPr lang="en-US" dirty="0" smtClean="0"/>
              <a:t>text </a:t>
            </a:r>
            <a:r>
              <a:rPr lang="en-US" dirty="0"/>
              <a:t>is displayed with respect to x, y)</a:t>
            </a:r>
          </a:p>
          <a:p>
            <a:pPr lvl="2"/>
            <a:r>
              <a:rPr lang="en-US" dirty="0" smtClean="0"/>
              <a:t>By </a:t>
            </a:r>
            <a:r>
              <a:rPr lang="en-US" dirty="0"/>
              <a:t>default, the text is centred on this position. </a:t>
            </a:r>
            <a:r>
              <a:rPr lang="en-US" dirty="0" smtClean="0"/>
              <a:t> You </a:t>
            </a:r>
            <a:r>
              <a:rPr lang="en-US" dirty="0"/>
              <a:t>can override this with the anchor option. </a:t>
            </a:r>
            <a:endParaRPr lang="en-NZ" dirty="0"/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985662" y="3578124"/>
            <a:ext cx="7419747" cy="738664"/>
          </a:xfrm>
          <a:prstGeom prst="rect">
            <a:avLst/>
          </a:prstGeom>
          <a:ln>
            <a:headEnd/>
            <a:tailEnd type="none" w="lg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400" b="1" dirty="0" err="1" smtClean="0">
                <a:latin typeface="Courier New" panose="02070309020205020404" pitchFamily="49" charset="0"/>
              </a:rPr>
              <a:t>a_canvas.create_line</a:t>
            </a:r>
            <a:r>
              <a:rPr lang="en-US" altLang="en-US" sz="1400" b="1" dirty="0" smtClean="0">
                <a:latin typeface="Courier New" panose="02070309020205020404" pitchFamily="49" charset="0"/>
              </a:rPr>
              <a:t>(100</a:t>
            </a:r>
            <a:r>
              <a:rPr lang="en-US" altLang="en-US" sz="1400" b="1" dirty="0">
                <a:latin typeface="Courier New" panose="02070309020205020404" pitchFamily="49" charset="0"/>
              </a:rPr>
              <a:t>, 40, 150, 40</a:t>
            </a:r>
            <a:r>
              <a:rPr lang="en-US" altLang="en-US" sz="1400" b="1" dirty="0" smtClean="0">
                <a:latin typeface="Courier New" panose="02070309020205020404" pitchFamily="49" charset="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400" b="1" dirty="0" err="1">
                <a:latin typeface="Courier New" panose="02070309020205020404" pitchFamily="49" charset="0"/>
              </a:rPr>
              <a:t>a_canvas.create_rectangle</a:t>
            </a:r>
            <a:r>
              <a:rPr lang="en-US" altLang="en-US" sz="1400" b="1" dirty="0">
                <a:latin typeface="Courier New" panose="02070309020205020404" pitchFamily="49" charset="0"/>
              </a:rPr>
              <a:t>(100, 40, 105, 45)</a:t>
            </a: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400" b="1" dirty="0" err="1" smtClean="0">
                <a:latin typeface="Courier New" panose="02070309020205020404" pitchFamily="49" charset="0"/>
              </a:rPr>
              <a:t>a_canvas.create_text</a:t>
            </a:r>
            <a:r>
              <a:rPr lang="en-US" altLang="en-US" sz="1400" b="1" dirty="0" smtClean="0">
                <a:latin typeface="Courier New" panose="02070309020205020404" pitchFamily="49" charset="0"/>
              </a:rPr>
              <a:t>(100</a:t>
            </a:r>
            <a:r>
              <a:rPr lang="en-US" altLang="en-US" sz="1400" b="1" dirty="0">
                <a:latin typeface="Courier New" panose="02070309020205020404" pitchFamily="49" charset="0"/>
              </a:rPr>
              <a:t>, 40, text="</a:t>
            </a:r>
            <a:r>
              <a:rPr lang="en-US" altLang="en-US" sz="1400" b="1" dirty="0" smtClean="0">
                <a:latin typeface="Courier New" panose="02070309020205020404" pitchFamily="49" charset="0"/>
              </a:rPr>
              <a:t>NW(…)", </a:t>
            </a:r>
            <a:r>
              <a:rPr lang="en-US" altLang="en-US" sz="1400" b="1" dirty="0">
                <a:latin typeface="Courier New" panose="02070309020205020404" pitchFamily="49" charset="0"/>
              </a:rPr>
              <a:t>anchor=NW, font=a_font)</a:t>
            </a:r>
            <a:endParaRPr lang="en-US" altLang="en-US" sz="1400" b="1" dirty="0" smtClean="0">
              <a:latin typeface="Courier New" panose="02070309020205020404" pitchFamily="49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410" y="271262"/>
            <a:ext cx="1905000" cy="13525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558" y="427629"/>
            <a:ext cx="1541570" cy="14942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388" y="4506627"/>
            <a:ext cx="2438400" cy="1295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3986" y="4392988"/>
            <a:ext cx="2438400" cy="1295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8593" y="5380312"/>
            <a:ext cx="2438400" cy="1295400"/>
          </a:xfrm>
          <a:prstGeom prst="rect">
            <a:avLst/>
          </a:prstGeom>
        </p:spPr>
      </p:pic>
      <p:sp>
        <p:nvSpPr>
          <p:cNvPr id="11" name="Rectangular Callout 10"/>
          <p:cNvSpPr/>
          <p:nvPr/>
        </p:nvSpPr>
        <p:spPr>
          <a:xfrm>
            <a:off x="6771138" y="4569566"/>
            <a:ext cx="2296662" cy="1602634"/>
          </a:xfrm>
          <a:prstGeom prst="wedgeRectCallout">
            <a:avLst>
              <a:gd name="adj1" fmla="val -67917"/>
              <a:gd name="adj2" fmla="val -3180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Note:  n</a:t>
            </a:r>
            <a:r>
              <a:rPr lang="en-NZ" sz="1200" dirty="0" err="1" smtClean="0"/>
              <a:t>orth</a:t>
            </a:r>
            <a:r>
              <a:rPr lang="en-NZ" sz="1200" dirty="0" smtClean="0"/>
              <a:t> </a:t>
            </a:r>
            <a:r>
              <a:rPr lang="en-NZ" sz="1200" dirty="0"/>
              <a:t>– below the line; </a:t>
            </a:r>
            <a:r>
              <a:rPr lang="en-NZ" sz="1200" dirty="0" smtClean="0"/>
              <a:t>south </a:t>
            </a:r>
            <a:r>
              <a:rPr lang="en-NZ" sz="1200" dirty="0"/>
              <a:t>above the line</a:t>
            </a:r>
          </a:p>
          <a:p>
            <a:r>
              <a:rPr lang="en-NZ" sz="1200" dirty="0" smtClean="0"/>
              <a:t>east: </a:t>
            </a:r>
            <a:r>
              <a:rPr lang="en-NZ" sz="1200" dirty="0"/>
              <a:t>before the point, </a:t>
            </a:r>
            <a:r>
              <a:rPr lang="en-NZ" sz="1200" dirty="0" smtClean="0"/>
              <a:t>west: </a:t>
            </a:r>
            <a:r>
              <a:rPr lang="en-NZ" sz="1200" dirty="0"/>
              <a:t>after the </a:t>
            </a:r>
            <a:r>
              <a:rPr lang="en-NZ" sz="1200" dirty="0" smtClean="0"/>
              <a:t>point</a:t>
            </a:r>
          </a:p>
          <a:p>
            <a:r>
              <a:rPr lang="en-US" sz="1200" dirty="0" smtClean="0"/>
              <a:t>For example: SW: </a:t>
            </a:r>
            <a:r>
              <a:rPr lang="en-US" sz="1200" dirty="0"/>
              <a:t> the text will be positioned so its lower left corner is at point (x, y). </a:t>
            </a:r>
            <a:endParaRPr lang="en-NZ" sz="1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80338" y="5370883"/>
            <a:ext cx="2438400" cy="1295400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L24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3337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Drawing Arcs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763000" cy="2895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method </a:t>
            </a:r>
            <a:r>
              <a:rPr lang="en-US" dirty="0" smtClean="0"/>
              <a:t>create_arc(x0, x1, y0, y1, </a:t>
            </a:r>
            <a:r>
              <a:rPr lang="en-US" dirty="0"/>
              <a:t>start</a:t>
            </a:r>
            <a:r>
              <a:rPr lang="en-US" dirty="0" smtClean="0"/>
              <a:t>=…, </a:t>
            </a:r>
            <a:r>
              <a:rPr lang="en-US" dirty="0"/>
              <a:t>extent=…, options) is used to </a:t>
            </a:r>
            <a:r>
              <a:rPr lang="en-US" dirty="0" smtClean="0"/>
              <a:t>draw an arc </a:t>
            </a:r>
            <a:r>
              <a:rPr lang="en-US" dirty="0"/>
              <a:t>on a canvas. </a:t>
            </a:r>
          </a:p>
          <a:p>
            <a:pPr lvl="1"/>
            <a:r>
              <a:rPr lang="en-US" dirty="0"/>
              <a:t>An arc </a:t>
            </a:r>
            <a:r>
              <a:rPr lang="en-US" dirty="0" smtClean="0"/>
              <a:t>object </a:t>
            </a:r>
            <a:r>
              <a:rPr lang="en-US" dirty="0"/>
              <a:t>is a wedge-shaped slice taken out of an ellipse.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includes whole ellipses and circles as special cases</a:t>
            </a:r>
          </a:p>
          <a:p>
            <a:pPr lvl="1"/>
            <a:r>
              <a:rPr lang="en-US" dirty="0"/>
              <a:t>Point (x0, y0) is the top left corner and (x1, y1) the lower right corner of the </a:t>
            </a:r>
            <a:r>
              <a:rPr lang="en-US" dirty="0" smtClean="0"/>
              <a:t>bounding rectangle</a:t>
            </a:r>
          </a:p>
          <a:p>
            <a:pPr lvl="1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dirty="0"/>
              <a:t> : Starting angle for the slice,</a:t>
            </a:r>
            <a:endParaRPr lang="en-US" dirty="0" smtClean="0"/>
          </a:p>
          <a:p>
            <a:pPr lvl="1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en-US" dirty="0"/>
              <a:t> :  Width of the slice in degrees. </a:t>
            </a:r>
            <a:r>
              <a:rPr lang="en-US" dirty="0" smtClean="0"/>
              <a:t> (</a:t>
            </a:r>
            <a:r>
              <a:rPr lang="en-US" dirty="0"/>
              <a:t>extends </a:t>
            </a:r>
            <a:r>
              <a:rPr lang="en-US" dirty="0" smtClean="0"/>
              <a:t>counterclockwise)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203506" y="4208603"/>
            <a:ext cx="7128159" cy="584775"/>
          </a:xfrm>
          <a:prstGeom prst="rect">
            <a:avLst/>
          </a:prstGeom>
          <a:ln>
            <a:headEnd/>
            <a:tailEnd type="none" w="lg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600" b="1" dirty="0" smtClean="0">
                <a:latin typeface="Courier New" panose="02070309020205020404" pitchFamily="49" charset="0"/>
              </a:rPr>
              <a:t>a_canvas.create_rectangle(50,50,150,200)  </a:t>
            </a:r>
            <a:r>
              <a:rPr lang="en-US" altLang="en-US" sz="1600" b="1" dirty="0">
                <a:latin typeface="Courier New" panose="02070309020205020404" pitchFamily="49" charset="0"/>
              </a:rPr>
              <a:t>a_canvas.create_arc(50,50,150,200,start=225,extent=90))</a:t>
            </a:r>
            <a:endParaRPr lang="en-US" altLang="en-US" sz="1600" b="1" dirty="0" smtClean="0">
              <a:latin typeface="Courier New" panose="02070309020205020404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t="15330" r="47990" b="13517"/>
          <a:stretch/>
        </p:blipFill>
        <p:spPr>
          <a:xfrm>
            <a:off x="6653858" y="4839721"/>
            <a:ext cx="1779884" cy="18782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62573" y="5003596"/>
            <a:ext cx="1140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(50, 50)</a:t>
            </a:r>
            <a:endParaRPr lang="en-US" dirty="0">
              <a:solidFill>
                <a:srgbClr val="000090"/>
              </a:solidFill>
            </a:endParaRPr>
          </a:p>
        </p:txBody>
      </p:sp>
      <p:cxnSp>
        <p:nvCxnSpPr>
          <p:cNvPr id="9" name="Straight Arrow Connector 8"/>
          <p:cNvCxnSpPr>
            <a:stCxn id="8" idx="2"/>
          </p:cNvCxnSpPr>
          <p:nvPr/>
        </p:nvCxnSpPr>
        <p:spPr>
          <a:xfrm flipV="1">
            <a:off x="6232951" y="5188262"/>
            <a:ext cx="820260" cy="184666"/>
          </a:xfrm>
          <a:prstGeom prst="straightConnector1">
            <a:avLst/>
          </a:prstGeom>
          <a:ln w="3810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003245" y="6354246"/>
            <a:ext cx="1140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(150, 200)</a:t>
            </a:r>
            <a:endParaRPr lang="en-US" dirty="0">
              <a:solidFill>
                <a:srgbClr val="00009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8153400" y="6354246"/>
            <a:ext cx="269449" cy="92333"/>
          </a:xfrm>
          <a:prstGeom prst="straightConnector1">
            <a:avLst/>
          </a:prstGeom>
          <a:ln w="3810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c 17"/>
          <p:cNvSpPr/>
          <p:nvPr/>
        </p:nvSpPr>
        <p:spPr>
          <a:xfrm rot="14299407" flipH="1">
            <a:off x="7448272" y="5591396"/>
            <a:ext cx="466172" cy="610379"/>
          </a:xfrm>
          <a:prstGeom prst="arc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9" name="TextBox 18"/>
          <p:cNvSpPr txBox="1"/>
          <p:nvPr/>
        </p:nvSpPr>
        <p:spPr>
          <a:xfrm>
            <a:off x="7331665" y="6102958"/>
            <a:ext cx="1140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90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20" name="Rectangular Callout 19"/>
          <p:cNvSpPr/>
          <p:nvPr/>
        </p:nvSpPr>
        <p:spPr>
          <a:xfrm>
            <a:off x="845066" y="5287446"/>
            <a:ext cx="5072010" cy="967764"/>
          </a:xfrm>
          <a:prstGeom prst="wedgeRectCallout">
            <a:avLst>
              <a:gd name="adj1" fmla="val 55001"/>
              <a:gd name="adj2" fmla="val 1598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dirty="0"/>
              <a:t>the arc starts at an angle 225 degrees counterclockwise from the positive x-</a:t>
            </a:r>
            <a:r>
              <a:rPr lang="en-US" dirty="0" smtClean="0"/>
              <a:t>­direction, and </a:t>
            </a:r>
            <a:r>
              <a:rPr lang="en-US" dirty="0"/>
              <a:t>extends counterclockwise for 90 degrees</a:t>
            </a:r>
            <a:r>
              <a:rPr lang="en-US" dirty="0" smtClean="0"/>
              <a:t>.</a:t>
            </a:r>
            <a:endParaRPr lang="en-NZ" dirty="0"/>
          </a:p>
        </p:txBody>
      </p:sp>
      <p:sp>
        <p:nvSpPr>
          <p:cNvPr id="15" name="Rounded Rectangle 14">
            <a:hlinkClick r:id="rId3" action="ppaction://program"/>
          </p:cNvPr>
          <p:cNvSpPr/>
          <p:nvPr/>
        </p:nvSpPr>
        <p:spPr>
          <a:xfrm>
            <a:off x="7819703" y="349647"/>
            <a:ext cx="990599" cy="457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DEMO</a:t>
            </a:r>
            <a:endParaRPr lang="en-NZ" dirty="0"/>
          </a:p>
        </p:txBody>
      </p:sp>
      <p:sp>
        <p:nvSpPr>
          <p:cNvPr id="16" name="Rectangular Callout 15"/>
          <p:cNvSpPr/>
          <p:nvPr/>
        </p:nvSpPr>
        <p:spPr>
          <a:xfrm>
            <a:off x="5902946" y="162691"/>
            <a:ext cx="1752600" cy="457200"/>
          </a:xfrm>
          <a:prstGeom prst="wedgeRectCallout">
            <a:avLst>
              <a:gd name="adj1" fmla="val 55001"/>
              <a:gd name="adj2" fmla="val 1598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mtClean="0"/>
              <a:t>Example04_6.py</a:t>
            </a:r>
            <a:endParaRPr lang="en-NZ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L24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068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Behaviour of Terminal-Based Programs and GUI-Based Programs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Two different versions of a program from a user’s point of view:</a:t>
            </a:r>
          </a:p>
          <a:p>
            <a:pPr lvl="1"/>
            <a:r>
              <a:rPr lang="en-US" altLang="en-US" dirty="0" smtClean="0"/>
              <a:t>Terminal-based user interface</a:t>
            </a:r>
          </a:p>
          <a:p>
            <a:pPr lvl="2"/>
            <a:r>
              <a:rPr lang="en-US" altLang="en-US" dirty="0" smtClean="0"/>
              <a:t>Display a menu</a:t>
            </a:r>
          </a:p>
          <a:p>
            <a:pPr lvl="2"/>
            <a:r>
              <a:rPr lang="en-US" altLang="en-US" dirty="0" smtClean="0"/>
              <a:t>Get the choice</a:t>
            </a:r>
          </a:p>
          <a:p>
            <a:pPr lvl="2"/>
            <a:r>
              <a:rPr lang="en-US" altLang="en-US" dirty="0" smtClean="0"/>
              <a:t>Perform the required task</a:t>
            </a:r>
          </a:p>
          <a:p>
            <a:pPr lvl="1"/>
            <a:r>
              <a:rPr lang="en-US" altLang="en-US" dirty="0" smtClean="0"/>
              <a:t>Graphical user interface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Both programs perform exactly the same function</a:t>
            </a:r>
          </a:p>
          <a:p>
            <a:pPr lvl="1"/>
            <a:r>
              <a:rPr lang="en-US" altLang="en-US" dirty="0" smtClean="0"/>
              <a:t>However, their behaviour, or look and feel, from a user’s perspective are quite different</a:t>
            </a:r>
          </a:p>
          <a:p>
            <a:endParaRPr lang="en-US" altLang="en-US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6314467" y="3923086"/>
            <a:ext cx="1473321" cy="893896"/>
            <a:chOff x="7543800" y="2209800"/>
            <a:chExt cx="1473321" cy="893896"/>
          </a:xfrm>
        </p:grpSpPr>
        <p:pic>
          <p:nvPicPr>
            <p:cNvPr id="10" name="Picture 12" descr="http://androidandme.com/wp-content/uploads/2013/04/nexus-watch-concept-63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0" y="2438400"/>
              <a:ext cx="1397121" cy="665296"/>
            </a:xfrm>
            <a:prstGeom prst="rect">
              <a:avLst/>
            </a:prstGeom>
            <a:noFill/>
            <a:ln>
              <a:solidFill>
                <a:srgbClr val="000090"/>
              </a:solidFill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7543800" y="2209800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100" b="1" dirty="0" smtClean="0">
                  <a:solidFill>
                    <a:srgbClr val="000090"/>
                  </a:solidFill>
                  <a:latin typeface="Calibri"/>
                  <a:cs typeface="Calibri"/>
                </a:rPr>
                <a:t>Wearable Devices</a:t>
              </a:r>
              <a:endParaRPr lang="en-NZ" sz="1100" b="1" dirty="0">
                <a:solidFill>
                  <a:srgbClr val="000090"/>
                </a:solidFill>
                <a:latin typeface="Calibri"/>
                <a:cs typeface="Calibri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656031" y="1789450"/>
            <a:ext cx="2866391" cy="2095500"/>
            <a:chOff x="6096000" y="3276600"/>
            <a:chExt cx="2846968" cy="2049330"/>
          </a:xfrm>
        </p:grpSpPr>
        <p:pic>
          <p:nvPicPr>
            <p:cNvPr id="13" name="Picture 6" descr="http://feelinggreat.co.nz/wp-content/uploads/2014/06/homeautomation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4600" y="3505200"/>
              <a:ext cx="1263865" cy="855215"/>
            </a:xfrm>
            <a:prstGeom prst="rect">
              <a:avLst/>
            </a:prstGeom>
            <a:noFill/>
            <a:ln>
              <a:solidFill>
                <a:srgbClr val="000090"/>
              </a:solidFill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8" descr="http://i01.i.aliimg.com/img/pb/589/813/431/431813589_742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3810000"/>
              <a:ext cx="1246768" cy="935076"/>
            </a:xfrm>
            <a:prstGeom prst="rect">
              <a:avLst/>
            </a:prstGeom>
            <a:noFill/>
            <a:ln>
              <a:solidFill>
                <a:srgbClr val="000090"/>
              </a:solidFill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8" descr="http://www.securitycameraking.com/securityinfo/wp-content/uploads/2014/01/Home-Automation-Smart-Refrigerator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0" y="4572000"/>
              <a:ext cx="1339359" cy="753930"/>
            </a:xfrm>
            <a:prstGeom prst="rect">
              <a:avLst/>
            </a:prstGeom>
            <a:noFill/>
            <a:ln>
              <a:solidFill>
                <a:srgbClr val="000090"/>
              </a:solidFill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6172200" y="4343400"/>
              <a:ext cx="16764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100" b="1" dirty="0" smtClean="0">
                  <a:solidFill>
                    <a:srgbClr val="000090"/>
                  </a:solidFill>
                  <a:latin typeface="Calibri"/>
                  <a:cs typeface="Calibri"/>
                </a:rPr>
                <a:t>Smart Refrigerator</a:t>
              </a:r>
              <a:endParaRPr lang="en-NZ" sz="1100" b="1" dirty="0">
                <a:solidFill>
                  <a:srgbClr val="000090"/>
                </a:solidFill>
                <a:latin typeface="Calibri"/>
                <a:cs typeface="Calibri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096000" y="3276600"/>
              <a:ext cx="12954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100" b="1" dirty="0" smtClean="0">
                  <a:solidFill>
                    <a:srgbClr val="000090"/>
                  </a:solidFill>
                  <a:latin typeface="Calibri"/>
                  <a:cs typeface="Calibri"/>
                </a:rPr>
                <a:t>Smart Home</a:t>
              </a:r>
              <a:endParaRPr lang="en-NZ" sz="1100" b="1" dirty="0">
                <a:solidFill>
                  <a:srgbClr val="000090"/>
                </a:solidFill>
                <a:latin typeface="Calibri"/>
                <a:cs typeface="Calibri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763641" y="3548390"/>
              <a:ext cx="7617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100" b="1" dirty="0" smtClean="0">
                  <a:solidFill>
                    <a:srgbClr val="000090"/>
                  </a:solidFill>
                  <a:latin typeface="Calibri"/>
                  <a:cs typeface="Calibri"/>
                </a:rPr>
                <a:t>Smart Car</a:t>
              </a:r>
              <a:endParaRPr lang="en-NZ" sz="1100" b="1" dirty="0">
                <a:solidFill>
                  <a:srgbClr val="000090"/>
                </a:solidFill>
                <a:latin typeface="Calibri"/>
                <a:cs typeface="Calibri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696200" y="3276600"/>
              <a:ext cx="106845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100" b="1" dirty="0" smtClean="0">
                  <a:solidFill>
                    <a:srgbClr val="000090"/>
                  </a:solidFill>
                  <a:latin typeface="Calibri"/>
                  <a:cs typeface="Calibri"/>
                </a:rPr>
                <a:t>Smart "Things"</a:t>
              </a:r>
            </a:p>
          </p:txBody>
        </p:sp>
      </p:grpSp>
      <p:pic>
        <p:nvPicPr>
          <p:cNvPr id="20" name="Picture 2" descr="http://www2.pcmag.com/media/images/302835-apple-iphone-5-sprint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638" y="3826877"/>
            <a:ext cx="1105988" cy="110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http://static.trustedreviews.com/e91454%7Cea47_IMG-9930s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615" y="3884950"/>
            <a:ext cx="1581217" cy="989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4897432" y="3659358"/>
            <a:ext cx="9802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NZ" sz="1100" b="1" dirty="0" smtClean="0">
                <a:solidFill>
                  <a:srgbClr val="000090"/>
                </a:solidFill>
                <a:latin typeface="Calibri"/>
                <a:cs typeface="Calibri"/>
              </a:rPr>
              <a:t>Touchscreens</a:t>
            </a:r>
            <a:endParaRPr lang="en-NZ" sz="1100" b="1" dirty="0">
              <a:solidFill>
                <a:srgbClr val="000090"/>
              </a:solidFill>
              <a:latin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L24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3309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Arc Options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NZ" dirty="0" smtClean="0"/>
              <a:t>Some arc options</a:t>
            </a:r>
          </a:p>
          <a:p>
            <a:pPr lvl="1"/>
            <a:r>
              <a:rPr lang="en-US" dirty="0" smtClean="0"/>
              <a:t>fill </a:t>
            </a:r>
            <a:r>
              <a:rPr lang="en-US" dirty="0"/>
              <a:t>(colour, default is no fill)</a:t>
            </a:r>
          </a:p>
          <a:p>
            <a:pPr lvl="1"/>
            <a:r>
              <a:rPr lang="en-US" dirty="0"/>
              <a:t>outline (The </a:t>
            </a:r>
            <a:r>
              <a:rPr lang="en-US" dirty="0" err="1" smtClean="0"/>
              <a:t>colour</a:t>
            </a:r>
            <a:r>
              <a:rPr lang="en-US" dirty="0" smtClean="0"/>
              <a:t> </a:t>
            </a:r>
            <a:r>
              <a:rPr lang="en-US" dirty="0"/>
              <a:t>of the border. Default is </a:t>
            </a:r>
            <a:r>
              <a:rPr lang="en-US" dirty="0" smtClean="0"/>
              <a:t>outline</a:t>
            </a:r>
            <a:r>
              <a:rPr lang="en-US" dirty="0"/>
              <a:t>='black’)</a:t>
            </a:r>
          </a:p>
          <a:p>
            <a:pPr lvl="1"/>
            <a:r>
              <a:rPr lang="en-US" dirty="0"/>
              <a:t>dash (dashed border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endParaRPr lang="en-NZ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57" y="3976270"/>
            <a:ext cx="1323529" cy="180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9292" y="3976270"/>
            <a:ext cx="1323529" cy="180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2796" y="3944096"/>
            <a:ext cx="1323529" cy="180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7767" y="3944096"/>
            <a:ext cx="1323529" cy="1800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49495" y="3243274"/>
            <a:ext cx="1329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start</a:t>
            </a:r>
            <a:r>
              <a:rPr lang="en-US" smtClean="0">
                <a:solidFill>
                  <a:srgbClr val="000090"/>
                </a:solidFill>
              </a:rPr>
              <a:t>: 0</a:t>
            </a:r>
            <a:endParaRPr lang="en-US" dirty="0" smtClean="0">
              <a:solidFill>
                <a:srgbClr val="000090"/>
              </a:solidFill>
            </a:endParaRPr>
          </a:p>
          <a:p>
            <a:r>
              <a:rPr lang="en-US" dirty="0" smtClean="0">
                <a:solidFill>
                  <a:srgbClr val="000090"/>
                </a:solidFill>
              </a:rPr>
              <a:t>extend: 90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49402" y="4553104"/>
            <a:ext cx="1140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90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14" name="Arc 13"/>
          <p:cNvSpPr/>
          <p:nvPr/>
        </p:nvSpPr>
        <p:spPr>
          <a:xfrm rot="6787810" flipH="1">
            <a:off x="737693" y="4603111"/>
            <a:ext cx="466172" cy="610379"/>
          </a:xfrm>
          <a:prstGeom prst="arc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5" name="TextBox 14"/>
          <p:cNvSpPr txBox="1"/>
          <p:nvPr/>
        </p:nvSpPr>
        <p:spPr>
          <a:xfrm>
            <a:off x="2652738" y="3253739"/>
            <a:ext cx="1329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start: 0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extend: 45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18720" y="3253739"/>
            <a:ext cx="1329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start: 120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extend: 90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99234" y="3243273"/>
            <a:ext cx="1329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start: 120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extend: 45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42796" y="4737770"/>
            <a:ext cx="1140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90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19" name="Arc 18"/>
          <p:cNvSpPr/>
          <p:nvPr/>
        </p:nvSpPr>
        <p:spPr>
          <a:xfrm rot="19744474" flipH="1">
            <a:off x="5402507" y="4691600"/>
            <a:ext cx="466172" cy="610379"/>
          </a:xfrm>
          <a:prstGeom prst="arc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787708" y="1524000"/>
            <a:ext cx="713588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38106" y="1131222"/>
            <a:ext cx="1899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start: 0 degree</a:t>
            </a:r>
          </a:p>
        </p:txBody>
      </p:sp>
      <p:sp>
        <p:nvSpPr>
          <p:cNvPr id="23" name="Arc 22"/>
          <p:cNvSpPr/>
          <p:nvPr/>
        </p:nvSpPr>
        <p:spPr>
          <a:xfrm rot="5911167" flipH="1">
            <a:off x="7575064" y="4617247"/>
            <a:ext cx="466172" cy="610379"/>
          </a:xfrm>
          <a:prstGeom prst="arc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24" name="TextBox 23"/>
          <p:cNvSpPr txBox="1"/>
          <p:nvPr/>
        </p:nvSpPr>
        <p:spPr>
          <a:xfrm>
            <a:off x="8003245" y="4506938"/>
            <a:ext cx="1140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120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L24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3024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Example: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NZ" dirty="0"/>
              <a:t> </a:t>
            </a:r>
            <a:r>
              <a:rPr lang="en-NZ" dirty="0" err="1"/>
              <a:t>create_arc</a:t>
            </a:r>
            <a:r>
              <a:rPr lang="en-NZ" dirty="0"/>
              <a:t>(x0, y0, x1, y1, start=…, extent=…, **</a:t>
            </a:r>
            <a:r>
              <a:rPr lang="en-NZ" dirty="0" err="1"/>
              <a:t>other_options</a:t>
            </a:r>
            <a:r>
              <a:rPr lang="en-NZ" dirty="0"/>
              <a:t>)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77452" y="2050916"/>
            <a:ext cx="8686800" cy="2510944"/>
          </a:xfrm>
          <a:prstGeom prst="rect">
            <a:avLst/>
          </a:prstGeom>
          <a:ln>
            <a:headEnd/>
            <a:tailEnd type="none" w="lg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0" lvl="1" indent="0">
              <a:buNone/>
              <a:tabLst>
                <a:tab pos="273050" algn="l"/>
                <a:tab pos="658813" algn="l"/>
                <a:tab pos="1011238" algn="l"/>
              </a:tabLst>
            </a:pPr>
            <a:r>
              <a:rPr lang="en-NZ" sz="1600" b="1" dirty="0">
                <a:solidFill>
                  <a:srgbClr val="000090"/>
                </a:solidFill>
                <a:latin typeface="Calibri"/>
                <a:cs typeface="Calibri"/>
              </a:rPr>
              <a:t>	start1_degrees = 45</a:t>
            </a:r>
          </a:p>
          <a:p>
            <a:pPr marL="0" lvl="1" indent="0">
              <a:buNone/>
              <a:tabLst>
                <a:tab pos="273050" algn="l"/>
                <a:tab pos="658813" algn="l"/>
                <a:tab pos="1011238" algn="l"/>
              </a:tabLst>
            </a:pPr>
            <a:r>
              <a:rPr lang="en-NZ" sz="1600" b="1" dirty="0">
                <a:solidFill>
                  <a:srgbClr val="000090"/>
                </a:solidFill>
                <a:latin typeface="Calibri"/>
                <a:cs typeface="Calibri"/>
              </a:rPr>
              <a:t>	</a:t>
            </a:r>
            <a:r>
              <a:rPr lang="en-NZ" sz="1600" b="1" dirty="0" err="1">
                <a:solidFill>
                  <a:srgbClr val="000090"/>
                </a:solidFill>
                <a:latin typeface="Calibri"/>
                <a:cs typeface="Calibri"/>
              </a:rPr>
              <a:t>extent_degrees</a:t>
            </a:r>
            <a:r>
              <a:rPr lang="en-NZ" sz="1600" b="1" dirty="0">
                <a:solidFill>
                  <a:srgbClr val="000090"/>
                </a:solidFill>
                <a:latin typeface="Calibri"/>
                <a:cs typeface="Calibri"/>
              </a:rPr>
              <a:t> = 100</a:t>
            </a:r>
          </a:p>
          <a:p>
            <a:pPr marL="0" lvl="1" indent="0">
              <a:buNone/>
              <a:tabLst>
                <a:tab pos="273050" algn="l"/>
                <a:tab pos="658813" algn="l"/>
                <a:tab pos="1011238" algn="l"/>
              </a:tabLst>
            </a:pPr>
            <a:r>
              <a:rPr lang="en-NZ" sz="1600" b="1" dirty="0">
                <a:solidFill>
                  <a:srgbClr val="000090"/>
                </a:solidFill>
                <a:latin typeface="Calibri"/>
                <a:cs typeface="Calibri"/>
              </a:rPr>
              <a:t>	</a:t>
            </a:r>
            <a:r>
              <a:rPr lang="en-NZ" sz="1600" b="1" dirty="0" err="1">
                <a:solidFill>
                  <a:srgbClr val="000090"/>
                </a:solidFill>
                <a:latin typeface="Calibri"/>
                <a:cs typeface="Calibri"/>
              </a:rPr>
              <a:t>enclosing_oval</a:t>
            </a:r>
            <a:r>
              <a:rPr lang="en-NZ" sz="1600" b="1" dirty="0">
                <a:solidFill>
                  <a:srgbClr val="000090"/>
                </a:solidFill>
                <a:latin typeface="Calibri"/>
                <a:cs typeface="Calibri"/>
              </a:rPr>
              <a:t> = (10, 20, 220, 150)</a:t>
            </a:r>
          </a:p>
          <a:p>
            <a:pPr marL="0" lvl="1" indent="0">
              <a:buNone/>
              <a:tabLst>
                <a:tab pos="273050" algn="l"/>
                <a:tab pos="658813" algn="l"/>
                <a:tab pos="1011238" algn="l"/>
              </a:tabLst>
            </a:pPr>
            <a:r>
              <a:rPr lang="en-NZ" sz="1600" b="1" dirty="0">
                <a:solidFill>
                  <a:srgbClr val="000090"/>
                </a:solidFill>
                <a:latin typeface="Calibri"/>
                <a:cs typeface="Calibri"/>
              </a:rPr>
              <a:t>	</a:t>
            </a:r>
            <a:r>
              <a:rPr lang="en-NZ" sz="1600" b="1" dirty="0" err="1">
                <a:solidFill>
                  <a:srgbClr val="000090"/>
                </a:solidFill>
                <a:latin typeface="Calibri"/>
                <a:cs typeface="Calibri"/>
              </a:rPr>
              <a:t>a_canvas.create_oval</a:t>
            </a:r>
            <a:r>
              <a:rPr lang="en-NZ" sz="1600" b="1" dirty="0">
                <a:solidFill>
                  <a:srgbClr val="000090"/>
                </a:solidFill>
                <a:latin typeface="Calibri"/>
                <a:cs typeface="Calibri"/>
              </a:rPr>
              <a:t>(</a:t>
            </a:r>
            <a:r>
              <a:rPr lang="en-NZ" sz="1600" b="1" dirty="0" err="1">
                <a:solidFill>
                  <a:srgbClr val="000090"/>
                </a:solidFill>
                <a:latin typeface="Calibri"/>
                <a:cs typeface="Calibri"/>
              </a:rPr>
              <a:t>enclosing_oval</a:t>
            </a:r>
            <a:r>
              <a:rPr lang="en-NZ" sz="1600" b="1" dirty="0">
                <a:solidFill>
                  <a:srgbClr val="000090"/>
                </a:solidFill>
                <a:latin typeface="Calibri"/>
                <a:cs typeface="Calibri"/>
              </a:rPr>
              <a:t>, fill="white")</a:t>
            </a:r>
          </a:p>
          <a:p>
            <a:pPr marL="0" lvl="1" indent="0">
              <a:buNone/>
              <a:tabLst>
                <a:tab pos="273050" algn="l"/>
                <a:tab pos="658813" algn="l"/>
                <a:tab pos="1011238" algn="l"/>
              </a:tabLst>
            </a:pPr>
            <a:r>
              <a:rPr lang="en-NZ" sz="1600" b="1" dirty="0">
                <a:solidFill>
                  <a:srgbClr val="000090"/>
                </a:solidFill>
                <a:latin typeface="Calibri"/>
                <a:cs typeface="Calibri"/>
              </a:rPr>
              <a:t>	</a:t>
            </a:r>
            <a:r>
              <a:rPr lang="en-NZ" sz="1600" b="1" dirty="0" err="1">
                <a:solidFill>
                  <a:srgbClr val="000090"/>
                </a:solidFill>
                <a:latin typeface="Calibri"/>
                <a:cs typeface="Calibri"/>
              </a:rPr>
              <a:t>a_canvas.create_arc</a:t>
            </a:r>
            <a:r>
              <a:rPr lang="en-NZ" sz="1600" b="1" dirty="0">
                <a:solidFill>
                  <a:srgbClr val="000090"/>
                </a:solidFill>
                <a:latin typeface="Calibri"/>
                <a:cs typeface="Calibri"/>
              </a:rPr>
              <a:t>(</a:t>
            </a:r>
            <a:r>
              <a:rPr lang="en-NZ" sz="1600" b="1" dirty="0" err="1">
                <a:solidFill>
                  <a:srgbClr val="000090"/>
                </a:solidFill>
                <a:latin typeface="Calibri"/>
                <a:cs typeface="Calibri"/>
              </a:rPr>
              <a:t>enclosing_oval</a:t>
            </a:r>
            <a:r>
              <a:rPr lang="en-NZ" sz="1600" b="1" dirty="0">
                <a:solidFill>
                  <a:srgbClr val="000090"/>
                </a:solidFill>
                <a:latin typeface="Calibri"/>
                <a:cs typeface="Calibri"/>
              </a:rPr>
              <a:t>, start=start1_degrees, extent=</a:t>
            </a:r>
            <a:r>
              <a:rPr lang="en-NZ" sz="1600" b="1" dirty="0" err="1">
                <a:solidFill>
                  <a:srgbClr val="000090"/>
                </a:solidFill>
                <a:latin typeface="Calibri"/>
                <a:cs typeface="Calibri"/>
              </a:rPr>
              <a:t>extent_degrees</a:t>
            </a:r>
            <a:r>
              <a:rPr lang="en-NZ" sz="1600" b="1" dirty="0">
                <a:solidFill>
                  <a:srgbClr val="000090"/>
                </a:solidFill>
                <a:latin typeface="Calibri"/>
                <a:cs typeface="Calibri"/>
              </a:rPr>
              <a:t>, fill="red")</a:t>
            </a:r>
          </a:p>
          <a:p>
            <a:pPr marL="0" lvl="1" indent="0">
              <a:buNone/>
              <a:tabLst>
                <a:tab pos="273050" algn="l"/>
                <a:tab pos="658813" algn="l"/>
                <a:tab pos="1011238" algn="l"/>
              </a:tabLst>
            </a:pPr>
            <a:r>
              <a:rPr lang="en-NZ" sz="1600" b="1" dirty="0">
                <a:solidFill>
                  <a:srgbClr val="000090"/>
                </a:solidFill>
                <a:latin typeface="Calibri"/>
                <a:cs typeface="Calibri"/>
              </a:rPr>
              <a:t>	start2_degrees = start1_degrees + </a:t>
            </a:r>
            <a:r>
              <a:rPr lang="en-NZ" sz="1600" b="1" dirty="0" err="1">
                <a:solidFill>
                  <a:srgbClr val="000090"/>
                </a:solidFill>
                <a:latin typeface="Calibri"/>
                <a:cs typeface="Calibri"/>
              </a:rPr>
              <a:t>extent_degrees</a:t>
            </a:r>
            <a:r>
              <a:rPr lang="en-NZ" sz="1600" b="1" dirty="0">
                <a:solidFill>
                  <a:srgbClr val="000090"/>
                </a:solidFill>
                <a:latin typeface="Calibri"/>
                <a:cs typeface="Calibri"/>
              </a:rPr>
              <a:t> + 10</a:t>
            </a:r>
          </a:p>
          <a:p>
            <a:pPr marL="0" lvl="1" indent="0">
              <a:buNone/>
              <a:tabLst>
                <a:tab pos="273050" algn="l"/>
                <a:tab pos="658813" algn="l"/>
                <a:tab pos="1011238" algn="l"/>
              </a:tabLst>
            </a:pPr>
            <a:r>
              <a:rPr lang="en-NZ" sz="1600" b="1" dirty="0">
                <a:solidFill>
                  <a:srgbClr val="000090"/>
                </a:solidFill>
                <a:latin typeface="Calibri"/>
                <a:cs typeface="Calibri"/>
              </a:rPr>
              <a:t>	</a:t>
            </a:r>
            <a:r>
              <a:rPr lang="en-NZ" sz="1600" b="1" dirty="0" err="1">
                <a:solidFill>
                  <a:srgbClr val="000090"/>
                </a:solidFill>
                <a:latin typeface="Calibri"/>
                <a:cs typeface="Calibri"/>
              </a:rPr>
              <a:t>a_canvas.create_arc</a:t>
            </a:r>
            <a:r>
              <a:rPr lang="en-NZ" sz="1600" b="1" dirty="0">
                <a:solidFill>
                  <a:srgbClr val="000090"/>
                </a:solidFill>
                <a:latin typeface="Calibri"/>
                <a:cs typeface="Calibri"/>
              </a:rPr>
              <a:t>(</a:t>
            </a:r>
            <a:r>
              <a:rPr lang="en-NZ" sz="1600" b="1" dirty="0" err="1">
                <a:solidFill>
                  <a:srgbClr val="000090"/>
                </a:solidFill>
                <a:latin typeface="Calibri"/>
                <a:cs typeface="Calibri"/>
              </a:rPr>
              <a:t>enclosing_oval</a:t>
            </a:r>
            <a:r>
              <a:rPr lang="en-NZ" sz="1600" b="1" dirty="0">
                <a:solidFill>
                  <a:srgbClr val="000090"/>
                </a:solidFill>
                <a:latin typeface="Calibri"/>
                <a:cs typeface="Calibri"/>
              </a:rPr>
              <a:t>, start=start2_degrees, extent=</a:t>
            </a:r>
            <a:r>
              <a:rPr lang="en-NZ" sz="1600" b="1" dirty="0" err="1">
                <a:solidFill>
                  <a:srgbClr val="000090"/>
                </a:solidFill>
                <a:latin typeface="Calibri"/>
                <a:cs typeface="Calibri"/>
              </a:rPr>
              <a:t>extent_degrees</a:t>
            </a:r>
            <a:r>
              <a:rPr lang="en-NZ" sz="1600" b="1" dirty="0">
                <a:solidFill>
                  <a:srgbClr val="000090"/>
                </a:solidFill>
                <a:latin typeface="Calibri"/>
                <a:cs typeface="Calibri"/>
              </a:rPr>
              <a:t>, fill="blue</a:t>
            </a:r>
            <a:r>
              <a:rPr lang="en-NZ" sz="1600" b="1" dirty="0" smtClean="0">
                <a:solidFill>
                  <a:srgbClr val="000090"/>
                </a:solidFill>
                <a:latin typeface="Calibri"/>
                <a:cs typeface="Calibri"/>
              </a:rPr>
              <a:t>")</a:t>
            </a:r>
          </a:p>
          <a:p>
            <a:pPr marL="0" lvl="1" indent="0">
              <a:buNone/>
              <a:tabLst>
                <a:tab pos="273050" algn="l"/>
                <a:tab pos="658813" algn="l"/>
                <a:tab pos="1011238" algn="l"/>
              </a:tabLst>
            </a:pPr>
            <a:r>
              <a:rPr lang="en-NZ" sz="1600" b="1" dirty="0" smtClean="0">
                <a:solidFill>
                  <a:srgbClr val="000090"/>
                </a:solidFill>
                <a:latin typeface="Calibri"/>
                <a:cs typeface="Calibri"/>
              </a:rPr>
              <a:t>...</a:t>
            </a:r>
            <a:endParaRPr lang="en-NZ" sz="1600" b="1" dirty="0">
              <a:solidFill>
                <a:srgbClr val="000090"/>
              </a:solidFill>
              <a:latin typeface="Calibri"/>
              <a:cs typeface="Calibri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5902946" y="162691"/>
            <a:ext cx="1752600" cy="457200"/>
          </a:xfrm>
          <a:prstGeom prst="wedgeRectCallout">
            <a:avLst>
              <a:gd name="adj1" fmla="val 56431"/>
              <a:gd name="adj2" fmla="val 296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Example04_7.py</a:t>
            </a:r>
            <a:endParaRPr lang="en-NZ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946" y="4735301"/>
            <a:ext cx="2626346" cy="1986174"/>
          </a:xfrm>
          <a:prstGeom prst="rect">
            <a:avLst/>
          </a:prstGeom>
        </p:spPr>
      </p:pic>
      <p:sp>
        <p:nvSpPr>
          <p:cNvPr id="10" name="Rounded Rectangle 9">
            <a:hlinkClick r:id="rId4" action="ppaction://program"/>
          </p:cNvPr>
          <p:cNvSpPr/>
          <p:nvPr/>
        </p:nvSpPr>
        <p:spPr>
          <a:xfrm>
            <a:off x="7906431" y="354596"/>
            <a:ext cx="990599" cy="457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DEMO</a:t>
            </a:r>
            <a:endParaRPr lang="en-NZ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L24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32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Summary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b="1" dirty="0">
                <a:latin typeface="Courier New" panose="02070309020205020404" pitchFamily="49" charset="0"/>
              </a:rPr>
              <a:t>tkinter</a:t>
            </a:r>
            <a:r>
              <a:rPr lang="en-US" altLang="en-US" b="1" dirty="0"/>
              <a:t> </a:t>
            </a:r>
            <a:r>
              <a:rPr lang="en-US" altLang="en-US" dirty="0"/>
              <a:t>module includes classes, functions, and constants used in GUI programming</a:t>
            </a:r>
          </a:p>
          <a:p>
            <a:r>
              <a:rPr lang="en-US" altLang="en-US" dirty="0"/>
              <a:t>A GUI-based program is structured as a main window class </a:t>
            </a:r>
          </a:p>
          <a:p>
            <a:r>
              <a:rPr lang="en-US" altLang="en-US" dirty="0" smtClean="0"/>
              <a:t>A Canvas object can be used to draw simple shapes.</a:t>
            </a:r>
          </a:p>
          <a:p>
            <a:pPr lvl="1"/>
            <a:r>
              <a:rPr lang="en-NZ" dirty="0"/>
              <a:t>Line</a:t>
            </a:r>
          </a:p>
          <a:p>
            <a:pPr lvl="1"/>
            <a:r>
              <a:rPr lang="en-NZ" dirty="0"/>
              <a:t>Circle</a:t>
            </a:r>
          </a:p>
          <a:p>
            <a:pPr lvl="1"/>
            <a:r>
              <a:rPr lang="en-NZ" dirty="0"/>
              <a:t>Rectangle</a:t>
            </a:r>
          </a:p>
          <a:p>
            <a:pPr lvl="1"/>
            <a:r>
              <a:rPr lang="en-NZ" dirty="0"/>
              <a:t>Polygon</a:t>
            </a:r>
          </a:p>
          <a:p>
            <a:pPr lvl="1"/>
            <a:r>
              <a:rPr lang="en-NZ" dirty="0"/>
              <a:t>Arc</a:t>
            </a:r>
          </a:p>
          <a:p>
            <a:pPr lvl="1"/>
            <a:r>
              <a:rPr lang="en-NZ" dirty="0"/>
              <a:t>Text</a:t>
            </a:r>
          </a:p>
          <a:p>
            <a:pPr lvl="1"/>
            <a:endParaRPr lang="en-NZ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L24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641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 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NZ" dirty="0" smtClean="0"/>
          </a:p>
          <a:p>
            <a:endParaRPr lang="en-NZ" dirty="0"/>
          </a:p>
          <a:p>
            <a:endParaRPr lang="en-NZ" dirty="0" smtClean="0"/>
          </a:p>
          <a:p>
            <a:pPr marL="0" indent="0">
              <a:buNone/>
            </a:pPr>
            <a:endParaRPr lang="en-NZ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1600199"/>
            <a:ext cx="5181600" cy="516053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971800" y="3048000"/>
            <a:ext cx="3150596" cy="24630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L24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21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Terminal-Based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744630" cy="5105400"/>
          </a:xfrm>
        </p:spPr>
        <p:txBody>
          <a:bodyPr/>
          <a:lstStyle/>
          <a:p>
            <a:r>
              <a:rPr lang="en-US" altLang="en-US" dirty="0" smtClean="0"/>
              <a:t>Problems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User is constrained to reply to a definite sequence of prompts for inputs</a:t>
            </a:r>
          </a:p>
          <a:p>
            <a:pPr lvl="2"/>
            <a:r>
              <a:rPr lang="en-US" altLang="en-US" dirty="0"/>
              <a:t>Once an input is entered, there is </a:t>
            </a:r>
            <a:r>
              <a:rPr lang="en-US" altLang="en-US" u="sng" dirty="0"/>
              <a:t>no way</a:t>
            </a:r>
            <a:r>
              <a:rPr lang="en-US" altLang="en-US" dirty="0"/>
              <a:t> to change it</a:t>
            </a:r>
          </a:p>
          <a:p>
            <a:pPr lvl="1"/>
            <a:r>
              <a:rPr lang="en-US" altLang="en-US" dirty="0"/>
              <a:t>To obtain results for a different set of input data, user must </a:t>
            </a:r>
            <a:r>
              <a:rPr lang="en-US" altLang="en-US" u="sng" dirty="0"/>
              <a:t>wait for </a:t>
            </a:r>
            <a:r>
              <a:rPr lang="en-US" altLang="en-US" u="sng" dirty="0" smtClean="0"/>
              <a:t>the command </a:t>
            </a:r>
            <a:r>
              <a:rPr lang="en-US" altLang="en-US" u="sng" dirty="0"/>
              <a:t>menu</a:t>
            </a:r>
            <a:r>
              <a:rPr lang="en-US" altLang="en-US" dirty="0"/>
              <a:t> to be displayed again</a:t>
            </a:r>
          </a:p>
          <a:p>
            <a:pPr lvl="2"/>
            <a:r>
              <a:rPr lang="en-US" altLang="en-US" dirty="0"/>
              <a:t>At that point, the same command and all of the other inputs must be re-entered</a:t>
            </a:r>
          </a:p>
          <a:p>
            <a:pPr lvl="1"/>
            <a:r>
              <a:rPr lang="en-US" altLang="en-US" dirty="0"/>
              <a:t>User can enter an </a:t>
            </a:r>
            <a:r>
              <a:rPr lang="en-US" altLang="en-US" u="sng" dirty="0"/>
              <a:t>unrecognized</a:t>
            </a:r>
            <a:r>
              <a:rPr lang="en-US" altLang="en-US" dirty="0"/>
              <a:t> command</a:t>
            </a:r>
          </a:p>
          <a:p>
            <a:pPr lvl="1"/>
            <a:endParaRPr lang="en-NZ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33" t="796" r="25796" b="64175"/>
          <a:stretch/>
        </p:blipFill>
        <p:spPr bwMode="auto">
          <a:xfrm>
            <a:off x="304800" y="5336242"/>
            <a:ext cx="3024336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84" t="36874" r="25451" b="10319"/>
          <a:stretch/>
        </p:blipFill>
        <p:spPr bwMode="auto">
          <a:xfrm>
            <a:off x="5852843" y="5105400"/>
            <a:ext cx="3012289" cy="206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L24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81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GUI-Based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 smtClean="0"/>
              <a:t>Uses a window that contains various components</a:t>
            </a:r>
          </a:p>
          <a:p>
            <a:pPr lvl="1"/>
            <a:r>
              <a:rPr lang="en-US" altLang="en-US" dirty="0" smtClean="0"/>
              <a:t>Called window objects or widgets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Solves problems of terminal-based version</a:t>
            </a:r>
          </a:p>
        </p:txBody>
      </p:sp>
      <p:pic>
        <p:nvPicPr>
          <p:cNvPr id="10247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7" t="5734" r="5462" b="20439"/>
          <a:stretch/>
        </p:blipFill>
        <p:spPr bwMode="auto">
          <a:xfrm>
            <a:off x="182883" y="2563192"/>
            <a:ext cx="8663221" cy="2433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1" name="Text Box 8"/>
          <p:cNvSpPr txBox="1">
            <a:spLocks noChangeArrowheads="1"/>
          </p:cNvSpPr>
          <p:nvPr/>
        </p:nvSpPr>
        <p:spPr bwMode="auto">
          <a:xfrm>
            <a:off x="6012160" y="4969068"/>
            <a:ext cx="2254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A </a:t>
            </a:r>
            <a:r>
              <a:rPr lang="en-US" altLang="en-US" b="1" dirty="0">
                <a:solidFill>
                  <a:srgbClr val="FF0000"/>
                </a:solidFill>
              </a:rPr>
              <a:t>command button</a:t>
            </a:r>
          </a:p>
        </p:txBody>
      </p:sp>
      <p:sp>
        <p:nvSpPr>
          <p:cNvPr id="10253" name="Text Box 10"/>
          <p:cNvSpPr txBox="1">
            <a:spLocks noChangeArrowheads="1"/>
          </p:cNvSpPr>
          <p:nvPr/>
        </p:nvSpPr>
        <p:spPr bwMode="auto">
          <a:xfrm>
            <a:off x="467544" y="3850406"/>
            <a:ext cx="10567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 smtClean="0">
                <a:solidFill>
                  <a:srgbClr val="FF0000"/>
                </a:solidFill>
              </a:rPr>
              <a:t>labels</a:t>
            </a:r>
            <a:endParaRPr lang="en-US" altLang="en-US" b="1" dirty="0">
              <a:solidFill>
                <a:srgbClr val="FF0000"/>
              </a:solidFill>
            </a:endParaRPr>
          </a:p>
        </p:txBody>
      </p:sp>
      <p:sp>
        <p:nvSpPr>
          <p:cNvPr id="10254" name="Line 11"/>
          <p:cNvSpPr>
            <a:spLocks noChangeShapeType="1"/>
          </p:cNvSpPr>
          <p:nvPr/>
        </p:nvSpPr>
        <p:spPr bwMode="auto">
          <a:xfrm flipH="1">
            <a:off x="2915816" y="2324944"/>
            <a:ext cx="1165646" cy="88803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NZ" dirty="0"/>
          </a:p>
        </p:txBody>
      </p:sp>
      <p:sp>
        <p:nvSpPr>
          <p:cNvPr id="10255" name="Text Box 12"/>
          <p:cNvSpPr txBox="1">
            <a:spLocks noChangeArrowheads="1"/>
          </p:cNvSpPr>
          <p:nvPr/>
        </p:nvSpPr>
        <p:spPr bwMode="auto">
          <a:xfrm>
            <a:off x="4117181" y="2061938"/>
            <a:ext cx="161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An </a:t>
            </a:r>
            <a:r>
              <a:rPr lang="en-US" altLang="en-US" b="1" dirty="0">
                <a:solidFill>
                  <a:srgbClr val="FF0000"/>
                </a:solidFill>
              </a:rPr>
              <a:t>entry field</a:t>
            </a:r>
          </a:p>
        </p:txBody>
      </p:sp>
      <p:sp>
        <p:nvSpPr>
          <p:cNvPr id="10257" name="Text Box 14"/>
          <p:cNvSpPr txBox="1">
            <a:spLocks noChangeArrowheads="1"/>
          </p:cNvSpPr>
          <p:nvPr/>
        </p:nvSpPr>
        <p:spPr bwMode="auto">
          <a:xfrm>
            <a:off x="939443" y="4912941"/>
            <a:ext cx="3575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Can be dragged to resize window</a:t>
            </a:r>
            <a:endParaRPr lang="en-US" altLang="en-US" b="1" dirty="0">
              <a:solidFill>
                <a:srgbClr val="FF0000"/>
              </a:solidFill>
            </a:endParaRP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012160" y="4312070"/>
            <a:ext cx="360040" cy="92285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NZ" dirty="0"/>
          </a:p>
        </p:txBody>
      </p:sp>
      <p:grpSp>
        <p:nvGrpSpPr>
          <p:cNvPr id="13" name="Group 12"/>
          <p:cNvGrpSpPr/>
          <p:nvPr/>
        </p:nvGrpSpPr>
        <p:grpSpPr>
          <a:xfrm>
            <a:off x="7086600" y="16565"/>
            <a:ext cx="1473321" cy="893896"/>
            <a:chOff x="7543800" y="2209800"/>
            <a:chExt cx="1473321" cy="893896"/>
          </a:xfrm>
        </p:grpSpPr>
        <p:pic>
          <p:nvPicPr>
            <p:cNvPr id="14" name="Picture 12" descr="http://androidandme.com/wp-content/uploads/2013/04/nexus-watch-concept-63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0" y="2438400"/>
              <a:ext cx="1397121" cy="665296"/>
            </a:xfrm>
            <a:prstGeom prst="rect">
              <a:avLst/>
            </a:prstGeom>
            <a:noFill/>
            <a:ln>
              <a:solidFill>
                <a:srgbClr val="000090"/>
              </a:solidFill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7543800" y="2209800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100" b="1" dirty="0" smtClean="0">
                  <a:solidFill>
                    <a:srgbClr val="000090"/>
                  </a:solidFill>
                  <a:latin typeface="Calibri"/>
                  <a:cs typeface="Calibri"/>
                </a:rPr>
                <a:t>Wearable Devices</a:t>
              </a:r>
              <a:endParaRPr lang="en-NZ" sz="1100" b="1" dirty="0">
                <a:solidFill>
                  <a:srgbClr val="000090"/>
                </a:solidFill>
                <a:latin typeface="Calibri"/>
                <a:cs typeface="Calibri"/>
              </a:endParaRPr>
            </a:p>
          </p:txBody>
        </p:sp>
      </p:grpSp>
      <p:pic>
        <p:nvPicPr>
          <p:cNvPr id="16" name="Picture 2" descr="http://www2.pcmag.com/media/images/302835-apple-iphone-5-sprin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257" y="63516"/>
            <a:ext cx="872711" cy="872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L24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13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– tkinter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 smtClean="0"/>
              <a:t>Most programs include a GUI and all major programming languages support one or more packages to develop GUIs.</a:t>
            </a:r>
          </a:p>
          <a:p>
            <a:pPr lvl="1"/>
            <a:r>
              <a:rPr lang="en-US" dirty="0"/>
              <a:t>There are many libraries and toolkits of GUI components available to the Python programmer</a:t>
            </a:r>
          </a:p>
          <a:p>
            <a:r>
              <a:rPr lang="en-US" dirty="0" smtClean="0"/>
              <a:t>tkinter is not the only GUI-programming toolkit for Python but it is the most commonly used one.</a:t>
            </a:r>
          </a:p>
          <a:p>
            <a:pPr lvl="1"/>
            <a:r>
              <a:rPr lang="en-US" dirty="0"/>
              <a:t>tkinter includes classes for windows and numerous types of window </a:t>
            </a:r>
            <a:r>
              <a:rPr lang="en-US" dirty="0" smtClean="0"/>
              <a:t>objects</a:t>
            </a:r>
          </a:p>
          <a:p>
            <a:pPr lvl="1"/>
            <a:r>
              <a:rPr lang="en-US" dirty="0"/>
              <a:t>tkinter gives you the ability to create </a:t>
            </a:r>
            <a:r>
              <a:rPr lang="en-US" dirty="0" smtClean="0"/>
              <a:t>windows </a:t>
            </a:r>
            <a:r>
              <a:rPr lang="en-US" dirty="0"/>
              <a:t>with widgets in them</a:t>
            </a:r>
          </a:p>
          <a:p>
            <a:pPr lvl="2"/>
            <a:r>
              <a:rPr lang="en-US" dirty="0" smtClean="0"/>
              <a:t>A widget </a:t>
            </a:r>
            <a:r>
              <a:rPr lang="en-US" dirty="0"/>
              <a:t>is a graphical component on the screen (button, text label, drop-down menu, scroll bar, picture, etc…)</a:t>
            </a:r>
          </a:p>
          <a:p>
            <a:r>
              <a:rPr lang="en-US" dirty="0"/>
              <a:t>GUIs are built by arranging and combining different widgets on the screen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L24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73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that tkinter is installed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NZ" dirty="0" smtClean="0"/>
              <a:t>Before starting, check </a:t>
            </a:r>
            <a:r>
              <a:rPr lang="en-US" dirty="0" smtClean="0"/>
              <a:t>that tkinter is properly installed on your system by typing the following in the command line window: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2133600"/>
            <a:ext cx="1905000" cy="1429840"/>
          </a:xfrm>
          <a:prstGeom prst="rect">
            <a:avLst/>
          </a:prstGeom>
          <a:ln>
            <a:solidFill>
              <a:srgbClr val="000090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4757530" y="3158002"/>
            <a:ext cx="41910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9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90"/>
                </a:solidFill>
              </a:rPr>
              <a:t>This </a:t>
            </a:r>
            <a:r>
              <a:rPr lang="en-US" dirty="0" smtClean="0">
                <a:solidFill>
                  <a:srgbClr val="000090"/>
                </a:solidFill>
              </a:rPr>
              <a:t>command should </a:t>
            </a:r>
            <a:r>
              <a:rPr lang="en-US" dirty="0">
                <a:solidFill>
                  <a:srgbClr val="000090"/>
                </a:solidFill>
              </a:rPr>
              <a:t>open a window demonstrating a simple </a:t>
            </a:r>
            <a:r>
              <a:rPr lang="en-US" dirty="0" smtClean="0">
                <a:solidFill>
                  <a:srgbClr val="000090"/>
                </a:solidFill>
              </a:rPr>
              <a:t>tkinter interface</a:t>
            </a:r>
            <a:r>
              <a:rPr lang="en-US" dirty="0"/>
              <a:t>.</a:t>
            </a:r>
            <a:endParaRPr lang="en-NZ" dirty="0"/>
          </a:p>
        </p:txBody>
      </p:sp>
      <p:grpSp>
        <p:nvGrpSpPr>
          <p:cNvPr id="12" name="Group 11"/>
          <p:cNvGrpSpPr/>
          <p:nvPr/>
        </p:nvGrpSpPr>
        <p:grpSpPr>
          <a:xfrm>
            <a:off x="916324" y="3958102"/>
            <a:ext cx="7696200" cy="2209800"/>
            <a:chOff x="1295400" y="4648200"/>
            <a:chExt cx="7696200" cy="2209800"/>
          </a:xfrm>
        </p:grpSpPr>
        <p:sp>
          <p:nvSpPr>
            <p:cNvPr id="11" name="Rounded Rectangle 10"/>
            <p:cNvSpPr/>
            <p:nvPr/>
          </p:nvSpPr>
          <p:spPr>
            <a:xfrm>
              <a:off x="1295400" y="4648200"/>
              <a:ext cx="7696200" cy="22098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71600" y="5105400"/>
              <a:ext cx="3581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0090"/>
                  </a:solidFill>
                </a:rPr>
                <a:t>Testing for tkinter on the MAC Terminal window (usually no problem)</a:t>
              </a:r>
              <a:endParaRPr lang="en-US" dirty="0">
                <a:solidFill>
                  <a:srgbClr val="000090"/>
                </a:solidFill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5029200" y="5105400"/>
              <a:ext cx="3528659" cy="1612900"/>
              <a:chOff x="5029200" y="5105400"/>
              <a:chExt cx="3528659" cy="1612900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29200" y="5105400"/>
                <a:ext cx="3528659" cy="1612900"/>
              </a:xfrm>
              <a:prstGeom prst="rect">
                <a:avLst/>
              </a:prstGeom>
              <a:ln>
                <a:solidFill>
                  <a:srgbClr val="000090"/>
                </a:solidFill>
              </a:ln>
            </p:spPr>
          </p:pic>
          <p:sp>
            <p:nvSpPr>
              <p:cNvPr id="3" name="Rounded Rectangle 2"/>
              <p:cNvSpPr/>
              <p:nvPr/>
            </p:nvSpPr>
            <p:spPr>
              <a:xfrm>
                <a:off x="6172200" y="5638800"/>
                <a:ext cx="1219200" cy="899999"/>
              </a:xfrm>
              <a:prstGeom prst="roundRect">
                <a:avLst/>
              </a:prstGeom>
              <a:noFill/>
              <a:ln>
                <a:solidFill>
                  <a:srgbClr val="00009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" name="Rounded Rectangle 9"/>
            <p:cNvSpPr/>
            <p:nvPr/>
          </p:nvSpPr>
          <p:spPr>
            <a:xfrm>
              <a:off x="6629400" y="5257800"/>
              <a:ext cx="381000" cy="152400"/>
            </a:xfrm>
            <a:prstGeom prst="roundRect">
              <a:avLst/>
            </a:prstGeom>
            <a:noFill/>
            <a:ln w="19050" cmpd="sng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223601" y="5715000"/>
              <a:ext cx="755999" cy="304800"/>
            </a:xfrm>
            <a:prstGeom prst="roundRect">
              <a:avLst/>
            </a:prstGeom>
            <a:noFill/>
            <a:ln w="19050" cmpd="sng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1884516" y="2564368"/>
            <a:ext cx="2528256" cy="369332"/>
          </a:xfrm>
          <a:prstGeom prst="rect">
            <a:avLst/>
          </a:prstGeom>
          <a:ln>
            <a:headEnd/>
            <a:tailEnd type="none" w="lg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800" b="1" dirty="0">
                <a:latin typeface="Courier New" panose="02070309020205020404" pitchFamily="49" charset="0"/>
              </a:rPr>
              <a:t>python -m tkinter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L24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74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 first tkinter program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first program using tkinter.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Note:</a:t>
            </a:r>
          </a:p>
          <a:p>
            <a:pPr lvl="1"/>
            <a:r>
              <a:rPr lang="en-US" dirty="0" smtClean="0"/>
              <a:t>This window is the top level window to which we will add other components (widgets).  </a:t>
            </a:r>
          </a:p>
          <a:p>
            <a:pPr lvl="1"/>
            <a:r>
              <a:rPr lang="en-US" dirty="0" smtClean="0"/>
              <a:t>In this program, the variable,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dirty="0" smtClean="0"/>
              <a:t>, represents the top level window.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NZ" dirty="0" smtClean="0"/>
          </a:p>
          <a:p>
            <a:endParaRPr lang="en-NZ" dirty="0" smtClean="0"/>
          </a:p>
          <a:p>
            <a:endParaRPr lang="en-NZ" dirty="0" smtClean="0"/>
          </a:p>
          <a:p>
            <a:endParaRPr lang="en-NZ" dirty="0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33400" y="1818894"/>
            <a:ext cx="6858000" cy="2062103"/>
          </a:xfrm>
          <a:prstGeom prst="rect">
            <a:avLst/>
          </a:prstGeom>
          <a:ln>
            <a:headEnd/>
            <a:tailEnd type="none" w="lg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0" lvl="1" indent="0">
              <a:spcBef>
                <a:spcPts val="0"/>
              </a:spcBef>
              <a:buNone/>
              <a:tabLst>
                <a:tab pos="293688" algn="l"/>
                <a:tab pos="658813" algn="l"/>
                <a:tab pos="1011238" algn="l"/>
              </a:tabLst>
            </a:pPr>
            <a:r>
              <a:rPr lang="en-NZ" sz="1600" b="1" dirty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tkinter import </a:t>
            </a:r>
            <a:r>
              <a:rPr lang="en-NZ" sz="1600" b="1" dirty="0" smtClean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  #</a:t>
            </a:r>
            <a:r>
              <a:rPr lang="en-NZ" sz="1600" b="1" dirty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the </a:t>
            </a:r>
            <a:r>
              <a:rPr lang="en-NZ" sz="1600" b="1" dirty="0" smtClean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tkinter </a:t>
            </a:r>
            <a:r>
              <a:rPr lang="en-NZ" sz="1600" b="1" dirty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</a:p>
          <a:p>
            <a:pPr marL="0" lvl="1" indent="0">
              <a:spcBef>
                <a:spcPts val="0"/>
              </a:spcBef>
              <a:buNone/>
              <a:tabLst>
                <a:tab pos="293688" algn="l"/>
                <a:tab pos="658813" algn="l"/>
                <a:tab pos="1011238" algn="l"/>
              </a:tabLst>
            </a:pPr>
            <a:endParaRPr lang="en-NZ" sz="1600" b="1" dirty="0">
              <a:solidFill>
                <a:srgbClr val="00009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buNone/>
              <a:tabLst>
                <a:tab pos="293688" algn="l"/>
                <a:tab pos="658813" algn="l"/>
                <a:tab pos="1011238" algn="l"/>
              </a:tabLst>
            </a:pPr>
            <a:r>
              <a:rPr lang="en-NZ" sz="1600" b="1" dirty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main():</a:t>
            </a:r>
          </a:p>
          <a:p>
            <a:pPr marL="0" lvl="1" indent="0">
              <a:spcBef>
                <a:spcPts val="0"/>
              </a:spcBef>
              <a:buNone/>
              <a:tabLst>
                <a:tab pos="293688" algn="l"/>
                <a:tab pos="658813" algn="l"/>
                <a:tab pos="1011238" algn="l"/>
              </a:tabLst>
            </a:pPr>
            <a:r>
              <a:rPr lang="en-NZ" sz="1600" b="1" dirty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NZ" sz="1600" b="1" dirty="0" smtClean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 = </a:t>
            </a:r>
            <a:r>
              <a:rPr lang="en-NZ" sz="1600" b="1" dirty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Tk() 	</a:t>
            </a:r>
            <a:r>
              <a:rPr lang="en-NZ" sz="1600" b="1" dirty="0" smtClean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</a:t>
            </a:r>
            <a:r>
              <a:rPr lang="en-NZ" sz="1600" b="1" dirty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</a:t>
            </a:r>
            <a:r>
              <a:rPr lang="en-NZ" sz="1600" b="1" dirty="0" smtClean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 empty window</a:t>
            </a:r>
          </a:p>
          <a:p>
            <a:pPr marL="0" lvl="1" indent="0">
              <a:spcBef>
                <a:spcPts val="0"/>
              </a:spcBef>
              <a:buNone/>
              <a:tabLst>
                <a:tab pos="293688" algn="l"/>
                <a:tab pos="658813" algn="l"/>
                <a:tab pos="1011238" algn="l"/>
              </a:tabLst>
            </a:pPr>
            <a:endParaRPr lang="en-NZ" sz="1600" b="1" dirty="0">
              <a:solidFill>
                <a:srgbClr val="00009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buNone/>
              <a:tabLst>
                <a:tab pos="293688" algn="l"/>
                <a:tab pos="658813" algn="l"/>
                <a:tab pos="1011238" algn="l"/>
              </a:tabLst>
            </a:pPr>
            <a:r>
              <a:rPr lang="en-NZ" sz="1600" b="1" dirty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NZ" sz="1600" b="1" dirty="0" smtClean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root.mainloop</a:t>
            </a:r>
            <a:r>
              <a:rPr lang="en-NZ" sz="1600" b="1" dirty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	#Pause the code and </a:t>
            </a:r>
            <a:r>
              <a:rPr lang="en-NZ" sz="1600" b="1" dirty="0" smtClean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nothing  </a:t>
            </a:r>
          </a:p>
          <a:p>
            <a:pPr marL="0" lvl="1" indent="0">
              <a:spcBef>
                <a:spcPts val="0"/>
              </a:spcBef>
              <a:buNone/>
              <a:tabLst>
                <a:tab pos="293688" algn="l"/>
                <a:tab pos="658813" algn="l"/>
                <a:tab pos="1011238" algn="l"/>
              </a:tabLst>
            </a:pPr>
            <a:r>
              <a:rPr lang="en-NZ" sz="1600" b="1" dirty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NZ" sz="1600" b="1" dirty="0" smtClean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#until </a:t>
            </a:r>
            <a:r>
              <a:rPr lang="en-NZ" sz="1600" b="1" dirty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window is </a:t>
            </a:r>
            <a:r>
              <a:rPr lang="en-NZ" sz="1600" b="1" dirty="0" smtClean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closed</a:t>
            </a:r>
            <a:endParaRPr lang="en-NZ" sz="1600" b="1" dirty="0">
              <a:solidFill>
                <a:srgbClr val="00009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buNone/>
              <a:tabLst>
                <a:tab pos="293688" algn="l"/>
                <a:tab pos="658813" algn="l"/>
                <a:tab pos="1011238" algn="l"/>
              </a:tabLst>
            </a:pPr>
            <a:r>
              <a:rPr lang="en-NZ" sz="1600" b="1" dirty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endParaRPr lang="en-NZ" sz="1600" dirty="0">
              <a:solidFill>
                <a:srgbClr val="00009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8525" y="381000"/>
            <a:ext cx="1295400" cy="1437894"/>
          </a:xfrm>
          <a:prstGeom prst="rect">
            <a:avLst/>
          </a:prstGeom>
          <a:ln>
            <a:solidFill>
              <a:srgbClr val="000090"/>
            </a:solidFill>
          </a:ln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L24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01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05Theme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105Theme</Template>
  <TotalTime>13037</TotalTime>
  <Words>4543</Words>
  <Application>Microsoft Office PowerPoint</Application>
  <PresentationFormat>全屏显示(4:3)</PresentationFormat>
  <Paragraphs>798</Paragraphs>
  <Slides>43</Slides>
  <Notes>32</Notes>
  <HiddenSlides>1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4" baseType="lpstr">
      <vt:lpstr>Bookman Old Style</vt:lpstr>
      <vt:lpstr>Courier</vt:lpstr>
      <vt:lpstr>Gill Sans MT</vt:lpstr>
      <vt:lpstr>ＭＳ Ｐゴシック</vt:lpstr>
      <vt:lpstr>Wingdings 3</vt:lpstr>
      <vt:lpstr>Arial</vt:lpstr>
      <vt:lpstr>Calibri</vt:lpstr>
      <vt:lpstr>Courier New</vt:lpstr>
      <vt:lpstr>Tahoma</vt:lpstr>
      <vt:lpstr>Wingdings</vt:lpstr>
      <vt:lpstr>105Theme</vt:lpstr>
      <vt:lpstr>COMPSCI 101 Principles of Programming</vt:lpstr>
      <vt:lpstr>Learning outcomes</vt:lpstr>
      <vt:lpstr>What is a GUI?</vt:lpstr>
      <vt:lpstr>The Behaviour of Terminal-Based Programs and GUI-Based Programs</vt:lpstr>
      <vt:lpstr>Terminal-Based</vt:lpstr>
      <vt:lpstr>GUI-Based</vt:lpstr>
      <vt:lpstr>Python – tkinter</vt:lpstr>
      <vt:lpstr>Check that tkinter is installed</vt:lpstr>
      <vt:lpstr>A first tkinter program</vt:lpstr>
      <vt:lpstr>What is Tk?</vt:lpstr>
      <vt:lpstr>Steps to create the tkinter program</vt:lpstr>
      <vt:lpstr>Background Colour &amp; Title</vt:lpstr>
      <vt:lpstr>The size and position of the window</vt:lpstr>
      <vt:lpstr>Named colours</vt:lpstr>
      <vt:lpstr>Widgets</vt:lpstr>
      <vt:lpstr>Adding a Label widget</vt:lpstr>
      <vt:lpstr>Some Label properties </vt:lpstr>
      <vt:lpstr>Layout Management</vt:lpstr>
      <vt:lpstr>Grid Layout Manager</vt:lpstr>
      <vt:lpstr>Exercise 1 Creating a number pad</vt:lpstr>
      <vt:lpstr>Grid Layout Manager</vt:lpstr>
      <vt:lpstr>Creating a Canvas widget</vt:lpstr>
      <vt:lpstr>Expand and Fill</vt:lpstr>
      <vt:lpstr>Examples</vt:lpstr>
      <vt:lpstr>Examples</vt:lpstr>
      <vt:lpstr>Canvas coordinate system</vt:lpstr>
      <vt:lpstr>Drawing</vt:lpstr>
      <vt:lpstr>Drawing Lines</vt:lpstr>
      <vt:lpstr>Line Options</vt:lpstr>
      <vt:lpstr>Drawing Rectangles</vt:lpstr>
      <vt:lpstr>Rectangle Options</vt:lpstr>
      <vt:lpstr>Drawing Ovals</vt:lpstr>
      <vt:lpstr>Oval Options</vt:lpstr>
      <vt:lpstr>Drawing Polygons</vt:lpstr>
      <vt:lpstr>Polygon Options</vt:lpstr>
      <vt:lpstr>Exercise 2</vt:lpstr>
      <vt:lpstr>Drawing Text</vt:lpstr>
      <vt:lpstr>Text Options</vt:lpstr>
      <vt:lpstr>Drawing Arcs</vt:lpstr>
      <vt:lpstr>Arc Options</vt:lpstr>
      <vt:lpstr>Example:</vt:lpstr>
      <vt:lpstr>Summary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250</dc:title>
  <dc:creator>Andrew Luxton-Reilly</dc:creator>
  <cp:lastModifiedBy>Administrator</cp:lastModifiedBy>
  <cp:revision>421</cp:revision>
  <cp:lastPrinted>2015-05-19T02:49:47Z</cp:lastPrinted>
  <dcterms:created xsi:type="dcterms:W3CDTF">2006-08-16T00:00:00Z</dcterms:created>
  <dcterms:modified xsi:type="dcterms:W3CDTF">2021-05-17T07:53:34Z</dcterms:modified>
</cp:coreProperties>
</file>