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91" r:id="rId4"/>
    <p:sldId id="337" r:id="rId5"/>
    <p:sldId id="349" r:id="rId6"/>
    <p:sldId id="338" r:id="rId7"/>
    <p:sldId id="339" r:id="rId8"/>
    <p:sldId id="347" r:id="rId9"/>
    <p:sldId id="345" r:id="rId10"/>
    <p:sldId id="350" r:id="rId11"/>
    <p:sldId id="326" r:id="rId12"/>
    <p:sldId id="344" r:id="rId13"/>
    <p:sldId id="340" r:id="rId14"/>
    <p:sldId id="341" r:id="rId15"/>
    <p:sldId id="342" r:id="rId16"/>
    <p:sldId id="343" r:id="rId17"/>
    <p:sldId id="310" r:id="rId18"/>
    <p:sldId id="322" r:id="rId19"/>
    <p:sldId id="348" r:id="rId20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FF"/>
    <a:srgbClr val="FFFFFF"/>
    <a:srgbClr val="000090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975" autoAdjust="0"/>
  </p:normalViewPr>
  <p:slideViewPr>
    <p:cSldViewPr>
      <p:cViewPr varScale="1">
        <p:scale>
          <a:sx n="76" d="100"/>
          <a:sy n="76" d="100"/>
        </p:scale>
        <p:origin x="63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929FBC93-25B9-444D-AB33-FB5BE5326080}" type="datetimeFigureOut">
              <a:rPr lang="en-NZ" smtClean="0"/>
              <a:t>31/01/2020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31/01/2020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01" tIns="45501" rIns="91001" bIns="45501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001" tIns="45501" rIns="91001" bIns="4550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001" tIns="45501" rIns="91001" bIns="45501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224508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19517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r>
              <a:rPr lang="en-GB" dirty="0" smtClean="0"/>
              <a:t>First item by default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5797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r>
              <a:rPr lang="en-US" dirty="0" smtClean="0"/>
              <a:t>for number in </a:t>
            </a:r>
            <a:r>
              <a:rPr lang="en-US" dirty="0" err="1" smtClean="0"/>
              <a:t>a_list</a:t>
            </a:r>
            <a:r>
              <a:rPr lang="en-US" dirty="0" smtClean="0"/>
              <a:t>:</a:t>
            </a:r>
          </a:p>
          <a:p>
            <a:pPr marL="0" lvl="1" defTabSz="877978">
              <a:defRPr/>
            </a:pPr>
            <a:r>
              <a:rPr lang="en-US" dirty="0" smtClean="0"/>
              <a:t>	 number += 1</a:t>
            </a:r>
          </a:p>
          <a:p>
            <a:pPr marL="0" lvl="1" defTabSz="877978">
              <a:defRPr/>
            </a:pPr>
            <a:r>
              <a:rPr lang="en-US" dirty="0" smtClean="0"/>
              <a:t>print(</a:t>
            </a:r>
            <a:r>
              <a:rPr lang="en-US" dirty="0" err="1" smtClean="0"/>
              <a:t>a_list</a:t>
            </a:r>
            <a:r>
              <a:rPr lang="en-US" dirty="0" smtClean="0"/>
              <a:t>)</a:t>
            </a:r>
          </a:p>
          <a:p>
            <a:pPr marL="0" lvl="1" defTabSz="877978">
              <a:defRPr/>
            </a:pPr>
            <a:endParaRPr lang="en-US" dirty="0" smtClean="0"/>
          </a:p>
          <a:p>
            <a:pPr marL="0" lvl="1" defTabSz="877978">
              <a:defRPr/>
            </a:pPr>
            <a:r>
              <a:rPr lang="en-US" dirty="0" smtClean="0"/>
              <a:t>#Correct solution</a:t>
            </a:r>
          </a:p>
          <a:p>
            <a:pPr marL="0" lvl="1" defTabSz="877978">
              <a:defRPr/>
            </a:pPr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range(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a_list</a:t>
            </a:r>
            <a:r>
              <a:rPr lang="en-US" dirty="0" smtClean="0"/>
              <a:t>)):</a:t>
            </a:r>
          </a:p>
          <a:p>
            <a:pPr marL="0" lvl="1" defTabSz="877978">
              <a:defRPr/>
            </a:pPr>
            <a:r>
              <a:rPr lang="en-US" dirty="0" smtClean="0"/>
              <a:t>	 </a:t>
            </a:r>
            <a:r>
              <a:rPr lang="en-US" dirty="0" err="1" smtClean="0"/>
              <a:t>a_list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 += 1</a:t>
            </a:r>
          </a:p>
          <a:p>
            <a:pPr marL="0" lvl="1" defTabSz="877978">
              <a:defRPr/>
            </a:pPr>
            <a:r>
              <a:rPr lang="en-US" dirty="0" smtClean="0"/>
              <a:t>print(</a:t>
            </a:r>
            <a:r>
              <a:rPr lang="en-US" dirty="0" err="1" smtClean="0"/>
              <a:t>a_list</a:t>
            </a:r>
            <a:r>
              <a:rPr lang="en-US" dirty="0" smtClean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59089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77978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286000"/>
            <a:ext cx="1006475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r>
              <a:rPr lang="en-US" smtClean="0"/>
              <a:t>L27</a:t>
            </a:r>
            <a:endParaRPr lang="en-NZ" dirty="0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271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9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traight Connector 11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0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99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38100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828800"/>
            <a:ext cx="3810000" cy="4038600"/>
          </a:xfrm>
        </p:spPr>
        <p:txBody>
          <a:bodyPr/>
          <a:lstStyle/>
          <a:p>
            <a:pPr lvl="0"/>
            <a:r>
              <a:rPr lang="en-US" noProof="0" smtClean="0"/>
              <a:t>Click icon to add online image</a:t>
            </a:r>
            <a:endParaRPr lang="en-US" noProof="0" dirty="0" smtClean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162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18288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0600" y="3924300"/>
            <a:ext cx="7772400" cy="1943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761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26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1888"/>
            <a:ext cx="4038600" cy="24542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287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5883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995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493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228600"/>
            <a:ext cx="7829576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1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788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1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1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Straight Connector 10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9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89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57250" y="152400"/>
            <a:ext cx="78295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59563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4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CompSci 101 - Principles of Programming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79388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31" name="Straight Connector 27"/>
          <p:cNvSpPr>
            <a:spLocks noChangeShapeType="1"/>
          </p:cNvSpPr>
          <p:nvPr/>
        </p:nvSpPr>
        <p:spPr bwMode="auto">
          <a:xfrm>
            <a:off x="152400" y="6353175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sp>
        <p:nvSpPr>
          <p:cNvPr id="1032" name="Straight Connector 28"/>
          <p:cNvSpPr>
            <a:spLocks noChangeShapeType="1"/>
          </p:cNvSpPr>
          <p:nvPr/>
        </p:nvSpPr>
        <p:spPr bwMode="auto">
          <a:xfrm>
            <a:off x="152400" y="1143000"/>
            <a:ext cx="8640763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NZ" dirty="0"/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6683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65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smtClean="0"/>
              <a:t>COMPSCI 101</a:t>
            </a:r>
            <a:br>
              <a:rPr lang="en-NZ" smtClean="0"/>
            </a:br>
            <a:r>
              <a:rPr lang="en-NZ" smtClean="0"/>
              <a:t>Principles of Programming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smtClean="0"/>
              <a:t>Lecture 27 </a:t>
            </a:r>
            <a:r>
              <a:rPr lang="en-NZ" dirty="0" smtClean="0"/>
              <a:t>- Using the Python interpreter, Python sequences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Iterating through the characters of a string – Exercise 3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the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count_doubles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function which returns the number of double letters (a letter followed by the same letter) excluding double spaces, in the string passed as a parameter.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388" y="2951174"/>
            <a:ext cx="8839200" cy="326243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FF"/>
                </a:solidFill>
                <a:latin typeface="Courier"/>
              </a:rPr>
              <a:t>count_doubles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text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	count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smtClean="0">
                <a:solidFill>
                  <a:srgbClr val="000090"/>
                </a:solidFill>
                <a:latin typeface="Courier"/>
              </a:rPr>
              <a:t>	...</a:t>
            </a:r>
            <a:endParaRPr lang="en-US" altLang="en-US" sz="16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err="1" smtClean="0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 main(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):	</a:t>
            </a:r>
            <a:endParaRPr lang="en-US" altLang="en-US" sz="18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	print("Double letters in green apple", </a:t>
            </a:r>
            <a:r>
              <a:rPr lang="en-US" altLang="en-US" sz="1600" b="1" dirty="0" err="1">
                <a:solidFill>
                  <a:srgbClr val="0000FF"/>
                </a:solidFill>
                <a:latin typeface="Courier"/>
              </a:rPr>
              <a:t>count_doubles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"green apple"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	print("Double letters in 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abcdefg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", </a:t>
            </a:r>
            <a:r>
              <a:rPr lang="en-US" altLang="en-US" sz="1600" b="1" dirty="0" err="1">
                <a:solidFill>
                  <a:srgbClr val="0000FF"/>
                </a:solidFill>
                <a:latin typeface="Courier"/>
              </a:rPr>
              <a:t>count_doubles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abcdefg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	print("Double letters in 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abbbbbb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", </a:t>
            </a:r>
            <a:r>
              <a:rPr lang="en-US" altLang="en-US" sz="1600" b="1" dirty="0" err="1">
                <a:solidFill>
                  <a:srgbClr val="0000FF"/>
                </a:solidFill>
                <a:latin typeface="Courier"/>
              </a:rPr>
              <a:t>count_doubles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abbbbbb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)"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52600" y="5397641"/>
            <a:ext cx="33528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Double letters in green apple 2</a:t>
            </a:r>
          </a:p>
          <a:p>
            <a:r>
              <a:rPr lang="en-US" dirty="0">
                <a:solidFill>
                  <a:srgbClr val="000090"/>
                </a:solidFill>
              </a:rPr>
              <a:t>Double letters in </a:t>
            </a:r>
            <a:r>
              <a:rPr lang="en-US" dirty="0" err="1">
                <a:solidFill>
                  <a:srgbClr val="000090"/>
                </a:solidFill>
              </a:rPr>
              <a:t>abcdefg</a:t>
            </a:r>
            <a:r>
              <a:rPr lang="en-US" dirty="0">
                <a:solidFill>
                  <a:srgbClr val="000090"/>
                </a:solidFill>
              </a:rPr>
              <a:t> 0</a:t>
            </a:r>
          </a:p>
          <a:p>
            <a:r>
              <a:rPr lang="en-US" dirty="0">
                <a:solidFill>
                  <a:srgbClr val="000090"/>
                </a:solidFill>
              </a:rPr>
              <a:t>Double letters in </a:t>
            </a:r>
            <a:r>
              <a:rPr lang="en-US" dirty="0" err="1">
                <a:solidFill>
                  <a:srgbClr val="000090"/>
                </a:solidFill>
              </a:rPr>
              <a:t>abbbbbb</a:t>
            </a:r>
            <a:r>
              <a:rPr lang="en-US" dirty="0">
                <a:solidFill>
                  <a:srgbClr val="000090"/>
                </a:solidFill>
              </a:rPr>
              <a:t>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Compilers and interpreters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Compilers convert source code into machine code and store the machine code in a file. The machine code can then be run directly by the operating system as an executable program (… .exe file).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Interpreters</a:t>
            </a:r>
          </a:p>
          <a:p>
            <a:pPr lvl="1"/>
            <a:r>
              <a:rPr lang="en-US" dirty="0" smtClean="0"/>
              <a:t>Interpreters bypass the compilation process and convert and execute the code directly statement by statement.</a:t>
            </a:r>
          </a:p>
          <a:p>
            <a:pPr lvl="1"/>
            <a:r>
              <a:rPr lang="en-US" dirty="0" smtClean="0"/>
              <a:t>Python is an interpreted language, i.e., the Python interpreter reads and executes each statement of the Python source program statement by statement:</a:t>
            </a:r>
          </a:p>
          <a:p>
            <a:pPr lvl="3"/>
            <a:r>
              <a:rPr lang="en-US" dirty="0" smtClean="0"/>
              <a:t>this is why even if you can have an error in the program further down, the program executes until it hits that error.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6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Python IDLE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IDLE (Integrated </a:t>
            </a:r>
            <a:r>
              <a:rPr lang="en-US" dirty="0" err="1" smtClean="0"/>
              <a:t>DeveLopment</a:t>
            </a:r>
            <a:r>
              <a:rPr lang="en-US" dirty="0" smtClean="0"/>
              <a:t> Environment) is an integrated development environment for Python.  This is the development environment provided when you download Python.</a:t>
            </a:r>
          </a:p>
          <a:p>
            <a:pPr lvl="2"/>
            <a:r>
              <a:rPr lang="en-US" sz="2100" dirty="0">
                <a:solidFill>
                  <a:srgbClr val="000090"/>
                </a:solidFill>
              </a:rPr>
              <a:t>WIKIPEDIA states "IDLE is intended to be a simple IDE and suitable for beginners, especially in an educational environment. To that end, it is cross-platform, and avoids feature clutter."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092" y="3977214"/>
            <a:ext cx="3146778" cy="2544204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2209799" y="6183868"/>
            <a:ext cx="271568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IDLE window on a MAC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222" y="4114800"/>
            <a:ext cx="1823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IDLE provides an interactive environment for checking Python code and for running Python programs.</a:t>
            </a:r>
            <a:endParaRPr lang="en-US" dirty="0">
              <a:solidFill>
                <a:srgbClr val="0000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1289" y="3995298"/>
            <a:ext cx="3370545" cy="2541953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791200" y="6183868"/>
            <a:ext cx="2438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9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IDLE window on a PC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5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Python interactive interpreter (Python shell)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interactive Python interpreter</a:t>
            </a:r>
          </a:p>
          <a:p>
            <a:pPr lvl="1"/>
            <a:r>
              <a:rPr lang="en-US" dirty="0" smtClean="0"/>
              <a:t>The Python interactive interpreter makes it easy to </a:t>
            </a:r>
            <a:r>
              <a:rPr lang="en-US" dirty="0" smtClean="0">
                <a:solidFill>
                  <a:srgbClr val="FF0000"/>
                </a:solidFill>
              </a:rPr>
              <a:t>check</a:t>
            </a:r>
            <a:r>
              <a:rPr lang="en-US" dirty="0" smtClean="0"/>
              <a:t> Python commands. </a:t>
            </a:r>
          </a:p>
          <a:p>
            <a:pPr lvl="1"/>
            <a:r>
              <a:rPr lang="en-US" dirty="0" smtClean="0"/>
              <a:t>Open the interactive interpreter</a:t>
            </a:r>
          </a:p>
          <a:p>
            <a:pPr lvl="2"/>
            <a:r>
              <a:rPr lang="en-US" dirty="0" smtClean="0"/>
              <a:t>We will use IDLE which opens a window with the interpreter prompt:   &gt;&gt;&gt;</a:t>
            </a:r>
          </a:p>
          <a:p>
            <a:pPr lvl="2"/>
            <a:r>
              <a:rPr lang="en-US" dirty="0" smtClean="0"/>
              <a:t>Once the Python interpreter has started </a:t>
            </a:r>
            <a:r>
              <a:rPr lang="en-US" smtClean="0"/>
              <a:t>any Python </a:t>
            </a:r>
            <a:r>
              <a:rPr lang="en-US" dirty="0" smtClean="0"/>
              <a:t>command can be executed (at the prompt &gt;&gt;&gt;)</a:t>
            </a:r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4530271" y="3962400"/>
            <a:ext cx="3810000" cy="280076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"</a:t>
            </a:r>
            <a:r>
              <a:rPr lang="fr-FR" altLang="en-US" sz="1600" dirty="0" err="1" smtClean="0">
                <a:solidFill>
                  <a:srgbClr val="000090"/>
                </a:solidFill>
                <a:latin typeface="Courier"/>
              </a:rPr>
              <a:t>amazing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"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7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* 3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'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amazingamazingamazing</a:t>
            </a: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'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another_word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[2::3]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another_word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'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anmiazg</a:t>
            </a: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'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word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[:0:-4]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'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ganmi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'</a:t>
            </a:r>
            <a:endParaRPr lang="fr-FR" altLang="en-US" sz="1600" b="1" dirty="0">
              <a:solidFill>
                <a:srgbClr val="0000FF"/>
              </a:solidFill>
              <a:latin typeface="Courier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7480" y="4525794"/>
            <a:ext cx="3962400" cy="1943696"/>
            <a:chOff x="228600" y="4285833"/>
            <a:chExt cx="3962400" cy="1943696"/>
          </a:xfrm>
        </p:grpSpPr>
        <p:sp>
          <p:nvSpPr>
            <p:cNvPr id="7" name="TextBox 6"/>
            <p:cNvSpPr txBox="1"/>
            <p:nvPr/>
          </p:nvSpPr>
          <p:spPr>
            <a:xfrm>
              <a:off x="228600" y="5029200"/>
              <a:ext cx="35814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Notice that the interpreter displays the result of each statement even though there is no print() in the statement.  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3733800" y="5562600"/>
              <a:ext cx="457200" cy="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3733800" y="5562600"/>
              <a:ext cx="457200" cy="53340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733800" y="4724400"/>
              <a:ext cx="381000" cy="83820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3733800" y="4285833"/>
              <a:ext cx="415471" cy="1267331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83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Python interactive interpreter cont.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interactive Python interpreter can also be used to test functions</a:t>
            </a:r>
          </a:p>
          <a:p>
            <a:pPr lvl="1"/>
            <a:r>
              <a:rPr lang="en-US" dirty="0" smtClean="0"/>
              <a:t>The Python interactive interpreter makes it easy to check Python code. </a:t>
            </a:r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9388" y="2858363"/>
            <a:ext cx="8839200" cy="341632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get_result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(command,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what_to_do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,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where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     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return command +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" " 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+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what_to_do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+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" 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in the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" 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+ </a:t>
            </a:r>
            <a:r>
              <a:rPr lang="fr-FR" altLang="en-US" sz="1600" dirty="0" err="1" smtClean="0">
                <a:solidFill>
                  <a:srgbClr val="000090"/>
                </a:solidFill>
                <a:latin typeface="Courier"/>
              </a:rPr>
              <a:t>where</a:t>
            </a:r>
            <a:endParaRPr lang="fr-FR" altLang="en-US" sz="1600" dirty="0" smtClean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get_result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("a", "b", "c")</a:t>
            </a:r>
            <a:endParaRPr lang="fr-FR" altLang="en-US" sz="1600" b="1" dirty="0">
              <a:solidFill>
                <a:srgbClr val="0000FF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FF00FF"/>
                </a:solidFill>
                <a:latin typeface="Courier"/>
              </a:rPr>
              <a:t>'a b in the c'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get_result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("come", "</a:t>
            </a:r>
            <a:r>
              <a:rPr lang="fr-FR" altLang="en-US" sz="1600" b="1" dirty="0" err="1" smtClean="0">
                <a:solidFill>
                  <a:srgbClr val="0000FF"/>
                </a:solidFill>
                <a:latin typeface="Courier"/>
              </a:rPr>
              <a:t>sing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", "hall")</a:t>
            </a:r>
            <a:endParaRPr lang="fr-FR" altLang="en-US" sz="1600" b="1" dirty="0">
              <a:solidFill>
                <a:srgbClr val="0000FF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FF00FF"/>
                </a:solidFill>
                <a:latin typeface="Courier"/>
              </a:rPr>
              <a:t>'come </a:t>
            </a:r>
            <a:r>
              <a:rPr lang="fr-FR" altLang="en-US" sz="1600" b="1" dirty="0" err="1">
                <a:solidFill>
                  <a:srgbClr val="FF00FF"/>
                </a:solidFill>
                <a:latin typeface="Courier"/>
              </a:rPr>
              <a:t>sing</a:t>
            </a:r>
            <a:r>
              <a:rPr lang="fr-FR" altLang="en-US" sz="1600" b="1" dirty="0">
                <a:solidFill>
                  <a:srgbClr val="FF00FF"/>
                </a:solidFill>
                <a:latin typeface="Courier"/>
              </a:rPr>
              <a:t> in the hall'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get_result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("go", "jump", "pond")</a:t>
            </a:r>
            <a:endParaRPr lang="fr-FR" altLang="en-US" sz="1600" b="1" dirty="0">
              <a:solidFill>
                <a:srgbClr val="0000FF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600" b="1" dirty="0">
                <a:solidFill>
                  <a:srgbClr val="FF00FF"/>
                </a:solidFill>
                <a:latin typeface="Courier"/>
              </a:rPr>
              <a:t>'go jump in the </a:t>
            </a:r>
            <a:r>
              <a:rPr lang="fr-FR" altLang="en-US" sz="1600" b="1" dirty="0" smtClean="0">
                <a:solidFill>
                  <a:srgbClr val="FF00FF"/>
                </a:solidFill>
                <a:latin typeface="Courier"/>
              </a:rPr>
              <a:t>pond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3637714"/>
            <a:ext cx="3429000" cy="9288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Notice that it is necessary to insert a blank line to end the function definition.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733800" y="3657598"/>
            <a:ext cx="1447800" cy="2"/>
          </a:xfrm>
          <a:prstGeom prst="straightConnector1">
            <a:avLst/>
          </a:prstGeom>
          <a:ln w="190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5486400" y="4566523"/>
            <a:ext cx="3505200" cy="1409700"/>
            <a:chOff x="5486400" y="4566523"/>
            <a:chExt cx="3505200" cy="1409700"/>
          </a:xfrm>
        </p:grpSpPr>
        <p:cxnSp>
          <p:nvCxnSpPr>
            <p:cNvPr id="13" name="Straight Arrow Connector 12"/>
            <p:cNvCxnSpPr/>
            <p:nvPr/>
          </p:nvCxnSpPr>
          <p:spPr>
            <a:xfrm flipH="1">
              <a:off x="5715000" y="5291792"/>
              <a:ext cx="609600" cy="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400800" y="5029200"/>
              <a:ext cx="259080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See the results of calling the function three times with different arguments.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549900" y="5291792"/>
              <a:ext cx="774700" cy="684431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5486400" y="4566523"/>
              <a:ext cx="838200" cy="725269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1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The Python interactive interpreter help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The interactive Python interpreter can also be used to get help:</a:t>
            </a:r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09600" y="2209800"/>
            <a:ext cx="8126412" cy="403187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&gt;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 </a:t>
            </a: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help(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str.rfind</a:t>
            </a:r>
            <a:r>
              <a:rPr lang="fr-FR" altLang="en-US" sz="1600" b="1" dirty="0" smtClean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rfind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(...)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S.rfind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sub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[,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[, end]]) -&gt; </a:t>
            </a:r>
            <a:r>
              <a:rPr lang="fr-FR" altLang="en-US" sz="1600" dirty="0" err="1" smtClean="0">
                <a:solidFill>
                  <a:srgbClr val="000090"/>
                </a:solidFill>
                <a:latin typeface="Courier"/>
              </a:rPr>
              <a:t>int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  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Return the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highest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index in S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where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substring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sub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is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found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,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such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that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sub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is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contained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within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S[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start:end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]. 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Optional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arguments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and end are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interpreted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as in slice </a:t>
            </a:r>
            <a:endParaRPr lang="fr-FR" altLang="en-US" sz="16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 notation.</a:t>
            </a:r>
            <a:endParaRPr lang="fr-FR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Return -1 on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failure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fr-FR" altLang="en-US" sz="16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help(</a:t>
            </a:r>
            <a:r>
              <a:rPr lang="fr-FR" altLang="en-US" sz="1600" b="1" dirty="0" err="1">
                <a:solidFill>
                  <a:srgbClr val="0000FF"/>
                </a:solidFill>
                <a:latin typeface="Courier"/>
              </a:rPr>
              <a:t>sum</a:t>
            </a:r>
            <a:r>
              <a:rPr lang="fr-FR" altLang="en-US" sz="1600" b="1" dirty="0">
                <a:solidFill>
                  <a:srgbClr val="00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sum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(...)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sum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iterable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[,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]) -&gt; value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   Return the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sum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of an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iterable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of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numbers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(NOT strings) plus 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 the value of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parameter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'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' (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which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defaults to 0). 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When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endParaRPr lang="fr-FR" altLang="en-US" sz="16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  the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iterable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 smtClean="0">
                <a:solidFill>
                  <a:srgbClr val="000090"/>
                </a:solidFill>
                <a:latin typeface="Courier"/>
              </a:rPr>
              <a:t>is</a:t>
            </a:r>
            <a:r>
              <a:rPr lang="fr-FR" altLang="en-US" sz="1600" dirty="0" smtClean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600" dirty="0" err="1" smtClean="0">
                <a:solidFill>
                  <a:srgbClr val="000090"/>
                </a:solidFill>
                <a:latin typeface="Courier"/>
              </a:rPr>
              <a:t>empty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, return </a:t>
            </a:r>
            <a:r>
              <a:rPr lang="fr-FR" altLang="en-US" sz="1600" dirty="0" err="1">
                <a:solidFill>
                  <a:srgbClr val="000090"/>
                </a:solidFill>
                <a:latin typeface="Courier"/>
              </a:rPr>
              <a:t>start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.</a:t>
            </a:r>
            <a:endParaRPr lang="fr-FR" altLang="en-US" sz="1600" dirty="0" smtClean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2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None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print statements (in the interpreter window) just print to the interpreter window.</a:t>
            </a:r>
          </a:p>
          <a:p>
            <a:r>
              <a:rPr lang="en-US" dirty="0" smtClean="0"/>
              <a:t>A function which does not explicitly return a value, always returns None.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97543" y="3209836"/>
            <a:ext cx="4503057" cy="230832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800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dirty="0" err="1">
                <a:solidFill>
                  <a:srgbClr val="000090"/>
                </a:solidFill>
                <a:latin typeface="Courier"/>
              </a:rPr>
              <a:t>do_little</a:t>
            </a: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(n1, n2</a:t>
            </a:r>
            <a:r>
              <a:rPr lang="fr-FR" altLang="en-US" sz="1600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("</a:t>
            </a:r>
            <a:r>
              <a:rPr lang="fr-FR" altLang="en-US" sz="1800" dirty="0" err="1" smtClean="0">
                <a:solidFill>
                  <a:srgbClr val="000090"/>
                </a:solidFill>
                <a:latin typeface="Courier"/>
              </a:rPr>
              <a:t>Sum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:", n1 </a:t>
            </a: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+ n2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800" dirty="0" err="1" smtClean="0">
                <a:solidFill>
                  <a:srgbClr val="000090"/>
                </a:solidFill>
                <a:latin typeface="Courier"/>
              </a:rPr>
              <a:t>do_little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(3, 5)</a:t>
            </a:r>
            <a:endParaRPr lang="fr-FR" altLang="en-US" sz="18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 smtClean="0">
                <a:solidFill>
                  <a:srgbClr val="0000FF"/>
                </a:solidFill>
                <a:latin typeface="Courier"/>
              </a:rPr>
              <a:t>Sum</a:t>
            </a:r>
            <a:r>
              <a:rPr lang="fr-FR" altLang="en-US" sz="1800" b="1" dirty="0" smtClean="0">
                <a:solidFill>
                  <a:srgbClr val="0000FF"/>
                </a:solidFill>
                <a:latin typeface="Courier"/>
              </a:rPr>
              <a:t>: 8</a:t>
            </a:r>
            <a:endParaRPr lang="fr-FR" altLang="en-US" sz="1800" b="1" dirty="0">
              <a:solidFill>
                <a:srgbClr val="0000FF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&gt;&gt;&gt; </a:t>
            </a:r>
            <a:r>
              <a:rPr lang="fr-FR" altLang="en-US" sz="1800" dirty="0" err="1" smtClean="0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dirty="0" err="1" smtClean="0">
                <a:solidFill>
                  <a:srgbClr val="000090"/>
                </a:solidFill>
                <a:latin typeface="Courier"/>
              </a:rPr>
              <a:t>do_little</a:t>
            </a: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(3, 5</a:t>
            </a:r>
            <a:r>
              <a:rPr lang="fr-FR" altLang="en-US" sz="1800" dirty="0" smtClean="0">
                <a:solidFill>
                  <a:srgbClr val="000090"/>
                </a:solidFill>
                <a:latin typeface="Courier"/>
              </a:rPr>
              <a:t>))</a:t>
            </a:r>
            <a:endParaRPr lang="fr-FR" altLang="en-US" sz="18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dirty="0" err="1">
                <a:solidFill>
                  <a:srgbClr val="000090"/>
                </a:solidFill>
                <a:latin typeface="Courier"/>
              </a:rPr>
              <a:t>Sum</a:t>
            </a:r>
            <a:r>
              <a:rPr lang="fr-FR" altLang="en-US" sz="1800" dirty="0">
                <a:solidFill>
                  <a:srgbClr val="000090"/>
                </a:solidFill>
                <a:latin typeface="Courier"/>
              </a:rPr>
              <a:t>: 8</a:t>
            </a:r>
            <a:endParaRPr lang="fr-FR" altLang="en-US" sz="18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smtClean="0">
                <a:solidFill>
                  <a:srgbClr val="0000FF"/>
                </a:solidFill>
                <a:latin typeface="Courier"/>
              </a:rPr>
              <a:t>None</a:t>
            </a:r>
            <a:endParaRPr lang="fr-FR" altLang="en-US" sz="1800" b="1" dirty="0">
              <a:solidFill>
                <a:srgbClr val="0000FF"/>
              </a:solidFill>
              <a:latin typeface="Courier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61000" y="3200400"/>
            <a:ext cx="3454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90"/>
                </a:solidFill>
              </a:rPr>
              <a:t>Notice that it is necessary to insert a blank line to end the function definition.</a:t>
            </a:r>
            <a:endParaRPr lang="en-US" dirty="0">
              <a:solidFill>
                <a:srgbClr val="00009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733800" y="3810000"/>
            <a:ext cx="1676400" cy="5478"/>
          </a:xfrm>
          <a:prstGeom prst="straightConnector1">
            <a:avLst/>
          </a:prstGeom>
          <a:ln w="1905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134902" y="5119773"/>
            <a:ext cx="7543800" cy="369332"/>
            <a:chOff x="1219200" y="5492591"/>
            <a:chExt cx="7543800" cy="369332"/>
          </a:xfrm>
        </p:grpSpPr>
        <p:sp>
          <p:nvSpPr>
            <p:cNvPr id="14" name="TextBox 13"/>
            <p:cNvSpPr txBox="1"/>
            <p:nvPr/>
          </p:nvSpPr>
          <p:spPr>
            <a:xfrm>
              <a:off x="4267200" y="5492591"/>
              <a:ext cx="4495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The result of calling the function is printed.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1219200" y="5721191"/>
              <a:ext cx="2971800" cy="2540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01295" y="4232587"/>
            <a:ext cx="5509305" cy="723900"/>
            <a:chOff x="2730500" y="4528423"/>
            <a:chExt cx="5880100" cy="723900"/>
          </a:xfrm>
        </p:grpSpPr>
        <p:sp>
          <p:nvSpPr>
            <p:cNvPr id="17" name="TextBox 16"/>
            <p:cNvSpPr txBox="1"/>
            <p:nvPr/>
          </p:nvSpPr>
          <p:spPr>
            <a:xfrm>
              <a:off x="4724400" y="4642723"/>
              <a:ext cx="38862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000090"/>
                  </a:solidFill>
                </a:rPr>
                <a:t>The code in the function executes.</a:t>
              </a:r>
              <a:endParaRPr lang="en-US" dirty="0">
                <a:solidFill>
                  <a:srgbClr val="000090"/>
                </a:solidFill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730500" y="4528423"/>
              <a:ext cx="1841500" cy="49768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2743200" y="5099923"/>
              <a:ext cx="1828800" cy="152400"/>
            </a:xfrm>
            <a:prstGeom prst="straightConnector1">
              <a:avLst/>
            </a:prstGeom>
            <a:ln w="19050" cmpd="sng">
              <a:solidFill>
                <a:srgbClr val="00009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5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Summary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strings, lists and tuples are sequences</a:t>
            </a:r>
          </a:p>
          <a:p>
            <a:pPr lvl="1"/>
            <a:r>
              <a:rPr lang="en-US" dirty="0" smtClean="0"/>
              <a:t>The operators: +, * and in can be used with sequences</a:t>
            </a:r>
          </a:p>
          <a:p>
            <a:pPr lvl="1"/>
            <a:r>
              <a:rPr lang="en-US" dirty="0" smtClean="0"/>
              <a:t>We use a for … in … to iterate through each element of a sequence</a:t>
            </a:r>
          </a:p>
          <a:p>
            <a:pPr lvl="1"/>
            <a:r>
              <a:rPr lang="en-US" dirty="0" smtClean="0"/>
              <a:t>len(), min(), max() can be used with sequences </a:t>
            </a:r>
          </a:p>
          <a:p>
            <a:pPr lvl="1"/>
            <a:r>
              <a:rPr lang="en-US" dirty="0" smtClean="0"/>
              <a:t>sum() can be used with tuples and lists</a:t>
            </a:r>
          </a:p>
          <a:p>
            <a:pPr lvl="1"/>
            <a:r>
              <a:rPr lang="en-US" dirty="0" smtClean="0"/>
              <a:t>Each element of a sequence can be accessed using the index operator.  The index can be negative (starting from the end of the sequence)</a:t>
            </a:r>
          </a:p>
          <a:p>
            <a:pPr lvl="1"/>
            <a:r>
              <a:rPr lang="en-US" dirty="0" smtClean="0"/>
              <a:t>Sequences can be sliced using [slice_start:  slice_end:  step]</a:t>
            </a:r>
          </a:p>
          <a:p>
            <a:r>
              <a:rPr lang="en-GB" dirty="0" smtClean="0"/>
              <a:t>The Python interactive interpreter (IDLE)</a:t>
            </a:r>
          </a:p>
          <a:p>
            <a:pPr lvl="1"/>
            <a:r>
              <a:rPr lang="en-NZ" dirty="0" smtClean="0"/>
              <a:t>u</a:t>
            </a:r>
            <a:r>
              <a:rPr lang="en-US" dirty="0" smtClean="0"/>
              <a:t>se the interactive Python interpreter </a:t>
            </a:r>
            <a:r>
              <a:rPr lang="en-NZ" dirty="0" smtClean="0"/>
              <a:t>to check python statements and functions</a:t>
            </a:r>
          </a:p>
          <a:p>
            <a:pPr lvl="1"/>
            <a:r>
              <a:rPr lang="en-NZ" dirty="0" smtClean="0"/>
              <a:t>u</a:t>
            </a:r>
            <a:r>
              <a:rPr lang="en-US" dirty="0" smtClean="0"/>
              <a:t>se the interactive Python interpreter </a:t>
            </a:r>
            <a:r>
              <a:rPr lang="en-NZ" dirty="0" smtClean="0"/>
              <a:t>to look up Python help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8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 smtClean="0">
                <a:cs typeface="Calibri"/>
              </a:rPr>
              <a:t>sequence1 = (5, 7, 2, 6, 4, 3, 9) </a:t>
            </a:r>
          </a:p>
          <a:p>
            <a:pPr lvl="1"/>
            <a:r>
              <a:rPr lang="en-US" dirty="0" smtClean="0">
                <a:cs typeface="Calibri"/>
              </a:rPr>
              <a:t>sequence2 </a:t>
            </a:r>
            <a:r>
              <a:rPr lang="en-US" dirty="0">
                <a:cs typeface="Calibri"/>
              </a:rPr>
              <a:t>= </a:t>
            </a:r>
            <a:r>
              <a:rPr lang="en-US" dirty="0" smtClean="0">
                <a:cs typeface="Calibri"/>
              </a:rPr>
              <a:t>[5</a:t>
            </a:r>
            <a:r>
              <a:rPr lang="en-US" dirty="0">
                <a:cs typeface="Calibri"/>
              </a:rPr>
              <a:t>, 7, 2, 6, 4, 3, </a:t>
            </a:r>
            <a:r>
              <a:rPr lang="en-US" dirty="0" smtClean="0">
                <a:cs typeface="Calibri"/>
              </a:rPr>
              <a:t>9]</a:t>
            </a:r>
          </a:p>
          <a:p>
            <a:pPr lvl="1"/>
            <a:r>
              <a:rPr lang="en-US" dirty="0" smtClean="0">
                <a:cs typeface="Calibri"/>
              </a:rPr>
              <a:t>sequence3 = "This is a sequence of characters"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for element in </a:t>
            </a:r>
            <a:r>
              <a:rPr lang="en-US" dirty="0" smtClean="0">
                <a:cs typeface="Calibri"/>
              </a:rPr>
              <a:t>sequence3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411480" lvl="2" indent="0">
              <a:buNone/>
            </a:pPr>
            <a:r>
              <a:rPr lang="en-US" dirty="0" smtClean="0">
                <a:latin typeface="Calibri"/>
                <a:cs typeface="Calibri"/>
              </a:rPr>
              <a:t>	…</a:t>
            </a:r>
          </a:p>
          <a:p>
            <a:pPr lvl="1"/>
            <a:r>
              <a:rPr lang="en-US" dirty="0" err="1" smtClean="0">
                <a:latin typeface="Calibri"/>
                <a:cs typeface="Calibri"/>
              </a:rPr>
              <a:t>min_value</a:t>
            </a:r>
            <a:r>
              <a:rPr lang="en-US" dirty="0" smtClean="0">
                <a:latin typeface="Calibri"/>
                <a:cs typeface="Calibri"/>
              </a:rPr>
              <a:t> = min(</a:t>
            </a:r>
            <a:r>
              <a:rPr lang="en-US" dirty="0" smtClean="0">
                <a:cs typeface="Calibri"/>
              </a:rPr>
              <a:t>sequence1</a:t>
            </a:r>
            <a:r>
              <a:rPr lang="en-US" dirty="0" smtClean="0">
                <a:latin typeface="Calibri"/>
                <a:cs typeface="Calibri"/>
              </a:rPr>
              <a:t>) </a:t>
            </a:r>
          </a:p>
          <a:p>
            <a:pPr lvl="1"/>
            <a:r>
              <a:rPr lang="en-US" dirty="0" err="1" smtClean="0">
                <a:cs typeface="Calibri"/>
              </a:rPr>
              <a:t>max_value</a:t>
            </a:r>
            <a:r>
              <a:rPr lang="en-US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= max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 smtClean="0">
                <a:cs typeface="Calibri"/>
              </a:rPr>
              <a:t>sequence2</a:t>
            </a:r>
            <a:r>
              <a:rPr lang="en-US" dirty="0" smtClean="0">
                <a:latin typeface="Calibri"/>
                <a:cs typeface="Calibri"/>
              </a:rPr>
              <a:t>) </a:t>
            </a:r>
          </a:p>
          <a:p>
            <a:pPr lvl="1"/>
            <a:r>
              <a:rPr lang="en-US" dirty="0" smtClean="0">
                <a:cs typeface="Calibri"/>
              </a:rPr>
              <a:t>total </a:t>
            </a:r>
            <a:r>
              <a:rPr lang="en-US" dirty="0">
                <a:cs typeface="Calibri"/>
              </a:rPr>
              <a:t>= sum</a:t>
            </a:r>
            <a:r>
              <a:rPr lang="en-US" dirty="0" smtClean="0">
                <a:latin typeface="Calibri"/>
                <a:cs typeface="Calibri"/>
              </a:rPr>
              <a:t>(</a:t>
            </a:r>
            <a:r>
              <a:rPr lang="en-US" dirty="0">
                <a:cs typeface="Calibri"/>
              </a:rPr>
              <a:t>sequence1</a:t>
            </a:r>
            <a:r>
              <a:rPr lang="en-US" dirty="0" smtClean="0">
                <a:latin typeface="Calibri"/>
                <a:cs typeface="Calibri"/>
              </a:rPr>
              <a:t>)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element_from_end1 = </a:t>
            </a:r>
            <a:r>
              <a:rPr lang="en-US" dirty="0" smtClean="0">
                <a:cs typeface="Calibri"/>
              </a:rPr>
              <a:t>sequence1</a:t>
            </a:r>
            <a:r>
              <a:rPr lang="en-US" dirty="0" smtClean="0">
                <a:latin typeface="Calibri"/>
                <a:cs typeface="Calibri"/>
              </a:rPr>
              <a:t>[-2]</a:t>
            </a:r>
          </a:p>
          <a:p>
            <a:pPr lvl="1"/>
            <a:r>
              <a:rPr lang="en-US" dirty="0" smtClean="0">
                <a:cs typeface="Calibri"/>
              </a:rPr>
              <a:t>element_from_end3 </a:t>
            </a:r>
            <a:r>
              <a:rPr lang="en-US" dirty="0">
                <a:cs typeface="Calibri"/>
              </a:rPr>
              <a:t>= </a:t>
            </a:r>
            <a:r>
              <a:rPr lang="en-US" dirty="0" smtClean="0">
                <a:cs typeface="Calibri"/>
              </a:rPr>
              <a:t>sequence3[</a:t>
            </a:r>
            <a:r>
              <a:rPr lang="en-US" dirty="0">
                <a:cs typeface="Calibri"/>
              </a:rPr>
              <a:t>-2]</a:t>
            </a:r>
          </a:p>
          <a:p>
            <a:pPr lvl="1"/>
            <a:r>
              <a:rPr lang="en-US" dirty="0" smtClean="0">
                <a:cs typeface="Calibri"/>
              </a:rPr>
              <a:t>element_from_end1 = sequence1.</a:t>
            </a:r>
            <a:r>
              <a:rPr lang="en-US" dirty="0">
                <a:cs typeface="Calibri"/>
              </a:rPr>
              <a:t>index</a:t>
            </a:r>
            <a:r>
              <a:rPr lang="en-US" dirty="0" smtClean="0">
                <a:cs typeface="Calibri"/>
              </a:rPr>
              <a:t>(4) </a:t>
            </a:r>
            <a:endParaRPr lang="en-US" dirty="0">
              <a:cs typeface="Calibri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position3 = </a:t>
            </a:r>
            <a:r>
              <a:rPr lang="en-US" dirty="0" smtClean="0">
                <a:cs typeface="Calibri"/>
              </a:rPr>
              <a:t>sequence3</a:t>
            </a:r>
            <a:r>
              <a:rPr lang="en-US" dirty="0" smtClean="0">
                <a:latin typeface="Calibri"/>
                <a:cs typeface="Calibri"/>
              </a:rPr>
              <a:t>.index("</a:t>
            </a:r>
            <a:r>
              <a:rPr lang="en-US" dirty="0" err="1" smtClean="0">
                <a:latin typeface="Calibri"/>
                <a:cs typeface="Calibri"/>
              </a:rPr>
              <a:t>uen</a:t>
            </a:r>
            <a:r>
              <a:rPr lang="en-US" dirty="0" smtClean="0">
                <a:latin typeface="Calibri"/>
                <a:cs typeface="Calibri"/>
              </a:rPr>
              <a:t>") </a:t>
            </a:r>
          </a:p>
          <a:p>
            <a:pPr lvl="1"/>
            <a:r>
              <a:rPr lang="en-US" dirty="0" smtClean="0">
                <a:latin typeface="Calibri"/>
                <a:cs typeface="Calibri"/>
              </a:rPr>
              <a:t>part1 = </a:t>
            </a:r>
            <a:r>
              <a:rPr lang="en-US" dirty="0" smtClean="0">
                <a:cs typeface="Calibri"/>
              </a:rPr>
              <a:t>sequence1[2: 5: 3]</a:t>
            </a:r>
          </a:p>
          <a:p>
            <a:pPr lvl="1"/>
            <a:r>
              <a:rPr lang="en-US" dirty="0" smtClean="0">
                <a:cs typeface="Calibri"/>
              </a:rPr>
              <a:t>part2 </a:t>
            </a:r>
            <a:r>
              <a:rPr lang="en-US" dirty="0">
                <a:cs typeface="Calibri"/>
              </a:rPr>
              <a:t>= </a:t>
            </a:r>
            <a:r>
              <a:rPr lang="en-US" dirty="0" smtClean="0">
                <a:cs typeface="Calibri"/>
              </a:rPr>
              <a:t>sequence2[</a:t>
            </a:r>
            <a:r>
              <a:rPr lang="en-US" dirty="0">
                <a:cs typeface="Calibri"/>
              </a:rPr>
              <a:t>2: </a:t>
            </a:r>
            <a:r>
              <a:rPr lang="en-US" dirty="0" smtClean="0">
                <a:cs typeface="Calibri"/>
              </a:rPr>
              <a:t>7: 2]</a:t>
            </a:r>
            <a:endParaRPr lang="en-US" dirty="0"/>
          </a:p>
          <a:p>
            <a:pPr lvl="1"/>
            <a:r>
              <a:rPr lang="en-US" dirty="0" smtClean="0">
                <a:cs typeface="Calibri"/>
              </a:rPr>
              <a:t>part3 </a:t>
            </a:r>
            <a:r>
              <a:rPr lang="en-US" dirty="0">
                <a:cs typeface="Calibri"/>
              </a:rPr>
              <a:t>= </a:t>
            </a:r>
            <a:r>
              <a:rPr lang="en-US" dirty="0" smtClean="0">
                <a:cs typeface="Calibri"/>
              </a:rPr>
              <a:t>sequence3[1: </a:t>
            </a:r>
            <a:r>
              <a:rPr lang="en-US" dirty="0">
                <a:cs typeface="Calibri"/>
              </a:rPr>
              <a:t>5: </a:t>
            </a:r>
            <a:r>
              <a:rPr lang="en-US" dirty="0" smtClean="0">
                <a:cs typeface="Calibri"/>
              </a:rPr>
              <a:t>2]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</a:t>
            </a:r>
            <a:r>
              <a:rPr lang="en-NZ" dirty="0" err="1" smtClean="0"/>
              <a:t>count_doubles</a:t>
            </a:r>
            <a:r>
              <a:rPr lang="en-NZ" dirty="0" smtClean="0"/>
              <a:t>() function	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1143000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en-NZ" dirty="0" smtClean="0"/>
              <a:t>Parameter: </a:t>
            </a:r>
            <a:r>
              <a:rPr lang="en-NZ" dirty="0"/>
              <a:t>a string (e.g. </a:t>
            </a:r>
            <a:r>
              <a:rPr lang="en-NZ" dirty="0" smtClean="0"/>
              <a:t>‘green apple’)</a:t>
            </a:r>
          </a:p>
          <a:p>
            <a:pPr lvl="1"/>
            <a:r>
              <a:rPr lang="en-NZ" dirty="0" smtClean="0"/>
              <a:t>Returns: the </a:t>
            </a:r>
            <a:r>
              <a:rPr lang="en-NZ" dirty="0"/>
              <a:t>number of double letters (a letter followed by the same letter) </a:t>
            </a:r>
            <a:endParaRPr lang="en-NZ" dirty="0" smtClean="0"/>
          </a:p>
          <a:p>
            <a:pPr lvl="2"/>
            <a:r>
              <a:rPr lang="en-NZ" dirty="0" smtClean="0"/>
              <a:t>excluding </a:t>
            </a:r>
            <a:r>
              <a:rPr lang="en-NZ" dirty="0"/>
              <a:t>double spaces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179388" y="2337619"/>
            <a:ext cx="8278812" cy="4278094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b="1" dirty="0" err="1">
                <a:solidFill>
                  <a:srgbClr val="0000FF"/>
                </a:solidFill>
                <a:latin typeface="Courier"/>
              </a:rPr>
              <a:t>count_doubles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text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count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next =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letter1 = text[0]</a:t>
            </a:r>
            <a:endParaRPr lang="en-US" altLang="en-US" sz="1600" dirty="0">
              <a:solidFill>
                <a:srgbClr val="000090"/>
              </a:solidFill>
              <a:latin typeface="Courier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while next &lt;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( __________):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letter2 = text[ ______]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if __________ == _________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and  letter1 != "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":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    count += 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    letter1 = ______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else: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    letter1 =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______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       next +=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return count</a:t>
            </a:r>
            <a:endParaRPr lang="en-US" alt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29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Learning outcomes</a:t>
            </a:r>
            <a:endParaRPr lang="en-NZ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NZ" smtClean="0"/>
              <a:t>At the end of this lecture, students should be able to:</a:t>
            </a:r>
          </a:p>
          <a:p>
            <a:pPr lvl="1"/>
            <a:r>
              <a:rPr lang="en-NZ" smtClean="0"/>
              <a:t>recognise sequences and the common features of sequences</a:t>
            </a:r>
          </a:p>
          <a:p>
            <a:pPr lvl="1"/>
            <a:r>
              <a:rPr lang="en-NZ" smtClean="0"/>
              <a:t>u</a:t>
            </a:r>
            <a:r>
              <a:rPr lang="en-US" smtClean="0"/>
              <a:t>se the interactive Python interpreter </a:t>
            </a:r>
            <a:r>
              <a:rPr lang="en-NZ" smtClean="0"/>
              <a:t>to check python statements and functions</a:t>
            </a:r>
          </a:p>
          <a:p>
            <a:pPr lvl="1"/>
            <a:r>
              <a:rPr lang="en-NZ" smtClean="0"/>
              <a:t>u</a:t>
            </a:r>
            <a:r>
              <a:rPr lang="en-US" smtClean="0"/>
              <a:t>se the interactive Python interpreter </a:t>
            </a:r>
            <a:r>
              <a:rPr lang="en-NZ" smtClean="0"/>
              <a:t>to look up Python help</a:t>
            </a:r>
          </a:p>
          <a:p>
            <a:pPr lvl="1"/>
            <a:endParaRPr lang="en-NZ" smtClean="0"/>
          </a:p>
          <a:p>
            <a:pPr lvl="1"/>
            <a:endParaRPr lang="en-US" smtClean="0"/>
          </a:p>
          <a:p>
            <a:pPr lvl="1"/>
            <a:endParaRPr lang="en-US" altLang="en-US" smtClean="0"/>
          </a:p>
          <a:p>
            <a:endParaRPr lang="en-NZ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Sequences: </a:t>
            </a:r>
            <a:r>
              <a:rPr lang="en-GB" smtClean="0"/>
              <a:t>strings, lists and tuples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Sequence types</a:t>
            </a:r>
          </a:p>
          <a:p>
            <a:pPr lvl="1"/>
            <a:r>
              <a:rPr lang="en-GB" dirty="0" smtClean="0"/>
              <a:t>There are five types of sequences in Python.  In </a:t>
            </a:r>
            <a:r>
              <a:rPr lang="en-GB" dirty="0" err="1" smtClean="0"/>
              <a:t>CompSci</a:t>
            </a:r>
            <a:r>
              <a:rPr lang="en-GB" dirty="0" smtClean="0"/>
              <a:t> 101 we use three of these: </a:t>
            </a:r>
            <a:r>
              <a:rPr lang="en-GB" dirty="0" smtClean="0">
                <a:solidFill>
                  <a:srgbClr val="FF0000"/>
                </a:solidFill>
              </a:rPr>
              <a:t>strings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lists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tuples</a:t>
            </a:r>
            <a:r>
              <a:rPr lang="en-GB" dirty="0" smtClean="0"/>
              <a:t>.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Sequences allow you to store multiple values in an organized and efficient fashion. </a:t>
            </a:r>
            <a:endParaRPr lang="en-US" dirty="0" smtClean="0"/>
          </a:p>
          <a:p>
            <a:pPr lvl="1"/>
            <a:r>
              <a:rPr lang="en-US" dirty="0" smtClean="0"/>
              <a:t>The indices of the elements of a sequence start at 0.  The indices can be negative (to access elements from the end of the sequence).</a:t>
            </a:r>
          </a:p>
          <a:p>
            <a:pPr lvl="1"/>
            <a:r>
              <a:rPr lang="en-US" dirty="0" smtClean="0"/>
              <a:t>The order of the elements in a sequence is important.</a:t>
            </a:r>
          </a:p>
          <a:p>
            <a:pPr lvl="1"/>
            <a:r>
              <a:rPr lang="en-US" dirty="0" smtClean="0"/>
              <a:t>Each element of a sequence can be accessed using square brackets and the index number, e.g., </a:t>
            </a: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33900" y="2418169"/>
            <a:ext cx="2971800" cy="83099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(3, 4, 8)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[3, 4, 8]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"348"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638800" y="5657704"/>
            <a:ext cx="2667000" cy="107721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(3, 4, 8)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print(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[2])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middle =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[1]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last =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[-1]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7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Sequences continued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Sequences can be sliced: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len(), min(), max() </a:t>
            </a:r>
            <a:r>
              <a:rPr lang="en-US" dirty="0" smtClean="0"/>
              <a:t>functions can be applied to sequences (</a:t>
            </a:r>
            <a:r>
              <a:rPr lang="en-US" dirty="0" smtClean="0">
                <a:solidFill>
                  <a:srgbClr val="FF0000"/>
                </a:solidFill>
              </a:rPr>
              <a:t>sum() </a:t>
            </a:r>
            <a:r>
              <a:rPr lang="en-US" dirty="0" smtClean="0"/>
              <a:t>can be used with tuples and lists).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2119" y="1641902"/>
            <a:ext cx="5440363" cy="1569660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(3, 4, 8, 7, 2)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[3, 4, 8, 0, 1]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"3and 4"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a_tuple2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0:3:2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a_list2 =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1:3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a_tuple2, a_list2, 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[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5:1:-2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])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609600" y="4613205"/>
            <a:ext cx="7086600" cy="181588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a_tuple_list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= [(3, 'c'), (9,'a'), (1, 'z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')]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print(max(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print(max(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a_tuple_list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print(max(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a_tuple_list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4478284"/>
            <a:ext cx="1401763" cy="156966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>
              <a:defRPr/>
            </a:pP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>
              <a:defRPr/>
            </a:pP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>
              <a:defRPr/>
            </a:pP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>
              <a:defRPr/>
            </a:pPr>
            <a:r>
              <a:rPr lang="en-US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defRPr/>
            </a:pPr>
            <a:r>
              <a:rPr lang="en-US" sz="1600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(9, 'a')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2200" y="2057400"/>
            <a:ext cx="24384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>
                <a:solidFill>
                  <a:srgbClr val="000090"/>
                </a:solidFill>
              </a:rPr>
              <a:t>(3, 8) [4, 8] 4d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Sequences continued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, and '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' operators can all be used with sequences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381000" y="2039779"/>
            <a:ext cx="7086600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(3,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4) * 3 + (2, 1)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 = [3,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0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, 1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] + [6, 2] * 2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err="1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"3 &amp; 4" * 2 + "end"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print(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en-US" alt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print(4 not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24 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, "23" 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a_string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0600" y="2286000"/>
            <a:ext cx="3510347" cy="107721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sz="1600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(3, 4, 3, 4, 3, 4, 2, 1</a:t>
            </a: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defRPr/>
            </a:pPr>
            <a:r>
              <a:rPr lang="da-DK" sz="1600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[3, 0, 1, 6, 2, 6, 2]</a:t>
            </a: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da-DK" sz="1600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da-DK" sz="1600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&amp; 43 &amp; </a:t>
            </a: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4end</a:t>
            </a:r>
          </a:p>
          <a:p>
            <a:pPr>
              <a:defRPr/>
            </a:pPr>
            <a:r>
              <a:rPr lang="da-DK" sz="1600" dirty="0" smtClean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 False False</a:t>
            </a:r>
            <a:endParaRPr lang="en-US" sz="1600" dirty="0">
              <a:solidFill>
                <a:srgbClr val="0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9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Iterating through the elements of sequences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FF0000"/>
                </a:solidFill>
              </a:rPr>
              <a:t>for … in … loop </a:t>
            </a:r>
            <a:r>
              <a:rPr lang="en-US" dirty="0" smtClean="0"/>
              <a:t>can be used to visit each element of a sequence, e.g., 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66775" y="2248406"/>
            <a:ext cx="3733800" cy="3046988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(3, 4, 8, 7, 2)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 = [3, 4, 8, 24, 1]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total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a_tuple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	 total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+= number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print("1.", total)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total 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en-US" altLang="en-US" sz="1600" dirty="0">
                <a:latin typeface="Courier"/>
                <a:cs typeface="Courier"/>
              </a:rPr>
              <a:t> </a:t>
            </a:r>
            <a:r>
              <a:rPr lang="en-US" altLang="en-US" sz="16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>
                <a:latin typeface="Courier"/>
                <a:cs typeface="Courier"/>
              </a:rPr>
              <a:t> 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a_list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:</a:t>
            </a:r>
            <a:endParaRPr lang="en-US" altLang="en-US" sz="1600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	 total += number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("2.",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total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3900" y="4458057"/>
            <a:ext cx="9144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 smtClean="0">
                <a:solidFill>
                  <a:srgbClr val="000090"/>
                </a:solidFill>
              </a:rPr>
              <a:t>1. 24</a:t>
            </a:r>
          </a:p>
          <a:p>
            <a:pPr>
              <a:defRPr/>
            </a:pPr>
            <a:r>
              <a:rPr lang="da-DK" dirty="0" smtClean="0">
                <a:solidFill>
                  <a:srgbClr val="000090"/>
                </a:solidFill>
              </a:rPr>
              <a:t>2. 40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6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/>
            </a:r>
            <a:br>
              <a:rPr lang="en-NZ" smtClean="0"/>
            </a:br>
            <a:r>
              <a:rPr lang="en-NZ" smtClean="0"/>
              <a:t>Iterating through the elements of strings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smtClean="0"/>
              <a:t>A for … in … loop is used to visit each character in a string sequence.  The </a:t>
            </a:r>
            <a:r>
              <a:rPr lang="en-US" smtClean="0"/>
              <a:t>elements of a string sequence are the characters making up the string.	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1650" y="2556808"/>
            <a:ext cx="3308350" cy="2062103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word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</a:rPr>
              <a:t>=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</a:rPr>
              <a:t>"wonderful"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number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600" dirty="0" smtClean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letter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altLang="en-US" sz="1600" dirty="0" smtClean="0">
                <a:latin typeface="Courier"/>
                <a:cs typeface="Courier"/>
              </a:rPr>
              <a:t> 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word: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if letter in "</a:t>
            </a:r>
            <a:r>
              <a:rPr lang="en-US" altLang="en-US" sz="1600" dirty="0" err="1" smtClean="0">
                <a:solidFill>
                  <a:srgbClr val="000090"/>
                </a:solidFill>
                <a:latin typeface="Courier"/>
                <a:cs typeface="Courier"/>
              </a:rPr>
              <a:t>aeiou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":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	number </a:t>
            </a:r>
            <a:r>
              <a:rPr lang="en-US" altLang="en-US" sz="1600" dirty="0">
                <a:solidFill>
                  <a:srgbClr val="000090"/>
                </a:solidFill>
                <a:latin typeface="Courier"/>
                <a:cs typeface="Courier"/>
              </a:rPr>
              <a:t>+</a:t>
            </a: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= 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6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600" dirty="0" smtClean="0">
                <a:solidFill>
                  <a:srgbClr val="000090"/>
                </a:solidFill>
                <a:latin typeface="Courier"/>
                <a:cs typeface="Courier"/>
              </a:rPr>
              <a:t>print(number)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5410200"/>
            <a:ext cx="13716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dirty="0" smtClean="0">
                <a:solidFill>
                  <a:srgbClr val="000090"/>
                </a:solidFill>
              </a:rPr>
              <a:t>3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92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Iterating through the characters of a sequence – Exercise 1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the </a:t>
            </a:r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get_num_uniques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function which returns the number of unique elements in the sequence (including non alphabetic characters).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388" y="2504638"/>
            <a:ext cx="8991600" cy="4247317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a_sequence</a:t>
            </a:r>
            <a:r>
              <a:rPr lang="en-US" altLang="en-US" sz="1800" b="1" dirty="0" smtClean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uniques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[]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	for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	if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		</a:t>
            </a:r>
            <a:r>
              <a:rPr lang="en-US" altLang="en-US" sz="1800" b="1" dirty="0" err="1" smtClean="0">
                <a:solidFill>
                  <a:srgbClr val="000090"/>
                </a:solidFill>
                <a:latin typeface="Courier"/>
              </a:rPr>
              <a:t>uniques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return </a:t>
            </a:r>
            <a:r>
              <a:rPr lang="en-US" altLang="en-US" sz="1800" b="1" dirty="0" err="1" smtClean="0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 smtClean="0">
                <a:solidFill>
                  <a:srgbClr val="000090"/>
                </a:solidFill>
                <a:latin typeface="Courier"/>
              </a:rPr>
              <a:t>uniques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use_get_num_uniques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()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words = "Number of unique elements:"</a:t>
            </a: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(words,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green apple")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words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abcdefg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en-US" altLang="en-US" sz="1800" b="1" dirty="0" smtClean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words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abbbbbb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en-US" altLang="en-US" sz="1800" b="1" dirty="0" smtClean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words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3, 4, 3, 3, 4, 6, 3, 7, 8, 4)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en-US" altLang="en-US" sz="1800" b="1" dirty="0" smtClean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words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get_num_uniques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[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3, 4, 3, 3, 4, 6, 3, 7, 8, 4]</a:t>
            </a:r>
            <a:r>
              <a:rPr lang="en-US" altLang="en-US" sz="1800" b="1" dirty="0" smtClean="0">
                <a:solidFill>
                  <a:srgbClr val="000090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 </a:t>
            </a:r>
            <a:r>
              <a:rPr lang="en-US" altLang="en-US" sz="1800" b="1" dirty="0" smtClean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b="1" dirty="0" smtClean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4500" y="2819400"/>
            <a:ext cx="3581400" cy="1477328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Number of unique elements: 8</a:t>
            </a:r>
          </a:p>
          <a:p>
            <a:r>
              <a:rPr lang="en-US" b="1" dirty="0">
                <a:solidFill>
                  <a:srgbClr val="000090"/>
                </a:solidFill>
              </a:rPr>
              <a:t>Number of unique elements: 7</a:t>
            </a:r>
          </a:p>
          <a:p>
            <a:r>
              <a:rPr lang="en-US" b="1" dirty="0">
                <a:solidFill>
                  <a:srgbClr val="000090"/>
                </a:solidFill>
              </a:rPr>
              <a:t>Number of unique elements: 2</a:t>
            </a:r>
          </a:p>
          <a:p>
            <a:r>
              <a:rPr lang="en-US" b="1" dirty="0">
                <a:solidFill>
                  <a:srgbClr val="000090"/>
                </a:solidFill>
              </a:rPr>
              <a:t>Number of unique elements: 5</a:t>
            </a:r>
          </a:p>
          <a:p>
            <a:r>
              <a:rPr lang="en-US" b="1" dirty="0">
                <a:solidFill>
                  <a:srgbClr val="000090"/>
                </a:solidFill>
              </a:rPr>
              <a:t>Number of unique elements: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1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/>
            </a:r>
            <a:br>
              <a:rPr lang="en-NZ" dirty="0" smtClean="0"/>
            </a:br>
            <a:r>
              <a:rPr lang="en-NZ" dirty="0" smtClean="0"/>
              <a:t>Iterating through the characters of a string – Exercise 2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Complete the </a:t>
            </a:r>
            <a:r>
              <a:rPr lang="en-US" dirty="0" err="1" smtClean="0"/>
              <a:t>count_longer_words</a:t>
            </a:r>
            <a:r>
              <a:rPr lang="en-US" dirty="0"/>
              <a:t>() </a:t>
            </a:r>
            <a:r>
              <a:rPr lang="en-US" dirty="0" smtClean="0"/>
              <a:t>function to find </a:t>
            </a:r>
            <a:r>
              <a:rPr lang="en-US" dirty="0"/>
              <a:t>the </a:t>
            </a:r>
            <a:r>
              <a:rPr lang="en-US" dirty="0" smtClean="0"/>
              <a:t>count </a:t>
            </a:r>
            <a:r>
              <a:rPr lang="en-US" dirty="0"/>
              <a:t>of words </a:t>
            </a:r>
            <a:r>
              <a:rPr lang="en-US" dirty="0" smtClean="0"/>
              <a:t>that </a:t>
            </a:r>
            <a:r>
              <a:rPr lang="en-US" dirty="0"/>
              <a:t>are longer than </a:t>
            </a:r>
            <a:r>
              <a:rPr lang="en-US" dirty="0" smtClean="0"/>
              <a:t>the </a:t>
            </a:r>
            <a:r>
              <a:rPr lang="en-US" smtClean="0"/>
              <a:t>parameter word </a:t>
            </a:r>
            <a:r>
              <a:rPr lang="en-US" dirty="0"/>
              <a:t>from a given list of words.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9388" y="2951174"/>
            <a:ext cx="8839200" cy="3262432"/>
          </a:xfrm>
          <a:prstGeom prst="rect">
            <a:avLst/>
          </a:prstGeom>
          <a:ln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 smtClean="0">
                <a:solidFill>
                  <a:srgbClr val="0000FF"/>
                </a:solidFill>
                <a:latin typeface="Courier"/>
              </a:rPr>
              <a:t>count_longer_words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"/>
              </a:rPr>
              <a:t>(</a:t>
            </a:r>
            <a:r>
              <a:rPr lang="en-US" altLang="en-US" sz="1800" b="1" dirty="0" err="1" smtClean="0">
                <a:solidFill>
                  <a:srgbClr val="0000FF"/>
                </a:solidFill>
                <a:latin typeface="Courier"/>
              </a:rPr>
              <a:t>a_list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"/>
              </a:rPr>
              <a:t>, 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word</a:t>
            </a:r>
            <a:r>
              <a:rPr lang="en-US" altLang="en-US" sz="1800" b="1" dirty="0" smtClean="0">
                <a:solidFill>
                  <a:srgbClr val="0000FF"/>
                </a:solidFill>
                <a:latin typeface="Courier"/>
              </a:rPr>
              <a:t>)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count = 0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for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	if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	return count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err="1" smtClean="0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dirty="0" smtClean="0">
                <a:solidFill>
                  <a:srgbClr val="000090"/>
                </a:solidFill>
                <a:latin typeface="Courier"/>
              </a:rPr>
              <a:t> main(</a:t>
            </a:r>
            <a:r>
              <a:rPr lang="en-US" altLang="en-US" sz="1800" dirty="0">
                <a:solidFill>
                  <a:srgbClr val="000090"/>
                </a:solidFill>
                <a:latin typeface="Courier"/>
              </a:rPr>
              <a:t>):	</a:t>
            </a:r>
            <a:endParaRPr lang="en-US" altLang="en-US" sz="1800" dirty="0" smtClean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400" dirty="0">
                <a:solidFill>
                  <a:srgbClr val="000090"/>
                </a:solidFill>
                <a:latin typeface="Courier"/>
              </a:rPr>
              <a:t>	print(</a:t>
            </a:r>
            <a:r>
              <a:rPr lang="en-US" altLang="en-US" sz="1400" dirty="0" err="1">
                <a:solidFill>
                  <a:srgbClr val="000090"/>
                </a:solidFill>
                <a:latin typeface="Courier"/>
              </a:rPr>
              <a:t>count_longer_words</a:t>
            </a:r>
            <a:r>
              <a:rPr lang="en-US" altLang="en-US" sz="1400" dirty="0">
                <a:solidFill>
                  <a:srgbClr val="000090"/>
                </a:solidFill>
                <a:latin typeface="Courier"/>
              </a:rPr>
              <a:t>(['Double', 'letters', 'in', 'green', 'apple'], 'go</a:t>
            </a:r>
            <a:r>
              <a:rPr lang="en-US" altLang="en-US" sz="1400" dirty="0" smtClean="0">
                <a:solidFill>
                  <a:srgbClr val="000090"/>
                </a:solidFill>
                <a:latin typeface="Courier"/>
              </a:rPr>
              <a:t>'))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400" dirty="0">
                <a:solidFill>
                  <a:srgbClr val="000090"/>
                </a:solidFill>
                <a:latin typeface="Courier"/>
              </a:rPr>
              <a:t>	 print(</a:t>
            </a:r>
            <a:r>
              <a:rPr lang="en-US" altLang="en-US" sz="1400" dirty="0" err="1">
                <a:solidFill>
                  <a:srgbClr val="000090"/>
                </a:solidFill>
                <a:latin typeface="Courier"/>
              </a:rPr>
              <a:t>count_longer_words</a:t>
            </a:r>
            <a:r>
              <a:rPr lang="en-US" altLang="en-US" sz="1400" dirty="0">
                <a:solidFill>
                  <a:srgbClr val="000090"/>
                </a:solidFill>
                <a:latin typeface="Courier"/>
              </a:rPr>
              <a:t>(['Number', 'of', 'unique', 'elements'], 'go'))</a:t>
            </a:r>
            <a:endParaRPr lang="en-US" altLang="en-US" sz="14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en-US" alt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en-US" altLang="en-US" sz="1800" dirty="0" smtClean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66894" y="4582390"/>
            <a:ext cx="5334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4</a:t>
            </a:r>
          </a:p>
          <a:p>
            <a:r>
              <a:rPr lang="en-US" dirty="0">
                <a:solidFill>
                  <a:srgbClr val="000090"/>
                </a:solidFill>
              </a:rPr>
              <a:t>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L27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101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101" id="{0FF418D8-1964-43A0-BCC7-19B8A33ADE0E}" vid="{4257381A-B9E8-4FC4-8942-FC0C531309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CS101</Template>
  <TotalTime>11383</TotalTime>
  <Words>2090</Words>
  <Application>Microsoft Office PowerPoint</Application>
  <PresentationFormat>On-screen Show (4:3)</PresentationFormat>
  <Paragraphs>339</Paragraphs>
  <Slides>19</Slides>
  <Notes>17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Bookman Old Style</vt:lpstr>
      <vt:lpstr>Calibri</vt:lpstr>
      <vt:lpstr>Courier</vt:lpstr>
      <vt:lpstr>Courier New</vt:lpstr>
      <vt:lpstr>Gill Sans MT</vt:lpstr>
      <vt:lpstr>Tahoma</vt:lpstr>
      <vt:lpstr>Wingdings</vt:lpstr>
      <vt:lpstr>Wingdings 3</vt:lpstr>
      <vt:lpstr>CS101</vt:lpstr>
      <vt:lpstr>COMPSCI 101 Principles of Programming</vt:lpstr>
      <vt:lpstr>Learning outcomes</vt:lpstr>
      <vt:lpstr> Sequences: strings, lists and tuples</vt:lpstr>
      <vt:lpstr> Sequences continued</vt:lpstr>
      <vt:lpstr> Sequences continued</vt:lpstr>
      <vt:lpstr> Iterating through the elements of sequences</vt:lpstr>
      <vt:lpstr> Iterating through the elements of strings</vt:lpstr>
      <vt:lpstr> Iterating through the characters of a sequence – Exercise 1</vt:lpstr>
      <vt:lpstr> Iterating through the characters of a string – Exercise 2</vt:lpstr>
      <vt:lpstr> Iterating through the characters of a string – Exercise 3</vt:lpstr>
      <vt:lpstr>Compilers and interpreters</vt:lpstr>
      <vt:lpstr>Python IDLE</vt:lpstr>
      <vt:lpstr>The Python interactive interpreter (Python shell)</vt:lpstr>
      <vt:lpstr>The Python interactive interpreter cont.</vt:lpstr>
      <vt:lpstr>The Python interactive interpreter help</vt:lpstr>
      <vt:lpstr>None</vt:lpstr>
      <vt:lpstr>Summary</vt:lpstr>
      <vt:lpstr>Python features used in this lecture</vt:lpstr>
      <vt:lpstr>The count_doubles() function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Angela Chang</cp:lastModifiedBy>
  <cp:revision>292</cp:revision>
  <cp:lastPrinted>2017-05-25T03:19:59Z</cp:lastPrinted>
  <dcterms:created xsi:type="dcterms:W3CDTF">2006-08-16T00:00:00Z</dcterms:created>
  <dcterms:modified xsi:type="dcterms:W3CDTF">2020-01-31T00:27:45Z</dcterms:modified>
</cp:coreProperties>
</file>