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 id="2147483813" r:id="rId2"/>
  </p:sldMasterIdLst>
  <p:notesMasterIdLst>
    <p:notesMasterId r:id="rId26"/>
  </p:notesMasterIdLst>
  <p:sldIdLst>
    <p:sldId id="256" r:id="rId3"/>
    <p:sldId id="257" r:id="rId4"/>
    <p:sldId id="276" r:id="rId5"/>
    <p:sldId id="258" r:id="rId6"/>
    <p:sldId id="267" r:id="rId7"/>
    <p:sldId id="273" r:id="rId8"/>
    <p:sldId id="274" r:id="rId9"/>
    <p:sldId id="277" r:id="rId10"/>
    <p:sldId id="278" r:id="rId11"/>
    <p:sldId id="266" r:id="rId12"/>
    <p:sldId id="259" r:id="rId13"/>
    <p:sldId id="270" r:id="rId14"/>
    <p:sldId id="261" r:id="rId15"/>
    <p:sldId id="272" r:id="rId16"/>
    <p:sldId id="275" r:id="rId17"/>
    <p:sldId id="279" r:id="rId18"/>
    <p:sldId id="281" r:id="rId19"/>
    <p:sldId id="282" r:id="rId20"/>
    <p:sldId id="283" r:id="rId21"/>
    <p:sldId id="284" r:id="rId22"/>
    <p:sldId id="280" r:id="rId23"/>
    <p:sldId id="262"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571" autoAdjust="0"/>
  </p:normalViewPr>
  <p:slideViewPr>
    <p:cSldViewPr snapToGrid="0">
      <p:cViewPr varScale="1">
        <p:scale>
          <a:sx n="92" d="100"/>
          <a:sy n="92" d="100"/>
        </p:scale>
        <p:origin x="11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055A8-72E4-4E6A-A039-3331728F3383}" type="datetimeFigureOut">
              <a:rPr lang="en-US"/>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515E6-140C-42D4-9ED6-FC17B7DB5F76}" type="slidenum">
              <a:rPr lang="en-US"/>
              <a:t>‹#›</a:t>
            </a:fld>
            <a:endParaRPr lang="en-US"/>
          </a:p>
        </p:txBody>
      </p:sp>
    </p:spTree>
    <p:extLst>
      <p:ext uri="{BB962C8B-B14F-4D97-AF65-F5344CB8AC3E}">
        <p14:creationId xmlns:p14="http://schemas.microsoft.com/office/powerpoint/2010/main" val="79815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2</a:t>
            </a:fld>
            <a:endParaRPr lang="en-US"/>
          </a:p>
        </p:txBody>
      </p:sp>
    </p:spTree>
    <p:extLst>
      <p:ext uri="{BB962C8B-B14F-4D97-AF65-F5344CB8AC3E}">
        <p14:creationId xmlns:p14="http://schemas.microsoft.com/office/powerpoint/2010/main" val="72278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parallelizing the algorithm by</a:t>
            </a:r>
            <a:r>
              <a:rPr lang="en-US" baseline="0" dirty="0"/>
              <a:t> partitioning the matrix, into submatrix. Each submatrix is calculated by one node using serial means.</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11</a:t>
            </a:fld>
            <a:endParaRPr lang="en-US"/>
          </a:p>
        </p:txBody>
      </p:sp>
    </p:spTree>
    <p:extLst>
      <p:ext uri="{BB962C8B-B14F-4D97-AF65-F5344CB8AC3E}">
        <p14:creationId xmlns:p14="http://schemas.microsoft.com/office/powerpoint/2010/main" val="201321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catch is that each node is dependent on the lower partition, the left partition, and the diagonal partition from it. For example, if you want to calculate the value for the red cell, you need all the values in the blue cells. If you want to calculate the value for the green cells, you need all the purple cells. So, you can’t solve all the partitions at once. Instead, we are choosing to solve the matrix in the steps 1-5 shown in the figure to the right. After you solve one partition, then you can run two partitions in parallel. After you solve 2, then you can solve 3 partitions in parallel. Then, on the upper triangle of the matrix, you can solve two partitions, then one partition.</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12</a:t>
            </a:fld>
            <a:endParaRPr lang="en-US"/>
          </a:p>
        </p:txBody>
      </p:sp>
    </p:spTree>
    <p:extLst>
      <p:ext uri="{BB962C8B-B14F-4D97-AF65-F5344CB8AC3E}">
        <p14:creationId xmlns:p14="http://schemas.microsoft.com/office/powerpoint/2010/main" val="201321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2</a:t>
            </a:r>
            <a:r>
              <a:rPr lang="en-US" baseline="0" dirty="0"/>
              <a:t> was shown in the last graph, but you can fill in the initial edges serially, and calculate the first matrix.</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13</a:t>
            </a:fld>
            <a:endParaRPr lang="en-US"/>
          </a:p>
        </p:txBody>
      </p:sp>
    </p:spTree>
    <p:extLst>
      <p:ext uri="{BB962C8B-B14F-4D97-AF65-F5344CB8AC3E}">
        <p14:creationId xmlns:p14="http://schemas.microsoft.com/office/powerpoint/2010/main" val="1460196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will be to map the outgoing edge vector,</a:t>
            </a:r>
            <a:r>
              <a:rPr lang="en-US" baseline="0" dirty="0"/>
              <a:t> to the </a:t>
            </a:r>
            <a:r>
              <a:rPr lang="en-US" baseline="0" dirty="0" err="1"/>
              <a:t>incoming_edge</a:t>
            </a:r>
            <a:r>
              <a:rPr lang="en-US" baseline="0" dirty="0"/>
              <a:t> vector that each node will use to calculate the matrix. So, everything shown in yellow is the </a:t>
            </a:r>
            <a:r>
              <a:rPr lang="en-US" baseline="0" dirty="0" err="1"/>
              <a:t>outgoing_edge</a:t>
            </a:r>
            <a:r>
              <a:rPr lang="en-US" baseline="0" dirty="0"/>
              <a:t> vector, and it splits it into the </a:t>
            </a:r>
            <a:r>
              <a:rPr lang="en-US" baseline="0" dirty="0" err="1"/>
              <a:t>incoming_edge</a:t>
            </a:r>
            <a:r>
              <a:rPr lang="en-US" baseline="0" dirty="0"/>
              <a:t> vector that each node will use.</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14</a:t>
            </a:fld>
            <a:endParaRPr lang="en-US"/>
          </a:p>
        </p:txBody>
      </p:sp>
    </p:spTree>
    <p:extLst>
      <p:ext uri="{BB962C8B-B14F-4D97-AF65-F5344CB8AC3E}">
        <p14:creationId xmlns:p14="http://schemas.microsoft.com/office/powerpoint/2010/main" val="1460196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is to</a:t>
            </a:r>
            <a:r>
              <a:rPr lang="en-US" baseline="0" dirty="0"/>
              <a:t> use the reduce algorithm. So the reduce algorithm in our case would do 3 things. First, it would fill in the matrix for each partition using a normal loop.  It would reduce all these values back into the original matrix, because each value is a &lt;key, value&gt;, so it just has to reduce all the &lt;key, value&gt; pairs back into one long matrix vector. Lastly, it would also reduce all the </a:t>
            </a:r>
            <a:r>
              <a:rPr lang="en-US" baseline="0" dirty="0" err="1"/>
              <a:t>outgoing_edge</a:t>
            </a:r>
            <a:r>
              <a:rPr lang="en-US" baseline="0" dirty="0"/>
              <a:t> vectors for each node into a single </a:t>
            </a:r>
            <a:r>
              <a:rPr lang="en-US" baseline="0" dirty="0" err="1"/>
              <a:t>outgoing_edge</a:t>
            </a:r>
            <a:r>
              <a:rPr lang="en-US" baseline="0" dirty="0"/>
              <a:t> vector, shown in the green squares.</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15</a:t>
            </a:fld>
            <a:endParaRPr lang="en-US"/>
          </a:p>
        </p:txBody>
      </p:sp>
    </p:spTree>
    <p:extLst>
      <p:ext uri="{BB962C8B-B14F-4D97-AF65-F5344CB8AC3E}">
        <p14:creationId xmlns:p14="http://schemas.microsoft.com/office/powerpoint/2010/main" val="1460196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now that we have a new outgoing edge vector,</a:t>
            </a:r>
            <a:r>
              <a:rPr lang="en-US" baseline="0" dirty="0"/>
              <a:t> we can loop the map and reduce algorithms until the entire matrix is filled in. So, I will just run through the slides so you can see that.</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16</a:t>
            </a:fld>
            <a:endParaRPr lang="en-US"/>
          </a:p>
        </p:txBody>
      </p:sp>
    </p:spTree>
    <p:extLst>
      <p:ext uri="{BB962C8B-B14F-4D97-AF65-F5344CB8AC3E}">
        <p14:creationId xmlns:p14="http://schemas.microsoft.com/office/powerpoint/2010/main" val="128987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again,</a:t>
            </a:r>
            <a:r>
              <a:rPr lang="en-US" baseline="0" dirty="0"/>
              <a:t> fills in each sub matrix, reduces it back into one matrix, and also reduces all the outgoing edges in purple back into one long outgoing edge</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17</a:t>
            </a:fld>
            <a:endParaRPr lang="en-US"/>
          </a:p>
        </p:txBody>
      </p:sp>
    </p:spTree>
    <p:extLst>
      <p:ext uri="{BB962C8B-B14F-4D97-AF65-F5344CB8AC3E}">
        <p14:creationId xmlns:p14="http://schemas.microsoft.com/office/powerpoint/2010/main" val="3456957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Map</a:t>
            </a:r>
            <a:r>
              <a:rPr lang="en-US" baseline="0" dirty="0"/>
              <a:t> to each node again</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18</a:t>
            </a:fld>
            <a:endParaRPr lang="en-US"/>
          </a:p>
        </p:txBody>
      </p:sp>
    </p:spTree>
    <p:extLst>
      <p:ext uri="{BB962C8B-B14F-4D97-AF65-F5344CB8AC3E}">
        <p14:creationId xmlns:p14="http://schemas.microsoft.com/office/powerpoint/2010/main" val="307938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reduce</a:t>
            </a:r>
            <a:r>
              <a:rPr lang="en-US" baseline="0" dirty="0"/>
              <a:t> again</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19</a:t>
            </a:fld>
            <a:endParaRPr lang="en-US"/>
          </a:p>
        </p:txBody>
      </p:sp>
    </p:spTree>
    <p:extLst>
      <p:ext uri="{BB962C8B-B14F-4D97-AF65-F5344CB8AC3E}">
        <p14:creationId xmlns:p14="http://schemas.microsoft.com/office/powerpoint/2010/main" val="1178930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a:t>
            </a:r>
            <a:r>
              <a:rPr lang="en-US" baseline="0" dirty="0"/>
              <a:t> can do map/reduce one more time for the last node or just use a serial loop since it’s only one matrix</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20</a:t>
            </a:fld>
            <a:endParaRPr lang="en-US"/>
          </a:p>
        </p:txBody>
      </p:sp>
    </p:spTree>
    <p:extLst>
      <p:ext uri="{BB962C8B-B14F-4D97-AF65-F5344CB8AC3E}">
        <p14:creationId xmlns:p14="http://schemas.microsoft.com/office/powerpoint/2010/main" val="305558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3</a:t>
            </a:fld>
            <a:endParaRPr lang="en-US"/>
          </a:p>
        </p:txBody>
      </p:sp>
    </p:spTree>
    <p:extLst>
      <p:ext uri="{BB962C8B-B14F-4D97-AF65-F5344CB8AC3E}">
        <p14:creationId xmlns:p14="http://schemas.microsoft.com/office/powerpoint/2010/main" val="190265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traceback</a:t>
            </a:r>
            <a:r>
              <a:rPr lang="en-US" dirty="0"/>
              <a:t>, you look at the last element</a:t>
            </a:r>
            <a:r>
              <a:rPr lang="en-US" baseline="0" dirty="0"/>
              <a:t> you have, and use its </a:t>
            </a:r>
            <a:r>
              <a:rPr lang="en-US" baseline="0" dirty="0" err="1"/>
              <a:t>origin_of_score</a:t>
            </a:r>
            <a:r>
              <a:rPr lang="en-US" baseline="0" dirty="0"/>
              <a:t> in the key value pair. For example, in the matrix we just calculated, the score is 0, and it came from cell 8,8. So then you look at cell 8,8, do the alignment procedure that Fahad explained, and repeat until </a:t>
            </a:r>
            <a:r>
              <a:rPr lang="en-US" baseline="0" dirty="0" err="1"/>
              <a:t>yoyu</a:t>
            </a:r>
            <a:r>
              <a:rPr lang="en-US" baseline="0" dirty="0"/>
              <a:t> have both sequences aligned, which I won’t show here.</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smtClean="0"/>
              <a:t>21</a:t>
            </a:fld>
            <a:endParaRPr lang="en-US"/>
          </a:p>
        </p:txBody>
      </p:sp>
    </p:spTree>
    <p:extLst>
      <p:ext uri="{BB962C8B-B14F-4D97-AF65-F5344CB8AC3E}">
        <p14:creationId xmlns:p14="http://schemas.microsoft.com/office/powerpoint/2010/main" val="1704352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22</a:t>
            </a:fld>
            <a:endParaRPr lang="en-US"/>
          </a:p>
        </p:txBody>
      </p:sp>
    </p:spTree>
    <p:extLst>
      <p:ext uri="{BB962C8B-B14F-4D97-AF65-F5344CB8AC3E}">
        <p14:creationId xmlns:p14="http://schemas.microsoft.com/office/powerpoint/2010/main" val="59985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23</a:t>
            </a:fld>
            <a:endParaRPr lang="en-US"/>
          </a:p>
        </p:txBody>
      </p:sp>
    </p:spTree>
    <p:extLst>
      <p:ext uri="{BB962C8B-B14F-4D97-AF65-F5344CB8AC3E}">
        <p14:creationId xmlns:p14="http://schemas.microsoft.com/office/powerpoint/2010/main" val="295199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4</a:t>
            </a:fld>
            <a:endParaRPr lang="en-US"/>
          </a:p>
        </p:txBody>
      </p:sp>
    </p:spTree>
    <p:extLst>
      <p:ext uri="{BB962C8B-B14F-4D97-AF65-F5344CB8AC3E}">
        <p14:creationId xmlns:p14="http://schemas.microsoft.com/office/powerpoint/2010/main" val="276786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5</a:t>
            </a:fld>
            <a:endParaRPr lang="en-US"/>
          </a:p>
        </p:txBody>
      </p:sp>
    </p:spTree>
    <p:extLst>
      <p:ext uri="{BB962C8B-B14F-4D97-AF65-F5344CB8AC3E}">
        <p14:creationId xmlns:p14="http://schemas.microsoft.com/office/powerpoint/2010/main" val="11531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6</a:t>
            </a:fld>
            <a:endParaRPr lang="en-US"/>
          </a:p>
        </p:txBody>
      </p:sp>
    </p:spTree>
    <p:extLst>
      <p:ext uri="{BB962C8B-B14F-4D97-AF65-F5344CB8AC3E}">
        <p14:creationId xmlns:p14="http://schemas.microsoft.com/office/powerpoint/2010/main" val="1690478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7</a:t>
            </a:fld>
            <a:endParaRPr lang="en-US"/>
          </a:p>
        </p:txBody>
      </p:sp>
    </p:spTree>
    <p:extLst>
      <p:ext uri="{BB962C8B-B14F-4D97-AF65-F5344CB8AC3E}">
        <p14:creationId xmlns:p14="http://schemas.microsoft.com/office/powerpoint/2010/main" val="155618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8</a:t>
            </a:fld>
            <a:endParaRPr lang="en-US"/>
          </a:p>
        </p:txBody>
      </p:sp>
    </p:spTree>
    <p:extLst>
      <p:ext uri="{BB962C8B-B14F-4D97-AF65-F5344CB8AC3E}">
        <p14:creationId xmlns:p14="http://schemas.microsoft.com/office/powerpoint/2010/main" val="739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F515E6-140C-42D4-9ED6-FC17B7DB5F76}" type="slidenum">
              <a:rPr lang="en-US"/>
              <a:t>9</a:t>
            </a:fld>
            <a:endParaRPr lang="en-US"/>
          </a:p>
        </p:txBody>
      </p:sp>
    </p:spTree>
    <p:extLst>
      <p:ext uri="{BB962C8B-B14F-4D97-AF65-F5344CB8AC3E}">
        <p14:creationId xmlns:p14="http://schemas.microsoft.com/office/powerpoint/2010/main" val="36749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representing</a:t>
            </a:r>
            <a:r>
              <a:rPr lang="en-US" baseline="0" dirty="0"/>
              <a:t> the matrix using key value pairs. The key is the index of the matrix, and the value is the score, and where the score came from. I wrote out all of the values in this matrix in key value pair.</a:t>
            </a:r>
            <a:endParaRPr lang="en-US" dirty="0"/>
          </a:p>
        </p:txBody>
      </p:sp>
      <p:sp>
        <p:nvSpPr>
          <p:cNvPr id="4" name="Slide Number Placeholder 3"/>
          <p:cNvSpPr>
            <a:spLocks noGrp="1"/>
          </p:cNvSpPr>
          <p:nvPr>
            <p:ph type="sldNum" sz="quarter" idx="10"/>
          </p:nvPr>
        </p:nvSpPr>
        <p:spPr/>
        <p:txBody>
          <a:bodyPr/>
          <a:lstStyle/>
          <a:p>
            <a:fld id="{D1F515E6-140C-42D4-9ED6-FC17B7DB5F76}" type="slidenum">
              <a:rPr lang="en-US"/>
              <a:t>10</a:t>
            </a:fld>
            <a:endParaRPr lang="en-US"/>
          </a:p>
        </p:txBody>
      </p:sp>
    </p:spTree>
    <p:extLst>
      <p:ext uri="{BB962C8B-B14F-4D97-AF65-F5344CB8AC3E}">
        <p14:creationId xmlns:p14="http://schemas.microsoft.com/office/powerpoint/2010/main" val="2407435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12/11/2016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12/11/2016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12/11/2016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12/11/2016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solidFill>
                  <a:srgbClr val="FFFFFF"/>
                </a:solidFill>
                <a:latin typeface="Trebuchet MS"/>
              </a:rPr>
              <a:t>MapReduce Implementation of Needleman-Wunsch using Spark</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Abbas Furniturewalla, Fahad Mohammad, Harshil Patel</a:t>
            </a:r>
            <a:endParaRPr lang="en-US" dirty="0">
              <a:solidFill>
                <a:srgbClr val="FFFFFF"/>
              </a:solidFill>
              <a:latin typeface="Trebuchet MS"/>
            </a:endParaRPr>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8" name="TextBox 7"/>
          <p:cNvSpPr txBox="1"/>
          <p:nvPr/>
        </p:nvSpPr>
        <p:spPr>
          <a:xfrm>
            <a:off x="447675" y="2181225"/>
            <a:ext cx="11586823" cy="646331"/>
          </a:xfrm>
          <a:prstGeom prst="rect">
            <a:avLst/>
          </a:prstGeom>
        </p:spPr>
        <p:txBody>
          <a:bodyPr rtlCol="0">
            <a:spAutoFit/>
          </a:bodyPr>
          <a:lstStyle/>
          <a:p>
            <a:r>
              <a:rPr lang="en-US" dirty="0"/>
              <a:t>Matrix representation: &lt;key, value&gt; pairs, key is [</a:t>
            </a:r>
            <a:r>
              <a:rPr lang="en-US" dirty="0" err="1"/>
              <a:t>i,j</a:t>
            </a:r>
            <a:r>
              <a:rPr lang="en-US" dirty="0"/>
              <a:t>] position, value is [score, </a:t>
            </a:r>
            <a:r>
              <a:rPr lang="en-US" dirty="0" err="1"/>
              <a:t>origin_of_score</a:t>
            </a:r>
            <a:r>
              <a:rPr lang="en-US" dirty="0"/>
              <a:t>].</a:t>
            </a:r>
            <a:r>
              <a:rPr lang="en-US" dirty="0">
                <a:solidFill>
                  <a:srgbClr val="FFFFFF"/>
                </a:solidFill>
              </a:rPr>
              <a:t> 0,0 is lower-left corner. For initial scores, </a:t>
            </a:r>
            <a:r>
              <a:rPr lang="en-US" dirty="0" err="1">
                <a:solidFill>
                  <a:srgbClr val="FFFFFF"/>
                </a:solidFill>
              </a:rPr>
              <a:t>origin_of_score</a:t>
            </a:r>
            <a:r>
              <a:rPr lang="en-US" dirty="0">
                <a:solidFill>
                  <a:srgbClr val="FFFFFF"/>
                </a:solidFill>
              </a:rPr>
              <a:t> would be null</a:t>
            </a:r>
          </a:p>
        </p:txBody>
      </p:sp>
      <p:sp>
        <p:nvSpPr>
          <p:cNvPr id="9" name="Arrow: Right 8"/>
          <p:cNvSpPr/>
          <p:nvPr/>
        </p:nvSpPr>
        <p:spPr>
          <a:xfrm>
            <a:off x="5629761" y="4149710"/>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6"/>
          <p:cNvSpPr txBox="1"/>
          <p:nvPr/>
        </p:nvSpPr>
        <p:spPr>
          <a:xfrm>
            <a:off x="7174486" y="3934093"/>
            <a:ext cx="3192379" cy="1477328"/>
          </a:xfrm>
          <a:prstGeom prst="rect">
            <a:avLst/>
          </a:prstGeom>
          <a:noFill/>
        </p:spPr>
        <p:txBody>
          <a:bodyPr wrap="square" rtlCol="0">
            <a:spAutoFit/>
          </a:bodyPr>
          <a:lstStyle/>
          <a:p>
            <a:r>
              <a:rPr lang="en-US" dirty="0"/>
              <a:t>    </a:t>
            </a:r>
            <a:r>
              <a:rPr lang="en-US" u="sng" dirty="0"/>
              <a:t>K	</a:t>
            </a:r>
            <a:r>
              <a:rPr lang="en-US" dirty="0"/>
              <a:t>		</a:t>
            </a:r>
            <a:r>
              <a:rPr lang="en-US" u="sng" dirty="0"/>
              <a:t>V</a:t>
            </a:r>
          </a:p>
          <a:p>
            <a:r>
              <a:rPr lang="en-US" dirty="0"/>
              <a:t>&lt;[0,0]  ,  [ 0 , null] &gt;</a:t>
            </a:r>
          </a:p>
          <a:p>
            <a:r>
              <a:rPr lang="en-US" dirty="0"/>
              <a:t>&lt;[1,0]  ,  [-2, null] &gt;</a:t>
            </a:r>
          </a:p>
          <a:p>
            <a:r>
              <a:rPr lang="en-US" dirty="0"/>
              <a:t>&lt;[0,1]  ,  [-2, null] &gt;</a:t>
            </a:r>
          </a:p>
          <a:p>
            <a:r>
              <a:rPr lang="en-US" dirty="0"/>
              <a:t>&lt;[1,1]  ,  [-1, [0,0]] &gt;</a:t>
            </a:r>
          </a:p>
        </p:txBody>
      </p:sp>
      <p:pic>
        <p:nvPicPr>
          <p:cNvPr id="3" name="Picture 2"/>
          <p:cNvPicPr>
            <a:picLocks noChangeAspect="1"/>
          </p:cNvPicPr>
          <p:nvPr/>
        </p:nvPicPr>
        <p:blipFill>
          <a:blip r:embed="rId3"/>
          <a:stretch>
            <a:fillRect/>
          </a:stretch>
        </p:blipFill>
        <p:spPr>
          <a:xfrm>
            <a:off x="861769" y="2901697"/>
            <a:ext cx="4201675" cy="3730406"/>
          </a:xfrm>
          <a:prstGeom prst="rect">
            <a:avLst/>
          </a:prstGeom>
        </p:spPr>
      </p:pic>
    </p:spTree>
    <p:extLst>
      <p:ext uri="{BB962C8B-B14F-4D97-AF65-F5344CB8AC3E}">
        <p14:creationId xmlns:p14="http://schemas.microsoft.com/office/powerpoint/2010/main" val="149394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pic>
        <p:nvPicPr>
          <p:cNvPr id="3" name="Picture 2"/>
          <p:cNvPicPr>
            <a:picLocks noChangeAspect="1"/>
          </p:cNvPicPr>
          <p:nvPr/>
        </p:nvPicPr>
        <p:blipFill>
          <a:blip r:embed="rId3"/>
          <a:stretch>
            <a:fillRect/>
          </a:stretch>
        </p:blipFill>
        <p:spPr>
          <a:xfrm>
            <a:off x="914479" y="2695575"/>
            <a:ext cx="4247592" cy="3877692"/>
          </a:xfrm>
          <a:prstGeom prst="rect">
            <a:avLst/>
          </a:prstGeom>
        </p:spPr>
      </p:pic>
      <p:pic>
        <p:nvPicPr>
          <p:cNvPr id="5" name="Picture 4"/>
          <p:cNvPicPr>
            <a:picLocks noChangeAspect="1"/>
          </p:cNvPicPr>
          <p:nvPr/>
        </p:nvPicPr>
        <p:blipFill>
          <a:blip r:embed="rId4"/>
          <a:srcRect r="698"/>
          <a:stretch>
            <a:fillRect/>
          </a:stretch>
        </p:blipFill>
        <p:spPr>
          <a:xfrm>
            <a:off x="6953250" y="2695575"/>
            <a:ext cx="4399980" cy="3896088"/>
          </a:xfrm>
          <a:prstGeom prst="rect">
            <a:avLst/>
          </a:prstGeom>
        </p:spPr>
      </p:pic>
      <p:sp>
        <p:nvSpPr>
          <p:cNvPr id="8" name="TextBox 7"/>
          <p:cNvSpPr txBox="1"/>
          <p:nvPr/>
        </p:nvSpPr>
        <p:spPr>
          <a:xfrm>
            <a:off x="158917" y="2189664"/>
            <a:ext cx="11648071" cy="369332"/>
          </a:xfrm>
          <a:prstGeom prst="rect">
            <a:avLst/>
          </a:prstGeom>
        </p:spPr>
        <p:txBody>
          <a:bodyPr wrap="square" rtlCol="0">
            <a:spAutoFit/>
          </a:bodyPr>
          <a:lstStyle/>
          <a:p>
            <a:r>
              <a:rPr lang="en-US" dirty="0"/>
              <a:t>Step 1)  Partition Matrix based on number of available nodes. So, we will be calculating each partition serially </a:t>
            </a:r>
          </a:p>
        </p:txBody>
      </p:sp>
      <p:sp>
        <p:nvSpPr>
          <p:cNvPr id="9" name="Arrow: Right 8"/>
          <p:cNvSpPr/>
          <p:nvPr/>
        </p:nvSpPr>
        <p:spPr>
          <a:xfrm>
            <a:off x="5629761" y="4149710"/>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6"/>
          <p:cNvSpPr txBox="1"/>
          <p:nvPr/>
        </p:nvSpPr>
        <p:spPr>
          <a:xfrm>
            <a:off x="5563928" y="4643619"/>
            <a:ext cx="1044241" cy="369888"/>
          </a:xfrm>
          <a:prstGeom prst="rect">
            <a:avLst/>
          </a:prstGeom>
        </p:spPr>
        <p:txBody>
          <a:bodyPr wrap="square" rtlCol="0">
            <a:spAutoFit/>
          </a:bodyPr>
          <a:lstStyle/>
          <a:p>
            <a:r>
              <a:rPr lang="en-US" dirty="0"/>
              <a:t>3 Nodes</a:t>
            </a:r>
          </a:p>
        </p:txBody>
      </p:sp>
    </p:spTree>
    <p:extLst>
      <p:ext uri="{BB962C8B-B14F-4D97-AF65-F5344CB8AC3E}">
        <p14:creationId xmlns:p14="http://schemas.microsoft.com/office/powerpoint/2010/main" val="140628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8" name="TextBox 7"/>
          <p:cNvSpPr txBox="1"/>
          <p:nvPr/>
        </p:nvSpPr>
        <p:spPr>
          <a:xfrm>
            <a:off x="205705" y="2041666"/>
            <a:ext cx="11648071" cy="646331"/>
          </a:xfrm>
          <a:prstGeom prst="rect">
            <a:avLst/>
          </a:prstGeom>
        </p:spPr>
        <p:txBody>
          <a:bodyPr wrap="square" rtlCol="0">
            <a:spAutoFit/>
          </a:bodyPr>
          <a:lstStyle/>
          <a:p>
            <a:r>
              <a:rPr lang="en-US" dirty="0"/>
              <a:t>Catch is that each partition is dependent on partitions to left, below, and diagonal from it. So, you can only run diagonal partitions at the same time.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52" y="2779099"/>
            <a:ext cx="39624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292" y="2779099"/>
            <a:ext cx="39528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18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463" y="2839138"/>
            <a:ext cx="4070008" cy="359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646331"/>
          </a:xfrm>
          <a:prstGeom prst="rect">
            <a:avLst/>
          </a:prstGeom>
        </p:spPr>
        <p:txBody>
          <a:bodyPr rtlCol="0">
            <a:spAutoFit/>
          </a:bodyPr>
          <a:lstStyle/>
          <a:p>
            <a:r>
              <a:rPr lang="en-US" dirty="0"/>
              <a:t>Step 2)  Initialize. Fill in initial edges and first matrix serially, as well and initialize </a:t>
            </a:r>
            <a:r>
              <a:rPr lang="en-US" i="1" dirty="0" err="1"/>
              <a:t>outgoing_edge</a:t>
            </a:r>
            <a:r>
              <a:rPr lang="en-US" i="1" dirty="0"/>
              <a:t>, another KV pair vector with all the values that are needed for the next diagonal to be calculated</a:t>
            </a:r>
          </a:p>
        </p:txBody>
      </p:sp>
      <p:pic>
        <p:nvPicPr>
          <p:cNvPr id="13" name="Picture 12"/>
          <p:cNvPicPr>
            <a:picLocks noChangeAspect="1"/>
          </p:cNvPicPr>
          <p:nvPr/>
        </p:nvPicPr>
        <p:blipFill>
          <a:blip r:embed="rId4"/>
          <a:srcRect r="698"/>
          <a:stretch>
            <a:fillRect/>
          </a:stretch>
        </p:blipFill>
        <p:spPr>
          <a:xfrm>
            <a:off x="600127" y="2852926"/>
            <a:ext cx="4039104" cy="3576820"/>
          </a:xfrm>
          <a:prstGeom prst="rect">
            <a:avLst/>
          </a:prstGeom>
        </p:spPr>
      </p:pic>
      <p:sp>
        <p:nvSpPr>
          <p:cNvPr id="15" name="Arrow: Right 14"/>
          <p:cNvSpPr/>
          <p:nvPr/>
        </p:nvSpPr>
        <p:spPr>
          <a:xfrm>
            <a:off x="5267780" y="4397056"/>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21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27" y="2852926"/>
            <a:ext cx="4054379" cy="357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Step 3)  Map algorithm            Inputs: </a:t>
            </a:r>
            <a:r>
              <a:rPr lang="en-US" dirty="0" err="1"/>
              <a:t>ougoing_edge</a:t>
            </a:r>
            <a:r>
              <a:rPr lang="en-US" dirty="0"/>
              <a:t>, </a:t>
            </a:r>
            <a:r>
              <a:rPr lang="en-US" dirty="0" err="1"/>
              <a:t>partition_size</a:t>
            </a:r>
            <a:r>
              <a:rPr lang="en-US" dirty="0"/>
              <a:t>             Outputs: </a:t>
            </a:r>
            <a:r>
              <a:rPr lang="en-US" dirty="0" err="1"/>
              <a:t>incoming_edge</a:t>
            </a:r>
            <a:r>
              <a:rPr lang="en-US" dirty="0"/>
              <a:t> </a:t>
            </a:r>
          </a:p>
        </p:txBody>
      </p:sp>
      <p:sp>
        <p:nvSpPr>
          <p:cNvPr id="4" name="TextBox 3"/>
          <p:cNvSpPr txBox="1"/>
          <p:nvPr/>
        </p:nvSpPr>
        <p:spPr>
          <a:xfrm>
            <a:off x="4902112" y="2576651"/>
            <a:ext cx="1752600" cy="3724096"/>
          </a:xfrm>
          <a:prstGeom prst="rect">
            <a:avLst/>
          </a:prstGeom>
          <a:noFill/>
        </p:spPr>
        <p:txBody>
          <a:bodyPr wrap="square" rtlCol="0">
            <a:spAutoFit/>
          </a:bodyPr>
          <a:lstStyle/>
          <a:p>
            <a:r>
              <a:rPr lang="en-US" u="sng" dirty="0" err="1"/>
              <a:t>outgoing_edge</a:t>
            </a:r>
            <a:endParaRPr lang="en-US" u="sng" dirty="0"/>
          </a:p>
          <a:p>
            <a:endParaRPr lang="en-US" u="sng" dirty="0"/>
          </a:p>
          <a:p>
            <a:r>
              <a:rPr lang="en-US" sz="1400" dirty="0"/>
              <a:t>&lt;[6,0],[-12, null]&gt;</a:t>
            </a:r>
          </a:p>
          <a:p>
            <a:r>
              <a:rPr lang="en-US" sz="1400" dirty="0"/>
              <a:t>&lt;[5,0],[-10, null]&gt;</a:t>
            </a:r>
          </a:p>
          <a:p>
            <a:r>
              <a:rPr lang="en-US" sz="1400" dirty="0"/>
              <a:t>&lt;[4,0],[-8, null]&gt;</a:t>
            </a:r>
          </a:p>
          <a:p>
            <a:r>
              <a:rPr lang="en-US" sz="1400" dirty="0"/>
              <a:t>&lt;[3,0],[-6, null]&gt;</a:t>
            </a:r>
          </a:p>
          <a:p>
            <a:r>
              <a:rPr lang="en-US" sz="1400" dirty="0"/>
              <a:t>&lt;[3,1],[-5, [2,0]]&gt;</a:t>
            </a:r>
          </a:p>
          <a:p>
            <a:r>
              <a:rPr lang="en-US" sz="1400" dirty="0"/>
              <a:t>&lt;[3,2],[-4, [2,1]]&gt;</a:t>
            </a:r>
          </a:p>
          <a:p>
            <a:r>
              <a:rPr lang="en-US" sz="1400" dirty="0"/>
              <a:t>&lt;[3,3],[-2, [2,3]]&gt;</a:t>
            </a:r>
          </a:p>
          <a:p>
            <a:r>
              <a:rPr lang="en-US" sz="1400" dirty="0"/>
              <a:t>&lt;[2,3], [0, [1,2]]&gt;</a:t>
            </a:r>
          </a:p>
          <a:p>
            <a:r>
              <a:rPr lang="en-US" sz="1400" dirty="0"/>
              <a:t>&lt;[1,3],[-3, [1,2]]&gt; </a:t>
            </a:r>
          </a:p>
          <a:p>
            <a:r>
              <a:rPr lang="en-US" sz="1400" dirty="0"/>
              <a:t>&lt;[0,3],[-6, null]&gt;</a:t>
            </a:r>
          </a:p>
          <a:p>
            <a:r>
              <a:rPr lang="en-US" sz="1400" dirty="0"/>
              <a:t>&lt;[0,4],[-8, null]&gt;</a:t>
            </a:r>
          </a:p>
          <a:p>
            <a:r>
              <a:rPr lang="en-US" sz="1400" dirty="0"/>
              <a:t>&lt;[0,5],[-10, null]&gt;</a:t>
            </a:r>
          </a:p>
          <a:p>
            <a:r>
              <a:rPr lang="en-US" sz="1400" dirty="0"/>
              <a:t>&lt;[0,6],[-12, null]&gt;</a:t>
            </a:r>
          </a:p>
          <a:p>
            <a:endParaRPr lang="en-US" dirty="0"/>
          </a:p>
        </p:txBody>
      </p:sp>
      <p:sp>
        <p:nvSpPr>
          <p:cNvPr id="12" name="TextBox 11"/>
          <p:cNvSpPr txBox="1"/>
          <p:nvPr/>
        </p:nvSpPr>
        <p:spPr>
          <a:xfrm>
            <a:off x="7746824" y="2579766"/>
            <a:ext cx="2222588" cy="2923877"/>
          </a:xfrm>
          <a:prstGeom prst="rect">
            <a:avLst/>
          </a:prstGeom>
          <a:noFill/>
        </p:spPr>
        <p:txBody>
          <a:bodyPr wrap="square" rtlCol="0">
            <a:spAutoFit/>
          </a:bodyPr>
          <a:lstStyle/>
          <a:p>
            <a:r>
              <a:rPr lang="en-US" u="sng" dirty="0" err="1"/>
              <a:t>incoming_edge</a:t>
            </a:r>
            <a:endParaRPr lang="en-US" u="sng" dirty="0"/>
          </a:p>
          <a:p>
            <a:endParaRPr lang="en-US" u="sng" dirty="0"/>
          </a:p>
          <a:p>
            <a:r>
              <a:rPr lang="en-US" u="sng" dirty="0"/>
              <a:t>Node 1:</a:t>
            </a:r>
          </a:p>
          <a:p>
            <a:r>
              <a:rPr lang="en-US" sz="1400" dirty="0"/>
              <a:t>&lt;[6,0],[-12, null]&gt;</a:t>
            </a:r>
          </a:p>
          <a:p>
            <a:r>
              <a:rPr lang="en-US" sz="1400" dirty="0"/>
              <a:t>&lt;[5,0],[-10, null]&gt;</a:t>
            </a:r>
          </a:p>
          <a:p>
            <a:r>
              <a:rPr lang="en-US" sz="1400" dirty="0"/>
              <a:t>&lt;[4,0],[-8, null]&gt;</a:t>
            </a:r>
          </a:p>
          <a:p>
            <a:r>
              <a:rPr lang="en-US" sz="1400" dirty="0"/>
              <a:t>&lt;[3,0],[-6, null]&gt;</a:t>
            </a:r>
          </a:p>
          <a:p>
            <a:r>
              <a:rPr lang="en-US" sz="1400" dirty="0"/>
              <a:t>&lt;[3,1],[-5, [2,0]]&gt;</a:t>
            </a:r>
          </a:p>
          <a:p>
            <a:r>
              <a:rPr lang="en-US" sz="1400" dirty="0"/>
              <a:t>&lt;[3,2],[-4, [2,1]]&gt;</a:t>
            </a:r>
          </a:p>
          <a:p>
            <a:r>
              <a:rPr lang="en-US" sz="1400" dirty="0"/>
              <a:t>&lt;[3,3],[-2, [2,3]]&gt;</a:t>
            </a:r>
          </a:p>
          <a:p>
            <a:endParaRPr lang="en-US" sz="1400" dirty="0"/>
          </a:p>
          <a:p>
            <a:endParaRPr lang="en-US" dirty="0"/>
          </a:p>
        </p:txBody>
      </p:sp>
      <p:sp>
        <p:nvSpPr>
          <p:cNvPr id="14" name="TextBox 13"/>
          <p:cNvSpPr txBox="1"/>
          <p:nvPr/>
        </p:nvSpPr>
        <p:spPr>
          <a:xfrm>
            <a:off x="9969412" y="2856765"/>
            <a:ext cx="2222588" cy="2431435"/>
          </a:xfrm>
          <a:prstGeom prst="rect">
            <a:avLst/>
          </a:prstGeom>
          <a:noFill/>
        </p:spPr>
        <p:txBody>
          <a:bodyPr wrap="square" rtlCol="0">
            <a:spAutoFit/>
          </a:bodyPr>
          <a:lstStyle/>
          <a:p>
            <a:endParaRPr lang="en-US" u="sng" dirty="0"/>
          </a:p>
          <a:p>
            <a:r>
              <a:rPr lang="en-US" u="sng" dirty="0"/>
              <a:t>Node 2:</a:t>
            </a:r>
          </a:p>
          <a:p>
            <a:r>
              <a:rPr lang="en-US" sz="1400" dirty="0"/>
              <a:t>&lt;[3,3],[-2, [2,3]]&gt;</a:t>
            </a:r>
          </a:p>
          <a:p>
            <a:r>
              <a:rPr lang="en-US" sz="1400" dirty="0"/>
              <a:t>&lt;[2,3], [0, [1,2]]&gt;</a:t>
            </a:r>
          </a:p>
          <a:p>
            <a:r>
              <a:rPr lang="en-US" sz="1400" dirty="0"/>
              <a:t>&lt;[1,3],[-3, [1,2]]&gt; </a:t>
            </a:r>
          </a:p>
          <a:p>
            <a:r>
              <a:rPr lang="en-US" sz="1400" dirty="0"/>
              <a:t>&lt;[0,3],[-6, null]&gt;</a:t>
            </a:r>
          </a:p>
          <a:p>
            <a:r>
              <a:rPr lang="en-US" sz="1400" dirty="0"/>
              <a:t>&lt;[0,4],[-8, null]&gt;</a:t>
            </a:r>
          </a:p>
          <a:p>
            <a:r>
              <a:rPr lang="en-US" sz="1400" dirty="0"/>
              <a:t>&lt;[0,5],[-10, null]&gt;</a:t>
            </a:r>
          </a:p>
          <a:p>
            <a:r>
              <a:rPr lang="en-US" sz="1400" dirty="0"/>
              <a:t>&lt;[0,6],[-12, null]&gt;</a:t>
            </a:r>
          </a:p>
          <a:p>
            <a:endParaRPr lang="en-US" dirty="0"/>
          </a:p>
        </p:txBody>
      </p:sp>
      <p:sp>
        <p:nvSpPr>
          <p:cNvPr id="16" name="Arrow: Right 14"/>
          <p:cNvSpPr/>
          <p:nvPr/>
        </p:nvSpPr>
        <p:spPr>
          <a:xfrm>
            <a:off x="6597010" y="3786828"/>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714739" y="4271460"/>
            <a:ext cx="742950" cy="369332"/>
          </a:xfrm>
          <a:prstGeom prst="rect">
            <a:avLst/>
          </a:prstGeom>
        </p:spPr>
        <p:txBody>
          <a:bodyPr wrap="square" rtlCol="0">
            <a:spAutoFit/>
          </a:bodyPr>
          <a:lstStyle/>
          <a:p>
            <a:r>
              <a:rPr lang="en-US" dirty="0"/>
              <a:t>Map</a:t>
            </a:r>
            <a:endParaRPr lang="en-US" i="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659" y="5175874"/>
            <a:ext cx="1721056" cy="149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6600" y="5175874"/>
            <a:ext cx="1721056" cy="149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19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923330"/>
          </a:xfrm>
          <a:prstGeom prst="rect">
            <a:avLst/>
          </a:prstGeom>
        </p:spPr>
        <p:txBody>
          <a:bodyPr rtlCol="0">
            <a:spAutoFit/>
          </a:bodyPr>
          <a:lstStyle/>
          <a:p>
            <a:r>
              <a:rPr lang="en-US" dirty="0"/>
              <a:t>Step 4)  Reduce Algorithm             inputs: </a:t>
            </a:r>
            <a:r>
              <a:rPr lang="en-US" dirty="0" err="1"/>
              <a:t>incoming_edge</a:t>
            </a:r>
            <a:r>
              <a:rPr lang="en-US" dirty="0"/>
              <a:t>                  outputs: matrix, </a:t>
            </a:r>
            <a:r>
              <a:rPr lang="en-US" dirty="0" err="1"/>
              <a:t>outgoing_edge</a:t>
            </a:r>
            <a:endParaRPr lang="en-US" dirty="0"/>
          </a:p>
          <a:p>
            <a:r>
              <a:rPr lang="en-US" dirty="0"/>
              <a:t>Calculates the matrix for each node, reduces all values back into original matrix vector, also reduces all of the new </a:t>
            </a:r>
            <a:r>
              <a:rPr lang="en-US" dirty="0" err="1"/>
              <a:t>outgoing_edge</a:t>
            </a:r>
            <a:r>
              <a:rPr lang="en-US" dirty="0"/>
              <a:t> values for each node into a single outgoing edge vector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490" y="3186500"/>
            <a:ext cx="1721056" cy="149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490" y="4970029"/>
            <a:ext cx="1721056" cy="149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31" y="3180490"/>
            <a:ext cx="1721056" cy="1498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31" y="4970029"/>
            <a:ext cx="1721056" cy="150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rrow: Right 14"/>
          <p:cNvSpPr/>
          <p:nvPr/>
        </p:nvSpPr>
        <p:spPr>
          <a:xfrm>
            <a:off x="3027934" y="3687477"/>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14"/>
          <p:cNvSpPr/>
          <p:nvPr/>
        </p:nvSpPr>
        <p:spPr>
          <a:xfrm>
            <a:off x="3027934" y="5481417"/>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7"/>
          <a:stretch>
            <a:fillRect/>
          </a:stretch>
        </p:blipFill>
        <p:spPr>
          <a:xfrm>
            <a:off x="7631212" y="3198134"/>
            <a:ext cx="3708557" cy="3279303"/>
          </a:xfrm>
          <a:prstGeom prst="rect">
            <a:avLst/>
          </a:prstGeom>
        </p:spPr>
      </p:pic>
      <p:sp>
        <p:nvSpPr>
          <p:cNvPr id="11" name="Arrow: Right 14"/>
          <p:cNvSpPr/>
          <p:nvPr/>
        </p:nvSpPr>
        <p:spPr>
          <a:xfrm>
            <a:off x="6376564" y="4595469"/>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2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Step 5)  Loop it over and over again. Here, it maps the </a:t>
            </a:r>
            <a:r>
              <a:rPr lang="en-US" dirty="0" err="1"/>
              <a:t>outgoing_edge</a:t>
            </a:r>
            <a:r>
              <a:rPr lang="en-US" dirty="0"/>
              <a:t> into </a:t>
            </a:r>
            <a:r>
              <a:rPr lang="en-US" dirty="0" err="1"/>
              <a:t>incoming_edges</a:t>
            </a:r>
            <a:endParaRPr lang="en-US" dirty="0"/>
          </a:p>
        </p:txBody>
      </p:sp>
      <p:pic>
        <p:nvPicPr>
          <p:cNvPr id="4" name="Picture 3"/>
          <p:cNvPicPr>
            <a:picLocks noChangeAspect="1"/>
          </p:cNvPicPr>
          <p:nvPr/>
        </p:nvPicPr>
        <p:blipFill>
          <a:blip r:embed="rId3"/>
          <a:stretch>
            <a:fillRect/>
          </a:stretch>
        </p:blipFill>
        <p:spPr>
          <a:xfrm>
            <a:off x="680321" y="3255283"/>
            <a:ext cx="3708557" cy="3279303"/>
          </a:xfrm>
          <a:prstGeom prst="rect">
            <a:avLst/>
          </a:prstGeom>
        </p:spPr>
      </p:pic>
      <p:sp>
        <p:nvSpPr>
          <p:cNvPr id="11" name="Arrow: Right 14"/>
          <p:cNvSpPr/>
          <p:nvPr/>
        </p:nvSpPr>
        <p:spPr>
          <a:xfrm>
            <a:off x="4862089" y="4588325"/>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6149691" y="2989990"/>
            <a:ext cx="1471886" cy="1341774"/>
          </a:xfrm>
          <a:prstGeom prst="rect">
            <a:avLst/>
          </a:prstGeom>
        </p:spPr>
      </p:pic>
      <p:pic>
        <p:nvPicPr>
          <p:cNvPr id="7" name="Picture 6"/>
          <p:cNvPicPr>
            <a:picLocks noChangeAspect="1"/>
          </p:cNvPicPr>
          <p:nvPr/>
        </p:nvPicPr>
        <p:blipFill>
          <a:blip r:embed="rId5"/>
          <a:stretch>
            <a:fillRect/>
          </a:stretch>
        </p:blipFill>
        <p:spPr>
          <a:xfrm>
            <a:off x="7877916" y="4036832"/>
            <a:ext cx="1468368" cy="1309373"/>
          </a:xfrm>
          <a:prstGeom prst="rect">
            <a:avLst/>
          </a:prstGeom>
        </p:spPr>
      </p:pic>
      <p:pic>
        <p:nvPicPr>
          <p:cNvPr id="13" name="Picture 12"/>
          <p:cNvPicPr>
            <a:picLocks noChangeAspect="1"/>
          </p:cNvPicPr>
          <p:nvPr/>
        </p:nvPicPr>
        <p:blipFill>
          <a:blip r:embed="rId6"/>
          <a:stretch>
            <a:fillRect/>
          </a:stretch>
        </p:blipFill>
        <p:spPr>
          <a:xfrm>
            <a:off x="9620676" y="5142834"/>
            <a:ext cx="1487190" cy="1309374"/>
          </a:xfrm>
          <a:prstGeom prst="rect">
            <a:avLst/>
          </a:prstGeom>
        </p:spPr>
      </p:pic>
    </p:spTree>
    <p:extLst>
      <p:ext uri="{BB962C8B-B14F-4D97-AF65-F5344CB8AC3E}">
        <p14:creationId xmlns:p14="http://schemas.microsoft.com/office/powerpoint/2010/main" val="84007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Reduce</a:t>
            </a:r>
          </a:p>
        </p:txBody>
      </p:sp>
      <p:sp>
        <p:nvSpPr>
          <p:cNvPr id="11" name="Arrow: Right 14"/>
          <p:cNvSpPr/>
          <p:nvPr/>
        </p:nvSpPr>
        <p:spPr>
          <a:xfrm>
            <a:off x="4862089" y="4588325"/>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77541" y="2525696"/>
            <a:ext cx="1471886" cy="1341774"/>
          </a:xfrm>
          <a:prstGeom prst="rect">
            <a:avLst/>
          </a:prstGeom>
        </p:spPr>
      </p:pic>
      <p:pic>
        <p:nvPicPr>
          <p:cNvPr id="7" name="Picture 6"/>
          <p:cNvPicPr>
            <a:picLocks noChangeAspect="1"/>
          </p:cNvPicPr>
          <p:nvPr/>
        </p:nvPicPr>
        <p:blipFill>
          <a:blip r:embed="rId4"/>
          <a:stretch>
            <a:fillRect/>
          </a:stretch>
        </p:blipFill>
        <p:spPr>
          <a:xfrm>
            <a:off x="381059" y="3975166"/>
            <a:ext cx="1468368" cy="1309373"/>
          </a:xfrm>
          <a:prstGeom prst="rect">
            <a:avLst/>
          </a:prstGeom>
        </p:spPr>
      </p:pic>
      <p:pic>
        <p:nvPicPr>
          <p:cNvPr id="13" name="Picture 12"/>
          <p:cNvPicPr>
            <a:picLocks noChangeAspect="1"/>
          </p:cNvPicPr>
          <p:nvPr/>
        </p:nvPicPr>
        <p:blipFill>
          <a:blip r:embed="rId5"/>
          <a:stretch>
            <a:fillRect/>
          </a:stretch>
        </p:blipFill>
        <p:spPr>
          <a:xfrm>
            <a:off x="377541" y="5392235"/>
            <a:ext cx="1487190" cy="1309374"/>
          </a:xfrm>
          <a:prstGeom prst="rect">
            <a:avLst/>
          </a:prstGeom>
        </p:spPr>
      </p:pic>
      <p:pic>
        <p:nvPicPr>
          <p:cNvPr id="9" name="Picture 8"/>
          <p:cNvPicPr>
            <a:picLocks noChangeAspect="1"/>
          </p:cNvPicPr>
          <p:nvPr/>
        </p:nvPicPr>
        <p:blipFill>
          <a:blip r:embed="rId6"/>
          <a:stretch>
            <a:fillRect/>
          </a:stretch>
        </p:blipFill>
        <p:spPr>
          <a:xfrm>
            <a:off x="2560860" y="2525696"/>
            <a:ext cx="1495282" cy="1341774"/>
          </a:xfrm>
          <a:prstGeom prst="rect">
            <a:avLst/>
          </a:prstGeom>
        </p:spPr>
      </p:pic>
      <p:pic>
        <p:nvPicPr>
          <p:cNvPr id="14" name="Picture 13"/>
          <p:cNvPicPr>
            <a:picLocks noChangeAspect="1"/>
          </p:cNvPicPr>
          <p:nvPr/>
        </p:nvPicPr>
        <p:blipFill>
          <a:blip r:embed="rId7"/>
          <a:stretch>
            <a:fillRect/>
          </a:stretch>
        </p:blipFill>
        <p:spPr>
          <a:xfrm>
            <a:off x="2544077" y="3942765"/>
            <a:ext cx="1508775" cy="1341773"/>
          </a:xfrm>
          <a:prstGeom prst="rect">
            <a:avLst/>
          </a:prstGeom>
        </p:spPr>
      </p:pic>
      <p:pic>
        <p:nvPicPr>
          <p:cNvPr id="15" name="Picture 14"/>
          <p:cNvPicPr>
            <a:picLocks noChangeAspect="1"/>
          </p:cNvPicPr>
          <p:nvPr/>
        </p:nvPicPr>
        <p:blipFill>
          <a:blip r:embed="rId8"/>
          <a:stretch>
            <a:fillRect/>
          </a:stretch>
        </p:blipFill>
        <p:spPr>
          <a:xfrm>
            <a:off x="2560860" y="5392235"/>
            <a:ext cx="1491992" cy="1321153"/>
          </a:xfrm>
          <a:prstGeom prst="rect">
            <a:avLst/>
          </a:prstGeom>
        </p:spPr>
      </p:pic>
      <p:pic>
        <p:nvPicPr>
          <p:cNvPr id="16" name="Picture 15"/>
          <p:cNvPicPr>
            <a:picLocks noChangeAspect="1"/>
          </p:cNvPicPr>
          <p:nvPr/>
        </p:nvPicPr>
        <p:blipFill>
          <a:blip r:embed="rId9"/>
          <a:stretch>
            <a:fillRect/>
          </a:stretch>
        </p:blipFill>
        <p:spPr>
          <a:xfrm>
            <a:off x="6349120" y="2522537"/>
            <a:ext cx="4664869" cy="4127588"/>
          </a:xfrm>
          <a:prstGeom prst="rect">
            <a:avLst/>
          </a:prstGeom>
        </p:spPr>
      </p:pic>
    </p:spTree>
    <p:extLst>
      <p:ext uri="{BB962C8B-B14F-4D97-AF65-F5344CB8AC3E}">
        <p14:creationId xmlns:p14="http://schemas.microsoft.com/office/powerpoint/2010/main" val="309790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Map</a:t>
            </a:r>
          </a:p>
        </p:txBody>
      </p:sp>
      <p:sp>
        <p:nvSpPr>
          <p:cNvPr id="11" name="Arrow: Right 14"/>
          <p:cNvSpPr/>
          <p:nvPr/>
        </p:nvSpPr>
        <p:spPr>
          <a:xfrm>
            <a:off x="6142545" y="4235498"/>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680321" y="2610900"/>
            <a:ext cx="4469646" cy="3954850"/>
          </a:xfrm>
          <a:prstGeom prst="rect">
            <a:avLst/>
          </a:prstGeom>
        </p:spPr>
      </p:pic>
      <p:pic>
        <p:nvPicPr>
          <p:cNvPr id="3" name="Picture 2"/>
          <p:cNvPicPr>
            <a:picLocks noChangeAspect="1"/>
          </p:cNvPicPr>
          <p:nvPr/>
        </p:nvPicPr>
        <p:blipFill>
          <a:blip r:embed="rId4"/>
          <a:stretch>
            <a:fillRect/>
          </a:stretch>
        </p:blipFill>
        <p:spPr>
          <a:xfrm>
            <a:off x="7845014" y="2841892"/>
            <a:ext cx="1601249" cy="1454345"/>
          </a:xfrm>
          <a:prstGeom prst="rect">
            <a:avLst/>
          </a:prstGeom>
        </p:spPr>
      </p:pic>
      <p:pic>
        <p:nvPicPr>
          <p:cNvPr id="4" name="Picture 3"/>
          <p:cNvPicPr>
            <a:picLocks noChangeAspect="1"/>
          </p:cNvPicPr>
          <p:nvPr/>
        </p:nvPicPr>
        <p:blipFill>
          <a:blip r:embed="rId5"/>
          <a:stretch>
            <a:fillRect/>
          </a:stretch>
        </p:blipFill>
        <p:spPr>
          <a:xfrm>
            <a:off x="7845014" y="4720130"/>
            <a:ext cx="1601781" cy="1434929"/>
          </a:xfrm>
          <a:prstGeom prst="rect">
            <a:avLst/>
          </a:prstGeom>
        </p:spPr>
      </p:pic>
    </p:spTree>
    <p:extLst>
      <p:ext uri="{BB962C8B-B14F-4D97-AF65-F5344CB8AC3E}">
        <p14:creationId xmlns:p14="http://schemas.microsoft.com/office/powerpoint/2010/main" val="169462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Reduce</a:t>
            </a:r>
          </a:p>
        </p:txBody>
      </p:sp>
      <p:sp>
        <p:nvSpPr>
          <p:cNvPr id="11" name="Arrow: Right 14"/>
          <p:cNvSpPr/>
          <p:nvPr/>
        </p:nvSpPr>
        <p:spPr>
          <a:xfrm>
            <a:off x="2906426" y="4235498"/>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80853" y="2550292"/>
            <a:ext cx="1922304" cy="1745945"/>
          </a:xfrm>
          <a:prstGeom prst="rect">
            <a:avLst/>
          </a:prstGeom>
        </p:spPr>
      </p:pic>
      <p:pic>
        <p:nvPicPr>
          <p:cNvPr id="4" name="Picture 3"/>
          <p:cNvPicPr>
            <a:picLocks noChangeAspect="1"/>
          </p:cNvPicPr>
          <p:nvPr/>
        </p:nvPicPr>
        <p:blipFill>
          <a:blip r:embed="rId4"/>
          <a:stretch>
            <a:fillRect/>
          </a:stretch>
        </p:blipFill>
        <p:spPr>
          <a:xfrm>
            <a:off x="680321" y="4720130"/>
            <a:ext cx="1922836" cy="1722541"/>
          </a:xfrm>
          <a:prstGeom prst="rect">
            <a:avLst/>
          </a:prstGeom>
        </p:spPr>
      </p:pic>
      <p:pic>
        <p:nvPicPr>
          <p:cNvPr id="6" name="Picture 5"/>
          <p:cNvPicPr>
            <a:picLocks noChangeAspect="1"/>
          </p:cNvPicPr>
          <p:nvPr/>
        </p:nvPicPr>
        <p:blipFill>
          <a:blip r:embed="rId5"/>
          <a:stretch>
            <a:fillRect/>
          </a:stretch>
        </p:blipFill>
        <p:spPr>
          <a:xfrm>
            <a:off x="4220161" y="2530795"/>
            <a:ext cx="1974020" cy="1784938"/>
          </a:xfrm>
          <a:prstGeom prst="rect">
            <a:avLst/>
          </a:prstGeom>
        </p:spPr>
      </p:pic>
      <p:pic>
        <p:nvPicPr>
          <p:cNvPr id="7" name="Picture 6"/>
          <p:cNvPicPr>
            <a:picLocks noChangeAspect="1"/>
          </p:cNvPicPr>
          <p:nvPr/>
        </p:nvPicPr>
        <p:blipFill>
          <a:blip r:embed="rId6"/>
          <a:stretch>
            <a:fillRect/>
          </a:stretch>
        </p:blipFill>
        <p:spPr>
          <a:xfrm>
            <a:off x="4220161" y="4720130"/>
            <a:ext cx="1974020" cy="1722939"/>
          </a:xfrm>
          <a:prstGeom prst="rect">
            <a:avLst/>
          </a:prstGeom>
        </p:spPr>
      </p:pic>
      <p:sp>
        <p:nvSpPr>
          <p:cNvPr id="13" name="Arrow: Right 14"/>
          <p:cNvSpPr/>
          <p:nvPr/>
        </p:nvSpPr>
        <p:spPr>
          <a:xfrm>
            <a:off x="6663691" y="4296237"/>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7"/>
          <a:stretch>
            <a:fillRect/>
          </a:stretch>
        </p:blipFill>
        <p:spPr>
          <a:xfrm>
            <a:off x="8111609" y="2878950"/>
            <a:ext cx="3739807" cy="3319205"/>
          </a:xfrm>
          <a:prstGeom prst="rect">
            <a:avLst/>
          </a:prstGeom>
        </p:spPr>
      </p:pic>
    </p:spTree>
    <p:extLst>
      <p:ext uri="{BB962C8B-B14F-4D97-AF65-F5344CB8AC3E}">
        <p14:creationId xmlns:p14="http://schemas.microsoft.com/office/powerpoint/2010/main" val="239790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Alignment</a:t>
            </a:r>
          </a:p>
        </p:txBody>
      </p:sp>
      <p:sp>
        <p:nvSpPr>
          <p:cNvPr id="3" name="Content Placeholder 2"/>
          <p:cNvSpPr>
            <a:spLocks noGrp="1"/>
          </p:cNvSpPr>
          <p:nvPr>
            <p:ph idx="1"/>
          </p:nvPr>
        </p:nvSpPr>
        <p:spPr>
          <a:xfrm>
            <a:off x="681038" y="2336800"/>
            <a:ext cx="9046698" cy="3598863"/>
          </a:xfrm>
        </p:spPr>
        <p:txBody>
          <a:bodyPr vert="horz" lIns="91440" tIns="45720" rIns="91440" bIns="45720" rtlCol="0" anchor="t">
            <a:normAutofit fontScale="92500" lnSpcReduction="10000"/>
          </a:bodyPr>
          <a:lstStyle/>
          <a:p>
            <a:r>
              <a:rPr lang="EN-US" dirty="0"/>
              <a:t>Concept of Bioinformatics </a:t>
            </a:r>
          </a:p>
          <a:p>
            <a:endParaRPr lang="en-US" dirty="0"/>
          </a:p>
          <a:p>
            <a:r>
              <a:rPr lang="EN-US" dirty="0"/>
              <a:t>Arrange sequences to identify regions of similarity </a:t>
            </a:r>
          </a:p>
          <a:p>
            <a:endParaRPr lang="en-US" dirty="0"/>
          </a:p>
          <a:p>
            <a:r>
              <a:rPr lang="EN-US" dirty="0"/>
              <a:t>Used to find functional, structural, evolutionary relationships</a:t>
            </a:r>
          </a:p>
          <a:p>
            <a:endParaRPr lang="en-US" dirty="0"/>
          </a:p>
          <a:p>
            <a:r>
              <a:rPr lang="EN-US" dirty="0"/>
              <a:t>Also used for non-biological sequences</a:t>
            </a:r>
          </a:p>
          <a:p>
            <a:endParaRPr lang="en-US" dirty="0"/>
          </a:p>
          <a:p>
            <a:r>
              <a:rPr lang="en-US" dirty="0"/>
              <a:t>Global vs. Local</a:t>
            </a:r>
            <a:endParaRPr lang="EN-US" dirty="0"/>
          </a:p>
        </p:txBody>
      </p:sp>
      <p:pic>
        <p:nvPicPr>
          <p:cNvPr id="4" name="Picture 3"/>
          <p:cNvPicPr>
            <a:picLocks noChangeAspect="1"/>
          </p:cNvPicPr>
          <p:nvPr/>
        </p:nvPicPr>
        <p:blipFill>
          <a:blip r:embed="rId3"/>
          <a:stretch>
            <a:fillRect/>
          </a:stretch>
        </p:blipFill>
        <p:spPr>
          <a:xfrm>
            <a:off x="8730109" y="4839537"/>
            <a:ext cx="2923004" cy="1827726"/>
          </a:xfrm>
          <a:prstGeom prst="rect">
            <a:avLst/>
          </a:prstGeom>
        </p:spPr>
      </p:pic>
      <p:sp>
        <p:nvSpPr>
          <p:cNvPr id="5" name="TextBox 4"/>
          <p:cNvSpPr txBox="1"/>
          <p:nvPr/>
        </p:nvSpPr>
        <p:spPr>
          <a:xfrm>
            <a:off x="8866022" y="2794406"/>
            <a:ext cx="2962656" cy="3139321"/>
          </a:xfrm>
          <a:prstGeom prst="rect">
            <a:avLst/>
          </a:prstGeom>
          <a:noFill/>
        </p:spPr>
        <p:txBody>
          <a:bodyPr wrap="square" rtlCol="0">
            <a:spAutoFit/>
          </a:bodyPr>
          <a:lstStyle/>
          <a:p>
            <a:r>
              <a:rPr lang="en-US" u="sng" dirty="0"/>
              <a:t>Unaligned:</a:t>
            </a:r>
          </a:p>
          <a:p>
            <a:r>
              <a:rPr lang="en-US" dirty="0"/>
              <a:t>ATTGACCTGA</a:t>
            </a:r>
          </a:p>
          <a:p>
            <a:r>
              <a:rPr lang="en-US" dirty="0"/>
              <a:t>ATCCTGA</a:t>
            </a:r>
          </a:p>
          <a:p>
            <a:endParaRPr lang="en-US" dirty="0"/>
          </a:p>
          <a:p>
            <a:endParaRPr lang="en-US" dirty="0"/>
          </a:p>
          <a:p>
            <a:endParaRPr lang="en-US" dirty="0"/>
          </a:p>
          <a:p>
            <a:r>
              <a:rPr lang="en-US" dirty="0"/>
              <a:t>		</a:t>
            </a:r>
            <a:r>
              <a:rPr lang="en-US" u="sng" dirty="0"/>
              <a:t>Aligned</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111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10" name="TextBox 9"/>
          <p:cNvSpPr txBox="1"/>
          <p:nvPr/>
        </p:nvSpPr>
        <p:spPr>
          <a:xfrm>
            <a:off x="438150" y="2048668"/>
            <a:ext cx="11274928" cy="369332"/>
          </a:xfrm>
          <a:prstGeom prst="rect">
            <a:avLst/>
          </a:prstGeom>
        </p:spPr>
        <p:txBody>
          <a:bodyPr rtlCol="0">
            <a:spAutoFit/>
          </a:bodyPr>
          <a:lstStyle/>
          <a:p>
            <a:r>
              <a:rPr lang="en-US" dirty="0"/>
              <a:t>One more map/reduce or just use serial method for last matrix</a:t>
            </a:r>
          </a:p>
        </p:txBody>
      </p:sp>
      <p:sp>
        <p:nvSpPr>
          <p:cNvPr id="13" name="Arrow: Right 14"/>
          <p:cNvSpPr/>
          <p:nvPr/>
        </p:nvSpPr>
        <p:spPr>
          <a:xfrm>
            <a:off x="5392104" y="4296237"/>
            <a:ext cx="97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672081" y="2536962"/>
            <a:ext cx="4320047" cy="3834188"/>
          </a:xfrm>
          <a:prstGeom prst="rect">
            <a:avLst/>
          </a:prstGeom>
        </p:spPr>
      </p:pic>
      <p:pic>
        <p:nvPicPr>
          <p:cNvPr id="5" name="Picture 4"/>
          <p:cNvPicPr>
            <a:picLocks noChangeAspect="1"/>
          </p:cNvPicPr>
          <p:nvPr/>
        </p:nvPicPr>
        <p:blipFill>
          <a:blip r:embed="rId4"/>
          <a:stretch>
            <a:fillRect/>
          </a:stretch>
        </p:blipFill>
        <p:spPr>
          <a:xfrm>
            <a:off x="7022182" y="2536962"/>
            <a:ext cx="4324403" cy="3834188"/>
          </a:xfrm>
          <a:prstGeom prst="rect">
            <a:avLst/>
          </a:prstGeom>
        </p:spPr>
      </p:pic>
    </p:spTree>
    <p:extLst>
      <p:ext uri="{BB962C8B-B14F-4D97-AF65-F5344CB8AC3E}">
        <p14:creationId xmlns:p14="http://schemas.microsoft.com/office/powerpoint/2010/main" val="163001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Parallelizing The Algorithm</a:t>
            </a:r>
          </a:p>
        </p:txBody>
      </p:sp>
      <p:sp>
        <p:nvSpPr>
          <p:cNvPr id="3" name="Content Placeholder 2"/>
          <p:cNvSpPr>
            <a:spLocks noGrp="1"/>
          </p:cNvSpPr>
          <p:nvPr>
            <p:ph idx="1"/>
          </p:nvPr>
        </p:nvSpPr>
        <p:spPr>
          <a:xfrm>
            <a:off x="680321" y="2165423"/>
            <a:ext cx="9613861" cy="3599316"/>
          </a:xfrm>
        </p:spPr>
        <p:txBody>
          <a:bodyPr/>
          <a:lstStyle/>
          <a:p>
            <a:r>
              <a:rPr lang="en-US" dirty="0" err="1"/>
              <a:t>Traceback</a:t>
            </a:r>
            <a:r>
              <a:rPr lang="en-US" dirty="0"/>
              <a:t>: Look at the last element, use its </a:t>
            </a:r>
            <a:r>
              <a:rPr lang="en-US" dirty="0" err="1"/>
              <a:t>origin_of_score</a:t>
            </a:r>
            <a:endParaRPr lang="en-US" dirty="0"/>
          </a:p>
        </p:txBody>
      </p:sp>
      <p:pic>
        <p:nvPicPr>
          <p:cNvPr id="4" name="Picture 3"/>
          <p:cNvPicPr>
            <a:picLocks noChangeAspect="1"/>
          </p:cNvPicPr>
          <p:nvPr/>
        </p:nvPicPr>
        <p:blipFill>
          <a:blip r:embed="rId3"/>
          <a:stretch>
            <a:fillRect/>
          </a:stretch>
        </p:blipFill>
        <p:spPr>
          <a:xfrm>
            <a:off x="739553" y="2971800"/>
            <a:ext cx="4139306" cy="3657600"/>
          </a:xfrm>
          <a:prstGeom prst="rect">
            <a:avLst/>
          </a:prstGeom>
        </p:spPr>
      </p:pic>
      <p:sp>
        <p:nvSpPr>
          <p:cNvPr id="10" name="Oval 9"/>
          <p:cNvSpPr/>
          <p:nvPr/>
        </p:nvSpPr>
        <p:spPr>
          <a:xfrm>
            <a:off x="4447641" y="2874873"/>
            <a:ext cx="555956" cy="5047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5745952" y="2971800"/>
            <a:ext cx="3556399"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For example, the last element’s key value pair is:</a:t>
            </a:r>
          </a:p>
          <a:p>
            <a:endParaRPr lang="en-US" dirty="0"/>
          </a:p>
          <a:p>
            <a:endParaRPr lang="en-US" dirty="0"/>
          </a:p>
          <a:p>
            <a:r>
              <a:rPr lang="en-US" dirty="0"/>
              <a:t>Then you look at index [8,8], and see where that came from, and repeat, and align</a:t>
            </a:r>
          </a:p>
          <a:p>
            <a:endParaRPr lang="en-US" dirty="0"/>
          </a:p>
          <a:p>
            <a:endParaRPr lang="en-US" dirty="0"/>
          </a:p>
          <a:p>
            <a:pPr marL="0" indent="0">
              <a:buNone/>
            </a:pPr>
            <a:endParaRPr lang="en-US" dirty="0"/>
          </a:p>
        </p:txBody>
      </p:sp>
      <p:sp>
        <p:nvSpPr>
          <p:cNvPr id="12" name="TextBox 56"/>
          <p:cNvSpPr txBox="1"/>
          <p:nvPr/>
        </p:nvSpPr>
        <p:spPr>
          <a:xfrm>
            <a:off x="7101803" y="3951936"/>
            <a:ext cx="3192379" cy="646331"/>
          </a:xfrm>
          <a:prstGeom prst="rect">
            <a:avLst/>
          </a:prstGeom>
          <a:noFill/>
        </p:spPr>
        <p:txBody>
          <a:bodyPr wrap="square" rtlCol="0">
            <a:spAutoFit/>
          </a:bodyPr>
          <a:lstStyle/>
          <a:p>
            <a:r>
              <a:rPr lang="en-US" dirty="0"/>
              <a:t>    </a:t>
            </a:r>
            <a:r>
              <a:rPr lang="en-US" u="sng" dirty="0"/>
              <a:t>K	</a:t>
            </a:r>
            <a:r>
              <a:rPr lang="en-US" dirty="0"/>
              <a:t>		</a:t>
            </a:r>
            <a:r>
              <a:rPr lang="en-US" u="sng" dirty="0"/>
              <a:t>V</a:t>
            </a:r>
          </a:p>
          <a:p>
            <a:r>
              <a:rPr lang="en-US" dirty="0"/>
              <a:t>&lt;[9,9]  ,  [ 0 , [8,8]] &gt;</a:t>
            </a:r>
          </a:p>
        </p:txBody>
      </p:sp>
    </p:spTree>
    <p:extLst>
      <p:ext uri="{BB962C8B-B14F-4D97-AF65-F5344CB8AC3E}">
        <p14:creationId xmlns:p14="http://schemas.microsoft.com/office/powerpoint/2010/main" val="276786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Remaining Steps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Implement newly parallelized algorithm in Spark</a:t>
            </a:r>
          </a:p>
          <a:p>
            <a:pPr marL="457200" lvl="1" indent="0">
              <a:buNone/>
            </a:pPr>
            <a:endParaRPr lang="en-US" dirty="0"/>
          </a:p>
          <a:p>
            <a:pPr lvl="1"/>
            <a:r>
              <a:rPr lang="EN-US" dirty="0">
                <a:solidFill>
                  <a:srgbClr val="FFFFFF"/>
                </a:solidFill>
              </a:rPr>
              <a:t>The </a:t>
            </a:r>
            <a:r>
              <a:rPr lang="EN-US" b="1" u="sng" dirty="0">
                <a:solidFill>
                  <a:srgbClr val="FFFF00"/>
                </a:solidFill>
              </a:rPr>
              <a:t>map()</a:t>
            </a:r>
            <a:r>
              <a:rPr lang="EN-US" dirty="0">
                <a:solidFill>
                  <a:srgbClr val="FFFF00"/>
                </a:solidFill>
              </a:rPr>
              <a:t> </a:t>
            </a:r>
            <a:r>
              <a:rPr lang="EN-US" dirty="0">
                <a:solidFill>
                  <a:srgbClr val="FFFFFF"/>
                </a:solidFill>
              </a:rPr>
              <a:t>function</a:t>
            </a:r>
          </a:p>
          <a:p>
            <a:pPr lvl="2"/>
            <a:r>
              <a:rPr lang="EN-US" dirty="0"/>
              <a:t>Splits outward edge to inward edges</a:t>
            </a:r>
          </a:p>
          <a:p>
            <a:pPr lvl="2"/>
            <a:r>
              <a:rPr lang="EN-US" dirty="0"/>
              <a:t>Maps inward edges to respective nodes</a:t>
            </a:r>
          </a:p>
          <a:p>
            <a:pPr marL="914400" lvl="2" indent="0">
              <a:buNone/>
            </a:pPr>
            <a:r>
              <a:rPr lang="en-US" dirty="0"/>
              <a:t>    </a:t>
            </a:r>
            <a:r>
              <a:rPr lang="EN-US" dirty="0"/>
              <a:t>using vector of &lt;</a:t>
            </a:r>
            <a:r>
              <a:rPr lang="EN-US" dirty="0" err="1"/>
              <a:t>key,value</a:t>
            </a:r>
            <a:r>
              <a:rPr lang="EN-US" dirty="0"/>
              <a:t>&gt; pairs</a:t>
            </a:r>
          </a:p>
          <a:p>
            <a:pPr marL="914400" lvl="2" indent="0">
              <a:buNone/>
            </a:pPr>
            <a:endParaRPr lang="en-US" dirty="0"/>
          </a:p>
          <a:p>
            <a:pPr lvl="1"/>
            <a:r>
              <a:rPr lang="EN-US" dirty="0">
                <a:solidFill>
                  <a:srgbClr val="FFFFFF"/>
                </a:solidFill>
              </a:rPr>
              <a:t>The </a:t>
            </a:r>
            <a:r>
              <a:rPr lang="EN-US" b="1" u="sng" dirty="0">
                <a:solidFill>
                  <a:srgbClr val="FFFF00"/>
                </a:solidFill>
              </a:rPr>
              <a:t>reduce()</a:t>
            </a:r>
            <a:r>
              <a:rPr lang="EN-US" dirty="0">
                <a:solidFill>
                  <a:srgbClr val="FFFFFF"/>
                </a:solidFill>
              </a:rPr>
              <a:t>  function</a:t>
            </a:r>
            <a:endParaRPr lang="EN-US" sz="1600" dirty="0"/>
          </a:p>
          <a:p>
            <a:pPr lvl="2"/>
            <a:r>
              <a:rPr lang="EN-US" dirty="0"/>
              <a:t>Combines</a:t>
            </a:r>
            <a:r>
              <a:rPr lang="EN-US" dirty="0">
                <a:solidFill>
                  <a:srgbClr val="FFFFFF"/>
                </a:solidFill>
              </a:rPr>
              <a:t> </a:t>
            </a:r>
            <a:r>
              <a:rPr lang="EN-US" dirty="0"/>
              <a:t>outward edges</a:t>
            </a:r>
          </a:p>
          <a:p>
            <a:pPr lvl="2"/>
            <a:r>
              <a:rPr lang="EN-US" dirty="0"/>
              <a:t>Forms vector of&lt;</a:t>
            </a:r>
            <a:r>
              <a:rPr lang="EN-US" dirty="0" err="1"/>
              <a:t>key,value</a:t>
            </a:r>
            <a:r>
              <a:rPr lang="EN-US" dirty="0"/>
              <a:t>&gt; pairs</a:t>
            </a:r>
          </a:p>
          <a:p>
            <a:pPr lvl="2"/>
            <a:endParaRPr lang="en-US" sz="1400" dirty="0"/>
          </a:p>
          <a:p>
            <a:pPr lvl="1"/>
            <a:r>
              <a:rPr lang="EN-US" sz="1800" dirty="0"/>
              <a:t>The idea is to use the indexes(keys) to split and combine the outward and inward edges</a:t>
            </a:r>
          </a:p>
          <a:p>
            <a:pPr lvl="1"/>
            <a:endParaRPr lang="en-US" sz="1600" dirty="0"/>
          </a:p>
          <a:p>
            <a:pPr lvl="2"/>
            <a:endParaRPr lang="en-US" sz="1400" dirty="0"/>
          </a:p>
          <a:p>
            <a:pPr lvl="1"/>
            <a:endParaRPr lang="en-US" sz="1600" dirty="0"/>
          </a:p>
        </p:txBody>
      </p:sp>
      <p:pic>
        <p:nvPicPr>
          <p:cNvPr id="5" name="Picture 4" descr="Apache Spark - Wikipedia, the free encyclopedia"/>
          <p:cNvPicPr>
            <a:picLocks noChangeAspect="1"/>
          </p:cNvPicPr>
          <p:nvPr/>
        </p:nvPicPr>
        <p:blipFill>
          <a:blip r:embed="rId3"/>
          <a:stretch>
            <a:fillRect/>
          </a:stretch>
        </p:blipFill>
        <p:spPr>
          <a:xfrm>
            <a:off x="7796213" y="5438091"/>
            <a:ext cx="3919537" cy="1240522"/>
          </a:xfrm>
          <a:prstGeom prst="rect">
            <a:avLst/>
          </a:prstGeom>
        </p:spPr>
      </p:pic>
      <p:pic>
        <p:nvPicPr>
          <p:cNvPr id="15" name="Picture 14"/>
          <p:cNvPicPr>
            <a:picLocks noChangeAspect="1"/>
          </p:cNvPicPr>
          <p:nvPr/>
        </p:nvPicPr>
        <p:blipFill>
          <a:blip r:embed="rId4"/>
          <a:stretch>
            <a:fillRect/>
          </a:stretch>
        </p:blipFill>
        <p:spPr>
          <a:xfrm>
            <a:off x="8219348" y="2733675"/>
            <a:ext cx="3529710" cy="2513688"/>
          </a:xfrm>
          <a:prstGeom prst="rect">
            <a:avLst/>
          </a:prstGeom>
        </p:spPr>
      </p:pic>
      <p:cxnSp>
        <p:nvCxnSpPr>
          <p:cNvPr id="4" name="Straight Arrow Connector 5"/>
          <p:cNvCxnSpPr/>
          <p:nvPr/>
        </p:nvCxnSpPr>
        <p:spPr>
          <a:xfrm>
            <a:off x="8644421" y="4194175"/>
            <a:ext cx="1066590" cy="30341"/>
          </a:xfrm>
          <a:prstGeom prst="straightConnector1">
            <a:avLst/>
          </a:prstGeom>
          <a:ln w="28575">
            <a:solidFill>
              <a:srgbClr val="FFFF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8720667" y="3438525"/>
            <a:ext cx="1270" cy="895388"/>
          </a:xfrm>
          <a:prstGeom prst="straightConnector1">
            <a:avLst/>
          </a:prstGeom>
          <a:ln w="28575">
            <a:solidFill>
              <a:srgbClr val="FFFF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p:nvPr/>
        </p:nvCxnSpPr>
        <p:spPr>
          <a:xfrm>
            <a:off x="9597497" y="4181475"/>
            <a:ext cx="1270" cy="762303"/>
          </a:xfrm>
          <a:prstGeom prst="straightConnector1">
            <a:avLst/>
          </a:prstGeom>
          <a:ln w="28575">
            <a:solidFill>
              <a:srgbClr val="FFFF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a:off x="9551154" y="4866756"/>
            <a:ext cx="1066590" cy="30341"/>
          </a:xfrm>
          <a:prstGeom prst="straightConnector1">
            <a:avLst/>
          </a:prstGeom>
          <a:ln w="28575">
            <a:solidFill>
              <a:srgbClr val="FFFF00"/>
            </a:solidFill>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3429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Remaining Steps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Evaluation </a:t>
            </a:r>
          </a:p>
          <a:p>
            <a:pPr lvl="1"/>
            <a:r>
              <a:rPr lang="en-US"/>
              <a:t> </a:t>
            </a:r>
            <a:r>
              <a:rPr lang="en-US" sz="2200"/>
              <a:t>Environment </a:t>
            </a:r>
            <a:r>
              <a:rPr lang="en-US" sz="2200" dirty="0"/>
              <a:t>-&gt; Spark and Hadoop setup on </a:t>
            </a:r>
            <a:r>
              <a:rPr lang="en-US" sz="2200"/>
              <a:t>Windows 10(completed)</a:t>
            </a:r>
            <a:endParaRPr lang="en-US" sz="2200" dirty="0"/>
          </a:p>
          <a:p>
            <a:pPr lvl="1"/>
            <a:endParaRPr lang="en-US"/>
          </a:p>
          <a:p>
            <a:pPr lvl="1"/>
            <a:r>
              <a:rPr lang="en-US" dirty="0"/>
              <a:t>Deploy</a:t>
            </a:r>
            <a:r>
              <a:rPr lang="en-US"/>
              <a:t> Spark application on Amazon EC2</a:t>
            </a:r>
            <a:endParaRPr lang="en-US" dirty="0"/>
          </a:p>
          <a:p>
            <a:pPr lvl="2"/>
            <a:r>
              <a:rPr lang="en-US"/>
              <a:t>spark-ec2 script, spark-submit</a:t>
            </a:r>
            <a:endParaRPr lang="en-US" dirty="0"/>
          </a:p>
          <a:p>
            <a:pPr lvl="2"/>
            <a:r>
              <a:rPr lang="en-US"/>
              <a:t># of instances based on diagonal of matrix</a:t>
            </a:r>
            <a:endParaRPr lang="en-US" dirty="0"/>
          </a:p>
          <a:p>
            <a:pPr lvl="1"/>
            <a:endParaRPr lang="en-US"/>
          </a:p>
          <a:p>
            <a:pPr lvl="1"/>
            <a:r>
              <a:rPr lang="en-US"/>
              <a:t>Compare performance </a:t>
            </a:r>
            <a:r>
              <a:rPr lang="en-US" dirty="0"/>
              <a:t>against</a:t>
            </a:r>
            <a:r>
              <a:rPr lang="en-US"/>
              <a:t>:</a:t>
            </a:r>
            <a:endParaRPr lang="en-US" dirty="0"/>
          </a:p>
          <a:p>
            <a:pPr lvl="2"/>
            <a:r>
              <a:rPr lang="en-US"/>
              <a:t>Serial implementation</a:t>
            </a:r>
            <a:endParaRPr lang="en-US" dirty="0"/>
          </a:p>
          <a:p>
            <a:pPr lvl="2"/>
            <a:endParaRPr lang="en-US"/>
          </a:p>
        </p:txBody>
      </p:sp>
      <p:pic>
        <p:nvPicPr>
          <p:cNvPr id="5" name="Picture 4" descr="Deep Learning on Amazon EC2 GPU with Python and nolearn ..."/>
          <p:cNvPicPr>
            <a:picLocks noChangeAspect="1"/>
          </p:cNvPicPr>
          <p:nvPr/>
        </p:nvPicPr>
        <p:blipFill>
          <a:blip r:embed="rId3"/>
          <a:stretch>
            <a:fillRect/>
          </a:stretch>
        </p:blipFill>
        <p:spPr>
          <a:xfrm>
            <a:off x="7500554" y="5132684"/>
            <a:ext cx="4694621" cy="1858666"/>
          </a:xfrm>
          <a:prstGeom prst="rect">
            <a:avLst/>
          </a:prstGeom>
        </p:spPr>
      </p:pic>
      <p:pic>
        <p:nvPicPr>
          <p:cNvPr id="6" name="Picture 5"/>
          <p:cNvPicPr>
            <a:picLocks noChangeAspect="1"/>
          </p:cNvPicPr>
          <p:nvPr/>
        </p:nvPicPr>
        <p:blipFill>
          <a:blip r:embed="rId4"/>
          <a:stretch>
            <a:fillRect/>
          </a:stretch>
        </p:blipFill>
        <p:spPr>
          <a:xfrm>
            <a:off x="8345789" y="3600450"/>
            <a:ext cx="2050495" cy="1455738"/>
          </a:xfrm>
          <a:prstGeom prst="rect">
            <a:avLst/>
          </a:prstGeom>
        </p:spPr>
      </p:pic>
      <p:sp>
        <p:nvSpPr>
          <p:cNvPr id="10" name="Oval 9"/>
          <p:cNvSpPr/>
          <p:nvPr/>
        </p:nvSpPr>
        <p:spPr>
          <a:xfrm>
            <a:off x="9355264" y="4029231"/>
            <a:ext cx="399838" cy="345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9922724" y="4400416"/>
            <a:ext cx="399838" cy="345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8773106" y="3629003"/>
            <a:ext cx="399838" cy="345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8796913" y="3600450"/>
            <a:ext cx="354303" cy="369332"/>
          </a:xfrm>
          <a:prstGeom prst="rect">
            <a:avLst/>
          </a:prstGeom>
        </p:spPr>
        <p:txBody>
          <a:bodyPr rtlCol="0">
            <a:spAutoFit/>
          </a:bodyPr>
          <a:lstStyle/>
          <a:p>
            <a:pPr algn="ctr"/>
            <a:r>
              <a:rPr lang="en-US" dirty="0">
                <a:solidFill>
                  <a:srgbClr val="000000"/>
                </a:solidFill>
              </a:rPr>
              <a:t>1</a:t>
            </a:r>
          </a:p>
        </p:txBody>
      </p:sp>
      <p:sp>
        <p:nvSpPr>
          <p:cNvPr id="9" name="TextBox 8"/>
          <p:cNvSpPr txBox="1"/>
          <p:nvPr/>
        </p:nvSpPr>
        <p:spPr>
          <a:xfrm>
            <a:off x="9374313" y="4029231"/>
            <a:ext cx="354303" cy="369332"/>
          </a:xfrm>
          <a:prstGeom prst="rect">
            <a:avLst/>
          </a:prstGeom>
        </p:spPr>
        <p:txBody>
          <a:bodyPr rtlCol="0">
            <a:spAutoFit/>
          </a:bodyPr>
          <a:lstStyle/>
          <a:p>
            <a:pPr algn="ctr"/>
            <a:r>
              <a:rPr lang="en-US" dirty="0">
                <a:solidFill>
                  <a:srgbClr val="000000"/>
                </a:solidFill>
              </a:rPr>
              <a:t>2</a:t>
            </a:r>
          </a:p>
        </p:txBody>
      </p:sp>
      <p:sp>
        <p:nvSpPr>
          <p:cNvPr id="8" name="TextBox 7"/>
          <p:cNvSpPr txBox="1"/>
          <p:nvPr/>
        </p:nvSpPr>
        <p:spPr>
          <a:xfrm>
            <a:off x="9970342" y="4400416"/>
            <a:ext cx="354303" cy="369332"/>
          </a:xfrm>
          <a:prstGeom prst="rect">
            <a:avLst/>
          </a:prstGeom>
        </p:spPr>
        <p:txBody>
          <a:bodyPr rtlCol="0">
            <a:spAutoFit/>
          </a:bodyPr>
          <a:lstStyle/>
          <a:p>
            <a:pPr algn="ctr"/>
            <a:r>
              <a:rPr lang="en-US" dirty="0">
                <a:solidFill>
                  <a:srgbClr val="000000"/>
                </a:solidFill>
              </a:rPr>
              <a:t>3</a:t>
            </a:r>
          </a:p>
        </p:txBody>
      </p:sp>
    </p:spTree>
    <p:extLst>
      <p:ext uri="{BB962C8B-B14F-4D97-AF65-F5344CB8AC3E}">
        <p14:creationId xmlns:p14="http://schemas.microsoft.com/office/powerpoint/2010/main" val="301377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Smith-Waterman algorithm</a:t>
            </a:r>
          </a:p>
          <a:p>
            <a:pPr marL="0" indent="0">
              <a:buNone/>
            </a:pPr>
            <a:endParaRPr lang="en-US" dirty="0"/>
          </a:p>
          <a:p>
            <a:r>
              <a:rPr lang="en-US" dirty="0"/>
              <a:t>Local  sequence alignment</a:t>
            </a:r>
          </a:p>
          <a:p>
            <a:endParaRPr lang="en-US" dirty="0"/>
          </a:p>
          <a:p>
            <a:r>
              <a:rPr lang="en-US" dirty="0"/>
              <a:t>Finds local regions with high similarity</a:t>
            </a:r>
          </a:p>
          <a:p>
            <a:endParaRPr lang="en-US" dirty="0"/>
          </a:p>
          <a:p>
            <a:r>
              <a:rPr lang="en-US" dirty="0"/>
              <a:t>Parallelized spark implementation exists</a:t>
            </a:r>
          </a:p>
        </p:txBody>
      </p:sp>
    </p:spTree>
    <p:extLst>
      <p:ext uri="{BB962C8B-B14F-4D97-AF65-F5344CB8AC3E}">
        <p14:creationId xmlns:p14="http://schemas.microsoft.com/office/powerpoint/2010/main" val="82148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Needleman-Wunsch Algorithm </a:t>
            </a:r>
            <a:endParaRPr lang="en-US" dirty="0">
              <a:solidFill>
                <a:srgbClr val="FFFFFF"/>
              </a:solidFill>
              <a:latin typeface="Trebuchet MS"/>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Traditional global alignment algorithm</a:t>
            </a:r>
          </a:p>
          <a:p>
            <a:endParaRPr lang="en-US" dirty="0"/>
          </a:p>
          <a:p>
            <a:r>
              <a:rPr lang="en-US" dirty="0"/>
              <a:t>Creates score matrix for sequences </a:t>
            </a:r>
          </a:p>
          <a:p>
            <a:endParaRPr lang="en-US" dirty="0"/>
          </a:p>
          <a:p>
            <a:r>
              <a:rPr lang="en-US" dirty="0"/>
              <a:t>Fills in matrix</a:t>
            </a:r>
          </a:p>
          <a:p>
            <a:endParaRPr lang="en-US" dirty="0"/>
          </a:p>
          <a:p>
            <a:r>
              <a:rPr lang="en-US" dirty="0"/>
              <a:t>Traces back from the last value</a:t>
            </a:r>
          </a:p>
          <a:p>
            <a:endParaRPr lang="en-US" dirty="0"/>
          </a:p>
          <a:p>
            <a:endParaRPr lang="en-US" dirty="0"/>
          </a:p>
        </p:txBody>
      </p:sp>
    </p:spTree>
    <p:extLst>
      <p:ext uri="{BB962C8B-B14F-4D97-AF65-F5344CB8AC3E}">
        <p14:creationId xmlns:p14="http://schemas.microsoft.com/office/powerpoint/2010/main" val="318345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Needleman-Wunsch</a:t>
            </a:r>
            <a:r>
              <a:rPr lang="en-US" dirty="0"/>
              <a:t>:</a:t>
            </a:r>
            <a:r>
              <a:rPr lang="en-US"/>
              <a:t> Scoring Matrix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34695496"/>
              </p:ext>
            </p:extLst>
          </p:nvPr>
        </p:nvGraphicFramePr>
        <p:xfrm>
          <a:off x="680321" y="2495550"/>
          <a:ext cx="4887760" cy="3653692"/>
        </p:xfrm>
        <a:graphic>
          <a:graphicData uri="http://schemas.openxmlformats.org/drawingml/2006/table">
            <a:tbl>
              <a:tblPr firstRow="1" bandRow="1">
                <a:tableStyleId>{69CF1AB2-1976-4502-BF36-3FF5EA218861}</a:tableStyleId>
              </a:tblPr>
              <a:tblGrid>
                <a:gridCol w="610970">
                  <a:extLst>
                    <a:ext uri="{9D8B030D-6E8A-4147-A177-3AD203B41FA5}">
                      <a16:colId xmlns:a16="http://schemas.microsoft.com/office/drawing/2014/main" val="3938460929"/>
                    </a:ext>
                  </a:extLst>
                </a:gridCol>
                <a:gridCol w="610970">
                  <a:extLst>
                    <a:ext uri="{9D8B030D-6E8A-4147-A177-3AD203B41FA5}">
                      <a16:colId xmlns:a16="http://schemas.microsoft.com/office/drawing/2014/main" val="3169821205"/>
                    </a:ext>
                  </a:extLst>
                </a:gridCol>
                <a:gridCol w="610970">
                  <a:extLst>
                    <a:ext uri="{9D8B030D-6E8A-4147-A177-3AD203B41FA5}">
                      <a16:colId xmlns:a16="http://schemas.microsoft.com/office/drawing/2014/main" val="165439089"/>
                    </a:ext>
                  </a:extLst>
                </a:gridCol>
                <a:gridCol w="610970">
                  <a:extLst>
                    <a:ext uri="{9D8B030D-6E8A-4147-A177-3AD203B41FA5}">
                      <a16:colId xmlns:a16="http://schemas.microsoft.com/office/drawing/2014/main" val="2471116021"/>
                    </a:ext>
                  </a:extLst>
                </a:gridCol>
                <a:gridCol w="610970">
                  <a:extLst>
                    <a:ext uri="{9D8B030D-6E8A-4147-A177-3AD203B41FA5}">
                      <a16:colId xmlns:a16="http://schemas.microsoft.com/office/drawing/2014/main" val="184541052"/>
                    </a:ext>
                  </a:extLst>
                </a:gridCol>
                <a:gridCol w="610970">
                  <a:extLst>
                    <a:ext uri="{9D8B030D-6E8A-4147-A177-3AD203B41FA5}">
                      <a16:colId xmlns:a16="http://schemas.microsoft.com/office/drawing/2014/main" val="2639592559"/>
                    </a:ext>
                  </a:extLst>
                </a:gridCol>
                <a:gridCol w="610970">
                  <a:extLst>
                    <a:ext uri="{9D8B030D-6E8A-4147-A177-3AD203B41FA5}">
                      <a16:colId xmlns:a16="http://schemas.microsoft.com/office/drawing/2014/main" val="776802305"/>
                    </a:ext>
                  </a:extLst>
                </a:gridCol>
                <a:gridCol w="610970">
                  <a:extLst>
                    <a:ext uri="{9D8B030D-6E8A-4147-A177-3AD203B41FA5}">
                      <a16:colId xmlns:a16="http://schemas.microsoft.com/office/drawing/2014/main" val="372921627"/>
                    </a:ext>
                  </a:extLst>
                </a:gridCol>
              </a:tblGrid>
              <a:tr h="463025">
                <a:tc>
                  <a:txBody>
                    <a:bodyPr/>
                    <a:lstStyle/>
                    <a:p>
                      <a:r>
                        <a:rPr lang="en-US" dirty="0">
                          <a:solidFill>
                            <a:srgbClr val="FFFFFF"/>
                          </a:solidFill>
                        </a:rPr>
                        <a:t>C</a:t>
                      </a:r>
                    </a:p>
                  </a:txBody>
                  <a:tcPr marL="179385" marR="179385">
                    <a:solidFill>
                      <a:schemeClr val="accent6">
                        <a:lumMod val="75000"/>
                      </a:schemeClr>
                    </a:solidFill>
                  </a:tcPr>
                </a:tc>
                <a:tc>
                  <a:txBody>
                    <a:bodyPr/>
                    <a:lstStyle/>
                    <a:p>
                      <a:r>
                        <a:rPr lang="en-US" b="0" dirty="0"/>
                        <a:t>-6</a:t>
                      </a:r>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2520411359"/>
                  </a:ext>
                </a:extLst>
              </a:tr>
              <a:tr h="463025">
                <a:tc>
                  <a:txBody>
                    <a:bodyPr/>
                    <a:lstStyle/>
                    <a:p>
                      <a:r>
                        <a:rPr lang="en-US" dirty="0">
                          <a:solidFill>
                            <a:srgbClr val="FFFFFF"/>
                          </a:solidFill>
                        </a:rPr>
                        <a:t>A</a:t>
                      </a:r>
                    </a:p>
                  </a:txBody>
                  <a:tcPr marL="179385" marR="179385">
                    <a:solidFill>
                      <a:schemeClr val="accent6">
                        <a:lumMod val="75000"/>
                      </a:schemeClr>
                    </a:solidFill>
                  </a:tcPr>
                </a:tc>
                <a:tc>
                  <a:txBody>
                    <a:bodyPr/>
                    <a:lstStyle/>
                    <a:p>
                      <a:r>
                        <a:rPr lang="en-US" dirty="0"/>
                        <a:t>-5</a:t>
                      </a:r>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2481842234"/>
                  </a:ext>
                </a:extLst>
              </a:tr>
              <a:tr h="454607">
                <a:tc>
                  <a:txBody>
                    <a:bodyPr/>
                    <a:lstStyle/>
                    <a:p>
                      <a:r>
                        <a:rPr lang="en-US" dirty="0">
                          <a:solidFill>
                            <a:srgbClr val="FFFFFF"/>
                          </a:solidFill>
                        </a:rPr>
                        <a:t>A</a:t>
                      </a:r>
                    </a:p>
                  </a:txBody>
                  <a:tcPr marL="179385" marR="179385">
                    <a:solidFill>
                      <a:schemeClr val="accent6">
                        <a:lumMod val="75000"/>
                      </a:schemeClr>
                    </a:solidFill>
                  </a:tcPr>
                </a:tc>
                <a:tc>
                  <a:txBody>
                    <a:bodyPr/>
                    <a:lstStyle/>
                    <a:p>
                      <a:r>
                        <a:rPr lang="en-US" dirty="0"/>
                        <a:t>-4</a:t>
                      </a:r>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3047198471"/>
                  </a:ext>
                </a:extLst>
              </a:tr>
              <a:tr h="454607">
                <a:tc>
                  <a:txBody>
                    <a:bodyPr/>
                    <a:lstStyle/>
                    <a:p>
                      <a:r>
                        <a:rPr lang="en-US" dirty="0">
                          <a:solidFill>
                            <a:srgbClr val="FFFFFF"/>
                          </a:solidFill>
                        </a:rPr>
                        <a:t>G</a:t>
                      </a:r>
                    </a:p>
                  </a:txBody>
                  <a:tcPr marL="179385" marR="179385">
                    <a:solidFill>
                      <a:schemeClr val="accent6">
                        <a:lumMod val="75000"/>
                      </a:schemeClr>
                    </a:solidFill>
                  </a:tcPr>
                </a:tc>
                <a:tc>
                  <a:txBody>
                    <a:bodyPr/>
                    <a:lstStyle/>
                    <a:p>
                      <a:r>
                        <a:rPr lang="en-US" dirty="0"/>
                        <a:t>-3</a:t>
                      </a:r>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3178968482"/>
                  </a:ext>
                </a:extLst>
              </a:tr>
              <a:tr h="454607">
                <a:tc>
                  <a:txBody>
                    <a:bodyPr/>
                    <a:lstStyle/>
                    <a:p>
                      <a:r>
                        <a:rPr lang="en-US" dirty="0">
                          <a:solidFill>
                            <a:srgbClr val="FFFFFF"/>
                          </a:solidFill>
                        </a:rPr>
                        <a:t>T</a:t>
                      </a:r>
                    </a:p>
                  </a:txBody>
                  <a:tcPr marL="179385" marR="179385">
                    <a:solidFill>
                      <a:schemeClr val="accent6">
                        <a:lumMod val="75000"/>
                      </a:schemeClr>
                    </a:solidFill>
                  </a:tcPr>
                </a:tc>
                <a:tc>
                  <a:txBody>
                    <a:bodyPr/>
                    <a:lstStyle/>
                    <a:p>
                      <a:r>
                        <a:rPr lang="en-US" dirty="0"/>
                        <a:t>-2</a:t>
                      </a:r>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1377188174"/>
                  </a:ext>
                </a:extLst>
              </a:tr>
              <a:tr h="454607">
                <a:tc>
                  <a:txBody>
                    <a:bodyPr/>
                    <a:lstStyle/>
                    <a:p>
                      <a:r>
                        <a:rPr lang="en-US" dirty="0">
                          <a:solidFill>
                            <a:srgbClr val="FFFFFF"/>
                          </a:solidFill>
                        </a:rPr>
                        <a:t>A</a:t>
                      </a:r>
                    </a:p>
                  </a:txBody>
                  <a:tcPr marL="179385" marR="179385">
                    <a:solidFill>
                      <a:schemeClr val="accent6">
                        <a:lumMod val="75000"/>
                      </a:schemeClr>
                    </a:solidFill>
                  </a:tcPr>
                </a:tc>
                <a:tc>
                  <a:txBody>
                    <a:bodyPr/>
                    <a:lstStyle/>
                    <a:p>
                      <a:r>
                        <a:rPr lang="en-US" dirty="0"/>
                        <a:t>-1</a:t>
                      </a:r>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a:p>
                  </a:txBody>
                  <a:tcPr marL="179385" marR="179385"/>
                </a:tc>
                <a:tc>
                  <a:txBody>
                    <a:bodyPr/>
                    <a:lstStyle/>
                    <a:p>
                      <a:endParaRPr lang="en-US" dirty="0"/>
                    </a:p>
                  </a:txBody>
                  <a:tcPr marL="179385" marR="179385"/>
                </a:tc>
                <a:tc>
                  <a:txBody>
                    <a:bodyPr/>
                    <a:lstStyle/>
                    <a:p>
                      <a:endParaRPr lang="en-US" dirty="0"/>
                    </a:p>
                  </a:txBody>
                  <a:tcPr marL="179385" marR="179385"/>
                </a:tc>
                <a:extLst>
                  <a:ext uri="{0D108BD9-81ED-4DB2-BD59-A6C34878D82A}">
                    <a16:rowId xmlns:a16="http://schemas.microsoft.com/office/drawing/2014/main" val="2879271744"/>
                  </a:ext>
                </a:extLst>
              </a:tr>
              <a:tr h="454607">
                <a:tc>
                  <a:txBody>
                    <a:bodyPr/>
                    <a:lstStyle/>
                    <a:p>
                      <a:r>
                        <a:rPr lang="en-US" dirty="0">
                          <a:solidFill>
                            <a:srgbClr val="FFFFFF"/>
                          </a:solidFill>
                        </a:rPr>
                        <a:t>_</a:t>
                      </a:r>
                    </a:p>
                  </a:txBody>
                  <a:tcPr marL="179385" marR="179385">
                    <a:solidFill>
                      <a:schemeClr val="accent6">
                        <a:lumMod val="75000"/>
                      </a:schemeClr>
                    </a:solidFill>
                  </a:tcPr>
                </a:tc>
                <a:tc>
                  <a:txBody>
                    <a:bodyPr/>
                    <a:lstStyle/>
                    <a:p>
                      <a:r>
                        <a:rPr lang="en-US" dirty="0"/>
                        <a:t>0</a:t>
                      </a:r>
                    </a:p>
                  </a:txBody>
                  <a:tcPr marL="179385" marR="179385"/>
                </a:tc>
                <a:tc>
                  <a:txBody>
                    <a:bodyPr/>
                    <a:lstStyle/>
                    <a:p>
                      <a:r>
                        <a:rPr lang="en-US" dirty="0"/>
                        <a:t>-1</a:t>
                      </a:r>
                    </a:p>
                  </a:txBody>
                  <a:tcPr marL="179385" marR="179385"/>
                </a:tc>
                <a:tc>
                  <a:txBody>
                    <a:bodyPr/>
                    <a:lstStyle/>
                    <a:p>
                      <a:r>
                        <a:rPr lang="en-US" dirty="0"/>
                        <a:t>-2</a:t>
                      </a:r>
                    </a:p>
                  </a:txBody>
                  <a:tcPr marL="179385" marR="179385"/>
                </a:tc>
                <a:tc>
                  <a:txBody>
                    <a:bodyPr/>
                    <a:lstStyle/>
                    <a:p>
                      <a:r>
                        <a:rPr lang="en-US" dirty="0"/>
                        <a:t>-3</a:t>
                      </a:r>
                    </a:p>
                  </a:txBody>
                  <a:tcPr marL="179385" marR="179385"/>
                </a:tc>
                <a:tc>
                  <a:txBody>
                    <a:bodyPr/>
                    <a:lstStyle/>
                    <a:p>
                      <a:r>
                        <a:rPr lang="en-US" dirty="0"/>
                        <a:t>-4</a:t>
                      </a:r>
                    </a:p>
                  </a:txBody>
                  <a:tcPr marL="179385" marR="179385"/>
                </a:tc>
                <a:tc>
                  <a:txBody>
                    <a:bodyPr/>
                    <a:lstStyle/>
                    <a:p>
                      <a:r>
                        <a:rPr lang="en-US" dirty="0"/>
                        <a:t>-5</a:t>
                      </a:r>
                    </a:p>
                  </a:txBody>
                  <a:tcPr marL="179385" marR="179385"/>
                </a:tc>
                <a:tc>
                  <a:txBody>
                    <a:bodyPr/>
                    <a:lstStyle/>
                    <a:p>
                      <a:r>
                        <a:rPr lang="en-US" dirty="0"/>
                        <a:t>-6</a:t>
                      </a:r>
                    </a:p>
                  </a:txBody>
                  <a:tcPr marL="179385" marR="179385"/>
                </a:tc>
                <a:extLst>
                  <a:ext uri="{0D108BD9-81ED-4DB2-BD59-A6C34878D82A}">
                    <a16:rowId xmlns:a16="http://schemas.microsoft.com/office/drawing/2014/main" val="421940473"/>
                  </a:ext>
                </a:extLst>
              </a:tr>
              <a:tr h="454607">
                <a:tc>
                  <a:txBody>
                    <a:bodyPr/>
                    <a:lstStyle/>
                    <a:p>
                      <a:endParaRPr lang="en-US"/>
                    </a:p>
                  </a:txBody>
                  <a:tcPr marL="179385" marR="179385"/>
                </a:tc>
                <a:tc>
                  <a:txBody>
                    <a:bodyPr/>
                    <a:lstStyle/>
                    <a:p>
                      <a:r>
                        <a:rPr lang="en-US" dirty="0">
                          <a:solidFill>
                            <a:srgbClr val="FFFFFF"/>
                          </a:solidFill>
                        </a:rPr>
                        <a:t>_</a:t>
                      </a:r>
                    </a:p>
                  </a:txBody>
                  <a:tcPr marL="179385" marR="179385">
                    <a:solidFill>
                      <a:srgbClr val="00B0F0"/>
                    </a:solidFill>
                  </a:tcPr>
                </a:tc>
                <a:tc>
                  <a:txBody>
                    <a:bodyPr/>
                    <a:lstStyle/>
                    <a:p>
                      <a:r>
                        <a:rPr lang="en-US" dirty="0">
                          <a:solidFill>
                            <a:srgbClr val="FFFFFF"/>
                          </a:solidFill>
                        </a:rPr>
                        <a:t>A</a:t>
                      </a:r>
                    </a:p>
                  </a:txBody>
                  <a:tcPr marL="179385" marR="179385">
                    <a:solidFill>
                      <a:srgbClr val="00B0F0"/>
                    </a:solidFill>
                  </a:tcPr>
                </a:tc>
                <a:tc>
                  <a:txBody>
                    <a:bodyPr/>
                    <a:lstStyle/>
                    <a:p>
                      <a:r>
                        <a:rPr lang="en-US" dirty="0">
                          <a:solidFill>
                            <a:srgbClr val="FFFFFF"/>
                          </a:solidFill>
                        </a:rPr>
                        <a:t>C</a:t>
                      </a:r>
                    </a:p>
                  </a:txBody>
                  <a:tcPr marL="179385" marR="179385">
                    <a:solidFill>
                      <a:srgbClr val="00B0F0"/>
                    </a:solidFill>
                  </a:tcPr>
                </a:tc>
                <a:tc>
                  <a:txBody>
                    <a:bodyPr/>
                    <a:lstStyle/>
                    <a:p>
                      <a:r>
                        <a:rPr lang="en-US" dirty="0">
                          <a:solidFill>
                            <a:srgbClr val="FFFFFF"/>
                          </a:solidFill>
                        </a:rPr>
                        <a:t>C</a:t>
                      </a:r>
                    </a:p>
                  </a:txBody>
                  <a:tcPr marL="179385" marR="179385">
                    <a:solidFill>
                      <a:srgbClr val="00B0F0"/>
                    </a:solidFill>
                  </a:tcPr>
                </a:tc>
                <a:tc>
                  <a:txBody>
                    <a:bodyPr/>
                    <a:lstStyle/>
                    <a:p>
                      <a:r>
                        <a:rPr lang="en-US" dirty="0">
                          <a:solidFill>
                            <a:srgbClr val="FFFFFF"/>
                          </a:solidFill>
                        </a:rPr>
                        <a:t>A</a:t>
                      </a:r>
                    </a:p>
                  </a:txBody>
                  <a:tcPr marL="179385" marR="179385">
                    <a:solidFill>
                      <a:srgbClr val="00B0F0"/>
                    </a:solidFill>
                  </a:tcPr>
                </a:tc>
                <a:tc>
                  <a:txBody>
                    <a:bodyPr/>
                    <a:lstStyle/>
                    <a:p>
                      <a:r>
                        <a:rPr lang="en-US" dirty="0">
                          <a:solidFill>
                            <a:srgbClr val="FFFFFF"/>
                          </a:solidFill>
                        </a:rPr>
                        <a:t>G</a:t>
                      </a:r>
                    </a:p>
                  </a:txBody>
                  <a:tcPr marL="179385" marR="179385">
                    <a:solidFill>
                      <a:srgbClr val="00B0F0"/>
                    </a:solidFill>
                  </a:tcPr>
                </a:tc>
                <a:tc>
                  <a:txBody>
                    <a:bodyPr/>
                    <a:lstStyle/>
                    <a:p>
                      <a:r>
                        <a:rPr lang="en-US" dirty="0">
                          <a:solidFill>
                            <a:srgbClr val="FFFFFF"/>
                          </a:solidFill>
                        </a:rPr>
                        <a:t>C</a:t>
                      </a:r>
                    </a:p>
                  </a:txBody>
                  <a:tcPr marL="179385" marR="179385">
                    <a:solidFill>
                      <a:srgbClr val="00B0F0"/>
                    </a:solidFill>
                  </a:tcPr>
                </a:tc>
                <a:extLst>
                  <a:ext uri="{0D108BD9-81ED-4DB2-BD59-A6C34878D82A}">
                    <a16:rowId xmlns:a16="http://schemas.microsoft.com/office/drawing/2014/main" val="3814386291"/>
                  </a:ext>
                </a:extLst>
              </a:tr>
            </a:tbl>
          </a:graphicData>
        </a:graphic>
      </p:graphicFrame>
      <p:sp>
        <p:nvSpPr>
          <p:cNvPr id="6" name="TextBox 5"/>
          <p:cNvSpPr txBox="1"/>
          <p:nvPr/>
        </p:nvSpPr>
        <p:spPr>
          <a:xfrm>
            <a:off x="6705601" y="2733675"/>
            <a:ext cx="4871984" cy="1754188"/>
          </a:xfrm>
          <a:prstGeom prst="rect">
            <a:avLst/>
          </a:prstGeom>
        </p:spPr>
        <p:txBody>
          <a:bodyPr rtlCol="0" anchor="t">
            <a:spAutoFit/>
          </a:bodyPr>
          <a:lstStyle/>
          <a:p>
            <a:pPr marL="285750" indent="-285750">
              <a:buFont typeface="Arial" panose="020B0604020202020204" pitchFamily="34" charset="0"/>
              <a:buChar char="•"/>
            </a:pPr>
            <a:r>
              <a:rPr lang="EN-US" dirty="0">
                <a:solidFill>
                  <a:srgbClr val="FFFFFF"/>
                </a:solidFill>
                <a:latin typeface="Trebuchet MS"/>
              </a:rPr>
              <a:t>Create scores</a:t>
            </a:r>
          </a:p>
          <a:p>
            <a:pPr marL="742950" lvl="1" indent="-285750">
              <a:buFont typeface="Arial" panose="020B0604020202020204" pitchFamily="34" charset="0"/>
              <a:buChar char="•"/>
            </a:pPr>
            <a:r>
              <a:rPr lang="EN-US" dirty="0">
                <a:solidFill>
                  <a:srgbClr val="FFFFFF"/>
                </a:solidFill>
                <a:latin typeface="Trebuchet MS"/>
              </a:rPr>
              <a:t>Match = +1</a:t>
            </a:r>
          </a:p>
          <a:p>
            <a:pPr marL="742950" lvl="1" indent="-285750">
              <a:buFont typeface="Arial" panose="020B0604020202020204" pitchFamily="34" charset="0"/>
              <a:buChar char="•"/>
            </a:pPr>
            <a:r>
              <a:rPr lang="EN-US" dirty="0">
                <a:solidFill>
                  <a:srgbClr val="FFFFFF"/>
                </a:solidFill>
                <a:latin typeface="Trebuchet MS"/>
              </a:rPr>
              <a:t>Miss = -1</a:t>
            </a:r>
          </a:p>
          <a:p>
            <a:pPr marL="742950" lvl="1" indent="-285750">
              <a:buFont typeface="Arial" panose="020B0604020202020204" pitchFamily="34" charset="0"/>
              <a:buChar char="•"/>
            </a:pPr>
            <a:r>
              <a:rPr lang="EN-US" dirty="0">
                <a:solidFill>
                  <a:srgbClr val="FFFFFF"/>
                </a:solidFill>
                <a:latin typeface="Trebuchet MS"/>
              </a:rPr>
              <a:t>Gap= -1</a:t>
            </a:r>
          </a:p>
          <a:p>
            <a:pPr marL="742950" lvl="1" indent="-285750">
              <a:buFont typeface="Arial" panose="020B0604020202020204" pitchFamily="34" charset="0"/>
              <a:buChar char="•"/>
            </a:pPr>
            <a:endParaRPr lang="en-US" dirty="0">
              <a:solidFill>
                <a:srgbClr val="FFFFFF"/>
              </a:solidFill>
              <a:latin typeface="Trebuchet MS"/>
            </a:endParaRPr>
          </a:p>
          <a:p>
            <a:pPr lvl="1"/>
            <a:endParaRPr lang="en-US" dirty="0">
              <a:latin typeface="Trebuchet MS"/>
            </a:endParaRPr>
          </a:p>
        </p:txBody>
      </p:sp>
      <p:sp>
        <p:nvSpPr>
          <p:cNvPr id="8" name="TextBox 7"/>
          <p:cNvSpPr txBox="1"/>
          <p:nvPr/>
        </p:nvSpPr>
        <p:spPr>
          <a:xfrm>
            <a:off x="6705600" y="4321474"/>
            <a:ext cx="4872038" cy="923330"/>
          </a:xfrm>
          <a:prstGeom prst="rect">
            <a:avLst/>
          </a:prstGeom>
        </p:spPr>
        <p:txBody>
          <a:bodyPr rtlCol="0">
            <a:spAutoFit/>
          </a:bodyPr>
          <a:lstStyle/>
          <a:p>
            <a:pPr marL="285750" indent="-285750">
              <a:buFont typeface="Arial" panose="020B0604020202020204" pitchFamily="34" charset="0"/>
              <a:buChar char="•"/>
            </a:pPr>
            <a:r>
              <a:rPr lang="en-US" dirty="0">
                <a:solidFill>
                  <a:srgbClr val="FFFFFF"/>
                </a:solidFill>
                <a:latin typeface="Trebuchet MS"/>
              </a:rPr>
              <a:t>Initialize Matrix</a:t>
            </a:r>
          </a:p>
          <a:p>
            <a:pPr marL="742950" lvl="1" indent="-285750">
              <a:buFont typeface="Arial" panose="020B0604020202020204" pitchFamily="34" charset="0"/>
              <a:buChar char="•"/>
            </a:pPr>
            <a:endParaRPr lang="en-US" dirty="0">
              <a:solidFill>
                <a:srgbClr val="FFFFFF"/>
              </a:solidFill>
              <a:latin typeface="Trebuchet MS"/>
            </a:endParaRPr>
          </a:p>
          <a:p>
            <a:pPr lvl="1"/>
            <a:endParaRPr lang="en-US" dirty="0">
              <a:solidFill>
                <a:srgbClr val="FFFFFF"/>
              </a:solidFill>
              <a:latin typeface="Trebuchet MS"/>
            </a:endParaRPr>
          </a:p>
        </p:txBody>
      </p:sp>
    </p:spTree>
    <p:extLst>
      <p:ext uri="{BB962C8B-B14F-4D97-AF65-F5344CB8AC3E}">
        <p14:creationId xmlns:p14="http://schemas.microsoft.com/office/powerpoint/2010/main" val="120919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Needleman-Wunsch: Filling the Matrix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7789099"/>
              </p:ext>
            </p:extLst>
          </p:nvPr>
        </p:nvGraphicFramePr>
        <p:xfrm>
          <a:off x="724340" y="2105025"/>
          <a:ext cx="4900472" cy="4510299"/>
        </p:xfrm>
        <a:graphic>
          <a:graphicData uri="http://schemas.openxmlformats.org/drawingml/2006/table">
            <a:tbl>
              <a:tblPr firstRow="1" bandRow="1">
                <a:tableStyleId>{69CF1AB2-1976-4502-BF36-3FF5EA218861}</a:tableStyleId>
              </a:tblPr>
              <a:tblGrid>
                <a:gridCol w="612559">
                  <a:extLst>
                    <a:ext uri="{9D8B030D-6E8A-4147-A177-3AD203B41FA5}">
                      <a16:colId xmlns:a16="http://schemas.microsoft.com/office/drawing/2014/main" val="3938460929"/>
                    </a:ext>
                  </a:extLst>
                </a:gridCol>
                <a:gridCol w="612559">
                  <a:extLst>
                    <a:ext uri="{9D8B030D-6E8A-4147-A177-3AD203B41FA5}">
                      <a16:colId xmlns:a16="http://schemas.microsoft.com/office/drawing/2014/main" val="3169821205"/>
                    </a:ext>
                  </a:extLst>
                </a:gridCol>
                <a:gridCol w="612559">
                  <a:extLst>
                    <a:ext uri="{9D8B030D-6E8A-4147-A177-3AD203B41FA5}">
                      <a16:colId xmlns:a16="http://schemas.microsoft.com/office/drawing/2014/main" val="165439089"/>
                    </a:ext>
                  </a:extLst>
                </a:gridCol>
                <a:gridCol w="612559">
                  <a:extLst>
                    <a:ext uri="{9D8B030D-6E8A-4147-A177-3AD203B41FA5}">
                      <a16:colId xmlns:a16="http://schemas.microsoft.com/office/drawing/2014/main" val="2471116021"/>
                    </a:ext>
                  </a:extLst>
                </a:gridCol>
                <a:gridCol w="612559">
                  <a:extLst>
                    <a:ext uri="{9D8B030D-6E8A-4147-A177-3AD203B41FA5}">
                      <a16:colId xmlns:a16="http://schemas.microsoft.com/office/drawing/2014/main" val="184541052"/>
                    </a:ext>
                  </a:extLst>
                </a:gridCol>
                <a:gridCol w="612559">
                  <a:extLst>
                    <a:ext uri="{9D8B030D-6E8A-4147-A177-3AD203B41FA5}">
                      <a16:colId xmlns:a16="http://schemas.microsoft.com/office/drawing/2014/main" val="2639592559"/>
                    </a:ext>
                  </a:extLst>
                </a:gridCol>
                <a:gridCol w="612559">
                  <a:extLst>
                    <a:ext uri="{9D8B030D-6E8A-4147-A177-3AD203B41FA5}">
                      <a16:colId xmlns:a16="http://schemas.microsoft.com/office/drawing/2014/main" val="776802305"/>
                    </a:ext>
                  </a:extLst>
                </a:gridCol>
                <a:gridCol w="612559">
                  <a:extLst>
                    <a:ext uri="{9D8B030D-6E8A-4147-A177-3AD203B41FA5}">
                      <a16:colId xmlns:a16="http://schemas.microsoft.com/office/drawing/2014/main" val="372921627"/>
                    </a:ext>
                  </a:extLst>
                </a:gridCol>
              </a:tblGrid>
              <a:tr h="576179">
                <a:tc>
                  <a:txBody>
                    <a:bodyPr/>
                    <a:lstStyle/>
                    <a:p>
                      <a:r>
                        <a:rPr lang="en-US" dirty="0">
                          <a:solidFill>
                            <a:srgbClr val="FFFFFF"/>
                          </a:solidFill>
                        </a:rPr>
                        <a:t>C</a:t>
                      </a:r>
                    </a:p>
                  </a:txBody>
                  <a:tcPr>
                    <a:solidFill>
                      <a:schemeClr val="accent6">
                        <a:lumMod val="75000"/>
                      </a:schemeClr>
                    </a:solidFill>
                  </a:tcPr>
                </a:tc>
                <a:tc>
                  <a:txBody>
                    <a:bodyPr/>
                    <a:lstStyle/>
                    <a:p>
                      <a:r>
                        <a:rPr lang="en-US" b="0" dirty="0"/>
                        <a:t>-6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20411359"/>
                  </a:ext>
                </a:extLst>
              </a:tr>
              <a:tr h="571500">
                <a:tc>
                  <a:txBody>
                    <a:bodyPr/>
                    <a:lstStyle/>
                    <a:p>
                      <a:r>
                        <a:rPr lang="en-US" dirty="0">
                          <a:solidFill>
                            <a:srgbClr val="FFFFFF"/>
                          </a:solidFill>
                        </a:rPr>
                        <a:t>A</a:t>
                      </a:r>
                    </a:p>
                  </a:txBody>
                  <a:tcPr>
                    <a:solidFill>
                      <a:schemeClr val="accent6">
                        <a:lumMod val="75000"/>
                      </a:schemeClr>
                    </a:solidFill>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1842234"/>
                  </a:ext>
                </a:extLst>
              </a:tr>
              <a:tr h="566734">
                <a:tc>
                  <a:txBody>
                    <a:bodyPr/>
                    <a:lstStyle/>
                    <a:p>
                      <a:r>
                        <a:rPr lang="en-US" dirty="0">
                          <a:solidFill>
                            <a:srgbClr val="FFFFFF"/>
                          </a:solidFill>
                        </a:rPr>
                        <a:t>A</a:t>
                      </a:r>
                    </a:p>
                  </a:txBody>
                  <a:tcPr>
                    <a:solidFill>
                      <a:schemeClr val="accent6">
                        <a:lumMod val="75000"/>
                      </a:schemeClr>
                    </a:solidFill>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7198471"/>
                  </a:ext>
                </a:extLst>
              </a:tr>
              <a:tr h="566734">
                <a:tc>
                  <a:txBody>
                    <a:bodyPr/>
                    <a:lstStyle/>
                    <a:p>
                      <a:r>
                        <a:rPr lang="en-US" dirty="0">
                          <a:solidFill>
                            <a:srgbClr val="FFFFFF"/>
                          </a:solidFill>
                        </a:rPr>
                        <a:t>G</a:t>
                      </a:r>
                    </a:p>
                  </a:txBody>
                  <a:tcPr>
                    <a:solidFill>
                      <a:schemeClr val="accent6">
                        <a:lumMod val="75000"/>
                      </a:schemeClr>
                    </a:solidFill>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8968482"/>
                  </a:ext>
                </a:extLst>
              </a:tr>
              <a:tr h="557288">
                <a:tc>
                  <a:txBody>
                    <a:bodyPr/>
                    <a:lstStyle/>
                    <a:p>
                      <a:r>
                        <a:rPr lang="en-US" dirty="0">
                          <a:solidFill>
                            <a:srgbClr val="FFFFFF"/>
                          </a:solidFill>
                        </a:rPr>
                        <a:t>T</a:t>
                      </a:r>
                    </a:p>
                  </a:txBody>
                  <a:tcPr>
                    <a:solidFill>
                      <a:schemeClr val="accent6">
                        <a:lumMod val="75000"/>
                      </a:schemeClr>
                    </a:solidFill>
                  </a:tcPr>
                </a:tc>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77188174"/>
                  </a:ext>
                </a:extLst>
              </a:tr>
              <a:tr h="557288">
                <a:tc>
                  <a:txBody>
                    <a:bodyPr/>
                    <a:lstStyle/>
                    <a:p>
                      <a:r>
                        <a:rPr lang="en-US" dirty="0">
                          <a:solidFill>
                            <a:srgbClr val="FFFFFF"/>
                          </a:solidFill>
                        </a:rPr>
                        <a:t>A</a:t>
                      </a:r>
                    </a:p>
                  </a:txBody>
                  <a:tcPr>
                    <a:solidFill>
                      <a:schemeClr val="accent6">
                        <a:lumMod val="75000"/>
                      </a:schemeClr>
                    </a:solidFill>
                  </a:tcPr>
                </a:tc>
                <a:tc>
                  <a:txBody>
                    <a:bodyPr/>
                    <a:lstStyle/>
                    <a:p>
                      <a:r>
                        <a:rPr lang="en-US" dirty="0"/>
                        <a:t>-1</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79271744"/>
                  </a:ext>
                </a:extLst>
              </a:tr>
              <a:tr h="557288">
                <a:tc>
                  <a:txBody>
                    <a:bodyPr/>
                    <a:lstStyle/>
                    <a:p>
                      <a:r>
                        <a:rPr lang="en-US" dirty="0">
                          <a:solidFill>
                            <a:srgbClr val="FFFFFF"/>
                          </a:solidFill>
                        </a:rPr>
                        <a:t>_</a:t>
                      </a:r>
                    </a:p>
                  </a:txBody>
                  <a:tcPr>
                    <a:solidFill>
                      <a:schemeClr val="accent6">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1940473"/>
                  </a:ext>
                </a:extLst>
              </a:tr>
              <a:tr h="557288">
                <a:tc>
                  <a:txBody>
                    <a:bodyPr/>
                    <a:lstStyle/>
                    <a:p>
                      <a:endParaRPr lang="en-US"/>
                    </a:p>
                  </a:txBody>
                  <a:tcPr/>
                </a:tc>
                <a:tc>
                  <a:txBody>
                    <a:bodyPr/>
                    <a:lstStyle/>
                    <a:p>
                      <a:r>
                        <a:rPr lang="en-US" dirty="0">
                          <a:solidFill>
                            <a:srgbClr val="FFFFFF"/>
                          </a:solidFill>
                        </a:rPr>
                        <a:t>_</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C</a:t>
                      </a:r>
                    </a:p>
                  </a:txBody>
                  <a:tcPr>
                    <a:solidFill>
                      <a:srgbClr val="00B0F0"/>
                    </a:solidFill>
                  </a:tcPr>
                </a:tc>
                <a:tc>
                  <a:txBody>
                    <a:bodyPr/>
                    <a:lstStyle/>
                    <a:p>
                      <a:r>
                        <a:rPr lang="en-US" dirty="0">
                          <a:solidFill>
                            <a:srgbClr val="FFFFFF"/>
                          </a:solidFill>
                        </a:rPr>
                        <a:t>C</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G</a:t>
                      </a:r>
                    </a:p>
                  </a:txBody>
                  <a:tcPr>
                    <a:solidFill>
                      <a:srgbClr val="00B0F0"/>
                    </a:solidFill>
                  </a:tcPr>
                </a:tc>
                <a:tc>
                  <a:txBody>
                    <a:bodyPr/>
                    <a:lstStyle/>
                    <a:p>
                      <a:r>
                        <a:rPr lang="en-US" dirty="0">
                          <a:solidFill>
                            <a:srgbClr val="FFFFFF"/>
                          </a:solidFill>
                        </a:rPr>
                        <a:t>C</a:t>
                      </a:r>
                    </a:p>
                  </a:txBody>
                  <a:tcPr>
                    <a:solidFill>
                      <a:srgbClr val="00B0F0"/>
                    </a:solidFill>
                  </a:tcPr>
                </a:tc>
                <a:extLst>
                  <a:ext uri="{0D108BD9-81ED-4DB2-BD59-A6C34878D82A}">
                    <a16:rowId xmlns:a16="http://schemas.microsoft.com/office/drawing/2014/main" val="3814386291"/>
                  </a:ext>
                </a:extLst>
              </a:tr>
            </a:tbl>
          </a:graphicData>
        </a:graphic>
      </p:graphicFrame>
      <p:sp>
        <p:nvSpPr>
          <p:cNvPr id="3" name="TextBox 2"/>
          <p:cNvSpPr txBox="1"/>
          <p:nvPr/>
        </p:nvSpPr>
        <p:spPr>
          <a:xfrm>
            <a:off x="6023455" y="2718616"/>
            <a:ext cx="5292725" cy="3416320"/>
          </a:xfrm>
          <a:prstGeom prst="rect">
            <a:avLst/>
          </a:prstGeom>
        </p:spPr>
        <p:txBody>
          <a:bodyPr rtlCol="0">
            <a:spAutoFit/>
          </a:bodyPr>
          <a:lstStyle/>
          <a:p>
            <a:pPr marL="285750" indent="-285750">
              <a:buFont typeface="Arial" panose="020B0604020202020204" pitchFamily="34" charset="0"/>
              <a:buChar char="•"/>
            </a:pPr>
            <a:r>
              <a:rPr lang="en-US" dirty="0">
                <a:solidFill>
                  <a:srgbClr val="FFFFFF"/>
                </a:solidFill>
                <a:latin typeface="Trebuchet MS"/>
              </a:rPr>
              <a:t>Next element value </a:t>
            </a:r>
          </a:p>
          <a:p>
            <a:pPr marL="742950" lvl="1" indent="-285750">
              <a:buFont typeface="Arial" panose="020B0604020202020204" pitchFamily="34" charset="0"/>
              <a:buChar char="•"/>
            </a:pPr>
            <a:r>
              <a:rPr lang="en-US" dirty="0">
                <a:latin typeface="Trebuchet MS"/>
              </a:rPr>
              <a:t>Check side(add gap) </a:t>
            </a:r>
          </a:p>
          <a:p>
            <a:pPr marL="742950" lvl="1" indent="-285750">
              <a:buFont typeface="Arial" panose="020B0604020202020204" pitchFamily="34" charset="0"/>
              <a:buChar char="•"/>
            </a:pPr>
            <a:r>
              <a:rPr lang="en-US" dirty="0">
                <a:latin typeface="Trebuchet MS"/>
              </a:rPr>
              <a:t>Check bottom(add gap) </a:t>
            </a:r>
          </a:p>
          <a:p>
            <a:pPr marL="742950" lvl="1" indent="-285750">
              <a:buFont typeface="Arial" panose="020B0604020202020204" pitchFamily="34" charset="0"/>
              <a:buChar char="•"/>
            </a:pPr>
            <a:r>
              <a:rPr lang="en-US" dirty="0">
                <a:latin typeface="Trebuchet MS"/>
              </a:rPr>
              <a:t>Check diagonal(add match/miss)</a:t>
            </a:r>
          </a:p>
          <a:p>
            <a:pPr lvl="1"/>
            <a:endParaRPr lang="en-US" dirty="0">
              <a:solidFill>
                <a:srgbClr val="FFFFFF"/>
              </a:solidFill>
              <a:latin typeface="Trebuchet MS"/>
            </a:endParaRPr>
          </a:p>
          <a:p>
            <a:pPr marL="285750" indent="-285750">
              <a:buFont typeface="Arial" panose="020B0604020202020204" pitchFamily="34" charset="0"/>
              <a:buChar char="•"/>
            </a:pPr>
            <a:r>
              <a:rPr lang="en-US" dirty="0">
                <a:solidFill>
                  <a:srgbClr val="FFFFFF"/>
                </a:solidFill>
                <a:latin typeface="Trebuchet MS"/>
              </a:rPr>
              <a:t>Insert Largest Value</a:t>
            </a:r>
          </a:p>
          <a:p>
            <a:pPr marL="285750" indent="-285750">
              <a:buFont typeface="Arial" panose="020B0604020202020204" pitchFamily="34" charset="0"/>
              <a:buChar char="•"/>
            </a:pPr>
            <a:endParaRPr lang="en-US" dirty="0">
              <a:solidFill>
                <a:srgbClr val="FFFFFF"/>
              </a:solidFill>
              <a:latin typeface="Trebuchet MS"/>
            </a:endParaRPr>
          </a:p>
          <a:p>
            <a:pPr marL="285750" indent="-285750">
              <a:buFont typeface="Arial" panose="020B0604020202020204" pitchFamily="34" charset="0"/>
              <a:buChar char="•"/>
            </a:pPr>
            <a:endParaRPr lang="en-US" dirty="0">
              <a:solidFill>
                <a:srgbClr val="FFFFFF"/>
              </a:solidFill>
              <a:latin typeface="Trebuchet MS"/>
            </a:endParaRPr>
          </a:p>
          <a:p>
            <a:pPr marL="285750" indent="-285750">
              <a:buFont typeface="Arial" panose="020B0604020202020204" pitchFamily="34" charset="0"/>
              <a:buChar char="•"/>
            </a:pPr>
            <a:r>
              <a:rPr lang="en-US" dirty="0">
                <a:solidFill>
                  <a:srgbClr val="FFFFFF"/>
                </a:solidFill>
                <a:latin typeface="Trebuchet MS"/>
              </a:rPr>
              <a:t>Keep track of source</a:t>
            </a:r>
          </a:p>
          <a:p>
            <a:pPr marL="742950" lvl="1" indent="-285750">
              <a:buFont typeface="Arial" panose="020B0604020202020204" pitchFamily="34" charset="0"/>
              <a:buChar char="•"/>
            </a:pPr>
            <a:endParaRPr lang="en-US" dirty="0">
              <a:solidFill>
                <a:srgbClr val="FFFFFF"/>
              </a:solidFill>
              <a:latin typeface="Trebuchet MS"/>
            </a:endParaRPr>
          </a:p>
          <a:p>
            <a:pPr lvl="1"/>
            <a:endParaRPr lang="en-US" dirty="0">
              <a:solidFill>
                <a:srgbClr val="FFFFFF"/>
              </a:solidFill>
              <a:latin typeface="Trebuchet MS"/>
            </a:endParaRPr>
          </a:p>
          <a:p>
            <a:pPr marL="742950" lvl="1" indent="-285750">
              <a:buFont typeface="Arial" panose="020B0604020202020204" pitchFamily="34" charset="0"/>
              <a:buChar char="•"/>
            </a:pPr>
            <a:endParaRPr lang="en-US" dirty="0">
              <a:solidFill>
                <a:srgbClr val="FFFFFF"/>
              </a:solidFill>
              <a:latin typeface="Trebuchet MS"/>
            </a:endParaRPr>
          </a:p>
        </p:txBody>
      </p:sp>
      <p:cxnSp>
        <p:nvCxnSpPr>
          <p:cNvPr id="4" name="Straight Arrow Connector 3"/>
          <p:cNvCxnSpPr/>
          <p:nvPr/>
        </p:nvCxnSpPr>
        <p:spPr>
          <a:xfrm flipV="1">
            <a:off x="1841674" y="5343525"/>
            <a:ext cx="334181" cy="283358"/>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flipV="1">
            <a:off x="1601172" y="5210175"/>
            <a:ext cx="419787" cy="17190"/>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V="1">
            <a:off x="2363634" y="5357133"/>
            <a:ext cx="20292" cy="425948"/>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1708841" y="4893030"/>
            <a:ext cx="555955" cy="261610"/>
          </a:xfrm>
          <a:prstGeom prst="rect">
            <a:avLst/>
          </a:prstGeom>
          <a:noFill/>
        </p:spPr>
        <p:txBody>
          <a:bodyPr wrap="square" rtlCol="0">
            <a:spAutoFit/>
          </a:bodyPr>
          <a:lstStyle/>
          <a:p>
            <a:r>
              <a:rPr lang="en-US" sz="1100" dirty="0">
                <a:solidFill>
                  <a:srgbClr val="FF0000"/>
                </a:solidFill>
              </a:rPr>
              <a:t>-2</a:t>
            </a:r>
          </a:p>
        </p:txBody>
      </p:sp>
      <p:sp>
        <p:nvSpPr>
          <p:cNvPr id="11" name="TextBox 10"/>
          <p:cNvSpPr txBox="1"/>
          <p:nvPr/>
        </p:nvSpPr>
        <p:spPr>
          <a:xfrm>
            <a:off x="2329415" y="5477027"/>
            <a:ext cx="555955" cy="261610"/>
          </a:xfrm>
          <a:prstGeom prst="rect">
            <a:avLst/>
          </a:prstGeom>
          <a:noFill/>
        </p:spPr>
        <p:txBody>
          <a:bodyPr wrap="square" rtlCol="0">
            <a:spAutoFit/>
          </a:bodyPr>
          <a:lstStyle/>
          <a:p>
            <a:r>
              <a:rPr lang="en-US" sz="1100" dirty="0">
                <a:solidFill>
                  <a:srgbClr val="FF0000"/>
                </a:solidFill>
              </a:rPr>
              <a:t>-2</a:t>
            </a:r>
          </a:p>
        </p:txBody>
      </p:sp>
      <p:sp>
        <p:nvSpPr>
          <p:cNvPr id="12" name="TextBox 11"/>
          <p:cNvSpPr txBox="1"/>
          <p:nvPr/>
        </p:nvSpPr>
        <p:spPr>
          <a:xfrm>
            <a:off x="1647882" y="5461179"/>
            <a:ext cx="555955" cy="261610"/>
          </a:xfrm>
          <a:prstGeom prst="rect">
            <a:avLst/>
          </a:prstGeom>
          <a:noFill/>
        </p:spPr>
        <p:txBody>
          <a:bodyPr wrap="square" rtlCol="0">
            <a:spAutoFit/>
          </a:bodyPr>
          <a:lstStyle/>
          <a:p>
            <a:r>
              <a:rPr lang="en-US" sz="1100" dirty="0">
                <a:solidFill>
                  <a:srgbClr val="FF0000"/>
                </a:solidFill>
              </a:rPr>
              <a:t>1</a:t>
            </a:r>
          </a:p>
        </p:txBody>
      </p:sp>
    </p:spTree>
    <p:extLst>
      <p:ext uri="{BB962C8B-B14F-4D97-AF65-F5344CB8AC3E}">
        <p14:creationId xmlns:p14="http://schemas.microsoft.com/office/powerpoint/2010/main" val="125379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Needleman-Wunsch: Filling the Matrix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3795795"/>
              </p:ext>
            </p:extLst>
          </p:nvPr>
        </p:nvGraphicFramePr>
        <p:xfrm>
          <a:off x="724340" y="2105025"/>
          <a:ext cx="4900472" cy="4510299"/>
        </p:xfrm>
        <a:graphic>
          <a:graphicData uri="http://schemas.openxmlformats.org/drawingml/2006/table">
            <a:tbl>
              <a:tblPr firstRow="1" bandRow="1">
                <a:tableStyleId>{69CF1AB2-1976-4502-BF36-3FF5EA218861}</a:tableStyleId>
              </a:tblPr>
              <a:tblGrid>
                <a:gridCol w="612559">
                  <a:extLst>
                    <a:ext uri="{9D8B030D-6E8A-4147-A177-3AD203B41FA5}">
                      <a16:colId xmlns:a16="http://schemas.microsoft.com/office/drawing/2014/main" val="3938460929"/>
                    </a:ext>
                  </a:extLst>
                </a:gridCol>
                <a:gridCol w="612559">
                  <a:extLst>
                    <a:ext uri="{9D8B030D-6E8A-4147-A177-3AD203B41FA5}">
                      <a16:colId xmlns:a16="http://schemas.microsoft.com/office/drawing/2014/main" val="3169821205"/>
                    </a:ext>
                  </a:extLst>
                </a:gridCol>
                <a:gridCol w="612559">
                  <a:extLst>
                    <a:ext uri="{9D8B030D-6E8A-4147-A177-3AD203B41FA5}">
                      <a16:colId xmlns:a16="http://schemas.microsoft.com/office/drawing/2014/main" val="165439089"/>
                    </a:ext>
                  </a:extLst>
                </a:gridCol>
                <a:gridCol w="612559">
                  <a:extLst>
                    <a:ext uri="{9D8B030D-6E8A-4147-A177-3AD203B41FA5}">
                      <a16:colId xmlns:a16="http://schemas.microsoft.com/office/drawing/2014/main" val="2471116021"/>
                    </a:ext>
                  </a:extLst>
                </a:gridCol>
                <a:gridCol w="612559">
                  <a:extLst>
                    <a:ext uri="{9D8B030D-6E8A-4147-A177-3AD203B41FA5}">
                      <a16:colId xmlns:a16="http://schemas.microsoft.com/office/drawing/2014/main" val="184541052"/>
                    </a:ext>
                  </a:extLst>
                </a:gridCol>
                <a:gridCol w="612559">
                  <a:extLst>
                    <a:ext uri="{9D8B030D-6E8A-4147-A177-3AD203B41FA5}">
                      <a16:colId xmlns:a16="http://schemas.microsoft.com/office/drawing/2014/main" val="2639592559"/>
                    </a:ext>
                  </a:extLst>
                </a:gridCol>
                <a:gridCol w="612559">
                  <a:extLst>
                    <a:ext uri="{9D8B030D-6E8A-4147-A177-3AD203B41FA5}">
                      <a16:colId xmlns:a16="http://schemas.microsoft.com/office/drawing/2014/main" val="776802305"/>
                    </a:ext>
                  </a:extLst>
                </a:gridCol>
                <a:gridCol w="612559">
                  <a:extLst>
                    <a:ext uri="{9D8B030D-6E8A-4147-A177-3AD203B41FA5}">
                      <a16:colId xmlns:a16="http://schemas.microsoft.com/office/drawing/2014/main" val="372921627"/>
                    </a:ext>
                  </a:extLst>
                </a:gridCol>
              </a:tblGrid>
              <a:tr h="576179">
                <a:tc>
                  <a:txBody>
                    <a:bodyPr/>
                    <a:lstStyle/>
                    <a:p>
                      <a:r>
                        <a:rPr lang="en-US" dirty="0">
                          <a:solidFill>
                            <a:srgbClr val="FFFFFF"/>
                          </a:solidFill>
                        </a:rPr>
                        <a:t>C</a:t>
                      </a:r>
                    </a:p>
                  </a:txBody>
                  <a:tcPr>
                    <a:solidFill>
                      <a:schemeClr val="accent6">
                        <a:lumMod val="75000"/>
                      </a:schemeClr>
                    </a:solidFill>
                  </a:tcPr>
                </a:tc>
                <a:tc>
                  <a:txBody>
                    <a:bodyPr/>
                    <a:lstStyle/>
                    <a:p>
                      <a:r>
                        <a:rPr lang="en-US" b="0" dirty="0"/>
                        <a:t>-6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20411359"/>
                  </a:ext>
                </a:extLst>
              </a:tr>
              <a:tr h="571500">
                <a:tc>
                  <a:txBody>
                    <a:bodyPr/>
                    <a:lstStyle/>
                    <a:p>
                      <a:r>
                        <a:rPr lang="en-US" dirty="0">
                          <a:solidFill>
                            <a:srgbClr val="FFFFFF"/>
                          </a:solidFill>
                        </a:rPr>
                        <a:t>A</a:t>
                      </a:r>
                    </a:p>
                  </a:txBody>
                  <a:tcPr>
                    <a:solidFill>
                      <a:schemeClr val="accent6">
                        <a:lumMod val="75000"/>
                      </a:schemeClr>
                    </a:solidFill>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81842234"/>
                  </a:ext>
                </a:extLst>
              </a:tr>
              <a:tr h="566734">
                <a:tc>
                  <a:txBody>
                    <a:bodyPr/>
                    <a:lstStyle/>
                    <a:p>
                      <a:r>
                        <a:rPr lang="en-US" dirty="0">
                          <a:solidFill>
                            <a:srgbClr val="FFFFFF"/>
                          </a:solidFill>
                        </a:rPr>
                        <a:t>A</a:t>
                      </a:r>
                    </a:p>
                  </a:txBody>
                  <a:tcPr>
                    <a:solidFill>
                      <a:schemeClr val="accent6">
                        <a:lumMod val="75000"/>
                      </a:schemeClr>
                    </a:solidFill>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7198471"/>
                  </a:ext>
                </a:extLst>
              </a:tr>
              <a:tr h="566734">
                <a:tc>
                  <a:txBody>
                    <a:bodyPr/>
                    <a:lstStyle/>
                    <a:p>
                      <a:r>
                        <a:rPr lang="en-US" dirty="0">
                          <a:solidFill>
                            <a:srgbClr val="FFFFFF"/>
                          </a:solidFill>
                        </a:rPr>
                        <a:t>G</a:t>
                      </a:r>
                    </a:p>
                  </a:txBody>
                  <a:tcPr>
                    <a:solidFill>
                      <a:schemeClr val="accent6">
                        <a:lumMod val="75000"/>
                      </a:schemeClr>
                    </a:solidFill>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8968482"/>
                  </a:ext>
                </a:extLst>
              </a:tr>
              <a:tr h="557288">
                <a:tc>
                  <a:txBody>
                    <a:bodyPr/>
                    <a:lstStyle/>
                    <a:p>
                      <a:r>
                        <a:rPr lang="en-US" dirty="0">
                          <a:solidFill>
                            <a:srgbClr val="FFFFFF"/>
                          </a:solidFill>
                        </a:rPr>
                        <a:t>T</a:t>
                      </a:r>
                    </a:p>
                  </a:txBody>
                  <a:tcPr>
                    <a:solidFill>
                      <a:schemeClr val="accent6">
                        <a:lumMod val="75000"/>
                      </a:schemeClr>
                    </a:solidFill>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77188174"/>
                  </a:ext>
                </a:extLst>
              </a:tr>
              <a:tr h="557288">
                <a:tc>
                  <a:txBody>
                    <a:bodyPr/>
                    <a:lstStyle/>
                    <a:p>
                      <a:r>
                        <a:rPr lang="en-US" dirty="0">
                          <a:solidFill>
                            <a:srgbClr val="FFFFFF"/>
                          </a:solidFill>
                        </a:rPr>
                        <a:t>A</a:t>
                      </a:r>
                    </a:p>
                  </a:txBody>
                  <a:tcPr>
                    <a:solidFill>
                      <a:schemeClr val="accent6">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79271744"/>
                  </a:ext>
                </a:extLst>
              </a:tr>
              <a:tr h="557288">
                <a:tc>
                  <a:txBody>
                    <a:bodyPr/>
                    <a:lstStyle/>
                    <a:p>
                      <a:r>
                        <a:rPr lang="en-US" dirty="0">
                          <a:solidFill>
                            <a:srgbClr val="FFFFFF"/>
                          </a:solidFill>
                        </a:rPr>
                        <a:t>_</a:t>
                      </a:r>
                    </a:p>
                  </a:txBody>
                  <a:tcPr>
                    <a:solidFill>
                      <a:schemeClr val="accent6">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1940473"/>
                  </a:ext>
                </a:extLst>
              </a:tr>
              <a:tr h="557288">
                <a:tc>
                  <a:txBody>
                    <a:bodyPr/>
                    <a:lstStyle/>
                    <a:p>
                      <a:endParaRPr lang="en-US"/>
                    </a:p>
                  </a:txBody>
                  <a:tcPr/>
                </a:tc>
                <a:tc>
                  <a:txBody>
                    <a:bodyPr/>
                    <a:lstStyle/>
                    <a:p>
                      <a:r>
                        <a:rPr lang="en-US" dirty="0">
                          <a:solidFill>
                            <a:srgbClr val="FFFFFF"/>
                          </a:solidFill>
                        </a:rPr>
                        <a:t>_</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C</a:t>
                      </a:r>
                    </a:p>
                  </a:txBody>
                  <a:tcPr>
                    <a:solidFill>
                      <a:srgbClr val="00B0F0"/>
                    </a:solidFill>
                  </a:tcPr>
                </a:tc>
                <a:tc>
                  <a:txBody>
                    <a:bodyPr/>
                    <a:lstStyle/>
                    <a:p>
                      <a:r>
                        <a:rPr lang="en-US" dirty="0">
                          <a:solidFill>
                            <a:srgbClr val="FFFFFF"/>
                          </a:solidFill>
                        </a:rPr>
                        <a:t>T</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G</a:t>
                      </a:r>
                    </a:p>
                  </a:txBody>
                  <a:tcPr>
                    <a:solidFill>
                      <a:srgbClr val="00B0F0"/>
                    </a:solidFill>
                  </a:tcPr>
                </a:tc>
                <a:tc>
                  <a:txBody>
                    <a:bodyPr/>
                    <a:lstStyle/>
                    <a:p>
                      <a:r>
                        <a:rPr lang="en-US" dirty="0">
                          <a:solidFill>
                            <a:srgbClr val="FFFFFF"/>
                          </a:solidFill>
                        </a:rPr>
                        <a:t>C</a:t>
                      </a:r>
                    </a:p>
                  </a:txBody>
                  <a:tcPr>
                    <a:solidFill>
                      <a:srgbClr val="00B0F0"/>
                    </a:solidFill>
                  </a:tcPr>
                </a:tc>
                <a:extLst>
                  <a:ext uri="{0D108BD9-81ED-4DB2-BD59-A6C34878D82A}">
                    <a16:rowId xmlns:a16="http://schemas.microsoft.com/office/drawing/2014/main" val="3814386291"/>
                  </a:ext>
                </a:extLst>
              </a:tr>
            </a:tbl>
          </a:graphicData>
        </a:graphic>
      </p:graphicFrame>
      <p:cxnSp>
        <p:nvCxnSpPr>
          <p:cNvPr id="11" name="Straight Arrow Connector 10"/>
          <p:cNvCxnSpPr/>
          <p:nvPr/>
        </p:nvCxnSpPr>
        <p:spPr>
          <a:xfrm flipV="1">
            <a:off x="1845287" y="5345625"/>
            <a:ext cx="334181" cy="283358"/>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a:xfrm flipH="1" flipV="1">
            <a:off x="2152467" y="4743450"/>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2412435" y="482261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a:xfrm>
            <a:off x="2393388" y="5304733"/>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527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Needleman-Wunsch: Filling the Matrix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5712994"/>
              </p:ext>
            </p:extLst>
          </p:nvPr>
        </p:nvGraphicFramePr>
        <p:xfrm>
          <a:off x="724340" y="2105025"/>
          <a:ext cx="4900472" cy="4510299"/>
        </p:xfrm>
        <a:graphic>
          <a:graphicData uri="http://schemas.openxmlformats.org/drawingml/2006/table">
            <a:tbl>
              <a:tblPr firstRow="1" bandRow="1">
                <a:tableStyleId>{69CF1AB2-1976-4502-BF36-3FF5EA218861}</a:tableStyleId>
              </a:tblPr>
              <a:tblGrid>
                <a:gridCol w="612559">
                  <a:extLst>
                    <a:ext uri="{9D8B030D-6E8A-4147-A177-3AD203B41FA5}">
                      <a16:colId xmlns:a16="http://schemas.microsoft.com/office/drawing/2014/main" val="3938460929"/>
                    </a:ext>
                  </a:extLst>
                </a:gridCol>
                <a:gridCol w="612559">
                  <a:extLst>
                    <a:ext uri="{9D8B030D-6E8A-4147-A177-3AD203B41FA5}">
                      <a16:colId xmlns:a16="http://schemas.microsoft.com/office/drawing/2014/main" val="3169821205"/>
                    </a:ext>
                  </a:extLst>
                </a:gridCol>
                <a:gridCol w="612559">
                  <a:extLst>
                    <a:ext uri="{9D8B030D-6E8A-4147-A177-3AD203B41FA5}">
                      <a16:colId xmlns:a16="http://schemas.microsoft.com/office/drawing/2014/main" val="165439089"/>
                    </a:ext>
                  </a:extLst>
                </a:gridCol>
                <a:gridCol w="612559">
                  <a:extLst>
                    <a:ext uri="{9D8B030D-6E8A-4147-A177-3AD203B41FA5}">
                      <a16:colId xmlns:a16="http://schemas.microsoft.com/office/drawing/2014/main" val="2471116021"/>
                    </a:ext>
                  </a:extLst>
                </a:gridCol>
                <a:gridCol w="612559">
                  <a:extLst>
                    <a:ext uri="{9D8B030D-6E8A-4147-A177-3AD203B41FA5}">
                      <a16:colId xmlns:a16="http://schemas.microsoft.com/office/drawing/2014/main" val="184541052"/>
                    </a:ext>
                  </a:extLst>
                </a:gridCol>
                <a:gridCol w="612559">
                  <a:extLst>
                    <a:ext uri="{9D8B030D-6E8A-4147-A177-3AD203B41FA5}">
                      <a16:colId xmlns:a16="http://schemas.microsoft.com/office/drawing/2014/main" val="2639592559"/>
                    </a:ext>
                  </a:extLst>
                </a:gridCol>
                <a:gridCol w="612559">
                  <a:extLst>
                    <a:ext uri="{9D8B030D-6E8A-4147-A177-3AD203B41FA5}">
                      <a16:colId xmlns:a16="http://schemas.microsoft.com/office/drawing/2014/main" val="776802305"/>
                    </a:ext>
                  </a:extLst>
                </a:gridCol>
                <a:gridCol w="612559">
                  <a:extLst>
                    <a:ext uri="{9D8B030D-6E8A-4147-A177-3AD203B41FA5}">
                      <a16:colId xmlns:a16="http://schemas.microsoft.com/office/drawing/2014/main" val="372921627"/>
                    </a:ext>
                  </a:extLst>
                </a:gridCol>
              </a:tblGrid>
              <a:tr h="576179">
                <a:tc>
                  <a:txBody>
                    <a:bodyPr/>
                    <a:lstStyle/>
                    <a:p>
                      <a:r>
                        <a:rPr lang="en-US" dirty="0">
                          <a:solidFill>
                            <a:srgbClr val="FFFFFF"/>
                          </a:solidFill>
                        </a:rPr>
                        <a:t>C</a:t>
                      </a:r>
                    </a:p>
                  </a:txBody>
                  <a:tcPr>
                    <a:solidFill>
                      <a:schemeClr val="accent6">
                        <a:lumMod val="75000"/>
                      </a:schemeClr>
                    </a:solidFill>
                  </a:tcPr>
                </a:tc>
                <a:tc>
                  <a:txBody>
                    <a:bodyPr/>
                    <a:lstStyle/>
                    <a:p>
                      <a:r>
                        <a:rPr lang="en-US" b="0" dirty="0"/>
                        <a:t>-6</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20411359"/>
                  </a:ext>
                </a:extLst>
              </a:tr>
              <a:tr h="571500">
                <a:tc>
                  <a:txBody>
                    <a:bodyPr/>
                    <a:lstStyle/>
                    <a:p>
                      <a:r>
                        <a:rPr lang="en-US" dirty="0">
                          <a:solidFill>
                            <a:srgbClr val="FFFFFF"/>
                          </a:solidFill>
                        </a:rPr>
                        <a:t>A</a:t>
                      </a:r>
                    </a:p>
                  </a:txBody>
                  <a:tcPr>
                    <a:solidFill>
                      <a:schemeClr val="accent6">
                        <a:lumMod val="75000"/>
                      </a:schemeClr>
                    </a:solidFill>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481842234"/>
                  </a:ext>
                </a:extLst>
              </a:tr>
              <a:tr h="566734">
                <a:tc>
                  <a:txBody>
                    <a:bodyPr/>
                    <a:lstStyle/>
                    <a:p>
                      <a:r>
                        <a:rPr lang="en-US" dirty="0">
                          <a:solidFill>
                            <a:srgbClr val="FFFFFF"/>
                          </a:solidFill>
                        </a:rPr>
                        <a:t>A</a:t>
                      </a:r>
                    </a:p>
                  </a:txBody>
                  <a:tcPr>
                    <a:solidFill>
                      <a:schemeClr val="accent6">
                        <a:lumMod val="75000"/>
                      </a:schemeClr>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47198471"/>
                  </a:ext>
                </a:extLst>
              </a:tr>
              <a:tr h="566734">
                <a:tc>
                  <a:txBody>
                    <a:bodyPr/>
                    <a:lstStyle/>
                    <a:p>
                      <a:r>
                        <a:rPr lang="en-US" dirty="0">
                          <a:solidFill>
                            <a:srgbClr val="FFFFFF"/>
                          </a:solidFill>
                        </a:rPr>
                        <a:t>G</a:t>
                      </a:r>
                    </a:p>
                  </a:txBody>
                  <a:tcPr>
                    <a:solidFill>
                      <a:schemeClr val="accent6">
                        <a:lumMod val="75000"/>
                      </a:schemeClr>
                    </a:solidFill>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178968482"/>
                  </a:ext>
                </a:extLst>
              </a:tr>
              <a:tr h="557288">
                <a:tc>
                  <a:txBody>
                    <a:bodyPr/>
                    <a:lstStyle/>
                    <a:p>
                      <a:r>
                        <a:rPr lang="en-US" dirty="0">
                          <a:solidFill>
                            <a:srgbClr val="FFFFFF"/>
                          </a:solidFill>
                        </a:rPr>
                        <a:t>T</a:t>
                      </a:r>
                    </a:p>
                  </a:txBody>
                  <a:tcPr>
                    <a:solidFill>
                      <a:schemeClr val="accent6">
                        <a:lumMod val="75000"/>
                      </a:schemeClr>
                    </a:solidFill>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377188174"/>
                  </a:ext>
                </a:extLst>
              </a:tr>
              <a:tr h="557288">
                <a:tc>
                  <a:txBody>
                    <a:bodyPr/>
                    <a:lstStyle/>
                    <a:p>
                      <a:r>
                        <a:rPr lang="en-US" dirty="0">
                          <a:solidFill>
                            <a:srgbClr val="FFFFFF"/>
                          </a:solidFill>
                        </a:rPr>
                        <a:t>A</a:t>
                      </a:r>
                    </a:p>
                  </a:txBody>
                  <a:tcPr>
                    <a:solidFill>
                      <a:schemeClr val="accent6">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879271744"/>
                  </a:ext>
                </a:extLst>
              </a:tr>
              <a:tr h="557288">
                <a:tc>
                  <a:txBody>
                    <a:bodyPr/>
                    <a:lstStyle/>
                    <a:p>
                      <a:r>
                        <a:rPr lang="en-US" dirty="0">
                          <a:solidFill>
                            <a:srgbClr val="FFFFFF"/>
                          </a:solidFill>
                        </a:rPr>
                        <a:t>_</a:t>
                      </a:r>
                    </a:p>
                  </a:txBody>
                  <a:tcPr>
                    <a:solidFill>
                      <a:schemeClr val="accent6">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1940473"/>
                  </a:ext>
                </a:extLst>
              </a:tr>
              <a:tr h="557288">
                <a:tc>
                  <a:txBody>
                    <a:bodyPr/>
                    <a:lstStyle/>
                    <a:p>
                      <a:endParaRPr lang="en-US"/>
                    </a:p>
                  </a:txBody>
                  <a:tcPr/>
                </a:tc>
                <a:tc>
                  <a:txBody>
                    <a:bodyPr/>
                    <a:lstStyle/>
                    <a:p>
                      <a:r>
                        <a:rPr lang="en-US" dirty="0">
                          <a:solidFill>
                            <a:srgbClr val="FFFFFF"/>
                          </a:solidFill>
                        </a:rPr>
                        <a:t>_</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C</a:t>
                      </a:r>
                    </a:p>
                  </a:txBody>
                  <a:tcPr>
                    <a:solidFill>
                      <a:srgbClr val="00B0F0"/>
                    </a:solidFill>
                  </a:tcPr>
                </a:tc>
                <a:tc>
                  <a:txBody>
                    <a:bodyPr/>
                    <a:lstStyle/>
                    <a:p>
                      <a:r>
                        <a:rPr lang="en-US" dirty="0">
                          <a:solidFill>
                            <a:srgbClr val="FFFFFF"/>
                          </a:solidFill>
                        </a:rPr>
                        <a:t>T</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G</a:t>
                      </a:r>
                    </a:p>
                  </a:txBody>
                  <a:tcPr>
                    <a:solidFill>
                      <a:srgbClr val="00B0F0"/>
                    </a:solidFill>
                  </a:tcPr>
                </a:tc>
                <a:tc>
                  <a:txBody>
                    <a:bodyPr/>
                    <a:lstStyle/>
                    <a:p>
                      <a:r>
                        <a:rPr lang="en-US" dirty="0">
                          <a:solidFill>
                            <a:srgbClr val="FFFFFF"/>
                          </a:solidFill>
                        </a:rPr>
                        <a:t>C</a:t>
                      </a:r>
                    </a:p>
                  </a:txBody>
                  <a:tcPr>
                    <a:solidFill>
                      <a:srgbClr val="00B0F0"/>
                    </a:solidFill>
                  </a:tcPr>
                </a:tc>
                <a:extLst>
                  <a:ext uri="{0D108BD9-81ED-4DB2-BD59-A6C34878D82A}">
                    <a16:rowId xmlns:a16="http://schemas.microsoft.com/office/drawing/2014/main" val="3814386291"/>
                  </a:ext>
                </a:extLst>
              </a:tr>
            </a:tbl>
          </a:graphicData>
        </a:graphic>
      </p:graphicFrame>
      <p:cxnSp>
        <p:nvCxnSpPr>
          <p:cNvPr id="11" name="Straight Arrow Connector 10"/>
          <p:cNvCxnSpPr/>
          <p:nvPr/>
        </p:nvCxnSpPr>
        <p:spPr>
          <a:xfrm flipV="1">
            <a:off x="1845287" y="5345625"/>
            <a:ext cx="334181" cy="283358"/>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a:xfrm flipH="1" flipV="1">
            <a:off x="2152467" y="4743450"/>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2412435" y="482261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a:xfrm>
            <a:off x="2393388" y="5304733"/>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a:off x="2945012" y="5304733"/>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a:off x="3583575" y="5304746"/>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a:off x="4164952" y="5304733"/>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4879761" y="5304733"/>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3009942" y="5388540"/>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flipV="1">
            <a:off x="2988144" y="4800959"/>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a:xfrm>
            <a:off x="4865572" y="4624296"/>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a:off x="4210050" y="4638582"/>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3622675" y="4638675"/>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flipH="1" flipV="1">
            <a:off x="2152467" y="4168176"/>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flipH="1" flipV="1">
            <a:off x="2779709" y="4168176"/>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flipH="1" flipV="1">
            <a:off x="3345521" y="4187874"/>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V="1">
            <a:off x="2305050" y="4294073"/>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V="1">
            <a:off x="3597914" y="4242634"/>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V="1">
            <a:off x="4245993" y="4271347"/>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p:nvPr/>
        </p:nvCxnSpPr>
        <p:spPr>
          <a:xfrm>
            <a:off x="4846064" y="4189741"/>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p:nvPr/>
        </p:nvCxnSpPr>
        <p:spPr>
          <a:xfrm flipV="1">
            <a:off x="1842513" y="360997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4649" y="3649928"/>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3585943" y="3661954"/>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p:nvPr/>
        </p:nvCxnSpPr>
        <p:spPr>
          <a:xfrm flipV="1">
            <a:off x="4828741" y="366163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p:nvPr/>
        </p:nvCxnSpPr>
        <p:spPr>
          <a:xfrm flipH="1" flipV="1">
            <a:off x="2162816" y="3650425"/>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H="1" flipV="1">
            <a:off x="2889389" y="3652457"/>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4" name="Straight Arrow Connector 33"/>
          <p:cNvCxnSpPr/>
          <p:nvPr/>
        </p:nvCxnSpPr>
        <p:spPr>
          <a:xfrm flipH="1" flipV="1">
            <a:off x="3333917" y="3652457"/>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p:nvPr/>
        </p:nvCxnSpPr>
        <p:spPr>
          <a:xfrm flipH="1" flipV="1">
            <a:off x="4555008" y="3592419"/>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flipV="1">
            <a:off x="1786056" y="3105124"/>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p:nvPr/>
        </p:nvCxnSpPr>
        <p:spPr>
          <a:xfrm flipV="1">
            <a:off x="2436520" y="3105124"/>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8" name="Straight Arrow Connector 37"/>
          <p:cNvCxnSpPr/>
          <p:nvPr/>
        </p:nvCxnSpPr>
        <p:spPr>
          <a:xfrm flipV="1">
            <a:off x="3571198" y="307657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p:nvPr/>
        </p:nvCxnSpPr>
        <p:spPr>
          <a:xfrm flipV="1">
            <a:off x="4231248" y="3143045"/>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4882008" y="3105443"/>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1" name="Straight Arrow Connector 40"/>
          <p:cNvCxnSpPr/>
          <p:nvPr/>
        </p:nvCxnSpPr>
        <p:spPr>
          <a:xfrm flipH="1" flipV="1">
            <a:off x="2263119" y="3026254"/>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p:nvPr/>
        </p:nvCxnSpPr>
        <p:spPr>
          <a:xfrm flipH="1" flipV="1">
            <a:off x="2932692" y="3055122"/>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3" name="Straight Arrow Connector 42"/>
          <p:cNvCxnSpPr/>
          <p:nvPr/>
        </p:nvCxnSpPr>
        <p:spPr>
          <a:xfrm flipH="1" flipV="1">
            <a:off x="3420201" y="3105545"/>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H="1" flipV="1">
            <a:off x="4120760" y="3122350"/>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5" name="Straight Arrow Connector 44"/>
          <p:cNvCxnSpPr/>
          <p:nvPr/>
        </p:nvCxnSpPr>
        <p:spPr>
          <a:xfrm flipH="1" flipV="1">
            <a:off x="5377928" y="3076996"/>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6" name="Straight Arrow Connector 45"/>
          <p:cNvCxnSpPr/>
          <p:nvPr/>
        </p:nvCxnSpPr>
        <p:spPr>
          <a:xfrm flipH="1" flipV="1">
            <a:off x="2265894" y="2495550"/>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7" name="Straight Arrow Connector 46"/>
          <p:cNvCxnSpPr/>
          <p:nvPr/>
        </p:nvCxnSpPr>
        <p:spPr>
          <a:xfrm flipV="1">
            <a:off x="2436520" y="2507398"/>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p:nvPr/>
        </p:nvCxnSpPr>
        <p:spPr>
          <a:xfrm>
            <a:off x="4792799" y="2958969"/>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p:nvPr/>
        </p:nvCxnSpPr>
        <p:spPr>
          <a:xfrm>
            <a:off x="2974397" y="2485924"/>
            <a:ext cx="391251" cy="182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flipV="1">
            <a:off x="3525770" y="2495550"/>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H="1" flipV="1">
            <a:off x="4120760" y="2500871"/>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52" name="Straight Arrow Connector 51"/>
          <p:cNvCxnSpPr/>
          <p:nvPr/>
        </p:nvCxnSpPr>
        <p:spPr>
          <a:xfrm flipH="1" flipV="1">
            <a:off x="4579122" y="2500871"/>
            <a:ext cx="8244" cy="387924"/>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flipV="1">
            <a:off x="4874819" y="2545871"/>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54" name="Straight Arrow Connector 53"/>
          <p:cNvCxnSpPr/>
          <p:nvPr/>
        </p:nvCxnSpPr>
        <p:spPr>
          <a:xfrm flipV="1">
            <a:off x="4187595" y="2588529"/>
            <a:ext cx="324669" cy="273852"/>
          </a:xfrm>
          <a:prstGeom prst="straightConnector1">
            <a:avLst/>
          </a:prstGeom>
          <a:ln>
            <a:solidFill>
              <a:srgbClr val="FF0000"/>
            </a:solidFill>
            <a:headEnd type="none"/>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4494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Needleman-Wunsch: Traceback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7513716"/>
              </p:ext>
            </p:extLst>
          </p:nvPr>
        </p:nvGraphicFramePr>
        <p:xfrm>
          <a:off x="724340" y="2105025"/>
          <a:ext cx="4900472" cy="4510299"/>
        </p:xfrm>
        <a:graphic>
          <a:graphicData uri="http://schemas.openxmlformats.org/drawingml/2006/table">
            <a:tbl>
              <a:tblPr firstRow="1" bandRow="1">
                <a:tableStyleId>{69CF1AB2-1976-4502-BF36-3FF5EA218861}</a:tableStyleId>
              </a:tblPr>
              <a:tblGrid>
                <a:gridCol w="612559">
                  <a:extLst>
                    <a:ext uri="{9D8B030D-6E8A-4147-A177-3AD203B41FA5}">
                      <a16:colId xmlns:a16="http://schemas.microsoft.com/office/drawing/2014/main" val="3938460929"/>
                    </a:ext>
                  </a:extLst>
                </a:gridCol>
                <a:gridCol w="612559">
                  <a:extLst>
                    <a:ext uri="{9D8B030D-6E8A-4147-A177-3AD203B41FA5}">
                      <a16:colId xmlns:a16="http://schemas.microsoft.com/office/drawing/2014/main" val="3169821205"/>
                    </a:ext>
                  </a:extLst>
                </a:gridCol>
                <a:gridCol w="612559">
                  <a:extLst>
                    <a:ext uri="{9D8B030D-6E8A-4147-A177-3AD203B41FA5}">
                      <a16:colId xmlns:a16="http://schemas.microsoft.com/office/drawing/2014/main" val="165439089"/>
                    </a:ext>
                  </a:extLst>
                </a:gridCol>
                <a:gridCol w="612559">
                  <a:extLst>
                    <a:ext uri="{9D8B030D-6E8A-4147-A177-3AD203B41FA5}">
                      <a16:colId xmlns:a16="http://schemas.microsoft.com/office/drawing/2014/main" val="2471116021"/>
                    </a:ext>
                  </a:extLst>
                </a:gridCol>
                <a:gridCol w="612559">
                  <a:extLst>
                    <a:ext uri="{9D8B030D-6E8A-4147-A177-3AD203B41FA5}">
                      <a16:colId xmlns:a16="http://schemas.microsoft.com/office/drawing/2014/main" val="184541052"/>
                    </a:ext>
                  </a:extLst>
                </a:gridCol>
                <a:gridCol w="612559">
                  <a:extLst>
                    <a:ext uri="{9D8B030D-6E8A-4147-A177-3AD203B41FA5}">
                      <a16:colId xmlns:a16="http://schemas.microsoft.com/office/drawing/2014/main" val="2639592559"/>
                    </a:ext>
                  </a:extLst>
                </a:gridCol>
                <a:gridCol w="612559">
                  <a:extLst>
                    <a:ext uri="{9D8B030D-6E8A-4147-A177-3AD203B41FA5}">
                      <a16:colId xmlns:a16="http://schemas.microsoft.com/office/drawing/2014/main" val="776802305"/>
                    </a:ext>
                  </a:extLst>
                </a:gridCol>
                <a:gridCol w="612559">
                  <a:extLst>
                    <a:ext uri="{9D8B030D-6E8A-4147-A177-3AD203B41FA5}">
                      <a16:colId xmlns:a16="http://schemas.microsoft.com/office/drawing/2014/main" val="372921627"/>
                    </a:ext>
                  </a:extLst>
                </a:gridCol>
              </a:tblGrid>
              <a:tr h="576179">
                <a:tc>
                  <a:txBody>
                    <a:bodyPr/>
                    <a:lstStyle/>
                    <a:p>
                      <a:r>
                        <a:rPr lang="en-US" dirty="0">
                          <a:solidFill>
                            <a:srgbClr val="FFFFFF"/>
                          </a:solidFill>
                        </a:rPr>
                        <a:t>C</a:t>
                      </a:r>
                    </a:p>
                  </a:txBody>
                  <a:tcPr>
                    <a:solidFill>
                      <a:schemeClr val="accent6">
                        <a:lumMod val="75000"/>
                      </a:schemeClr>
                    </a:solidFill>
                  </a:tcPr>
                </a:tc>
                <a:tc>
                  <a:txBody>
                    <a:bodyPr/>
                    <a:lstStyle/>
                    <a:p>
                      <a:r>
                        <a:rPr lang="en-US" b="0" dirty="0"/>
                        <a:t>-6</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20411359"/>
                  </a:ext>
                </a:extLst>
              </a:tr>
              <a:tr h="571500">
                <a:tc>
                  <a:txBody>
                    <a:bodyPr/>
                    <a:lstStyle/>
                    <a:p>
                      <a:r>
                        <a:rPr lang="en-US" dirty="0">
                          <a:solidFill>
                            <a:srgbClr val="FFFFFF"/>
                          </a:solidFill>
                        </a:rPr>
                        <a:t>A</a:t>
                      </a:r>
                    </a:p>
                  </a:txBody>
                  <a:tcPr>
                    <a:solidFill>
                      <a:schemeClr val="accent6">
                        <a:lumMod val="75000"/>
                      </a:schemeClr>
                    </a:solidFill>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481842234"/>
                  </a:ext>
                </a:extLst>
              </a:tr>
              <a:tr h="566734">
                <a:tc>
                  <a:txBody>
                    <a:bodyPr/>
                    <a:lstStyle/>
                    <a:p>
                      <a:r>
                        <a:rPr lang="en-US" dirty="0">
                          <a:solidFill>
                            <a:srgbClr val="FFFFFF"/>
                          </a:solidFill>
                        </a:rPr>
                        <a:t>A</a:t>
                      </a:r>
                    </a:p>
                  </a:txBody>
                  <a:tcPr>
                    <a:solidFill>
                      <a:schemeClr val="accent6">
                        <a:lumMod val="75000"/>
                      </a:schemeClr>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47198471"/>
                  </a:ext>
                </a:extLst>
              </a:tr>
              <a:tr h="566734">
                <a:tc>
                  <a:txBody>
                    <a:bodyPr/>
                    <a:lstStyle/>
                    <a:p>
                      <a:r>
                        <a:rPr lang="en-US" dirty="0">
                          <a:solidFill>
                            <a:srgbClr val="FFFFFF"/>
                          </a:solidFill>
                        </a:rPr>
                        <a:t>G</a:t>
                      </a:r>
                    </a:p>
                  </a:txBody>
                  <a:tcPr>
                    <a:solidFill>
                      <a:schemeClr val="accent6">
                        <a:lumMod val="75000"/>
                      </a:schemeClr>
                    </a:solidFill>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178968482"/>
                  </a:ext>
                </a:extLst>
              </a:tr>
              <a:tr h="557288">
                <a:tc>
                  <a:txBody>
                    <a:bodyPr/>
                    <a:lstStyle/>
                    <a:p>
                      <a:r>
                        <a:rPr lang="en-US" dirty="0">
                          <a:solidFill>
                            <a:srgbClr val="FFFFFF"/>
                          </a:solidFill>
                        </a:rPr>
                        <a:t>T</a:t>
                      </a:r>
                    </a:p>
                  </a:txBody>
                  <a:tcPr>
                    <a:solidFill>
                      <a:schemeClr val="accent6">
                        <a:lumMod val="75000"/>
                      </a:schemeClr>
                    </a:solidFill>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377188174"/>
                  </a:ext>
                </a:extLst>
              </a:tr>
              <a:tr h="557288">
                <a:tc>
                  <a:txBody>
                    <a:bodyPr/>
                    <a:lstStyle/>
                    <a:p>
                      <a:r>
                        <a:rPr lang="en-US" dirty="0">
                          <a:solidFill>
                            <a:srgbClr val="FFFFFF"/>
                          </a:solidFill>
                        </a:rPr>
                        <a:t>A</a:t>
                      </a:r>
                    </a:p>
                  </a:txBody>
                  <a:tcPr>
                    <a:solidFill>
                      <a:schemeClr val="accent6">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879271744"/>
                  </a:ext>
                </a:extLst>
              </a:tr>
              <a:tr h="557288">
                <a:tc>
                  <a:txBody>
                    <a:bodyPr/>
                    <a:lstStyle/>
                    <a:p>
                      <a:r>
                        <a:rPr lang="en-US" dirty="0">
                          <a:solidFill>
                            <a:srgbClr val="FFFFFF"/>
                          </a:solidFill>
                        </a:rPr>
                        <a:t>_</a:t>
                      </a:r>
                    </a:p>
                  </a:txBody>
                  <a:tcPr>
                    <a:solidFill>
                      <a:schemeClr val="accent6">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1940473"/>
                  </a:ext>
                </a:extLst>
              </a:tr>
              <a:tr h="557288">
                <a:tc>
                  <a:txBody>
                    <a:bodyPr/>
                    <a:lstStyle/>
                    <a:p>
                      <a:endParaRPr lang="en-US"/>
                    </a:p>
                  </a:txBody>
                  <a:tcPr/>
                </a:tc>
                <a:tc>
                  <a:txBody>
                    <a:bodyPr/>
                    <a:lstStyle/>
                    <a:p>
                      <a:r>
                        <a:rPr lang="en-US" dirty="0">
                          <a:solidFill>
                            <a:srgbClr val="FFFFFF"/>
                          </a:solidFill>
                        </a:rPr>
                        <a:t>_</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C</a:t>
                      </a:r>
                    </a:p>
                  </a:txBody>
                  <a:tcPr>
                    <a:solidFill>
                      <a:srgbClr val="00B0F0"/>
                    </a:solidFill>
                  </a:tcPr>
                </a:tc>
                <a:tc>
                  <a:txBody>
                    <a:bodyPr/>
                    <a:lstStyle/>
                    <a:p>
                      <a:r>
                        <a:rPr lang="en-US" dirty="0">
                          <a:solidFill>
                            <a:srgbClr val="FFFFFF"/>
                          </a:solidFill>
                        </a:rPr>
                        <a:t>T</a:t>
                      </a:r>
                    </a:p>
                  </a:txBody>
                  <a:tcPr>
                    <a:solidFill>
                      <a:srgbClr val="00B0F0"/>
                    </a:solidFill>
                  </a:tcPr>
                </a:tc>
                <a:tc>
                  <a:txBody>
                    <a:bodyPr/>
                    <a:lstStyle/>
                    <a:p>
                      <a:r>
                        <a:rPr lang="en-US" dirty="0">
                          <a:solidFill>
                            <a:srgbClr val="FFFFFF"/>
                          </a:solidFill>
                        </a:rPr>
                        <a:t>A</a:t>
                      </a:r>
                    </a:p>
                  </a:txBody>
                  <a:tcPr>
                    <a:solidFill>
                      <a:srgbClr val="00B0F0"/>
                    </a:solidFill>
                  </a:tcPr>
                </a:tc>
                <a:tc>
                  <a:txBody>
                    <a:bodyPr/>
                    <a:lstStyle/>
                    <a:p>
                      <a:r>
                        <a:rPr lang="en-US" dirty="0">
                          <a:solidFill>
                            <a:srgbClr val="FFFFFF"/>
                          </a:solidFill>
                        </a:rPr>
                        <a:t>G</a:t>
                      </a:r>
                    </a:p>
                  </a:txBody>
                  <a:tcPr>
                    <a:solidFill>
                      <a:srgbClr val="00B0F0"/>
                    </a:solidFill>
                  </a:tcPr>
                </a:tc>
                <a:tc>
                  <a:txBody>
                    <a:bodyPr/>
                    <a:lstStyle/>
                    <a:p>
                      <a:r>
                        <a:rPr lang="en-US" dirty="0">
                          <a:solidFill>
                            <a:srgbClr val="FFFFFF"/>
                          </a:solidFill>
                        </a:rPr>
                        <a:t>C</a:t>
                      </a:r>
                    </a:p>
                  </a:txBody>
                  <a:tcPr>
                    <a:solidFill>
                      <a:srgbClr val="00B0F0"/>
                    </a:solidFill>
                  </a:tcPr>
                </a:tc>
                <a:extLst>
                  <a:ext uri="{0D108BD9-81ED-4DB2-BD59-A6C34878D82A}">
                    <a16:rowId xmlns:a16="http://schemas.microsoft.com/office/drawing/2014/main" val="3814386291"/>
                  </a:ext>
                </a:extLst>
              </a:tr>
            </a:tbl>
          </a:graphicData>
        </a:graphic>
      </p:graphicFrame>
      <p:cxnSp>
        <p:nvCxnSpPr>
          <p:cNvPr id="11" name="Straight Arrow Connector 10"/>
          <p:cNvCxnSpPr/>
          <p:nvPr/>
        </p:nvCxnSpPr>
        <p:spPr>
          <a:xfrm flipH="1">
            <a:off x="1781175" y="5324475"/>
            <a:ext cx="370525" cy="404160"/>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flipH="1">
            <a:off x="2333625" y="5324475"/>
            <a:ext cx="592455" cy="12776"/>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9" name="Straight Arrow Connector 8"/>
          <p:cNvCxnSpPr/>
          <p:nvPr/>
        </p:nvCxnSpPr>
        <p:spPr>
          <a:xfrm flipH="1">
            <a:off x="2988774" y="4713724"/>
            <a:ext cx="370525" cy="404160"/>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10" name="Straight Arrow Connector 9"/>
          <p:cNvCxnSpPr/>
          <p:nvPr/>
        </p:nvCxnSpPr>
        <p:spPr>
          <a:xfrm>
            <a:off x="3460753" y="4165558"/>
            <a:ext cx="7611" cy="438535"/>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flipH="1">
            <a:off x="3574991" y="3648004"/>
            <a:ext cx="370525" cy="404160"/>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flipH="1">
            <a:off x="4238625" y="3067050"/>
            <a:ext cx="370525" cy="404160"/>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a:xfrm flipH="1">
            <a:off x="4824842" y="2505075"/>
            <a:ext cx="370525" cy="404160"/>
          </a:xfrm>
          <a:prstGeom prst="straightConnector1">
            <a:avLst/>
          </a:prstGeom>
          <a:ln>
            <a:headEnd type="none"/>
            <a:tailEnd type="arrow"/>
          </a:ln>
        </p:spPr>
        <p:style>
          <a:lnRef idx="1">
            <a:schemeClr val="accent4"/>
          </a:lnRef>
          <a:fillRef idx="0">
            <a:schemeClr val="accent4"/>
          </a:fillRef>
          <a:effectRef idx="0">
            <a:schemeClr val="accent4"/>
          </a:effectRef>
          <a:fontRef idx="minor">
            <a:schemeClr val="tx1"/>
          </a:fontRef>
        </p:style>
      </p:cxnSp>
      <p:sp>
        <p:nvSpPr>
          <p:cNvPr id="3" name="TextBox 2"/>
          <p:cNvSpPr txBox="1"/>
          <p:nvPr/>
        </p:nvSpPr>
        <p:spPr>
          <a:xfrm>
            <a:off x="6172200" y="2524125"/>
            <a:ext cx="5149515" cy="3693319"/>
          </a:xfrm>
          <a:prstGeom prst="rect">
            <a:avLst/>
          </a:prstGeom>
        </p:spPr>
        <p:txBody>
          <a:bodyPr rtlCol="0">
            <a:spAutoFit/>
          </a:bodyPr>
          <a:lstStyle/>
          <a:p>
            <a:pPr marL="285750" indent="-285750">
              <a:buFont typeface="Arial" panose="020B0604020202020204" pitchFamily="34" charset="0"/>
              <a:buChar char="•"/>
            </a:pPr>
            <a:r>
              <a:rPr lang="EN-US" dirty="0"/>
              <a:t>Trace values back starting from top</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solidFill>
                  <a:srgbClr val="FFFFFF"/>
                </a:solidFill>
                <a:latin typeface="Trebuchet MS"/>
              </a:rPr>
              <a:t>Use Traceback to find best alignment</a:t>
            </a:r>
          </a:p>
          <a:p>
            <a:pPr marL="742950" lvl="1" indent="-285750">
              <a:buFont typeface="Arial" panose="020B0604020202020204" pitchFamily="34" charset="0"/>
              <a:buChar char="•"/>
            </a:pPr>
            <a:r>
              <a:rPr lang="EN-US" dirty="0">
                <a:solidFill>
                  <a:srgbClr val="FFFFFF"/>
                </a:solidFill>
                <a:latin typeface="Trebuchet MS"/>
              </a:rPr>
              <a:t>Diagonal -&gt; write both characters </a:t>
            </a:r>
            <a:endParaRPr lang="EN-US" dirty="0">
              <a:latin typeface="Trebuchet MS"/>
            </a:endParaRPr>
          </a:p>
          <a:p>
            <a:pPr marL="742950" lvl="1" indent="-285750">
              <a:buFont typeface="Arial" panose="020B0604020202020204" pitchFamily="34" charset="0"/>
              <a:buChar char="•"/>
            </a:pPr>
            <a:r>
              <a:rPr lang="EN-US" dirty="0">
                <a:latin typeface="Trebuchet MS"/>
              </a:rPr>
              <a:t>Adjacent -&gt; write only row character and leave gap for column</a:t>
            </a:r>
          </a:p>
          <a:p>
            <a:pPr marL="742950" lvl="1" indent="-285750">
              <a:buFont typeface="Arial" panose="020B0604020202020204" pitchFamily="34" charset="0"/>
              <a:buChar char="•"/>
            </a:pPr>
            <a:r>
              <a:rPr lang="EN-US" dirty="0">
                <a:latin typeface="Trebuchet MS"/>
              </a:rPr>
              <a:t>Bottom -&gt; write only column character and leave gap for row </a:t>
            </a:r>
          </a:p>
          <a:p>
            <a:pPr marL="742950" lvl="1" indent="-285750">
              <a:buFont typeface="Arial" panose="020B0604020202020204" pitchFamily="34" charset="0"/>
              <a:buChar char="•"/>
            </a:pPr>
            <a:endParaRPr lang="EN-US" dirty="0">
              <a:solidFill>
                <a:srgbClr val="FFFFFF"/>
              </a:solidFill>
              <a:latin typeface="Trebuchet MS"/>
            </a:endParaRPr>
          </a:p>
          <a:p>
            <a:pPr marL="285750" indent="-285750">
              <a:buFont typeface="Arial" panose="020B0604020202020204" pitchFamily="34" charset="0"/>
              <a:buChar char="•"/>
            </a:pPr>
            <a:endParaRPr lang="EN-US" dirty="0">
              <a:solidFill>
                <a:srgbClr val="FFFFFF"/>
              </a:solidFill>
              <a:latin typeface="Trebuchet MS"/>
            </a:endParaRPr>
          </a:p>
          <a:p>
            <a:pPr marL="285750" indent="-285750">
              <a:buFont typeface="Arial" panose="020B0604020202020204" pitchFamily="34" charset="0"/>
              <a:buChar char="•"/>
            </a:pPr>
            <a:r>
              <a:rPr lang="EN-US" dirty="0">
                <a:solidFill>
                  <a:srgbClr val="FFFFFF"/>
                </a:solidFill>
                <a:latin typeface="Trebuchet MS"/>
              </a:rPr>
              <a:t>Seq A = A _ T G A A C</a:t>
            </a:r>
          </a:p>
          <a:p>
            <a:pPr marL="285750" indent="-285750">
              <a:buFont typeface="Arial" panose="020B0604020202020204" pitchFamily="34" charset="0"/>
              <a:buChar char="•"/>
            </a:pPr>
            <a:r>
              <a:rPr lang="EN-US" dirty="0">
                <a:solidFill>
                  <a:srgbClr val="FFFFFF"/>
                </a:solidFill>
                <a:latin typeface="Trebuchet MS"/>
              </a:rPr>
              <a:t>Seq B = A </a:t>
            </a:r>
            <a:r>
              <a:rPr lang="EN-US" dirty="0" err="1">
                <a:solidFill>
                  <a:srgbClr val="FFFFFF"/>
                </a:solidFill>
                <a:latin typeface="Trebuchet MS"/>
              </a:rPr>
              <a:t>A</a:t>
            </a:r>
            <a:r>
              <a:rPr lang="EN-US" dirty="0">
                <a:solidFill>
                  <a:srgbClr val="FFFFFF"/>
                </a:solidFill>
                <a:latin typeface="Trebuchet MS"/>
              </a:rPr>
              <a:t> T _ A G C</a:t>
            </a:r>
          </a:p>
        </p:txBody>
      </p:sp>
    </p:spTree>
    <p:extLst>
      <p:ext uri="{BB962C8B-B14F-4D97-AF65-F5344CB8AC3E}">
        <p14:creationId xmlns:p14="http://schemas.microsoft.com/office/powerpoint/2010/main" val="1175398308"/>
      </p:ext>
    </p:extLst>
  </p:cSld>
  <p:clrMapOvr>
    <a:masterClrMapping/>
  </p:clrMapOvr>
</p:sld>
</file>

<file path=ppt/theme/theme1.xml><?xml version="1.0" encoding="utf-8"?>
<a:theme xmlns:a="http://schemas.openxmlformats.org/drawingml/2006/main" name="2_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TotalTime>405</TotalTime>
  <Words>1397</Words>
  <Application>Microsoft Office PowerPoint</Application>
  <PresentationFormat>Widescreen</PresentationFormat>
  <Paragraphs>417</Paragraphs>
  <Slides>23</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Trebuchet MS</vt:lpstr>
      <vt:lpstr>2_TM04033917[[fn=Berlin]]_novariants</vt:lpstr>
      <vt:lpstr>TM04033917[[fn=Berlin]]_novariants</vt:lpstr>
      <vt:lpstr>MapReduce Implementation of Needleman-Wunsch using Spark</vt:lpstr>
      <vt:lpstr>Sequence Alignment</vt:lpstr>
      <vt:lpstr>Related Works</vt:lpstr>
      <vt:lpstr>Needleman-Wunsch Algorithm </vt:lpstr>
      <vt:lpstr>Needleman-Wunsch: Scoring Matrix</vt:lpstr>
      <vt:lpstr>Needleman-Wunsch: Filling the Matrix </vt:lpstr>
      <vt:lpstr>Needleman-Wunsch: Filling the Matrix </vt:lpstr>
      <vt:lpstr>Needleman-Wunsch: Filling the Matrix </vt:lpstr>
      <vt:lpstr>Needleman-Wunsch: Traceback</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Parallelizing The Algorithm</vt:lpstr>
      <vt:lpstr>Remaining Steps</vt:lpstr>
      <vt:lpstr>Remaining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 Furniturewalla</dc:creator>
  <cp:lastModifiedBy>Abbas Furniturewalla</cp:lastModifiedBy>
  <cp:revision>53</cp:revision>
  <dcterms:created xsi:type="dcterms:W3CDTF">2015-09-21T23:12:49Z</dcterms:created>
  <dcterms:modified xsi:type="dcterms:W3CDTF">2016-12-11T11:50:23Z</dcterms:modified>
</cp:coreProperties>
</file>