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322" r:id="rId39"/>
    <p:sldId id="323" r:id="rId40"/>
    <p:sldId id="327" r:id="rId41"/>
    <p:sldId id="328" r:id="rId42"/>
    <p:sldId id="329" r:id="rId43"/>
    <p:sldId id="330" r:id="rId44"/>
    <p:sldId id="331" r:id="rId45"/>
    <p:sldId id="332" r:id="rId46"/>
    <p:sldId id="333" r:id="rId47"/>
    <p:sldId id="334" r:id="rId48"/>
    <p:sldId id="335" r:id="rId49"/>
    <p:sldId id="336" r:id="rId50"/>
    <p:sldId id="337" r:id="rId51"/>
    <p:sldId id="338" r:id="rId52"/>
    <p:sldId id="339" r:id="rId53"/>
    <p:sldId id="340" r:id="rId54"/>
    <p:sldId id="341" r:id="rId55"/>
    <p:sldId id="342" r:id="rId56"/>
    <p:sldId id="343" r:id="rId57"/>
    <p:sldId id="344" r:id="rId58"/>
    <p:sldId id="345" r:id="rId59"/>
    <p:sldId id="346" r:id="rId60"/>
    <p:sldId id="347" r:id="rId61"/>
    <p:sldId id="348" r:id="rId62"/>
    <p:sldId id="349" r:id="rId63"/>
    <p:sldId id="350" r:id="rId64"/>
    <p:sldId id="351" r:id="rId65"/>
    <p:sldId id="352" r:id="rId66"/>
    <p:sldId id="353" r:id="rId67"/>
    <p:sldId id="354" r:id="rId68"/>
    <p:sldId id="355" r:id="rId69"/>
    <p:sldId id="356" r:id="rId70"/>
    <p:sldId id="357" r:id="rId71"/>
    <p:sldId id="358" r:id="rId72"/>
    <p:sldId id="359" r:id="rId73"/>
    <p:sldId id="360" r:id="rId74"/>
    <p:sldId id="361" r:id="rId75"/>
    <p:sldId id="362" r:id="rId76"/>
    <p:sldId id="363" r:id="rId77"/>
    <p:sldId id="364" r:id="rId78"/>
    <p:sldId id="365" r:id="rId79"/>
    <p:sldId id="366" r:id="rId80"/>
    <p:sldId id="367" r:id="rId81"/>
    <p:sldId id="368" r:id="rId82"/>
    <p:sldId id="369" r:id="rId83"/>
    <p:sldId id="370" r:id="rId84"/>
    <p:sldId id="371" r:id="rId85"/>
    <p:sldId id="372" r:id="rId86"/>
    <p:sldId id="373" r:id="rId87"/>
    <p:sldId id="374" r:id="rId88"/>
    <p:sldId id="375" r:id="rId89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8"/>
  </p:normalViewPr>
  <p:slideViewPr>
    <p:cSldViewPr>
      <p:cViewPr varScale="1">
        <p:scale>
          <a:sx n="69" d="100"/>
          <a:sy n="69" d="100"/>
        </p:scale>
        <p:origin x="824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presProps" Target="presProps.xml"/><Relationship Id="rId91" Type="http://schemas.openxmlformats.org/officeDocument/2006/relationships/viewProps" Target="viewProps.xml"/><Relationship Id="rId92" Type="http://schemas.openxmlformats.org/officeDocument/2006/relationships/theme" Target="theme/theme1.xml"/><Relationship Id="rId93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801F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01800" y="1193800"/>
            <a:ext cx="12852400" cy="1978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74800" y="5422900"/>
            <a:ext cx="13106400" cy="1978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28000" y="2349500"/>
            <a:ext cx="0" cy="6194425"/>
          </a:xfrm>
          <a:custGeom>
            <a:avLst/>
            <a:gdLst/>
            <a:ahLst/>
            <a:cxnLst/>
            <a:rect l="l" t="t" r="r" b="b"/>
            <a:pathLst>
              <a:path h="6194425">
                <a:moveTo>
                  <a:pt x="0" y="0"/>
                </a:moveTo>
                <a:lnTo>
                  <a:pt x="0" y="6193967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41492" y="4563529"/>
            <a:ext cx="14373056" cy="50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57595" y="647700"/>
            <a:ext cx="394080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8415" y="2755900"/>
            <a:ext cx="13679169" cy="4805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7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7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492" y="3975455"/>
            <a:ext cx="14373056" cy="50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0600" y="2705100"/>
            <a:ext cx="141706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85" dirty="0">
                <a:solidFill>
                  <a:srgbClr val="171717"/>
                </a:solidFill>
              </a:rPr>
              <a:t>Working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80" dirty="0">
                <a:solidFill>
                  <a:srgbClr val="171717"/>
                </a:solidFill>
              </a:rPr>
              <a:t>with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95" dirty="0">
                <a:solidFill>
                  <a:srgbClr val="171717"/>
                </a:solidFill>
              </a:rPr>
              <a:t>Shortest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85" dirty="0">
                <a:solidFill>
                  <a:srgbClr val="171717"/>
                </a:solidFill>
              </a:rPr>
              <a:t>Path</a:t>
            </a:r>
            <a:r>
              <a:rPr sz="6000" spc="-615" dirty="0">
                <a:solidFill>
                  <a:srgbClr val="171717"/>
                </a:solidFill>
              </a:rPr>
              <a:t> </a:t>
            </a:r>
            <a:r>
              <a:rPr sz="6000" spc="-90" dirty="0">
                <a:solidFill>
                  <a:srgbClr val="171717"/>
                </a:solidFill>
              </a:rPr>
              <a:t>Algorithms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9100" y="647700"/>
            <a:ext cx="52527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Weighted</a:t>
            </a:r>
            <a:r>
              <a:rPr spc="-320" dirty="0"/>
              <a:t> </a:t>
            </a:r>
            <a:r>
              <a:rPr spc="-65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97100" y="7327900"/>
            <a:ext cx="12030710" cy="11201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098800" marR="5080" indent="-3086100">
              <a:lnSpc>
                <a:spcPts val="4300"/>
              </a:lnSpc>
              <a:spcBef>
                <a:spcPts val="259"/>
              </a:spcBef>
            </a:pPr>
            <a:r>
              <a:rPr sz="3600" spc="85" dirty="0">
                <a:latin typeface="Verdana"/>
                <a:cs typeface="Verdana"/>
              </a:rPr>
              <a:t>When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60" dirty="0">
                <a:latin typeface="Verdana"/>
                <a:cs typeface="Verdana"/>
              </a:rPr>
              <a:t>edges</a:t>
            </a:r>
            <a:r>
              <a:rPr sz="3600" spc="-180" dirty="0">
                <a:latin typeface="Verdana"/>
                <a:cs typeface="Verdana"/>
              </a:rPr>
              <a:t> </a:t>
            </a:r>
            <a:r>
              <a:rPr sz="3600" spc="-60" dirty="0">
                <a:latin typeface="Verdana"/>
                <a:cs typeface="Verdana"/>
              </a:rPr>
              <a:t>have</a:t>
            </a:r>
            <a:r>
              <a:rPr sz="3600" spc="-180" dirty="0">
                <a:latin typeface="Verdana"/>
                <a:cs typeface="Verdana"/>
              </a:rPr>
              <a:t> </a:t>
            </a:r>
            <a:r>
              <a:rPr sz="3600" spc="50" dirty="0">
                <a:latin typeface="Verdana"/>
                <a:cs typeface="Verdana"/>
              </a:rPr>
              <a:t>differing</a:t>
            </a:r>
            <a:r>
              <a:rPr sz="3600" spc="-180" dirty="0">
                <a:latin typeface="Verdana"/>
                <a:cs typeface="Verdana"/>
              </a:rPr>
              <a:t> </a:t>
            </a:r>
            <a:r>
              <a:rPr sz="3600" spc="-15" dirty="0">
                <a:latin typeface="Verdana"/>
                <a:cs typeface="Verdana"/>
              </a:rPr>
              <a:t>weights,</a:t>
            </a:r>
            <a:r>
              <a:rPr sz="3600" spc="-180" dirty="0">
                <a:latin typeface="Verdana"/>
                <a:cs typeface="Verdana"/>
              </a:rPr>
              <a:t> </a:t>
            </a:r>
            <a:r>
              <a:rPr sz="3600" spc="55" dirty="0">
                <a:latin typeface="Verdana"/>
                <a:cs typeface="Verdana"/>
              </a:rPr>
              <a:t>finding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shortest  </a:t>
            </a:r>
            <a:r>
              <a:rPr sz="3600" spc="25" dirty="0">
                <a:latin typeface="Verdana"/>
                <a:cs typeface="Verdana"/>
              </a:rPr>
              <a:t>path </a:t>
            </a:r>
            <a:r>
              <a:rPr sz="3600" spc="-20" dirty="0">
                <a:latin typeface="Verdana"/>
                <a:cs typeface="Verdana"/>
              </a:rPr>
              <a:t>is </a:t>
            </a:r>
            <a:r>
              <a:rPr sz="3600" dirty="0">
                <a:latin typeface="Verdana"/>
                <a:cs typeface="Verdana"/>
              </a:rPr>
              <a:t>more</a:t>
            </a:r>
            <a:r>
              <a:rPr sz="3600" spc="-585" dirty="0">
                <a:latin typeface="Verdana"/>
                <a:cs typeface="Verdana"/>
              </a:rPr>
              <a:t> </a:t>
            </a:r>
            <a:r>
              <a:rPr sz="3600" spc="70" dirty="0">
                <a:latin typeface="Verdana"/>
                <a:cs typeface="Verdana"/>
              </a:rPr>
              <a:t>complicated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20772" y="3495040"/>
            <a:ext cx="684530" cy="494665"/>
            <a:chOff x="2620772" y="3495040"/>
            <a:chExt cx="684530" cy="494665"/>
          </a:xfrm>
        </p:grpSpPr>
        <p:sp>
          <p:nvSpPr>
            <p:cNvPr id="5" name="object 5"/>
            <p:cNvSpPr/>
            <p:nvPr/>
          </p:nvSpPr>
          <p:spPr>
            <a:xfrm>
              <a:off x="2627122" y="35013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27122" y="35013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07996" y="3157143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29718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234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151371" y="2563710"/>
            <a:ext cx="684530" cy="494665"/>
            <a:chOff x="6151371" y="2563710"/>
            <a:chExt cx="684530" cy="494665"/>
          </a:xfrm>
        </p:grpSpPr>
        <p:sp>
          <p:nvSpPr>
            <p:cNvPr id="9" name="object 9"/>
            <p:cNvSpPr/>
            <p:nvPr/>
          </p:nvSpPr>
          <p:spPr>
            <a:xfrm>
              <a:off x="6157721" y="257006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57721" y="257006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324600" y="25146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585542" y="3765968"/>
            <a:ext cx="684530" cy="494665"/>
            <a:chOff x="8585542" y="3765968"/>
            <a:chExt cx="684530" cy="494665"/>
          </a:xfrm>
        </p:grpSpPr>
        <p:sp>
          <p:nvSpPr>
            <p:cNvPr id="13" name="object 13"/>
            <p:cNvSpPr/>
            <p:nvPr/>
          </p:nvSpPr>
          <p:spPr>
            <a:xfrm>
              <a:off x="8591892" y="37723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91892" y="37723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775700" y="3708400"/>
            <a:ext cx="29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908701" y="4121568"/>
            <a:ext cx="684530" cy="494665"/>
            <a:chOff x="11908701" y="4121568"/>
            <a:chExt cx="684530" cy="494665"/>
          </a:xfrm>
        </p:grpSpPr>
        <p:sp>
          <p:nvSpPr>
            <p:cNvPr id="17" name="object 17"/>
            <p:cNvSpPr/>
            <p:nvPr/>
          </p:nvSpPr>
          <p:spPr>
            <a:xfrm>
              <a:off x="1191505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91505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595925" y="3783672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292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05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284471" y="4121568"/>
            <a:ext cx="684530" cy="494665"/>
            <a:chOff x="4284471" y="4121568"/>
            <a:chExt cx="684530" cy="494665"/>
          </a:xfrm>
        </p:grpSpPr>
        <p:sp>
          <p:nvSpPr>
            <p:cNvPr id="21" name="object 21"/>
            <p:cNvSpPr/>
            <p:nvPr/>
          </p:nvSpPr>
          <p:spPr>
            <a:xfrm>
              <a:off x="429082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9082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457700" y="40640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02171" y="5761990"/>
            <a:ext cx="671830" cy="48196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8120">
              <a:lnSpc>
                <a:spcPts val="347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68372" y="5761990"/>
            <a:ext cx="671830" cy="48196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3470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189820" y="2804579"/>
            <a:ext cx="8681720" cy="3009900"/>
            <a:chOff x="3189820" y="2804579"/>
            <a:chExt cx="8681720" cy="3009900"/>
          </a:xfrm>
        </p:grpSpPr>
        <p:sp>
          <p:nvSpPr>
            <p:cNvPr id="27" name="object 27"/>
            <p:cNvSpPr/>
            <p:nvPr/>
          </p:nvSpPr>
          <p:spPr>
            <a:xfrm>
              <a:off x="3196170" y="2810935"/>
              <a:ext cx="2949575" cy="724535"/>
            </a:xfrm>
            <a:custGeom>
              <a:avLst/>
              <a:gdLst/>
              <a:ahLst/>
              <a:cxnLst/>
              <a:rect l="l" t="t" r="r" b="b"/>
              <a:pathLst>
                <a:path w="2949575" h="724535">
                  <a:moveTo>
                    <a:pt x="0" y="724324"/>
                  </a:moveTo>
                  <a:lnTo>
                    <a:pt x="294944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24129" y="2810929"/>
              <a:ext cx="1805305" cy="963930"/>
            </a:xfrm>
            <a:custGeom>
              <a:avLst/>
              <a:gdLst/>
              <a:ahLst/>
              <a:cxnLst/>
              <a:rect l="l" t="t" r="r" b="b"/>
              <a:pathLst>
                <a:path w="1805304" h="963929">
                  <a:moveTo>
                    <a:pt x="0" y="0"/>
                  </a:moveTo>
                  <a:lnTo>
                    <a:pt x="1805048" y="963543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313329" y="4044416"/>
              <a:ext cx="2552065" cy="285750"/>
            </a:xfrm>
            <a:custGeom>
              <a:avLst/>
              <a:gdLst/>
              <a:ahLst/>
              <a:cxnLst/>
              <a:rect l="l" t="t" r="r" b="b"/>
              <a:pathLst>
                <a:path w="2552065" h="285750">
                  <a:moveTo>
                    <a:pt x="0" y="0"/>
                  </a:moveTo>
                  <a:lnTo>
                    <a:pt x="2551505" y="28563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02860" y="4620767"/>
              <a:ext cx="1187450" cy="1187450"/>
            </a:xfrm>
            <a:custGeom>
              <a:avLst/>
              <a:gdLst/>
              <a:ahLst/>
              <a:cxnLst/>
              <a:rect l="l" t="t" r="r" b="b"/>
              <a:pathLst>
                <a:path w="1187450" h="1187450">
                  <a:moveTo>
                    <a:pt x="0" y="0"/>
                  </a:moveTo>
                  <a:lnTo>
                    <a:pt x="1186938" y="118693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3151720" y="6002870"/>
            <a:ext cx="3038475" cy="0"/>
          </a:xfrm>
          <a:custGeom>
            <a:avLst/>
            <a:gdLst/>
            <a:ahLst/>
            <a:cxnLst/>
            <a:rect l="l" t="t" r="r" b="b"/>
            <a:pathLst>
              <a:path w="3038475">
                <a:moveTo>
                  <a:pt x="0" y="0"/>
                </a:moveTo>
                <a:lnTo>
                  <a:pt x="30383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847071" y="5761990"/>
            <a:ext cx="671830" cy="48196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720">
              <a:lnSpc>
                <a:spcPts val="3470"/>
              </a:lnSpc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877050" y="6002870"/>
            <a:ext cx="2954020" cy="0"/>
          </a:xfrm>
          <a:custGeom>
            <a:avLst/>
            <a:gdLst/>
            <a:ahLst/>
            <a:cxnLst/>
            <a:rect l="l" t="t" r="r" b="b"/>
            <a:pathLst>
              <a:path w="2954020">
                <a:moveTo>
                  <a:pt x="0" y="0"/>
                </a:moveTo>
                <a:lnTo>
                  <a:pt x="29536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2276246" y="3138096"/>
            <a:ext cx="10661015" cy="2673350"/>
            <a:chOff x="2276246" y="3138096"/>
            <a:chExt cx="10661015" cy="2673350"/>
          </a:xfrm>
        </p:grpSpPr>
        <p:sp>
          <p:nvSpPr>
            <p:cNvPr id="35" name="object 35"/>
            <p:cNvSpPr/>
            <p:nvPr/>
          </p:nvSpPr>
          <p:spPr>
            <a:xfrm>
              <a:off x="9232313" y="4241073"/>
              <a:ext cx="950594" cy="1503680"/>
            </a:xfrm>
            <a:custGeom>
              <a:avLst/>
              <a:gdLst/>
              <a:ahLst/>
              <a:cxnLst/>
              <a:rect l="l" t="t" r="r" b="b"/>
              <a:pathLst>
                <a:path w="950595" h="1503679">
                  <a:moveTo>
                    <a:pt x="950380" y="1503555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99460" y="3978528"/>
              <a:ext cx="1061720" cy="417830"/>
            </a:xfrm>
            <a:custGeom>
              <a:avLst/>
              <a:gdLst/>
              <a:ahLst/>
              <a:cxnLst/>
              <a:rect l="l" t="t" r="r" b="b"/>
              <a:pathLst>
                <a:path w="1061720" h="417829">
                  <a:moveTo>
                    <a:pt x="0" y="0"/>
                  </a:moveTo>
                  <a:lnTo>
                    <a:pt x="1061329" y="417399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23055" y="4620767"/>
              <a:ext cx="1614170" cy="1156970"/>
            </a:xfrm>
            <a:custGeom>
              <a:avLst/>
              <a:gdLst/>
              <a:ahLst/>
              <a:cxnLst/>
              <a:rect l="l" t="t" r="r" b="b"/>
              <a:pathLst>
                <a:path w="1614170" h="1156970">
                  <a:moveTo>
                    <a:pt x="1614133" y="0"/>
                  </a:moveTo>
                  <a:lnTo>
                    <a:pt x="0" y="115681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565418" y="4623942"/>
              <a:ext cx="1778635" cy="1181100"/>
            </a:xfrm>
            <a:custGeom>
              <a:avLst/>
              <a:gdLst/>
              <a:ahLst/>
              <a:cxnLst/>
              <a:rect l="l" t="t" r="r" b="b"/>
              <a:pathLst>
                <a:path w="1778634" h="1181100">
                  <a:moveTo>
                    <a:pt x="1778041" y="0"/>
                  </a:moveTo>
                  <a:lnTo>
                    <a:pt x="0" y="1180591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36231" y="4212170"/>
              <a:ext cx="1781175" cy="1561465"/>
            </a:xfrm>
            <a:custGeom>
              <a:avLst/>
              <a:gdLst/>
              <a:ahLst/>
              <a:cxnLst/>
              <a:rect l="l" t="t" r="r" b="b"/>
              <a:pathLst>
                <a:path w="1781175" h="1561464">
                  <a:moveTo>
                    <a:pt x="1780845" y="0"/>
                  </a:moveTo>
                  <a:lnTo>
                    <a:pt x="0" y="1561375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76246" y="3138096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564175" y="3764625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905000" y="2565400"/>
            <a:ext cx="21132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Source</a:t>
            </a:r>
            <a:r>
              <a:rPr sz="2600" spc="-21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60" dirty="0">
                <a:solidFill>
                  <a:srgbClr val="535353"/>
                </a:solidFill>
                <a:latin typeface="Verdana"/>
                <a:cs typeface="Verdana"/>
              </a:rPr>
              <a:t>node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163300" y="3289300"/>
            <a:ext cx="28644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0" dirty="0">
                <a:solidFill>
                  <a:srgbClr val="535353"/>
                </a:solidFill>
                <a:latin typeface="Verdana"/>
                <a:cs typeface="Verdana"/>
              </a:rPr>
              <a:t>Destination</a:t>
            </a:r>
            <a:r>
              <a:rPr sz="2600" spc="-21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60" dirty="0">
                <a:solidFill>
                  <a:srgbClr val="535353"/>
                </a:solidFill>
                <a:latin typeface="Verdana"/>
                <a:cs typeface="Verdana"/>
              </a:rPr>
              <a:t>node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572000" y="2400300"/>
            <a:ext cx="487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75" dirty="0">
                <a:solidFill>
                  <a:srgbClr val="F05A28"/>
                </a:solidFill>
                <a:latin typeface="Verdana"/>
                <a:cs typeface="Verdana"/>
              </a:rPr>
              <a:t>12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683500" y="2717800"/>
            <a:ext cx="506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0" dirty="0">
                <a:solidFill>
                  <a:srgbClr val="F05A28"/>
                </a:solidFill>
                <a:latin typeface="Verdana"/>
                <a:cs typeface="Verdana"/>
              </a:rPr>
              <a:t>19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274300" y="3556000"/>
            <a:ext cx="309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F05A28"/>
                </a:solidFill>
                <a:latin typeface="Verdana"/>
                <a:cs typeface="Verdana"/>
              </a:rPr>
              <a:t>5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118600" y="4800600"/>
            <a:ext cx="586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>
                <a:solidFill>
                  <a:srgbClr val="F05A28"/>
                </a:solidFill>
                <a:latin typeface="Verdana"/>
                <a:cs typeface="Verdana"/>
              </a:rPr>
              <a:t>22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430000" y="5232400"/>
            <a:ext cx="20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6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343900" y="5943600"/>
            <a:ext cx="307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F05A28"/>
                </a:solidFill>
                <a:latin typeface="Verdana"/>
                <a:cs typeface="Verdana"/>
              </a:rPr>
              <a:t>3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035800" y="4559300"/>
            <a:ext cx="5181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5" dirty="0">
                <a:solidFill>
                  <a:srgbClr val="F05A28"/>
                </a:solidFill>
                <a:latin typeface="Verdana"/>
                <a:cs typeface="Verdana"/>
              </a:rPr>
              <a:t>14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562600" y="4432300"/>
            <a:ext cx="603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F05A28"/>
                </a:solidFill>
                <a:latin typeface="Verdana"/>
                <a:cs typeface="Verdana"/>
              </a:rPr>
              <a:t>39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263900" y="4711700"/>
            <a:ext cx="20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6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419600" y="5295900"/>
            <a:ext cx="306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>
                <a:solidFill>
                  <a:srgbClr val="F05A28"/>
                </a:solidFill>
                <a:latin typeface="Verdana"/>
                <a:cs typeface="Verdana"/>
              </a:rPr>
              <a:t>2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771900" y="3746500"/>
            <a:ext cx="20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6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521200" marR="5080" indent="-4508500">
              <a:lnSpc>
                <a:spcPct val="100299"/>
              </a:lnSpc>
              <a:spcBef>
                <a:spcPts val="75"/>
              </a:spcBef>
            </a:pPr>
            <a:r>
              <a:rPr spc="-254" dirty="0"/>
              <a:t>Time</a:t>
            </a:r>
            <a:r>
              <a:rPr spc="-720" dirty="0"/>
              <a:t> </a:t>
            </a:r>
            <a:r>
              <a:rPr spc="-300" dirty="0"/>
              <a:t>taken</a:t>
            </a:r>
            <a:r>
              <a:rPr spc="-720" dirty="0"/>
              <a:t> </a:t>
            </a:r>
            <a:r>
              <a:rPr spc="-25" dirty="0"/>
              <a:t>to</a:t>
            </a:r>
            <a:r>
              <a:rPr spc="-715" dirty="0"/>
              <a:t> </a:t>
            </a:r>
            <a:r>
              <a:rPr spc="-245" dirty="0"/>
              <a:t>drive</a:t>
            </a:r>
            <a:r>
              <a:rPr spc="-720" dirty="0"/>
              <a:t> </a:t>
            </a:r>
            <a:r>
              <a:rPr spc="-165" dirty="0"/>
              <a:t>between</a:t>
            </a:r>
            <a:r>
              <a:rPr spc="-720" dirty="0"/>
              <a:t> </a:t>
            </a:r>
            <a:r>
              <a:rPr spc="-10" dirty="0"/>
              <a:t>two  </a:t>
            </a:r>
            <a:r>
              <a:rPr spc="-200" dirty="0"/>
              <a:t>locations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22700" marR="5080" indent="-3810000">
              <a:lnSpc>
                <a:spcPct val="100299"/>
              </a:lnSpc>
              <a:spcBef>
                <a:spcPts val="75"/>
              </a:spcBef>
            </a:pPr>
            <a:r>
              <a:rPr spc="-95" dirty="0"/>
              <a:t>Cost</a:t>
            </a:r>
            <a:r>
              <a:rPr spc="-720" dirty="0"/>
              <a:t> </a:t>
            </a:r>
            <a:r>
              <a:rPr spc="-25" dirty="0"/>
              <a:t>to</a:t>
            </a:r>
            <a:r>
              <a:rPr spc="-720" dirty="0"/>
              <a:t> </a:t>
            </a:r>
            <a:r>
              <a:rPr spc="-155" dirty="0"/>
              <a:t>construct</a:t>
            </a:r>
            <a:r>
              <a:rPr spc="-720" dirty="0"/>
              <a:t> </a:t>
            </a:r>
            <a:r>
              <a:rPr spc="-175" dirty="0"/>
              <a:t>a</a:t>
            </a:r>
            <a:r>
              <a:rPr spc="-720" dirty="0"/>
              <a:t> </a:t>
            </a:r>
            <a:r>
              <a:rPr spc="-160" dirty="0"/>
              <a:t>road</a:t>
            </a:r>
            <a:r>
              <a:rPr spc="-720" dirty="0"/>
              <a:t> </a:t>
            </a:r>
            <a:r>
              <a:rPr spc="-165" dirty="0"/>
              <a:t>between  </a:t>
            </a:r>
            <a:r>
              <a:rPr spc="-10" dirty="0"/>
              <a:t>two</a:t>
            </a:r>
            <a:r>
              <a:rPr spc="-720" dirty="0"/>
              <a:t> </a:t>
            </a:r>
            <a:r>
              <a:rPr spc="-200" dirty="0"/>
              <a:t>locations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9100" y="647700"/>
            <a:ext cx="52527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Weighted</a:t>
            </a:r>
            <a:r>
              <a:rPr spc="-320" dirty="0"/>
              <a:t> </a:t>
            </a:r>
            <a:r>
              <a:rPr spc="-65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2700" y="7327900"/>
            <a:ext cx="11340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latin typeface="Verdana"/>
                <a:cs typeface="Verdana"/>
              </a:rPr>
              <a:t>Shortest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path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minimizes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-70" dirty="0">
                <a:latin typeface="Verdana"/>
                <a:cs typeface="Verdana"/>
              </a:rPr>
              <a:t>sum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of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weights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of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60" dirty="0">
                <a:latin typeface="Verdana"/>
                <a:cs typeface="Verdana"/>
              </a:rPr>
              <a:t>edges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20772" y="3495040"/>
            <a:ext cx="684530" cy="494665"/>
            <a:chOff x="2620772" y="3495040"/>
            <a:chExt cx="684530" cy="494665"/>
          </a:xfrm>
        </p:grpSpPr>
        <p:sp>
          <p:nvSpPr>
            <p:cNvPr id="5" name="object 5"/>
            <p:cNvSpPr/>
            <p:nvPr/>
          </p:nvSpPr>
          <p:spPr>
            <a:xfrm>
              <a:off x="2627122" y="35013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27122" y="35013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07996" y="3157143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29718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234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151371" y="2563710"/>
            <a:ext cx="684530" cy="494665"/>
            <a:chOff x="6151371" y="2563710"/>
            <a:chExt cx="684530" cy="494665"/>
          </a:xfrm>
        </p:grpSpPr>
        <p:sp>
          <p:nvSpPr>
            <p:cNvPr id="9" name="object 9"/>
            <p:cNvSpPr/>
            <p:nvPr/>
          </p:nvSpPr>
          <p:spPr>
            <a:xfrm>
              <a:off x="6157721" y="257006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57721" y="257006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324600" y="25146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585542" y="3765968"/>
            <a:ext cx="684530" cy="494665"/>
            <a:chOff x="8585542" y="3765968"/>
            <a:chExt cx="684530" cy="494665"/>
          </a:xfrm>
        </p:grpSpPr>
        <p:sp>
          <p:nvSpPr>
            <p:cNvPr id="13" name="object 13"/>
            <p:cNvSpPr/>
            <p:nvPr/>
          </p:nvSpPr>
          <p:spPr>
            <a:xfrm>
              <a:off x="8591892" y="37723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91892" y="37723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775700" y="3708400"/>
            <a:ext cx="29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908701" y="4121568"/>
            <a:ext cx="684530" cy="494665"/>
            <a:chOff x="11908701" y="4121568"/>
            <a:chExt cx="684530" cy="494665"/>
          </a:xfrm>
        </p:grpSpPr>
        <p:sp>
          <p:nvSpPr>
            <p:cNvPr id="17" name="object 17"/>
            <p:cNvSpPr/>
            <p:nvPr/>
          </p:nvSpPr>
          <p:spPr>
            <a:xfrm>
              <a:off x="1191505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91505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595925" y="3783672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292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05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284471" y="4121568"/>
            <a:ext cx="684530" cy="494665"/>
            <a:chOff x="4284471" y="4121568"/>
            <a:chExt cx="684530" cy="494665"/>
          </a:xfrm>
        </p:grpSpPr>
        <p:sp>
          <p:nvSpPr>
            <p:cNvPr id="21" name="object 21"/>
            <p:cNvSpPr/>
            <p:nvPr/>
          </p:nvSpPr>
          <p:spPr>
            <a:xfrm>
              <a:off x="429082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9082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457700" y="40640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02171" y="5761990"/>
            <a:ext cx="671830" cy="48196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8120">
              <a:lnSpc>
                <a:spcPts val="347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68372" y="5761990"/>
            <a:ext cx="671830" cy="48196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3470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189820" y="2804579"/>
            <a:ext cx="8681720" cy="3009900"/>
            <a:chOff x="3189820" y="2804579"/>
            <a:chExt cx="8681720" cy="3009900"/>
          </a:xfrm>
        </p:grpSpPr>
        <p:sp>
          <p:nvSpPr>
            <p:cNvPr id="27" name="object 27"/>
            <p:cNvSpPr/>
            <p:nvPr/>
          </p:nvSpPr>
          <p:spPr>
            <a:xfrm>
              <a:off x="3196170" y="2810935"/>
              <a:ext cx="2949575" cy="724535"/>
            </a:xfrm>
            <a:custGeom>
              <a:avLst/>
              <a:gdLst/>
              <a:ahLst/>
              <a:cxnLst/>
              <a:rect l="l" t="t" r="r" b="b"/>
              <a:pathLst>
                <a:path w="2949575" h="724535">
                  <a:moveTo>
                    <a:pt x="0" y="724324"/>
                  </a:moveTo>
                  <a:lnTo>
                    <a:pt x="294944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24129" y="2810929"/>
              <a:ext cx="1805305" cy="963930"/>
            </a:xfrm>
            <a:custGeom>
              <a:avLst/>
              <a:gdLst/>
              <a:ahLst/>
              <a:cxnLst/>
              <a:rect l="l" t="t" r="r" b="b"/>
              <a:pathLst>
                <a:path w="1805304" h="963929">
                  <a:moveTo>
                    <a:pt x="0" y="0"/>
                  </a:moveTo>
                  <a:lnTo>
                    <a:pt x="1805048" y="963543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313329" y="4044416"/>
              <a:ext cx="2552065" cy="285750"/>
            </a:xfrm>
            <a:custGeom>
              <a:avLst/>
              <a:gdLst/>
              <a:ahLst/>
              <a:cxnLst/>
              <a:rect l="l" t="t" r="r" b="b"/>
              <a:pathLst>
                <a:path w="2552065" h="285750">
                  <a:moveTo>
                    <a:pt x="0" y="0"/>
                  </a:moveTo>
                  <a:lnTo>
                    <a:pt x="2551505" y="28563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02860" y="4620767"/>
              <a:ext cx="1187450" cy="1187450"/>
            </a:xfrm>
            <a:custGeom>
              <a:avLst/>
              <a:gdLst/>
              <a:ahLst/>
              <a:cxnLst/>
              <a:rect l="l" t="t" r="r" b="b"/>
              <a:pathLst>
                <a:path w="1187450" h="1187450">
                  <a:moveTo>
                    <a:pt x="0" y="0"/>
                  </a:moveTo>
                  <a:lnTo>
                    <a:pt x="1186938" y="118693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3151720" y="6002870"/>
            <a:ext cx="3038475" cy="0"/>
          </a:xfrm>
          <a:custGeom>
            <a:avLst/>
            <a:gdLst/>
            <a:ahLst/>
            <a:cxnLst/>
            <a:rect l="l" t="t" r="r" b="b"/>
            <a:pathLst>
              <a:path w="3038475">
                <a:moveTo>
                  <a:pt x="0" y="0"/>
                </a:moveTo>
                <a:lnTo>
                  <a:pt x="30383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847071" y="5761990"/>
            <a:ext cx="671830" cy="48196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720">
              <a:lnSpc>
                <a:spcPts val="3470"/>
              </a:lnSpc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877050" y="6002870"/>
            <a:ext cx="2954020" cy="0"/>
          </a:xfrm>
          <a:custGeom>
            <a:avLst/>
            <a:gdLst/>
            <a:ahLst/>
            <a:cxnLst/>
            <a:rect l="l" t="t" r="r" b="b"/>
            <a:pathLst>
              <a:path w="2954020">
                <a:moveTo>
                  <a:pt x="0" y="0"/>
                </a:moveTo>
                <a:lnTo>
                  <a:pt x="29536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2276246" y="3138096"/>
            <a:ext cx="10661015" cy="2673350"/>
            <a:chOff x="2276246" y="3138096"/>
            <a:chExt cx="10661015" cy="2673350"/>
          </a:xfrm>
        </p:grpSpPr>
        <p:sp>
          <p:nvSpPr>
            <p:cNvPr id="35" name="object 35"/>
            <p:cNvSpPr/>
            <p:nvPr/>
          </p:nvSpPr>
          <p:spPr>
            <a:xfrm>
              <a:off x="9232313" y="4241073"/>
              <a:ext cx="950594" cy="1503680"/>
            </a:xfrm>
            <a:custGeom>
              <a:avLst/>
              <a:gdLst/>
              <a:ahLst/>
              <a:cxnLst/>
              <a:rect l="l" t="t" r="r" b="b"/>
              <a:pathLst>
                <a:path w="950595" h="1503679">
                  <a:moveTo>
                    <a:pt x="950380" y="1503555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99460" y="3978528"/>
              <a:ext cx="1061720" cy="417830"/>
            </a:xfrm>
            <a:custGeom>
              <a:avLst/>
              <a:gdLst/>
              <a:ahLst/>
              <a:cxnLst/>
              <a:rect l="l" t="t" r="r" b="b"/>
              <a:pathLst>
                <a:path w="1061720" h="417829">
                  <a:moveTo>
                    <a:pt x="0" y="0"/>
                  </a:moveTo>
                  <a:lnTo>
                    <a:pt x="1061329" y="417399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23055" y="4620767"/>
              <a:ext cx="1614170" cy="1156970"/>
            </a:xfrm>
            <a:custGeom>
              <a:avLst/>
              <a:gdLst/>
              <a:ahLst/>
              <a:cxnLst/>
              <a:rect l="l" t="t" r="r" b="b"/>
              <a:pathLst>
                <a:path w="1614170" h="1156970">
                  <a:moveTo>
                    <a:pt x="1614133" y="0"/>
                  </a:moveTo>
                  <a:lnTo>
                    <a:pt x="0" y="115681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565418" y="4623942"/>
              <a:ext cx="1778635" cy="1181100"/>
            </a:xfrm>
            <a:custGeom>
              <a:avLst/>
              <a:gdLst/>
              <a:ahLst/>
              <a:cxnLst/>
              <a:rect l="l" t="t" r="r" b="b"/>
              <a:pathLst>
                <a:path w="1778634" h="1181100">
                  <a:moveTo>
                    <a:pt x="1778041" y="0"/>
                  </a:moveTo>
                  <a:lnTo>
                    <a:pt x="0" y="1180591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36231" y="4212170"/>
              <a:ext cx="1781175" cy="1561465"/>
            </a:xfrm>
            <a:custGeom>
              <a:avLst/>
              <a:gdLst/>
              <a:ahLst/>
              <a:cxnLst/>
              <a:rect l="l" t="t" r="r" b="b"/>
              <a:pathLst>
                <a:path w="1781175" h="1561464">
                  <a:moveTo>
                    <a:pt x="1780845" y="0"/>
                  </a:moveTo>
                  <a:lnTo>
                    <a:pt x="0" y="1561375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76246" y="3138096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564175" y="3764625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905000" y="2565400"/>
            <a:ext cx="21132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Source</a:t>
            </a:r>
            <a:r>
              <a:rPr sz="2600" spc="-21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60" dirty="0">
                <a:solidFill>
                  <a:srgbClr val="535353"/>
                </a:solidFill>
                <a:latin typeface="Verdana"/>
                <a:cs typeface="Verdana"/>
              </a:rPr>
              <a:t>node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163300" y="3289300"/>
            <a:ext cx="28644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0" dirty="0">
                <a:solidFill>
                  <a:srgbClr val="535353"/>
                </a:solidFill>
                <a:latin typeface="Verdana"/>
                <a:cs typeface="Verdana"/>
              </a:rPr>
              <a:t>Destination</a:t>
            </a:r>
            <a:r>
              <a:rPr sz="2600" spc="-21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60" dirty="0">
                <a:solidFill>
                  <a:srgbClr val="535353"/>
                </a:solidFill>
                <a:latin typeface="Verdana"/>
                <a:cs typeface="Verdana"/>
              </a:rPr>
              <a:t>node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572000" y="2400300"/>
            <a:ext cx="487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75" dirty="0">
                <a:solidFill>
                  <a:srgbClr val="F05A28"/>
                </a:solidFill>
                <a:latin typeface="Verdana"/>
                <a:cs typeface="Verdana"/>
              </a:rPr>
              <a:t>12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683500" y="2717800"/>
            <a:ext cx="506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0" dirty="0">
                <a:solidFill>
                  <a:srgbClr val="F05A28"/>
                </a:solidFill>
                <a:latin typeface="Verdana"/>
                <a:cs typeface="Verdana"/>
              </a:rPr>
              <a:t>19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274300" y="3556000"/>
            <a:ext cx="309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F05A28"/>
                </a:solidFill>
                <a:latin typeface="Verdana"/>
                <a:cs typeface="Verdana"/>
              </a:rPr>
              <a:t>5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118600" y="4800600"/>
            <a:ext cx="586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>
                <a:solidFill>
                  <a:srgbClr val="F05A28"/>
                </a:solidFill>
                <a:latin typeface="Verdana"/>
                <a:cs typeface="Verdana"/>
              </a:rPr>
              <a:t>22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430000" y="5232400"/>
            <a:ext cx="20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6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343900" y="5943600"/>
            <a:ext cx="307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F05A28"/>
                </a:solidFill>
                <a:latin typeface="Verdana"/>
                <a:cs typeface="Verdana"/>
              </a:rPr>
              <a:t>3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035800" y="4559300"/>
            <a:ext cx="5181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5" dirty="0">
                <a:solidFill>
                  <a:srgbClr val="F05A28"/>
                </a:solidFill>
                <a:latin typeface="Verdana"/>
                <a:cs typeface="Verdana"/>
              </a:rPr>
              <a:t>14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562600" y="4432300"/>
            <a:ext cx="603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F05A28"/>
                </a:solidFill>
                <a:latin typeface="Verdana"/>
                <a:cs typeface="Verdana"/>
              </a:rPr>
              <a:t>39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263900" y="4711700"/>
            <a:ext cx="20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6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419600" y="5295900"/>
            <a:ext cx="306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>
                <a:solidFill>
                  <a:srgbClr val="F05A28"/>
                </a:solidFill>
                <a:latin typeface="Verdana"/>
                <a:cs typeface="Verdana"/>
              </a:rPr>
              <a:t>2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771900" y="3746500"/>
            <a:ext cx="20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6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9100" y="647700"/>
            <a:ext cx="52527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Weighted</a:t>
            </a:r>
            <a:r>
              <a:rPr spc="-320" dirty="0"/>
              <a:t> </a:t>
            </a:r>
            <a:r>
              <a:rPr spc="-65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90900" y="7327900"/>
            <a:ext cx="9646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5" dirty="0">
                <a:latin typeface="Verdana"/>
                <a:cs typeface="Verdana"/>
              </a:rPr>
              <a:t>Cost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of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shortest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path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665" dirty="0">
                <a:latin typeface="Verdana"/>
                <a:cs typeface="Verdana"/>
              </a:rPr>
              <a:t>=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865" dirty="0">
                <a:latin typeface="Verdana"/>
                <a:cs typeface="Verdana"/>
              </a:rPr>
              <a:t>1</a:t>
            </a:r>
            <a:r>
              <a:rPr sz="3600" spc="-595" dirty="0">
                <a:latin typeface="Verdana"/>
                <a:cs typeface="Verdana"/>
              </a:rPr>
              <a:t> </a:t>
            </a:r>
            <a:r>
              <a:rPr sz="3600" spc="-665" dirty="0">
                <a:latin typeface="Verdana"/>
                <a:cs typeface="Verdana"/>
              </a:rPr>
              <a:t>+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865" dirty="0">
                <a:latin typeface="Verdana"/>
                <a:cs typeface="Verdana"/>
              </a:rPr>
              <a:t>1</a:t>
            </a:r>
            <a:r>
              <a:rPr sz="3600" spc="-595" dirty="0">
                <a:latin typeface="Verdana"/>
                <a:cs typeface="Verdana"/>
              </a:rPr>
              <a:t> </a:t>
            </a:r>
            <a:r>
              <a:rPr sz="3600" spc="-665" dirty="0">
                <a:latin typeface="Verdana"/>
                <a:cs typeface="Verdana"/>
              </a:rPr>
              <a:t>+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85" dirty="0">
                <a:latin typeface="Verdana"/>
                <a:cs typeface="Verdana"/>
              </a:rPr>
              <a:t>2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665" dirty="0">
                <a:latin typeface="Verdana"/>
                <a:cs typeface="Verdana"/>
              </a:rPr>
              <a:t>+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65" dirty="0">
                <a:latin typeface="Verdana"/>
                <a:cs typeface="Verdana"/>
              </a:rPr>
              <a:t>3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665" dirty="0">
                <a:latin typeface="Verdana"/>
                <a:cs typeface="Verdana"/>
              </a:rPr>
              <a:t>+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865" dirty="0">
                <a:latin typeface="Verdana"/>
                <a:cs typeface="Verdana"/>
              </a:rPr>
              <a:t>1</a:t>
            </a:r>
            <a:r>
              <a:rPr sz="3600" spc="-590" dirty="0">
                <a:latin typeface="Verdana"/>
                <a:cs typeface="Verdana"/>
              </a:rPr>
              <a:t> </a:t>
            </a:r>
            <a:r>
              <a:rPr sz="3600" spc="-665" dirty="0">
                <a:latin typeface="Verdana"/>
                <a:cs typeface="Verdana"/>
              </a:rPr>
              <a:t>=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25" dirty="0">
                <a:latin typeface="Verdana"/>
                <a:cs typeface="Verdana"/>
              </a:rPr>
              <a:t>8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20772" y="3495040"/>
            <a:ext cx="684530" cy="494665"/>
            <a:chOff x="2620772" y="3495040"/>
            <a:chExt cx="684530" cy="494665"/>
          </a:xfrm>
        </p:grpSpPr>
        <p:sp>
          <p:nvSpPr>
            <p:cNvPr id="5" name="object 5"/>
            <p:cNvSpPr/>
            <p:nvPr/>
          </p:nvSpPr>
          <p:spPr>
            <a:xfrm>
              <a:off x="2627122" y="35013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27122" y="35013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07996" y="3157143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29718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234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151371" y="2563710"/>
            <a:ext cx="684530" cy="494665"/>
            <a:chOff x="6151371" y="2563710"/>
            <a:chExt cx="684530" cy="494665"/>
          </a:xfrm>
        </p:grpSpPr>
        <p:sp>
          <p:nvSpPr>
            <p:cNvPr id="9" name="object 9"/>
            <p:cNvSpPr/>
            <p:nvPr/>
          </p:nvSpPr>
          <p:spPr>
            <a:xfrm>
              <a:off x="6157721" y="257006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1406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57721" y="257006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324600" y="25146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585542" y="3765968"/>
            <a:ext cx="684530" cy="494665"/>
            <a:chOff x="8585542" y="3765968"/>
            <a:chExt cx="684530" cy="494665"/>
          </a:xfrm>
        </p:grpSpPr>
        <p:sp>
          <p:nvSpPr>
            <p:cNvPr id="13" name="object 13"/>
            <p:cNvSpPr/>
            <p:nvPr/>
          </p:nvSpPr>
          <p:spPr>
            <a:xfrm>
              <a:off x="8591892" y="37723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1406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91892" y="37723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775700" y="3708400"/>
            <a:ext cx="29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908701" y="4121568"/>
            <a:ext cx="684530" cy="494665"/>
            <a:chOff x="11908701" y="4121568"/>
            <a:chExt cx="684530" cy="494665"/>
          </a:xfrm>
        </p:grpSpPr>
        <p:sp>
          <p:nvSpPr>
            <p:cNvPr id="17" name="object 17"/>
            <p:cNvSpPr/>
            <p:nvPr/>
          </p:nvSpPr>
          <p:spPr>
            <a:xfrm>
              <a:off x="1191505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91505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595925" y="3783672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292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05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284471" y="4121568"/>
            <a:ext cx="684530" cy="494665"/>
            <a:chOff x="4284471" y="4121568"/>
            <a:chExt cx="684530" cy="494665"/>
          </a:xfrm>
        </p:grpSpPr>
        <p:sp>
          <p:nvSpPr>
            <p:cNvPr id="21" name="object 21"/>
            <p:cNvSpPr/>
            <p:nvPr/>
          </p:nvSpPr>
          <p:spPr>
            <a:xfrm>
              <a:off x="429082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9082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457700" y="40640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02171" y="5761990"/>
            <a:ext cx="671830" cy="48196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8120">
              <a:lnSpc>
                <a:spcPts val="347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68372" y="5761990"/>
            <a:ext cx="671830" cy="48196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3470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145370" y="2804579"/>
            <a:ext cx="8726170" cy="3204845"/>
            <a:chOff x="3145370" y="2804579"/>
            <a:chExt cx="8726170" cy="3204845"/>
          </a:xfrm>
        </p:grpSpPr>
        <p:sp>
          <p:nvSpPr>
            <p:cNvPr id="27" name="object 27"/>
            <p:cNvSpPr/>
            <p:nvPr/>
          </p:nvSpPr>
          <p:spPr>
            <a:xfrm>
              <a:off x="3196170" y="2810935"/>
              <a:ext cx="2949575" cy="724535"/>
            </a:xfrm>
            <a:custGeom>
              <a:avLst/>
              <a:gdLst/>
              <a:ahLst/>
              <a:cxnLst/>
              <a:rect l="l" t="t" r="r" b="b"/>
              <a:pathLst>
                <a:path w="2949575" h="724535">
                  <a:moveTo>
                    <a:pt x="0" y="724324"/>
                  </a:moveTo>
                  <a:lnTo>
                    <a:pt x="294944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24129" y="2810929"/>
              <a:ext cx="1805305" cy="963930"/>
            </a:xfrm>
            <a:custGeom>
              <a:avLst/>
              <a:gdLst/>
              <a:ahLst/>
              <a:cxnLst/>
              <a:rect l="l" t="t" r="r" b="b"/>
              <a:pathLst>
                <a:path w="1805304" h="963929">
                  <a:moveTo>
                    <a:pt x="0" y="0"/>
                  </a:moveTo>
                  <a:lnTo>
                    <a:pt x="1805048" y="963543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313329" y="4044416"/>
              <a:ext cx="2552065" cy="285750"/>
            </a:xfrm>
            <a:custGeom>
              <a:avLst/>
              <a:gdLst/>
              <a:ahLst/>
              <a:cxnLst/>
              <a:rect l="l" t="t" r="r" b="b"/>
              <a:pathLst>
                <a:path w="2552065" h="285750">
                  <a:moveTo>
                    <a:pt x="0" y="0"/>
                  </a:moveTo>
                  <a:lnTo>
                    <a:pt x="2551505" y="28563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02860" y="4620767"/>
              <a:ext cx="1187450" cy="1187450"/>
            </a:xfrm>
            <a:custGeom>
              <a:avLst/>
              <a:gdLst/>
              <a:ahLst/>
              <a:cxnLst/>
              <a:rect l="l" t="t" r="r" b="b"/>
              <a:pathLst>
                <a:path w="1187450" h="1187450">
                  <a:moveTo>
                    <a:pt x="0" y="0"/>
                  </a:moveTo>
                  <a:lnTo>
                    <a:pt x="1186938" y="118693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51720" y="6002870"/>
              <a:ext cx="3038475" cy="0"/>
            </a:xfrm>
            <a:custGeom>
              <a:avLst/>
              <a:gdLst/>
              <a:ahLst/>
              <a:cxnLst/>
              <a:rect l="l" t="t" r="r" b="b"/>
              <a:pathLst>
                <a:path w="3038475">
                  <a:moveTo>
                    <a:pt x="0" y="0"/>
                  </a:moveTo>
                  <a:lnTo>
                    <a:pt x="30383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9847071" y="5761990"/>
            <a:ext cx="671830" cy="48196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720">
              <a:lnSpc>
                <a:spcPts val="3470"/>
              </a:lnSpc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877050" y="6002870"/>
            <a:ext cx="2954020" cy="0"/>
          </a:xfrm>
          <a:custGeom>
            <a:avLst/>
            <a:gdLst/>
            <a:ahLst/>
            <a:cxnLst/>
            <a:rect l="l" t="t" r="r" b="b"/>
            <a:pathLst>
              <a:path w="2954020">
                <a:moveTo>
                  <a:pt x="0" y="0"/>
                </a:moveTo>
                <a:lnTo>
                  <a:pt x="29536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2276246" y="3138096"/>
            <a:ext cx="10661015" cy="2673350"/>
            <a:chOff x="2276246" y="3138096"/>
            <a:chExt cx="10661015" cy="2673350"/>
          </a:xfrm>
        </p:grpSpPr>
        <p:sp>
          <p:nvSpPr>
            <p:cNvPr id="35" name="object 35"/>
            <p:cNvSpPr/>
            <p:nvPr/>
          </p:nvSpPr>
          <p:spPr>
            <a:xfrm>
              <a:off x="9232313" y="4241073"/>
              <a:ext cx="950594" cy="1503680"/>
            </a:xfrm>
            <a:custGeom>
              <a:avLst/>
              <a:gdLst/>
              <a:ahLst/>
              <a:cxnLst/>
              <a:rect l="l" t="t" r="r" b="b"/>
              <a:pathLst>
                <a:path w="950595" h="1503679">
                  <a:moveTo>
                    <a:pt x="950380" y="1503555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99460" y="3978528"/>
              <a:ext cx="1061720" cy="417830"/>
            </a:xfrm>
            <a:custGeom>
              <a:avLst/>
              <a:gdLst/>
              <a:ahLst/>
              <a:cxnLst/>
              <a:rect l="l" t="t" r="r" b="b"/>
              <a:pathLst>
                <a:path w="1061720" h="417829">
                  <a:moveTo>
                    <a:pt x="0" y="0"/>
                  </a:moveTo>
                  <a:lnTo>
                    <a:pt x="1061329" y="417399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23055" y="4620767"/>
              <a:ext cx="1614170" cy="1156970"/>
            </a:xfrm>
            <a:custGeom>
              <a:avLst/>
              <a:gdLst/>
              <a:ahLst/>
              <a:cxnLst/>
              <a:rect l="l" t="t" r="r" b="b"/>
              <a:pathLst>
                <a:path w="1614170" h="1156970">
                  <a:moveTo>
                    <a:pt x="1614133" y="0"/>
                  </a:moveTo>
                  <a:lnTo>
                    <a:pt x="0" y="115681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565418" y="4623942"/>
              <a:ext cx="1778635" cy="1181100"/>
            </a:xfrm>
            <a:custGeom>
              <a:avLst/>
              <a:gdLst/>
              <a:ahLst/>
              <a:cxnLst/>
              <a:rect l="l" t="t" r="r" b="b"/>
              <a:pathLst>
                <a:path w="1778634" h="1181100">
                  <a:moveTo>
                    <a:pt x="1778041" y="0"/>
                  </a:moveTo>
                  <a:lnTo>
                    <a:pt x="0" y="1180591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36231" y="4212170"/>
              <a:ext cx="1781175" cy="1561465"/>
            </a:xfrm>
            <a:custGeom>
              <a:avLst/>
              <a:gdLst/>
              <a:ahLst/>
              <a:cxnLst/>
              <a:rect l="l" t="t" r="r" b="b"/>
              <a:pathLst>
                <a:path w="1781175" h="1561464">
                  <a:moveTo>
                    <a:pt x="1780845" y="0"/>
                  </a:moveTo>
                  <a:lnTo>
                    <a:pt x="0" y="1561375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76246" y="3138096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564175" y="3764625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905000" y="2565400"/>
            <a:ext cx="21132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Source</a:t>
            </a:r>
            <a:r>
              <a:rPr sz="2600" spc="-21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60" dirty="0">
                <a:solidFill>
                  <a:srgbClr val="535353"/>
                </a:solidFill>
                <a:latin typeface="Verdana"/>
                <a:cs typeface="Verdana"/>
              </a:rPr>
              <a:t>node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163300" y="3289300"/>
            <a:ext cx="28644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0" dirty="0">
                <a:solidFill>
                  <a:srgbClr val="535353"/>
                </a:solidFill>
                <a:latin typeface="Verdana"/>
                <a:cs typeface="Verdana"/>
              </a:rPr>
              <a:t>Destination</a:t>
            </a:r>
            <a:r>
              <a:rPr sz="2600" spc="-21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60" dirty="0">
                <a:solidFill>
                  <a:srgbClr val="535353"/>
                </a:solidFill>
                <a:latin typeface="Verdana"/>
                <a:cs typeface="Verdana"/>
              </a:rPr>
              <a:t>node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572000" y="2400300"/>
            <a:ext cx="487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75" dirty="0">
                <a:solidFill>
                  <a:srgbClr val="F05A28"/>
                </a:solidFill>
                <a:latin typeface="Verdana"/>
                <a:cs typeface="Verdana"/>
              </a:rPr>
              <a:t>12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683500" y="2717800"/>
            <a:ext cx="506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0" dirty="0">
                <a:solidFill>
                  <a:srgbClr val="F05A28"/>
                </a:solidFill>
                <a:latin typeface="Verdana"/>
                <a:cs typeface="Verdana"/>
              </a:rPr>
              <a:t>19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274300" y="3556000"/>
            <a:ext cx="309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F05A28"/>
                </a:solidFill>
                <a:latin typeface="Verdana"/>
                <a:cs typeface="Verdana"/>
              </a:rPr>
              <a:t>5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118600" y="4800600"/>
            <a:ext cx="586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>
                <a:solidFill>
                  <a:srgbClr val="F05A28"/>
                </a:solidFill>
                <a:latin typeface="Verdana"/>
                <a:cs typeface="Verdana"/>
              </a:rPr>
              <a:t>22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795000" y="4864100"/>
            <a:ext cx="20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6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356600" y="5295900"/>
            <a:ext cx="307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F05A28"/>
                </a:solidFill>
                <a:latin typeface="Verdana"/>
                <a:cs typeface="Verdana"/>
              </a:rPr>
              <a:t>3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035800" y="4559300"/>
            <a:ext cx="5181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5" dirty="0">
                <a:solidFill>
                  <a:srgbClr val="F05A28"/>
                </a:solidFill>
                <a:latin typeface="Verdana"/>
                <a:cs typeface="Verdana"/>
              </a:rPr>
              <a:t>14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562600" y="4432300"/>
            <a:ext cx="603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F05A28"/>
                </a:solidFill>
                <a:latin typeface="Verdana"/>
                <a:cs typeface="Verdana"/>
              </a:rPr>
              <a:t>39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911600" y="4978400"/>
            <a:ext cx="20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6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419600" y="5295900"/>
            <a:ext cx="306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>
                <a:solidFill>
                  <a:srgbClr val="F05A28"/>
                </a:solidFill>
                <a:latin typeface="Verdana"/>
                <a:cs typeface="Verdana"/>
              </a:rPr>
              <a:t>2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771900" y="3746500"/>
            <a:ext cx="20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6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3548303" y="3607320"/>
            <a:ext cx="882015" cy="419100"/>
            <a:chOff x="3548303" y="3607320"/>
            <a:chExt cx="882015" cy="419100"/>
          </a:xfrm>
        </p:grpSpPr>
        <p:sp>
          <p:nvSpPr>
            <p:cNvPr id="56" name="object 56"/>
            <p:cNvSpPr/>
            <p:nvPr/>
          </p:nvSpPr>
          <p:spPr>
            <a:xfrm>
              <a:off x="3580053" y="3639070"/>
              <a:ext cx="641985" cy="281305"/>
            </a:xfrm>
            <a:custGeom>
              <a:avLst/>
              <a:gdLst/>
              <a:ahLst/>
              <a:cxnLst/>
              <a:rect l="l" t="t" r="r" b="b"/>
              <a:pathLst>
                <a:path w="641985" h="281304">
                  <a:moveTo>
                    <a:pt x="0" y="0"/>
                  </a:moveTo>
                  <a:lnTo>
                    <a:pt x="612907" y="268532"/>
                  </a:lnTo>
                  <a:lnTo>
                    <a:pt x="641989" y="281273"/>
                  </a:lnTo>
                </a:path>
              </a:pathLst>
            </a:custGeom>
            <a:ln w="63500">
              <a:solidFill>
                <a:srgbClr val="0C9DB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140974" y="3788943"/>
              <a:ext cx="289560" cy="237490"/>
            </a:xfrm>
            <a:custGeom>
              <a:avLst/>
              <a:gdLst/>
              <a:ahLst/>
              <a:cxnLst/>
              <a:rect l="l" t="t" r="r" b="b"/>
              <a:pathLst>
                <a:path w="289560" h="237489">
                  <a:moveTo>
                    <a:pt x="103974" y="0"/>
                  </a:moveTo>
                  <a:lnTo>
                    <a:pt x="0" y="237312"/>
                  </a:lnTo>
                  <a:lnTo>
                    <a:pt x="289293" y="222631"/>
                  </a:lnTo>
                  <a:lnTo>
                    <a:pt x="103974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3337496" y="4723600"/>
            <a:ext cx="1336040" cy="975360"/>
            <a:chOff x="3337496" y="4723600"/>
            <a:chExt cx="1336040" cy="975360"/>
          </a:xfrm>
        </p:grpSpPr>
        <p:sp>
          <p:nvSpPr>
            <p:cNvPr id="59" name="object 59"/>
            <p:cNvSpPr/>
            <p:nvPr/>
          </p:nvSpPr>
          <p:spPr>
            <a:xfrm>
              <a:off x="3521676" y="4755350"/>
              <a:ext cx="1120140" cy="810260"/>
            </a:xfrm>
            <a:custGeom>
              <a:avLst/>
              <a:gdLst/>
              <a:ahLst/>
              <a:cxnLst/>
              <a:rect l="l" t="t" r="r" b="b"/>
              <a:pathLst>
                <a:path w="1120139" h="810260">
                  <a:moveTo>
                    <a:pt x="1119793" y="0"/>
                  </a:moveTo>
                  <a:lnTo>
                    <a:pt x="25722" y="791622"/>
                  </a:lnTo>
                  <a:lnTo>
                    <a:pt x="0" y="810234"/>
                  </a:lnTo>
                </a:path>
              </a:pathLst>
            </a:custGeom>
            <a:ln w="63499">
              <a:solidFill>
                <a:srgbClr val="0C9DB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337496" y="5442026"/>
              <a:ext cx="286385" cy="257175"/>
            </a:xfrm>
            <a:custGeom>
              <a:avLst/>
              <a:gdLst/>
              <a:ahLst/>
              <a:cxnLst/>
              <a:rect l="l" t="t" r="r" b="b"/>
              <a:pathLst>
                <a:path w="286385" h="257175">
                  <a:moveTo>
                    <a:pt x="133959" y="0"/>
                  </a:moveTo>
                  <a:lnTo>
                    <a:pt x="0" y="256819"/>
                  </a:lnTo>
                  <a:lnTo>
                    <a:pt x="285838" y="209905"/>
                  </a:lnTo>
                  <a:lnTo>
                    <a:pt x="133959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3446665" y="5760478"/>
            <a:ext cx="2448560" cy="259079"/>
            <a:chOff x="3446665" y="5760478"/>
            <a:chExt cx="2448560" cy="259079"/>
          </a:xfrm>
        </p:grpSpPr>
        <p:sp>
          <p:nvSpPr>
            <p:cNvPr id="62" name="object 62"/>
            <p:cNvSpPr/>
            <p:nvPr/>
          </p:nvSpPr>
          <p:spPr>
            <a:xfrm>
              <a:off x="3446665" y="5890018"/>
              <a:ext cx="2221230" cy="0"/>
            </a:xfrm>
            <a:custGeom>
              <a:avLst/>
              <a:gdLst/>
              <a:ahLst/>
              <a:cxnLst/>
              <a:rect l="l" t="t" r="r" b="b"/>
              <a:pathLst>
                <a:path w="2221229">
                  <a:moveTo>
                    <a:pt x="0" y="0"/>
                  </a:moveTo>
                  <a:lnTo>
                    <a:pt x="2189365" y="0"/>
                  </a:lnTo>
                  <a:lnTo>
                    <a:pt x="2221115" y="0"/>
                  </a:lnTo>
                </a:path>
              </a:pathLst>
            </a:custGeom>
            <a:ln w="63500">
              <a:solidFill>
                <a:srgbClr val="0C9DB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636031" y="5760478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0" y="0"/>
                  </a:moveTo>
                  <a:lnTo>
                    <a:pt x="0" y="259079"/>
                  </a:lnTo>
                  <a:lnTo>
                    <a:pt x="259080" y="129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7357706" y="5685828"/>
            <a:ext cx="2448560" cy="259079"/>
            <a:chOff x="7357706" y="5685828"/>
            <a:chExt cx="2448560" cy="259079"/>
          </a:xfrm>
        </p:grpSpPr>
        <p:sp>
          <p:nvSpPr>
            <p:cNvPr id="65" name="object 65"/>
            <p:cNvSpPr/>
            <p:nvPr/>
          </p:nvSpPr>
          <p:spPr>
            <a:xfrm>
              <a:off x="7357706" y="5815368"/>
              <a:ext cx="2221230" cy="0"/>
            </a:xfrm>
            <a:custGeom>
              <a:avLst/>
              <a:gdLst/>
              <a:ahLst/>
              <a:cxnLst/>
              <a:rect l="l" t="t" r="r" b="b"/>
              <a:pathLst>
                <a:path w="2221229">
                  <a:moveTo>
                    <a:pt x="0" y="0"/>
                  </a:moveTo>
                  <a:lnTo>
                    <a:pt x="2189365" y="0"/>
                  </a:lnTo>
                  <a:lnTo>
                    <a:pt x="2221115" y="0"/>
                  </a:lnTo>
                </a:path>
              </a:pathLst>
            </a:custGeom>
            <a:ln w="63500">
              <a:solidFill>
                <a:srgbClr val="0C9DB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547072" y="5685828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0" y="0"/>
                  </a:moveTo>
                  <a:lnTo>
                    <a:pt x="0" y="259080"/>
                  </a:lnTo>
                  <a:lnTo>
                    <a:pt x="259079" y="129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10314698" y="4618647"/>
            <a:ext cx="1606550" cy="1022985"/>
            <a:chOff x="10314698" y="4618647"/>
            <a:chExt cx="1606550" cy="1022985"/>
          </a:xfrm>
        </p:grpSpPr>
        <p:sp>
          <p:nvSpPr>
            <p:cNvPr id="68" name="object 68"/>
            <p:cNvSpPr/>
            <p:nvPr/>
          </p:nvSpPr>
          <p:spPr>
            <a:xfrm>
              <a:off x="10346448" y="4739727"/>
              <a:ext cx="1382395" cy="869950"/>
            </a:xfrm>
            <a:custGeom>
              <a:avLst/>
              <a:gdLst/>
              <a:ahLst/>
              <a:cxnLst/>
              <a:rect l="l" t="t" r="r" b="b"/>
              <a:pathLst>
                <a:path w="1382395" h="869950">
                  <a:moveTo>
                    <a:pt x="0" y="869773"/>
                  </a:moveTo>
                  <a:lnTo>
                    <a:pt x="1355435" y="16908"/>
                  </a:lnTo>
                  <a:lnTo>
                    <a:pt x="1382308" y="0"/>
                  </a:lnTo>
                </a:path>
              </a:pathLst>
            </a:custGeom>
            <a:ln w="63500">
              <a:solidFill>
                <a:srgbClr val="0C9DB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1632894" y="4618647"/>
              <a:ext cx="288290" cy="247650"/>
            </a:xfrm>
            <a:custGeom>
              <a:avLst/>
              <a:gdLst/>
              <a:ahLst/>
              <a:cxnLst/>
              <a:rect l="l" t="t" r="r" b="b"/>
              <a:pathLst>
                <a:path w="288290" h="247650">
                  <a:moveTo>
                    <a:pt x="288264" y="0"/>
                  </a:moveTo>
                  <a:lnTo>
                    <a:pt x="0" y="28346"/>
                  </a:lnTo>
                  <a:lnTo>
                    <a:pt x="137972" y="247624"/>
                  </a:lnTo>
                  <a:lnTo>
                    <a:pt x="288264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9100" y="647700"/>
            <a:ext cx="52527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Weighted</a:t>
            </a:r>
            <a:r>
              <a:rPr spc="-320" dirty="0"/>
              <a:t> </a:t>
            </a:r>
            <a:r>
              <a:rPr spc="-65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500" y="7165340"/>
            <a:ext cx="9773920" cy="142240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0"/>
              </a:spcBef>
            </a:pPr>
            <a:r>
              <a:rPr sz="3600" spc="40" dirty="0">
                <a:latin typeface="Verdana"/>
                <a:cs typeface="Verdana"/>
              </a:rPr>
              <a:t>Other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5" dirty="0">
                <a:latin typeface="Verdana"/>
                <a:cs typeface="Verdana"/>
              </a:rPr>
              <a:t>paths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45" dirty="0">
                <a:latin typeface="Verdana"/>
                <a:cs typeface="Verdana"/>
              </a:rPr>
              <a:t>are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50" dirty="0">
                <a:latin typeface="Verdana"/>
                <a:cs typeface="Verdana"/>
              </a:rPr>
              <a:t>longer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85" dirty="0">
                <a:latin typeface="Verdana"/>
                <a:cs typeface="Verdana"/>
              </a:rPr>
              <a:t>i.e.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more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expensive</a:t>
            </a:r>
            <a:endParaRPr sz="3600">
              <a:latin typeface="Verdana"/>
              <a:cs typeface="Verdana"/>
            </a:endParaRPr>
          </a:p>
          <a:p>
            <a:pPr marL="148590" algn="ctr">
              <a:lnSpc>
                <a:spcPct val="100000"/>
              </a:lnSpc>
              <a:spcBef>
                <a:spcPts val="1180"/>
              </a:spcBef>
            </a:pPr>
            <a:r>
              <a:rPr sz="3600" spc="-475" dirty="0">
                <a:latin typeface="Verdana"/>
                <a:cs typeface="Verdana"/>
              </a:rPr>
              <a:t>12 </a:t>
            </a:r>
            <a:r>
              <a:rPr sz="3600" spc="-665" dirty="0">
                <a:latin typeface="Verdana"/>
                <a:cs typeface="Verdana"/>
              </a:rPr>
              <a:t>+ </a:t>
            </a:r>
            <a:r>
              <a:rPr sz="3600" spc="-400" dirty="0">
                <a:latin typeface="Verdana"/>
                <a:cs typeface="Verdana"/>
              </a:rPr>
              <a:t>19 </a:t>
            </a:r>
            <a:r>
              <a:rPr sz="3600" spc="-665" dirty="0">
                <a:latin typeface="Verdana"/>
                <a:cs typeface="Verdana"/>
              </a:rPr>
              <a:t>+ </a:t>
            </a:r>
            <a:r>
              <a:rPr sz="3600" spc="-50" dirty="0">
                <a:latin typeface="Verdana"/>
                <a:cs typeface="Verdana"/>
              </a:rPr>
              <a:t>5 </a:t>
            </a:r>
            <a:r>
              <a:rPr sz="3600" spc="-665" dirty="0">
                <a:latin typeface="Verdana"/>
                <a:cs typeface="Verdana"/>
              </a:rPr>
              <a:t>=</a:t>
            </a:r>
            <a:r>
              <a:rPr sz="3600" spc="-894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36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20772" y="3495040"/>
            <a:ext cx="684530" cy="494665"/>
            <a:chOff x="2620772" y="3495040"/>
            <a:chExt cx="684530" cy="494665"/>
          </a:xfrm>
        </p:grpSpPr>
        <p:sp>
          <p:nvSpPr>
            <p:cNvPr id="5" name="object 5"/>
            <p:cNvSpPr/>
            <p:nvPr/>
          </p:nvSpPr>
          <p:spPr>
            <a:xfrm>
              <a:off x="2627122" y="35013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27122" y="35013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07996" y="3157143"/>
            <a:ext cx="1310005" cy="1170305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29718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234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151371" y="2563710"/>
            <a:ext cx="684530" cy="494665"/>
            <a:chOff x="6151371" y="2563710"/>
            <a:chExt cx="684530" cy="494665"/>
          </a:xfrm>
        </p:grpSpPr>
        <p:sp>
          <p:nvSpPr>
            <p:cNvPr id="9" name="object 9"/>
            <p:cNvSpPr/>
            <p:nvPr/>
          </p:nvSpPr>
          <p:spPr>
            <a:xfrm>
              <a:off x="6157721" y="257006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57721" y="257006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324600" y="25146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585542" y="3765968"/>
            <a:ext cx="684530" cy="494665"/>
            <a:chOff x="8585542" y="3765968"/>
            <a:chExt cx="684530" cy="494665"/>
          </a:xfrm>
        </p:grpSpPr>
        <p:sp>
          <p:nvSpPr>
            <p:cNvPr id="13" name="object 13"/>
            <p:cNvSpPr/>
            <p:nvPr/>
          </p:nvSpPr>
          <p:spPr>
            <a:xfrm>
              <a:off x="8591892" y="37723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91892" y="37723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775700" y="3708400"/>
            <a:ext cx="29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908701" y="4121568"/>
            <a:ext cx="684530" cy="494665"/>
            <a:chOff x="11908701" y="4121568"/>
            <a:chExt cx="684530" cy="494665"/>
          </a:xfrm>
        </p:grpSpPr>
        <p:sp>
          <p:nvSpPr>
            <p:cNvPr id="17" name="object 17"/>
            <p:cNvSpPr/>
            <p:nvPr/>
          </p:nvSpPr>
          <p:spPr>
            <a:xfrm>
              <a:off x="1191505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91505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595925" y="3783672"/>
            <a:ext cx="1310005" cy="1170305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292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05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284471" y="4121568"/>
            <a:ext cx="684530" cy="494665"/>
            <a:chOff x="4284471" y="4121568"/>
            <a:chExt cx="684530" cy="494665"/>
          </a:xfrm>
        </p:grpSpPr>
        <p:sp>
          <p:nvSpPr>
            <p:cNvPr id="21" name="object 21"/>
            <p:cNvSpPr/>
            <p:nvPr/>
          </p:nvSpPr>
          <p:spPr>
            <a:xfrm>
              <a:off x="429082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9082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457700" y="40640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02171" y="5761990"/>
            <a:ext cx="671830" cy="48196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8120">
              <a:lnSpc>
                <a:spcPts val="347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68372" y="5761990"/>
            <a:ext cx="671830" cy="48196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3470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189820" y="2804579"/>
            <a:ext cx="8681720" cy="3009900"/>
            <a:chOff x="3189820" y="2804579"/>
            <a:chExt cx="8681720" cy="3009900"/>
          </a:xfrm>
        </p:grpSpPr>
        <p:sp>
          <p:nvSpPr>
            <p:cNvPr id="27" name="object 27"/>
            <p:cNvSpPr/>
            <p:nvPr/>
          </p:nvSpPr>
          <p:spPr>
            <a:xfrm>
              <a:off x="3196170" y="2810935"/>
              <a:ext cx="2949575" cy="724535"/>
            </a:xfrm>
            <a:custGeom>
              <a:avLst/>
              <a:gdLst/>
              <a:ahLst/>
              <a:cxnLst/>
              <a:rect l="l" t="t" r="r" b="b"/>
              <a:pathLst>
                <a:path w="2949575" h="724535">
                  <a:moveTo>
                    <a:pt x="0" y="724324"/>
                  </a:moveTo>
                  <a:lnTo>
                    <a:pt x="294944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24129" y="2810929"/>
              <a:ext cx="1805305" cy="963930"/>
            </a:xfrm>
            <a:custGeom>
              <a:avLst/>
              <a:gdLst/>
              <a:ahLst/>
              <a:cxnLst/>
              <a:rect l="l" t="t" r="r" b="b"/>
              <a:pathLst>
                <a:path w="1805304" h="963929">
                  <a:moveTo>
                    <a:pt x="0" y="0"/>
                  </a:moveTo>
                  <a:lnTo>
                    <a:pt x="1805048" y="963543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313329" y="4044416"/>
              <a:ext cx="2552065" cy="285750"/>
            </a:xfrm>
            <a:custGeom>
              <a:avLst/>
              <a:gdLst/>
              <a:ahLst/>
              <a:cxnLst/>
              <a:rect l="l" t="t" r="r" b="b"/>
              <a:pathLst>
                <a:path w="2552065" h="285750">
                  <a:moveTo>
                    <a:pt x="0" y="0"/>
                  </a:moveTo>
                  <a:lnTo>
                    <a:pt x="2551505" y="28563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02860" y="4620767"/>
              <a:ext cx="1187450" cy="1187450"/>
            </a:xfrm>
            <a:custGeom>
              <a:avLst/>
              <a:gdLst/>
              <a:ahLst/>
              <a:cxnLst/>
              <a:rect l="l" t="t" r="r" b="b"/>
              <a:pathLst>
                <a:path w="1187450" h="1187450">
                  <a:moveTo>
                    <a:pt x="0" y="0"/>
                  </a:moveTo>
                  <a:lnTo>
                    <a:pt x="1186938" y="118693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3151720" y="6002870"/>
            <a:ext cx="3038475" cy="0"/>
          </a:xfrm>
          <a:custGeom>
            <a:avLst/>
            <a:gdLst/>
            <a:ahLst/>
            <a:cxnLst/>
            <a:rect l="l" t="t" r="r" b="b"/>
            <a:pathLst>
              <a:path w="3038475">
                <a:moveTo>
                  <a:pt x="0" y="0"/>
                </a:moveTo>
                <a:lnTo>
                  <a:pt x="30383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847071" y="5761990"/>
            <a:ext cx="671830" cy="48196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720">
              <a:lnSpc>
                <a:spcPts val="3470"/>
              </a:lnSpc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877050" y="6002870"/>
            <a:ext cx="2954020" cy="0"/>
          </a:xfrm>
          <a:custGeom>
            <a:avLst/>
            <a:gdLst/>
            <a:ahLst/>
            <a:cxnLst/>
            <a:rect l="l" t="t" r="r" b="b"/>
            <a:pathLst>
              <a:path w="2954020">
                <a:moveTo>
                  <a:pt x="0" y="0"/>
                </a:moveTo>
                <a:lnTo>
                  <a:pt x="29536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2276246" y="3138096"/>
            <a:ext cx="10073640" cy="2673350"/>
            <a:chOff x="2276246" y="3138096"/>
            <a:chExt cx="10073640" cy="2673350"/>
          </a:xfrm>
        </p:grpSpPr>
        <p:sp>
          <p:nvSpPr>
            <p:cNvPr id="35" name="object 35"/>
            <p:cNvSpPr/>
            <p:nvPr/>
          </p:nvSpPr>
          <p:spPr>
            <a:xfrm>
              <a:off x="9232313" y="4241073"/>
              <a:ext cx="950594" cy="1503680"/>
            </a:xfrm>
            <a:custGeom>
              <a:avLst/>
              <a:gdLst/>
              <a:ahLst/>
              <a:cxnLst/>
              <a:rect l="l" t="t" r="r" b="b"/>
              <a:pathLst>
                <a:path w="950595" h="1503679">
                  <a:moveTo>
                    <a:pt x="950380" y="1503555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99460" y="3978528"/>
              <a:ext cx="1061720" cy="417830"/>
            </a:xfrm>
            <a:custGeom>
              <a:avLst/>
              <a:gdLst/>
              <a:ahLst/>
              <a:cxnLst/>
              <a:rect l="l" t="t" r="r" b="b"/>
              <a:pathLst>
                <a:path w="1061720" h="417829">
                  <a:moveTo>
                    <a:pt x="0" y="0"/>
                  </a:moveTo>
                  <a:lnTo>
                    <a:pt x="1061329" y="417399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23055" y="4620767"/>
              <a:ext cx="1614170" cy="1156970"/>
            </a:xfrm>
            <a:custGeom>
              <a:avLst/>
              <a:gdLst/>
              <a:ahLst/>
              <a:cxnLst/>
              <a:rect l="l" t="t" r="r" b="b"/>
              <a:pathLst>
                <a:path w="1614170" h="1156970">
                  <a:moveTo>
                    <a:pt x="1614133" y="0"/>
                  </a:moveTo>
                  <a:lnTo>
                    <a:pt x="0" y="115681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565418" y="4623942"/>
              <a:ext cx="1778635" cy="1181100"/>
            </a:xfrm>
            <a:custGeom>
              <a:avLst/>
              <a:gdLst/>
              <a:ahLst/>
              <a:cxnLst/>
              <a:rect l="l" t="t" r="r" b="b"/>
              <a:pathLst>
                <a:path w="1778634" h="1181100">
                  <a:moveTo>
                    <a:pt x="1778041" y="0"/>
                  </a:moveTo>
                  <a:lnTo>
                    <a:pt x="0" y="1180591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36231" y="4212170"/>
              <a:ext cx="1781175" cy="1561465"/>
            </a:xfrm>
            <a:custGeom>
              <a:avLst/>
              <a:gdLst/>
              <a:ahLst/>
              <a:cxnLst/>
              <a:rect l="l" t="t" r="r" b="b"/>
              <a:pathLst>
                <a:path w="1781175" h="1561464">
                  <a:moveTo>
                    <a:pt x="1780845" y="0"/>
                  </a:moveTo>
                  <a:lnTo>
                    <a:pt x="0" y="1561375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76246" y="3138096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307996" y="3157143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43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905000" y="2565400"/>
            <a:ext cx="21132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Source</a:t>
            </a:r>
            <a:r>
              <a:rPr sz="2600" spc="-21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60" dirty="0">
                <a:solidFill>
                  <a:srgbClr val="535353"/>
                </a:solidFill>
                <a:latin typeface="Verdana"/>
                <a:cs typeface="Verdana"/>
              </a:rPr>
              <a:t>node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163300" y="3289300"/>
            <a:ext cx="28644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0" dirty="0">
                <a:solidFill>
                  <a:srgbClr val="535353"/>
                </a:solidFill>
                <a:latin typeface="Verdana"/>
                <a:cs typeface="Verdana"/>
              </a:rPr>
              <a:t>Destination</a:t>
            </a:r>
            <a:r>
              <a:rPr sz="2600" spc="-21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60" dirty="0">
                <a:solidFill>
                  <a:srgbClr val="535353"/>
                </a:solidFill>
                <a:latin typeface="Verdana"/>
                <a:cs typeface="Verdana"/>
              </a:rPr>
              <a:t>node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1564175" y="3764625"/>
            <a:ext cx="1373505" cy="1233805"/>
            <a:chOff x="11564175" y="3764625"/>
            <a:chExt cx="1373505" cy="1233805"/>
          </a:xfrm>
        </p:grpSpPr>
        <p:sp>
          <p:nvSpPr>
            <p:cNvPr id="45" name="object 45"/>
            <p:cNvSpPr/>
            <p:nvPr/>
          </p:nvSpPr>
          <p:spPr>
            <a:xfrm>
              <a:off x="11564175" y="3764625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595925" y="3783672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33" y="0"/>
                  </a:lnTo>
                  <a:lnTo>
                    <a:pt x="130943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43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572000" y="2400300"/>
            <a:ext cx="487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75" dirty="0">
                <a:solidFill>
                  <a:srgbClr val="F05A28"/>
                </a:solidFill>
                <a:latin typeface="Verdana"/>
                <a:cs typeface="Verdana"/>
              </a:rPr>
              <a:t>12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683500" y="2717800"/>
            <a:ext cx="506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0" dirty="0">
                <a:solidFill>
                  <a:srgbClr val="F05A28"/>
                </a:solidFill>
                <a:latin typeface="Verdana"/>
                <a:cs typeface="Verdana"/>
              </a:rPr>
              <a:t>19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274300" y="3556000"/>
            <a:ext cx="309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F05A28"/>
                </a:solidFill>
                <a:latin typeface="Verdana"/>
                <a:cs typeface="Verdana"/>
              </a:rPr>
              <a:t>5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118600" y="4800600"/>
            <a:ext cx="586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>
                <a:solidFill>
                  <a:srgbClr val="F05A28"/>
                </a:solidFill>
                <a:latin typeface="Verdana"/>
                <a:cs typeface="Verdana"/>
              </a:rPr>
              <a:t>22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430000" y="5232400"/>
            <a:ext cx="20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6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343900" y="5943600"/>
            <a:ext cx="307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F05A28"/>
                </a:solidFill>
                <a:latin typeface="Verdana"/>
                <a:cs typeface="Verdana"/>
              </a:rPr>
              <a:t>3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035800" y="4559300"/>
            <a:ext cx="5181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5" dirty="0">
                <a:solidFill>
                  <a:srgbClr val="F05A28"/>
                </a:solidFill>
                <a:latin typeface="Verdana"/>
                <a:cs typeface="Verdana"/>
              </a:rPr>
              <a:t>14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62600" y="4432300"/>
            <a:ext cx="603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F05A28"/>
                </a:solidFill>
                <a:latin typeface="Verdana"/>
                <a:cs typeface="Verdana"/>
              </a:rPr>
              <a:t>39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263900" y="4711700"/>
            <a:ext cx="20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6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419600" y="5295900"/>
            <a:ext cx="306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>
                <a:solidFill>
                  <a:srgbClr val="F05A28"/>
                </a:solidFill>
                <a:latin typeface="Verdana"/>
                <a:cs typeface="Verdana"/>
              </a:rPr>
              <a:t>2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771900" y="3746500"/>
            <a:ext cx="20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6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899846" y="3056483"/>
            <a:ext cx="1637030" cy="948055"/>
            <a:chOff x="6899846" y="3056483"/>
            <a:chExt cx="1637030" cy="948055"/>
          </a:xfrm>
        </p:grpSpPr>
        <p:sp>
          <p:nvSpPr>
            <p:cNvPr id="59" name="object 59"/>
            <p:cNvSpPr/>
            <p:nvPr/>
          </p:nvSpPr>
          <p:spPr>
            <a:xfrm>
              <a:off x="6931596" y="3088233"/>
              <a:ext cx="1407795" cy="803910"/>
            </a:xfrm>
            <a:custGeom>
              <a:avLst/>
              <a:gdLst/>
              <a:ahLst/>
              <a:cxnLst/>
              <a:rect l="l" t="t" r="r" b="b"/>
              <a:pathLst>
                <a:path w="1407795" h="803910">
                  <a:moveTo>
                    <a:pt x="0" y="0"/>
                  </a:moveTo>
                  <a:lnTo>
                    <a:pt x="1380036" y="787587"/>
                  </a:lnTo>
                  <a:lnTo>
                    <a:pt x="1407611" y="803324"/>
                  </a:lnTo>
                </a:path>
              </a:pathLst>
            </a:custGeom>
            <a:ln w="63499">
              <a:solidFill>
                <a:srgbClr val="0C9DB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247430" y="3763314"/>
              <a:ext cx="289560" cy="241300"/>
            </a:xfrm>
            <a:custGeom>
              <a:avLst/>
              <a:gdLst/>
              <a:ahLst/>
              <a:cxnLst/>
              <a:rect l="l" t="t" r="r" b="b"/>
              <a:pathLst>
                <a:path w="289559" h="241300">
                  <a:moveTo>
                    <a:pt x="128422" y="0"/>
                  </a:moveTo>
                  <a:lnTo>
                    <a:pt x="0" y="225018"/>
                  </a:lnTo>
                  <a:lnTo>
                    <a:pt x="289217" y="240931"/>
                  </a:lnTo>
                  <a:lnTo>
                    <a:pt x="128422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3548303" y="2924568"/>
            <a:ext cx="8266430" cy="1730375"/>
            <a:chOff x="3548303" y="2924568"/>
            <a:chExt cx="8266430" cy="1730375"/>
          </a:xfrm>
        </p:grpSpPr>
        <p:sp>
          <p:nvSpPr>
            <p:cNvPr id="62" name="object 62"/>
            <p:cNvSpPr/>
            <p:nvPr/>
          </p:nvSpPr>
          <p:spPr>
            <a:xfrm>
              <a:off x="3580053" y="3041726"/>
              <a:ext cx="2264410" cy="597535"/>
            </a:xfrm>
            <a:custGeom>
              <a:avLst/>
              <a:gdLst/>
              <a:ahLst/>
              <a:cxnLst/>
              <a:rect l="l" t="t" r="r" b="b"/>
              <a:pathLst>
                <a:path w="2264410" h="597535">
                  <a:moveTo>
                    <a:pt x="0" y="597344"/>
                  </a:moveTo>
                  <a:lnTo>
                    <a:pt x="2233598" y="8098"/>
                  </a:lnTo>
                  <a:lnTo>
                    <a:pt x="2264297" y="0"/>
                  </a:lnTo>
                </a:path>
              </a:pathLst>
            </a:custGeom>
            <a:ln w="63499">
              <a:solidFill>
                <a:srgbClr val="0C9DB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780608" y="2924568"/>
              <a:ext cx="283845" cy="250825"/>
            </a:xfrm>
            <a:custGeom>
              <a:avLst/>
              <a:gdLst/>
              <a:ahLst/>
              <a:cxnLst/>
              <a:rect l="l" t="t" r="r" b="b"/>
              <a:pathLst>
                <a:path w="283845" h="250825">
                  <a:moveTo>
                    <a:pt x="0" y="0"/>
                  </a:moveTo>
                  <a:lnTo>
                    <a:pt x="66090" y="250507"/>
                  </a:lnTo>
                  <a:lnTo>
                    <a:pt x="283552" y="59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367964" y="4237151"/>
              <a:ext cx="2221230" cy="293370"/>
            </a:xfrm>
            <a:custGeom>
              <a:avLst/>
              <a:gdLst/>
              <a:ahLst/>
              <a:cxnLst/>
              <a:rect l="l" t="t" r="r" b="b"/>
              <a:pathLst>
                <a:path w="2221229" h="293370">
                  <a:moveTo>
                    <a:pt x="0" y="0"/>
                  </a:moveTo>
                  <a:lnTo>
                    <a:pt x="2189471" y="289033"/>
                  </a:lnTo>
                  <a:lnTo>
                    <a:pt x="2220948" y="293188"/>
                  </a:lnTo>
                </a:path>
              </a:pathLst>
            </a:custGeom>
            <a:ln w="63500">
              <a:solidFill>
                <a:srgbClr val="0C9DB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1540489" y="4397756"/>
              <a:ext cx="274320" cy="257175"/>
            </a:xfrm>
            <a:custGeom>
              <a:avLst/>
              <a:gdLst/>
              <a:ahLst/>
              <a:cxnLst/>
              <a:rect l="l" t="t" r="r" b="b"/>
              <a:pathLst>
                <a:path w="274320" h="257175">
                  <a:moveTo>
                    <a:pt x="33908" y="0"/>
                  </a:moveTo>
                  <a:lnTo>
                    <a:pt x="0" y="256844"/>
                  </a:lnTo>
                  <a:lnTo>
                    <a:pt x="273799" y="162331"/>
                  </a:lnTo>
                  <a:lnTo>
                    <a:pt x="33908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C9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5200" y="3009900"/>
            <a:ext cx="11817985" cy="29565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-20955" algn="ctr">
              <a:lnSpc>
                <a:spcPct val="100299"/>
              </a:lnSpc>
              <a:spcBef>
                <a:spcPts val="75"/>
              </a:spcBef>
            </a:pPr>
            <a:r>
              <a:rPr sz="6400" spc="-635" dirty="0">
                <a:solidFill>
                  <a:srgbClr val="FFFFFF"/>
                </a:solidFill>
              </a:rPr>
              <a:t>In</a:t>
            </a:r>
            <a:r>
              <a:rPr sz="6400" spc="-725" dirty="0">
                <a:solidFill>
                  <a:srgbClr val="FFFFFF"/>
                </a:solidFill>
              </a:rPr>
              <a:t> </a:t>
            </a:r>
            <a:r>
              <a:rPr sz="6400" spc="-250" dirty="0">
                <a:solidFill>
                  <a:srgbClr val="FFFFFF"/>
                </a:solidFill>
              </a:rPr>
              <a:t>an</a:t>
            </a:r>
            <a:r>
              <a:rPr sz="6400" spc="-720" dirty="0">
                <a:solidFill>
                  <a:srgbClr val="FFFFFF"/>
                </a:solidFill>
              </a:rPr>
              <a:t> </a:t>
            </a:r>
            <a:r>
              <a:rPr sz="6400" spc="-195" dirty="0">
                <a:solidFill>
                  <a:srgbClr val="FFFFFF"/>
                </a:solidFill>
              </a:rPr>
              <a:t>undirected</a:t>
            </a:r>
            <a:r>
              <a:rPr sz="6400" spc="-720" dirty="0">
                <a:solidFill>
                  <a:srgbClr val="FFFFFF"/>
                </a:solidFill>
              </a:rPr>
              <a:t> </a:t>
            </a:r>
            <a:r>
              <a:rPr sz="6400" spc="-190" dirty="0">
                <a:solidFill>
                  <a:srgbClr val="FFFFFF"/>
                </a:solidFill>
              </a:rPr>
              <a:t>graph</a:t>
            </a:r>
            <a:r>
              <a:rPr sz="6400" spc="-720" dirty="0">
                <a:solidFill>
                  <a:srgbClr val="FFFFFF"/>
                </a:solidFill>
              </a:rPr>
              <a:t> </a:t>
            </a:r>
            <a:r>
              <a:rPr sz="6400" spc="-215" dirty="0">
                <a:solidFill>
                  <a:srgbClr val="FFFFFF"/>
                </a:solidFill>
              </a:rPr>
              <a:t>weights  </a:t>
            </a:r>
            <a:r>
              <a:rPr sz="6400" spc="-275" dirty="0">
                <a:solidFill>
                  <a:srgbClr val="FFFFFF"/>
                </a:solidFill>
              </a:rPr>
              <a:t>represent</a:t>
            </a:r>
            <a:r>
              <a:rPr sz="6400" spc="-735" dirty="0">
                <a:solidFill>
                  <a:srgbClr val="FFFFFF"/>
                </a:solidFill>
              </a:rPr>
              <a:t> </a:t>
            </a:r>
            <a:r>
              <a:rPr sz="6400" spc="-185" dirty="0">
                <a:solidFill>
                  <a:srgbClr val="FFFFFF"/>
                </a:solidFill>
              </a:rPr>
              <a:t>the</a:t>
            </a:r>
            <a:r>
              <a:rPr sz="6400" spc="-730" dirty="0">
                <a:solidFill>
                  <a:srgbClr val="FFFFFF"/>
                </a:solidFill>
              </a:rPr>
              <a:t> </a:t>
            </a:r>
            <a:r>
              <a:rPr sz="6400" spc="-85" dirty="0">
                <a:solidFill>
                  <a:srgbClr val="FFFFFF"/>
                </a:solidFill>
              </a:rPr>
              <a:t>cost</a:t>
            </a:r>
            <a:r>
              <a:rPr sz="6400" spc="-730" dirty="0">
                <a:solidFill>
                  <a:srgbClr val="FFFFFF"/>
                </a:solidFill>
              </a:rPr>
              <a:t> </a:t>
            </a:r>
            <a:r>
              <a:rPr sz="6400" spc="40" dirty="0">
                <a:solidFill>
                  <a:srgbClr val="FFFFFF"/>
                </a:solidFill>
              </a:rPr>
              <a:t>of</a:t>
            </a:r>
            <a:r>
              <a:rPr sz="6400" spc="-730" dirty="0">
                <a:solidFill>
                  <a:srgbClr val="FFFFFF"/>
                </a:solidFill>
              </a:rPr>
              <a:t> </a:t>
            </a:r>
            <a:r>
              <a:rPr sz="6400" spc="-305" dirty="0">
                <a:solidFill>
                  <a:srgbClr val="FFFFFF"/>
                </a:solidFill>
              </a:rPr>
              <a:t>traversing  </a:t>
            </a:r>
            <a:r>
              <a:rPr sz="6400" spc="-185" dirty="0">
                <a:solidFill>
                  <a:srgbClr val="FFFFFF"/>
                </a:solidFill>
              </a:rPr>
              <a:t>the</a:t>
            </a:r>
            <a:r>
              <a:rPr sz="6400" spc="-720" dirty="0">
                <a:solidFill>
                  <a:srgbClr val="FFFFFF"/>
                </a:solidFill>
              </a:rPr>
              <a:t> </a:t>
            </a:r>
            <a:r>
              <a:rPr sz="6400" spc="-70" dirty="0">
                <a:solidFill>
                  <a:srgbClr val="FFFFFF"/>
                </a:solidFill>
              </a:rPr>
              <a:t>edge</a:t>
            </a:r>
            <a:r>
              <a:rPr sz="6400" spc="-720" dirty="0">
                <a:solidFill>
                  <a:srgbClr val="FFFFFF"/>
                </a:solidFill>
              </a:rPr>
              <a:t> </a:t>
            </a:r>
            <a:r>
              <a:rPr sz="6400" spc="-245" dirty="0">
                <a:solidFill>
                  <a:srgbClr val="FFFFFF"/>
                </a:solidFill>
              </a:rPr>
              <a:t>in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260" dirty="0">
                <a:solidFill>
                  <a:srgbClr val="FFFFFF"/>
                </a:solidFill>
              </a:rPr>
              <a:t>either</a:t>
            </a:r>
            <a:r>
              <a:rPr sz="6400" spc="-720" dirty="0">
                <a:solidFill>
                  <a:srgbClr val="FFFFFF"/>
                </a:solidFill>
              </a:rPr>
              <a:t> </a:t>
            </a:r>
            <a:r>
              <a:rPr sz="6400" spc="-204" dirty="0">
                <a:solidFill>
                  <a:srgbClr val="FFFFFF"/>
                </a:solidFill>
              </a:rPr>
              <a:t>direction</a:t>
            </a:r>
            <a:endParaRPr sz="6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0" y="2349500"/>
            <a:ext cx="0" cy="6194425"/>
          </a:xfrm>
          <a:custGeom>
            <a:avLst/>
            <a:gdLst/>
            <a:ahLst/>
            <a:cxnLst/>
            <a:rect l="l" t="t" r="r" b="b"/>
            <a:pathLst>
              <a:path h="6194425">
                <a:moveTo>
                  <a:pt x="0" y="0"/>
                </a:moveTo>
                <a:lnTo>
                  <a:pt x="0" y="6193967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18000" y="647700"/>
            <a:ext cx="76079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Shortest </a:t>
            </a:r>
            <a:r>
              <a:rPr spc="10" dirty="0"/>
              <a:t>Path</a:t>
            </a:r>
            <a:r>
              <a:rPr spc="-484" dirty="0"/>
              <a:t> </a:t>
            </a:r>
            <a:r>
              <a:rPr spc="15" dirty="0"/>
              <a:t>Algorithms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98164" y="2279027"/>
            <a:ext cx="40474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solidFill>
                  <a:srgbClr val="F05A28"/>
                </a:solidFill>
                <a:latin typeface="Verdana"/>
                <a:cs typeface="Verdana"/>
              </a:rPr>
              <a:t>Unweighted</a:t>
            </a:r>
            <a:r>
              <a:rPr sz="3200" spc="-19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F05A28"/>
                </a:solidFill>
                <a:latin typeface="Verdana"/>
                <a:cs typeface="Verdana"/>
              </a:rPr>
              <a:t>Graphs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10600" y="2273300"/>
            <a:ext cx="35814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5" dirty="0">
                <a:solidFill>
                  <a:srgbClr val="F05A28"/>
                </a:solidFill>
                <a:latin typeface="Verdana"/>
                <a:cs typeface="Verdana"/>
              </a:rPr>
              <a:t>Weighted</a:t>
            </a:r>
            <a:r>
              <a:rPr sz="3200" spc="-2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F05A28"/>
                </a:solidFill>
                <a:latin typeface="Verdana"/>
                <a:cs typeface="Verdana"/>
              </a:rPr>
              <a:t>Graphs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79496" y="3837736"/>
            <a:ext cx="4866005" cy="260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10" dirty="0">
                <a:latin typeface="Verdana"/>
                <a:cs typeface="Verdana"/>
              </a:rPr>
              <a:t>All </a:t>
            </a:r>
            <a:r>
              <a:rPr sz="2600" spc="45" dirty="0">
                <a:latin typeface="Verdana"/>
                <a:cs typeface="Verdana"/>
              </a:rPr>
              <a:t>edges</a:t>
            </a:r>
            <a:r>
              <a:rPr sz="2600" spc="-670" dirty="0">
                <a:latin typeface="Verdana"/>
                <a:cs typeface="Verdana"/>
              </a:rPr>
              <a:t> </a:t>
            </a:r>
            <a:r>
              <a:rPr sz="2600" spc="-45" dirty="0">
                <a:latin typeface="Verdana"/>
                <a:cs typeface="Verdana"/>
              </a:rPr>
              <a:t>have </a:t>
            </a:r>
            <a:r>
              <a:rPr sz="2600" spc="20" dirty="0">
                <a:latin typeface="Verdana"/>
                <a:cs typeface="Verdana"/>
              </a:rPr>
              <a:t>equal weights</a:t>
            </a:r>
            <a:endParaRPr sz="2600">
              <a:latin typeface="Verdana"/>
              <a:cs typeface="Verdana"/>
            </a:endParaRPr>
          </a:p>
          <a:p>
            <a:pPr marR="5080" algn="r">
              <a:lnSpc>
                <a:spcPts val="3110"/>
              </a:lnSpc>
              <a:spcBef>
                <a:spcPts val="2380"/>
              </a:spcBef>
            </a:pPr>
            <a:r>
              <a:rPr sz="2600" spc="-10" dirty="0">
                <a:latin typeface="Verdana"/>
                <a:cs typeface="Verdana"/>
              </a:rPr>
              <a:t>Shortest </a:t>
            </a:r>
            <a:r>
              <a:rPr sz="2600" spc="20" dirty="0">
                <a:latin typeface="Verdana"/>
                <a:cs typeface="Verdana"/>
              </a:rPr>
              <a:t>path </a:t>
            </a:r>
            <a:r>
              <a:rPr sz="2600" spc="-45" dirty="0">
                <a:latin typeface="Verdana"/>
                <a:cs typeface="Verdana"/>
              </a:rPr>
              <a:t>has</a:t>
            </a:r>
            <a:r>
              <a:rPr sz="2600" spc="-490" dirty="0">
                <a:latin typeface="Verdana"/>
                <a:cs typeface="Verdana"/>
              </a:rPr>
              <a:t> </a:t>
            </a:r>
            <a:r>
              <a:rPr sz="2600" spc="-15" dirty="0">
                <a:latin typeface="Verdana"/>
                <a:cs typeface="Verdana"/>
              </a:rPr>
              <a:t>smallest</a:t>
            </a:r>
            <a:endParaRPr sz="2600">
              <a:latin typeface="Verdana"/>
              <a:cs typeface="Verdana"/>
            </a:endParaRPr>
          </a:p>
          <a:p>
            <a:pPr marR="5080" algn="r">
              <a:lnSpc>
                <a:spcPts val="3110"/>
              </a:lnSpc>
            </a:pPr>
            <a:r>
              <a:rPr sz="2600" spc="-5" dirty="0">
                <a:latin typeface="Verdana"/>
                <a:cs typeface="Verdana"/>
              </a:rPr>
              <a:t>number </a:t>
            </a:r>
            <a:r>
              <a:rPr sz="2600" spc="95" dirty="0">
                <a:latin typeface="Verdana"/>
                <a:cs typeface="Verdana"/>
              </a:rPr>
              <a:t>of</a:t>
            </a:r>
            <a:r>
              <a:rPr sz="2600" spc="-345" dirty="0">
                <a:latin typeface="Verdana"/>
                <a:cs typeface="Verdana"/>
              </a:rPr>
              <a:t> </a:t>
            </a:r>
            <a:r>
              <a:rPr sz="2600" spc="40" dirty="0">
                <a:latin typeface="Verdana"/>
                <a:cs typeface="Verdana"/>
              </a:rPr>
              <a:t>hops</a:t>
            </a:r>
            <a:endParaRPr sz="2600">
              <a:latin typeface="Verdana"/>
              <a:cs typeface="Verdana"/>
            </a:endParaRPr>
          </a:p>
          <a:p>
            <a:pPr marR="5080" algn="r">
              <a:lnSpc>
                <a:spcPts val="3110"/>
              </a:lnSpc>
              <a:spcBef>
                <a:spcPts val="2380"/>
              </a:spcBef>
            </a:pPr>
            <a:r>
              <a:rPr sz="2600" spc="30" dirty="0">
                <a:latin typeface="Verdana"/>
                <a:cs typeface="Verdana"/>
              </a:rPr>
              <a:t>Unweighted </a:t>
            </a:r>
            <a:r>
              <a:rPr sz="2600" spc="-5" dirty="0">
                <a:latin typeface="Verdana"/>
                <a:cs typeface="Verdana"/>
              </a:rPr>
              <a:t>shortest</a:t>
            </a:r>
            <a:r>
              <a:rPr sz="2600" spc="-355" dirty="0">
                <a:latin typeface="Verdana"/>
                <a:cs typeface="Verdana"/>
              </a:rPr>
              <a:t> </a:t>
            </a:r>
            <a:r>
              <a:rPr sz="2600" spc="20" dirty="0">
                <a:latin typeface="Verdana"/>
                <a:cs typeface="Verdana"/>
              </a:rPr>
              <a:t>path</a:t>
            </a:r>
            <a:endParaRPr sz="2600">
              <a:latin typeface="Verdana"/>
              <a:cs typeface="Verdana"/>
            </a:endParaRPr>
          </a:p>
          <a:p>
            <a:pPr marR="5080" algn="r">
              <a:lnSpc>
                <a:spcPts val="3110"/>
              </a:lnSpc>
            </a:pPr>
            <a:r>
              <a:rPr sz="2600" spc="20" dirty="0">
                <a:latin typeface="Verdana"/>
                <a:cs typeface="Verdana"/>
              </a:rPr>
              <a:t>algorithm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10600" y="3835400"/>
            <a:ext cx="6730365" cy="2212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55" dirty="0">
                <a:latin typeface="Verdana"/>
                <a:cs typeface="Verdana"/>
              </a:rPr>
              <a:t>Edges </a:t>
            </a:r>
            <a:r>
              <a:rPr sz="2600" spc="-45" dirty="0">
                <a:latin typeface="Verdana"/>
                <a:cs typeface="Verdana"/>
              </a:rPr>
              <a:t>have </a:t>
            </a:r>
            <a:r>
              <a:rPr sz="2600" spc="35" dirty="0">
                <a:latin typeface="Verdana"/>
                <a:cs typeface="Verdana"/>
              </a:rPr>
              <a:t>differing</a:t>
            </a:r>
            <a:r>
              <a:rPr sz="2600" spc="-420" dirty="0">
                <a:latin typeface="Verdana"/>
                <a:cs typeface="Verdana"/>
              </a:rPr>
              <a:t> </a:t>
            </a:r>
            <a:r>
              <a:rPr sz="2600" spc="20" dirty="0">
                <a:latin typeface="Verdana"/>
                <a:cs typeface="Verdana"/>
              </a:rPr>
              <a:t>weights</a:t>
            </a:r>
            <a:endParaRPr sz="2600">
              <a:latin typeface="Verdana"/>
              <a:cs typeface="Verdana"/>
            </a:endParaRPr>
          </a:p>
          <a:p>
            <a:pPr marL="12700" marR="5080">
              <a:lnSpc>
                <a:spcPts val="3100"/>
              </a:lnSpc>
              <a:spcBef>
                <a:spcPts val="2500"/>
              </a:spcBef>
            </a:pPr>
            <a:r>
              <a:rPr sz="2600" spc="-10" dirty="0">
                <a:latin typeface="Verdana"/>
                <a:cs typeface="Verdana"/>
              </a:rPr>
              <a:t>Shortest</a:t>
            </a:r>
            <a:r>
              <a:rPr sz="2600" spc="-140" dirty="0">
                <a:latin typeface="Verdana"/>
                <a:cs typeface="Verdana"/>
              </a:rPr>
              <a:t> </a:t>
            </a:r>
            <a:r>
              <a:rPr sz="2600" spc="20" dirty="0">
                <a:latin typeface="Verdana"/>
                <a:cs typeface="Verdana"/>
              </a:rPr>
              <a:t>path</a:t>
            </a:r>
            <a:r>
              <a:rPr sz="2600" spc="-135" dirty="0">
                <a:latin typeface="Verdana"/>
                <a:cs typeface="Verdana"/>
              </a:rPr>
              <a:t> </a:t>
            </a:r>
            <a:r>
              <a:rPr sz="2600" spc="-45" dirty="0">
                <a:latin typeface="Verdana"/>
                <a:cs typeface="Verdana"/>
              </a:rPr>
              <a:t>has</a:t>
            </a:r>
            <a:r>
              <a:rPr sz="2600" spc="-140" dirty="0">
                <a:latin typeface="Verdana"/>
                <a:cs typeface="Verdana"/>
              </a:rPr>
              <a:t> </a:t>
            </a:r>
            <a:r>
              <a:rPr sz="2600" spc="15" dirty="0">
                <a:latin typeface="Verdana"/>
                <a:cs typeface="Verdana"/>
              </a:rPr>
              <a:t>lowest</a:t>
            </a:r>
            <a:r>
              <a:rPr sz="2600" spc="-135" dirty="0">
                <a:latin typeface="Verdana"/>
                <a:cs typeface="Verdana"/>
              </a:rPr>
              <a:t> </a:t>
            </a:r>
            <a:r>
              <a:rPr sz="2600" spc="-50" dirty="0">
                <a:latin typeface="Verdana"/>
                <a:cs typeface="Verdana"/>
              </a:rPr>
              <a:t>sum</a:t>
            </a:r>
            <a:r>
              <a:rPr sz="2600" spc="-135" dirty="0">
                <a:latin typeface="Verdana"/>
                <a:cs typeface="Verdana"/>
              </a:rPr>
              <a:t> </a:t>
            </a:r>
            <a:r>
              <a:rPr sz="2600" spc="95" dirty="0">
                <a:latin typeface="Verdana"/>
                <a:cs typeface="Verdana"/>
              </a:rPr>
              <a:t>of</a:t>
            </a:r>
            <a:r>
              <a:rPr sz="2600" spc="-140" dirty="0">
                <a:latin typeface="Verdana"/>
                <a:cs typeface="Verdana"/>
              </a:rPr>
              <a:t> </a:t>
            </a:r>
            <a:r>
              <a:rPr sz="2600" spc="20" dirty="0">
                <a:latin typeface="Verdana"/>
                <a:cs typeface="Verdana"/>
              </a:rPr>
              <a:t>weights  </a:t>
            </a:r>
            <a:r>
              <a:rPr sz="2600" spc="40" dirty="0">
                <a:latin typeface="Verdana"/>
                <a:cs typeface="Verdana"/>
              </a:rPr>
              <a:t>along</a:t>
            </a:r>
            <a:r>
              <a:rPr sz="2600" spc="-140" dirty="0">
                <a:latin typeface="Verdana"/>
                <a:cs typeface="Verdana"/>
              </a:rPr>
              <a:t> </a:t>
            </a:r>
            <a:r>
              <a:rPr sz="2600" spc="20" dirty="0">
                <a:latin typeface="Verdana"/>
                <a:cs typeface="Verdana"/>
              </a:rPr>
              <a:t>path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2600" spc="-45" dirty="0">
                <a:latin typeface="Verdana"/>
                <a:cs typeface="Verdana"/>
              </a:rPr>
              <a:t>Djisktra’s</a:t>
            </a:r>
            <a:r>
              <a:rPr sz="2600" spc="-140" dirty="0">
                <a:latin typeface="Verdana"/>
                <a:cs typeface="Verdana"/>
              </a:rPr>
              <a:t> </a:t>
            </a:r>
            <a:r>
              <a:rPr sz="2600" spc="20" dirty="0">
                <a:latin typeface="Verdana"/>
                <a:cs typeface="Verdana"/>
              </a:rPr>
              <a:t>algorithm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9714" y="3668610"/>
            <a:ext cx="111874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solidFill>
                  <a:srgbClr val="202020"/>
                </a:solidFill>
              </a:rPr>
              <a:t>Unweighted </a:t>
            </a:r>
            <a:r>
              <a:rPr spc="-50" dirty="0">
                <a:solidFill>
                  <a:srgbClr val="202020"/>
                </a:solidFill>
              </a:rPr>
              <a:t>Shortest </a:t>
            </a:r>
            <a:r>
              <a:rPr spc="25" dirty="0">
                <a:solidFill>
                  <a:srgbClr val="202020"/>
                </a:solidFill>
              </a:rPr>
              <a:t>Path</a:t>
            </a:r>
            <a:r>
              <a:rPr spc="-780" dirty="0">
                <a:solidFill>
                  <a:srgbClr val="202020"/>
                </a:solidFill>
              </a:rPr>
              <a:t> </a:t>
            </a:r>
            <a:r>
              <a:rPr spc="60" dirty="0">
                <a:solidFill>
                  <a:srgbClr val="202020"/>
                </a:solidFill>
              </a:rPr>
              <a:t>Algorithm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100" y="647700"/>
            <a:ext cx="111023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Unweighted </a:t>
            </a:r>
            <a:r>
              <a:rPr spc="-65" dirty="0"/>
              <a:t>Shortest </a:t>
            </a:r>
            <a:r>
              <a:rPr spc="10" dirty="0"/>
              <a:t>Path</a:t>
            </a:r>
            <a:r>
              <a:rPr spc="-715" dirty="0"/>
              <a:t> </a:t>
            </a:r>
            <a:r>
              <a:rPr spc="30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48739" y="3406140"/>
            <a:ext cx="532765" cy="417195"/>
            <a:chOff x="1448739" y="3406140"/>
            <a:chExt cx="532765" cy="417195"/>
          </a:xfrm>
        </p:grpSpPr>
        <p:sp>
          <p:nvSpPr>
            <p:cNvPr id="4" name="object 4"/>
            <p:cNvSpPr/>
            <p:nvPr/>
          </p:nvSpPr>
          <p:spPr>
            <a:xfrm>
              <a:off x="1455089" y="3412490"/>
              <a:ext cx="519430" cy="404495"/>
            </a:xfrm>
            <a:custGeom>
              <a:avLst/>
              <a:gdLst/>
              <a:ahLst/>
              <a:cxnLst/>
              <a:rect l="l" t="t" r="r" b="b"/>
              <a:pathLst>
                <a:path w="519430" h="404495">
                  <a:moveTo>
                    <a:pt x="0" y="0"/>
                  </a:moveTo>
                  <a:lnTo>
                    <a:pt x="519429" y="0"/>
                  </a:lnTo>
                  <a:lnTo>
                    <a:pt x="519429" y="404164"/>
                  </a:lnTo>
                  <a:lnTo>
                    <a:pt x="0" y="404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55089" y="341249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36700" y="33655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73054" y="3406140"/>
            <a:ext cx="554355" cy="480695"/>
            <a:chOff x="4273054" y="3406140"/>
            <a:chExt cx="554355" cy="480695"/>
          </a:xfrm>
        </p:grpSpPr>
        <p:sp>
          <p:nvSpPr>
            <p:cNvPr id="8" name="object 8"/>
            <p:cNvSpPr/>
            <p:nvPr/>
          </p:nvSpPr>
          <p:spPr>
            <a:xfrm>
              <a:off x="4279404" y="341249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79404" y="341249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394200" y="33655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721423" y="4611458"/>
            <a:ext cx="634365" cy="469265"/>
            <a:chOff x="6721423" y="4611458"/>
            <a:chExt cx="634365" cy="469265"/>
          </a:xfrm>
        </p:grpSpPr>
        <p:sp>
          <p:nvSpPr>
            <p:cNvPr id="12" name="object 12"/>
            <p:cNvSpPr/>
            <p:nvPr/>
          </p:nvSpPr>
          <p:spPr>
            <a:xfrm>
              <a:off x="6727773" y="4617808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25"/>
                  </a:lnTo>
                  <a:lnTo>
                    <a:pt x="0" y="456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27773" y="4617808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383578" y="4260900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31115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245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13021" y="5764428"/>
            <a:ext cx="525145" cy="42735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1445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482356" y="5762434"/>
            <a:ext cx="555625" cy="435609"/>
            <a:chOff x="1482356" y="5762434"/>
            <a:chExt cx="555625" cy="435609"/>
          </a:xfrm>
        </p:grpSpPr>
        <p:sp>
          <p:nvSpPr>
            <p:cNvPr id="17" name="object 17"/>
            <p:cNvSpPr/>
            <p:nvPr/>
          </p:nvSpPr>
          <p:spPr>
            <a:xfrm>
              <a:off x="1488706" y="5768784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8" y="0"/>
                  </a:lnTo>
                  <a:lnTo>
                    <a:pt x="542328" y="422554"/>
                  </a:lnTo>
                  <a:lnTo>
                    <a:pt x="0" y="4225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88706" y="5768784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6" y="0"/>
                  </a:lnTo>
                  <a:lnTo>
                    <a:pt x="542326" y="422549"/>
                  </a:lnTo>
                  <a:lnTo>
                    <a:pt x="0" y="4225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00200" y="57150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23176" y="3023923"/>
            <a:ext cx="5737225" cy="3046730"/>
            <a:chOff x="1023176" y="3023923"/>
            <a:chExt cx="5737225" cy="3046730"/>
          </a:xfrm>
        </p:grpSpPr>
        <p:sp>
          <p:nvSpPr>
            <p:cNvPr id="21" name="object 21"/>
            <p:cNvSpPr/>
            <p:nvPr/>
          </p:nvSpPr>
          <p:spPr>
            <a:xfrm>
              <a:off x="1971979" y="3594696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48315" y="353373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3493" y="3594696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23583" y="4478515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6" y="0"/>
                  </a:moveTo>
                  <a:lnTo>
                    <a:pt x="0" y="108953"/>
                  </a:lnTo>
                  <a:lnTo>
                    <a:pt x="136309" y="109219"/>
                  </a:lnTo>
                  <a:lnTo>
                    <a:pt x="547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72647" y="3939438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11687" y="3830218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20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23510" y="5064699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84086" y="501396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2" y="110616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08950" y="3770820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05596" y="600913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47990" y="5691885"/>
              <a:ext cx="2656205" cy="378460"/>
            </a:xfrm>
            <a:custGeom>
              <a:avLst/>
              <a:gdLst/>
              <a:ahLst/>
              <a:cxnLst/>
              <a:rect l="l" t="t" r="r" b="b"/>
              <a:pathLst>
                <a:path w="2656204" h="378460">
                  <a:moveTo>
                    <a:pt x="121920" y="0"/>
                  </a:moveTo>
                  <a:lnTo>
                    <a:pt x="0" y="0"/>
                  </a:lnTo>
                  <a:lnTo>
                    <a:pt x="60960" y="121920"/>
                  </a:lnTo>
                  <a:lnTo>
                    <a:pt x="121920" y="0"/>
                  </a:lnTo>
                  <a:close/>
                </a:path>
                <a:path w="2656204" h="378460">
                  <a:moveTo>
                    <a:pt x="2655874" y="317246"/>
                  </a:moveTo>
                  <a:lnTo>
                    <a:pt x="2533954" y="256286"/>
                  </a:lnTo>
                  <a:lnTo>
                    <a:pt x="2533954" y="378206"/>
                  </a:lnTo>
                  <a:lnTo>
                    <a:pt x="2655874" y="3172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23176" y="3023923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54926" y="3042970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43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54926" y="3042970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715500" y="2984500"/>
            <a:ext cx="5117465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571500" marR="5080" indent="-558800">
              <a:lnSpc>
                <a:spcPts val="4300"/>
              </a:lnSpc>
              <a:spcBef>
                <a:spcPts val="260"/>
              </a:spcBef>
            </a:pPr>
            <a:r>
              <a:rPr sz="3600" spc="110" dirty="0">
                <a:latin typeface="Verdana"/>
                <a:cs typeface="Verdana"/>
              </a:rPr>
              <a:t>Find </a:t>
            </a:r>
            <a:r>
              <a:rPr sz="3600" spc="10" dirty="0">
                <a:latin typeface="Verdana"/>
                <a:cs typeface="Verdana"/>
              </a:rPr>
              <a:t>the </a:t>
            </a:r>
            <a:r>
              <a:rPr sz="3600" spc="-5" dirty="0">
                <a:latin typeface="Verdana"/>
                <a:cs typeface="Verdana"/>
              </a:rPr>
              <a:t>shortest</a:t>
            </a:r>
            <a:r>
              <a:rPr sz="3600" spc="-730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path  </a:t>
            </a:r>
            <a:r>
              <a:rPr sz="3600" spc="45" dirty="0">
                <a:latin typeface="Verdana"/>
                <a:cs typeface="Verdana"/>
              </a:rPr>
              <a:t>between </a:t>
            </a:r>
            <a:r>
              <a:rPr sz="3600" spc="380" dirty="0">
                <a:latin typeface="Verdana"/>
                <a:cs typeface="Verdana"/>
              </a:rPr>
              <a:t>A</a:t>
            </a:r>
            <a:r>
              <a:rPr sz="3600" spc="-665" dirty="0">
                <a:latin typeface="Verdana"/>
                <a:cs typeface="Verdana"/>
              </a:rPr>
              <a:t> </a:t>
            </a:r>
            <a:r>
              <a:rPr sz="3600" spc="20" dirty="0">
                <a:latin typeface="Verdana"/>
                <a:cs typeface="Verdana"/>
              </a:rPr>
              <a:t>and </a:t>
            </a:r>
            <a:r>
              <a:rPr sz="3600" spc="40" dirty="0">
                <a:latin typeface="Verdana"/>
                <a:cs typeface="Verdana"/>
              </a:rPr>
              <a:t>D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23900" y="2489200"/>
            <a:ext cx="21132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Source</a:t>
            </a:r>
            <a:r>
              <a:rPr sz="2600" spc="-21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60" dirty="0">
                <a:solidFill>
                  <a:srgbClr val="535353"/>
                </a:solidFill>
                <a:latin typeface="Verdana"/>
                <a:cs typeface="Verdana"/>
              </a:rPr>
              <a:t>node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600700" y="5600700"/>
            <a:ext cx="28644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0" dirty="0">
                <a:solidFill>
                  <a:srgbClr val="535353"/>
                </a:solidFill>
                <a:latin typeface="Verdana"/>
                <a:cs typeface="Verdana"/>
              </a:rPr>
              <a:t>Destination</a:t>
            </a:r>
            <a:r>
              <a:rPr sz="2600" spc="-21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60" dirty="0">
                <a:solidFill>
                  <a:srgbClr val="535353"/>
                </a:solidFill>
                <a:latin typeface="Verdana"/>
                <a:cs typeface="Verdana"/>
              </a:rPr>
              <a:t>node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351828" y="4241840"/>
            <a:ext cx="1372984" cy="1233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880600" y="4673600"/>
            <a:ext cx="4795520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612900" marR="5080" indent="-1600200">
              <a:lnSpc>
                <a:spcPts val="4300"/>
              </a:lnSpc>
              <a:spcBef>
                <a:spcPts val="260"/>
              </a:spcBef>
            </a:pPr>
            <a:r>
              <a:rPr sz="3600" spc="155" dirty="0">
                <a:latin typeface="Verdana"/>
                <a:cs typeface="Verdana"/>
              </a:rPr>
              <a:t>All </a:t>
            </a:r>
            <a:r>
              <a:rPr sz="3600" spc="60" dirty="0">
                <a:latin typeface="Verdana"/>
                <a:cs typeface="Verdana"/>
              </a:rPr>
              <a:t>edges </a:t>
            </a:r>
            <a:r>
              <a:rPr sz="3600" spc="-60" dirty="0">
                <a:latin typeface="Verdana"/>
                <a:cs typeface="Verdana"/>
              </a:rPr>
              <a:t>have</a:t>
            </a:r>
            <a:r>
              <a:rPr sz="3600" spc="-840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equal  </a:t>
            </a:r>
            <a:r>
              <a:rPr sz="3600" spc="50" dirty="0">
                <a:latin typeface="Verdana"/>
                <a:cs typeface="Verdana"/>
              </a:rPr>
              <a:t>weight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3600" y="647700"/>
            <a:ext cx="4368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Distance</a:t>
            </a:r>
            <a:r>
              <a:rPr spc="-320" dirty="0"/>
              <a:t> </a:t>
            </a:r>
            <a:r>
              <a:rPr spc="-130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14800" y="1892300"/>
            <a:ext cx="8031480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88900" marR="5080" indent="-76200">
              <a:lnSpc>
                <a:spcPts val="4300"/>
              </a:lnSpc>
              <a:spcBef>
                <a:spcPts val="260"/>
              </a:spcBef>
            </a:pPr>
            <a:r>
              <a:rPr sz="3600" spc="75" dirty="0">
                <a:latin typeface="Verdana"/>
                <a:cs typeface="Verdana"/>
              </a:rPr>
              <a:t>Algorithm </a:t>
            </a:r>
            <a:r>
              <a:rPr sz="3600" spc="15" dirty="0">
                <a:latin typeface="Verdana"/>
                <a:cs typeface="Verdana"/>
              </a:rPr>
              <a:t>operates </a:t>
            </a:r>
            <a:r>
              <a:rPr sz="3600" spc="20" dirty="0">
                <a:latin typeface="Verdana"/>
                <a:cs typeface="Verdana"/>
              </a:rPr>
              <a:t>through </a:t>
            </a:r>
            <a:r>
              <a:rPr sz="3600" spc="-50" dirty="0">
                <a:latin typeface="Verdana"/>
                <a:cs typeface="Verdana"/>
              </a:rPr>
              <a:t>a</a:t>
            </a:r>
            <a:r>
              <a:rPr sz="3600" spc="-919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data  </a:t>
            </a:r>
            <a:r>
              <a:rPr sz="3600" spc="-10" dirty="0">
                <a:latin typeface="Verdana"/>
                <a:cs typeface="Verdana"/>
              </a:rPr>
              <a:t>structure </a:t>
            </a:r>
            <a:r>
              <a:rPr sz="3600" spc="65" dirty="0">
                <a:latin typeface="Verdana"/>
                <a:cs typeface="Verdana"/>
              </a:rPr>
              <a:t>called </a:t>
            </a:r>
            <a:r>
              <a:rPr sz="3600" spc="10" dirty="0">
                <a:latin typeface="Verdana"/>
                <a:cs typeface="Verdana"/>
              </a:rPr>
              <a:t>the </a:t>
            </a:r>
            <a:r>
              <a:rPr sz="3600" spc="25" dirty="0">
                <a:latin typeface="Verdana"/>
                <a:cs typeface="Verdana"/>
              </a:rPr>
              <a:t>distance</a:t>
            </a:r>
            <a:r>
              <a:rPr sz="3600" spc="-815" dirty="0">
                <a:latin typeface="Verdana"/>
                <a:cs typeface="Verdana"/>
              </a:rPr>
              <a:t> </a:t>
            </a:r>
            <a:r>
              <a:rPr sz="3600" spc="45" dirty="0">
                <a:latin typeface="Verdana"/>
                <a:cs typeface="Verdana"/>
              </a:rPr>
              <a:t>table</a:t>
            </a:r>
            <a:endParaRPr sz="360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051300" y="3517900"/>
          <a:ext cx="8124825" cy="3487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275"/>
                <a:gridCol w="2708275"/>
                <a:gridCol w="2708275"/>
              </a:tblGrid>
              <a:tr h="58122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7200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Preceding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</a:tr>
              <a:tr h="5812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58121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1915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581228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50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5812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7493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581215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5300" y="647700"/>
            <a:ext cx="10175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Three </a:t>
            </a:r>
            <a:r>
              <a:rPr spc="25" dirty="0"/>
              <a:t>Common </a:t>
            </a:r>
            <a:r>
              <a:rPr spc="-55" dirty="0"/>
              <a:t>Graph</a:t>
            </a:r>
            <a:r>
              <a:rPr spc="-715" dirty="0"/>
              <a:t> </a:t>
            </a:r>
            <a:r>
              <a:rPr spc="-1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0311" y="2898990"/>
            <a:ext cx="4524375" cy="4039235"/>
          </a:xfrm>
          <a:prstGeom prst="rect">
            <a:avLst/>
          </a:prstGeom>
          <a:solidFill>
            <a:srgbClr val="6853B7">
              <a:alpha val="10418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200" spc="65" dirty="0">
                <a:solidFill>
                  <a:srgbClr val="FFFFFF"/>
                </a:solidFill>
                <a:latin typeface="Verdana"/>
                <a:cs typeface="Verdana"/>
              </a:rPr>
              <a:t>Topological</a:t>
            </a:r>
            <a:r>
              <a:rPr sz="32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Verdana"/>
                <a:cs typeface="Verdana"/>
              </a:rPr>
              <a:t>sort</a:t>
            </a:r>
            <a:endParaRPr sz="3200">
              <a:latin typeface="Verdana"/>
              <a:cs typeface="Verdana"/>
            </a:endParaRPr>
          </a:p>
          <a:p>
            <a:pPr marL="504190" marR="497205" algn="ctr">
              <a:lnSpc>
                <a:spcPct val="100699"/>
              </a:lnSpc>
              <a:spcBef>
                <a:spcPts val="2640"/>
              </a:spcBef>
            </a:pP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Computation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graphs</a:t>
            </a:r>
            <a:r>
              <a:rPr sz="24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in  </a:t>
            </a: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neural</a:t>
            </a:r>
            <a:r>
              <a:rPr sz="2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5825" y="2898990"/>
            <a:ext cx="4524375" cy="4039235"/>
          </a:xfrm>
          <a:prstGeom prst="rect">
            <a:avLst/>
          </a:prstGeom>
          <a:solidFill>
            <a:srgbClr val="9BC84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Shortest</a:t>
            </a:r>
            <a:r>
              <a:rPr sz="32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path</a:t>
            </a:r>
            <a:endParaRPr sz="3200">
              <a:latin typeface="Verdana"/>
              <a:cs typeface="Verdana"/>
            </a:endParaRPr>
          </a:p>
          <a:p>
            <a:pPr marL="318770" marR="302260" indent="-1905" algn="ctr">
              <a:lnSpc>
                <a:spcPct val="100699"/>
              </a:lnSpc>
              <a:spcBef>
                <a:spcPts val="2640"/>
              </a:spcBef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Deliveries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from 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warehouses </a:t>
            </a:r>
            <a:r>
              <a:rPr sz="2400" spc="5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4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customers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1345" y="2898990"/>
            <a:ext cx="4524375" cy="4039235"/>
          </a:xfrm>
          <a:prstGeom prst="rect">
            <a:avLst/>
          </a:prstGeom>
          <a:solidFill>
            <a:srgbClr val="0C9DBF">
              <a:alpha val="9548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00">
              <a:latin typeface="Times New Roman"/>
              <a:cs typeface="Times New Roman"/>
            </a:endParaRPr>
          </a:p>
          <a:p>
            <a:pPr marL="336550" marR="337820" algn="ctr">
              <a:lnSpc>
                <a:spcPts val="3800"/>
              </a:lnSpc>
              <a:spcBef>
                <a:spcPts val="5"/>
              </a:spcBef>
            </a:pP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Minimum</a:t>
            </a:r>
            <a:r>
              <a:rPr sz="32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spanning 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tree</a:t>
            </a:r>
            <a:endParaRPr sz="3200">
              <a:latin typeface="Verdana"/>
              <a:cs typeface="Verdana"/>
            </a:endParaRPr>
          </a:p>
          <a:p>
            <a:pPr marL="1270" algn="ctr">
              <a:lnSpc>
                <a:spcPct val="100000"/>
              </a:lnSpc>
              <a:spcBef>
                <a:spcPts val="2540"/>
              </a:spcBef>
            </a:pPr>
            <a:r>
              <a:rPr sz="2400" spc="20" dirty="0">
                <a:solidFill>
                  <a:srgbClr val="FFFFFF"/>
                </a:solidFill>
                <a:latin typeface="Verdana"/>
                <a:cs typeface="Verdana"/>
              </a:rPr>
              <a:t>Planning 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railway</a:t>
            </a:r>
            <a:r>
              <a:rPr sz="24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lines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3600" y="647700"/>
            <a:ext cx="4368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Distance</a:t>
            </a:r>
            <a:r>
              <a:rPr spc="-320" dirty="0"/>
              <a:t> </a:t>
            </a:r>
            <a:r>
              <a:rPr spc="-130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46600" y="2146300"/>
            <a:ext cx="7154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latin typeface="Verdana"/>
                <a:cs typeface="Verdana"/>
              </a:rPr>
              <a:t>Contains</a:t>
            </a:r>
            <a:r>
              <a:rPr sz="3600" spc="-204" dirty="0">
                <a:latin typeface="Verdana"/>
                <a:cs typeface="Verdana"/>
              </a:rPr>
              <a:t> </a:t>
            </a:r>
            <a:r>
              <a:rPr sz="3600" spc="10" dirty="0">
                <a:latin typeface="Verdana"/>
                <a:cs typeface="Verdana"/>
              </a:rPr>
              <a:t>all</a:t>
            </a:r>
            <a:r>
              <a:rPr sz="3600" spc="-200" dirty="0">
                <a:latin typeface="Verdana"/>
                <a:cs typeface="Verdana"/>
              </a:rPr>
              <a:t> </a:t>
            </a:r>
            <a:r>
              <a:rPr sz="3600" spc="50" dirty="0">
                <a:latin typeface="Verdana"/>
                <a:cs typeface="Verdana"/>
              </a:rPr>
              <a:t>nodes</a:t>
            </a:r>
            <a:r>
              <a:rPr sz="3600" spc="-204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in</a:t>
            </a:r>
            <a:r>
              <a:rPr sz="3600" spc="-200" dirty="0">
                <a:latin typeface="Verdana"/>
                <a:cs typeface="Verdana"/>
              </a:rPr>
              <a:t> </a:t>
            </a:r>
            <a:r>
              <a:rPr sz="3600" spc="10" dirty="0">
                <a:latin typeface="Verdana"/>
                <a:cs typeface="Verdana"/>
              </a:rPr>
              <a:t>the</a:t>
            </a:r>
            <a:r>
              <a:rPr sz="3600" spc="-204" dirty="0">
                <a:latin typeface="Verdana"/>
                <a:cs typeface="Verdana"/>
              </a:rPr>
              <a:t> </a:t>
            </a:r>
            <a:r>
              <a:rPr sz="3600" spc="20" dirty="0">
                <a:latin typeface="Verdana"/>
                <a:cs typeface="Verdana"/>
              </a:rPr>
              <a:t>graph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77400" y="3702298"/>
            <a:ext cx="232092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0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Preceding</a:t>
            </a:r>
            <a:r>
              <a:rPr sz="24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64870" y="3482682"/>
            <a:ext cx="5441315" cy="3542029"/>
          </a:xfrm>
          <a:custGeom>
            <a:avLst/>
            <a:gdLst/>
            <a:ahLst/>
            <a:cxnLst/>
            <a:rect l="l" t="t" r="r" b="b"/>
            <a:pathLst>
              <a:path w="5441315" h="3542029">
                <a:moveTo>
                  <a:pt x="0" y="0"/>
                </a:moveTo>
                <a:lnTo>
                  <a:pt x="5441022" y="0"/>
                </a:lnTo>
                <a:lnTo>
                  <a:pt x="5441022" y="3541433"/>
                </a:lnTo>
                <a:lnTo>
                  <a:pt x="0" y="3541433"/>
                </a:lnTo>
                <a:lnTo>
                  <a:pt x="0" y="0"/>
                </a:lnTo>
                <a:close/>
              </a:path>
            </a:pathLst>
          </a:custGeom>
          <a:solidFill>
            <a:srgbClr val="DDDDDD">
              <a:alpha val="7386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9928" y="3517900"/>
          <a:ext cx="8137525" cy="3488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8115"/>
                <a:gridCol w="5439410"/>
              </a:tblGrid>
              <a:tr h="58122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3025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>
                      <a:solidFill>
                        <a:srgbClr val="164F86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  <a:tr h="2907469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  <a:p>
                      <a:pPr marL="1231900" marR="1220470" indent="12700" algn="just">
                        <a:lnSpc>
                          <a:spcPct val="158600"/>
                        </a:lnSpc>
                        <a:spcBef>
                          <a:spcPts val="35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  C  D  </a:t>
                      </a:r>
                      <a:r>
                        <a:rPr sz="2400" spc="9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7874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1600" marB="0">
                    <a:lnB w="28575">
                      <a:solidFill>
                        <a:srgbClr val="164F86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4657443" y="2791434"/>
            <a:ext cx="892175" cy="1136650"/>
            <a:chOff x="4657443" y="2791434"/>
            <a:chExt cx="892175" cy="1136650"/>
          </a:xfrm>
        </p:grpSpPr>
        <p:sp>
          <p:nvSpPr>
            <p:cNvPr id="8" name="object 8"/>
            <p:cNvSpPr/>
            <p:nvPr/>
          </p:nvSpPr>
          <p:spPr>
            <a:xfrm>
              <a:off x="4676493" y="2865587"/>
              <a:ext cx="730885" cy="1043305"/>
            </a:xfrm>
            <a:custGeom>
              <a:avLst/>
              <a:gdLst/>
              <a:ahLst/>
              <a:cxnLst/>
              <a:rect l="l" t="t" r="r" b="b"/>
              <a:pathLst>
                <a:path w="730885" h="1043304">
                  <a:moveTo>
                    <a:pt x="264860" y="1042834"/>
                  </a:moveTo>
                  <a:lnTo>
                    <a:pt x="227412" y="1007151"/>
                  </a:lnTo>
                  <a:lnTo>
                    <a:pt x="192814" y="971861"/>
                  </a:lnTo>
                  <a:lnTo>
                    <a:pt x="161067" y="936963"/>
                  </a:lnTo>
                  <a:lnTo>
                    <a:pt x="132170" y="902459"/>
                  </a:lnTo>
                  <a:lnTo>
                    <a:pt x="106125" y="868347"/>
                  </a:lnTo>
                  <a:lnTo>
                    <a:pt x="82930" y="834628"/>
                  </a:lnTo>
                  <a:lnTo>
                    <a:pt x="62586" y="801302"/>
                  </a:lnTo>
                  <a:lnTo>
                    <a:pt x="30450" y="735829"/>
                  </a:lnTo>
                  <a:lnTo>
                    <a:pt x="9718" y="671928"/>
                  </a:lnTo>
                  <a:lnTo>
                    <a:pt x="388" y="609598"/>
                  </a:lnTo>
                  <a:lnTo>
                    <a:pt x="0" y="579022"/>
                  </a:lnTo>
                  <a:lnTo>
                    <a:pt x="2462" y="548840"/>
                  </a:lnTo>
                  <a:lnTo>
                    <a:pt x="15938" y="489653"/>
                  </a:lnTo>
                  <a:lnTo>
                    <a:pt x="40818" y="432038"/>
                  </a:lnTo>
                  <a:lnTo>
                    <a:pt x="77100" y="375995"/>
                  </a:lnTo>
                  <a:lnTo>
                    <a:pt x="124786" y="321523"/>
                  </a:lnTo>
                  <a:lnTo>
                    <a:pt x="152905" y="294876"/>
                  </a:lnTo>
                  <a:lnTo>
                    <a:pt x="183874" y="268622"/>
                  </a:lnTo>
                  <a:lnTo>
                    <a:pt x="217695" y="242762"/>
                  </a:lnTo>
                  <a:lnTo>
                    <a:pt x="254366" y="217294"/>
                  </a:lnTo>
                  <a:lnTo>
                    <a:pt x="293888" y="192219"/>
                  </a:lnTo>
                  <a:lnTo>
                    <a:pt x="336261" y="167537"/>
                  </a:lnTo>
                  <a:lnTo>
                    <a:pt x="381484" y="143247"/>
                  </a:lnTo>
                  <a:lnTo>
                    <a:pt x="429559" y="119351"/>
                  </a:lnTo>
                  <a:lnTo>
                    <a:pt x="480484" y="95848"/>
                  </a:lnTo>
                  <a:lnTo>
                    <a:pt x="534259" y="72737"/>
                  </a:lnTo>
                  <a:lnTo>
                    <a:pt x="590886" y="50019"/>
                  </a:lnTo>
                  <a:lnTo>
                    <a:pt x="650363" y="27695"/>
                  </a:lnTo>
                  <a:lnTo>
                    <a:pt x="712691" y="5763"/>
                  </a:lnTo>
                  <a:lnTo>
                    <a:pt x="730888" y="0"/>
                  </a:lnTo>
                </a:path>
              </a:pathLst>
            </a:custGeom>
            <a:ln w="38100">
              <a:solidFill>
                <a:srgbClr val="A027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63921" y="2791434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19">
                  <a:moveTo>
                    <a:pt x="0" y="0"/>
                  </a:moveTo>
                  <a:lnTo>
                    <a:pt x="50609" y="159816"/>
                  </a:lnTo>
                  <a:lnTo>
                    <a:pt x="185115" y="29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3600" y="647700"/>
            <a:ext cx="4368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Distance</a:t>
            </a:r>
            <a:r>
              <a:rPr spc="-320" dirty="0"/>
              <a:t> </a:t>
            </a:r>
            <a:r>
              <a:rPr spc="-130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3000" y="3702298"/>
            <a:ext cx="450532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0"/>
              </a:lnSpc>
              <a:tabLst>
                <a:tab pos="2183765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Distance	Preceding</a:t>
            </a:r>
            <a:r>
              <a:rPr sz="24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051300" y="3517900"/>
          <a:ext cx="2698115" cy="3487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8115"/>
              </a:tblGrid>
              <a:tr h="58122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</a:tr>
              <a:tr h="58122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6350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581218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1915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6350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581228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50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6350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58121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7493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6350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581215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6350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764870" y="3482682"/>
            <a:ext cx="5441315" cy="3582670"/>
          </a:xfrm>
          <a:custGeom>
            <a:avLst/>
            <a:gdLst/>
            <a:ahLst/>
            <a:cxnLst/>
            <a:rect l="l" t="t" r="r" b="b"/>
            <a:pathLst>
              <a:path w="5441315" h="3582670">
                <a:moveTo>
                  <a:pt x="0" y="0"/>
                </a:moveTo>
                <a:lnTo>
                  <a:pt x="5441022" y="0"/>
                </a:lnTo>
                <a:lnTo>
                  <a:pt x="5441022" y="3582568"/>
                </a:lnTo>
                <a:lnTo>
                  <a:pt x="0" y="3582568"/>
                </a:lnTo>
                <a:lnTo>
                  <a:pt x="0" y="0"/>
                </a:lnTo>
                <a:close/>
              </a:path>
            </a:pathLst>
          </a:custGeom>
          <a:solidFill>
            <a:srgbClr val="DDDDDD">
              <a:alpha val="7386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78752" y="4134611"/>
            <a:ext cx="12700" cy="2889885"/>
          </a:xfrm>
          <a:custGeom>
            <a:avLst/>
            <a:gdLst/>
            <a:ahLst/>
            <a:cxnLst/>
            <a:rect l="l" t="t" r="r" b="b"/>
            <a:pathLst>
              <a:path w="12700" h="2889884">
                <a:moveTo>
                  <a:pt x="12700" y="0"/>
                </a:moveTo>
                <a:lnTo>
                  <a:pt x="0" y="0"/>
                </a:lnTo>
                <a:lnTo>
                  <a:pt x="0" y="2889300"/>
                </a:lnTo>
                <a:lnTo>
                  <a:pt x="12700" y="2889300"/>
                </a:lnTo>
                <a:lnTo>
                  <a:pt x="12700" y="0"/>
                </a:lnTo>
                <a:close/>
              </a:path>
            </a:pathLst>
          </a:custGeom>
          <a:solidFill>
            <a:srgbClr val="DDDDDD">
              <a:alpha val="7386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657443" y="2791434"/>
            <a:ext cx="892175" cy="1136650"/>
            <a:chOff x="4657443" y="2791434"/>
            <a:chExt cx="892175" cy="1136650"/>
          </a:xfrm>
        </p:grpSpPr>
        <p:sp>
          <p:nvSpPr>
            <p:cNvPr id="8" name="object 8"/>
            <p:cNvSpPr/>
            <p:nvPr/>
          </p:nvSpPr>
          <p:spPr>
            <a:xfrm>
              <a:off x="4676493" y="2865587"/>
              <a:ext cx="730885" cy="1043305"/>
            </a:xfrm>
            <a:custGeom>
              <a:avLst/>
              <a:gdLst/>
              <a:ahLst/>
              <a:cxnLst/>
              <a:rect l="l" t="t" r="r" b="b"/>
              <a:pathLst>
                <a:path w="730885" h="1043304">
                  <a:moveTo>
                    <a:pt x="264860" y="1042834"/>
                  </a:moveTo>
                  <a:lnTo>
                    <a:pt x="227412" y="1007151"/>
                  </a:lnTo>
                  <a:lnTo>
                    <a:pt x="192814" y="971861"/>
                  </a:lnTo>
                  <a:lnTo>
                    <a:pt x="161067" y="936963"/>
                  </a:lnTo>
                  <a:lnTo>
                    <a:pt x="132170" y="902459"/>
                  </a:lnTo>
                  <a:lnTo>
                    <a:pt x="106125" y="868347"/>
                  </a:lnTo>
                  <a:lnTo>
                    <a:pt x="82930" y="834628"/>
                  </a:lnTo>
                  <a:lnTo>
                    <a:pt x="62586" y="801302"/>
                  </a:lnTo>
                  <a:lnTo>
                    <a:pt x="30450" y="735829"/>
                  </a:lnTo>
                  <a:lnTo>
                    <a:pt x="9718" y="671928"/>
                  </a:lnTo>
                  <a:lnTo>
                    <a:pt x="388" y="609598"/>
                  </a:lnTo>
                  <a:lnTo>
                    <a:pt x="0" y="579022"/>
                  </a:lnTo>
                  <a:lnTo>
                    <a:pt x="2462" y="548840"/>
                  </a:lnTo>
                  <a:lnTo>
                    <a:pt x="15938" y="489653"/>
                  </a:lnTo>
                  <a:lnTo>
                    <a:pt x="40818" y="432038"/>
                  </a:lnTo>
                  <a:lnTo>
                    <a:pt x="77100" y="375995"/>
                  </a:lnTo>
                  <a:lnTo>
                    <a:pt x="124786" y="321523"/>
                  </a:lnTo>
                  <a:lnTo>
                    <a:pt x="152905" y="294876"/>
                  </a:lnTo>
                  <a:lnTo>
                    <a:pt x="183874" y="268622"/>
                  </a:lnTo>
                  <a:lnTo>
                    <a:pt x="217695" y="242762"/>
                  </a:lnTo>
                  <a:lnTo>
                    <a:pt x="254366" y="217294"/>
                  </a:lnTo>
                  <a:lnTo>
                    <a:pt x="293888" y="192219"/>
                  </a:lnTo>
                  <a:lnTo>
                    <a:pt x="336261" y="167537"/>
                  </a:lnTo>
                  <a:lnTo>
                    <a:pt x="381484" y="143247"/>
                  </a:lnTo>
                  <a:lnTo>
                    <a:pt x="429559" y="119351"/>
                  </a:lnTo>
                  <a:lnTo>
                    <a:pt x="480484" y="95848"/>
                  </a:lnTo>
                  <a:lnTo>
                    <a:pt x="534259" y="72737"/>
                  </a:lnTo>
                  <a:lnTo>
                    <a:pt x="590886" y="50019"/>
                  </a:lnTo>
                  <a:lnTo>
                    <a:pt x="650363" y="27695"/>
                  </a:lnTo>
                  <a:lnTo>
                    <a:pt x="712691" y="5763"/>
                  </a:lnTo>
                  <a:lnTo>
                    <a:pt x="730888" y="0"/>
                  </a:lnTo>
                </a:path>
              </a:pathLst>
            </a:custGeom>
            <a:ln w="38100">
              <a:solidFill>
                <a:srgbClr val="A027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63921" y="2791434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19">
                  <a:moveTo>
                    <a:pt x="0" y="0"/>
                  </a:moveTo>
                  <a:lnTo>
                    <a:pt x="50609" y="159816"/>
                  </a:lnTo>
                  <a:lnTo>
                    <a:pt x="185115" y="29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546600" y="2146300"/>
            <a:ext cx="7154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latin typeface="Verdana"/>
                <a:cs typeface="Verdana"/>
              </a:rPr>
              <a:t>Contains</a:t>
            </a:r>
            <a:r>
              <a:rPr sz="3600" spc="-204" dirty="0">
                <a:latin typeface="Verdana"/>
                <a:cs typeface="Verdana"/>
              </a:rPr>
              <a:t> </a:t>
            </a:r>
            <a:r>
              <a:rPr sz="3600" spc="10" dirty="0">
                <a:solidFill>
                  <a:srgbClr val="F15B2A"/>
                </a:solidFill>
                <a:latin typeface="Verdana"/>
                <a:cs typeface="Verdana"/>
              </a:rPr>
              <a:t>all</a:t>
            </a:r>
            <a:r>
              <a:rPr sz="3600" spc="-200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600" spc="50" dirty="0">
                <a:latin typeface="Verdana"/>
                <a:cs typeface="Verdana"/>
              </a:rPr>
              <a:t>nodes</a:t>
            </a:r>
            <a:r>
              <a:rPr sz="3600" spc="-204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in</a:t>
            </a:r>
            <a:r>
              <a:rPr sz="3600" spc="-200" dirty="0">
                <a:latin typeface="Verdana"/>
                <a:cs typeface="Verdana"/>
              </a:rPr>
              <a:t> </a:t>
            </a:r>
            <a:r>
              <a:rPr sz="3600" spc="10" dirty="0">
                <a:latin typeface="Verdana"/>
                <a:cs typeface="Verdana"/>
              </a:rPr>
              <a:t>the</a:t>
            </a:r>
            <a:r>
              <a:rPr sz="3600" spc="-204" dirty="0">
                <a:latin typeface="Verdana"/>
                <a:cs typeface="Verdana"/>
              </a:rPr>
              <a:t> </a:t>
            </a:r>
            <a:r>
              <a:rPr sz="3600" spc="20" dirty="0">
                <a:latin typeface="Verdana"/>
                <a:cs typeface="Verdana"/>
              </a:rPr>
              <a:t>graph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3600" y="647700"/>
            <a:ext cx="4368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Distance</a:t>
            </a:r>
            <a:r>
              <a:rPr spc="-320" dirty="0"/>
              <a:t> </a:t>
            </a:r>
            <a:r>
              <a:rPr spc="-130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6200" y="1841500"/>
            <a:ext cx="11370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>
                <a:latin typeface="Verdana"/>
                <a:cs typeface="Verdana"/>
              </a:rPr>
              <a:t>Holds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0" dirty="0">
                <a:latin typeface="Verdana"/>
                <a:cs typeface="Verdana"/>
              </a:rPr>
              <a:t>the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shortest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distance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5" dirty="0">
                <a:solidFill>
                  <a:srgbClr val="F15B2A"/>
                </a:solidFill>
                <a:latin typeface="Verdana"/>
                <a:cs typeface="Verdana"/>
              </a:rPr>
              <a:t>from</a:t>
            </a:r>
            <a:r>
              <a:rPr sz="3600" spc="-190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600" spc="10" dirty="0">
                <a:solidFill>
                  <a:srgbClr val="F15B2A"/>
                </a:solidFill>
                <a:latin typeface="Verdana"/>
                <a:cs typeface="Verdana"/>
              </a:rPr>
              <a:t>the</a:t>
            </a:r>
            <a:r>
              <a:rPr sz="3600" spc="-18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600" spc="15" dirty="0">
                <a:solidFill>
                  <a:srgbClr val="F15B2A"/>
                </a:solidFill>
                <a:latin typeface="Verdana"/>
                <a:cs typeface="Verdana"/>
              </a:rPr>
              <a:t>source</a:t>
            </a:r>
            <a:r>
              <a:rPr sz="3600" spc="-190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600" spc="80" dirty="0">
                <a:solidFill>
                  <a:srgbClr val="F15B2A"/>
                </a:solidFill>
                <a:latin typeface="Verdana"/>
                <a:cs typeface="Verdana"/>
              </a:rPr>
              <a:t>node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51243" y="2541130"/>
            <a:ext cx="703580" cy="1250950"/>
            <a:chOff x="6951243" y="2541130"/>
            <a:chExt cx="703580" cy="1250950"/>
          </a:xfrm>
        </p:grpSpPr>
        <p:sp>
          <p:nvSpPr>
            <p:cNvPr id="5" name="object 5"/>
            <p:cNvSpPr/>
            <p:nvPr/>
          </p:nvSpPr>
          <p:spPr>
            <a:xfrm>
              <a:off x="6970293" y="2625324"/>
              <a:ext cx="561975" cy="1148080"/>
            </a:xfrm>
            <a:custGeom>
              <a:avLst/>
              <a:gdLst/>
              <a:ahLst/>
              <a:cxnLst/>
              <a:rect l="l" t="t" r="r" b="b"/>
              <a:pathLst>
                <a:path w="561975" h="1148079">
                  <a:moveTo>
                    <a:pt x="341727" y="1147639"/>
                  </a:moveTo>
                  <a:lnTo>
                    <a:pt x="298915" y="1122684"/>
                  </a:lnTo>
                  <a:lnTo>
                    <a:pt x="258964" y="1097287"/>
                  </a:lnTo>
                  <a:lnTo>
                    <a:pt x="221875" y="1071447"/>
                  </a:lnTo>
                  <a:lnTo>
                    <a:pt x="187647" y="1045164"/>
                  </a:lnTo>
                  <a:lnTo>
                    <a:pt x="156280" y="1018439"/>
                  </a:lnTo>
                  <a:lnTo>
                    <a:pt x="127776" y="991271"/>
                  </a:lnTo>
                  <a:lnTo>
                    <a:pt x="79350" y="935607"/>
                  </a:lnTo>
                  <a:lnTo>
                    <a:pt x="42371" y="878172"/>
                  </a:lnTo>
                  <a:lnTo>
                    <a:pt x="16838" y="818967"/>
                  </a:lnTo>
                  <a:lnTo>
                    <a:pt x="2751" y="757991"/>
                  </a:lnTo>
                  <a:lnTo>
                    <a:pt x="0" y="726839"/>
                  </a:lnTo>
                  <a:lnTo>
                    <a:pt x="110" y="695245"/>
                  </a:lnTo>
                  <a:lnTo>
                    <a:pt x="8915" y="630728"/>
                  </a:lnTo>
                  <a:lnTo>
                    <a:pt x="29166" y="564441"/>
                  </a:lnTo>
                  <a:lnTo>
                    <a:pt x="60863" y="496382"/>
                  </a:lnTo>
                  <a:lnTo>
                    <a:pt x="81003" y="461689"/>
                  </a:lnTo>
                  <a:lnTo>
                    <a:pt x="104006" y="426554"/>
                  </a:lnTo>
                  <a:lnTo>
                    <a:pt x="129869" y="390975"/>
                  </a:lnTo>
                  <a:lnTo>
                    <a:pt x="158595" y="354954"/>
                  </a:lnTo>
                  <a:lnTo>
                    <a:pt x="190181" y="318491"/>
                  </a:lnTo>
                  <a:lnTo>
                    <a:pt x="224630" y="281584"/>
                  </a:lnTo>
                  <a:lnTo>
                    <a:pt x="261939" y="244236"/>
                  </a:lnTo>
                  <a:lnTo>
                    <a:pt x="302111" y="206444"/>
                  </a:lnTo>
                  <a:lnTo>
                    <a:pt x="345144" y="168210"/>
                  </a:lnTo>
                  <a:lnTo>
                    <a:pt x="391038" y="129533"/>
                  </a:lnTo>
                  <a:lnTo>
                    <a:pt x="439794" y="90413"/>
                  </a:lnTo>
                  <a:lnTo>
                    <a:pt x="491411" y="50851"/>
                  </a:lnTo>
                  <a:lnTo>
                    <a:pt x="545890" y="10846"/>
                  </a:lnTo>
                  <a:lnTo>
                    <a:pt x="561663" y="0"/>
                  </a:lnTo>
                </a:path>
              </a:pathLst>
            </a:custGeom>
            <a:ln w="38100">
              <a:solidFill>
                <a:srgbClr val="A027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68768" y="2541130"/>
              <a:ext cx="186055" cy="164465"/>
            </a:xfrm>
            <a:custGeom>
              <a:avLst/>
              <a:gdLst/>
              <a:ahLst/>
              <a:cxnLst/>
              <a:rect l="l" t="t" r="r" b="b"/>
              <a:pathLst>
                <a:path w="186054" h="164464">
                  <a:moveTo>
                    <a:pt x="185623" y="0"/>
                  </a:moveTo>
                  <a:lnTo>
                    <a:pt x="0" y="25920"/>
                  </a:lnTo>
                  <a:lnTo>
                    <a:pt x="94996" y="164045"/>
                  </a:lnTo>
                  <a:lnTo>
                    <a:pt x="185623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064000" y="3517900"/>
          <a:ext cx="8123554" cy="34840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275"/>
                <a:gridCol w="2696210"/>
                <a:gridCol w="2719069"/>
              </a:tblGrid>
              <a:tr h="58603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9525">
                      <a:solidFill>
                        <a:srgbClr val="164F86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200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28575" cap="flat" cmpd="sng" algn="ctr">
                      <a:solidFill>
                        <a:srgbClr val="164F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</a:tr>
              <a:tr h="289802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9525">
                      <a:solidFill>
                        <a:srgbClr val="164F86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164F86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9677400" y="3702298"/>
            <a:ext cx="232092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0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Preceding</a:t>
            </a:r>
            <a:r>
              <a:rPr sz="24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41900" y="3702298"/>
            <a:ext cx="762635" cy="3201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33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2400">
              <a:latin typeface="Arial"/>
              <a:cs typeface="Arial"/>
            </a:endParaRPr>
          </a:p>
          <a:p>
            <a:pPr marL="254000" marR="259079" algn="ctr">
              <a:lnSpc>
                <a:spcPts val="4600"/>
              </a:lnSpc>
              <a:spcBef>
                <a:spcPts val="240"/>
              </a:spcBef>
            </a:pPr>
            <a:r>
              <a:rPr sz="2400" spc="170" dirty="0">
                <a:latin typeface="Verdana"/>
                <a:cs typeface="Verdana"/>
              </a:rPr>
              <a:t>A  </a:t>
            </a:r>
            <a:r>
              <a:rPr sz="2400" spc="85" dirty="0">
                <a:latin typeface="Verdana"/>
                <a:cs typeface="Verdana"/>
              </a:rPr>
              <a:t>B</a:t>
            </a:r>
            <a:endParaRPr sz="2400">
              <a:latin typeface="Verdana"/>
              <a:cs typeface="Verdana"/>
            </a:endParaRPr>
          </a:p>
          <a:p>
            <a:pPr marL="254000" marR="261620" indent="11430" algn="ctr">
              <a:lnSpc>
                <a:spcPts val="4500"/>
              </a:lnSpc>
              <a:spcBef>
                <a:spcPts val="80"/>
              </a:spcBef>
            </a:pPr>
            <a:r>
              <a:rPr sz="2400" spc="60" dirty="0">
                <a:latin typeface="Verdana"/>
                <a:cs typeface="Verdana"/>
              </a:rPr>
              <a:t>C  </a:t>
            </a:r>
            <a:r>
              <a:rPr sz="2400" spc="25" dirty="0"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  <a:p>
            <a:pPr marL="635" algn="ctr">
              <a:lnSpc>
                <a:spcPct val="100000"/>
              </a:lnSpc>
              <a:spcBef>
                <a:spcPts val="1300"/>
              </a:spcBef>
            </a:pPr>
            <a:r>
              <a:rPr sz="2400" spc="90" dirty="0"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3600" y="647700"/>
            <a:ext cx="4368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Distance</a:t>
            </a:r>
            <a:r>
              <a:rPr spc="-320" dirty="0"/>
              <a:t> </a:t>
            </a:r>
            <a:r>
              <a:rPr spc="-130" dirty="0"/>
              <a:t>Table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085104" y="2490330"/>
            <a:ext cx="1087755" cy="1250950"/>
            <a:chOff x="12085104" y="2490330"/>
            <a:chExt cx="1087755" cy="1250950"/>
          </a:xfrm>
        </p:grpSpPr>
        <p:sp>
          <p:nvSpPr>
            <p:cNvPr id="4" name="object 4"/>
            <p:cNvSpPr/>
            <p:nvPr/>
          </p:nvSpPr>
          <p:spPr>
            <a:xfrm>
              <a:off x="12104154" y="2578514"/>
              <a:ext cx="1049655" cy="1144270"/>
            </a:xfrm>
            <a:custGeom>
              <a:avLst/>
              <a:gdLst/>
              <a:ahLst/>
              <a:cxnLst/>
              <a:rect l="l" t="t" r="r" b="b"/>
              <a:pathLst>
                <a:path w="1049655" h="1144270">
                  <a:moveTo>
                    <a:pt x="0" y="1143649"/>
                  </a:moveTo>
                  <a:lnTo>
                    <a:pt x="66493" y="1139437"/>
                  </a:lnTo>
                  <a:lnTo>
                    <a:pt x="130811" y="1134592"/>
                  </a:lnTo>
                  <a:lnTo>
                    <a:pt x="192954" y="1129115"/>
                  </a:lnTo>
                  <a:lnTo>
                    <a:pt x="252921" y="1123006"/>
                  </a:lnTo>
                  <a:lnTo>
                    <a:pt x="310712" y="1116264"/>
                  </a:lnTo>
                  <a:lnTo>
                    <a:pt x="366328" y="1108890"/>
                  </a:lnTo>
                  <a:lnTo>
                    <a:pt x="419768" y="1100884"/>
                  </a:lnTo>
                  <a:lnTo>
                    <a:pt x="471032" y="1092245"/>
                  </a:lnTo>
                  <a:lnTo>
                    <a:pt x="520121" y="1082975"/>
                  </a:lnTo>
                  <a:lnTo>
                    <a:pt x="567034" y="1073071"/>
                  </a:lnTo>
                  <a:lnTo>
                    <a:pt x="611771" y="1062536"/>
                  </a:lnTo>
                  <a:lnTo>
                    <a:pt x="654333" y="1051368"/>
                  </a:lnTo>
                  <a:lnTo>
                    <a:pt x="694719" y="1039568"/>
                  </a:lnTo>
                  <a:lnTo>
                    <a:pt x="732929" y="1027135"/>
                  </a:lnTo>
                  <a:lnTo>
                    <a:pt x="768964" y="1014070"/>
                  </a:lnTo>
                  <a:lnTo>
                    <a:pt x="834507" y="986044"/>
                  </a:lnTo>
                  <a:lnTo>
                    <a:pt x="891347" y="955488"/>
                  </a:lnTo>
                  <a:lnTo>
                    <a:pt x="939485" y="922402"/>
                  </a:lnTo>
                  <a:lnTo>
                    <a:pt x="978920" y="886788"/>
                  </a:lnTo>
                  <a:lnTo>
                    <a:pt x="1009652" y="848644"/>
                  </a:lnTo>
                  <a:lnTo>
                    <a:pt x="1031682" y="807971"/>
                  </a:lnTo>
                  <a:lnTo>
                    <a:pt x="1045009" y="764768"/>
                  </a:lnTo>
                  <a:lnTo>
                    <a:pt x="1049634" y="719036"/>
                  </a:lnTo>
                  <a:lnTo>
                    <a:pt x="1048683" y="695222"/>
                  </a:lnTo>
                  <a:lnTo>
                    <a:pt x="1040254" y="645696"/>
                  </a:lnTo>
                  <a:lnTo>
                    <a:pt x="1023123" y="593641"/>
                  </a:lnTo>
                  <a:lnTo>
                    <a:pt x="997289" y="539057"/>
                  </a:lnTo>
                  <a:lnTo>
                    <a:pt x="962752" y="481943"/>
                  </a:lnTo>
                  <a:lnTo>
                    <a:pt x="919513" y="422300"/>
                  </a:lnTo>
                  <a:lnTo>
                    <a:pt x="894630" y="391530"/>
                  </a:lnTo>
                  <a:lnTo>
                    <a:pt x="867571" y="360128"/>
                  </a:lnTo>
                  <a:lnTo>
                    <a:pt x="838337" y="328093"/>
                  </a:lnTo>
                  <a:lnTo>
                    <a:pt x="806927" y="295426"/>
                  </a:lnTo>
                  <a:lnTo>
                    <a:pt x="773342" y="262127"/>
                  </a:lnTo>
                  <a:lnTo>
                    <a:pt x="737580" y="228195"/>
                  </a:lnTo>
                  <a:lnTo>
                    <a:pt x="699644" y="193631"/>
                  </a:lnTo>
                  <a:lnTo>
                    <a:pt x="659531" y="158435"/>
                  </a:lnTo>
                  <a:lnTo>
                    <a:pt x="617243" y="122607"/>
                  </a:lnTo>
                  <a:lnTo>
                    <a:pt x="572779" y="86146"/>
                  </a:lnTo>
                  <a:lnTo>
                    <a:pt x="526140" y="49052"/>
                  </a:lnTo>
                  <a:lnTo>
                    <a:pt x="477325" y="11327"/>
                  </a:lnTo>
                  <a:lnTo>
                    <a:pt x="461963" y="0"/>
                  </a:lnTo>
                </a:path>
              </a:pathLst>
            </a:custGeom>
            <a:ln w="38100">
              <a:solidFill>
                <a:srgbClr val="A027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446533" y="2490330"/>
              <a:ext cx="184785" cy="167005"/>
            </a:xfrm>
            <a:custGeom>
              <a:avLst/>
              <a:gdLst/>
              <a:ahLst/>
              <a:cxnLst/>
              <a:rect l="l" t="t" r="r" b="b"/>
              <a:pathLst>
                <a:path w="184784" h="167005">
                  <a:moveTo>
                    <a:pt x="0" y="0"/>
                  </a:moveTo>
                  <a:lnTo>
                    <a:pt x="85178" y="166941"/>
                  </a:lnTo>
                  <a:lnTo>
                    <a:pt x="184670" y="32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64000" y="3516807"/>
          <a:ext cx="8124824" cy="3489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7800"/>
                <a:gridCol w="2703829"/>
                <a:gridCol w="2703195"/>
              </a:tblGrid>
              <a:tr h="58176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1056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Preceding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</a:tr>
              <a:tr h="29074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164F86"/>
                      </a:solidFill>
                      <a:prstDash val="solid"/>
                    </a:lnL>
                    <a:lnB w="28575">
                      <a:solidFill>
                        <a:srgbClr val="164F86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041900" y="3702298"/>
            <a:ext cx="762635" cy="3201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33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2400">
              <a:latin typeface="Arial"/>
              <a:cs typeface="Arial"/>
            </a:endParaRPr>
          </a:p>
          <a:p>
            <a:pPr marL="254000" marR="259079" algn="ctr">
              <a:lnSpc>
                <a:spcPts val="4600"/>
              </a:lnSpc>
              <a:spcBef>
                <a:spcPts val="240"/>
              </a:spcBef>
            </a:pPr>
            <a:r>
              <a:rPr sz="2400" spc="170" dirty="0">
                <a:latin typeface="Verdana"/>
                <a:cs typeface="Verdana"/>
              </a:rPr>
              <a:t>A  </a:t>
            </a:r>
            <a:r>
              <a:rPr sz="2400" spc="85" dirty="0">
                <a:latin typeface="Verdana"/>
                <a:cs typeface="Verdana"/>
              </a:rPr>
              <a:t>B</a:t>
            </a:r>
            <a:endParaRPr sz="2400">
              <a:latin typeface="Verdana"/>
              <a:cs typeface="Verdana"/>
            </a:endParaRPr>
          </a:p>
          <a:p>
            <a:pPr marL="254000" marR="261620" indent="11430" algn="ctr">
              <a:lnSpc>
                <a:spcPts val="4500"/>
              </a:lnSpc>
              <a:spcBef>
                <a:spcPts val="80"/>
              </a:spcBef>
            </a:pPr>
            <a:r>
              <a:rPr sz="2400" spc="60" dirty="0">
                <a:latin typeface="Verdana"/>
                <a:cs typeface="Verdana"/>
              </a:rPr>
              <a:t>C  </a:t>
            </a:r>
            <a:r>
              <a:rPr sz="2400" spc="25" dirty="0"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  <a:p>
            <a:pPr marL="635" algn="ctr">
              <a:lnSpc>
                <a:spcPct val="100000"/>
              </a:lnSpc>
              <a:spcBef>
                <a:spcPts val="1300"/>
              </a:spcBef>
            </a:pPr>
            <a:r>
              <a:rPr sz="2400" spc="90" dirty="0"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2100" y="1841500"/>
            <a:ext cx="13491844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492500" marR="5080" indent="-3479800">
              <a:lnSpc>
                <a:spcPts val="4300"/>
              </a:lnSpc>
              <a:spcBef>
                <a:spcPts val="260"/>
              </a:spcBef>
            </a:pPr>
            <a:r>
              <a:rPr sz="3600" spc="65" dirty="0">
                <a:latin typeface="Verdana"/>
                <a:cs typeface="Verdana"/>
              </a:rPr>
              <a:t>Holds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10" dirty="0">
                <a:latin typeface="Verdana"/>
                <a:cs typeface="Verdana"/>
              </a:rPr>
              <a:t>the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60" dirty="0">
                <a:solidFill>
                  <a:srgbClr val="F15B2A"/>
                </a:solidFill>
                <a:latin typeface="Verdana"/>
                <a:cs typeface="Verdana"/>
              </a:rPr>
              <a:t>preceding</a:t>
            </a:r>
            <a:r>
              <a:rPr sz="3600" spc="-18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600" spc="80" dirty="0">
                <a:solidFill>
                  <a:srgbClr val="F15B2A"/>
                </a:solidFill>
                <a:latin typeface="Verdana"/>
                <a:cs typeface="Verdana"/>
              </a:rPr>
              <a:t>node</a:t>
            </a:r>
            <a:r>
              <a:rPr sz="3600" spc="-18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600" spc="-5" dirty="0">
                <a:solidFill>
                  <a:srgbClr val="F15B2A"/>
                </a:solidFill>
                <a:latin typeface="Verdana"/>
                <a:cs typeface="Verdana"/>
              </a:rPr>
              <a:t>in</a:t>
            </a:r>
            <a:r>
              <a:rPr sz="3600" spc="-18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600" spc="10" dirty="0">
                <a:solidFill>
                  <a:srgbClr val="F15B2A"/>
                </a:solidFill>
                <a:latin typeface="Verdana"/>
                <a:cs typeface="Verdana"/>
              </a:rPr>
              <a:t>the</a:t>
            </a:r>
            <a:r>
              <a:rPr sz="3600" spc="-18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600" spc="-5" dirty="0">
                <a:solidFill>
                  <a:srgbClr val="F15B2A"/>
                </a:solidFill>
                <a:latin typeface="Verdana"/>
                <a:cs typeface="Verdana"/>
              </a:rPr>
              <a:t>shortest</a:t>
            </a:r>
            <a:r>
              <a:rPr sz="3600" spc="-18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600" spc="25" dirty="0">
                <a:solidFill>
                  <a:srgbClr val="F15B2A"/>
                </a:solidFill>
                <a:latin typeface="Verdana"/>
                <a:cs typeface="Verdana"/>
              </a:rPr>
              <a:t>path</a:t>
            </a:r>
            <a:r>
              <a:rPr sz="3600" spc="-18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600" spc="15" dirty="0">
                <a:solidFill>
                  <a:srgbClr val="F15B2A"/>
                </a:solidFill>
                <a:latin typeface="Verdana"/>
                <a:cs typeface="Verdana"/>
              </a:rPr>
              <a:t>from</a:t>
            </a:r>
            <a:r>
              <a:rPr sz="3600" spc="-180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600" spc="15" dirty="0">
                <a:solidFill>
                  <a:srgbClr val="F15B2A"/>
                </a:solidFill>
                <a:latin typeface="Verdana"/>
                <a:cs typeface="Verdana"/>
              </a:rPr>
              <a:t>source  </a:t>
            </a:r>
            <a:r>
              <a:rPr sz="3600" spc="80" dirty="0">
                <a:solidFill>
                  <a:srgbClr val="F15B2A"/>
                </a:solidFill>
                <a:latin typeface="Verdana"/>
                <a:cs typeface="Verdana"/>
              </a:rPr>
              <a:t>node </a:t>
            </a:r>
            <a:r>
              <a:rPr sz="3600" spc="90" dirty="0">
                <a:solidFill>
                  <a:srgbClr val="F15B2A"/>
                </a:solidFill>
                <a:latin typeface="Verdana"/>
                <a:cs typeface="Verdana"/>
              </a:rPr>
              <a:t>to </a:t>
            </a:r>
            <a:r>
              <a:rPr sz="3600" dirty="0">
                <a:solidFill>
                  <a:srgbClr val="F15B2A"/>
                </a:solidFill>
                <a:latin typeface="Verdana"/>
                <a:cs typeface="Verdana"/>
              </a:rPr>
              <a:t>that </a:t>
            </a:r>
            <a:r>
              <a:rPr sz="3600" spc="20" dirty="0">
                <a:solidFill>
                  <a:srgbClr val="F15B2A"/>
                </a:solidFill>
                <a:latin typeface="Verdana"/>
                <a:cs typeface="Verdana"/>
              </a:rPr>
              <a:t>particular</a:t>
            </a:r>
            <a:r>
              <a:rPr sz="3600" spc="-93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600" spc="80" dirty="0">
                <a:solidFill>
                  <a:srgbClr val="F15B2A"/>
                </a:solidFill>
                <a:latin typeface="Verdana"/>
                <a:cs typeface="Verdana"/>
              </a:rPr>
              <a:t>node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2200" y="647700"/>
            <a:ext cx="89820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Initial </a:t>
            </a:r>
            <a:r>
              <a:rPr spc="-90" dirty="0"/>
              <a:t>Values </a:t>
            </a:r>
            <a:r>
              <a:rPr spc="-110" dirty="0"/>
              <a:t>in </a:t>
            </a:r>
            <a:r>
              <a:rPr spc="-40" dirty="0"/>
              <a:t>Distance</a:t>
            </a:r>
            <a:r>
              <a:rPr spc="-655" dirty="0"/>
              <a:t> </a:t>
            </a:r>
            <a:r>
              <a:rPr spc="-130" dirty="0"/>
              <a:t>Table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309100" y="2882900"/>
          <a:ext cx="5896608" cy="3130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1489"/>
                <a:gridCol w="2242819"/>
                <a:gridCol w="1892300"/>
              </a:tblGrid>
              <a:tr h="8890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</a:tr>
              <a:tr h="45338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spc="-42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-1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42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-1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marL="635" algn="ctr">
                        <a:lnSpc>
                          <a:spcPts val="28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400" spc="-42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-1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spc="-42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-1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330197" y="3236810"/>
            <a:ext cx="532765" cy="417195"/>
            <a:chOff x="1330197" y="3236810"/>
            <a:chExt cx="532765" cy="417195"/>
          </a:xfrm>
        </p:grpSpPr>
        <p:sp>
          <p:nvSpPr>
            <p:cNvPr id="5" name="object 5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9" name="object 9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13" name="object 13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265049" y="4091559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31496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48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63827" y="5593105"/>
            <a:ext cx="555625" cy="435609"/>
            <a:chOff x="1363827" y="5593105"/>
            <a:chExt cx="555625" cy="435609"/>
          </a:xfrm>
        </p:grpSpPr>
        <p:sp>
          <p:nvSpPr>
            <p:cNvPr id="18" name="object 18"/>
            <p:cNvSpPr/>
            <p:nvPr/>
          </p:nvSpPr>
          <p:spPr>
            <a:xfrm>
              <a:off x="1370177" y="5599455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8" y="0"/>
                  </a:lnTo>
                  <a:lnTo>
                    <a:pt x="542328" y="422554"/>
                  </a:lnTo>
                  <a:lnTo>
                    <a:pt x="0" y="4225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70177" y="5599455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6" y="0"/>
                  </a:lnTo>
                  <a:lnTo>
                    <a:pt x="542326" y="422549"/>
                  </a:lnTo>
                  <a:lnTo>
                    <a:pt x="0" y="4225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473200" y="55499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72376" y="2888452"/>
            <a:ext cx="5669280" cy="3012440"/>
            <a:chOff x="972376" y="2888452"/>
            <a:chExt cx="5669280" cy="3012440"/>
          </a:xfrm>
        </p:grpSpPr>
        <p:sp>
          <p:nvSpPr>
            <p:cNvPr id="22" name="object 22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29461" y="5522543"/>
              <a:ext cx="2656205" cy="378460"/>
            </a:xfrm>
            <a:custGeom>
              <a:avLst/>
              <a:gdLst/>
              <a:ahLst/>
              <a:cxnLst/>
              <a:rect l="l" t="t" r="r" b="b"/>
              <a:pathLst>
                <a:path w="2656204" h="378460">
                  <a:moveTo>
                    <a:pt x="121920" y="0"/>
                  </a:moveTo>
                  <a:lnTo>
                    <a:pt x="0" y="0"/>
                  </a:lnTo>
                  <a:lnTo>
                    <a:pt x="60960" y="121920"/>
                  </a:lnTo>
                  <a:lnTo>
                    <a:pt x="121920" y="0"/>
                  </a:lnTo>
                  <a:close/>
                </a:path>
                <a:path w="2656204" h="378460">
                  <a:moveTo>
                    <a:pt x="2655874" y="317258"/>
                  </a:moveTo>
                  <a:lnTo>
                    <a:pt x="2533954" y="256298"/>
                  </a:lnTo>
                  <a:lnTo>
                    <a:pt x="2533954" y="378218"/>
                  </a:lnTo>
                  <a:lnTo>
                    <a:pt x="2655874" y="3172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43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066800" y="2336800"/>
            <a:ext cx="1172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Sou</a:t>
            </a:r>
            <a:r>
              <a:rPr sz="2600" spc="-6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600" spc="9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233299" y="4072511"/>
            <a:ext cx="1372984" cy="1233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498600" y="7150100"/>
            <a:ext cx="13261340" cy="11201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5448300" marR="5080" indent="-5435600">
              <a:lnSpc>
                <a:spcPts val="4300"/>
              </a:lnSpc>
              <a:spcBef>
                <a:spcPts val="259"/>
              </a:spcBef>
            </a:pPr>
            <a:r>
              <a:rPr sz="3600" spc="165" dirty="0">
                <a:latin typeface="Verdana"/>
                <a:cs typeface="Verdana"/>
              </a:rPr>
              <a:t>At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20" dirty="0">
                <a:latin typeface="Verdana"/>
                <a:cs typeface="Verdana"/>
              </a:rPr>
              <a:t>outset,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0" dirty="0">
                <a:latin typeface="Verdana"/>
                <a:cs typeface="Verdana"/>
              </a:rPr>
              <a:t>all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45" dirty="0">
                <a:latin typeface="Verdana"/>
                <a:cs typeface="Verdana"/>
              </a:rPr>
              <a:t>we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40" dirty="0">
                <a:latin typeface="Verdana"/>
                <a:cs typeface="Verdana"/>
              </a:rPr>
              <a:t>know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20" dirty="0">
                <a:latin typeface="Verdana"/>
                <a:cs typeface="Verdana"/>
              </a:rPr>
              <a:t>is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that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15" dirty="0">
                <a:latin typeface="Verdana"/>
                <a:cs typeface="Verdana"/>
              </a:rPr>
              <a:t>source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80" dirty="0">
                <a:latin typeface="Verdana"/>
                <a:cs typeface="Verdana"/>
              </a:rPr>
              <a:t>node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20" dirty="0">
                <a:latin typeface="Verdana"/>
                <a:cs typeface="Verdana"/>
              </a:rPr>
              <a:t>is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at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distance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315" dirty="0">
                <a:latin typeface="Verdana"/>
                <a:cs typeface="Verdana"/>
              </a:rPr>
              <a:t>0  </a:t>
            </a:r>
            <a:r>
              <a:rPr sz="3600" spc="15" dirty="0">
                <a:latin typeface="Verdana"/>
                <a:cs typeface="Verdana"/>
              </a:rPr>
              <a:t>from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itself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1404600" y="3649878"/>
            <a:ext cx="3574415" cy="685800"/>
          </a:xfrm>
          <a:custGeom>
            <a:avLst/>
            <a:gdLst/>
            <a:ahLst/>
            <a:cxnLst/>
            <a:rect l="l" t="t" r="r" b="b"/>
            <a:pathLst>
              <a:path w="3574415" h="685800">
                <a:moveTo>
                  <a:pt x="3050654" y="100432"/>
                </a:moveTo>
                <a:lnTo>
                  <a:pt x="3114035" y="113225"/>
                </a:lnTo>
                <a:lnTo>
                  <a:pt x="3173328" y="126475"/>
                </a:lnTo>
                <a:lnTo>
                  <a:pt x="3228531" y="140152"/>
                </a:lnTo>
                <a:lnTo>
                  <a:pt x="3279645" y="154224"/>
                </a:lnTo>
                <a:lnTo>
                  <a:pt x="3326670" y="168662"/>
                </a:lnTo>
                <a:lnTo>
                  <a:pt x="3369606" y="183436"/>
                </a:lnTo>
                <a:lnTo>
                  <a:pt x="3408452" y="198514"/>
                </a:lnTo>
                <a:lnTo>
                  <a:pt x="3473878" y="229462"/>
                </a:lnTo>
                <a:lnTo>
                  <a:pt x="3522948" y="261263"/>
                </a:lnTo>
                <a:lnTo>
                  <a:pt x="3555661" y="293674"/>
                </a:lnTo>
                <a:lnTo>
                  <a:pt x="3574062" y="342900"/>
                </a:lnTo>
                <a:lnTo>
                  <a:pt x="3572018" y="359349"/>
                </a:lnTo>
                <a:lnTo>
                  <a:pt x="3541349" y="408391"/>
                </a:lnTo>
                <a:lnTo>
                  <a:pt x="3500458" y="440528"/>
                </a:lnTo>
                <a:lnTo>
                  <a:pt x="3443210" y="471933"/>
                </a:lnTo>
                <a:lnTo>
                  <a:pt x="3369606" y="502363"/>
                </a:lnTo>
                <a:lnTo>
                  <a:pt x="3326670" y="517137"/>
                </a:lnTo>
                <a:lnTo>
                  <a:pt x="3279645" y="531575"/>
                </a:lnTo>
                <a:lnTo>
                  <a:pt x="3228531" y="545647"/>
                </a:lnTo>
                <a:lnTo>
                  <a:pt x="3173328" y="559324"/>
                </a:lnTo>
                <a:lnTo>
                  <a:pt x="3114035" y="572574"/>
                </a:lnTo>
                <a:lnTo>
                  <a:pt x="3050654" y="585367"/>
                </a:lnTo>
                <a:lnTo>
                  <a:pt x="3008268" y="593241"/>
                </a:lnTo>
                <a:lnTo>
                  <a:pt x="2964883" y="600793"/>
                </a:lnTo>
                <a:lnTo>
                  <a:pt x="2920540" y="608024"/>
                </a:lnTo>
                <a:lnTo>
                  <a:pt x="2875282" y="614934"/>
                </a:lnTo>
                <a:lnTo>
                  <a:pt x="2829149" y="621522"/>
                </a:lnTo>
                <a:lnTo>
                  <a:pt x="2782184" y="627789"/>
                </a:lnTo>
                <a:lnTo>
                  <a:pt x="2734428" y="633735"/>
                </a:lnTo>
                <a:lnTo>
                  <a:pt x="2685923" y="639359"/>
                </a:lnTo>
                <a:lnTo>
                  <a:pt x="2636710" y="644662"/>
                </a:lnTo>
                <a:lnTo>
                  <a:pt x="2586832" y="649643"/>
                </a:lnTo>
                <a:lnTo>
                  <a:pt x="2536328" y="654304"/>
                </a:lnTo>
                <a:lnTo>
                  <a:pt x="2485242" y="658642"/>
                </a:lnTo>
                <a:lnTo>
                  <a:pt x="2433615" y="662660"/>
                </a:lnTo>
                <a:lnTo>
                  <a:pt x="2381488" y="666355"/>
                </a:lnTo>
                <a:lnTo>
                  <a:pt x="2328904" y="669730"/>
                </a:lnTo>
                <a:lnTo>
                  <a:pt x="2275903" y="672783"/>
                </a:lnTo>
                <a:lnTo>
                  <a:pt x="2222527" y="675515"/>
                </a:lnTo>
                <a:lnTo>
                  <a:pt x="2168819" y="677925"/>
                </a:lnTo>
                <a:lnTo>
                  <a:pt x="2114819" y="680014"/>
                </a:lnTo>
                <a:lnTo>
                  <a:pt x="2060569" y="681782"/>
                </a:lnTo>
                <a:lnTo>
                  <a:pt x="2006111" y="683228"/>
                </a:lnTo>
                <a:lnTo>
                  <a:pt x="1951487" y="684353"/>
                </a:lnTo>
                <a:lnTo>
                  <a:pt x="1896738" y="685156"/>
                </a:lnTo>
                <a:lnTo>
                  <a:pt x="1841905" y="685638"/>
                </a:lnTo>
                <a:lnTo>
                  <a:pt x="1787031" y="685799"/>
                </a:lnTo>
                <a:lnTo>
                  <a:pt x="1732157" y="685638"/>
                </a:lnTo>
                <a:lnTo>
                  <a:pt x="1677325" y="685156"/>
                </a:lnTo>
                <a:lnTo>
                  <a:pt x="1622575" y="684353"/>
                </a:lnTo>
                <a:lnTo>
                  <a:pt x="1567951" y="683228"/>
                </a:lnTo>
                <a:lnTo>
                  <a:pt x="1513493" y="681782"/>
                </a:lnTo>
                <a:lnTo>
                  <a:pt x="1459243" y="680014"/>
                </a:lnTo>
                <a:lnTo>
                  <a:pt x="1405244" y="677925"/>
                </a:lnTo>
                <a:lnTo>
                  <a:pt x="1351535" y="675515"/>
                </a:lnTo>
                <a:lnTo>
                  <a:pt x="1298159" y="672783"/>
                </a:lnTo>
                <a:lnTo>
                  <a:pt x="1245159" y="669730"/>
                </a:lnTo>
                <a:lnTo>
                  <a:pt x="1192574" y="666355"/>
                </a:lnTo>
                <a:lnTo>
                  <a:pt x="1140447" y="662660"/>
                </a:lnTo>
                <a:lnTo>
                  <a:pt x="1088820" y="658642"/>
                </a:lnTo>
                <a:lnTo>
                  <a:pt x="1037734" y="654304"/>
                </a:lnTo>
                <a:lnTo>
                  <a:pt x="987231" y="649643"/>
                </a:lnTo>
                <a:lnTo>
                  <a:pt x="937352" y="644662"/>
                </a:lnTo>
                <a:lnTo>
                  <a:pt x="888139" y="639359"/>
                </a:lnTo>
                <a:lnTo>
                  <a:pt x="839634" y="633735"/>
                </a:lnTo>
                <a:lnTo>
                  <a:pt x="791878" y="627789"/>
                </a:lnTo>
                <a:lnTo>
                  <a:pt x="744913" y="621522"/>
                </a:lnTo>
                <a:lnTo>
                  <a:pt x="698780" y="614934"/>
                </a:lnTo>
                <a:lnTo>
                  <a:pt x="653522" y="608024"/>
                </a:lnTo>
                <a:lnTo>
                  <a:pt x="609180" y="600793"/>
                </a:lnTo>
                <a:lnTo>
                  <a:pt x="565794" y="593241"/>
                </a:lnTo>
                <a:lnTo>
                  <a:pt x="523408" y="585367"/>
                </a:lnTo>
                <a:lnTo>
                  <a:pt x="460027" y="572574"/>
                </a:lnTo>
                <a:lnTo>
                  <a:pt x="400734" y="559324"/>
                </a:lnTo>
                <a:lnTo>
                  <a:pt x="345531" y="545647"/>
                </a:lnTo>
                <a:lnTo>
                  <a:pt x="294417" y="531575"/>
                </a:lnTo>
                <a:lnTo>
                  <a:pt x="247392" y="517137"/>
                </a:lnTo>
                <a:lnTo>
                  <a:pt x="204456" y="502363"/>
                </a:lnTo>
                <a:lnTo>
                  <a:pt x="165609" y="487285"/>
                </a:lnTo>
                <a:lnTo>
                  <a:pt x="100183" y="456337"/>
                </a:lnTo>
                <a:lnTo>
                  <a:pt x="51113" y="424536"/>
                </a:lnTo>
                <a:lnTo>
                  <a:pt x="18400" y="392125"/>
                </a:lnTo>
                <a:lnTo>
                  <a:pt x="0" y="342900"/>
                </a:lnTo>
                <a:lnTo>
                  <a:pt x="2044" y="326450"/>
                </a:lnTo>
                <a:lnTo>
                  <a:pt x="32712" y="277408"/>
                </a:lnTo>
                <a:lnTo>
                  <a:pt x="73604" y="245271"/>
                </a:lnTo>
                <a:lnTo>
                  <a:pt x="130851" y="213866"/>
                </a:lnTo>
                <a:lnTo>
                  <a:pt x="204456" y="183436"/>
                </a:lnTo>
                <a:lnTo>
                  <a:pt x="247392" y="168662"/>
                </a:lnTo>
                <a:lnTo>
                  <a:pt x="294417" y="154224"/>
                </a:lnTo>
                <a:lnTo>
                  <a:pt x="345531" y="140152"/>
                </a:lnTo>
                <a:lnTo>
                  <a:pt x="400734" y="126475"/>
                </a:lnTo>
                <a:lnTo>
                  <a:pt x="460027" y="113225"/>
                </a:lnTo>
                <a:lnTo>
                  <a:pt x="523408" y="100432"/>
                </a:lnTo>
                <a:lnTo>
                  <a:pt x="565794" y="92559"/>
                </a:lnTo>
                <a:lnTo>
                  <a:pt x="609180" y="85006"/>
                </a:lnTo>
                <a:lnTo>
                  <a:pt x="653522" y="77775"/>
                </a:lnTo>
                <a:lnTo>
                  <a:pt x="698780" y="70865"/>
                </a:lnTo>
                <a:lnTo>
                  <a:pt x="744913" y="64277"/>
                </a:lnTo>
                <a:lnTo>
                  <a:pt x="791878" y="58010"/>
                </a:lnTo>
                <a:lnTo>
                  <a:pt x="839634" y="52064"/>
                </a:lnTo>
                <a:lnTo>
                  <a:pt x="888139" y="46440"/>
                </a:lnTo>
                <a:lnTo>
                  <a:pt x="937352" y="41137"/>
                </a:lnTo>
                <a:lnTo>
                  <a:pt x="987231" y="36155"/>
                </a:lnTo>
                <a:lnTo>
                  <a:pt x="1037734" y="31495"/>
                </a:lnTo>
                <a:lnTo>
                  <a:pt x="1088820" y="27157"/>
                </a:lnTo>
                <a:lnTo>
                  <a:pt x="1140447" y="23139"/>
                </a:lnTo>
                <a:lnTo>
                  <a:pt x="1192574" y="19443"/>
                </a:lnTo>
                <a:lnTo>
                  <a:pt x="1245159" y="16069"/>
                </a:lnTo>
                <a:lnTo>
                  <a:pt x="1298159" y="13016"/>
                </a:lnTo>
                <a:lnTo>
                  <a:pt x="1351535" y="10284"/>
                </a:lnTo>
                <a:lnTo>
                  <a:pt x="1405244" y="7873"/>
                </a:lnTo>
                <a:lnTo>
                  <a:pt x="1459243" y="5784"/>
                </a:lnTo>
                <a:lnTo>
                  <a:pt x="1513493" y="4017"/>
                </a:lnTo>
                <a:lnTo>
                  <a:pt x="1567951" y="2571"/>
                </a:lnTo>
                <a:lnTo>
                  <a:pt x="1622575" y="1446"/>
                </a:lnTo>
                <a:lnTo>
                  <a:pt x="1677325" y="642"/>
                </a:lnTo>
                <a:lnTo>
                  <a:pt x="1732157" y="160"/>
                </a:lnTo>
                <a:lnTo>
                  <a:pt x="1787031" y="0"/>
                </a:lnTo>
                <a:lnTo>
                  <a:pt x="1841905" y="160"/>
                </a:lnTo>
                <a:lnTo>
                  <a:pt x="1896738" y="642"/>
                </a:lnTo>
                <a:lnTo>
                  <a:pt x="1951487" y="1446"/>
                </a:lnTo>
                <a:lnTo>
                  <a:pt x="2006111" y="2571"/>
                </a:lnTo>
                <a:lnTo>
                  <a:pt x="2060569" y="4017"/>
                </a:lnTo>
                <a:lnTo>
                  <a:pt x="2114819" y="5784"/>
                </a:lnTo>
                <a:lnTo>
                  <a:pt x="2168819" y="7873"/>
                </a:lnTo>
                <a:lnTo>
                  <a:pt x="2222527" y="10284"/>
                </a:lnTo>
                <a:lnTo>
                  <a:pt x="2275903" y="13016"/>
                </a:lnTo>
                <a:lnTo>
                  <a:pt x="2328904" y="16069"/>
                </a:lnTo>
                <a:lnTo>
                  <a:pt x="2381488" y="19443"/>
                </a:lnTo>
                <a:lnTo>
                  <a:pt x="2433615" y="23139"/>
                </a:lnTo>
                <a:lnTo>
                  <a:pt x="2485242" y="27157"/>
                </a:lnTo>
                <a:lnTo>
                  <a:pt x="2536328" y="31495"/>
                </a:lnTo>
                <a:lnTo>
                  <a:pt x="2586832" y="36155"/>
                </a:lnTo>
                <a:lnTo>
                  <a:pt x="2636710" y="41137"/>
                </a:lnTo>
                <a:lnTo>
                  <a:pt x="2685923" y="46440"/>
                </a:lnTo>
                <a:lnTo>
                  <a:pt x="2734428" y="52064"/>
                </a:lnTo>
                <a:lnTo>
                  <a:pt x="2782184" y="58010"/>
                </a:lnTo>
                <a:lnTo>
                  <a:pt x="2829149" y="64277"/>
                </a:lnTo>
                <a:lnTo>
                  <a:pt x="2875282" y="70865"/>
                </a:lnTo>
                <a:lnTo>
                  <a:pt x="2920540" y="77775"/>
                </a:lnTo>
                <a:lnTo>
                  <a:pt x="2964883" y="85006"/>
                </a:lnTo>
                <a:lnTo>
                  <a:pt x="3008268" y="92559"/>
                </a:lnTo>
                <a:lnTo>
                  <a:pt x="3050654" y="100432"/>
                </a:lnTo>
                <a:close/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1100" y="647700"/>
            <a:ext cx="88188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Final </a:t>
            </a:r>
            <a:r>
              <a:rPr spc="-90" dirty="0"/>
              <a:t>Values </a:t>
            </a:r>
            <a:r>
              <a:rPr spc="-110" dirty="0"/>
              <a:t>in </a:t>
            </a:r>
            <a:r>
              <a:rPr spc="-40" dirty="0"/>
              <a:t>Distance</a:t>
            </a:r>
            <a:r>
              <a:rPr spc="-825" dirty="0"/>
              <a:t> </a:t>
            </a:r>
            <a:r>
              <a:rPr spc="-130" dirty="0"/>
              <a:t>Table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309100" y="2882900"/>
          <a:ext cx="5896608" cy="3130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1489"/>
                <a:gridCol w="2242819"/>
                <a:gridCol w="1892300"/>
              </a:tblGrid>
              <a:tr h="8890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</a:tr>
              <a:tr h="45338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marL="635" algn="ctr">
                        <a:lnSpc>
                          <a:spcPts val="28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330197" y="3236810"/>
            <a:ext cx="532765" cy="417195"/>
            <a:chOff x="1330197" y="3236810"/>
            <a:chExt cx="532765" cy="417195"/>
          </a:xfrm>
        </p:grpSpPr>
        <p:sp>
          <p:nvSpPr>
            <p:cNvPr id="5" name="object 5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9" name="object 9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13" name="object 13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265049" y="4091559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31496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48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63827" y="5593105"/>
            <a:ext cx="555625" cy="435609"/>
            <a:chOff x="1363827" y="5593105"/>
            <a:chExt cx="555625" cy="435609"/>
          </a:xfrm>
        </p:grpSpPr>
        <p:sp>
          <p:nvSpPr>
            <p:cNvPr id="18" name="object 18"/>
            <p:cNvSpPr/>
            <p:nvPr/>
          </p:nvSpPr>
          <p:spPr>
            <a:xfrm>
              <a:off x="1370177" y="5599455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8" y="0"/>
                  </a:lnTo>
                  <a:lnTo>
                    <a:pt x="542328" y="422554"/>
                  </a:lnTo>
                  <a:lnTo>
                    <a:pt x="0" y="4225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70177" y="5599455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6" y="0"/>
                  </a:lnTo>
                  <a:lnTo>
                    <a:pt x="542326" y="422549"/>
                  </a:lnTo>
                  <a:lnTo>
                    <a:pt x="0" y="4225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473200" y="55499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72376" y="2888452"/>
            <a:ext cx="5669280" cy="3012440"/>
            <a:chOff x="972376" y="2888452"/>
            <a:chExt cx="5669280" cy="3012440"/>
          </a:xfrm>
        </p:grpSpPr>
        <p:sp>
          <p:nvSpPr>
            <p:cNvPr id="22" name="object 22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29461" y="5522543"/>
              <a:ext cx="2656205" cy="378460"/>
            </a:xfrm>
            <a:custGeom>
              <a:avLst/>
              <a:gdLst/>
              <a:ahLst/>
              <a:cxnLst/>
              <a:rect l="l" t="t" r="r" b="b"/>
              <a:pathLst>
                <a:path w="2656204" h="378460">
                  <a:moveTo>
                    <a:pt x="121920" y="0"/>
                  </a:moveTo>
                  <a:lnTo>
                    <a:pt x="0" y="0"/>
                  </a:lnTo>
                  <a:lnTo>
                    <a:pt x="60960" y="121920"/>
                  </a:lnTo>
                  <a:lnTo>
                    <a:pt x="121920" y="0"/>
                  </a:lnTo>
                  <a:close/>
                </a:path>
                <a:path w="2656204" h="378460">
                  <a:moveTo>
                    <a:pt x="2655874" y="317258"/>
                  </a:moveTo>
                  <a:lnTo>
                    <a:pt x="2533954" y="256298"/>
                  </a:lnTo>
                  <a:lnTo>
                    <a:pt x="2533954" y="378218"/>
                  </a:lnTo>
                  <a:lnTo>
                    <a:pt x="2655874" y="3172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43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066800" y="2336800"/>
            <a:ext cx="1172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Sou</a:t>
            </a:r>
            <a:r>
              <a:rPr sz="2600" spc="-6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600" spc="9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233299" y="4072511"/>
            <a:ext cx="1372984" cy="1233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286070" y="4229150"/>
            <a:ext cx="3574415" cy="895350"/>
          </a:xfrm>
          <a:custGeom>
            <a:avLst/>
            <a:gdLst/>
            <a:ahLst/>
            <a:cxnLst/>
            <a:rect l="l" t="t" r="r" b="b"/>
            <a:pathLst>
              <a:path w="3574415" h="895350">
                <a:moveTo>
                  <a:pt x="3050654" y="131095"/>
                </a:moveTo>
                <a:lnTo>
                  <a:pt x="3110420" y="146795"/>
                </a:lnTo>
                <a:lnTo>
                  <a:pt x="3166564" y="163024"/>
                </a:lnTo>
                <a:lnTo>
                  <a:pt x="3219086" y="179752"/>
                </a:lnTo>
                <a:lnTo>
                  <a:pt x="3267986" y="196943"/>
                </a:lnTo>
                <a:lnTo>
                  <a:pt x="3313263" y="214565"/>
                </a:lnTo>
                <a:lnTo>
                  <a:pt x="3354919" y="232586"/>
                </a:lnTo>
                <a:lnTo>
                  <a:pt x="3392952" y="250971"/>
                </a:lnTo>
                <a:lnTo>
                  <a:pt x="3427363" y="269688"/>
                </a:lnTo>
                <a:lnTo>
                  <a:pt x="3485318" y="307983"/>
                </a:lnTo>
                <a:lnTo>
                  <a:pt x="3528785" y="347207"/>
                </a:lnTo>
                <a:lnTo>
                  <a:pt x="3557762" y="387094"/>
                </a:lnTo>
                <a:lnTo>
                  <a:pt x="3572251" y="427379"/>
                </a:lnTo>
                <a:lnTo>
                  <a:pt x="3574062" y="447588"/>
                </a:lnTo>
                <a:lnTo>
                  <a:pt x="3572251" y="467796"/>
                </a:lnTo>
                <a:lnTo>
                  <a:pt x="3557762" y="508081"/>
                </a:lnTo>
                <a:lnTo>
                  <a:pt x="3528785" y="547968"/>
                </a:lnTo>
                <a:lnTo>
                  <a:pt x="3485318" y="587192"/>
                </a:lnTo>
                <a:lnTo>
                  <a:pt x="3427363" y="625487"/>
                </a:lnTo>
                <a:lnTo>
                  <a:pt x="3392952" y="644204"/>
                </a:lnTo>
                <a:lnTo>
                  <a:pt x="3354919" y="662589"/>
                </a:lnTo>
                <a:lnTo>
                  <a:pt x="3313263" y="680610"/>
                </a:lnTo>
                <a:lnTo>
                  <a:pt x="3267986" y="698232"/>
                </a:lnTo>
                <a:lnTo>
                  <a:pt x="3219086" y="715423"/>
                </a:lnTo>
                <a:lnTo>
                  <a:pt x="3166564" y="732151"/>
                </a:lnTo>
                <a:lnTo>
                  <a:pt x="3110420" y="748380"/>
                </a:lnTo>
                <a:lnTo>
                  <a:pt x="3050654" y="764080"/>
                </a:lnTo>
                <a:lnTo>
                  <a:pt x="3009109" y="774160"/>
                </a:lnTo>
                <a:lnTo>
                  <a:pt x="2966602" y="783837"/>
                </a:lnTo>
                <a:lnTo>
                  <a:pt x="2923174" y="793111"/>
                </a:lnTo>
                <a:lnTo>
                  <a:pt x="2878864" y="801982"/>
                </a:lnTo>
                <a:lnTo>
                  <a:pt x="2833710" y="810450"/>
                </a:lnTo>
                <a:lnTo>
                  <a:pt x="2787751" y="818514"/>
                </a:lnTo>
                <a:lnTo>
                  <a:pt x="2741028" y="826175"/>
                </a:lnTo>
                <a:lnTo>
                  <a:pt x="2693580" y="833433"/>
                </a:lnTo>
                <a:lnTo>
                  <a:pt x="2645445" y="840287"/>
                </a:lnTo>
                <a:lnTo>
                  <a:pt x="2596662" y="846739"/>
                </a:lnTo>
                <a:lnTo>
                  <a:pt x="2547272" y="852787"/>
                </a:lnTo>
                <a:lnTo>
                  <a:pt x="2497313" y="858432"/>
                </a:lnTo>
                <a:lnTo>
                  <a:pt x="2446824" y="863674"/>
                </a:lnTo>
                <a:lnTo>
                  <a:pt x="2395845" y="868513"/>
                </a:lnTo>
                <a:lnTo>
                  <a:pt x="2344415" y="872948"/>
                </a:lnTo>
                <a:lnTo>
                  <a:pt x="2292573" y="876980"/>
                </a:lnTo>
                <a:lnTo>
                  <a:pt x="2240358" y="880609"/>
                </a:lnTo>
                <a:lnTo>
                  <a:pt x="2187810" y="883835"/>
                </a:lnTo>
                <a:lnTo>
                  <a:pt x="2134968" y="886657"/>
                </a:lnTo>
                <a:lnTo>
                  <a:pt x="2081871" y="889077"/>
                </a:lnTo>
                <a:lnTo>
                  <a:pt x="2028558" y="891093"/>
                </a:lnTo>
                <a:lnTo>
                  <a:pt x="1975068" y="892705"/>
                </a:lnTo>
                <a:lnTo>
                  <a:pt x="1921441" y="893915"/>
                </a:lnTo>
                <a:lnTo>
                  <a:pt x="1867716" y="894722"/>
                </a:lnTo>
                <a:lnTo>
                  <a:pt x="1813933" y="895125"/>
                </a:lnTo>
                <a:lnTo>
                  <a:pt x="1760129" y="895125"/>
                </a:lnTo>
                <a:lnTo>
                  <a:pt x="1706346" y="894722"/>
                </a:lnTo>
                <a:lnTo>
                  <a:pt x="1652621" y="893915"/>
                </a:lnTo>
                <a:lnTo>
                  <a:pt x="1598994" y="892705"/>
                </a:lnTo>
                <a:lnTo>
                  <a:pt x="1545505" y="891093"/>
                </a:lnTo>
                <a:lnTo>
                  <a:pt x="1492192" y="889077"/>
                </a:lnTo>
                <a:lnTo>
                  <a:pt x="1439094" y="886657"/>
                </a:lnTo>
                <a:lnTo>
                  <a:pt x="1386252" y="883835"/>
                </a:lnTo>
                <a:lnTo>
                  <a:pt x="1333704" y="880609"/>
                </a:lnTo>
                <a:lnTo>
                  <a:pt x="1281489" y="876980"/>
                </a:lnTo>
                <a:lnTo>
                  <a:pt x="1229647" y="872948"/>
                </a:lnTo>
                <a:lnTo>
                  <a:pt x="1178217" y="868513"/>
                </a:lnTo>
                <a:lnTo>
                  <a:pt x="1127238" y="863674"/>
                </a:lnTo>
                <a:lnTo>
                  <a:pt x="1076750" y="858432"/>
                </a:lnTo>
                <a:lnTo>
                  <a:pt x="1026790" y="852787"/>
                </a:lnTo>
                <a:lnTo>
                  <a:pt x="977400" y="846739"/>
                </a:lnTo>
                <a:lnTo>
                  <a:pt x="928618" y="840287"/>
                </a:lnTo>
                <a:lnTo>
                  <a:pt x="880482" y="833433"/>
                </a:lnTo>
                <a:lnTo>
                  <a:pt x="833034" y="826175"/>
                </a:lnTo>
                <a:lnTo>
                  <a:pt x="786311" y="818514"/>
                </a:lnTo>
                <a:lnTo>
                  <a:pt x="740353" y="810450"/>
                </a:lnTo>
                <a:lnTo>
                  <a:pt x="695199" y="801982"/>
                </a:lnTo>
                <a:lnTo>
                  <a:pt x="650888" y="793111"/>
                </a:lnTo>
                <a:lnTo>
                  <a:pt x="607460" y="783837"/>
                </a:lnTo>
                <a:lnTo>
                  <a:pt x="564954" y="774160"/>
                </a:lnTo>
                <a:lnTo>
                  <a:pt x="523408" y="764080"/>
                </a:lnTo>
                <a:lnTo>
                  <a:pt x="463642" y="748380"/>
                </a:lnTo>
                <a:lnTo>
                  <a:pt x="407498" y="732151"/>
                </a:lnTo>
                <a:lnTo>
                  <a:pt x="354976" y="715423"/>
                </a:lnTo>
                <a:lnTo>
                  <a:pt x="306076" y="698232"/>
                </a:lnTo>
                <a:lnTo>
                  <a:pt x="260798" y="680610"/>
                </a:lnTo>
                <a:lnTo>
                  <a:pt x="219143" y="662589"/>
                </a:lnTo>
                <a:lnTo>
                  <a:pt x="181110" y="644204"/>
                </a:lnTo>
                <a:lnTo>
                  <a:pt x="146699" y="625487"/>
                </a:lnTo>
                <a:lnTo>
                  <a:pt x="88743" y="587192"/>
                </a:lnTo>
                <a:lnTo>
                  <a:pt x="45277" y="547968"/>
                </a:lnTo>
                <a:lnTo>
                  <a:pt x="16299" y="508081"/>
                </a:lnTo>
                <a:lnTo>
                  <a:pt x="1810" y="467796"/>
                </a:lnTo>
                <a:lnTo>
                  <a:pt x="0" y="447588"/>
                </a:lnTo>
                <a:lnTo>
                  <a:pt x="1810" y="427379"/>
                </a:lnTo>
                <a:lnTo>
                  <a:pt x="16299" y="387094"/>
                </a:lnTo>
                <a:lnTo>
                  <a:pt x="45277" y="347207"/>
                </a:lnTo>
                <a:lnTo>
                  <a:pt x="88743" y="307983"/>
                </a:lnTo>
                <a:lnTo>
                  <a:pt x="146699" y="269688"/>
                </a:lnTo>
                <a:lnTo>
                  <a:pt x="181110" y="250971"/>
                </a:lnTo>
                <a:lnTo>
                  <a:pt x="219143" y="232586"/>
                </a:lnTo>
                <a:lnTo>
                  <a:pt x="260798" y="214565"/>
                </a:lnTo>
                <a:lnTo>
                  <a:pt x="306076" y="196943"/>
                </a:lnTo>
                <a:lnTo>
                  <a:pt x="354976" y="179752"/>
                </a:lnTo>
                <a:lnTo>
                  <a:pt x="407498" y="163024"/>
                </a:lnTo>
                <a:lnTo>
                  <a:pt x="463642" y="146795"/>
                </a:lnTo>
                <a:lnTo>
                  <a:pt x="523408" y="131095"/>
                </a:lnTo>
                <a:lnTo>
                  <a:pt x="564954" y="121015"/>
                </a:lnTo>
                <a:lnTo>
                  <a:pt x="607460" y="111338"/>
                </a:lnTo>
                <a:lnTo>
                  <a:pt x="650888" y="102064"/>
                </a:lnTo>
                <a:lnTo>
                  <a:pt x="695199" y="93193"/>
                </a:lnTo>
                <a:lnTo>
                  <a:pt x="740353" y="84725"/>
                </a:lnTo>
                <a:lnTo>
                  <a:pt x="786311" y="76661"/>
                </a:lnTo>
                <a:lnTo>
                  <a:pt x="833034" y="69000"/>
                </a:lnTo>
                <a:lnTo>
                  <a:pt x="880482" y="61742"/>
                </a:lnTo>
                <a:lnTo>
                  <a:pt x="928618" y="54887"/>
                </a:lnTo>
                <a:lnTo>
                  <a:pt x="977400" y="48436"/>
                </a:lnTo>
                <a:lnTo>
                  <a:pt x="1026790" y="42388"/>
                </a:lnTo>
                <a:lnTo>
                  <a:pt x="1076750" y="36743"/>
                </a:lnTo>
                <a:lnTo>
                  <a:pt x="1127238" y="31501"/>
                </a:lnTo>
                <a:lnTo>
                  <a:pt x="1178217" y="26662"/>
                </a:lnTo>
                <a:lnTo>
                  <a:pt x="1229647" y="22227"/>
                </a:lnTo>
                <a:lnTo>
                  <a:pt x="1281489" y="18195"/>
                </a:lnTo>
                <a:lnTo>
                  <a:pt x="1333704" y="14566"/>
                </a:lnTo>
                <a:lnTo>
                  <a:pt x="1386252" y="11340"/>
                </a:lnTo>
                <a:lnTo>
                  <a:pt x="1439094" y="8518"/>
                </a:lnTo>
                <a:lnTo>
                  <a:pt x="1492192" y="6098"/>
                </a:lnTo>
                <a:lnTo>
                  <a:pt x="1545505" y="4082"/>
                </a:lnTo>
                <a:lnTo>
                  <a:pt x="1598994" y="2469"/>
                </a:lnTo>
                <a:lnTo>
                  <a:pt x="1652621" y="1260"/>
                </a:lnTo>
                <a:lnTo>
                  <a:pt x="1706346" y="453"/>
                </a:lnTo>
                <a:lnTo>
                  <a:pt x="1760129" y="50"/>
                </a:lnTo>
                <a:lnTo>
                  <a:pt x="1813933" y="50"/>
                </a:lnTo>
                <a:lnTo>
                  <a:pt x="1867716" y="453"/>
                </a:lnTo>
                <a:lnTo>
                  <a:pt x="1921441" y="1260"/>
                </a:lnTo>
                <a:lnTo>
                  <a:pt x="1975068" y="2469"/>
                </a:lnTo>
                <a:lnTo>
                  <a:pt x="2028558" y="4082"/>
                </a:lnTo>
                <a:lnTo>
                  <a:pt x="2081871" y="6098"/>
                </a:lnTo>
                <a:lnTo>
                  <a:pt x="2134968" y="8518"/>
                </a:lnTo>
                <a:lnTo>
                  <a:pt x="2187810" y="11340"/>
                </a:lnTo>
                <a:lnTo>
                  <a:pt x="2240358" y="14566"/>
                </a:lnTo>
                <a:lnTo>
                  <a:pt x="2292573" y="18195"/>
                </a:lnTo>
                <a:lnTo>
                  <a:pt x="2344415" y="22227"/>
                </a:lnTo>
                <a:lnTo>
                  <a:pt x="2395845" y="26662"/>
                </a:lnTo>
                <a:lnTo>
                  <a:pt x="2446824" y="31501"/>
                </a:lnTo>
                <a:lnTo>
                  <a:pt x="2497313" y="36743"/>
                </a:lnTo>
                <a:lnTo>
                  <a:pt x="2547272" y="42388"/>
                </a:lnTo>
                <a:lnTo>
                  <a:pt x="2596662" y="48436"/>
                </a:lnTo>
                <a:lnTo>
                  <a:pt x="2645445" y="54887"/>
                </a:lnTo>
                <a:lnTo>
                  <a:pt x="2693580" y="61742"/>
                </a:lnTo>
                <a:lnTo>
                  <a:pt x="2741028" y="69000"/>
                </a:lnTo>
                <a:lnTo>
                  <a:pt x="2787751" y="76661"/>
                </a:lnTo>
                <a:lnTo>
                  <a:pt x="2833710" y="84725"/>
                </a:lnTo>
                <a:lnTo>
                  <a:pt x="2878864" y="93193"/>
                </a:lnTo>
                <a:lnTo>
                  <a:pt x="2923174" y="102064"/>
                </a:lnTo>
                <a:lnTo>
                  <a:pt x="2966602" y="111338"/>
                </a:lnTo>
                <a:lnTo>
                  <a:pt x="3009109" y="121015"/>
                </a:lnTo>
                <a:lnTo>
                  <a:pt x="3050654" y="131095"/>
                </a:lnTo>
                <a:close/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651000" y="7146442"/>
            <a:ext cx="12959715" cy="115824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165600" marR="5080" indent="-4152900">
              <a:lnSpc>
                <a:spcPts val="4300"/>
              </a:lnSpc>
              <a:spcBef>
                <a:spcPts val="285"/>
              </a:spcBef>
            </a:pPr>
            <a:r>
              <a:rPr sz="3600" spc="50" dirty="0">
                <a:latin typeface="Verdana"/>
                <a:cs typeface="Verdana"/>
              </a:rPr>
              <a:t>By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50" dirty="0">
                <a:latin typeface="Verdana"/>
                <a:cs typeface="Verdana"/>
              </a:rPr>
              <a:t>end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of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procedure,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45" dirty="0">
                <a:latin typeface="Verdana"/>
                <a:cs typeface="Verdana"/>
              </a:rPr>
              <a:t>we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60" dirty="0">
                <a:latin typeface="Verdana"/>
                <a:cs typeface="Verdana"/>
              </a:rPr>
              <a:t>have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50" dirty="0">
                <a:latin typeface="Verdana"/>
                <a:cs typeface="Verdana"/>
              </a:rPr>
              <a:t>a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fully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70" dirty="0">
                <a:latin typeface="Verdana"/>
                <a:cs typeface="Verdana"/>
              </a:rPr>
              <a:t>populated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distance  </a:t>
            </a:r>
            <a:r>
              <a:rPr sz="3600" spc="45" dirty="0">
                <a:latin typeface="Verdana"/>
                <a:cs typeface="Verdana"/>
              </a:rPr>
              <a:t>table </a:t>
            </a:r>
            <a:r>
              <a:rPr sz="3600" spc="-10" dirty="0">
                <a:latin typeface="Verdana"/>
                <a:cs typeface="Verdana"/>
              </a:rPr>
              <a:t>(more </a:t>
            </a:r>
            <a:r>
              <a:rPr sz="3600" spc="-5" dirty="0">
                <a:latin typeface="Verdana"/>
                <a:cs typeface="Verdana"/>
              </a:rPr>
              <a:t>in </a:t>
            </a:r>
            <a:r>
              <a:rPr sz="3600" spc="-50" dirty="0">
                <a:latin typeface="Verdana"/>
                <a:cs typeface="Verdana"/>
              </a:rPr>
              <a:t>a</a:t>
            </a:r>
            <a:r>
              <a:rPr sz="3600" spc="-795" dirty="0">
                <a:latin typeface="Verdana"/>
                <a:cs typeface="Verdana"/>
              </a:rPr>
              <a:t> </a:t>
            </a:r>
            <a:r>
              <a:rPr sz="3600" spc="50" dirty="0">
                <a:latin typeface="Verdana"/>
                <a:cs typeface="Verdana"/>
              </a:rPr>
              <a:t>bit)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1100" y="647700"/>
            <a:ext cx="88188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Final </a:t>
            </a:r>
            <a:r>
              <a:rPr spc="-90" dirty="0"/>
              <a:t>Values </a:t>
            </a:r>
            <a:r>
              <a:rPr spc="-110" dirty="0"/>
              <a:t>in </a:t>
            </a:r>
            <a:r>
              <a:rPr spc="-40" dirty="0"/>
              <a:t>Distance</a:t>
            </a:r>
            <a:r>
              <a:rPr spc="-825" dirty="0"/>
              <a:t> </a:t>
            </a:r>
            <a:r>
              <a:rPr spc="-130" dirty="0"/>
              <a:t>Table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309100" y="2882900"/>
          <a:ext cx="5896608" cy="3130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1489"/>
                <a:gridCol w="2242819"/>
                <a:gridCol w="1892300"/>
              </a:tblGrid>
              <a:tr h="8890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</a:tr>
              <a:tr h="45338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marL="635" algn="ctr">
                        <a:lnSpc>
                          <a:spcPts val="28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330197" y="3236810"/>
            <a:ext cx="532765" cy="417195"/>
            <a:chOff x="1330197" y="3236810"/>
            <a:chExt cx="532765" cy="417195"/>
          </a:xfrm>
        </p:grpSpPr>
        <p:sp>
          <p:nvSpPr>
            <p:cNvPr id="5" name="object 5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9" name="object 9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13" name="object 13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265049" y="4091559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31496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48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63827" y="5593105"/>
            <a:ext cx="555625" cy="435609"/>
            <a:chOff x="1363827" y="5593105"/>
            <a:chExt cx="555625" cy="435609"/>
          </a:xfrm>
        </p:grpSpPr>
        <p:sp>
          <p:nvSpPr>
            <p:cNvPr id="18" name="object 18"/>
            <p:cNvSpPr/>
            <p:nvPr/>
          </p:nvSpPr>
          <p:spPr>
            <a:xfrm>
              <a:off x="1370177" y="5599455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8" y="0"/>
                  </a:lnTo>
                  <a:lnTo>
                    <a:pt x="542328" y="422554"/>
                  </a:lnTo>
                  <a:lnTo>
                    <a:pt x="0" y="4225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70177" y="5599455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6" y="0"/>
                  </a:lnTo>
                  <a:lnTo>
                    <a:pt x="542326" y="422549"/>
                  </a:lnTo>
                  <a:lnTo>
                    <a:pt x="0" y="4225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473200" y="55499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72376" y="2888452"/>
            <a:ext cx="5669280" cy="3012440"/>
            <a:chOff x="972376" y="2888452"/>
            <a:chExt cx="5669280" cy="3012440"/>
          </a:xfrm>
        </p:grpSpPr>
        <p:sp>
          <p:nvSpPr>
            <p:cNvPr id="22" name="object 22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29461" y="5522543"/>
              <a:ext cx="2656205" cy="378460"/>
            </a:xfrm>
            <a:custGeom>
              <a:avLst/>
              <a:gdLst/>
              <a:ahLst/>
              <a:cxnLst/>
              <a:rect l="l" t="t" r="r" b="b"/>
              <a:pathLst>
                <a:path w="2656204" h="378460">
                  <a:moveTo>
                    <a:pt x="121920" y="0"/>
                  </a:moveTo>
                  <a:lnTo>
                    <a:pt x="0" y="0"/>
                  </a:lnTo>
                  <a:lnTo>
                    <a:pt x="60960" y="121920"/>
                  </a:lnTo>
                  <a:lnTo>
                    <a:pt x="121920" y="0"/>
                  </a:lnTo>
                  <a:close/>
                </a:path>
                <a:path w="2656204" h="378460">
                  <a:moveTo>
                    <a:pt x="2655874" y="317258"/>
                  </a:moveTo>
                  <a:lnTo>
                    <a:pt x="2533954" y="256298"/>
                  </a:lnTo>
                  <a:lnTo>
                    <a:pt x="2533954" y="378218"/>
                  </a:lnTo>
                  <a:lnTo>
                    <a:pt x="2655874" y="3172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43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066800" y="2336800"/>
            <a:ext cx="1172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Sou</a:t>
            </a:r>
            <a:r>
              <a:rPr sz="2600" spc="-6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600" spc="9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233299" y="4072511"/>
            <a:ext cx="1372984" cy="1233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337414" y="5112765"/>
            <a:ext cx="3573145" cy="470534"/>
          </a:xfrm>
          <a:custGeom>
            <a:avLst/>
            <a:gdLst/>
            <a:ahLst/>
            <a:cxnLst/>
            <a:rect l="l" t="t" r="r" b="b"/>
            <a:pathLst>
              <a:path w="3573144" h="470535">
                <a:moveTo>
                  <a:pt x="3050109" y="68851"/>
                </a:moveTo>
                <a:lnTo>
                  <a:pt x="3115467" y="77909"/>
                </a:lnTo>
                <a:lnTo>
                  <a:pt x="3176468" y="87301"/>
                </a:lnTo>
                <a:lnTo>
                  <a:pt x="3233112" y="97003"/>
                </a:lnTo>
                <a:lnTo>
                  <a:pt x="3285398" y="106991"/>
                </a:lnTo>
                <a:lnTo>
                  <a:pt x="3333327" y="117244"/>
                </a:lnTo>
                <a:lnTo>
                  <a:pt x="3376899" y="127739"/>
                </a:lnTo>
                <a:lnTo>
                  <a:pt x="3416114" y="138451"/>
                </a:lnTo>
                <a:lnTo>
                  <a:pt x="3481472" y="160439"/>
                </a:lnTo>
                <a:lnTo>
                  <a:pt x="3529401" y="183025"/>
                </a:lnTo>
                <a:lnTo>
                  <a:pt x="3559902" y="206024"/>
                </a:lnTo>
                <a:lnTo>
                  <a:pt x="3572973" y="229252"/>
                </a:lnTo>
                <a:lnTo>
                  <a:pt x="3572973" y="240895"/>
                </a:lnTo>
                <a:lnTo>
                  <a:pt x="3546830" y="275664"/>
                </a:lnTo>
                <a:lnTo>
                  <a:pt x="3507615" y="298479"/>
                </a:lnTo>
                <a:lnTo>
                  <a:pt x="3450972" y="320789"/>
                </a:lnTo>
                <a:lnTo>
                  <a:pt x="3376899" y="342409"/>
                </a:lnTo>
                <a:lnTo>
                  <a:pt x="3333327" y="352903"/>
                </a:lnTo>
                <a:lnTo>
                  <a:pt x="3285398" y="363156"/>
                </a:lnTo>
                <a:lnTo>
                  <a:pt x="3233112" y="373145"/>
                </a:lnTo>
                <a:lnTo>
                  <a:pt x="3176468" y="382847"/>
                </a:lnTo>
                <a:lnTo>
                  <a:pt x="3115467" y="392238"/>
                </a:lnTo>
                <a:lnTo>
                  <a:pt x="3050109" y="401297"/>
                </a:lnTo>
                <a:lnTo>
                  <a:pt x="3007723" y="406695"/>
                </a:lnTo>
                <a:lnTo>
                  <a:pt x="2964338" y="411872"/>
                </a:lnTo>
                <a:lnTo>
                  <a:pt x="2919996" y="416830"/>
                </a:lnTo>
                <a:lnTo>
                  <a:pt x="2874737" y="421567"/>
                </a:lnTo>
                <a:lnTo>
                  <a:pt x="2828605" y="426083"/>
                </a:lnTo>
                <a:lnTo>
                  <a:pt x="2781640" y="430379"/>
                </a:lnTo>
                <a:lnTo>
                  <a:pt x="2733884" y="434456"/>
                </a:lnTo>
                <a:lnTo>
                  <a:pt x="2685379" y="438311"/>
                </a:lnTo>
                <a:lnTo>
                  <a:pt x="2636166" y="441947"/>
                </a:lnTo>
                <a:lnTo>
                  <a:pt x="2586287" y="445362"/>
                </a:lnTo>
                <a:lnTo>
                  <a:pt x="2535784" y="448556"/>
                </a:lnTo>
                <a:lnTo>
                  <a:pt x="2484698" y="451531"/>
                </a:lnTo>
                <a:lnTo>
                  <a:pt x="2433071" y="454285"/>
                </a:lnTo>
                <a:lnTo>
                  <a:pt x="2380944" y="456818"/>
                </a:lnTo>
                <a:lnTo>
                  <a:pt x="2328359" y="459132"/>
                </a:lnTo>
                <a:lnTo>
                  <a:pt x="2275358" y="461225"/>
                </a:lnTo>
                <a:lnTo>
                  <a:pt x="2221983" y="463098"/>
                </a:lnTo>
                <a:lnTo>
                  <a:pt x="2168274" y="464750"/>
                </a:lnTo>
                <a:lnTo>
                  <a:pt x="2114274" y="466182"/>
                </a:lnTo>
                <a:lnTo>
                  <a:pt x="2060025" y="467394"/>
                </a:lnTo>
                <a:lnTo>
                  <a:pt x="2005567" y="468386"/>
                </a:lnTo>
                <a:lnTo>
                  <a:pt x="1950943" y="469157"/>
                </a:lnTo>
                <a:lnTo>
                  <a:pt x="1896193" y="469707"/>
                </a:lnTo>
                <a:lnTo>
                  <a:pt x="1841361" y="470038"/>
                </a:lnTo>
                <a:lnTo>
                  <a:pt x="1786487" y="470148"/>
                </a:lnTo>
                <a:lnTo>
                  <a:pt x="1731613" y="470038"/>
                </a:lnTo>
                <a:lnTo>
                  <a:pt x="1676780" y="469707"/>
                </a:lnTo>
                <a:lnTo>
                  <a:pt x="1622031" y="469157"/>
                </a:lnTo>
                <a:lnTo>
                  <a:pt x="1567407" y="468386"/>
                </a:lnTo>
                <a:lnTo>
                  <a:pt x="1512949" y="467394"/>
                </a:lnTo>
                <a:lnTo>
                  <a:pt x="1458699" y="466182"/>
                </a:lnTo>
                <a:lnTo>
                  <a:pt x="1404699" y="464750"/>
                </a:lnTo>
                <a:lnTo>
                  <a:pt x="1350991" y="463098"/>
                </a:lnTo>
                <a:lnTo>
                  <a:pt x="1297615" y="461225"/>
                </a:lnTo>
                <a:lnTo>
                  <a:pt x="1244614" y="459132"/>
                </a:lnTo>
                <a:lnTo>
                  <a:pt x="1192030" y="456818"/>
                </a:lnTo>
                <a:lnTo>
                  <a:pt x="1139903" y="454285"/>
                </a:lnTo>
                <a:lnTo>
                  <a:pt x="1088276" y="451531"/>
                </a:lnTo>
                <a:lnTo>
                  <a:pt x="1037190" y="448556"/>
                </a:lnTo>
                <a:lnTo>
                  <a:pt x="986686" y="445362"/>
                </a:lnTo>
                <a:lnTo>
                  <a:pt x="936807" y="441947"/>
                </a:lnTo>
                <a:lnTo>
                  <a:pt x="887595" y="438311"/>
                </a:lnTo>
                <a:lnTo>
                  <a:pt x="839089" y="434456"/>
                </a:lnTo>
                <a:lnTo>
                  <a:pt x="791334" y="430379"/>
                </a:lnTo>
                <a:lnTo>
                  <a:pt x="744369" y="426083"/>
                </a:lnTo>
                <a:lnTo>
                  <a:pt x="698236" y="421567"/>
                </a:lnTo>
                <a:lnTo>
                  <a:pt x="652978" y="416830"/>
                </a:lnTo>
                <a:lnTo>
                  <a:pt x="608635" y="411872"/>
                </a:lnTo>
                <a:lnTo>
                  <a:pt x="565250" y="406695"/>
                </a:lnTo>
                <a:lnTo>
                  <a:pt x="522864" y="401297"/>
                </a:lnTo>
                <a:lnTo>
                  <a:pt x="457506" y="392238"/>
                </a:lnTo>
                <a:lnTo>
                  <a:pt x="396505" y="382847"/>
                </a:lnTo>
                <a:lnTo>
                  <a:pt x="339861" y="373145"/>
                </a:lnTo>
                <a:lnTo>
                  <a:pt x="287575" y="363156"/>
                </a:lnTo>
                <a:lnTo>
                  <a:pt x="239646" y="352903"/>
                </a:lnTo>
                <a:lnTo>
                  <a:pt x="196074" y="342409"/>
                </a:lnTo>
                <a:lnTo>
                  <a:pt x="156859" y="331697"/>
                </a:lnTo>
                <a:lnTo>
                  <a:pt x="91501" y="309709"/>
                </a:lnTo>
                <a:lnTo>
                  <a:pt x="43572" y="287123"/>
                </a:lnTo>
                <a:lnTo>
                  <a:pt x="13071" y="264124"/>
                </a:lnTo>
                <a:lnTo>
                  <a:pt x="0" y="229252"/>
                </a:lnTo>
                <a:lnTo>
                  <a:pt x="4357" y="217621"/>
                </a:lnTo>
                <a:lnTo>
                  <a:pt x="43572" y="183025"/>
                </a:lnTo>
                <a:lnTo>
                  <a:pt x="91501" y="160439"/>
                </a:lnTo>
                <a:lnTo>
                  <a:pt x="156859" y="138451"/>
                </a:lnTo>
                <a:lnTo>
                  <a:pt x="196074" y="127739"/>
                </a:lnTo>
                <a:lnTo>
                  <a:pt x="239646" y="117244"/>
                </a:lnTo>
                <a:lnTo>
                  <a:pt x="287575" y="106991"/>
                </a:lnTo>
                <a:lnTo>
                  <a:pt x="339861" y="97003"/>
                </a:lnTo>
                <a:lnTo>
                  <a:pt x="396505" y="87301"/>
                </a:lnTo>
                <a:lnTo>
                  <a:pt x="457506" y="77909"/>
                </a:lnTo>
                <a:lnTo>
                  <a:pt x="522864" y="68851"/>
                </a:lnTo>
                <a:lnTo>
                  <a:pt x="565250" y="63453"/>
                </a:lnTo>
                <a:lnTo>
                  <a:pt x="608635" y="58276"/>
                </a:lnTo>
                <a:lnTo>
                  <a:pt x="652978" y="53318"/>
                </a:lnTo>
                <a:lnTo>
                  <a:pt x="698236" y="48581"/>
                </a:lnTo>
                <a:lnTo>
                  <a:pt x="744369" y="44065"/>
                </a:lnTo>
                <a:lnTo>
                  <a:pt x="791334" y="39768"/>
                </a:lnTo>
                <a:lnTo>
                  <a:pt x="839089" y="35692"/>
                </a:lnTo>
                <a:lnTo>
                  <a:pt x="887595" y="31837"/>
                </a:lnTo>
                <a:lnTo>
                  <a:pt x="936807" y="28201"/>
                </a:lnTo>
                <a:lnTo>
                  <a:pt x="986686" y="24786"/>
                </a:lnTo>
                <a:lnTo>
                  <a:pt x="1037190" y="21591"/>
                </a:lnTo>
                <a:lnTo>
                  <a:pt x="1088276" y="18617"/>
                </a:lnTo>
                <a:lnTo>
                  <a:pt x="1139903" y="15863"/>
                </a:lnTo>
                <a:lnTo>
                  <a:pt x="1192030" y="13329"/>
                </a:lnTo>
                <a:lnTo>
                  <a:pt x="1244614" y="11016"/>
                </a:lnTo>
                <a:lnTo>
                  <a:pt x="1297615" y="8923"/>
                </a:lnTo>
                <a:lnTo>
                  <a:pt x="1350991" y="7050"/>
                </a:lnTo>
                <a:lnTo>
                  <a:pt x="1404699" y="5397"/>
                </a:lnTo>
                <a:lnTo>
                  <a:pt x="1458699" y="3965"/>
                </a:lnTo>
                <a:lnTo>
                  <a:pt x="1512949" y="2754"/>
                </a:lnTo>
                <a:lnTo>
                  <a:pt x="1567407" y="1762"/>
                </a:lnTo>
                <a:lnTo>
                  <a:pt x="1622031" y="991"/>
                </a:lnTo>
                <a:lnTo>
                  <a:pt x="1676780" y="440"/>
                </a:lnTo>
                <a:lnTo>
                  <a:pt x="1731613" y="110"/>
                </a:lnTo>
                <a:lnTo>
                  <a:pt x="1786487" y="0"/>
                </a:lnTo>
                <a:lnTo>
                  <a:pt x="1841361" y="110"/>
                </a:lnTo>
                <a:lnTo>
                  <a:pt x="1896193" y="440"/>
                </a:lnTo>
                <a:lnTo>
                  <a:pt x="1950943" y="991"/>
                </a:lnTo>
                <a:lnTo>
                  <a:pt x="2005567" y="1762"/>
                </a:lnTo>
                <a:lnTo>
                  <a:pt x="2060025" y="2754"/>
                </a:lnTo>
                <a:lnTo>
                  <a:pt x="2114274" y="3965"/>
                </a:lnTo>
                <a:lnTo>
                  <a:pt x="2168274" y="5397"/>
                </a:lnTo>
                <a:lnTo>
                  <a:pt x="2221983" y="7050"/>
                </a:lnTo>
                <a:lnTo>
                  <a:pt x="2275358" y="8923"/>
                </a:lnTo>
                <a:lnTo>
                  <a:pt x="2328359" y="11016"/>
                </a:lnTo>
                <a:lnTo>
                  <a:pt x="2380944" y="13329"/>
                </a:lnTo>
                <a:lnTo>
                  <a:pt x="2433071" y="15863"/>
                </a:lnTo>
                <a:lnTo>
                  <a:pt x="2484698" y="18617"/>
                </a:lnTo>
                <a:lnTo>
                  <a:pt x="2535784" y="21591"/>
                </a:lnTo>
                <a:lnTo>
                  <a:pt x="2586287" y="24786"/>
                </a:lnTo>
                <a:lnTo>
                  <a:pt x="2636166" y="28201"/>
                </a:lnTo>
                <a:lnTo>
                  <a:pt x="2685379" y="31837"/>
                </a:lnTo>
                <a:lnTo>
                  <a:pt x="2733884" y="35692"/>
                </a:lnTo>
                <a:lnTo>
                  <a:pt x="2781640" y="39768"/>
                </a:lnTo>
                <a:lnTo>
                  <a:pt x="2828605" y="44065"/>
                </a:lnTo>
                <a:lnTo>
                  <a:pt x="2874737" y="48581"/>
                </a:lnTo>
                <a:lnTo>
                  <a:pt x="2919996" y="53318"/>
                </a:lnTo>
                <a:lnTo>
                  <a:pt x="2964338" y="58276"/>
                </a:lnTo>
                <a:lnTo>
                  <a:pt x="3007723" y="63453"/>
                </a:lnTo>
                <a:lnTo>
                  <a:pt x="3050109" y="68851"/>
                </a:lnTo>
                <a:close/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651000" y="7146442"/>
            <a:ext cx="12959715" cy="115824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165600" marR="5080" indent="-4152900">
              <a:lnSpc>
                <a:spcPts val="4300"/>
              </a:lnSpc>
              <a:spcBef>
                <a:spcPts val="285"/>
              </a:spcBef>
            </a:pPr>
            <a:r>
              <a:rPr sz="3600" spc="50" dirty="0">
                <a:latin typeface="Verdana"/>
                <a:cs typeface="Verdana"/>
              </a:rPr>
              <a:t>By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50" dirty="0">
                <a:latin typeface="Verdana"/>
                <a:cs typeface="Verdana"/>
              </a:rPr>
              <a:t>end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of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procedure,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45" dirty="0">
                <a:latin typeface="Verdana"/>
                <a:cs typeface="Verdana"/>
              </a:rPr>
              <a:t>we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60" dirty="0">
                <a:latin typeface="Verdana"/>
                <a:cs typeface="Verdana"/>
              </a:rPr>
              <a:t>have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50" dirty="0">
                <a:latin typeface="Verdana"/>
                <a:cs typeface="Verdana"/>
              </a:rPr>
              <a:t>a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fully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70" dirty="0">
                <a:latin typeface="Verdana"/>
                <a:cs typeface="Verdana"/>
              </a:rPr>
              <a:t>populated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distance  </a:t>
            </a:r>
            <a:r>
              <a:rPr sz="3600" spc="45" dirty="0">
                <a:latin typeface="Verdana"/>
                <a:cs typeface="Verdana"/>
              </a:rPr>
              <a:t>table </a:t>
            </a:r>
            <a:r>
              <a:rPr sz="3600" spc="-10" dirty="0">
                <a:latin typeface="Verdana"/>
                <a:cs typeface="Verdana"/>
              </a:rPr>
              <a:t>(more </a:t>
            </a:r>
            <a:r>
              <a:rPr sz="3600" spc="-5" dirty="0">
                <a:latin typeface="Verdana"/>
                <a:cs typeface="Verdana"/>
              </a:rPr>
              <a:t>in </a:t>
            </a:r>
            <a:r>
              <a:rPr sz="3600" spc="-50" dirty="0">
                <a:latin typeface="Verdana"/>
                <a:cs typeface="Verdana"/>
              </a:rPr>
              <a:t>a</a:t>
            </a:r>
            <a:r>
              <a:rPr sz="3600" spc="-795" dirty="0">
                <a:latin typeface="Verdana"/>
                <a:cs typeface="Verdana"/>
              </a:rPr>
              <a:t> </a:t>
            </a:r>
            <a:r>
              <a:rPr sz="3600" spc="50" dirty="0">
                <a:latin typeface="Verdana"/>
                <a:cs typeface="Verdana"/>
              </a:rPr>
              <a:t>bit)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1100" y="647700"/>
            <a:ext cx="88188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Final </a:t>
            </a:r>
            <a:r>
              <a:rPr spc="-90" dirty="0"/>
              <a:t>Values </a:t>
            </a:r>
            <a:r>
              <a:rPr spc="-110" dirty="0"/>
              <a:t>in </a:t>
            </a:r>
            <a:r>
              <a:rPr spc="-40" dirty="0"/>
              <a:t>Distance</a:t>
            </a:r>
            <a:r>
              <a:rPr spc="-825" dirty="0"/>
              <a:t> </a:t>
            </a:r>
            <a:r>
              <a:rPr spc="-130" dirty="0"/>
              <a:t>Table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309100" y="2882900"/>
          <a:ext cx="5896608" cy="3130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1489"/>
                <a:gridCol w="2242819"/>
                <a:gridCol w="1892300"/>
              </a:tblGrid>
              <a:tr h="8890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</a:tr>
              <a:tr h="45338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marL="635" algn="ctr">
                        <a:lnSpc>
                          <a:spcPts val="28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330197" y="3236810"/>
            <a:ext cx="532765" cy="417195"/>
            <a:chOff x="1330197" y="3236810"/>
            <a:chExt cx="532765" cy="417195"/>
          </a:xfrm>
        </p:grpSpPr>
        <p:sp>
          <p:nvSpPr>
            <p:cNvPr id="5" name="object 5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9" name="object 9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13" name="object 13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265049" y="4091559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31496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48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63827" y="5593105"/>
            <a:ext cx="555625" cy="435609"/>
            <a:chOff x="1363827" y="5593105"/>
            <a:chExt cx="555625" cy="435609"/>
          </a:xfrm>
        </p:grpSpPr>
        <p:sp>
          <p:nvSpPr>
            <p:cNvPr id="18" name="object 18"/>
            <p:cNvSpPr/>
            <p:nvPr/>
          </p:nvSpPr>
          <p:spPr>
            <a:xfrm>
              <a:off x="1370177" y="5599455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8" y="0"/>
                  </a:lnTo>
                  <a:lnTo>
                    <a:pt x="542328" y="422554"/>
                  </a:lnTo>
                  <a:lnTo>
                    <a:pt x="0" y="4225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70177" y="5599455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6" y="0"/>
                  </a:lnTo>
                  <a:lnTo>
                    <a:pt x="542326" y="422549"/>
                  </a:lnTo>
                  <a:lnTo>
                    <a:pt x="0" y="4225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473200" y="55499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72376" y="2888452"/>
            <a:ext cx="5669280" cy="3012440"/>
            <a:chOff x="972376" y="2888452"/>
            <a:chExt cx="5669280" cy="3012440"/>
          </a:xfrm>
        </p:grpSpPr>
        <p:sp>
          <p:nvSpPr>
            <p:cNvPr id="22" name="object 22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29461" y="5522543"/>
              <a:ext cx="2656205" cy="378460"/>
            </a:xfrm>
            <a:custGeom>
              <a:avLst/>
              <a:gdLst/>
              <a:ahLst/>
              <a:cxnLst/>
              <a:rect l="l" t="t" r="r" b="b"/>
              <a:pathLst>
                <a:path w="2656204" h="378460">
                  <a:moveTo>
                    <a:pt x="121920" y="0"/>
                  </a:moveTo>
                  <a:lnTo>
                    <a:pt x="0" y="0"/>
                  </a:lnTo>
                  <a:lnTo>
                    <a:pt x="60960" y="121920"/>
                  </a:lnTo>
                  <a:lnTo>
                    <a:pt x="121920" y="0"/>
                  </a:lnTo>
                  <a:close/>
                </a:path>
                <a:path w="2656204" h="378460">
                  <a:moveTo>
                    <a:pt x="2655874" y="317258"/>
                  </a:moveTo>
                  <a:lnTo>
                    <a:pt x="2533954" y="256298"/>
                  </a:lnTo>
                  <a:lnTo>
                    <a:pt x="2533954" y="378218"/>
                  </a:lnTo>
                  <a:lnTo>
                    <a:pt x="2655874" y="3172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43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066800" y="2336800"/>
            <a:ext cx="1172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Sou</a:t>
            </a:r>
            <a:r>
              <a:rPr sz="2600" spc="-6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600" spc="9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233299" y="4072511"/>
            <a:ext cx="1372984" cy="1233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303544" y="5537784"/>
            <a:ext cx="3573145" cy="470534"/>
          </a:xfrm>
          <a:custGeom>
            <a:avLst/>
            <a:gdLst/>
            <a:ahLst/>
            <a:cxnLst/>
            <a:rect l="l" t="t" r="r" b="b"/>
            <a:pathLst>
              <a:path w="3573144" h="470535">
                <a:moveTo>
                  <a:pt x="3050109" y="68851"/>
                </a:moveTo>
                <a:lnTo>
                  <a:pt x="3115467" y="77909"/>
                </a:lnTo>
                <a:lnTo>
                  <a:pt x="3176468" y="87301"/>
                </a:lnTo>
                <a:lnTo>
                  <a:pt x="3233112" y="97003"/>
                </a:lnTo>
                <a:lnTo>
                  <a:pt x="3285398" y="106991"/>
                </a:lnTo>
                <a:lnTo>
                  <a:pt x="3333327" y="117244"/>
                </a:lnTo>
                <a:lnTo>
                  <a:pt x="3376899" y="127739"/>
                </a:lnTo>
                <a:lnTo>
                  <a:pt x="3416114" y="138451"/>
                </a:lnTo>
                <a:lnTo>
                  <a:pt x="3481472" y="160439"/>
                </a:lnTo>
                <a:lnTo>
                  <a:pt x="3529401" y="183025"/>
                </a:lnTo>
                <a:lnTo>
                  <a:pt x="3559902" y="206024"/>
                </a:lnTo>
                <a:lnTo>
                  <a:pt x="3572973" y="229252"/>
                </a:lnTo>
                <a:lnTo>
                  <a:pt x="3572973" y="240895"/>
                </a:lnTo>
                <a:lnTo>
                  <a:pt x="3546830" y="275664"/>
                </a:lnTo>
                <a:lnTo>
                  <a:pt x="3507615" y="298479"/>
                </a:lnTo>
                <a:lnTo>
                  <a:pt x="3450972" y="320789"/>
                </a:lnTo>
                <a:lnTo>
                  <a:pt x="3376899" y="342409"/>
                </a:lnTo>
                <a:lnTo>
                  <a:pt x="3333327" y="352903"/>
                </a:lnTo>
                <a:lnTo>
                  <a:pt x="3285398" y="363156"/>
                </a:lnTo>
                <a:lnTo>
                  <a:pt x="3233112" y="373145"/>
                </a:lnTo>
                <a:lnTo>
                  <a:pt x="3176468" y="382847"/>
                </a:lnTo>
                <a:lnTo>
                  <a:pt x="3115467" y="392238"/>
                </a:lnTo>
                <a:lnTo>
                  <a:pt x="3050109" y="401297"/>
                </a:lnTo>
                <a:lnTo>
                  <a:pt x="3007723" y="406695"/>
                </a:lnTo>
                <a:lnTo>
                  <a:pt x="2964338" y="411872"/>
                </a:lnTo>
                <a:lnTo>
                  <a:pt x="2919996" y="416830"/>
                </a:lnTo>
                <a:lnTo>
                  <a:pt x="2874737" y="421567"/>
                </a:lnTo>
                <a:lnTo>
                  <a:pt x="2828605" y="426083"/>
                </a:lnTo>
                <a:lnTo>
                  <a:pt x="2781640" y="430379"/>
                </a:lnTo>
                <a:lnTo>
                  <a:pt x="2733884" y="434456"/>
                </a:lnTo>
                <a:lnTo>
                  <a:pt x="2685379" y="438311"/>
                </a:lnTo>
                <a:lnTo>
                  <a:pt x="2636166" y="441947"/>
                </a:lnTo>
                <a:lnTo>
                  <a:pt x="2586287" y="445362"/>
                </a:lnTo>
                <a:lnTo>
                  <a:pt x="2535784" y="448556"/>
                </a:lnTo>
                <a:lnTo>
                  <a:pt x="2484698" y="451531"/>
                </a:lnTo>
                <a:lnTo>
                  <a:pt x="2433071" y="454285"/>
                </a:lnTo>
                <a:lnTo>
                  <a:pt x="2380944" y="456818"/>
                </a:lnTo>
                <a:lnTo>
                  <a:pt x="2328359" y="459132"/>
                </a:lnTo>
                <a:lnTo>
                  <a:pt x="2275358" y="461225"/>
                </a:lnTo>
                <a:lnTo>
                  <a:pt x="2221983" y="463098"/>
                </a:lnTo>
                <a:lnTo>
                  <a:pt x="2168274" y="464750"/>
                </a:lnTo>
                <a:lnTo>
                  <a:pt x="2114274" y="466182"/>
                </a:lnTo>
                <a:lnTo>
                  <a:pt x="2060025" y="467394"/>
                </a:lnTo>
                <a:lnTo>
                  <a:pt x="2005567" y="468386"/>
                </a:lnTo>
                <a:lnTo>
                  <a:pt x="1950943" y="469157"/>
                </a:lnTo>
                <a:lnTo>
                  <a:pt x="1896193" y="469707"/>
                </a:lnTo>
                <a:lnTo>
                  <a:pt x="1841361" y="470038"/>
                </a:lnTo>
                <a:lnTo>
                  <a:pt x="1786487" y="470148"/>
                </a:lnTo>
                <a:lnTo>
                  <a:pt x="1731613" y="470038"/>
                </a:lnTo>
                <a:lnTo>
                  <a:pt x="1676780" y="469707"/>
                </a:lnTo>
                <a:lnTo>
                  <a:pt x="1622031" y="469157"/>
                </a:lnTo>
                <a:lnTo>
                  <a:pt x="1567407" y="468386"/>
                </a:lnTo>
                <a:lnTo>
                  <a:pt x="1512949" y="467394"/>
                </a:lnTo>
                <a:lnTo>
                  <a:pt x="1458699" y="466182"/>
                </a:lnTo>
                <a:lnTo>
                  <a:pt x="1404699" y="464750"/>
                </a:lnTo>
                <a:lnTo>
                  <a:pt x="1350991" y="463098"/>
                </a:lnTo>
                <a:lnTo>
                  <a:pt x="1297615" y="461225"/>
                </a:lnTo>
                <a:lnTo>
                  <a:pt x="1244614" y="459132"/>
                </a:lnTo>
                <a:lnTo>
                  <a:pt x="1192030" y="456818"/>
                </a:lnTo>
                <a:lnTo>
                  <a:pt x="1139903" y="454285"/>
                </a:lnTo>
                <a:lnTo>
                  <a:pt x="1088276" y="451531"/>
                </a:lnTo>
                <a:lnTo>
                  <a:pt x="1037190" y="448556"/>
                </a:lnTo>
                <a:lnTo>
                  <a:pt x="986686" y="445362"/>
                </a:lnTo>
                <a:lnTo>
                  <a:pt x="936807" y="441947"/>
                </a:lnTo>
                <a:lnTo>
                  <a:pt x="887595" y="438311"/>
                </a:lnTo>
                <a:lnTo>
                  <a:pt x="839089" y="434456"/>
                </a:lnTo>
                <a:lnTo>
                  <a:pt x="791334" y="430379"/>
                </a:lnTo>
                <a:lnTo>
                  <a:pt x="744369" y="426083"/>
                </a:lnTo>
                <a:lnTo>
                  <a:pt x="698236" y="421567"/>
                </a:lnTo>
                <a:lnTo>
                  <a:pt x="652978" y="416830"/>
                </a:lnTo>
                <a:lnTo>
                  <a:pt x="608635" y="411872"/>
                </a:lnTo>
                <a:lnTo>
                  <a:pt x="565250" y="406695"/>
                </a:lnTo>
                <a:lnTo>
                  <a:pt x="522864" y="401297"/>
                </a:lnTo>
                <a:lnTo>
                  <a:pt x="457506" y="392238"/>
                </a:lnTo>
                <a:lnTo>
                  <a:pt x="396505" y="382847"/>
                </a:lnTo>
                <a:lnTo>
                  <a:pt x="339861" y="373145"/>
                </a:lnTo>
                <a:lnTo>
                  <a:pt x="287575" y="363156"/>
                </a:lnTo>
                <a:lnTo>
                  <a:pt x="239646" y="352903"/>
                </a:lnTo>
                <a:lnTo>
                  <a:pt x="196074" y="342409"/>
                </a:lnTo>
                <a:lnTo>
                  <a:pt x="156859" y="331697"/>
                </a:lnTo>
                <a:lnTo>
                  <a:pt x="91501" y="309709"/>
                </a:lnTo>
                <a:lnTo>
                  <a:pt x="43572" y="287123"/>
                </a:lnTo>
                <a:lnTo>
                  <a:pt x="13071" y="264124"/>
                </a:lnTo>
                <a:lnTo>
                  <a:pt x="0" y="229252"/>
                </a:lnTo>
                <a:lnTo>
                  <a:pt x="4357" y="217621"/>
                </a:lnTo>
                <a:lnTo>
                  <a:pt x="43572" y="183025"/>
                </a:lnTo>
                <a:lnTo>
                  <a:pt x="91501" y="160439"/>
                </a:lnTo>
                <a:lnTo>
                  <a:pt x="156859" y="138451"/>
                </a:lnTo>
                <a:lnTo>
                  <a:pt x="196074" y="127739"/>
                </a:lnTo>
                <a:lnTo>
                  <a:pt x="239646" y="117244"/>
                </a:lnTo>
                <a:lnTo>
                  <a:pt x="287575" y="106991"/>
                </a:lnTo>
                <a:lnTo>
                  <a:pt x="339861" y="97003"/>
                </a:lnTo>
                <a:lnTo>
                  <a:pt x="396505" y="87301"/>
                </a:lnTo>
                <a:lnTo>
                  <a:pt x="457506" y="77909"/>
                </a:lnTo>
                <a:lnTo>
                  <a:pt x="522864" y="68851"/>
                </a:lnTo>
                <a:lnTo>
                  <a:pt x="565250" y="63453"/>
                </a:lnTo>
                <a:lnTo>
                  <a:pt x="608635" y="58276"/>
                </a:lnTo>
                <a:lnTo>
                  <a:pt x="652978" y="53318"/>
                </a:lnTo>
                <a:lnTo>
                  <a:pt x="698236" y="48581"/>
                </a:lnTo>
                <a:lnTo>
                  <a:pt x="744369" y="44065"/>
                </a:lnTo>
                <a:lnTo>
                  <a:pt x="791334" y="39768"/>
                </a:lnTo>
                <a:lnTo>
                  <a:pt x="839089" y="35692"/>
                </a:lnTo>
                <a:lnTo>
                  <a:pt x="887595" y="31837"/>
                </a:lnTo>
                <a:lnTo>
                  <a:pt x="936807" y="28201"/>
                </a:lnTo>
                <a:lnTo>
                  <a:pt x="986686" y="24786"/>
                </a:lnTo>
                <a:lnTo>
                  <a:pt x="1037190" y="21591"/>
                </a:lnTo>
                <a:lnTo>
                  <a:pt x="1088276" y="18617"/>
                </a:lnTo>
                <a:lnTo>
                  <a:pt x="1139903" y="15863"/>
                </a:lnTo>
                <a:lnTo>
                  <a:pt x="1192030" y="13329"/>
                </a:lnTo>
                <a:lnTo>
                  <a:pt x="1244614" y="11016"/>
                </a:lnTo>
                <a:lnTo>
                  <a:pt x="1297615" y="8923"/>
                </a:lnTo>
                <a:lnTo>
                  <a:pt x="1350991" y="7050"/>
                </a:lnTo>
                <a:lnTo>
                  <a:pt x="1404699" y="5397"/>
                </a:lnTo>
                <a:lnTo>
                  <a:pt x="1458699" y="3965"/>
                </a:lnTo>
                <a:lnTo>
                  <a:pt x="1512949" y="2754"/>
                </a:lnTo>
                <a:lnTo>
                  <a:pt x="1567407" y="1762"/>
                </a:lnTo>
                <a:lnTo>
                  <a:pt x="1622031" y="991"/>
                </a:lnTo>
                <a:lnTo>
                  <a:pt x="1676780" y="440"/>
                </a:lnTo>
                <a:lnTo>
                  <a:pt x="1731613" y="110"/>
                </a:lnTo>
                <a:lnTo>
                  <a:pt x="1786487" y="0"/>
                </a:lnTo>
                <a:lnTo>
                  <a:pt x="1841361" y="110"/>
                </a:lnTo>
                <a:lnTo>
                  <a:pt x="1896193" y="440"/>
                </a:lnTo>
                <a:lnTo>
                  <a:pt x="1950943" y="991"/>
                </a:lnTo>
                <a:lnTo>
                  <a:pt x="2005567" y="1762"/>
                </a:lnTo>
                <a:lnTo>
                  <a:pt x="2060025" y="2754"/>
                </a:lnTo>
                <a:lnTo>
                  <a:pt x="2114274" y="3965"/>
                </a:lnTo>
                <a:lnTo>
                  <a:pt x="2168274" y="5397"/>
                </a:lnTo>
                <a:lnTo>
                  <a:pt x="2221983" y="7050"/>
                </a:lnTo>
                <a:lnTo>
                  <a:pt x="2275358" y="8923"/>
                </a:lnTo>
                <a:lnTo>
                  <a:pt x="2328359" y="11016"/>
                </a:lnTo>
                <a:lnTo>
                  <a:pt x="2380944" y="13329"/>
                </a:lnTo>
                <a:lnTo>
                  <a:pt x="2433071" y="15863"/>
                </a:lnTo>
                <a:lnTo>
                  <a:pt x="2484698" y="18617"/>
                </a:lnTo>
                <a:lnTo>
                  <a:pt x="2535784" y="21591"/>
                </a:lnTo>
                <a:lnTo>
                  <a:pt x="2586287" y="24786"/>
                </a:lnTo>
                <a:lnTo>
                  <a:pt x="2636166" y="28201"/>
                </a:lnTo>
                <a:lnTo>
                  <a:pt x="2685379" y="31837"/>
                </a:lnTo>
                <a:lnTo>
                  <a:pt x="2733884" y="35692"/>
                </a:lnTo>
                <a:lnTo>
                  <a:pt x="2781640" y="39768"/>
                </a:lnTo>
                <a:lnTo>
                  <a:pt x="2828605" y="44065"/>
                </a:lnTo>
                <a:lnTo>
                  <a:pt x="2874737" y="48581"/>
                </a:lnTo>
                <a:lnTo>
                  <a:pt x="2919996" y="53318"/>
                </a:lnTo>
                <a:lnTo>
                  <a:pt x="2964338" y="58276"/>
                </a:lnTo>
                <a:lnTo>
                  <a:pt x="3007723" y="63453"/>
                </a:lnTo>
                <a:lnTo>
                  <a:pt x="3050109" y="68851"/>
                </a:lnTo>
                <a:close/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651000" y="7146442"/>
            <a:ext cx="12959715" cy="115824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165600" marR="5080" indent="-4152900">
              <a:lnSpc>
                <a:spcPts val="4300"/>
              </a:lnSpc>
              <a:spcBef>
                <a:spcPts val="285"/>
              </a:spcBef>
            </a:pPr>
            <a:r>
              <a:rPr sz="3600" spc="50" dirty="0">
                <a:latin typeface="Verdana"/>
                <a:cs typeface="Verdana"/>
              </a:rPr>
              <a:t>By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50" dirty="0">
                <a:latin typeface="Verdana"/>
                <a:cs typeface="Verdana"/>
              </a:rPr>
              <a:t>end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of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procedure,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45" dirty="0">
                <a:latin typeface="Verdana"/>
                <a:cs typeface="Verdana"/>
              </a:rPr>
              <a:t>we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60" dirty="0">
                <a:latin typeface="Verdana"/>
                <a:cs typeface="Verdana"/>
              </a:rPr>
              <a:t>have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50" dirty="0">
                <a:latin typeface="Verdana"/>
                <a:cs typeface="Verdana"/>
              </a:rPr>
              <a:t>a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fully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70" dirty="0">
                <a:latin typeface="Verdana"/>
                <a:cs typeface="Verdana"/>
              </a:rPr>
              <a:t>populated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distance  </a:t>
            </a:r>
            <a:r>
              <a:rPr sz="3600" spc="45" dirty="0">
                <a:latin typeface="Verdana"/>
                <a:cs typeface="Verdana"/>
              </a:rPr>
              <a:t>table </a:t>
            </a:r>
            <a:r>
              <a:rPr sz="3600" spc="-10" dirty="0">
                <a:latin typeface="Verdana"/>
                <a:cs typeface="Verdana"/>
              </a:rPr>
              <a:t>(more </a:t>
            </a:r>
            <a:r>
              <a:rPr sz="3600" spc="-5" dirty="0">
                <a:latin typeface="Verdana"/>
                <a:cs typeface="Verdana"/>
              </a:rPr>
              <a:t>in </a:t>
            </a:r>
            <a:r>
              <a:rPr sz="3600" spc="-50" dirty="0">
                <a:latin typeface="Verdana"/>
                <a:cs typeface="Verdana"/>
              </a:rPr>
              <a:t>a</a:t>
            </a:r>
            <a:r>
              <a:rPr sz="3600" spc="-795" dirty="0">
                <a:latin typeface="Verdana"/>
                <a:cs typeface="Verdana"/>
              </a:rPr>
              <a:t> </a:t>
            </a:r>
            <a:r>
              <a:rPr sz="3600" spc="50" dirty="0">
                <a:latin typeface="Verdana"/>
                <a:cs typeface="Verdana"/>
              </a:rPr>
              <a:t>bit)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0" y="647700"/>
            <a:ext cx="65417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Finding </a:t>
            </a:r>
            <a:r>
              <a:rPr spc="-65" dirty="0"/>
              <a:t>Shortest</a:t>
            </a:r>
            <a:r>
              <a:rPr spc="-600" dirty="0"/>
              <a:t> </a:t>
            </a:r>
            <a:r>
              <a:rPr spc="10" dirty="0"/>
              <a:t>Path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309100" y="2882900"/>
          <a:ext cx="5896608" cy="3130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1489"/>
                <a:gridCol w="2242819"/>
                <a:gridCol w="1892300"/>
              </a:tblGrid>
              <a:tr h="8890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</a:tr>
              <a:tr h="45338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marL="635" algn="ctr">
                        <a:lnSpc>
                          <a:spcPts val="28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330197" y="3236810"/>
            <a:ext cx="532765" cy="417195"/>
            <a:chOff x="1330197" y="3236810"/>
            <a:chExt cx="532765" cy="417195"/>
          </a:xfrm>
        </p:grpSpPr>
        <p:sp>
          <p:nvSpPr>
            <p:cNvPr id="5" name="object 5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9" name="object 9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13" name="object 13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265049" y="4091559"/>
            <a:ext cx="1310005" cy="1170305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31496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48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72376" y="2888452"/>
            <a:ext cx="5669280" cy="3012440"/>
            <a:chOff x="972376" y="2888452"/>
            <a:chExt cx="5669280" cy="3012440"/>
          </a:xfrm>
        </p:grpSpPr>
        <p:sp>
          <p:nvSpPr>
            <p:cNvPr id="20" name="object 20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29461" y="5522543"/>
              <a:ext cx="2656205" cy="378460"/>
            </a:xfrm>
            <a:custGeom>
              <a:avLst/>
              <a:gdLst/>
              <a:ahLst/>
              <a:cxnLst/>
              <a:rect l="l" t="t" r="r" b="b"/>
              <a:pathLst>
                <a:path w="2656204" h="378460">
                  <a:moveTo>
                    <a:pt x="121920" y="0"/>
                  </a:moveTo>
                  <a:lnTo>
                    <a:pt x="0" y="0"/>
                  </a:lnTo>
                  <a:lnTo>
                    <a:pt x="60960" y="121920"/>
                  </a:lnTo>
                  <a:lnTo>
                    <a:pt x="121920" y="0"/>
                  </a:lnTo>
                  <a:close/>
                </a:path>
                <a:path w="2656204" h="378460">
                  <a:moveTo>
                    <a:pt x="2655874" y="317258"/>
                  </a:moveTo>
                  <a:lnTo>
                    <a:pt x="2533954" y="256298"/>
                  </a:lnTo>
                  <a:lnTo>
                    <a:pt x="2533954" y="378218"/>
                  </a:lnTo>
                  <a:lnTo>
                    <a:pt x="2655874" y="3172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43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066800" y="2336800"/>
            <a:ext cx="1172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Sou</a:t>
            </a:r>
            <a:r>
              <a:rPr sz="2600" spc="-6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600" spc="9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796567" y="2954172"/>
            <a:ext cx="5810250" cy="2352675"/>
            <a:chOff x="1796567" y="2954172"/>
            <a:chExt cx="5810250" cy="2352675"/>
          </a:xfrm>
        </p:grpSpPr>
        <p:sp>
          <p:nvSpPr>
            <p:cNvPr id="37" name="object 37"/>
            <p:cNvSpPr/>
            <p:nvPr/>
          </p:nvSpPr>
          <p:spPr>
            <a:xfrm>
              <a:off x="6233299" y="4072511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65049" y="4091558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43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23897" y="3083712"/>
              <a:ext cx="2498090" cy="0"/>
            </a:xfrm>
            <a:custGeom>
              <a:avLst/>
              <a:gdLst/>
              <a:ahLst/>
              <a:cxnLst/>
              <a:rect l="l" t="t" r="r" b="b"/>
              <a:pathLst>
                <a:path w="2498090">
                  <a:moveTo>
                    <a:pt x="2497937" y="0"/>
                  </a:moveTo>
                  <a:lnTo>
                    <a:pt x="31750" y="0"/>
                  </a:lnTo>
                  <a:lnTo>
                    <a:pt x="0" y="0"/>
                  </a:lnTo>
                </a:path>
              </a:pathLst>
            </a:custGeom>
            <a:ln w="63500">
              <a:solidFill>
                <a:srgbClr val="0C9DB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96567" y="2954172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80" h="259080">
                  <a:moveTo>
                    <a:pt x="259080" y="0"/>
                  </a:moveTo>
                  <a:lnTo>
                    <a:pt x="0" y="129539"/>
                  </a:lnTo>
                  <a:lnTo>
                    <a:pt x="259080" y="259079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59996" y="3227557"/>
              <a:ext cx="1859280" cy="988060"/>
            </a:xfrm>
            <a:custGeom>
              <a:avLst/>
              <a:gdLst/>
              <a:ahLst/>
              <a:cxnLst/>
              <a:rect l="l" t="t" r="r" b="b"/>
              <a:pathLst>
                <a:path w="1859279" h="988060">
                  <a:moveTo>
                    <a:pt x="1858735" y="987992"/>
                  </a:moveTo>
                  <a:lnTo>
                    <a:pt x="28035" y="14902"/>
                  </a:lnTo>
                  <a:lnTo>
                    <a:pt x="0" y="0"/>
                  </a:lnTo>
                </a:path>
              </a:pathLst>
            </a:custGeom>
            <a:ln w="63500">
              <a:solidFill>
                <a:srgbClr val="0C9DB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659249" y="3120847"/>
              <a:ext cx="290195" cy="236220"/>
            </a:xfrm>
            <a:custGeom>
              <a:avLst/>
              <a:gdLst/>
              <a:ahLst/>
              <a:cxnLst/>
              <a:rect l="l" t="t" r="r" b="b"/>
              <a:pathLst>
                <a:path w="290195" h="236220">
                  <a:moveTo>
                    <a:pt x="0" y="0"/>
                  </a:moveTo>
                  <a:lnTo>
                    <a:pt x="167970" y="235991"/>
                  </a:lnTo>
                  <a:lnTo>
                    <a:pt x="289572" y="7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231900" y="7150100"/>
            <a:ext cx="13801090" cy="11201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5575300" marR="5080" indent="-5562600">
              <a:lnSpc>
                <a:spcPts val="4300"/>
              </a:lnSpc>
              <a:spcBef>
                <a:spcPts val="259"/>
              </a:spcBef>
            </a:pPr>
            <a:r>
              <a:rPr sz="3600" spc="-65" dirty="0">
                <a:latin typeface="Verdana"/>
                <a:cs typeface="Verdana"/>
              </a:rPr>
              <a:t>To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trace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60" dirty="0">
                <a:latin typeface="Verdana"/>
                <a:cs typeface="Verdana"/>
              </a:rPr>
              <a:t>out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10" dirty="0">
                <a:latin typeface="Verdana"/>
                <a:cs typeface="Verdana"/>
              </a:rPr>
              <a:t>the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shortest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-50" dirty="0">
                <a:latin typeface="Verdana"/>
                <a:cs typeface="Verdana"/>
              </a:rPr>
              <a:t>path,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25" dirty="0">
                <a:solidFill>
                  <a:srgbClr val="F05A28"/>
                </a:solidFill>
                <a:latin typeface="Verdana"/>
                <a:cs typeface="Verdana"/>
              </a:rPr>
              <a:t>backtrack</a:t>
            </a:r>
            <a:r>
              <a:rPr sz="3600" spc="-18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3600" spc="15" dirty="0">
                <a:latin typeface="Verdana"/>
                <a:cs typeface="Verdana"/>
              </a:rPr>
              <a:t>from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destination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40" dirty="0">
                <a:latin typeface="Verdana"/>
                <a:cs typeface="Verdana"/>
              </a:rPr>
              <a:t>D  </a:t>
            </a:r>
            <a:r>
              <a:rPr sz="3600" spc="90" dirty="0">
                <a:latin typeface="Verdana"/>
                <a:cs typeface="Verdana"/>
              </a:rPr>
              <a:t>to </a:t>
            </a:r>
            <a:r>
              <a:rPr sz="3600" spc="15" dirty="0">
                <a:latin typeface="Verdana"/>
                <a:cs typeface="Verdana"/>
              </a:rPr>
              <a:t>source</a:t>
            </a:r>
            <a:r>
              <a:rPr sz="3600" spc="-475" dirty="0">
                <a:latin typeface="Verdana"/>
                <a:cs typeface="Verdana"/>
              </a:rPr>
              <a:t> </a:t>
            </a:r>
            <a:r>
              <a:rPr sz="3600" spc="380" dirty="0">
                <a:latin typeface="Verdana"/>
                <a:cs typeface="Verdana"/>
              </a:rPr>
              <a:t>A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Bac</a:t>
            </a:r>
            <a:r>
              <a:rPr spc="-20" dirty="0"/>
              <a:t>k</a:t>
            </a:r>
            <a:r>
              <a:rPr spc="25" dirty="0"/>
              <a:t>t</a:t>
            </a:r>
            <a:r>
              <a:rPr spc="-250" dirty="0"/>
              <a:t>r</a:t>
            </a:r>
            <a:r>
              <a:rPr spc="-15" dirty="0"/>
              <a:t>acking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30197" y="3236810"/>
            <a:ext cx="532765" cy="417195"/>
            <a:chOff x="1330197" y="3236810"/>
            <a:chExt cx="532765" cy="417195"/>
          </a:xfrm>
        </p:grpSpPr>
        <p:sp>
          <p:nvSpPr>
            <p:cNvPr id="4" name="object 4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7" name="object 7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10" name="object 10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>
              <a:alpha val="81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972376" y="2888452"/>
            <a:ext cx="5669280" cy="3012440"/>
            <a:chOff x="972376" y="2888452"/>
            <a:chExt cx="5669280" cy="3012440"/>
          </a:xfrm>
        </p:grpSpPr>
        <p:sp>
          <p:nvSpPr>
            <p:cNvPr id="14" name="object 14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29461" y="5522543"/>
              <a:ext cx="2656205" cy="378460"/>
            </a:xfrm>
            <a:custGeom>
              <a:avLst/>
              <a:gdLst/>
              <a:ahLst/>
              <a:cxnLst/>
              <a:rect l="l" t="t" r="r" b="b"/>
              <a:pathLst>
                <a:path w="2656204" h="378460">
                  <a:moveTo>
                    <a:pt x="121920" y="0"/>
                  </a:moveTo>
                  <a:lnTo>
                    <a:pt x="0" y="0"/>
                  </a:lnTo>
                  <a:lnTo>
                    <a:pt x="60960" y="121920"/>
                  </a:lnTo>
                  <a:lnTo>
                    <a:pt x="121920" y="0"/>
                  </a:lnTo>
                  <a:close/>
                </a:path>
                <a:path w="2656204" h="378460">
                  <a:moveTo>
                    <a:pt x="2655874" y="317258"/>
                  </a:moveTo>
                  <a:lnTo>
                    <a:pt x="2533954" y="256298"/>
                  </a:lnTo>
                  <a:lnTo>
                    <a:pt x="2533954" y="378218"/>
                  </a:lnTo>
                  <a:lnTo>
                    <a:pt x="2655874" y="317258"/>
                  </a:lnTo>
                  <a:close/>
                </a:path>
              </a:pathLst>
            </a:custGeom>
            <a:solidFill>
              <a:srgbClr val="000000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066800" y="2336800"/>
            <a:ext cx="1172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Sou</a:t>
            </a:r>
            <a:r>
              <a:rPr sz="2600" spc="-6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600" spc="9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233299" y="4072511"/>
            <a:ext cx="4982210" cy="1615440"/>
            <a:chOff x="6233299" y="4072511"/>
            <a:chExt cx="4982210" cy="1615440"/>
          </a:xfrm>
        </p:grpSpPr>
        <p:sp>
          <p:nvSpPr>
            <p:cNvPr id="30" name="object 30"/>
            <p:cNvSpPr/>
            <p:nvPr/>
          </p:nvSpPr>
          <p:spPr>
            <a:xfrm>
              <a:off x="6233299" y="4072511"/>
              <a:ext cx="1372984" cy="12337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265049" y="4091558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43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097149" y="5033544"/>
              <a:ext cx="2117775" cy="6539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256856" y="4676686"/>
              <a:ext cx="1923414" cy="671195"/>
            </a:xfrm>
            <a:custGeom>
              <a:avLst/>
              <a:gdLst/>
              <a:ahLst/>
              <a:cxnLst/>
              <a:rect l="l" t="t" r="r" b="b"/>
              <a:pathLst>
                <a:path w="1923415" h="671195">
                  <a:moveTo>
                    <a:pt x="0" y="0"/>
                  </a:moveTo>
                  <a:lnTo>
                    <a:pt x="1911078" y="666439"/>
                  </a:lnTo>
                  <a:lnTo>
                    <a:pt x="1923070" y="670621"/>
                  </a:lnTo>
                </a:path>
              </a:pathLst>
            </a:custGeom>
            <a:ln w="253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3220445" y="5033544"/>
            <a:ext cx="2118360" cy="654050"/>
            <a:chOff x="13220445" y="5033544"/>
            <a:chExt cx="2118360" cy="654050"/>
          </a:xfrm>
        </p:grpSpPr>
        <p:sp>
          <p:nvSpPr>
            <p:cNvPr id="35" name="object 35"/>
            <p:cNvSpPr/>
            <p:nvPr/>
          </p:nvSpPr>
          <p:spPr>
            <a:xfrm>
              <a:off x="13299947" y="528687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>
                <a:alpha val="974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220445" y="5033544"/>
              <a:ext cx="2117775" cy="6539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9122549" y="2882900"/>
          <a:ext cx="6167754" cy="3130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"/>
                <a:gridCol w="1761489"/>
                <a:gridCol w="93980"/>
                <a:gridCol w="2082165"/>
                <a:gridCol w="67945"/>
                <a:gridCol w="1892935"/>
                <a:gridCol w="82550"/>
              </a:tblGrid>
              <a:tr h="88900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 cap="flat" cmpd="sng" algn="ctr">
                      <a:solidFill>
                        <a:srgbClr val="164F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4533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</a:tcPr>
                </a:tc>
              </a:tr>
              <a:tr h="3739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835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35" algn="ctr">
                        <a:lnSpc>
                          <a:spcPts val="2835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5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73126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</a:tr>
              <a:tr h="2157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ts val="28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ts val="160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23127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8" name="object 38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65049" y="4091559"/>
            <a:ext cx="1310005" cy="1170305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31496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48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>
              <a:alpha val="814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147873" y="5285575"/>
            <a:ext cx="135255" cy="115570"/>
          </a:xfrm>
          <a:custGeom>
            <a:avLst/>
            <a:gdLst/>
            <a:ahLst/>
            <a:cxnLst/>
            <a:rect l="l" t="t" r="r" b="b"/>
            <a:pathLst>
              <a:path w="135254" h="115570">
                <a:moveTo>
                  <a:pt x="40144" y="0"/>
                </a:moveTo>
                <a:lnTo>
                  <a:pt x="0" y="115112"/>
                </a:lnTo>
                <a:lnTo>
                  <a:pt x="135191" y="97701"/>
                </a:lnTo>
                <a:lnTo>
                  <a:pt x="40144" y="0"/>
                </a:lnTo>
                <a:close/>
              </a:path>
            </a:pathLst>
          </a:custGeom>
          <a:solidFill>
            <a:srgbClr val="F05A28">
              <a:alpha val="974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819900" y="7696200"/>
            <a:ext cx="768985" cy="736600"/>
          </a:xfrm>
          <a:prstGeom prst="rect">
            <a:avLst/>
          </a:prstGeom>
          <a:solidFill>
            <a:srgbClr val="F05A28"/>
          </a:solidFill>
          <a:ln w="38100">
            <a:solidFill>
              <a:srgbClr val="164F86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200"/>
              </a:spcBef>
            </a:pPr>
            <a:r>
              <a:rPr sz="2400" spc="25" dirty="0"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632200" y="7810500"/>
            <a:ext cx="2404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0" dirty="0">
                <a:solidFill>
                  <a:srgbClr val="404040"/>
                </a:solidFill>
                <a:latin typeface="Verdana"/>
                <a:cs typeface="Verdana"/>
              </a:rPr>
              <a:t>Shortest</a:t>
            </a:r>
            <a:r>
              <a:rPr sz="280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Verdana"/>
                <a:cs typeface="Verdana"/>
              </a:rPr>
              <a:t>Path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8000" y="647700"/>
            <a:ext cx="76079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Shortest </a:t>
            </a:r>
            <a:r>
              <a:rPr spc="10" dirty="0"/>
              <a:t>Path</a:t>
            </a:r>
            <a:r>
              <a:rPr spc="-484" dirty="0"/>
              <a:t> </a:t>
            </a:r>
            <a:r>
              <a:rPr spc="15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63800" y="7327900"/>
            <a:ext cx="11507470" cy="11201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2463800" marR="5080" indent="-2451100">
              <a:lnSpc>
                <a:spcPts val="4300"/>
              </a:lnSpc>
              <a:spcBef>
                <a:spcPts val="259"/>
              </a:spcBef>
            </a:pPr>
            <a:r>
              <a:rPr sz="3600" spc="-25" dirty="0">
                <a:latin typeface="Verdana"/>
                <a:cs typeface="Verdana"/>
              </a:rPr>
              <a:t>Problem: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10" dirty="0">
                <a:latin typeface="Verdana"/>
                <a:cs typeface="Verdana"/>
              </a:rPr>
              <a:t>Find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10" dirty="0">
                <a:latin typeface="Verdana"/>
                <a:cs typeface="Verdana"/>
              </a:rPr>
              <a:t>the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shortest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path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45" dirty="0">
                <a:latin typeface="Verdana"/>
                <a:cs typeface="Verdana"/>
              </a:rPr>
              <a:t>between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-50" dirty="0">
                <a:latin typeface="Verdana"/>
                <a:cs typeface="Verdana"/>
              </a:rPr>
              <a:t>a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5" dirty="0">
                <a:latin typeface="Verdana"/>
                <a:cs typeface="Verdana"/>
              </a:rPr>
              <a:t>source  </a:t>
            </a:r>
            <a:r>
              <a:rPr sz="3600" spc="80" dirty="0">
                <a:latin typeface="Verdana"/>
                <a:cs typeface="Verdana"/>
              </a:rPr>
              <a:t>node </a:t>
            </a:r>
            <a:r>
              <a:rPr sz="3600" spc="20" dirty="0">
                <a:latin typeface="Verdana"/>
                <a:cs typeface="Verdana"/>
              </a:rPr>
              <a:t>and </a:t>
            </a:r>
            <a:r>
              <a:rPr sz="3600" spc="-50" dirty="0">
                <a:latin typeface="Verdana"/>
                <a:cs typeface="Verdana"/>
              </a:rPr>
              <a:t>a </a:t>
            </a:r>
            <a:r>
              <a:rPr sz="3600" spc="25" dirty="0">
                <a:latin typeface="Verdana"/>
                <a:cs typeface="Verdana"/>
              </a:rPr>
              <a:t>destination</a:t>
            </a:r>
            <a:r>
              <a:rPr sz="3600" spc="-819" dirty="0">
                <a:latin typeface="Verdana"/>
                <a:cs typeface="Verdana"/>
              </a:rPr>
              <a:t> </a:t>
            </a:r>
            <a:r>
              <a:rPr sz="3600" spc="80" dirty="0">
                <a:latin typeface="Verdana"/>
                <a:cs typeface="Verdana"/>
              </a:rPr>
              <a:t>node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20772" y="3495040"/>
            <a:ext cx="684530" cy="494665"/>
            <a:chOff x="2620772" y="3495040"/>
            <a:chExt cx="684530" cy="494665"/>
          </a:xfrm>
        </p:grpSpPr>
        <p:sp>
          <p:nvSpPr>
            <p:cNvPr id="5" name="object 5"/>
            <p:cNvSpPr/>
            <p:nvPr/>
          </p:nvSpPr>
          <p:spPr>
            <a:xfrm>
              <a:off x="2627122" y="35013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27122" y="35013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07996" y="3157143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29718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234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151371" y="2563710"/>
            <a:ext cx="684530" cy="494665"/>
            <a:chOff x="6151371" y="2563710"/>
            <a:chExt cx="684530" cy="494665"/>
          </a:xfrm>
        </p:grpSpPr>
        <p:sp>
          <p:nvSpPr>
            <p:cNvPr id="9" name="object 9"/>
            <p:cNvSpPr/>
            <p:nvPr/>
          </p:nvSpPr>
          <p:spPr>
            <a:xfrm>
              <a:off x="6157721" y="257006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57721" y="257006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324600" y="25146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585542" y="3765968"/>
            <a:ext cx="684530" cy="494665"/>
            <a:chOff x="8585542" y="3765968"/>
            <a:chExt cx="684530" cy="494665"/>
          </a:xfrm>
        </p:grpSpPr>
        <p:sp>
          <p:nvSpPr>
            <p:cNvPr id="13" name="object 13"/>
            <p:cNvSpPr/>
            <p:nvPr/>
          </p:nvSpPr>
          <p:spPr>
            <a:xfrm>
              <a:off x="8591892" y="37723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91892" y="37723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775700" y="3708400"/>
            <a:ext cx="29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908701" y="4121568"/>
            <a:ext cx="684530" cy="494665"/>
            <a:chOff x="11908701" y="4121568"/>
            <a:chExt cx="684530" cy="494665"/>
          </a:xfrm>
        </p:grpSpPr>
        <p:sp>
          <p:nvSpPr>
            <p:cNvPr id="17" name="object 17"/>
            <p:cNvSpPr/>
            <p:nvPr/>
          </p:nvSpPr>
          <p:spPr>
            <a:xfrm>
              <a:off x="1191505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91505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595925" y="3783672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292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05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284471" y="4121568"/>
            <a:ext cx="684530" cy="494665"/>
            <a:chOff x="4284471" y="4121568"/>
            <a:chExt cx="684530" cy="494665"/>
          </a:xfrm>
        </p:grpSpPr>
        <p:sp>
          <p:nvSpPr>
            <p:cNvPr id="21" name="object 21"/>
            <p:cNvSpPr/>
            <p:nvPr/>
          </p:nvSpPr>
          <p:spPr>
            <a:xfrm>
              <a:off x="429082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9082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457700" y="40640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02171" y="5761990"/>
            <a:ext cx="671830" cy="48196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8120">
              <a:lnSpc>
                <a:spcPts val="347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68372" y="5761990"/>
            <a:ext cx="671830" cy="48196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3470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189820" y="2804579"/>
            <a:ext cx="8681720" cy="3009900"/>
            <a:chOff x="3189820" y="2804579"/>
            <a:chExt cx="8681720" cy="3009900"/>
          </a:xfrm>
        </p:grpSpPr>
        <p:sp>
          <p:nvSpPr>
            <p:cNvPr id="27" name="object 27"/>
            <p:cNvSpPr/>
            <p:nvPr/>
          </p:nvSpPr>
          <p:spPr>
            <a:xfrm>
              <a:off x="3196170" y="2810935"/>
              <a:ext cx="2949575" cy="724535"/>
            </a:xfrm>
            <a:custGeom>
              <a:avLst/>
              <a:gdLst/>
              <a:ahLst/>
              <a:cxnLst/>
              <a:rect l="l" t="t" r="r" b="b"/>
              <a:pathLst>
                <a:path w="2949575" h="724535">
                  <a:moveTo>
                    <a:pt x="0" y="724324"/>
                  </a:moveTo>
                  <a:lnTo>
                    <a:pt x="294944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24129" y="2810929"/>
              <a:ext cx="1805305" cy="963930"/>
            </a:xfrm>
            <a:custGeom>
              <a:avLst/>
              <a:gdLst/>
              <a:ahLst/>
              <a:cxnLst/>
              <a:rect l="l" t="t" r="r" b="b"/>
              <a:pathLst>
                <a:path w="1805304" h="963929">
                  <a:moveTo>
                    <a:pt x="0" y="0"/>
                  </a:moveTo>
                  <a:lnTo>
                    <a:pt x="1805048" y="963543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313329" y="4044416"/>
              <a:ext cx="2552065" cy="285750"/>
            </a:xfrm>
            <a:custGeom>
              <a:avLst/>
              <a:gdLst/>
              <a:ahLst/>
              <a:cxnLst/>
              <a:rect l="l" t="t" r="r" b="b"/>
              <a:pathLst>
                <a:path w="2552065" h="285750">
                  <a:moveTo>
                    <a:pt x="0" y="0"/>
                  </a:moveTo>
                  <a:lnTo>
                    <a:pt x="2551505" y="28563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02860" y="4620767"/>
              <a:ext cx="1187450" cy="1187450"/>
            </a:xfrm>
            <a:custGeom>
              <a:avLst/>
              <a:gdLst/>
              <a:ahLst/>
              <a:cxnLst/>
              <a:rect l="l" t="t" r="r" b="b"/>
              <a:pathLst>
                <a:path w="1187450" h="1187450">
                  <a:moveTo>
                    <a:pt x="0" y="0"/>
                  </a:moveTo>
                  <a:lnTo>
                    <a:pt x="1186938" y="118693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3151720" y="6002870"/>
            <a:ext cx="3038475" cy="0"/>
          </a:xfrm>
          <a:custGeom>
            <a:avLst/>
            <a:gdLst/>
            <a:ahLst/>
            <a:cxnLst/>
            <a:rect l="l" t="t" r="r" b="b"/>
            <a:pathLst>
              <a:path w="3038475">
                <a:moveTo>
                  <a:pt x="0" y="0"/>
                </a:moveTo>
                <a:lnTo>
                  <a:pt x="30383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847071" y="5761990"/>
            <a:ext cx="671830" cy="48196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720">
              <a:lnSpc>
                <a:spcPts val="3470"/>
              </a:lnSpc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877050" y="6002870"/>
            <a:ext cx="2954020" cy="0"/>
          </a:xfrm>
          <a:custGeom>
            <a:avLst/>
            <a:gdLst/>
            <a:ahLst/>
            <a:cxnLst/>
            <a:rect l="l" t="t" r="r" b="b"/>
            <a:pathLst>
              <a:path w="2954020">
                <a:moveTo>
                  <a:pt x="0" y="0"/>
                </a:moveTo>
                <a:lnTo>
                  <a:pt x="29536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2276246" y="3138096"/>
            <a:ext cx="10073640" cy="2673350"/>
            <a:chOff x="2276246" y="3138096"/>
            <a:chExt cx="10073640" cy="2673350"/>
          </a:xfrm>
        </p:grpSpPr>
        <p:sp>
          <p:nvSpPr>
            <p:cNvPr id="35" name="object 35"/>
            <p:cNvSpPr/>
            <p:nvPr/>
          </p:nvSpPr>
          <p:spPr>
            <a:xfrm>
              <a:off x="9232313" y="4241073"/>
              <a:ext cx="950594" cy="1503680"/>
            </a:xfrm>
            <a:custGeom>
              <a:avLst/>
              <a:gdLst/>
              <a:ahLst/>
              <a:cxnLst/>
              <a:rect l="l" t="t" r="r" b="b"/>
              <a:pathLst>
                <a:path w="950595" h="1503679">
                  <a:moveTo>
                    <a:pt x="950380" y="1503555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99460" y="3978528"/>
              <a:ext cx="1061720" cy="417830"/>
            </a:xfrm>
            <a:custGeom>
              <a:avLst/>
              <a:gdLst/>
              <a:ahLst/>
              <a:cxnLst/>
              <a:rect l="l" t="t" r="r" b="b"/>
              <a:pathLst>
                <a:path w="1061720" h="417829">
                  <a:moveTo>
                    <a:pt x="0" y="0"/>
                  </a:moveTo>
                  <a:lnTo>
                    <a:pt x="1061329" y="417399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23055" y="4620767"/>
              <a:ext cx="1614170" cy="1156970"/>
            </a:xfrm>
            <a:custGeom>
              <a:avLst/>
              <a:gdLst/>
              <a:ahLst/>
              <a:cxnLst/>
              <a:rect l="l" t="t" r="r" b="b"/>
              <a:pathLst>
                <a:path w="1614170" h="1156970">
                  <a:moveTo>
                    <a:pt x="1614133" y="0"/>
                  </a:moveTo>
                  <a:lnTo>
                    <a:pt x="0" y="115681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565418" y="4623942"/>
              <a:ext cx="1778635" cy="1181100"/>
            </a:xfrm>
            <a:custGeom>
              <a:avLst/>
              <a:gdLst/>
              <a:ahLst/>
              <a:cxnLst/>
              <a:rect l="l" t="t" r="r" b="b"/>
              <a:pathLst>
                <a:path w="1778634" h="1181100">
                  <a:moveTo>
                    <a:pt x="1778041" y="0"/>
                  </a:moveTo>
                  <a:lnTo>
                    <a:pt x="0" y="1180591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36231" y="4212170"/>
              <a:ext cx="1781175" cy="1561465"/>
            </a:xfrm>
            <a:custGeom>
              <a:avLst/>
              <a:gdLst/>
              <a:ahLst/>
              <a:cxnLst/>
              <a:rect l="l" t="t" r="r" b="b"/>
              <a:pathLst>
                <a:path w="1781175" h="1561464">
                  <a:moveTo>
                    <a:pt x="1780845" y="0"/>
                  </a:moveTo>
                  <a:lnTo>
                    <a:pt x="0" y="1561375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76246" y="3138096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905000" y="2565400"/>
            <a:ext cx="21132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Source</a:t>
            </a:r>
            <a:r>
              <a:rPr sz="2600" spc="-21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60" dirty="0">
                <a:solidFill>
                  <a:srgbClr val="535353"/>
                </a:solidFill>
                <a:latin typeface="Verdana"/>
                <a:cs typeface="Verdana"/>
              </a:rPr>
              <a:t>node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163300" y="3289300"/>
            <a:ext cx="28644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0" dirty="0">
                <a:solidFill>
                  <a:srgbClr val="535353"/>
                </a:solidFill>
                <a:latin typeface="Verdana"/>
                <a:cs typeface="Verdana"/>
              </a:rPr>
              <a:t>Destination</a:t>
            </a:r>
            <a:r>
              <a:rPr sz="2600" spc="-21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60" dirty="0">
                <a:solidFill>
                  <a:srgbClr val="535353"/>
                </a:solidFill>
                <a:latin typeface="Verdana"/>
                <a:cs typeface="Verdana"/>
              </a:rPr>
              <a:t>node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564175" y="3764625"/>
            <a:ext cx="1372984" cy="1233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Bac</a:t>
            </a:r>
            <a:r>
              <a:rPr spc="-20" dirty="0"/>
              <a:t>k</a:t>
            </a:r>
            <a:r>
              <a:rPr spc="25" dirty="0"/>
              <a:t>t</a:t>
            </a:r>
            <a:r>
              <a:rPr spc="-250" dirty="0"/>
              <a:t>r</a:t>
            </a:r>
            <a:r>
              <a:rPr spc="-15" dirty="0"/>
              <a:t>acking</a:t>
            </a:r>
          </a:p>
        </p:txBody>
      </p:sp>
      <p:sp>
        <p:nvSpPr>
          <p:cNvPr id="3" name="object 3"/>
          <p:cNvSpPr/>
          <p:nvPr/>
        </p:nvSpPr>
        <p:spPr>
          <a:xfrm>
            <a:off x="9321800" y="2895599"/>
            <a:ext cx="5896610" cy="889000"/>
          </a:xfrm>
          <a:custGeom>
            <a:avLst/>
            <a:gdLst/>
            <a:ahLst/>
            <a:cxnLst/>
            <a:rect l="l" t="t" r="r" b="b"/>
            <a:pathLst>
              <a:path w="5896609" h="889000">
                <a:moveTo>
                  <a:pt x="5896356" y="0"/>
                </a:moveTo>
                <a:lnTo>
                  <a:pt x="4004056" y="0"/>
                </a:lnTo>
                <a:lnTo>
                  <a:pt x="1761388" y="0"/>
                </a:lnTo>
                <a:lnTo>
                  <a:pt x="0" y="0"/>
                </a:lnTo>
                <a:lnTo>
                  <a:pt x="0" y="889000"/>
                </a:lnTo>
                <a:lnTo>
                  <a:pt x="1761388" y="889000"/>
                </a:lnTo>
                <a:lnTo>
                  <a:pt x="4004056" y="889000"/>
                </a:lnTo>
                <a:lnTo>
                  <a:pt x="5896356" y="889000"/>
                </a:lnTo>
                <a:lnTo>
                  <a:pt x="5896356" y="0"/>
                </a:lnTo>
                <a:close/>
              </a:path>
            </a:pathLst>
          </a:custGeom>
          <a:solidFill>
            <a:srgbClr val="9BC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04400" y="3136900"/>
            <a:ext cx="788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57000" y="3136900"/>
            <a:ext cx="1296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Distance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25500" y="2946400"/>
            <a:ext cx="149923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68300" marR="5080" indent="-355600">
              <a:lnSpc>
                <a:spcPct val="100699"/>
              </a:lnSpc>
              <a:spcBef>
                <a:spcPts val="8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Prece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din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g  Node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71100" y="3784600"/>
            <a:ext cx="266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4" dirty="0"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77700" y="3784600"/>
            <a:ext cx="241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5" dirty="0">
                <a:solidFill>
                  <a:srgbClr val="2A9FBC"/>
                </a:solidFill>
                <a:latin typeface="Verdana"/>
                <a:cs typeface="Verdana"/>
              </a:rPr>
              <a:t>0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35100" y="3784600"/>
            <a:ext cx="266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4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3800" y="4229100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latin typeface="Verdana"/>
                <a:cs typeface="Verdana"/>
              </a:rPr>
              <a:t>B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128500" y="4229100"/>
            <a:ext cx="146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80" dirty="0">
                <a:solidFill>
                  <a:srgbClr val="2A9FBC"/>
                </a:solidFill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135100" y="4229100"/>
            <a:ext cx="266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4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71100" y="4673600"/>
            <a:ext cx="250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latin typeface="Verdana"/>
                <a:cs typeface="Verdana"/>
              </a:rPr>
              <a:t>C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141200" y="4673600"/>
            <a:ext cx="127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25" dirty="0">
                <a:solidFill>
                  <a:srgbClr val="2A9FBC"/>
                </a:solidFill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135100" y="4673600"/>
            <a:ext cx="266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4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71100" y="5118100"/>
            <a:ext cx="264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103100" y="5118100"/>
            <a:ext cx="205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solidFill>
                  <a:srgbClr val="2A9FBC"/>
                </a:solidFill>
                <a:latin typeface="Verdana"/>
                <a:cs typeface="Verdana"/>
              </a:rPr>
              <a:t>2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147800" y="5118100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2A9FBC"/>
                </a:solidFill>
                <a:latin typeface="Verdana"/>
                <a:cs typeface="Verdana"/>
              </a:rPr>
              <a:t>B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083800" y="5575300"/>
            <a:ext cx="229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103100" y="5575300"/>
            <a:ext cx="205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solidFill>
                  <a:srgbClr val="2A9FBC"/>
                </a:solidFill>
                <a:latin typeface="Verdana"/>
                <a:cs typeface="Verdana"/>
              </a:rPr>
              <a:t>2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147800" y="5575300"/>
            <a:ext cx="250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solidFill>
                  <a:srgbClr val="2A9FBC"/>
                </a:solidFill>
                <a:latin typeface="Verdana"/>
                <a:cs typeface="Verdana"/>
              </a:rPr>
              <a:t>C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097149" y="2882900"/>
            <a:ext cx="6249670" cy="3155950"/>
            <a:chOff x="9097149" y="2882900"/>
            <a:chExt cx="6249670" cy="3155950"/>
          </a:xfrm>
        </p:grpSpPr>
        <p:sp>
          <p:nvSpPr>
            <p:cNvPr id="23" name="object 23"/>
            <p:cNvSpPr/>
            <p:nvPr/>
          </p:nvSpPr>
          <p:spPr>
            <a:xfrm>
              <a:off x="11083188" y="2882900"/>
              <a:ext cx="0" cy="901700"/>
            </a:xfrm>
            <a:custGeom>
              <a:avLst/>
              <a:gdLst/>
              <a:ahLst/>
              <a:cxnLst/>
              <a:rect l="l" t="t" r="r" b="b"/>
              <a:pathLst>
                <a:path h="901700">
                  <a:moveTo>
                    <a:pt x="0" y="0"/>
                  </a:moveTo>
                  <a:lnTo>
                    <a:pt x="0" y="9017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083188" y="3784600"/>
              <a:ext cx="0" cy="2254250"/>
            </a:xfrm>
            <a:custGeom>
              <a:avLst/>
              <a:gdLst/>
              <a:ahLst/>
              <a:cxnLst/>
              <a:rect l="l" t="t" r="r" b="b"/>
              <a:pathLst>
                <a:path h="2254250">
                  <a:moveTo>
                    <a:pt x="0" y="0"/>
                  </a:moveTo>
                  <a:lnTo>
                    <a:pt x="0" y="2254250"/>
                  </a:lnTo>
                </a:path>
              </a:pathLst>
            </a:custGeom>
            <a:ln w="25400">
              <a:solidFill>
                <a:srgbClr val="164F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325842" y="2882900"/>
              <a:ext cx="0" cy="901700"/>
            </a:xfrm>
            <a:custGeom>
              <a:avLst/>
              <a:gdLst/>
              <a:ahLst/>
              <a:cxnLst/>
              <a:rect l="l" t="t" r="r" b="b"/>
              <a:pathLst>
                <a:path h="901700">
                  <a:moveTo>
                    <a:pt x="0" y="0"/>
                  </a:moveTo>
                  <a:lnTo>
                    <a:pt x="0" y="9017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309099" y="3784600"/>
              <a:ext cx="5922010" cy="2254250"/>
            </a:xfrm>
            <a:custGeom>
              <a:avLst/>
              <a:gdLst/>
              <a:ahLst/>
              <a:cxnLst/>
              <a:rect l="l" t="t" r="r" b="b"/>
              <a:pathLst>
                <a:path w="5922009" h="2254250">
                  <a:moveTo>
                    <a:pt x="4016743" y="0"/>
                  </a:moveTo>
                  <a:lnTo>
                    <a:pt x="4016743" y="2254250"/>
                  </a:lnTo>
                </a:path>
                <a:path w="5922009" h="2254250">
                  <a:moveTo>
                    <a:pt x="0" y="453390"/>
                  </a:moveTo>
                  <a:lnTo>
                    <a:pt x="5921806" y="453390"/>
                  </a:lnTo>
                </a:path>
                <a:path w="5922009" h="2254250">
                  <a:moveTo>
                    <a:pt x="0" y="900430"/>
                  </a:moveTo>
                  <a:lnTo>
                    <a:pt x="5921806" y="900430"/>
                  </a:lnTo>
                </a:path>
                <a:path w="5922009" h="2254250">
                  <a:moveTo>
                    <a:pt x="0" y="1347470"/>
                  </a:moveTo>
                  <a:lnTo>
                    <a:pt x="5921806" y="1347470"/>
                  </a:lnTo>
                </a:path>
                <a:path w="5922009" h="2254250">
                  <a:moveTo>
                    <a:pt x="0" y="1794510"/>
                  </a:moveTo>
                  <a:lnTo>
                    <a:pt x="5921806" y="1794510"/>
                  </a:lnTo>
                </a:path>
              </a:pathLst>
            </a:custGeom>
            <a:ln w="25400">
              <a:solidFill>
                <a:srgbClr val="164F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309099" y="2882900"/>
              <a:ext cx="5922010" cy="901700"/>
            </a:xfrm>
            <a:custGeom>
              <a:avLst/>
              <a:gdLst/>
              <a:ahLst/>
              <a:cxnLst/>
              <a:rect l="l" t="t" r="r" b="b"/>
              <a:pathLst>
                <a:path w="5922009" h="901700">
                  <a:moveTo>
                    <a:pt x="0" y="901700"/>
                  </a:moveTo>
                  <a:lnTo>
                    <a:pt x="5921806" y="901700"/>
                  </a:lnTo>
                </a:path>
                <a:path w="5922009" h="901700">
                  <a:moveTo>
                    <a:pt x="12700" y="0"/>
                  </a:moveTo>
                  <a:lnTo>
                    <a:pt x="12700" y="9017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321799" y="3784600"/>
              <a:ext cx="0" cy="2254250"/>
            </a:xfrm>
            <a:custGeom>
              <a:avLst/>
              <a:gdLst/>
              <a:ahLst/>
              <a:cxnLst/>
              <a:rect l="l" t="t" r="r" b="b"/>
              <a:pathLst>
                <a:path h="2254250">
                  <a:moveTo>
                    <a:pt x="0" y="0"/>
                  </a:moveTo>
                  <a:lnTo>
                    <a:pt x="0" y="2254250"/>
                  </a:lnTo>
                </a:path>
              </a:pathLst>
            </a:custGeom>
            <a:ln w="25400">
              <a:solidFill>
                <a:srgbClr val="164F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218206" y="2882900"/>
              <a:ext cx="0" cy="901700"/>
            </a:xfrm>
            <a:custGeom>
              <a:avLst/>
              <a:gdLst/>
              <a:ahLst/>
              <a:cxnLst/>
              <a:rect l="l" t="t" r="r" b="b"/>
              <a:pathLst>
                <a:path h="901700">
                  <a:moveTo>
                    <a:pt x="0" y="0"/>
                  </a:moveTo>
                  <a:lnTo>
                    <a:pt x="0" y="9017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218206" y="3784600"/>
              <a:ext cx="0" cy="2254250"/>
            </a:xfrm>
            <a:custGeom>
              <a:avLst/>
              <a:gdLst/>
              <a:ahLst/>
              <a:cxnLst/>
              <a:rect l="l" t="t" r="r" b="b"/>
              <a:pathLst>
                <a:path h="2254250">
                  <a:moveTo>
                    <a:pt x="0" y="0"/>
                  </a:moveTo>
                  <a:lnTo>
                    <a:pt x="0" y="2254250"/>
                  </a:lnTo>
                </a:path>
              </a:pathLst>
            </a:custGeom>
            <a:ln w="25400">
              <a:solidFill>
                <a:srgbClr val="164F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309099" y="2895600"/>
              <a:ext cx="5922010" cy="0"/>
            </a:xfrm>
            <a:custGeom>
              <a:avLst/>
              <a:gdLst/>
              <a:ahLst/>
              <a:cxnLst/>
              <a:rect l="l" t="t" r="r" b="b"/>
              <a:pathLst>
                <a:path w="5922009">
                  <a:moveTo>
                    <a:pt x="0" y="0"/>
                  </a:moveTo>
                  <a:lnTo>
                    <a:pt x="592180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309099" y="6026150"/>
              <a:ext cx="5922010" cy="0"/>
            </a:xfrm>
            <a:custGeom>
              <a:avLst/>
              <a:gdLst/>
              <a:ahLst/>
              <a:cxnLst/>
              <a:rect l="l" t="t" r="r" b="b"/>
              <a:pathLst>
                <a:path w="5922009">
                  <a:moveTo>
                    <a:pt x="0" y="0"/>
                  </a:moveTo>
                  <a:lnTo>
                    <a:pt x="5921806" y="0"/>
                  </a:lnTo>
                </a:path>
              </a:pathLst>
            </a:custGeom>
            <a:ln w="25400">
              <a:solidFill>
                <a:srgbClr val="164F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097149" y="5033544"/>
              <a:ext cx="2117775" cy="6539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135249" y="5058943"/>
              <a:ext cx="2042160" cy="577850"/>
            </a:xfrm>
            <a:custGeom>
              <a:avLst/>
              <a:gdLst/>
              <a:ahLst/>
              <a:cxnLst/>
              <a:rect l="l" t="t" r="r" b="b"/>
              <a:pathLst>
                <a:path w="2042159" h="577850">
                  <a:moveTo>
                    <a:pt x="0" y="0"/>
                  </a:moveTo>
                  <a:lnTo>
                    <a:pt x="2041575" y="0"/>
                  </a:lnTo>
                  <a:lnTo>
                    <a:pt x="2041575" y="577785"/>
                  </a:lnTo>
                  <a:lnTo>
                    <a:pt x="0" y="577785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123574" y="5347830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80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299947" y="528687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>
                <a:alpha val="974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220445" y="5033544"/>
              <a:ext cx="2117775" cy="6539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258545" y="5058943"/>
              <a:ext cx="2042160" cy="577850"/>
            </a:xfrm>
            <a:custGeom>
              <a:avLst/>
              <a:gdLst/>
              <a:ahLst/>
              <a:cxnLst/>
              <a:rect l="l" t="t" r="r" b="b"/>
              <a:pathLst>
                <a:path w="2042159" h="577850">
                  <a:moveTo>
                    <a:pt x="0" y="0"/>
                  </a:moveTo>
                  <a:lnTo>
                    <a:pt x="2041575" y="0"/>
                  </a:lnTo>
                  <a:lnTo>
                    <a:pt x="2041575" y="577785"/>
                  </a:lnTo>
                  <a:lnTo>
                    <a:pt x="0" y="577785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020108" y="4541669"/>
              <a:ext cx="3117850" cy="806450"/>
            </a:xfrm>
            <a:custGeom>
              <a:avLst/>
              <a:gdLst/>
              <a:ahLst/>
              <a:cxnLst/>
              <a:rect l="l" t="t" r="r" b="b"/>
              <a:pathLst>
                <a:path w="3117850" h="806450">
                  <a:moveTo>
                    <a:pt x="3117658" y="806160"/>
                  </a:moveTo>
                  <a:lnTo>
                    <a:pt x="12295" y="317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914303" y="4485830"/>
              <a:ext cx="133350" cy="118110"/>
            </a:xfrm>
            <a:custGeom>
              <a:avLst/>
              <a:gdLst/>
              <a:ahLst/>
              <a:cxnLst/>
              <a:rect l="l" t="t" r="r" b="b"/>
              <a:pathLst>
                <a:path w="133350" h="118110">
                  <a:moveTo>
                    <a:pt x="133299" y="0"/>
                  </a:moveTo>
                  <a:lnTo>
                    <a:pt x="0" y="28498"/>
                  </a:lnTo>
                  <a:lnTo>
                    <a:pt x="102781" y="118046"/>
                  </a:lnTo>
                  <a:lnTo>
                    <a:pt x="133299" y="0"/>
                  </a:lnTo>
                  <a:close/>
                </a:path>
              </a:pathLst>
            </a:custGeom>
            <a:solidFill>
              <a:srgbClr val="F05A28">
                <a:alpha val="974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097149" y="4143020"/>
              <a:ext cx="2117775" cy="6539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135249" y="4168419"/>
              <a:ext cx="2042160" cy="577850"/>
            </a:xfrm>
            <a:custGeom>
              <a:avLst/>
              <a:gdLst/>
              <a:ahLst/>
              <a:cxnLst/>
              <a:rect l="l" t="t" r="r" b="b"/>
              <a:pathLst>
                <a:path w="2042159" h="577850">
                  <a:moveTo>
                    <a:pt x="0" y="0"/>
                  </a:moveTo>
                  <a:lnTo>
                    <a:pt x="2041575" y="0"/>
                  </a:lnTo>
                  <a:lnTo>
                    <a:pt x="2041575" y="577785"/>
                  </a:lnTo>
                  <a:lnTo>
                    <a:pt x="0" y="577785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157432" y="4457306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80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333729" y="439634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>
                <a:alpha val="974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3228827" y="4143020"/>
              <a:ext cx="2117775" cy="6539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266927" y="4168419"/>
              <a:ext cx="2042160" cy="577850"/>
            </a:xfrm>
            <a:custGeom>
              <a:avLst/>
              <a:gdLst/>
              <a:ahLst/>
              <a:cxnLst/>
              <a:rect l="l" t="t" r="r" b="b"/>
              <a:pathLst>
                <a:path w="2042159" h="577850">
                  <a:moveTo>
                    <a:pt x="0" y="0"/>
                  </a:moveTo>
                  <a:lnTo>
                    <a:pt x="2041575" y="0"/>
                  </a:lnTo>
                  <a:lnTo>
                    <a:pt x="2041575" y="577785"/>
                  </a:lnTo>
                  <a:lnTo>
                    <a:pt x="0" y="577785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1330197" y="3236810"/>
            <a:ext cx="532765" cy="417195"/>
            <a:chOff x="1330197" y="3236810"/>
            <a:chExt cx="532765" cy="417195"/>
          </a:xfrm>
        </p:grpSpPr>
        <p:sp>
          <p:nvSpPr>
            <p:cNvPr id="48" name="object 48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52" name="object 52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56" name="object 56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6265049" y="4091559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31496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48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>
              <a:alpha val="814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>
              <a:alpha val="81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972376" y="2888452"/>
            <a:ext cx="5669280" cy="3012440"/>
            <a:chOff x="972376" y="2888452"/>
            <a:chExt cx="5669280" cy="3012440"/>
          </a:xfrm>
        </p:grpSpPr>
        <p:sp>
          <p:nvSpPr>
            <p:cNvPr id="63" name="object 63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529461" y="5522543"/>
              <a:ext cx="2656205" cy="378460"/>
            </a:xfrm>
            <a:custGeom>
              <a:avLst/>
              <a:gdLst/>
              <a:ahLst/>
              <a:cxnLst/>
              <a:rect l="l" t="t" r="r" b="b"/>
              <a:pathLst>
                <a:path w="2656204" h="378460">
                  <a:moveTo>
                    <a:pt x="121920" y="0"/>
                  </a:moveTo>
                  <a:lnTo>
                    <a:pt x="0" y="0"/>
                  </a:lnTo>
                  <a:lnTo>
                    <a:pt x="60960" y="121920"/>
                  </a:lnTo>
                  <a:lnTo>
                    <a:pt x="121920" y="0"/>
                  </a:lnTo>
                  <a:close/>
                </a:path>
                <a:path w="2656204" h="378460">
                  <a:moveTo>
                    <a:pt x="2655874" y="317258"/>
                  </a:moveTo>
                  <a:lnTo>
                    <a:pt x="2533954" y="256298"/>
                  </a:lnTo>
                  <a:lnTo>
                    <a:pt x="2533954" y="378218"/>
                  </a:lnTo>
                  <a:lnTo>
                    <a:pt x="2655874" y="317258"/>
                  </a:lnTo>
                  <a:close/>
                </a:path>
              </a:pathLst>
            </a:custGeom>
            <a:solidFill>
              <a:srgbClr val="000000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1066800" y="2336800"/>
            <a:ext cx="1172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Sou</a:t>
            </a:r>
            <a:r>
              <a:rPr sz="2600" spc="-6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600" spc="9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233299" y="4072511"/>
            <a:ext cx="1372984" cy="1233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6819900" y="7696200"/>
            <a:ext cx="789940" cy="776605"/>
          </a:xfrm>
          <a:prstGeom prst="rect">
            <a:avLst/>
          </a:prstGeom>
          <a:solidFill>
            <a:srgbClr val="F05A28"/>
          </a:solidFill>
          <a:ln w="38100">
            <a:solidFill>
              <a:srgbClr val="164F86"/>
            </a:solidFill>
          </a:ln>
        </p:spPr>
        <p:txBody>
          <a:bodyPr vert="horz" wrap="square" lIns="0" tIns="177800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1400"/>
              </a:spcBef>
            </a:pPr>
            <a:r>
              <a:rPr sz="2400" spc="85" dirty="0">
                <a:latin typeface="Verdana"/>
                <a:cs typeface="Verdana"/>
              </a:rPr>
              <a:t>B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609629" y="7696200"/>
            <a:ext cx="789940" cy="776605"/>
          </a:xfrm>
          <a:prstGeom prst="rect">
            <a:avLst/>
          </a:prstGeom>
          <a:solidFill>
            <a:srgbClr val="DDDDDD"/>
          </a:solidFill>
          <a:ln w="38100">
            <a:solidFill>
              <a:srgbClr val="164F86"/>
            </a:solidFill>
          </a:ln>
        </p:spPr>
        <p:txBody>
          <a:bodyPr vert="horz" wrap="square" lIns="0" tIns="1778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400"/>
              </a:spcBef>
            </a:pPr>
            <a:r>
              <a:rPr sz="2400" spc="25" dirty="0"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632200" y="7810500"/>
            <a:ext cx="2404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0" dirty="0">
                <a:solidFill>
                  <a:srgbClr val="404040"/>
                </a:solidFill>
                <a:latin typeface="Verdana"/>
                <a:cs typeface="Verdana"/>
              </a:rPr>
              <a:t>Shortest</a:t>
            </a:r>
            <a:r>
              <a:rPr sz="280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Verdana"/>
                <a:cs typeface="Verdana"/>
              </a:rPr>
              <a:t>Path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Bac</a:t>
            </a:r>
            <a:r>
              <a:rPr spc="-20" dirty="0"/>
              <a:t>k</a:t>
            </a:r>
            <a:r>
              <a:rPr spc="25" dirty="0"/>
              <a:t>t</a:t>
            </a:r>
            <a:r>
              <a:rPr spc="-250" dirty="0"/>
              <a:t>r</a:t>
            </a:r>
            <a:r>
              <a:rPr spc="-15" dirty="0"/>
              <a:t>acking</a:t>
            </a:r>
          </a:p>
        </p:txBody>
      </p:sp>
      <p:sp>
        <p:nvSpPr>
          <p:cNvPr id="3" name="object 3"/>
          <p:cNvSpPr/>
          <p:nvPr/>
        </p:nvSpPr>
        <p:spPr>
          <a:xfrm>
            <a:off x="9321800" y="2895599"/>
            <a:ext cx="5896610" cy="889000"/>
          </a:xfrm>
          <a:custGeom>
            <a:avLst/>
            <a:gdLst/>
            <a:ahLst/>
            <a:cxnLst/>
            <a:rect l="l" t="t" r="r" b="b"/>
            <a:pathLst>
              <a:path w="5896609" h="889000">
                <a:moveTo>
                  <a:pt x="5896356" y="0"/>
                </a:moveTo>
                <a:lnTo>
                  <a:pt x="4004056" y="0"/>
                </a:lnTo>
                <a:lnTo>
                  <a:pt x="1761388" y="0"/>
                </a:lnTo>
                <a:lnTo>
                  <a:pt x="0" y="0"/>
                </a:lnTo>
                <a:lnTo>
                  <a:pt x="0" y="889000"/>
                </a:lnTo>
                <a:lnTo>
                  <a:pt x="1761388" y="889000"/>
                </a:lnTo>
                <a:lnTo>
                  <a:pt x="4004056" y="889000"/>
                </a:lnTo>
                <a:lnTo>
                  <a:pt x="5896356" y="889000"/>
                </a:lnTo>
                <a:lnTo>
                  <a:pt x="5896356" y="0"/>
                </a:lnTo>
                <a:close/>
              </a:path>
            </a:pathLst>
          </a:custGeom>
          <a:solidFill>
            <a:srgbClr val="9BC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04400" y="3136900"/>
            <a:ext cx="788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57000" y="3136900"/>
            <a:ext cx="1296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Distance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25500" y="2946400"/>
            <a:ext cx="149923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68300" marR="5080" indent="-355600">
              <a:lnSpc>
                <a:spcPct val="100699"/>
              </a:lnSpc>
              <a:spcBef>
                <a:spcPts val="8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Prece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din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g  Node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71100" y="3784600"/>
            <a:ext cx="266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4" dirty="0"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77700" y="3784600"/>
            <a:ext cx="241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5" dirty="0">
                <a:solidFill>
                  <a:srgbClr val="2A9FBC"/>
                </a:solidFill>
                <a:latin typeface="Verdana"/>
                <a:cs typeface="Verdana"/>
              </a:rPr>
              <a:t>0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35100" y="3784600"/>
            <a:ext cx="266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4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3800" y="4229100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latin typeface="Verdana"/>
                <a:cs typeface="Verdana"/>
              </a:rPr>
              <a:t>B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128500" y="4229100"/>
            <a:ext cx="146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80" dirty="0">
                <a:solidFill>
                  <a:srgbClr val="2A9FBC"/>
                </a:solidFill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135100" y="4229100"/>
            <a:ext cx="266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4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71100" y="4673600"/>
            <a:ext cx="250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latin typeface="Verdana"/>
                <a:cs typeface="Verdana"/>
              </a:rPr>
              <a:t>C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141200" y="4673600"/>
            <a:ext cx="127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25" dirty="0">
                <a:solidFill>
                  <a:srgbClr val="2A9FBC"/>
                </a:solidFill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135100" y="4673600"/>
            <a:ext cx="266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4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71100" y="5118100"/>
            <a:ext cx="264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103100" y="5118100"/>
            <a:ext cx="205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solidFill>
                  <a:srgbClr val="2A9FBC"/>
                </a:solidFill>
                <a:latin typeface="Verdana"/>
                <a:cs typeface="Verdana"/>
              </a:rPr>
              <a:t>2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147800" y="5118100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2A9FBC"/>
                </a:solidFill>
                <a:latin typeface="Verdana"/>
                <a:cs typeface="Verdana"/>
              </a:rPr>
              <a:t>B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083800" y="5575300"/>
            <a:ext cx="229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103100" y="5575300"/>
            <a:ext cx="205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solidFill>
                  <a:srgbClr val="2A9FBC"/>
                </a:solidFill>
                <a:latin typeface="Verdana"/>
                <a:cs typeface="Verdana"/>
              </a:rPr>
              <a:t>2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147800" y="5575300"/>
            <a:ext cx="250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solidFill>
                  <a:srgbClr val="2A9FBC"/>
                </a:solidFill>
                <a:latin typeface="Verdana"/>
                <a:cs typeface="Verdana"/>
              </a:rPr>
              <a:t>C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097149" y="2882900"/>
            <a:ext cx="6249670" cy="3155950"/>
            <a:chOff x="9097149" y="2882900"/>
            <a:chExt cx="6249670" cy="3155950"/>
          </a:xfrm>
        </p:grpSpPr>
        <p:sp>
          <p:nvSpPr>
            <p:cNvPr id="23" name="object 23"/>
            <p:cNvSpPr/>
            <p:nvPr/>
          </p:nvSpPr>
          <p:spPr>
            <a:xfrm>
              <a:off x="11083188" y="2882900"/>
              <a:ext cx="0" cy="901700"/>
            </a:xfrm>
            <a:custGeom>
              <a:avLst/>
              <a:gdLst/>
              <a:ahLst/>
              <a:cxnLst/>
              <a:rect l="l" t="t" r="r" b="b"/>
              <a:pathLst>
                <a:path h="901700">
                  <a:moveTo>
                    <a:pt x="0" y="0"/>
                  </a:moveTo>
                  <a:lnTo>
                    <a:pt x="0" y="9017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083188" y="3784600"/>
              <a:ext cx="0" cy="2254250"/>
            </a:xfrm>
            <a:custGeom>
              <a:avLst/>
              <a:gdLst/>
              <a:ahLst/>
              <a:cxnLst/>
              <a:rect l="l" t="t" r="r" b="b"/>
              <a:pathLst>
                <a:path h="2254250">
                  <a:moveTo>
                    <a:pt x="0" y="0"/>
                  </a:moveTo>
                  <a:lnTo>
                    <a:pt x="0" y="2254250"/>
                  </a:lnTo>
                </a:path>
              </a:pathLst>
            </a:custGeom>
            <a:ln w="25400">
              <a:solidFill>
                <a:srgbClr val="164F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325842" y="2882900"/>
              <a:ext cx="0" cy="901700"/>
            </a:xfrm>
            <a:custGeom>
              <a:avLst/>
              <a:gdLst/>
              <a:ahLst/>
              <a:cxnLst/>
              <a:rect l="l" t="t" r="r" b="b"/>
              <a:pathLst>
                <a:path h="901700">
                  <a:moveTo>
                    <a:pt x="0" y="0"/>
                  </a:moveTo>
                  <a:lnTo>
                    <a:pt x="0" y="9017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309099" y="3784600"/>
              <a:ext cx="5922010" cy="2254250"/>
            </a:xfrm>
            <a:custGeom>
              <a:avLst/>
              <a:gdLst/>
              <a:ahLst/>
              <a:cxnLst/>
              <a:rect l="l" t="t" r="r" b="b"/>
              <a:pathLst>
                <a:path w="5922009" h="2254250">
                  <a:moveTo>
                    <a:pt x="4016743" y="0"/>
                  </a:moveTo>
                  <a:lnTo>
                    <a:pt x="4016743" y="2254250"/>
                  </a:lnTo>
                </a:path>
                <a:path w="5922009" h="2254250">
                  <a:moveTo>
                    <a:pt x="0" y="453390"/>
                  </a:moveTo>
                  <a:lnTo>
                    <a:pt x="5921806" y="453390"/>
                  </a:lnTo>
                </a:path>
                <a:path w="5922009" h="2254250">
                  <a:moveTo>
                    <a:pt x="0" y="900430"/>
                  </a:moveTo>
                  <a:lnTo>
                    <a:pt x="5921806" y="900430"/>
                  </a:lnTo>
                </a:path>
                <a:path w="5922009" h="2254250">
                  <a:moveTo>
                    <a:pt x="0" y="1347470"/>
                  </a:moveTo>
                  <a:lnTo>
                    <a:pt x="5921806" y="1347470"/>
                  </a:lnTo>
                </a:path>
                <a:path w="5922009" h="2254250">
                  <a:moveTo>
                    <a:pt x="0" y="1794510"/>
                  </a:moveTo>
                  <a:lnTo>
                    <a:pt x="5921806" y="1794510"/>
                  </a:lnTo>
                </a:path>
              </a:pathLst>
            </a:custGeom>
            <a:ln w="25400">
              <a:solidFill>
                <a:srgbClr val="164F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309099" y="2882900"/>
              <a:ext cx="5922010" cy="901700"/>
            </a:xfrm>
            <a:custGeom>
              <a:avLst/>
              <a:gdLst/>
              <a:ahLst/>
              <a:cxnLst/>
              <a:rect l="l" t="t" r="r" b="b"/>
              <a:pathLst>
                <a:path w="5922009" h="901700">
                  <a:moveTo>
                    <a:pt x="0" y="901700"/>
                  </a:moveTo>
                  <a:lnTo>
                    <a:pt x="5921806" y="901700"/>
                  </a:lnTo>
                </a:path>
                <a:path w="5922009" h="901700">
                  <a:moveTo>
                    <a:pt x="12700" y="0"/>
                  </a:moveTo>
                  <a:lnTo>
                    <a:pt x="12700" y="9017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321799" y="3784600"/>
              <a:ext cx="0" cy="2254250"/>
            </a:xfrm>
            <a:custGeom>
              <a:avLst/>
              <a:gdLst/>
              <a:ahLst/>
              <a:cxnLst/>
              <a:rect l="l" t="t" r="r" b="b"/>
              <a:pathLst>
                <a:path h="2254250">
                  <a:moveTo>
                    <a:pt x="0" y="0"/>
                  </a:moveTo>
                  <a:lnTo>
                    <a:pt x="0" y="2254250"/>
                  </a:lnTo>
                </a:path>
              </a:pathLst>
            </a:custGeom>
            <a:ln w="25400">
              <a:solidFill>
                <a:srgbClr val="164F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218206" y="2882900"/>
              <a:ext cx="0" cy="901700"/>
            </a:xfrm>
            <a:custGeom>
              <a:avLst/>
              <a:gdLst/>
              <a:ahLst/>
              <a:cxnLst/>
              <a:rect l="l" t="t" r="r" b="b"/>
              <a:pathLst>
                <a:path h="901700">
                  <a:moveTo>
                    <a:pt x="0" y="0"/>
                  </a:moveTo>
                  <a:lnTo>
                    <a:pt x="0" y="9017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218206" y="3784600"/>
              <a:ext cx="0" cy="2254250"/>
            </a:xfrm>
            <a:custGeom>
              <a:avLst/>
              <a:gdLst/>
              <a:ahLst/>
              <a:cxnLst/>
              <a:rect l="l" t="t" r="r" b="b"/>
              <a:pathLst>
                <a:path h="2254250">
                  <a:moveTo>
                    <a:pt x="0" y="0"/>
                  </a:moveTo>
                  <a:lnTo>
                    <a:pt x="0" y="2254250"/>
                  </a:lnTo>
                </a:path>
              </a:pathLst>
            </a:custGeom>
            <a:ln w="25400">
              <a:solidFill>
                <a:srgbClr val="164F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309099" y="2895600"/>
              <a:ext cx="5922010" cy="0"/>
            </a:xfrm>
            <a:custGeom>
              <a:avLst/>
              <a:gdLst/>
              <a:ahLst/>
              <a:cxnLst/>
              <a:rect l="l" t="t" r="r" b="b"/>
              <a:pathLst>
                <a:path w="5922009">
                  <a:moveTo>
                    <a:pt x="0" y="0"/>
                  </a:moveTo>
                  <a:lnTo>
                    <a:pt x="592180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309099" y="6026150"/>
              <a:ext cx="5922010" cy="0"/>
            </a:xfrm>
            <a:custGeom>
              <a:avLst/>
              <a:gdLst/>
              <a:ahLst/>
              <a:cxnLst/>
              <a:rect l="l" t="t" r="r" b="b"/>
              <a:pathLst>
                <a:path w="5922009">
                  <a:moveTo>
                    <a:pt x="0" y="0"/>
                  </a:moveTo>
                  <a:lnTo>
                    <a:pt x="5921806" y="0"/>
                  </a:lnTo>
                </a:path>
              </a:pathLst>
            </a:custGeom>
            <a:ln w="25400">
              <a:solidFill>
                <a:srgbClr val="164F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097149" y="5033544"/>
              <a:ext cx="2117775" cy="6539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135249" y="5058943"/>
              <a:ext cx="2042160" cy="577850"/>
            </a:xfrm>
            <a:custGeom>
              <a:avLst/>
              <a:gdLst/>
              <a:ahLst/>
              <a:cxnLst/>
              <a:rect l="l" t="t" r="r" b="b"/>
              <a:pathLst>
                <a:path w="2042159" h="577850">
                  <a:moveTo>
                    <a:pt x="0" y="0"/>
                  </a:moveTo>
                  <a:lnTo>
                    <a:pt x="2041575" y="0"/>
                  </a:lnTo>
                  <a:lnTo>
                    <a:pt x="2041575" y="577785"/>
                  </a:lnTo>
                  <a:lnTo>
                    <a:pt x="0" y="577785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123574" y="5347830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80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299947" y="528687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>
                <a:alpha val="974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220445" y="5033544"/>
              <a:ext cx="2117775" cy="6539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258545" y="5058943"/>
              <a:ext cx="2042160" cy="577850"/>
            </a:xfrm>
            <a:custGeom>
              <a:avLst/>
              <a:gdLst/>
              <a:ahLst/>
              <a:cxnLst/>
              <a:rect l="l" t="t" r="r" b="b"/>
              <a:pathLst>
                <a:path w="2042159" h="577850">
                  <a:moveTo>
                    <a:pt x="0" y="0"/>
                  </a:moveTo>
                  <a:lnTo>
                    <a:pt x="2041575" y="0"/>
                  </a:lnTo>
                  <a:lnTo>
                    <a:pt x="2041575" y="577785"/>
                  </a:lnTo>
                  <a:lnTo>
                    <a:pt x="0" y="577785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020108" y="4541669"/>
              <a:ext cx="3117850" cy="806450"/>
            </a:xfrm>
            <a:custGeom>
              <a:avLst/>
              <a:gdLst/>
              <a:ahLst/>
              <a:cxnLst/>
              <a:rect l="l" t="t" r="r" b="b"/>
              <a:pathLst>
                <a:path w="3117850" h="806450">
                  <a:moveTo>
                    <a:pt x="3117658" y="806160"/>
                  </a:moveTo>
                  <a:lnTo>
                    <a:pt x="12295" y="317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914303" y="4485830"/>
              <a:ext cx="133350" cy="118110"/>
            </a:xfrm>
            <a:custGeom>
              <a:avLst/>
              <a:gdLst/>
              <a:ahLst/>
              <a:cxnLst/>
              <a:rect l="l" t="t" r="r" b="b"/>
              <a:pathLst>
                <a:path w="133350" h="118110">
                  <a:moveTo>
                    <a:pt x="133299" y="0"/>
                  </a:moveTo>
                  <a:lnTo>
                    <a:pt x="0" y="28498"/>
                  </a:lnTo>
                  <a:lnTo>
                    <a:pt x="102781" y="118046"/>
                  </a:lnTo>
                  <a:lnTo>
                    <a:pt x="133299" y="0"/>
                  </a:lnTo>
                  <a:close/>
                </a:path>
              </a:pathLst>
            </a:custGeom>
            <a:solidFill>
              <a:srgbClr val="F05A28">
                <a:alpha val="974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097149" y="4143020"/>
              <a:ext cx="2117775" cy="6539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135249" y="4168419"/>
              <a:ext cx="2042160" cy="577850"/>
            </a:xfrm>
            <a:custGeom>
              <a:avLst/>
              <a:gdLst/>
              <a:ahLst/>
              <a:cxnLst/>
              <a:rect l="l" t="t" r="r" b="b"/>
              <a:pathLst>
                <a:path w="2042159" h="577850">
                  <a:moveTo>
                    <a:pt x="0" y="0"/>
                  </a:moveTo>
                  <a:lnTo>
                    <a:pt x="2041575" y="0"/>
                  </a:lnTo>
                  <a:lnTo>
                    <a:pt x="2041575" y="577785"/>
                  </a:lnTo>
                  <a:lnTo>
                    <a:pt x="0" y="577785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157432" y="4457306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80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333729" y="439634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>
                <a:alpha val="974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3228827" y="4143020"/>
              <a:ext cx="2117775" cy="6539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266927" y="4168419"/>
              <a:ext cx="2042160" cy="577850"/>
            </a:xfrm>
            <a:custGeom>
              <a:avLst/>
              <a:gdLst/>
              <a:ahLst/>
              <a:cxnLst/>
              <a:rect l="l" t="t" r="r" b="b"/>
              <a:pathLst>
                <a:path w="2042159" h="577850">
                  <a:moveTo>
                    <a:pt x="0" y="0"/>
                  </a:moveTo>
                  <a:lnTo>
                    <a:pt x="2041575" y="0"/>
                  </a:lnTo>
                  <a:lnTo>
                    <a:pt x="2041575" y="577785"/>
                  </a:lnTo>
                  <a:lnTo>
                    <a:pt x="0" y="577785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1330197" y="3236810"/>
            <a:ext cx="532765" cy="417195"/>
            <a:chOff x="1330197" y="3236810"/>
            <a:chExt cx="532765" cy="417195"/>
          </a:xfrm>
        </p:grpSpPr>
        <p:sp>
          <p:nvSpPr>
            <p:cNvPr id="48" name="object 48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52" name="object 52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56" name="object 56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6265049" y="4091559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31496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48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>
              <a:alpha val="814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>
              <a:alpha val="81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972376" y="2888452"/>
            <a:ext cx="5669280" cy="3012440"/>
            <a:chOff x="972376" y="2888452"/>
            <a:chExt cx="5669280" cy="3012440"/>
          </a:xfrm>
        </p:grpSpPr>
        <p:sp>
          <p:nvSpPr>
            <p:cNvPr id="63" name="object 63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529461" y="5522543"/>
              <a:ext cx="2656205" cy="378460"/>
            </a:xfrm>
            <a:custGeom>
              <a:avLst/>
              <a:gdLst/>
              <a:ahLst/>
              <a:cxnLst/>
              <a:rect l="l" t="t" r="r" b="b"/>
              <a:pathLst>
                <a:path w="2656204" h="378460">
                  <a:moveTo>
                    <a:pt x="121920" y="0"/>
                  </a:moveTo>
                  <a:lnTo>
                    <a:pt x="0" y="0"/>
                  </a:lnTo>
                  <a:lnTo>
                    <a:pt x="60960" y="121920"/>
                  </a:lnTo>
                  <a:lnTo>
                    <a:pt x="121920" y="0"/>
                  </a:lnTo>
                  <a:close/>
                </a:path>
                <a:path w="2656204" h="378460">
                  <a:moveTo>
                    <a:pt x="2655874" y="317258"/>
                  </a:moveTo>
                  <a:lnTo>
                    <a:pt x="2533954" y="256298"/>
                  </a:lnTo>
                  <a:lnTo>
                    <a:pt x="2533954" y="378218"/>
                  </a:lnTo>
                  <a:lnTo>
                    <a:pt x="2655874" y="317258"/>
                  </a:lnTo>
                  <a:close/>
                </a:path>
              </a:pathLst>
            </a:custGeom>
            <a:solidFill>
              <a:srgbClr val="000000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1066800" y="2336800"/>
            <a:ext cx="1172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Sou</a:t>
            </a:r>
            <a:r>
              <a:rPr sz="2600" spc="-6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600" spc="9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233299" y="4072511"/>
            <a:ext cx="1372984" cy="1233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0" name="object 80"/>
          <p:cNvGraphicFramePr>
            <a:graphicFrameLocks noGrp="1"/>
          </p:cNvGraphicFramePr>
          <p:nvPr/>
        </p:nvGraphicFramePr>
        <p:xfrm>
          <a:off x="6800850" y="7677150"/>
          <a:ext cx="2466975" cy="834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325"/>
                <a:gridCol w="822325"/>
                <a:gridCol w="822325"/>
              </a:tblGrid>
              <a:tr h="834696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81" name="object 81"/>
          <p:cNvSpPr txBox="1"/>
          <p:nvPr/>
        </p:nvSpPr>
        <p:spPr>
          <a:xfrm>
            <a:off x="3632200" y="7815478"/>
            <a:ext cx="2404110" cy="45656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800" spc="-40" dirty="0">
                <a:solidFill>
                  <a:srgbClr val="404040"/>
                </a:solidFill>
                <a:latin typeface="Verdana"/>
                <a:cs typeface="Verdana"/>
              </a:rPr>
              <a:t>Shortest</a:t>
            </a:r>
            <a:r>
              <a:rPr sz="280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Verdana"/>
                <a:cs typeface="Verdana"/>
              </a:rPr>
              <a:t>Path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2376" y="2888452"/>
            <a:ext cx="1373505" cy="1233805"/>
            <a:chOff x="972376" y="2888452"/>
            <a:chExt cx="1373505" cy="1233805"/>
          </a:xfrm>
        </p:grpSpPr>
        <p:sp>
          <p:nvSpPr>
            <p:cNvPr id="3" name="object 3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29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6548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984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Bac</a:t>
            </a:r>
            <a:r>
              <a:rPr spc="-20" dirty="0"/>
              <a:t>k</a:t>
            </a:r>
            <a:r>
              <a:rPr spc="25" dirty="0"/>
              <a:t>t</a:t>
            </a:r>
            <a:r>
              <a:rPr spc="-250" dirty="0"/>
              <a:t>r</a:t>
            </a:r>
            <a:r>
              <a:rPr spc="-15" dirty="0"/>
              <a:t>acking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36547" y="3243160"/>
            <a:ext cx="520065" cy="404495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8425">
              <a:lnSpc>
                <a:spcPts val="3180"/>
              </a:lnSpc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10" name="object 10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14" name="object 14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265049" y="4091559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31496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48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>
              <a:alpha val="814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>
              <a:alpha val="81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529461" y="3364395"/>
            <a:ext cx="5112385" cy="2536825"/>
            <a:chOff x="1529461" y="3364395"/>
            <a:chExt cx="5112385" cy="2536825"/>
          </a:xfrm>
        </p:grpSpPr>
        <p:sp>
          <p:nvSpPr>
            <p:cNvPr id="21" name="object 21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29461" y="5522543"/>
              <a:ext cx="2656205" cy="378460"/>
            </a:xfrm>
            <a:custGeom>
              <a:avLst/>
              <a:gdLst/>
              <a:ahLst/>
              <a:cxnLst/>
              <a:rect l="l" t="t" r="r" b="b"/>
              <a:pathLst>
                <a:path w="2656204" h="378460">
                  <a:moveTo>
                    <a:pt x="121920" y="0"/>
                  </a:moveTo>
                  <a:lnTo>
                    <a:pt x="0" y="0"/>
                  </a:lnTo>
                  <a:lnTo>
                    <a:pt x="60960" y="121920"/>
                  </a:lnTo>
                  <a:lnTo>
                    <a:pt x="121920" y="0"/>
                  </a:lnTo>
                  <a:close/>
                </a:path>
                <a:path w="2656204" h="378460">
                  <a:moveTo>
                    <a:pt x="2655874" y="317258"/>
                  </a:moveTo>
                  <a:lnTo>
                    <a:pt x="2533954" y="256298"/>
                  </a:lnTo>
                  <a:lnTo>
                    <a:pt x="2533954" y="378218"/>
                  </a:lnTo>
                  <a:lnTo>
                    <a:pt x="2655874" y="317258"/>
                  </a:lnTo>
                  <a:close/>
                </a:path>
              </a:pathLst>
            </a:custGeom>
            <a:solidFill>
              <a:srgbClr val="000000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66800" y="2336800"/>
            <a:ext cx="1172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Sou</a:t>
            </a:r>
            <a:r>
              <a:rPr sz="2600" spc="-6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600" spc="9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233299" y="4072511"/>
            <a:ext cx="1372984" cy="12337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9131007" y="3683115"/>
            <a:ext cx="6241415" cy="1114425"/>
            <a:chOff x="9131007" y="3683115"/>
            <a:chExt cx="6241415" cy="1114425"/>
          </a:xfrm>
        </p:grpSpPr>
        <p:sp>
          <p:nvSpPr>
            <p:cNvPr id="36" name="object 36"/>
            <p:cNvSpPr/>
            <p:nvPr/>
          </p:nvSpPr>
          <p:spPr>
            <a:xfrm>
              <a:off x="13254227" y="4143020"/>
              <a:ext cx="2117775" cy="6539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041017" y="4119100"/>
              <a:ext cx="2188845" cy="344805"/>
            </a:xfrm>
            <a:custGeom>
              <a:avLst/>
              <a:gdLst/>
              <a:ahLst/>
              <a:cxnLst/>
              <a:rect l="l" t="t" r="r" b="b"/>
              <a:pathLst>
                <a:path w="2188844" h="344804">
                  <a:moveTo>
                    <a:pt x="2188572" y="344225"/>
                  </a:moveTo>
                  <a:lnTo>
                    <a:pt x="12545" y="1973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933099" y="4060850"/>
              <a:ext cx="130175" cy="120650"/>
            </a:xfrm>
            <a:custGeom>
              <a:avLst/>
              <a:gdLst/>
              <a:ahLst/>
              <a:cxnLst/>
              <a:rect l="l" t="t" r="r" b="b"/>
              <a:pathLst>
                <a:path w="130175" h="120650">
                  <a:moveTo>
                    <a:pt x="129908" y="0"/>
                  </a:moveTo>
                  <a:lnTo>
                    <a:pt x="0" y="41275"/>
                  </a:lnTo>
                  <a:lnTo>
                    <a:pt x="110972" y="120446"/>
                  </a:lnTo>
                  <a:lnTo>
                    <a:pt x="129908" y="0"/>
                  </a:lnTo>
                  <a:close/>
                </a:path>
              </a:pathLst>
            </a:custGeom>
            <a:solidFill>
              <a:srgbClr val="F05A28">
                <a:alpha val="974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131007" y="3683115"/>
              <a:ext cx="2117775" cy="6539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9156407" y="2895600"/>
          <a:ext cx="6162037" cy="3130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/>
                <a:gridCol w="1760855"/>
                <a:gridCol w="127000"/>
                <a:gridCol w="2114549"/>
                <a:gridCol w="1903729"/>
                <a:gridCol w="103504"/>
              </a:tblGrid>
              <a:tr h="8129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R="11874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Preceding 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9BC84D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76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3838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82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7000" algn="ctr">
                        <a:lnSpc>
                          <a:spcPts val="282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2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69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74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557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74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110"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11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42" name="object 42"/>
          <p:cNvSpPr txBox="1"/>
          <p:nvPr/>
        </p:nvSpPr>
        <p:spPr>
          <a:xfrm>
            <a:off x="3632200" y="7815478"/>
            <a:ext cx="2404110" cy="45656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800" spc="-40" dirty="0">
                <a:solidFill>
                  <a:srgbClr val="404040"/>
                </a:solidFill>
                <a:latin typeface="Verdana"/>
                <a:cs typeface="Verdana"/>
              </a:rPr>
              <a:t>Shortest</a:t>
            </a:r>
            <a:r>
              <a:rPr sz="280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Verdana"/>
                <a:cs typeface="Verdana"/>
              </a:rPr>
              <a:t>Path</a:t>
            </a:r>
            <a:endParaRPr sz="2800">
              <a:latin typeface="Verdana"/>
              <a:cs typeface="Verdana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6800850" y="7677150"/>
          <a:ext cx="2466975" cy="834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325"/>
                <a:gridCol w="822325"/>
                <a:gridCol w="822325"/>
              </a:tblGrid>
              <a:tr h="834696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2376" y="2888452"/>
            <a:ext cx="1373505" cy="1233805"/>
            <a:chOff x="972376" y="2888452"/>
            <a:chExt cx="1373505" cy="1233805"/>
          </a:xfrm>
        </p:grpSpPr>
        <p:sp>
          <p:nvSpPr>
            <p:cNvPr id="3" name="object 3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29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6548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984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Bac</a:t>
            </a:r>
            <a:r>
              <a:rPr spc="-20" dirty="0"/>
              <a:t>k</a:t>
            </a:r>
            <a:r>
              <a:rPr spc="25" dirty="0"/>
              <a:t>t</a:t>
            </a:r>
            <a:r>
              <a:rPr spc="-250" dirty="0"/>
              <a:t>r</a:t>
            </a:r>
            <a:r>
              <a:rPr spc="-15" dirty="0"/>
              <a:t>acking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36547" y="3243160"/>
            <a:ext cx="520065" cy="404495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8425">
              <a:lnSpc>
                <a:spcPts val="3180"/>
              </a:lnSpc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10" name="object 10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14" name="object 14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265049" y="4091559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31496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48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>
              <a:alpha val="814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>
              <a:alpha val="81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529461" y="3364395"/>
            <a:ext cx="5112385" cy="2536825"/>
            <a:chOff x="1529461" y="3364395"/>
            <a:chExt cx="5112385" cy="2536825"/>
          </a:xfrm>
        </p:grpSpPr>
        <p:sp>
          <p:nvSpPr>
            <p:cNvPr id="21" name="object 21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29461" y="5522543"/>
              <a:ext cx="2656205" cy="378460"/>
            </a:xfrm>
            <a:custGeom>
              <a:avLst/>
              <a:gdLst/>
              <a:ahLst/>
              <a:cxnLst/>
              <a:rect l="l" t="t" r="r" b="b"/>
              <a:pathLst>
                <a:path w="2656204" h="378460">
                  <a:moveTo>
                    <a:pt x="121920" y="0"/>
                  </a:moveTo>
                  <a:lnTo>
                    <a:pt x="0" y="0"/>
                  </a:lnTo>
                  <a:lnTo>
                    <a:pt x="60960" y="121920"/>
                  </a:lnTo>
                  <a:lnTo>
                    <a:pt x="121920" y="0"/>
                  </a:lnTo>
                  <a:close/>
                </a:path>
                <a:path w="2656204" h="378460">
                  <a:moveTo>
                    <a:pt x="2655874" y="317258"/>
                  </a:moveTo>
                  <a:lnTo>
                    <a:pt x="2533954" y="256298"/>
                  </a:lnTo>
                  <a:lnTo>
                    <a:pt x="2533954" y="378218"/>
                  </a:lnTo>
                  <a:lnTo>
                    <a:pt x="2655874" y="317258"/>
                  </a:lnTo>
                  <a:close/>
                </a:path>
              </a:pathLst>
            </a:custGeom>
            <a:solidFill>
              <a:srgbClr val="000000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66800" y="2336800"/>
            <a:ext cx="1172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Sou</a:t>
            </a:r>
            <a:r>
              <a:rPr sz="2600" spc="-6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600" spc="9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233299" y="4072511"/>
            <a:ext cx="1372984" cy="12337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31007" y="3683115"/>
            <a:ext cx="2117775" cy="6539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9156407" y="2882900"/>
          <a:ext cx="6046468" cy="3130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/>
                <a:gridCol w="1760855"/>
                <a:gridCol w="127000"/>
                <a:gridCol w="2114549"/>
                <a:gridCol w="1891664"/>
              </a:tblGrid>
              <a:tr h="8129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9BC8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</a:tr>
              <a:tr h="7608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164F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</a:tr>
              <a:tr h="4533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905"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6800850" y="7677150"/>
          <a:ext cx="2466975" cy="834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325"/>
                <a:gridCol w="822325"/>
                <a:gridCol w="822325"/>
              </a:tblGrid>
              <a:tr h="834696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pSp>
        <p:nvGrpSpPr>
          <p:cNvPr id="38" name="object 38"/>
          <p:cNvGrpSpPr/>
          <p:nvPr/>
        </p:nvGrpSpPr>
        <p:grpSpPr>
          <a:xfrm>
            <a:off x="2395435" y="2459621"/>
            <a:ext cx="6669405" cy="1495425"/>
            <a:chOff x="2395435" y="2459621"/>
            <a:chExt cx="6669405" cy="1495425"/>
          </a:xfrm>
        </p:grpSpPr>
        <p:sp>
          <p:nvSpPr>
            <p:cNvPr id="39" name="object 39"/>
            <p:cNvSpPr/>
            <p:nvPr/>
          </p:nvSpPr>
          <p:spPr>
            <a:xfrm>
              <a:off x="2504562" y="2510916"/>
              <a:ext cx="6548120" cy="1431925"/>
            </a:xfrm>
            <a:custGeom>
              <a:avLst/>
              <a:gdLst/>
              <a:ahLst/>
              <a:cxnLst/>
              <a:rect l="l" t="t" r="r" b="b"/>
              <a:pathLst>
                <a:path w="6548120" h="1431925">
                  <a:moveTo>
                    <a:pt x="0" y="10131"/>
                  </a:moveTo>
                  <a:lnTo>
                    <a:pt x="63745" y="7805"/>
                  </a:lnTo>
                  <a:lnTo>
                    <a:pt x="114767" y="6191"/>
                  </a:lnTo>
                  <a:lnTo>
                    <a:pt x="165755" y="4764"/>
                  </a:lnTo>
                  <a:lnTo>
                    <a:pt x="216708" y="3524"/>
                  </a:lnTo>
                  <a:lnTo>
                    <a:pt x="267627" y="2470"/>
                  </a:lnTo>
                  <a:lnTo>
                    <a:pt x="318511" y="1602"/>
                  </a:lnTo>
                  <a:lnTo>
                    <a:pt x="369361" y="922"/>
                  </a:lnTo>
                  <a:lnTo>
                    <a:pt x="420177" y="428"/>
                  </a:lnTo>
                  <a:lnTo>
                    <a:pt x="470958" y="120"/>
                  </a:lnTo>
                  <a:lnTo>
                    <a:pt x="521705" y="0"/>
                  </a:lnTo>
                  <a:lnTo>
                    <a:pt x="572417" y="65"/>
                  </a:lnTo>
                  <a:lnTo>
                    <a:pt x="623095" y="318"/>
                  </a:lnTo>
                  <a:lnTo>
                    <a:pt x="673739" y="757"/>
                  </a:lnTo>
                  <a:lnTo>
                    <a:pt x="724348" y="1383"/>
                  </a:lnTo>
                  <a:lnTo>
                    <a:pt x="774923" y="2195"/>
                  </a:lnTo>
                  <a:lnTo>
                    <a:pt x="825463" y="3194"/>
                  </a:lnTo>
                  <a:lnTo>
                    <a:pt x="875969" y="4380"/>
                  </a:lnTo>
                  <a:lnTo>
                    <a:pt x="926440" y="5752"/>
                  </a:lnTo>
                  <a:lnTo>
                    <a:pt x="976878" y="7311"/>
                  </a:lnTo>
                  <a:lnTo>
                    <a:pt x="1027280" y="9056"/>
                  </a:lnTo>
                  <a:lnTo>
                    <a:pt x="1077648" y="10988"/>
                  </a:lnTo>
                  <a:lnTo>
                    <a:pt x="1127982" y="13107"/>
                  </a:lnTo>
                  <a:lnTo>
                    <a:pt x="1178282" y="15412"/>
                  </a:lnTo>
                  <a:lnTo>
                    <a:pt x="1228547" y="17904"/>
                  </a:lnTo>
                  <a:lnTo>
                    <a:pt x="1278777" y="20583"/>
                  </a:lnTo>
                  <a:lnTo>
                    <a:pt x="1328974" y="23448"/>
                  </a:lnTo>
                  <a:lnTo>
                    <a:pt x="1379135" y="26500"/>
                  </a:lnTo>
                  <a:lnTo>
                    <a:pt x="1429263" y="29739"/>
                  </a:lnTo>
                  <a:lnTo>
                    <a:pt x="1479356" y="33164"/>
                  </a:lnTo>
                  <a:lnTo>
                    <a:pt x="1529414" y="36775"/>
                  </a:lnTo>
                  <a:lnTo>
                    <a:pt x="1579438" y="40574"/>
                  </a:lnTo>
                  <a:lnTo>
                    <a:pt x="1629428" y="44559"/>
                  </a:lnTo>
                  <a:lnTo>
                    <a:pt x="1679383" y="48730"/>
                  </a:lnTo>
                  <a:lnTo>
                    <a:pt x="1729304" y="53089"/>
                  </a:lnTo>
                  <a:lnTo>
                    <a:pt x="1779191" y="57634"/>
                  </a:lnTo>
                  <a:lnTo>
                    <a:pt x="1829043" y="62365"/>
                  </a:lnTo>
                  <a:lnTo>
                    <a:pt x="1878860" y="67283"/>
                  </a:lnTo>
                  <a:lnTo>
                    <a:pt x="1928644" y="72388"/>
                  </a:lnTo>
                  <a:lnTo>
                    <a:pt x="1978392" y="77679"/>
                  </a:lnTo>
                  <a:lnTo>
                    <a:pt x="2028107" y="83157"/>
                  </a:lnTo>
                  <a:lnTo>
                    <a:pt x="2077787" y="88822"/>
                  </a:lnTo>
                  <a:lnTo>
                    <a:pt x="2127432" y="94673"/>
                  </a:lnTo>
                  <a:lnTo>
                    <a:pt x="2177043" y="100711"/>
                  </a:lnTo>
                  <a:lnTo>
                    <a:pt x="2226620" y="106936"/>
                  </a:lnTo>
                  <a:lnTo>
                    <a:pt x="2276162" y="113347"/>
                  </a:lnTo>
                  <a:lnTo>
                    <a:pt x="2325670" y="119945"/>
                  </a:lnTo>
                  <a:lnTo>
                    <a:pt x="2375144" y="126729"/>
                  </a:lnTo>
                  <a:lnTo>
                    <a:pt x="2424583" y="133700"/>
                  </a:lnTo>
                  <a:lnTo>
                    <a:pt x="2473987" y="140858"/>
                  </a:lnTo>
                  <a:lnTo>
                    <a:pt x="2523358" y="148202"/>
                  </a:lnTo>
                  <a:lnTo>
                    <a:pt x="2572693" y="155733"/>
                  </a:lnTo>
                  <a:lnTo>
                    <a:pt x="2621995" y="163450"/>
                  </a:lnTo>
                  <a:lnTo>
                    <a:pt x="2671262" y="171354"/>
                  </a:lnTo>
                  <a:lnTo>
                    <a:pt x="2720494" y="179445"/>
                  </a:lnTo>
                  <a:lnTo>
                    <a:pt x="2769692" y="187723"/>
                  </a:lnTo>
                  <a:lnTo>
                    <a:pt x="2818856" y="196187"/>
                  </a:lnTo>
                  <a:lnTo>
                    <a:pt x="2867985" y="204837"/>
                  </a:lnTo>
                  <a:lnTo>
                    <a:pt x="2917080" y="213675"/>
                  </a:lnTo>
                  <a:lnTo>
                    <a:pt x="2966141" y="222698"/>
                  </a:lnTo>
                  <a:lnTo>
                    <a:pt x="3015167" y="231909"/>
                  </a:lnTo>
                  <a:lnTo>
                    <a:pt x="3064158" y="241306"/>
                  </a:lnTo>
                  <a:lnTo>
                    <a:pt x="3113116" y="250890"/>
                  </a:lnTo>
                  <a:lnTo>
                    <a:pt x="3162038" y="260660"/>
                  </a:lnTo>
                  <a:lnTo>
                    <a:pt x="3210927" y="270617"/>
                  </a:lnTo>
                  <a:lnTo>
                    <a:pt x="3259781" y="280761"/>
                  </a:lnTo>
                  <a:lnTo>
                    <a:pt x="3308600" y="291091"/>
                  </a:lnTo>
                  <a:lnTo>
                    <a:pt x="3357385" y="301608"/>
                  </a:lnTo>
                  <a:lnTo>
                    <a:pt x="3406136" y="312312"/>
                  </a:lnTo>
                  <a:lnTo>
                    <a:pt x="3454852" y="323202"/>
                  </a:lnTo>
                  <a:lnTo>
                    <a:pt x="3503534" y="334279"/>
                  </a:lnTo>
                  <a:lnTo>
                    <a:pt x="3552181" y="345542"/>
                  </a:lnTo>
                  <a:lnTo>
                    <a:pt x="3600794" y="356992"/>
                  </a:lnTo>
                  <a:lnTo>
                    <a:pt x="3649373" y="368629"/>
                  </a:lnTo>
                  <a:lnTo>
                    <a:pt x="3697917" y="380452"/>
                  </a:lnTo>
                  <a:lnTo>
                    <a:pt x="3746427" y="392462"/>
                  </a:lnTo>
                  <a:lnTo>
                    <a:pt x="3794902" y="404659"/>
                  </a:lnTo>
                  <a:lnTo>
                    <a:pt x="3843343" y="417042"/>
                  </a:lnTo>
                  <a:lnTo>
                    <a:pt x="3891749" y="429612"/>
                  </a:lnTo>
                  <a:lnTo>
                    <a:pt x="3940121" y="442368"/>
                  </a:lnTo>
                  <a:lnTo>
                    <a:pt x="3988459" y="455311"/>
                  </a:lnTo>
                  <a:lnTo>
                    <a:pt x="4036762" y="468441"/>
                  </a:lnTo>
                  <a:lnTo>
                    <a:pt x="4085031" y="481757"/>
                  </a:lnTo>
                  <a:lnTo>
                    <a:pt x="4133265" y="495260"/>
                  </a:lnTo>
                  <a:lnTo>
                    <a:pt x="4181465" y="508950"/>
                  </a:lnTo>
                  <a:lnTo>
                    <a:pt x="4229631" y="522826"/>
                  </a:lnTo>
                  <a:lnTo>
                    <a:pt x="4277762" y="536889"/>
                  </a:lnTo>
                  <a:lnTo>
                    <a:pt x="4325858" y="551138"/>
                  </a:lnTo>
                  <a:lnTo>
                    <a:pt x="4373920" y="565574"/>
                  </a:lnTo>
                  <a:lnTo>
                    <a:pt x="4421948" y="580197"/>
                  </a:lnTo>
                  <a:lnTo>
                    <a:pt x="4469942" y="595006"/>
                  </a:lnTo>
                  <a:lnTo>
                    <a:pt x="4517900" y="610002"/>
                  </a:lnTo>
                  <a:lnTo>
                    <a:pt x="4565825" y="625185"/>
                  </a:lnTo>
                  <a:lnTo>
                    <a:pt x="4613715" y="640554"/>
                  </a:lnTo>
                  <a:lnTo>
                    <a:pt x="4661571" y="656110"/>
                  </a:lnTo>
                  <a:lnTo>
                    <a:pt x="4709392" y="671853"/>
                  </a:lnTo>
                  <a:lnTo>
                    <a:pt x="4757179" y="687782"/>
                  </a:lnTo>
                  <a:lnTo>
                    <a:pt x="4804931" y="703897"/>
                  </a:lnTo>
                  <a:lnTo>
                    <a:pt x="4852649" y="720200"/>
                  </a:lnTo>
                  <a:lnTo>
                    <a:pt x="4900333" y="736689"/>
                  </a:lnTo>
                  <a:lnTo>
                    <a:pt x="4947982" y="753364"/>
                  </a:lnTo>
                  <a:lnTo>
                    <a:pt x="4995596" y="770227"/>
                  </a:lnTo>
                  <a:lnTo>
                    <a:pt x="5043177" y="787275"/>
                  </a:lnTo>
                  <a:lnTo>
                    <a:pt x="5090722" y="804511"/>
                  </a:lnTo>
                  <a:lnTo>
                    <a:pt x="5138234" y="821933"/>
                  </a:lnTo>
                  <a:lnTo>
                    <a:pt x="5185711" y="839542"/>
                  </a:lnTo>
                  <a:lnTo>
                    <a:pt x="5233153" y="857337"/>
                  </a:lnTo>
                  <a:lnTo>
                    <a:pt x="5280561" y="875319"/>
                  </a:lnTo>
                  <a:lnTo>
                    <a:pt x="5327935" y="893488"/>
                  </a:lnTo>
                  <a:lnTo>
                    <a:pt x="5375274" y="911843"/>
                  </a:lnTo>
                  <a:lnTo>
                    <a:pt x="5422579" y="930385"/>
                  </a:lnTo>
                  <a:lnTo>
                    <a:pt x="5469849" y="949114"/>
                  </a:lnTo>
                  <a:lnTo>
                    <a:pt x="5517085" y="968029"/>
                  </a:lnTo>
                  <a:lnTo>
                    <a:pt x="5564287" y="987130"/>
                  </a:lnTo>
                  <a:lnTo>
                    <a:pt x="5611454" y="1006419"/>
                  </a:lnTo>
                  <a:lnTo>
                    <a:pt x="5658587" y="1025894"/>
                  </a:lnTo>
                  <a:lnTo>
                    <a:pt x="5705685" y="1045556"/>
                  </a:lnTo>
                  <a:lnTo>
                    <a:pt x="5752749" y="1065404"/>
                  </a:lnTo>
                  <a:lnTo>
                    <a:pt x="5799778" y="1085439"/>
                  </a:lnTo>
                  <a:lnTo>
                    <a:pt x="5846773" y="1105660"/>
                  </a:lnTo>
                  <a:lnTo>
                    <a:pt x="5893733" y="1126068"/>
                  </a:lnTo>
                  <a:lnTo>
                    <a:pt x="5940660" y="1146663"/>
                  </a:lnTo>
                  <a:lnTo>
                    <a:pt x="5987551" y="1167445"/>
                  </a:lnTo>
                  <a:lnTo>
                    <a:pt x="6034408" y="1188413"/>
                  </a:lnTo>
                  <a:lnTo>
                    <a:pt x="6081231" y="1209567"/>
                  </a:lnTo>
                  <a:lnTo>
                    <a:pt x="6128020" y="1230909"/>
                  </a:lnTo>
                  <a:lnTo>
                    <a:pt x="6174773" y="1252437"/>
                  </a:lnTo>
                  <a:lnTo>
                    <a:pt x="6221493" y="1274151"/>
                  </a:lnTo>
                  <a:lnTo>
                    <a:pt x="6268178" y="1296052"/>
                  </a:lnTo>
                  <a:lnTo>
                    <a:pt x="6314829" y="1318140"/>
                  </a:lnTo>
                  <a:lnTo>
                    <a:pt x="6361445" y="1340415"/>
                  </a:lnTo>
                  <a:lnTo>
                    <a:pt x="6408027" y="1362876"/>
                  </a:lnTo>
                  <a:lnTo>
                    <a:pt x="6454574" y="1385523"/>
                  </a:lnTo>
                  <a:lnTo>
                    <a:pt x="6501087" y="1408358"/>
                  </a:lnTo>
                  <a:lnTo>
                    <a:pt x="6547565" y="1431379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95435" y="2459621"/>
              <a:ext cx="124460" cy="121920"/>
            </a:xfrm>
            <a:custGeom>
              <a:avLst/>
              <a:gdLst/>
              <a:ahLst/>
              <a:cxnLst/>
              <a:rect l="l" t="t" r="r" b="b"/>
              <a:pathLst>
                <a:path w="124460" h="121919">
                  <a:moveTo>
                    <a:pt x="119291" y="0"/>
                  </a:moveTo>
                  <a:lnTo>
                    <a:pt x="0" y="65951"/>
                  </a:lnTo>
                  <a:lnTo>
                    <a:pt x="124333" y="121805"/>
                  </a:lnTo>
                  <a:lnTo>
                    <a:pt x="119291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632200" y="7815478"/>
            <a:ext cx="2404110" cy="45656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800" spc="-40" dirty="0">
                <a:solidFill>
                  <a:srgbClr val="404040"/>
                </a:solidFill>
                <a:latin typeface="Verdana"/>
                <a:cs typeface="Verdana"/>
              </a:rPr>
              <a:t>Shortest</a:t>
            </a:r>
            <a:r>
              <a:rPr sz="280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Verdana"/>
                <a:cs typeface="Verdana"/>
              </a:rPr>
              <a:t>Path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2376" y="2888452"/>
            <a:ext cx="1373505" cy="1233805"/>
            <a:chOff x="972376" y="2888452"/>
            <a:chExt cx="1373505" cy="1233805"/>
          </a:xfrm>
        </p:grpSpPr>
        <p:sp>
          <p:nvSpPr>
            <p:cNvPr id="3" name="object 3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29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6548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Bac</a:t>
            </a:r>
            <a:r>
              <a:rPr spc="-20" dirty="0"/>
              <a:t>k</a:t>
            </a:r>
            <a:r>
              <a:rPr spc="25" dirty="0"/>
              <a:t>t</a:t>
            </a:r>
            <a:r>
              <a:rPr spc="-250" dirty="0"/>
              <a:t>r</a:t>
            </a:r>
            <a:r>
              <a:rPr spc="-15" dirty="0"/>
              <a:t>acking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9" name="object 9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12" name="object 12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529461" y="3364395"/>
            <a:ext cx="5112385" cy="2536825"/>
            <a:chOff x="1529461" y="3364395"/>
            <a:chExt cx="5112385" cy="2536825"/>
          </a:xfrm>
        </p:grpSpPr>
        <p:sp>
          <p:nvSpPr>
            <p:cNvPr id="16" name="object 16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29461" y="5522543"/>
              <a:ext cx="2656205" cy="378460"/>
            </a:xfrm>
            <a:custGeom>
              <a:avLst/>
              <a:gdLst/>
              <a:ahLst/>
              <a:cxnLst/>
              <a:rect l="l" t="t" r="r" b="b"/>
              <a:pathLst>
                <a:path w="2656204" h="378460">
                  <a:moveTo>
                    <a:pt x="121920" y="0"/>
                  </a:moveTo>
                  <a:lnTo>
                    <a:pt x="0" y="0"/>
                  </a:lnTo>
                  <a:lnTo>
                    <a:pt x="60960" y="121920"/>
                  </a:lnTo>
                  <a:lnTo>
                    <a:pt x="121920" y="0"/>
                  </a:lnTo>
                  <a:close/>
                </a:path>
                <a:path w="2656204" h="378460">
                  <a:moveTo>
                    <a:pt x="2655874" y="317258"/>
                  </a:moveTo>
                  <a:lnTo>
                    <a:pt x="2533954" y="256298"/>
                  </a:lnTo>
                  <a:lnTo>
                    <a:pt x="2533954" y="378218"/>
                  </a:lnTo>
                  <a:lnTo>
                    <a:pt x="2655874" y="3172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66800" y="2336800"/>
            <a:ext cx="1172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Sou</a:t>
            </a:r>
            <a:r>
              <a:rPr sz="2600" spc="-6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600" spc="9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233299" y="4072511"/>
            <a:ext cx="1372984" cy="12337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6800850" y="7677150"/>
          <a:ext cx="2466975" cy="834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325"/>
                <a:gridCol w="822325"/>
                <a:gridCol w="822325"/>
              </a:tblGrid>
              <a:tr h="834696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3632200" y="7810500"/>
            <a:ext cx="2404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0" dirty="0">
                <a:solidFill>
                  <a:srgbClr val="404040"/>
                </a:solidFill>
                <a:latin typeface="Verdana"/>
                <a:cs typeface="Verdana"/>
              </a:rPr>
              <a:t>Shortest</a:t>
            </a:r>
            <a:r>
              <a:rPr sz="280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Verdana"/>
                <a:cs typeface="Verdana"/>
              </a:rPr>
              <a:t>Path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617200" y="7645400"/>
            <a:ext cx="4052570" cy="8839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17500" marR="5080" indent="-304800">
              <a:lnSpc>
                <a:spcPct val="101200"/>
              </a:lnSpc>
              <a:spcBef>
                <a:spcPts val="60"/>
              </a:spcBef>
            </a:pPr>
            <a:r>
              <a:rPr sz="2800" spc="20" dirty="0">
                <a:solidFill>
                  <a:srgbClr val="F05A28"/>
                </a:solidFill>
                <a:latin typeface="Verdana"/>
                <a:cs typeface="Verdana"/>
              </a:rPr>
              <a:t>Cost </a:t>
            </a:r>
            <a:r>
              <a:rPr sz="2800" spc="60" dirty="0">
                <a:solidFill>
                  <a:srgbClr val="F05A28"/>
                </a:solidFill>
                <a:latin typeface="Verdana"/>
                <a:cs typeface="Verdana"/>
              </a:rPr>
              <a:t>of </a:t>
            </a:r>
            <a:r>
              <a:rPr sz="2800" spc="-35" dirty="0">
                <a:solidFill>
                  <a:srgbClr val="F05A28"/>
                </a:solidFill>
                <a:latin typeface="Verdana"/>
                <a:cs typeface="Verdana"/>
              </a:rPr>
              <a:t>shortest </a:t>
            </a:r>
            <a:r>
              <a:rPr sz="2800" spc="-10" dirty="0">
                <a:solidFill>
                  <a:srgbClr val="F05A28"/>
                </a:solidFill>
                <a:latin typeface="Verdana"/>
                <a:cs typeface="Verdana"/>
              </a:rPr>
              <a:t>path</a:t>
            </a:r>
            <a:r>
              <a:rPr sz="2800" spc="-6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800" spc="-560" dirty="0">
                <a:solidFill>
                  <a:srgbClr val="F05A28"/>
                </a:solidFill>
                <a:latin typeface="Verdana"/>
                <a:cs typeface="Verdana"/>
              </a:rPr>
              <a:t>=  </a:t>
            </a:r>
            <a:r>
              <a:rPr sz="2800" spc="-30" dirty="0">
                <a:solidFill>
                  <a:srgbClr val="F05A28"/>
                </a:solidFill>
                <a:latin typeface="Verdana"/>
                <a:cs typeface="Verdana"/>
              </a:rPr>
              <a:t>number </a:t>
            </a:r>
            <a:r>
              <a:rPr sz="2800" spc="60" dirty="0">
                <a:solidFill>
                  <a:srgbClr val="F05A28"/>
                </a:solidFill>
                <a:latin typeface="Verdana"/>
                <a:cs typeface="Verdana"/>
              </a:rPr>
              <a:t>of </a:t>
            </a:r>
            <a:r>
              <a:rPr sz="2800" spc="15" dirty="0">
                <a:solidFill>
                  <a:srgbClr val="F05A28"/>
                </a:solidFill>
                <a:latin typeface="Verdana"/>
                <a:cs typeface="Verdana"/>
              </a:rPr>
              <a:t>hops </a:t>
            </a:r>
            <a:r>
              <a:rPr sz="2800" spc="-560" dirty="0">
                <a:solidFill>
                  <a:srgbClr val="F05A28"/>
                </a:solidFill>
                <a:latin typeface="Verdana"/>
                <a:cs typeface="Verdana"/>
              </a:rPr>
              <a:t>=</a:t>
            </a:r>
            <a:r>
              <a:rPr sz="2800" spc="-67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800" spc="-130" dirty="0">
                <a:solidFill>
                  <a:srgbClr val="F05A28"/>
                </a:solidFill>
                <a:latin typeface="Verdana"/>
                <a:cs typeface="Verdana"/>
              </a:rPr>
              <a:t>2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063828" y="7070469"/>
            <a:ext cx="1981200" cy="561340"/>
            <a:chOff x="7063828" y="7070469"/>
            <a:chExt cx="1981200" cy="561340"/>
          </a:xfrm>
        </p:grpSpPr>
        <p:sp>
          <p:nvSpPr>
            <p:cNvPr id="33" name="object 33"/>
            <p:cNvSpPr/>
            <p:nvPr/>
          </p:nvSpPr>
          <p:spPr>
            <a:xfrm>
              <a:off x="7076528" y="7083169"/>
              <a:ext cx="928369" cy="535940"/>
            </a:xfrm>
            <a:custGeom>
              <a:avLst/>
              <a:gdLst/>
              <a:ahLst/>
              <a:cxnLst/>
              <a:rect l="l" t="t" r="r" b="b"/>
              <a:pathLst>
                <a:path w="928370" h="535940">
                  <a:moveTo>
                    <a:pt x="0" y="535766"/>
                  </a:moveTo>
                  <a:lnTo>
                    <a:pt x="27481" y="477636"/>
                  </a:lnTo>
                  <a:lnTo>
                    <a:pt x="54941" y="422844"/>
                  </a:lnTo>
                  <a:lnTo>
                    <a:pt x="82381" y="371388"/>
                  </a:lnTo>
                  <a:lnTo>
                    <a:pt x="109800" y="323270"/>
                  </a:lnTo>
                  <a:lnTo>
                    <a:pt x="137198" y="278489"/>
                  </a:lnTo>
                  <a:lnTo>
                    <a:pt x="164575" y="237045"/>
                  </a:lnTo>
                  <a:lnTo>
                    <a:pt x="191931" y="198938"/>
                  </a:lnTo>
                  <a:lnTo>
                    <a:pt x="219267" y="164168"/>
                  </a:lnTo>
                  <a:lnTo>
                    <a:pt x="246581" y="132735"/>
                  </a:lnTo>
                  <a:lnTo>
                    <a:pt x="273875" y="104640"/>
                  </a:lnTo>
                  <a:lnTo>
                    <a:pt x="328400" y="58460"/>
                  </a:lnTo>
                  <a:lnTo>
                    <a:pt x="382842" y="25628"/>
                  </a:lnTo>
                  <a:lnTo>
                    <a:pt x="437201" y="6145"/>
                  </a:lnTo>
                  <a:lnTo>
                    <a:pt x="491476" y="10"/>
                  </a:lnTo>
                  <a:lnTo>
                    <a:pt x="518582" y="1949"/>
                  </a:lnTo>
                  <a:lnTo>
                    <a:pt x="572732" y="15836"/>
                  </a:lnTo>
                  <a:lnTo>
                    <a:pt x="626799" y="43073"/>
                  </a:lnTo>
                  <a:lnTo>
                    <a:pt x="680782" y="83657"/>
                  </a:lnTo>
                  <a:lnTo>
                    <a:pt x="734682" y="137590"/>
                  </a:lnTo>
                  <a:lnTo>
                    <a:pt x="761601" y="169562"/>
                  </a:lnTo>
                  <a:lnTo>
                    <a:pt x="788499" y="204872"/>
                  </a:lnTo>
                  <a:lnTo>
                    <a:pt x="815376" y="243518"/>
                  </a:lnTo>
                  <a:lnTo>
                    <a:pt x="842232" y="285501"/>
                  </a:lnTo>
                  <a:lnTo>
                    <a:pt x="869068" y="330822"/>
                  </a:lnTo>
                  <a:lnTo>
                    <a:pt x="895882" y="379480"/>
                  </a:lnTo>
                  <a:lnTo>
                    <a:pt x="922676" y="431474"/>
                  </a:lnTo>
                  <a:lnTo>
                    <a:pt x="928105" y="443019"/>
                  </a:lnTo>
                </a:path>
              </a:pathLst>
            </a:custGeom>
            <a:ln w="253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944065" y="7488732"/>
              <a:ext cx="110489" cy="136525"/>
            </a:xfrm>
            <a:custGeom>
              <a:avLst/>
              <a:gdLst/>
              <a:ahLst/>
              <a:cxnLst/>
              <a:rect l="l" t="t" r="r" b="b"/>
              <a:pathLst>
                <a:path w="110490" h="136525">
                  <a:moveTo>
                    <a:pt x="110324" y="0"/>
                  </a:moveTo>
                  <a:lnTo>
                    <a:pt x="0" y="51892"/>
                  </a:lnTo>
                  <a:lnTo>
                    <a:pt x="107060" y="136271"/>
                  </a:lnTo>
                  <a:lnTo>
                    <a:pt x="11032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67128" y="7083169"/>
              <a:ext cx="928369" cy="535940"/>
            </a:xfrm>
            <a:custGeom>
              <a:avLst/>
              <a:gdLst/>
              <a:ahLst/>
              <a:cxnLst/>
              <a:rect l="l" t="t" r="r" b="b"/>
              <a:pathLst>
                <a:path w="928370" h="535940">
                  <a:moveTo>
                    <a:pt x="0" y="535766"/>
                  </a:moveTo>
                  <a:lnTo>
                    <a:pt x="27481" y="477636"/>
                  </a:lnTo>
                  <a:lnTo>
                    <a:pt x="54941" y="422844"/>
                  </a:lnTo>
                  <a:lnTo>
                    <a:pt x="82381" y="371388"/>
                  </a:lnTo>
                  <a:lnTo>
                    <a:pt x="109800" y="323270"/>
                  </a:lnTo>
                  <a:lnTo>
                    <a:pt x="137198" y="278489"/>
                  </a:lnTo>
                  <a:lnTo>
                    <a:pt x="164575" y="237045"/>
                  </a:lnTo>
                  <a:lnTo>
                    <a:pt x="191931" y="198938"/>
                  </a:lnTo>
                  <a:lnTo>
                    <a:pt x="219267" y="164168"/>
                  </a:lnTo>
                  <a:lnTo>
                    <a:pt x="246581" y="132735"/>
                  </a:lnTo>
                  <a:lnTo>
                    <a:pt x="273875" y="104640"/>
                  </a:lnTo>
                  <a:lnTo>
                    <a:pt x="328400" y="58460"/>
                  </a:lnTo>
                  <a:lnTo>
                    <a:pt x="382842" y="25628"/>
                  </a:lnTo>
                  <a:lnTo>
                    <a:pt x="437201" y="6145"/>
                  </a:lnTo>
                  <a:lnTo>
                    <a:pt x="491476" y="10"/>
                  </a:lnTo>
                  <a:lnTo>
                    <a:pt x="518582" y="1949"/>
                  </a:lnTo>
                  <a:lnTo>
                    <a:pt x="572732" y="15836"/>
                  </a:lnTo>
                  <a:lnTo>
                    <a:pt x="626799" y="43073"/>
                  </a:lnTo>
                  <a:lnTo>
                    <a:pt x="680782" y="83657"/>
                  </a:lnTo>
                  <a:lnTo>
                    <a:pt x="734682" y="137590"/>
                  </a:lnTo>
                  <a:lnTo>
                    <a:pt x="761601" y="169562"/>
                  </a:lnTo>
                  <a:lnTo>
                    <a:pt x="788499" y="204872"/>
                  </a:lnTo>
                  <a:lnTo>
                    <a:pt x="815376" y="243518"/>
                  </a:lnTo>
                  <a:lnTo>
                    <a:pt x="842232" y="285501"/>
                  </a:lnTo>
                  <a:lnTo>
                    <a:pt x="869068" y="330822"/>
                  </a:lnTo>
                  <a:lnTo>
                    <a:pt x="895882" y="379480"/>
                  </a:lnTo>
                  <a:lnTo>
                    <a:pt x="922676" y="431474"/>
                  </a:lnTo>
                  <a:lnTo>
                    <a:pt x="928105" y="443019"/>
                  </a:lnTo>
                </a:path>
              </a:pathLst>
            </a:custGeom>
            <a:ln w="253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934665" y="7488732"/>
              <a:ext cx="110489" cy="136525"/>
            </a:xfrm>
            <a:custGeom>
              <a:avLst/>
              <a:gdLst/>
              <a:ahLst/>
              <a:cxnLst/>
              <a:rect l="l" t="t" r="r" b="b"/>
              <a:pathLst>
                <a:path w="110490" h="136525">
                  <a:moveTo>
                    <a:pt x="110324" y="0"/>
                  </a:moveTo>
                  <a:lnTo>
                    <a:pt x="0" y="51892"/>
                  </a:lnTo>
                  <a:lnTo>
                    <a:pt x="107060" y="136271"/>
                  </a:lnTo>
                  <a:lnTo>
                    <a:pt x="11032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7244156" y="4663986"/>
            <a:ext cx="3971290" cy="1023619"/>
            <a:chOff x="7244156" y="4663986"/>
            <a:chExt cx="3971290" cy="1023619"/>
          </a:xfrm>
        </p:grpSpPr>
        <p:sp>
          <p:nvSpPr>
            <p:cNvPr id="38" name="object 38"/>
            <p:cNvSpPr/>
            <p:nvPr/>
          </p:nvSpPr>
          <p:spPr>
            <a:xfrm>
              <a:off x="9097149" y="5033544"/>
              <a:ext cx="2117775" cy="6539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256856" y="4676686"/>
              <a:ext cx="1923414" cy="671195"/>
            </a:xfrm>
            <a:custGeom>
              <a:avLst/>
              <a:gdLst/>
              <a:ahLst/>
              <a:cxnLst/>
              <a:rect l="l" t="t" r="r" b="b"/>
              <a:pathLst>
                <a:path w="1923415" h="671195">
                  <a:moveTo>
                    <a:pt x="0" y="0"/>
                  </a:moveTo>
                  <a:lnTo>
                    <a:pt x="1911078" y="666439"/>
                  </a:lnTo>
                  <a:lnTo>
                    <a:pt x="1923070" y="670621"/>
                  </a:lnTo>
                </a:path>
              </a:pathLst>
            </a:custGeom>
            <a:ln w="253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1635460" y="5033544"/>
            <a:ext cx="990600" cy="654050"/>
            <a:chOff x="11635460" y="5033544"/>
            <a:chExt cx="990600" cy="654050"/>
          </a:xfrm>
        </p:grpSpPr>
        <p:sp>
          <p:nvSpPr>
            <p:cNvPr id="41" name="object 41"/>
            <p:cNvSpPr/>
            <p:nvPr/>
          </p:nvSpPr>
          <p:spPr>
            <a:xfrm>
              <a:off x="11635460" y="528687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>
                <a:alpha val="974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727205" y="5033544"/>
              <a:ext cx="898385" cy="6539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9122549" y="2882900"/>
          <a:ext cx="6084568" cy="3130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"/>
                <a:gridCol w="1761489"/>
                <a:gridCol w="93980"/>
                <a:gridCol w="471805"/>
                <a:gridCol w="117475"/>
                <a:gridCol w="822325"/>
                <a:gridCol w="738504"/>
                <a:gridCol w="1892300"/>
              </a:tblGrid>
              <a:tr h="88900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 cap="flat" cmpd="sng" algn="ctr">
                      <a:solidFill>
                        <a:srgbClr val="164F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</a:tr>
              <a:tr h="4533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3739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835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635" algn="ctr">
                        <a:lnSpc>
                          <a:spcPts val="2835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73126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2157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ts val="28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8419"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23127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4" name="object 44"/>
          <p:cNvSpPr txBox="1"/>
          <p:nvPr/>
        </p:nvSpPr>
        <p:spPr>
          <a:xfrm>
            <a:off x="1336547" y="3243160"/>
            <a:ext cx="520065" cy="404495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8425">
              <a:lnSpc>
                <a:spcPts val="3180"/>
              </a:lnSpc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265049" y="4091559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31496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48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9147873" y="5285575"/>
            <a:ext cx="135255" cy="115570"/>
          </a:xfrm>
          <a:custGeom>
            <a:avLst/>
            <a:gdLst/>
            <a:ahLst/>
            <a:cxnLst/>
            <a:rect l="l" t="t" r="r" b="b"/>
            <a:pathLst>
              <a:path w="135254" h="115570">
                <a:moveTo>
                  <a:pt x="40144" y="0"/>
                </a:moveTo>
                <a:lnTo>
                  <a:pt x="0" y="115112"/>
                </a:lnTo>
                <a:lnTo>
                  <a:pt x="135191" y="97701"/>
                </a:lnTo>
                <a:lnTo>
                  <a:pt x="40144" y="0"/>
                </a:lnTo>
                <a:close/>
              </a:path>
            </a:pathLst>
          </a:custGeom>
          <a:solidFill>
            <a:srgbClr val="F05A28">
              <a:alpha val="974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Bac</a:t>
            </a:r>
            <a:r>
              <a:rPr spc="-20" dirty="0"/>
              <a:t>k</a:t>
            </a:r>
            <a:r>
              <a:rPr spc="25" dirty="0"/>
              <a:t>t</a:t>
            </a:r>
            <a:r>
              <a:rPr spc="-250" dirty="0"/>
              <a:t>r</a:t>
            </a:r>
            <a:r>
              <a:rPr spc="-15" dirty="0"/>
              <a:t>acking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309100" y="2882900"/>
          <a:ext cx="5896610" cy="3130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1130"/>
                <a:gridCol w="340360"/>
                <a:gridCol w="2150745"/>
                <a:gridCol w="92075"/>
                <a:gridCol w="1892300"/>
              </a:tblGrid>
              <a:tr h="889000">
                <a:tc gridSpan="2"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</a:tr>
              <a:tr h="453389">
                <a:tc gridSpan="2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 gridSpan="2"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40">
                <a:tc gridSpan="2"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215760">
                <a:tc rowSpan="2">
                  <a:txBody>
                    <a:bodyPr/>
                    <a:lstStyle/>
                    <a:p>
                      <a:pPr marL="762000">
                        <a:lnSpc>
                          <a:spcPts val="28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539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 algn="ctr">
                        <a:lnSpc>
                          <a:spcPts val="160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T w="28575">
                      <a:solidFill>
                        <a:srgbClr val="164F86"/>
                      </a:solidFill>
                      <a:prstDash val="solid"/>
                    </a:lnT>
                    <a:lnB w="53975">
                      <a:solidFill>
                        <a:srgbClr val="F05A2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23127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539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T w="539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330197" y="3236810"/>
            <a:ext cx="532765" cy="417195"/>
            <a:chOff x="1330197" y="3236810"/>
            <a:chExt cx="532765" cy="417195"/>
          </a:xfrm>
        </p:grpSpPr>
        <p:sp>
          <p:nvSpPr>
            <p:cNvPr id="5" name="object 5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9" name="object 9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13" name="object 13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265049" y="4091559"/>
            <a:ext cx="1310005" cy="1170305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31496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48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72376" y="2888452"/>
            <a:ext cx="5669280" cy="3012440"/>
            <a:chOff x="972376" y="2888452"/>
            <a:chExt cx="5669280" cy="3012440"/>
          </a:xfrm>
        </p:grpSpPr>
        <p:sp>
          <p:nvSpPr>
            <p:cNvPr id="20" name="object 20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29461" y="5522543"/>
              <a:ext cx="2656205" cy="378460"/>
            </a:xfrm>
            <a:custGeom>
              <a:avLst/>
              <a:gdLst/>
              <a:ahLst/>
              <a:cxnLst/>
              <a:rect l="l" t="t" r="r" b="b"/>
              <a:pathLst>
                <a:path w="2656204" h="378460">
                  <a:moveTo>
                    <a:pt x="121920" y="0"/>
                  </a:moveTo>
                  <a:lnTo>
                    <a:pt x="0" y="0"/>
                  </a:lnTo>
                  <a:lnTo>
                    <a:pt x="60960" y="121920"/>
                  </a:lnTo>
                  <a:lnTo>
                    <a:pt x="121920" y="0"/>
                  </a:lnTo>
                  <a:close/>
                </a:path>
                <a:path w="2656204" h="378460">
                  <a:moveTo>
                    <a:pt x="2655874" y="317258"/>
                  </a:moveTo>
                  <a:lnTo>
                    <a:pt x="2533954" y="256298"/>
                  </a:lnTo>
                  <a:lnTo>
                    <a:pt x="2533954" y="378218"/>
                  </a:lnTo>
                  <a:lnTo>
                    <a:pt x="2655874" y="3172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43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066800" y="2336800"/>
            <a:ext cx="1172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Sou</a:t>
            </a:r>
            <a:r>
              <a:rPr sz="2600" spc="-6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600" spc="9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233299" y="4072511"/>
            <a:ext cx="3049905" cy="1341755"/>
            <a:chOff x="6233299" y="4072511"/>
            <a:chExt cx="3049905" cy="1341755"/>
          </a:xfrm>
        </p:grpSpPr>
        <p:sp>
          <p:nvSpPr>
            <p:cNvPr id="37" name="object 37"/>
            <p:cNvSpPr/>
            <p:nvPr/>
          </p:nvSpPr>
          <p:spPr>
            <a:xfrm>
              <a:off x="6233299" y="4072511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65049" y="4091558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43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256856" y="4676686"/>
              <a:ext cx="1849120" cy="645160"/>
            </a:xfrm>
            <a:custGeom>
              <a:avLst/>
              <a:gdLst/>
              <a:ahLst/>
              <a:cxnLst/>
              <a:rect l="l" t="t" r="r" b="b"/>
              <a:pathLst>
                <a:path w="1849120" h="645160">
                  <a:moveTo>
                    <a:pt x="0" y="0"/>
                  </a:moveTo>
                  <a:lnTo>
                    <a:pt x="1824738" y="636330"/>
                  </a:lnTo>
                  <a:lnTo>
                    <a:pt x="1848721" y="644694"/>
                  </a:lnTo>
                </a:path>
              </a:pathLst>
            </a:custGeom>
            <a:ln w="507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046476" y="5212283"/>
              <a:ext cx="236854" cy="201930"/>
            </a:xfrm>
            <a:custGeom>
              <a:avLst/>
              <a:gdLst/>
              <a:ahLst/>
              <a:cxnLst/>
              <a:rect l="l" t="t" r="r" b="b"/>
              <a:pathLst>
                <a:path w="236854" h="201929">
                  <a:moveTo>
                    <a:pt x="70256" y="0"/>
                  </a:moveTo>
                  <a:lnTo>
                    <a:pt x="0" y="201472"/>
                  </a:lnTo>
                  <a:lnTo>
                    <a:pt x="236588" y="170992"/>
                  </a:lnTo>
                  <a:lnTo>
                    <a:pt x="70256" y="0"/>
                  </a:lnTo>
                  <a:close/>
                </a:path>
              </a:pathLst>
            </a:custGeom>
            <a:solidFill>
              <a:srgbClr val="F05A28">
                <a:alpha val="974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371600" y="7150100"/>
            <a:ext cx="13502640" cy="11201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4787900" marR="5080" indent="-4775200">
              <a:lnSpc>
                <a:spcPts val="4300"/>
              </a:lnSpc>
              <a:spcBef>
                <a:spcPts val="259"/>
              </a:spcBef>
            </a:pPr>
            <a:r>
              <a:rPr sz="3600" spc="95" dirty="0">
                <a:latin typeface="Verdana"/>
                <a:cs typeface="Verdana"/>
              </a:rPr>
              <a:t>Notice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65" dirty="0">
                <a:latin typeface="Verdana"/>
                <a:cs typeface="Verdana"/>
              </a:rPr>
              <a:t>how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45" dirty="0">
                <a:latin typeface="Verdana"/>
                <a:cs typeface="Verdana"/>
              </a:rPr>
              <a:t>we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35" dirty="0">
                <a:latin typeface="Verdana"/>
                <a:cs typeface="Verdana"/>
              </a:rPr>
              <a:t>“walk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80" dirty="0">
                <a:latin typeface="Verdana"/>
                <a:cs typeface="Verdana"/>
              </a:rPr>
              <a:t>back”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10" dirty="0">
                <a:latin typeface="Verdana"/>
                <a:cs typeface="Verdana"/>
              </a:rPr>
              <a:t>the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distance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45" dirty="0">
                <a:latin typeface="Verdana"/>
                <a:cs typeface="Verdana"/>
              </a:rPr>
              <a:t>table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90" dirty="0">
                <a:latin typeface="Verdana"/>
                <a:cs typeface="Verdana"/>
              </a:rPr>
              <a:t>to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35" dirty="0">
                <a:latin typeface="Verdana"/>
                <a:cs typeface="Verdana"/>
              </a:rPr>
              <a:t>construct  </a:t>
            </a:r>
            <a:r>
              <a:rPr sz="3600" spc="10" dirty="0">
                <a:latin typeface="Verdana"/>
                <a:cs typeface="Verdana"/>
              </a:rPr>
              <a:t>the </a:t>
            </a:r>
            <a:r>
              <a:rPr sz="3600" spc="-5" dirty="0">
                <a:latin typeface="Verdana"/>
                <a:cs typeface="Verdana"/>
              </a:rPr>
              <a:t>shortest</a:t>
            </a:r>
            <a:r>
              <a:rPr sz="3600" spc="-395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path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0914303" y="3893883"/>
            <a:ext cx="3249295" cy="1560830"/>
            <a:chOff x="10914303" y="3893883"/>
            <a:chExt cx="3249295" cy="1560830"/>
          </a:xfrm>
        </p:grpSpPr>
        <p:sp>
          <p:nvSpPr>
            <p:cNvPr id="43" name="object 43"/>
            <p:cNvSpPr/>
            <p:nvPr/>
          </p:nvSpPr>
          <p:spPr>
            <a:xfrm>
              <a:off x="13208507" y="5241150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0" y="213359"/>
                  </a:lnTo>
                  <a:lnTo>
                    <a:pt x="213359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>
                <a:alpha val="974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096340" y="4561381"/>
              <a:ext cx="3041650" cy="786765"/>
            </a:xfrm>
            <a:custGeom>
              <a:avLst/>
              <a:gdLst/>
              <a:ahLst/>
              <a:cxnLst/>
              <a:rect l="l" t="t" r="r" b="b"/>
              <a:pathLst>
                <a:path w="3041650" h="786764">
                  <a:moveTo>
                    <a:pt x="3041425" y="786448"/>
                  </a:moveTo>
                  <a:lnTo>
                    <a:pt x="24591" y="6358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914303" y="4464469"/>
              <a:ext cx="233679" cy="207010"/>
            </a:xfrm>
            <a:custGeom>
              <a:avLst/>
              <a:gdLst/>
              <a:ahLst/>
              <a:cxnLst/>
              <a:rect l="l" t="t" r="r" b="b"/>
              <a:pathLst>
                <a:path w="233679" h="207010">
                  <a:moveTo>
                    <a:pt x="233273" y="0"/>
                  </a:moveTo>
                  <a:lnTo>
                    <a:pt x="0" y="49860"/>
                  </a:lnTo>
                  <a:lnTo>
                    <a:pt x="179870" y="206565"/>
                  </a:lnTo>
                  <a:lnTo>
                    <a:pt x="233273" y="0"/>
                  </a:lnTo>
                  <a:close/>
                </a:path>
              </a:pathLst>
            </a:custGeom>
            <a:solidFill>
              <a:srgbClr val="F05A28">
                <a:alpha val="974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157432" y="4457306"/>
              <a:ext cx="2110740" cy="0"/>
            </a:xfrm>
            <a:custGeom>
              <a:avLst/>
              <a:gdLst/>
              <a:ahLst/>
              <a:cxnLst/>
              <a:rect l="l" t="t" r="r" b="b"/>
              <a:pathLst>
                <a:path w="2110740">
                  <a:moveTo>
                    <a:pt x="0" y="0"/>
                  </a:moveTo>
                  <a:lnTo>
                    <a:pt x="2084895" y="0"/>
                  </a:lnTo>
                  <a:lnTo>
                    <a:pt x="2110295" y="0"/>
                  </a:lnTo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242289" y="4350626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0" y="213360"/>
                  </a:lnTo>
                  <a:lnTo>
                    <a:pt x="213359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>
                <a:alpha val="974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118814" y="3995420"/>
              <a:ext cx="2559685" cy="396875"/>
            </a:xfrm>
            <a:custGeom>
              <a:avLst/>
              <a:gdLst/>
              <a:ahLst/>
              <a:cxnLst/>
              <a:rect l="l" t="t" r="r" b="b"/>
              <a:pathLst>
                <a:path w="2559684" h="396875">
                  <a:moveTo>
                    <a:pt x="2559339" y="396265"/>
                  </a:moveTo>
                  <a:lnTo>
                    <a:pt x="25100" y="3886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933099" y="3893883"/>
              <a:ext cx="227329" cy="211454"/>
            </a:xfrm>
            <a:custGeom>
              <a:avLst/>
              <a:gdLst/>
              <a:ahLst/>
              <a:cxnLst/>
              <a:rect l="l" t="t" r="r" b="b"/>
              <a:pathLst>
                <a:path w="227329" h="211454">
                  <a:moveTo>
                    <a:pt x="227164" y="0"/>
                  </a:moveTo>
                  <a:lnTo>
                    <a:pt x="0" y="72783"/>
                  </a:lnTo>
                  <a:lnTo>
                    <a:pt x="194525" y="210845"/>
                  </a:lnTo>
                  <a:lnTo>
                    <a:pt x="227164" y="0"/>
                  </a:lnTo>
                  <a:close/>
                </a:path>
              </a:pathLst>
            </a:custGeom>
            <a:solidFill>
              <a:srgbClr val="F05A28">
                <a:alpha val="974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Bac</a:t>
            </a:r>
            <a:r>
              <a:rPr spc="-20" dirty="0"/>
              <a:t>k</a:t>
            </a:r>
            <a:r>
              <a:rPr spc="25" dirty="0"/>
              <a:t>t</a:t>
            </a:r>
            <a:r>
              <a:rPr spc="-250" dirty="0"/>
              <a:t>r</a:t>
            </a:r>
            <a:r>
              <a:rPr spc="-15" dirty="0"/>
              <a:t>acking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30197" y="3236810"/>
            <a:ext cx="532765" cy="417195"/>
            <a:chOff x="1330197" y="3236810"/>
            <a:chExt cx="532765" cy="417195"/>
          </a:xfrm>
        </p:grpSpPr>
        <p:sp>
          <p:nvSpPr>
            <p:cNvPr id="4" name="object 4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8" name="object 8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12" name="object 12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265049" y="4091559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31496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48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363827" y="5593105"/>
            <a:ext cx="555625" cy="435609"/>
            <a:chOff x="1363827" y="5593105"/>
            <a:chExt cx="555625" cy="435609"/>
          </a:xfrm>
        </p:grpSpPr>
        <p:sp>
          <p:nvSpPr>
            <p:cNvPr id="17" name="object 17"/>
            <p:cNvSpPr/>
            <p:nvPr/>
          </p:nvSpPr>
          <p:spPr>
            <a:xfrm>
              <a:off x="1370177" y="5599455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8" y="0"/>
                  </a:lnTo>
                  <a:lnTo>
                    <a:pt x="542328" y="422554"/>
                  </a:lnTo>
                  <a:lnTo>
                    <a:pt x="0" y="4225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70177" y="5599455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6" y="0"/>
                  </a:lnTo>
                  <a:lnTo>
                    <a:pt x="542326" y="422549"/>
                  </a:lnTo>
                  <a:lnTo>
                    <a:pt x="0" y="4225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473200" y="55499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72376" y="2888452"/>
            <a:ext cx="5669280" cy="3012440"/>
            <a:chOff x="972376" y="2888452"/>
            <a:chExt cx="5669280" cy="3012440"/>
          </a:xfrm>
        </p:grpSpPr>
        <p:sp>
          <p:nvSpPr>
            <p:cNvPr id="21" name="object 21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29461" y="5522543"/>
              <a:ext cx="2656205" cy="378460"/>
            </a:xfrm>
            <a:custGeom>
              <a:avLst/>
              <a:gdLst/>
              <a:ahLst/>
              <a:cxnLst/>
              <a:rect l="l" t="t" r="r" b="b"/>
              <a:pathLst>
                <a:path w="2656204" h="378460">
                  <a:moveTo>
                    <a:pt x="121920" y="0"/>
                  </a:moveTo>
                  <a:lnTo>
                    <a:pt x="0" y="0"/>
                  </a:lnTo>
                  <a:lnTo>
                    <a:pt x="60960" y="121920"/>
                  </a:lnTo>
                  <a:lnTo>
                    <a:pt x="121920" y="0"/>
                  </a:lnTo>
                  <a:close/>
                </a:path>
                <a:path w="2656204" h="378460">
                  <a:moveTo>
                    <a:pt x="2655874" y="317258"/>
                  </a:moveTo>
                  <a:lnTo>
                    <a:pt x="2533954" y="256298"/>
                  </a:lnTo>
                  <a:lnTo>
                    <a:pt x="2533954" y="378218"/>
                  </a:lnTo>
                  <a:lnTo>
                    <a:pt x="2655874" y="3172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43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066800" y="2336800"/>
            <a:ext cx="1172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Sou</a:t>
            </a:r>
            <a:r>
              <a:rPr sz="2600" spc="-6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600" spc="9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233299" y="4072511"/>
            <a:ext cx="1372984" cy="1233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797800" y="2438400"/>
            <a:ext cx="7784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Verdana"/>
                <a:cs typeface="Verdana"/>
              </a:rPr>
              <a:t>“Last-In-First-Out” </a:t>
            </a:r>
            <a:r>
              <a:rPr sz="3600" spc="-665" dirty="0">
                <a:latin typeface="Verdana"/>
                <a:cs typeface="Verdana"/>
              </a:rPr>
              <a:t>=&gt; </a:t>
            </a:r>
            <a:r>
              <a:rPr sz="3600" spc="10" dirty="0">
                <a:latin typeface="Verdana"/>
                <a:cs typeface="Verdana"/>
              </a:rPr>
              <a:t>Use </a:t>
            </a:r>
            <a:r>
              <a:rPr sz="3600" spc="-50" dirty="0">
                <a:latin typeface="Verdana"/>
                <a:cs typeface="Verdana"/>
              </a:rPr>
              <a:t>a</a:t>
            </a:r>
            <a:r>
              <a:rPr sz="3600" spc="-775" dirty="0">
                <a:latin typeface="Verdana"/>
                <a:cs typeface="Verdana"/>
              </a:rPr>
              <a:t> </a:t>
            </a:r>
            <a:r>
              <a:rPr sz="3600" spc="5" dirty="0">
                <a:solidFill>
                  <a:srgbClr val="F15B2A"/>
                </a:solidFill>
                <a:latin typeface="Verdana"/>
                <a:cs typeface="Verdana"/>
              </a:rPr>
              <a:t>stack</a:t>
            </a:r>
            <a:endParaRPr sz="3600">
              <a:latin typeface="Verdana"/>
              <a:cs typeface="Verdana"/>
            </a:endParaRPr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10648950" y="3943350"/>
          <a:ext cx="2466975" cy="834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325"/>
                <a:gridCol w="822325"/>
                <a:gridCol w="822325"/>
              </a:tblGrid>
              <a:tr h="834696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pSp>
        <p:nvGrpSpPr>
          <p:cNvPr id="40" name="object 40"/>
          <p:cNvGrpSpPr/>
          <p:nvPr/>
        </p:nvGrpSpPr>
        <p:grpSpPr>
          <a:xfrm>
            <a:off x="10912970" y="3337913"/>
            <a:ext cx="1981835" cy="561340"/>
            <a:chOff x="10912970" y="3337913"/>
            <a:chExt cx="1981835" cy="561340"/>
          </a:xfrm>
        </p:grpSpPr>
        <p:sp>
          <p:nvSpPr>
            <p:cNvPr id="41" name="object 41"/>
            <p:cNvSpPr/>
            <p:nvPr/>
          </p:nvSpPr>
          <p:spPr>
            <a:xfrm>
              <a:off x="10925670" y="3350613"/>
              <a:ext cx="928369" cy="535940"/>
            </a:xfrm>
            <a:custGeom>
              <a:avLst/>
              <a:gdLst/>
              <a:ahLst/>
              <a:cxnLst/>
              <a:rect l="l" t="t" r="r" b="b"/>
              <a:pathLst>
                <a:path w="928370" h="535939">
                  <a:moveTo>
                    <a:pt x="0" y="535766"/>
                  </a:moveTo>
                  <a:lnTo>
                    <a:pt x="27481" y="477636"/>
                  </a:lnTo>
                  <a:lnTo>
                    <a:pt x="54941" y="422844"/>
                  </a:lnTo>
                  <a:lnTo>
                    <a:pt x="82381" y="371388"/>
                  </a:lnTo>
                  <a:lnTo>
                    <a:pt x="109800" y="323270"/>
                  </a:lnTo>
                  <a:lnTo>
                    <a:pt x="137198" y="278489"/>
                  </a:lnTo>
                  <a:lnTo>
                    <a:pt x="164575" y="237045"/>
                  </a:lnTo>
                  <a:lnTo>
                    <a:pt x="191931" y="198938"/>
                  </a:lnTo>
                  <a:lnTo>
                    <a:pt x="219267" y="164168"/>
                  </a:lnTo>
                  <a:lnTo>
                    <a:pt x="246581" y="132735"/>
                  </a:lnTo>
                  <a:lnTo>
                    <a:pt x="273875" y="104640"/>
                  </a:lnTo>
                  <a:lnTo>
                    <a:pt x="328400" y="58460"/>
                  </a:lnTo>
                  <a:lnTo>
                    <a:pt x="382842" y="25628"/>
                  </a:lnTo>
                  <a:lnTo>
                    <a:pt x="437201" y="6145"/>
                  </a:lnTo>
                  <a:lnTo>
                    <a:pt x="491476" y="10"/>
                  </a:lnTo>
                  <a:lnTo>
                    <a:pt x="518582" y="1949"/>
                  </a:lnTo>
                  <a:lnTo>
                    <a:pt x="572732" y="15836"/>
                  </a:lnTo>
                  <a:lnTo>
                    <a:pt x="626799" y="43073"/>
                  </a:lnTo>
                  <a:lnTo>
                    <a:pt x="680782" y="83657"/>
                  </a:lnTo>
                  <a:lnTo>
                    <a:pt x="734682" y="137590"/>
                  </a:lnTo>
                  <a:lnTo>
                    <a:pt x="761601" y="169562"/>
                  </a:lnTo>
                  <a:lnTo>
                    <a:pt x="788499" y="204872"/>
                  </a:lnTo>
                  <a:lnTo>
                    <a:pt x="815376" y="243518"/>
                  </a:lnTo>
                  <a:lnTo>
                    <a:pt x="842232" y="285501"/>
                  </a:lnTo>
                  <a:lnTo>
                    <a:pt x="869068" y="330822"/>
                  </a:lnTo>
                  <a:lnTo>
                    <a:pt x="895882" y="379480"/>
                  </a:lnTo>
                  <a:lnTo>
                    <a:pt x="922676" y="431474"/>
                  </a:lnTo>
                  <a:lnTo>
                    <a:pt x="928105" y="443019"/>
                  </a:lnTo>
                </a:path>
              </a:pathLst>
            </a:custGeom>
            <a:ln w="253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793207" y="3756190"/>
              <a:ext cx="110489" cy="136525"/>
            </a:xfrm>
            <a:custGeom>
              <a:avLst/>
              <a:gdLst/>
              <a:ahLst/>
              <a:cxnLst/>
              <a:rect l="l" t="t" r="r" b="b"/>
              <a:pathLst>
                <a:path w="110490" h="136525">
                  <a:moveTo>
                    <a:pt x="110324" y="0"/>
                  </a:moveTo>
                  <a:lnTo>
                    <a:pt x="0" y="51892"/>
                  </a:lnTo>
                  <a:lnTo>
                    <a:pt x="107060" y="136271"/>
                  </a:lnTo>
                  <a:lnTo>
                    <a:pt x="11032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916270" y="3350613"/>
              <a:ext cx="928369" cy="535940"/>
            </a:xfrm>
            <a:custGeom>
              <a:avLst/>
              <a:gdLst/>
              <a:ahLst/>
              <a:cxnLst/>
              <a:rect l="l" t="t" r="r" b="b"/>
              <a:pathLst>
                <a:path w="928370" h="535939">
                  <a:moveTo>
                    <a:pt x="0" y="535766"/>
                  </a:moveTo>
                  <a:lnTo>
                    <a:pt x="27481" y="477636"/>
                  </a:lnTo>
                  <a:lnTo>
                    <a:pt x="54941" y="422844"/>
                  </a:lnTo>
                  <a:lnTo>
                    <a:pt x="82381" y="371388"/>
                  </a:lnTo>
                  <a:lnTo>
                    <a:pt x="109800" y="323270"/>
                  </a:lnTo>
                  <a:lnTo>
                    <a:pt x="137198" y="278489"/>
                  </a:lnTo>
                  <a:lnTo>
                    <a:pt x="164575" y="237045"/>
                  </a:lnTo>
                  <a:lnTo>
                    <a:pt x="191931" y="198938"/>
                  </a:lnTo>
                  <a:lnTo>
                    <a:pt x="219267" y="164168"/>
                  </a:lnTo>
                  <a:lnTo>
                    <a:pt x="246581" y="132735"/>
                  </a:lnTo>
                  <a:lnTo>
                    <a:pt x="273875" y="104640"/>
                  </a:lnTo>
                  <a:lnTo>
                    <a:pt x="328400" y="58460"/>
                  </a:lnTo>
                  <a:lnTo>
                    <a:pt x="382842" y="25628"/>
                  </a:lnTo>
                  <a:lnTo>
                    <a:pt x="437201" y="6145"/>
                  </a:lnTo>
                  <a:lnTo>
                    <a:pt x="491476" y="10"/>
                  </a:lnTo>
                  <a:lnTo>
                    <a:pt x="518582" y="1949"/>
                  </a:lnTo>
                  <a:lnTo>
                    <a:pt x="572732" y="15836"/>
                  </a:lnTo>
                  <a:lnTo>
                    <a:pt x="626799" y="43073"/>
                  </a:lnTo>
                  <a:lnTo>
                    <a:pt x="680782" y="83657"/>
                  </a:lnTo>
                  <a:lnTo>
                    <a:pt x="734682" y="137590"/>
                  </a:lnTo>
                  <a:lnTo>
                    <a:pt x="761601" y="169562"/>
                  </a:lnTo>
                  <a:lnTo>
                    <a:pt x="788499" y="204872"/>
                  </a:lnTo>
                  <a:lnTo>
                    <a:pt x="815376" y="243518"/>
                  </a:lnTo>
                  <a:lnTo>
                    <a:pt x="842232" y="285501"/>
                  </a:lnTo>
                  <a:lnTo>
                    <a:pt x="869068" y="330822"/>
                  </a:lnTo>
                  <a:lnTo>
                    <a:pt x="895882" y="379480"/>
                  </a:lnTo>
                  <a:lnTo>
                    <a:pt x="922676" y="431474"/>
                  </a:lnTo>
                  <a:lnTo>
                    <a:pt x="928105" y="443019"/>
                  </a:lnTo>
                </a:path>
              </a:pathLst>
            </a:custGeom>
            <a:ln w="253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2783820" y="3756190"/>
              <a:ext cx="110489" cy="136525"/>
            </a:xfrm>
            <a:custGeom>
              <a:avLst/>
              <a:gdLst/>
              <a:ahLst/>
              <a:cxnLst/>
              <a:rect l="l" t="t" r="r" b="b"/>
              <a:pathLst>
                <a:path w="110490" h="136525">
                  <a:moveTo>
                    <a:pt x="110362" y="0"/>
                  </a:moveTo>
                  <a:lnTo>
                    <a:pt x="0" y="51892"/>
                  </a:lnTo>
                  <a:lnTo>
                    <a:pt x="107060" y="136271"/>
                  </a:lnTo>
                  <a:lnTo>
                    <a:pt x="11036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2863" y="3668610"/>
            <a:ext cx="82442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>
                <a:solidFill>
                  <a:srgbClr val="202020"/>
                </a:solidFill>
              </a:rPr>
              <a:t>Building </a:t>
            </a:r>
            <a:r>
              <a:rPr spc="-20" dirty="0">
                <a:solidFill>
                  <a:srgbClr val="202020"/>
                </a:solidFill>
              </a:rPr>
              <a:t>the Distance</a:t>
            </a:r>
            <a:r>
              <a:rPr spc="-825" dirty="0">
                <a:solidFill>
                  <a:srgbClr val="202020"/>
                </a:solidFill>
              </a:rPr>
              <a:t> </a:t>
            </a:r>
            <a:r>
              <a:rPr spc="-90" dirty="0">
                <a:solidFill>
                  <a:srgbClr val="202020"/>
                </a:solidFill>
              </a:rPr>
              <a:t>Table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0" y="2349500"/>
            <a:ext cx="0" cy="6194425"/>
          </a:xfrm>
          <a:custGeom>
            <a:avLst/>
            <a:gdLst/>
            <a:ahLst/>
            <a:cxnLst/>
            <a:rect l="l" t="t" r="r" b="b"/>
            <a:pathLst>
              <a:path h="6194425">
                <a:moveTo>
                  <a:pt x="0" y="0"/>
                </a:moveTo>
                <a:lnTo>
                  <a:pt x="0" y="6193967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8100" y="647700"/>
            <a:ext cx="111023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Unweighted </a:t>
            </a:r>
            <a:r>
              <a:rPr spc="-65" dirty="0"/>
              <a:t>Shortest </a:t>
            </a:r>
            <a:r>
              <a:rPr spc="10" dirty="0"/>
              <a:t>Path</a:t>
            </a:r>
            <a:r>
              <a:rPr spc="-715" dirty="0"/>
              <a:t> </a:t>
            </a:r>
            <a:r>
              <a:rPr spc="30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60388" y="2279027"/>
            <a:ext cx="98551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05A28"/>
                </a:solidFill>
                <a:latin typeface="Verdana"/>
                <a:cs typeface="Verdana"/>
              </a:rPr>
              <a:t>D</a:t>
            </a:r>
            <a:r>
              <a:rPr sz="3200" spc="-2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3200" dirty="0">
                <a:solidFill>
                  <a:srgbClr val="F05A28"/>
                </a:solidFill>
                <a:latin typeface="Verdana"/>
                <a:cs typeface="Verdana"/>
              </a:rPr>
              <a:t>ta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10600" y="2273300"/>
            <a:ext cx="30079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05A28"/>
                </a:solidFill>
                <a:latin typeface="Verdana"/>
                <a:cs typeface="Verdana"/>
              </a:rPr>
              <a:t>Data</a:t>
            </a:r>
            <a:r>
              <a:rPr sz="3200" spc="-2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3200" spc="-15" dirty="0">
                <a:solidFill>
                  <a:srgbClr val="F05A28"/>
                </a:solidFill>
                <a:latin typeface="Verdana"/>
                <a:cs typeface="Verdana"/>
              </a:rPr>
              <a:t>Structure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45100" y="3837736"/>
            <a:ext cx="240030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600" spc="5" dirty="0">
                <a:latin typeface="Verdana"/>
                <a:cs typeface="Verdana"/>
              </a:rPr>
              <a:t>Distance</a:t>
            </a:r>
            <a:r>
              <a:rPr sz="2600" spc="-215" dirty="0">
                <a:latin typeface="Verdana"/>
                <a:cs typeface="Verdana"/>
              </a:rPr>
              <a:t> </a:t>
            </a:r>
            <a:r>
              <a:rPr sz="2600" spc="35" dirty="0">
                <a:latin typeface="Verdana"/>
                <a:cs typeface="Verdana"/>
              </a:rPr>
              <a:t>table</a:t>
            </a:r>
            <a:endParaRPr sz="26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2380"/>
              </a:spcBef>
            </a:pPr>
            <a:r>
              <a:rPr sz="2600" spc="40" dirty="0">
                <a:latin typeface="Verdana"/>
                <a:cs typeface="Verdana"/>
              </a:rPr>
              <a:t>Bac</a:t>
            </a:r>
            <a:r>
              <a:rPr sz="2600" spc="10" dirty="0">
                <a:latin typeface="Verdana"/>
                <a:cs typeface="Verdana"/>
              </a:rPr>
              <a:t>k</a:t>
            </a:r>
            <a:r>
              <a:rPr sz="2600" dirty="0">
                <a:latin typeface="Verdana"/>
                <a:cs typeface="Verdana"/>
              </a:rPr>
              <a:t>t</a:t>
            </a:r>
            <a:r>
              <a:rPr sz="2600" spc="-65" dirty="0">
                <a:latin typeface="Verdana"/>
                <a:cs typeface="Verdana"/>
              </a:rPr>
              <a:t>r</a:t>
            </a:r>
            <a:r>
              <a:rPr sz="2600" spc="30" dirty="0">
                <a:latin typeface="Verdana"/>
                <a:cs typeface="Verdana"/>
              </a:rPr>
              <a:t>acking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10600" y="3835400"/>
            <a:ext cx="252412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latin typeface="Verdana"/>
                <a:cs typeface="Verdana"/>
              </a:rPr>
              <a:t>3-column</a:t>
            </a:r>
            <a:r>
              <a:rPr sz="2600" spc="-170" dirty="0">
                <a:latin typeface="Verdana"/>
                <a:cs typeface="Verdana"/>
              </a:rPr>
              <a:t> </a:t>
            </a:r>
            <a:r>
              <a:rPr sz="2600" spc="-55" dirty="0">
                <a:latin typeface="Verdana"/>
                <a:cs typeface="Verdana"/>
              </a:rPr>
              <a:t>array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380"/>
              </a:spcBef>
            </a:pPr>
            <a:r>
              <a:rPr sz="2600" spc="-5" dirty="0">
                <a:latin typeface="Verdana"/>
                <a:cs typeface="Verdana"/>
              </a:rPr>
              <a:t>Stack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100" y="647700"/>
            <a:ext cx="111023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Unweighted </a:t>
            </a:r>
            <a:r>
              <a:rPr spc="-65" dirty="0"/>
              <a:t>Shortest </a:t>
            </a:r>
            <a:r>
              <a:rPr spc="10" dirty="0"/>
              <a:t>Path</a:t>
            </a:r>
            <a:r>
              <a:rPr spc="-715" dirty="0"/>
              <a:t> </a:t>
            </a:r>
            <a:r>
              <a:rPr spc="3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00778" y="2279027"/>
            <a:ext cx="3144520" cy="9956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1879600">
              <a:lnSpc>
                <a:spcPts val="3800"/>
              </a:lnSpc>
              <a:spcBef>
                <a:spcPts val="260"/>
              </a:spcBef>
            </a:pPr>
            <a:r>
              <a:rPr sz="3200" spc="-15" dirty="0">
                <a:solidFill>
                  <a:srgbClr val="F05A28"/>
                </a:solidFill>
                <a:latin typeface="Verdana"/>
                <a:cs typeface="Verdana"/>
              </a:rPr>
              <a:t>G</a:t>
            </a:r>
            <a:r>
              <a:rPr sz="3200" spc="-90" dirty="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sz="3200" spc="15" dirty="0">
                <a:solidFill>
                  <a:srgbClr val="F05A28"/>
                </a:solidFill>
                <a:latin typeface="Verdana"/>
                <a:cs typeface="Verdana"/>
              </a:rPr>
              <a:t>aph  </a:t>
            </a:r>
            <a:r>
              <a:rPr sz="3200" spc="50" dirty="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sz="3200" spc="45" dirty="0">
                <a:solidFill>
                  <a:srgbClr val="F05A28"/>
                </a:solidFill>
                <a:latin typeface="Verdana"/>
                <a:cs typeface="Verdana"/>
              </a:rPr>
              <a:t>ep</a:t>
            </a:r>
            <a:r>
              <a:rPr sz="3200" spc="-30" dirty="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sz="3200" spc="-10" dirty="0">
                <a:solidFill>
                  <a:srgbClr val="F05A28"/>
                </a:solidFill>
                <a:latin typeface="Verdana"/>
                <a:cs typeface="Verdana"/>
              </a:rPr>
              <a:t>esent</a:t>
            </a:r>
            <a:r>
              <a:rPr sz="3200" spc="-30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3200" spc="50" dirty="0">
                <a:solidFill>
                  <a:srgbClr val="F05A28"/>
                </a:solidFill>
                <a:latin typeface="Verdana"/>
                <a:cs typeface="Verdana"/>
              </a:rPr>
              <a:t>tion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0600" y="2273300"/>
            <a:ext cx="1715770" cy="9956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60"/>
              </a:spcBef>
            </a:pPr>
            <a:r>
              <a:rPr sz="3200" spc="10" dirty="0">
                <a:solidFill>
                  <a:srgbClr val="F05A28"/>
                </a:solidFill>
                <a:latin typeface="Verdana"/>
                <a:cs typeface="Verdana"/>
              </a:rPr>
              <a:t>Running  </a:t>
            </a:r>
            <a:r>
              <a:rPr sz="3200" spc="5" dirty="0">
                <a:solidFill>
                  <a:srgbClr val="F05A28"/>
                </a:solidFill>
                <a:latin typeface="Verdana"/>
                <a:cs typeface="Verdana"/>
              </a:rPr>
              <a:t>Time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49877" y="3837736"/>
            <a:ext cx="3395979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600" spc="35" dirty="0">
                <a:latin typeface="Verdana"/>
                <a:cs typeface="Verdana"/>
              </a:rPr>
              <a:t>Adjacency</a:t>
            </a:r>
            <a:r>
              <a:rPr sz="2600" spc="-185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matrix</a:t>
            </a:r>
            <a:endParaRPr sz="26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2380"/>
              </a:spcBef>
            </a:pPr>
            <a:r>
              <a:rPr sz="2600" spc="35" dirty="0">
                <a:latin typeface="Verdana"/>
                <a:cs typeface="Verdana"/>
              </a:rPr>
              <a:t>Adjacency </a:t>
            </a:r>
            <a:r>
              <a:rPr sz="2600" dirty="0">
                <a:latin typeface="Verdana"/>
                <a:cs typeface="Verdana"/>
              </a:rPr>
              <a:t>list </a:t>
            </a:r>
            <a:r>
              <a:rPr sz="2600" spc="45" dirty="0">
                <a:latin typeface="Verdana"/>
                <a:cs typeface="Verdana"/>
              </a:rPr>
              <a:t>or</a:t>
            </a:r>
            <a:r>
              <a:rPr sz="2600" spc="-4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set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85200" y="3835400"/>
            <a:ext cx="132588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600" spc="45" dirty="0">
                <a:latin typeface="Verdana"/>
                <a:cs typeface="Verdana"/>
              </a:rPr>
              <a:t>O(V</a:t>
            </a:r>
            <a:r>
              <a:rPr sz="2550" spc="67" baseline="22875" dirty="0">
                <a:latin typeface="Verdana"/>
                <a:cs typeface="Verdana"/>
              </a:rPr>
              <a:t>2</a:t>
            </a:r>
            <a:r>
              <a:rPr sz="2600" spc="45" dirty="0">
                <a:latin typeface="Verdana"/>
                <a:cs typeface="Verdana"/>
              </a:rPr>
              <a:t>)</a:t>
            </a:r>
            <a:endParaRPr sz="26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2380"/>
              </a:spcBef>
            </a:pPr>
            <a:r>
              <a:rPr sz="2600" spc="-20" dirty="0">
                <a:latin typeface="Verdana"/>
                <a:cs typeface="Verdana"/>
              </a:rPr>
              <a:t>O(V+E)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900" y="647700"/>
            <a:ext cx="94653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Getting</a:t>
            </a:r>
            <a:r>
              <a:rPr spc="-265" dirty="0"/>
              <a:t> </a:t>
            </a:r>
            <a:r>
              <a:rPr spc="-40" dirty="0"/>
              <a:t>from</a:t>
            </a:r>
            <a:r>
              <a:rPr spc="-260" dirty="0"/>
              <a:t> </a:t>
            </a:r>
            <a:r>
              <a:rPr spc="50" dirty="0"/>
              <a:t>Point</a:t>
            </a:r>
            <a:r>
              <a:rPr spc="-260" dirty="0"/>
              <a:t> </a:t>
            </a:r>
            <a:r>
              <a:rPr spc="509" dirty="0"/>
              <a:t>A</a:t>
            </a:r>
            <a:r>
              <a:rPr spc="-260" dirty="0"/>
              <a:t> </a:t>
            </a:r>
            <a:r>
              <a:rPr spc="55" dirty="0"/>
              <a:t>to</a:t>
            </a:r>
            <a:r>
              <a:rPr spc="-260" dirty="0"/>
              <a:t> </a:t>
            </a:r>
            <a:r>
              <a:rPr spc="50" dirty="0"/>
              <a:t>Point</a:t>
            </a:r>
            <a:r>
              <a:rPr spc="-260" dirty="0"/>
              <a:t> </a:t>
            </a:r>
            <a:r>
              <a:rPr spc="175" dirty="0"/>
              <a:t>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64300" y="5793740"/>
            <a:ext cx="3610610" cy="151130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0"/>
              </a:spcBef>
            </a:pPr>
            <a:r>
              <a:rPr sz="2600" b="1" spc="65" dirty="0">
                <a:solidFill>
                  <a:srgbClr val="F15B2A"/>
                </a:solidFill>
                <a:latin typeface="Arial"/>
                <a:cs typeface="Arial"/>
              </a:rPr>
              <a:t>Scheduling</a:t>
            </a:r>
            <a:r>
              <a:rPr sz="2600" b="1" spc="-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2600" b="1" spc="75" dirty="0">
                <a:solidFill>
                  <a:srgbClr val="F15B2A"/>
                </a:solidFill>
                <a:latin typeface="Arial"/>
                <a:cs typeface="Arial"/>
              </a:rPr>
              <a:t>deliveries</a:t>
            </a:r>
            <a:endParaRPr sz="2600">
              <a:latin typeface="Arial"/>
              <a:cs typeface="Arial"/>
            </a:endParaRPr>
          </a:p>
          <a:p>
            <a:pPr marL="62865" marR="71755" algn="ctr">
              <a:lnSpc>
                <a:spcPts val="3100"/>
              </a:lnSpc>
              <a:spcBef>
                <a:spcPts val="1300"/>
              </a:spcBef>
            </a:pPr>
            <a:r>
              <a:rPr sz="2600" spc="35" dirty="0">
                <a:latin typeface="Verdana"/>
                <a:cs typeface="Verdana"/>
              </a:rPr>
              <a:t>Multiple </a:t>
            </a:r>
            <a:r>
              <a:rPr sz="2600" spc="10" dirty="0">
                <a:latin typeface="Verdana"/>
                <a:cs typeface="Verdana"/>
              </a:rPr>
              <a:t>deliveries</a:t>
            </a:r>
            <a:r>
              <a:rPr sz="2600" spc="-360" dirty="0">
                <a:latin typeface="Verdana"/>
                <a:cs typeface="Verdana"/>
              </a:rPr>
              <a:t> </a:t>
            </a:r>
            <a:r>
              <a:rPr sz="2600" spc="65" dirty="0">
                <a:latin typeface="Verdana"/>
                <a:cs typeface="Verdana"/>
              </a:rPr>
              <a:t>to  </a:t>
            </a:r>
            <a:r>
              <a:rPr sz="2600" spc="20" dirty="0">
                <a:latin typeface="Verdana"/>
                <a:cs typeface="Verdana"/>
              </a:rPr>
              <a:t>multiple</a:t>
            </a:r>
            <a:r>
              <a:rPr sz="2600" spc="-150" dirty="0">
                <a:latin typeface="Verdana"/>
                <a:cs typeface="Verdana"/>
              </a:rPr>
              <a:t> </a:t>
            </a:r>
            <a:r>
              <a:rPr sz="2600" spc="35" dirty="0">
                <a:latin typeface="Verdana"/>
                <a:cs typeface="Verdana"/>
              </a:rPr>
              <a:t>locations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80800" y="5793740"/>
            <a:ext cx="3413760" cy="151130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80"/>
              </a:spcBef>
            </a:pPr>
            <a:r>
              <a:rPr sz="2600" b="1" spc="70" dirty="0">
                <a:solidFill>
                  <a:srgbClr val="F15B2A"/>
                </a:solidFill>
                <a:latin typeface="Arial"/>
                <a:cs typeface="Arial"/>
              </a:rPr>
              <a:t>Building</a:t>
            </a:r>
            <a:r>
              <a:rPr sz="2600" b="1" spc="4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2600" b="1" spc="55" dirty="0">
                <a:solidFill>
                  <a:srgbClr val="F15B2A"/>
                </a:solidFill>
                <a:latin typeface="Arial"/>
                <a:cs typeface="Arial"/>
              </a:rPr>
              <a:t>roads</a:t>
            </a:r>
            <a:endParaRPr sz="2600">
              <a:latin typeface="Arial"/>
              <a:cs typeface="Arial"/>
            </a:endParaRPr>
          </a:p>
          <a:p>
            <a:pPr marL="12065" marR="5080" algn="ctr">
              <a:lnSpc>
                <a:spcPts val="3100"/>
              </a:lnSpc>
              <a:spcBef>
                <a:spcPts val="1300"/>
              </a:spcBef>
            </a:pPr>
            <a:r>
              <a:rPr sz="2600" spc="30" dirty="0">
                <a:latin typeface="Verdana"/>
                <a:cs typeface="Verdana"/>
              </a:rPr>
              <a:t>Costly </a:t>
            </a:r>
            <a:r>
              <a:rPr sz="2600" spc="65" dirty="0">
                <a:latin typeface="Verdana"/>
                <a:cs typeface="Verdana"/>
              </a:rPr>
              <a:t>to </a:t>
            </a:r>
            <a:r>
              <a:rPr sz="2600" spc="50" dirty="0">
                <a:latin typeface="Verdana"/>
                <a:cs typeface="Verdana"/>
              </a:rPr>
              <a:t>ford</a:t>
            </a:r>
            <a:r>
              <a:rPr sz="2600" spc="-540" dirty="0">
                <a:latin typeface="Verdana"/>
                <a:cs typeface="Verdana"/>
              </a:rPr>
              <a:t> </a:t>
            </a:r>
            <a:r>
              <a:rPr sz="2600" spc="-60" dirty="0">
                <a:latin typeface="Verdana"/>
                <a:cs typeface="Verdana"/>
              </a:rPr>
              <a:t>rivers,  </a:t>
            </a:r>
            <a:r>
              <a:rPr sz="2600" spc="-15" dirty="0">
                <a:latin typeface="Verdana"/>
                <a:cs typeface="Verdana"/>
              </a:rPr>
              <a:t>pass</a:t>
            </a:r>
            <a:r>
              <a:rPr sz="2600" spc="-14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mountains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34200" y="2197100"/>
            <a:ext cx="2667000" cy="303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58600" y="2590800"/>
            <a:ext cx="3048000" cy="252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57300" y="2336800"/>
            <a:ext cx="3352800" cy="304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58900" y="5793740"/>
            <a:ext cx="3149600" cy="151130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0"/>
              </a:spcBef>
            </a:pPr>
            <a:r>
              <a:rPr sz="2600" b="1" spc="110" dirty="0">
                <a:solidFill>
                  <a:srgbClr val="F15B2A"/>
                </a:solidFill>
                <a:latin typeface="Arial"/>
                <a:cs typeface="Arial"/>
              </a:rPr>
              <a:t>Mapping</a:t>
            </a:r>
            <a:r>
              <a:rPr sz="2600" b="1" spc="3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2600" b="1" spc="60" dirty="0">
                <a:solidFill>
                  <a:srgbClr val="F15B2A"/>
                </a:solidFill>
                <a:latin typeface="Arial"/>
                <a:cs typeface="Arial"/>
              </a:rPr>
              <a:t>routes</a:t>
            </a:r>
            <a:endParaRPr sz="2600">
              <a:latin typeface="Arial"/>
              <a:cs typeface="Arial"/>
            </a:endParaRPr>
          </a:p>
          <a:p>
            <a:pPr marL="12700" marR="5080" algn="ctr">
              <a:lnSpc>
                <a:spcPts val="3100"/>
              </a:lnSpc>
              <a:spcBef>
                <a:spcPts val="1300"/>
              </a:spcBef>
            </a:pPr>
            <a:r>
              <a:rPr sz="2600" spc="30" dirty="0">
                <a:latin typeface="Verdana"/>
                <a:cs typeface="Verdana"/>
              </a:rPr>
              <a:t>Route </a:t>
            </a:r>
            <a:r>
              <a:rPr sz="2600" spc="15" dirty="0">
                <a:latin typeface="Verdana"/>
                <a:cs typeface="Verdana"/>
              </a:rPr>
              <a:t>through</a:t>
            </a:r>
            <a:r>
              <a:rPr sz="2600" spc="-375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less  </a:t>
            </a:r>
            <a:r>
              <a:rPr sz="2600" spc="40" dirty="0">
                <a:latin typeface="Verdana"/>
                <a:cs typeface="Verdana"/>
              </a:rPr>
              <a:t>congested</a:t>
            </a:r>
            <a:r>
              <a:rPr sz="2600" spc="-160" dirty="0">
                <a:latin typeface="Verdana"/>
                <a:cs typeface="Verdana"/>
              </a:rPr>
              <a:t> </a:t>
            </a:r>
            <a:r>
              <a:rPr sz="2600" spc="15" dirty="0">
                <a:latin typeface="Verdana"/>
                <a:cs typeface="Verdana"/>
              </a:rPr>
              <a:t>roads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39719" y="3668610"/>
            <a:ext cx="59677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>
                <a:solidFill>
                  <a:srgbClr val="202020"/>
                </a:solidFill>
              </a:rPr>
              <a:t>Dijsktra’s</a:t>
            </a:r>
            <a:r>
              <a:rPr spc="-330" dirty="0">
                <a:solidFill>
                  <a:srgbClr val="202020"/>
                </a:solidFill>
              </a:rPr>
              <a:t> </a:t>
            </a:r>
            <a:r>
              <a:rPr spc="60" dirty="0">
                <a:solidFill>
                  <a:srgbClr val="202020"/>
                </a:solidFill>
              </a:rPr>
              <a:t>Algorithm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1600" y="647700"/>
            <a:ext cx="5892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Dijkstra’s</a:t>
            </a:r>
            <a:r>
              <a:rPr spc="-300" dirty="0"/>
              <a:t> </a:t>
            </a:r>
            <a:r>
              <a:rPr spc="30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48739" y="3406140"/>
            <a:ext cx="532765" cy="417195"/>
            <a:chOff x="1448739" y="3406140"/>
            <a:chExt cx="532765" cy="417195"/>
          </a:xfrm>
        </p:grpSpPr>
        <p:sp>
          <p:nvSpPr>
            <p:cNvPr id="4" name="object 4"/>
            <p:cNvSpPr/>
            <p:nvPr/>
          </p:nvSpPr>
          <p:spPr>
            <a:xfrm>
              <a:off x="1455089" y="3412490"/>
              <a:ext cx="519430" cy="404495"/>
            </a:xfrm>
            <a:custGeom>
              <a:avLst/>
              <a:gdLst/>
              <a:ahLst/>
              <a:cxnLst/>
              <a:rect l="l" t="t" r="r" b="b"/>
              <a:pathLst>
                <a:path w="519430" h="404495">
                  <a:moveTo>
                    <a:pt x="0" y="0"/>
                  </a:moveTo>
                  <a:lnTo>
                    <a:pt x="519429" y="0"/>
                  </a:lnTo>
                  <a:lnTo>
                    <a:pt x="519429" y="404164"/>
                  </a:lnTo>
                  <a:lnTo>
                    <a:pt x="0" y="404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55089" y="341249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36700" y="33655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73054" y="3406140"/>
            <a:ext cx="554355" cy="480695"/>
            <a:chOff x="4273054" y="3406140"/>
            <a:chExt cx="554355" cy="480695"/>
          </a:xfrm>
        </p:grpSpPr>
        <p:sp>
          <p:nvSpPr>
            <p:cNvPr id="8" name="object 8"/>
            <p:cNvSpPr/>
            <p:nvPr/>
          </p:nvSpPr>
          <p:spPr>
            <a:xfrm>
              <a:off x="4279404" y="341249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79404" y="341249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394200" y="33655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721423" y="4611458"/>
            <a:ext cx="634365" cy="469265"/>
            <a:chOff x="6721423" y="4611458"/>
            <a:chExt cx="634365" cy="469265"/>
          </a:xfrm>
        </p:grpSpPr>
        <p:sp>
          <p:nvSpPr>
            <p:cNvPr id="12" name="object 12"/>
            <p:cNvSpPr/>
            <p:nvPr/>
          </p:nvSpPr>
          <p:spPr>
            <a:xfrm>
              <a:off x="6727773" y="4617808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25"/>
                  </a:lnTo>
                  <a:lnTo>
                    <a:pt x="0" y="456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27773" y="4617808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383578" y="4260900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31115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245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13021" y="5764428"/>
            <a:ext cx="525145" cy="42735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1445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482356" y="5762434"/>
            <a:ext cx="555625" cy="435609"/>
            <a:chOff x="1482356" y="5762434"/>
            <a:chExt cx="555625" cy="435609"/>
          </a:xfrm>
        </p:grpSpPr>
        <p:sp>
          <p:nvSpPr>
            <p:cNvPr id="17" name="object 17"/>
            <p:cNvSpPr/>
            <p:nvPr/>
          </p:nvSpPr>
          <p:spPr>
            <a:xfrm>
              <a:off x="1488706" y="5768784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8" y="0"/>
                  </a:lnTo>
                  <a:lnTo>
                    <a:pt x="542328" y="422554"/>
                  </a:lnTo>
                  <a:lnTo>
                    <a:pt x="0" y="4225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88706" y="5768784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6" y="0"/>
                  </a:lnTo>
                  <a:lnTo>
                    <a:pt x="542326" y="422549"/>
                  </a:lnTo>
                  <a:lnTo>
                    <a:pt x="0" y="4225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00200" y="57150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90910" y="3057794"/>
            <a:ext cx="5669280" cy="3012440"/>
            <a:chOff x="1090910" y="3057794"/>
            <a:chExt cx="5669280" cy="3012440"/>
          </a:xfrm>
        </p:grpSpPr>
        <p:sp>
          <p:nvSpPr>
            <p:cNvPr id="21" name="object 21"/>
            <p:cNvSpPr/>
            <p:nvPr/>
          </p:nvSpPr>
          <p:spPr>
            <a:xfrm>
              <a:off x="1971979" y="3594696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48315" y="353373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3492" y="3594696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23583" y="4478515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6" y="0"/>
                  </a:moveTo>
                  <a:lnTo>
                    <a:pt x="0" y="108953"/>
                  </a:lnTo>
                  <a:lnTo>
                    <a:pt x="136309" y="109219"/>
                  </a:lnTo>
                  <a:lnTo>
                    <a:pt x="547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72647" y="3939438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11687" y="3830218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20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23510" y="5064699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84086" y="5013959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2" y="110616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08950" y="3770820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05596" y="6009131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47990" y="5691885"/>
              <a:ext cx="2656205" cy="378460"/>
            </a:xfrm>
            <a:custGeom>
              <a:avLst/>
              <a:gdLst/>
              <a:ahLst/>
              <a:cxnLst/>
              <a:rect l="l" t="t" r="r" b="b"/>
              <a:pathLst>
                <a:path w="2656204" h="378460">
                  <a:moveTo>
                    <a:pt x="121920" y="0"/>
                  </a:moveTo>
                  <a:lnTo>
                    <a:pt x="0" y="0"/>
                  </a:lnTo>
                  <a:lnTo>
                    <a:pt x="60960" y="121920"/>
                  </a:lnTo>
                  <a:lnTo>
                    <a:pt x="121920" y="0"/>
                  </a:lnTo>
                  <a:close/>
                </a:path>
                <a:path w="2656204" h="378460">
                  <a:moveTo>
                    <a:pt x="2655874" y="317246"/>
                  </a:moveTo>
                  <a:lnTo>
                    <a:pt x="2533954" y="256286"/>
                  </a:lnTo>
                  <a:lnTo>
                    <a:pt x="2533954" y="378206"/>
                  </a:lnTo>
                  <a:lnTo>
                    <a:pt x="2655874" y="3172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90910" y="3057794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22660" y="3076841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90" y="0"/>
                  </a:lnTo>
                  <a:lnTo>
                    <a:pt x="1309490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43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22660" y="3076841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715500" y="2984500"/>
            <a:ext cx="5117465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571500" marR="5080" indent="-558800">
              <a:lnSpc>
                <a:spcPts val="4300"/>
              </a:lnSpc>
              <a:spcBef>
                <a:spcPts val="260"/>
              </a:spcBef>
            </a:pPr>
            <a:r>
              <a:rPr sz="3600" spc="110" dirty="0">
                <a:latin typeface="Verdana"/>
                <a:cs typeface="Verdana"/>
              </a:rPr>
              <a:t>Find </a:t>
            </a:r>
            <a:r>
              <a:rPr sz="3600" spc="10" dirty="0">
                <a:latin typeface="Verdana"/>
                <a:cs typeface="Verdana"/>
              </a:rPr>
              <a:t>the </a:t>
            </a:r>
            <a:r>
              <a:rPr sz="3600" spc="-5" dirty="0">
                <a:latin typeface="Verdana"/>
                <a:cs typeface="Verdana"/>
              </a:rPr>
              <a:t>shortest</a:t>
            </a:r>
            <a:r>
              <a:rPr sz="3600" spc="-730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path  </a:t>
            </a:r>
            <a:r>
              <a:rPr sz="3600" spc="45" dirty="0">
                <a:latin typeface="Verdana"/>
                <a:cs typeface="Verdana"/>
              </a:rPr>
              <a:t>between </a:t>
            </a:r>
            <a:r>
              <a:rPr sz="3600" spc="380" dirty="0">
                <a:latin typeface="Verdana"/>
                <a:cs typeface="Verdana"/>
              </a:rPr>
              <a:t>A</a:t>
            </a:r>
            <a:r>
              <a:rPr sz="3600" spc="-665" dirty="0">
                <a:latin typeface="Verdana"/>
                <a:cs typeface="Verdana"/>
              </a:rPr>
              <a:t> </a:t>
            </a:r>
            <a:r>
              <a:rPr sz="3600" spc="20" dirty="0">
                <a:latin typeface="Verdana"/>
                <a:cs typeface="Verdana"/>
              </a:rPr>
              <a:t>and </a:t>
            </a:r>
            <a:r>
              <a:rPr sz="3600" spc="40" dirty="0">
                <a:latin typeface="Verdana"/>
                <a:cs typeface="Verdana"/>
              </a:rPr>
              <a:t>D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23900" y="2489200"/>
            <a:ext cx="21132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Source</a:t>
            </a:r>
            <a:r>
              <a:rPr sz="2600" spc="-21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60" dirty="0">
                <a:solidFill>
                  <a:srgbClr val="535353"/>
                </a:solidFill>
                <a:latin typeface="Verdana"/>
                <a:cs typeface="Verdana"/>
              </a:rPr>
              <a:t>node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77000" y="5562600"/>
            <a:ext cx="28644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0" dirty="0">
                <a:solidFill>
                  <a:srgbClr val="535353"/>
                </a:solidFill>
                <a:latin typeface="Verdana"/>
                <a:cs typeface="Verdana"/>
              </a:rPr>
              <a:t>Destination</a:t>
            </a:r>
            <a:r>
              <a:rPr sz="2600" spc="-21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60" dirty="0">
                <a:solidFill>
                  <a:srgbClr val="535353"/>
                </a:solidFill>
                <a:latin typeface="Verdana"/>
                <a:cs typeface="Verdana"/>
              </a:rPr>
              <a:t>node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351828" y="4241840"/>
            <a:ext cx="1372984" cy="1233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956800" y="4673600"/>
            <a:ext cx="4628515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422400" marR="5080" indent="-1409700">
              <a:lnSpc>
                <a:spcPts val="4300"/>
              </a:lnSpc>
              <a:spcBef>
                <a:spcPts val="260"/>
              </a:spcBef>
            </a:pPr>
            <a:r>
              <a:rPr sz="3600" spc="75" dirty="0">
                <a:latin typeface="Verdana"/>
                <a:cs typeface="Verdana"/>
              </a:rPr>
              <a:t>Edges </a:t>
            </a:r>
            <a:r>
              <a:rPr sz="3600" spc="-60" dirty="0">
                <a:latin typeface="Verdana"/>
                <a:cs typeface="Verdana"/>
              </a:rPr>
              <a:t>have</a:t>
            </a:r>
            <a:r>
              <a:rPr sz="3600" spc="-525" dirty="0">
                <a:latin typeface="Verdana"/>
                <a:cs typeface="Verdana"/>
              </a:rPr>
              <a:t> </a:t>
            </a:r>
            <a:r>
              <a:rPr sz="3600" spc="5" dirty="0">
                <a:solidFill>
                  <a:srgbClr val="F15B2A"/>
                </a:solidFill>
                <a:latin typeface="Verdana"/>
                <a:cs typeface="Verdana"/>
              </a:rPr>
              <a:t>unequal  </a:t>
            </a:r>
            <a:r>
              <a:rPr sz="3600" spc="30" dirty="0">
                <a:solidFill>
                  <a:srgbClr val="F15B2A"/>
                </a:solidFill>
                <a:latin typeface="Verdana"/>
                <a:cs typeface="Verdana"/>
              </a:rPr>
              <a:t>weights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200400" y="2895600"/>
            <a:ext cx="306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>
                <a:solidFill>
                  <a:srgbClr val="F05A28"/>
                </a:solidFill>
                <a:latin typeface="Verdana"/>
                <a:cs typeface="Verdana"/>
              </a:rPr>
              <a:t>2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613400" y="3327400"/>
            <a:ext cx="306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>
                <a:solidFill>
                  <a:srgbClr val="F05A28"/>
                </a:solidFill>
                <a:latin typeface="Verdana"/>
                <a:cs typeface="Verdana"/>
              </a:rPr>
              <a:t>2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422900" y="5638800"/>
            <a:ext cx="337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60" dirty="0">
                <a:solidFill>
                  <a:srgbClr val="F05A28"/>
                </a:solidFill>
                <a:latin typeface="Verdana"/>
                <a:cs typeface="Verdana"/>
              </a:rPr>
              <a:t>4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749800" y="4572000"/>
            <a:ext cx="309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F05A28"/>
                </a:solidFill>
                <a:latin typeface="Verdana"/>
                <a:cs typeface="Verdana"/>
              </a:rPr>
              <a:t>5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943100" y="4457700"/>
            <a:ext cx="307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F05A28"/>
                </a:solidFill>
                <a:latin typeface="Verdana"/>
                <a:cs typeface="Verdana"/>
              </a:rPr>
              <a:t>3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743200" y="6007100"/>
            <a:ext cx="325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0" dirty="0">
                <a:solidFill>
                  <a:srgbClr val="F05A28"/>
                </a:solidFill>
                <a:latin typeface="Verdana"/>
                <a:cs typeface="Verdana"/>
              </a:rPr>
              <a:t>6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0" y="2349500"/>
            <a:ext cx="0" cy="6194425"/>
          </a:xfrm>
          <a:custGeom>
            <a:avLst/>
            <a:gdLst/>
            <a:ahLst/>
            <a:cxnLst/>
            <a:rect l="l" t="t" r="r" b="b"/>
            <a:pathLst>
              <a:path h="6194425">
                <a:moveTo>
                  <a:pt x="0" y="0"/>
                </a:moveTo>
                <a:lnTo>
                  <a:pt x="0" y="6193967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18000" y="647700"/>
            <a:ext cx="76079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Shortest </a:t>
            </a:r>
            <a:r>
              <a:rPr spc="10" dirty="0"/>
              <a:t>Path</a:t>
            </a:r>
            <a:r>
              <a:rPr spc="-484" dirty="0"/>
              <a:t> </a:t>
            </a:r>
            <a:r>
              <a:rPr spc="15" dirty="0"/>
              <a:t>Algorithms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38741" y="1920557"/>
            <a:ext cx="4323715" cy="169545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00785" marR="5080" indent="-1188720">
              <a:lnSpc>
                <a:spcPts val="3800"/>
              </a:lnSpc>
              <a:spcBef>
                <a:spcPts val="260"/>
              </a:spcBef>
            </a:pPr>
            <a:r>
              <a:rPr sz="3200" spc="35" dirty="0">
                <a:solidFill>
                  <a:srgbClr val="F05A28"/>
                </a:solidFill>
                <a:latin typeface="Verdana"/>
                <a:cs typeface="Verdana"/>
              </a:rPr>
              <a:t>Unweighted</a:t>
            </a:r>
            <a:r>
              <a:rPr sz="3200" spc="-19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3200" spc="-15" dirty="0">
                <a:solidFill>
                  <a:srgbClr val="F05A28"/>
                </a:solidFill>
                <a:latin typeface="Verdana"/>
                <a:cs typeface="Verdana"/>
              </a:rPr>
              <a:t>Shortest  </a:t>
            </a:r>
            <a:r>
              <a:rPr sz="3200" spc="25" dirty="0">
                <a:solidFill>
                  <a:srgbClr val="F05A28"/>
                </a:solidFill>
                <a:latin typeface="Verdana"/>
                <a:cs typeface="Verdana"/>
              </a:rPr>
              <a:t>Path</a:t>
            </a:r>
            <a:r>
              <a:rPr sz="3200" spc="-21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3200" spc="65" dirty="0">
                <a:solidFill>
                  <a:srgbClr val="F05A28"/>
                </a:solidFill>
                <a:latin typeface="Verdana"/>
                <a:cs typeface="Verdana"/>
              </a:rPr>
              <a:t>Algorithm</a:t>
            </a:r>
            <a:endParaRPr sz="3200">
              <a:latin typeface="Verdana"/>
              <a:cs typeface="Verdana"/>
            </a:endParaRPr>
          </a:p>
          <a:p>
            <a:pPr marL="2631440">
              <a:lnSpc>
                <a:spcPct val="100000"/>
              </a:lnSpc>
              <a:spcBef>
                <a:spcPts val="2270"/>
              </a:spcBef>
            </a:pPr>
            <a:r>
              <a:rPr sz="2600" spc="70" dirty="0">
                <a:latin typeface="Verdana"/>
                <a:cs typeface="Verdana"/>
              </a:rPr>
              <a:t>Any</a:t>
            </a:r>
            <a:r>
              <a:rPr sz="2600" spc="-220" dirty="0">
                <a:latin typeface="Verdana"/>
                <a:cs typeface="Verdana"/>
              </a:rPr>
              <a:t> </a:t>
            </a:r>
            <a:r>
              <a:rPr sz="2600" spc="30" dirty="0">
                <a:latin typeface="Verdana"/>
                <a:cs typeface="Verdana"/>
              </a:rPr>
              <a:t>order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10600" y="1917700"/>
            <a:ext cx="4556125" cy="170433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" marR="2456815">
              <a:lnSpc>
                <a:spcPts val="3800"/>
              </a:lnSpc>
              <a:spcBef>
                <a:spcPts val="260"/>
              </a:spcBef>
            </a:pPr>
            <a:r>
              <a:rPr sz="3200" spc="-50" dirty="0">
                <a:solidFill>
                  <a:srgbClr val="F05A28"/>
                </a:solidFill>
                <a:latin typeface="Verdana"/>
                <a:cs typeface="Verdana"/>
              </a:rPr>
              <a:t>Djikstra’s  </a:t>
            </a:r>
            <a:r>
              <a:rPr sz="3200" spc="65" dirty="0">
                <a:solidFill>
                  <a:srgbClr val="F05A28"/>
                </a:solidFill>
                <a:latin typeface="Verdana"/>
                <a:cs typeface="Verdana"/>
              </a:rPr>
              <a:t>Algorithm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340"/>
              </a:spcBef>
            </a:pPr>
            <a:r>
              <a:rPr sz="2600" spc="10" dirty="0">
                <a:latin typeface="Verdana"/>
                <a:cs typeface="Verdana"/>
              </a:rPr>
              <a:t>Decreasing </a:t>
            </a:r>
            <a:r>
              <a:rPr sz="2600" spc="30" dirty="0">
                <a:latin typeface="Verdana"/>
                <a:cs typeface="Verdana"/>
              </a:rPr>
              <a:t>order </a:t>
            </a:r>
            <a:r>
              <a:rPr sz="2600" spc="95" dirty="0">
                <a:latin typeface="Verdana"/>
                <a:cs typeface="Verdana"/>
              </a:rPr>
              <a:t>of</a:t>
            </a:r>
            <a:r>
              <a:rPr sz="2600" spc="-465" dirty="0">
                <a:latin typeface="Verdana"/>
                <a:cs typeface="Verdana"/>
              </a:rPr>
              <a:t> </a:t>
            </a:r>
            <a:r>
              <a:rPr sz="2600" spc="35" dirty="0">
                <a:latin typeface="Verdana"/>
                <a:cs typeface="Verdana"/>
              </a:rPr>
              <a:t>weight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6363" y="4591265"/>
            <a:ext cx="27095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0" dirty="0">
                <a:latin typeface="Verdana"/>
                <a:cs typeface="Verdana"/>
              </a:rPr>
              <a:t>Number </a:t>
            </a:r>
            <a:r>
              <a:rPr sz="2600" spc="95" dirty="0">
                <a:latin typeface="Verdana"/>
                <a:cs typeface="Verdana"/>
              </a:rPr>
              <a:t>of</a:t>
            </a:r>
            <a:r>
              <a:rPr sz="2600" spc="-375" dirty="0">
                <a:latin typeface="Verdana"/>
                <a:cs typeface="Verdana"/>
              </a:rPr>
              <a:t> </a:t>
            </a:r>
            <a:r>
              <a:rPr sz="2600" spc="40" dirty="0">
                <a:latin typeface="Verdana"/>
                <a:cs typeface="Verdana"/>
              </a:rPr>
              <a:t>hops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7587" y="5988265"/>
            <a:ext cx="4138295" cy="81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110"/>
              </a:lnSpc>
              <a:spcBef>
                <a:spcPts val="100"/>
              </a:spcBef>
            </a:pPr>
            <a:r>
              <a:rPr sz="2600" spc="30" dirty="0">
                <a:latin typeface="Verdana"/>
                <a:cs typeface="Verdana"/>
              </a:rPr>
              <a:t>Don’t update </a:t>
            </a:r>
            <a:r>
              <a:rPr sz="2600" spc="15" dirty="0">
                <a:latin typeface="Verdana"/>
                <a:cs typeface="Verdana"/>
              </a:rPr>
              <a:t>distance</a:t>
            </a:r>
            <a:r>
              <a:rPr sz="2600" spc="-509" dirty="0">
                <a:latin typeface="Verdana"/>
                <a:cs typeface="Verdana"/>
              </a:rPr>
              <a:t> </a:t>
            </a:r>
            <a:r>
              <a:rPr sz="2600" spc="65" dirty="0">
                <a:latin typeface="Verdana"/>
                <a:cs typeface="Verdana"/>
              </a:rPr>
              <a:t>to</a:t>
            </a:r>
            <a:endParaRPr sz="2600">
              <a:latin typeface="Verdana"/>
              <a:cs typeface="Verdana"/>
            </a:endParaRPr>
          </a:p>
          <a:p>
            <a:pPr marR="5080" algn="r">
              <a:lnSpc>
                <a:spcPts val="3110"/>
              </a:lnSpc>
            </a:pPr>
            <a:r>
              <a:rPr sz="2600" spc="20" dirty="0">
                <a:latin typeface="Verdana"/>
                <a:cs typeface="Verdana"/>
              </a:rPr>
              <a:t>visited</a:t>
            </a:r>
            <a:r>
              <a:rPr sz="2600" spc="-204" dirty="0">
                <a:latin typeface="Verdana"/>
                <a:cs typeface="Verdana"/>
              </a:rPr>
              <a:t> </a:t>
            </a:r>
            <a:r>
              <a:rPr sz="2600" spc="35" dirty="0">
                <a:latin typeface="Verdana"/>
                <a:cs typeface="Verdana"/>
              </a:rPr>
              <a:t>nodes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47491" y="7778970"/>
            <a:ext cx="4197985" cy="81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110"/>
              </a:lnSpc>
              <a:spcBef>
                <a:spcPts val="100"/>
              </a:spcBef>
            </a:pPr>
            <a:r>
              <a:rPr sz="2600" spc="-5" dirty="0">
                <a:latin typeface="Verdana"/>
                <a:cs typeface="Verdana"/>
              </a:rPr>
              <a:t>Never </a:t>
            </a:r>
            <a:r>
              <a:rPr sz="2600" spc="-10" dirty="0">
                <a:latin typeface="Verdana"/>
                <a:cs typeface="Verdana"/>
              </a:rPr>
              <a:t>re-enqueue</a:t>
            </a:r>
            <a:r>
              <a:rPr sz="2600" spc="-340" dirty="0">
                <a:latin typeface="Verdana"/>
                <a:cs typeface="Verdana"/>
              </a:rPr>
              <a:t> </a:t>
            </a:r>
            <a:r>
              <a:rPr sz="2600" spc="20" dirty="0">
                <a:latin typeface="Verdana"/>
                <a:cs typeface="Verdana"/>
              </a:rPr>
              <a:t>visited</a:t>
            </a:r>
            <a:endParaRPr sz="2600">
              <a:latin typeface="Verdana"/>
              <a:cs typeface="Verdana"/>
            </a:endParaRPr>
          </a:p>
          <a:p>
            <a:pPr marR="5080" algn="r">
              <a:lnSpc>
                <a:spcPts val="3110"/>
              </a:lnSpc>
            </a:pPr>
            <a:r>
              <a:rPr sz="2600" spc="35" dirty="0">
                <a:latin typeface="Verdana"/>
                <a:cs typeface="Verdana"/>
              </a:rPr>
              <a:t>nodes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10600" y="4597400"/>
            <a:ext cx="25908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70" dirty="0">
                <a:latin typeface="Verdana"/>
                <a:cs typeface="Verdana"/>
              </a:rPr>
              <a:t>Sum </a:t>
            </a:r>
            <a:r>
              <a:rPr sz="2600" spc="95" dirty="0">
                <a:latin typeface="Verdana"/>
                <a:cs typeface="Verdana"/>
              </a:rPr>
              <a:t>of</a:t>
            </a:r>
            <a:r>
              <a:rPr sz="2600" spc="-254" dirty="0">
                <a:latin typeface="Verdana"/>
                <a:cs typeface="Verdana"/>
              </a:rPr>
              <a:t> </a:t>
            </a:r>
            <a:r>
              <a:rPr sz="2600" spc="20" dirty="0">
                <a:latin typeface="Verdana"/>
                <a:cs typeface="Verdana"/>
              </a:rPr>
              <a:t>weights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10600" y="5994400"/>
            <a:ext cx="6417945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219"/>
              </a:spcBef>
            </a:pPr>
            <a:r>
              <a:rPr sz="2600" spc="10" dirty="0">
                <a:latin typeface="Verdana"/>
                <a:cs typeface="Verdana"/>
              </a:rPr>
              <a:t>Re-calculate </a:t>
            </a:r>
            <a:r>
              <a:rPr sz="2600" spc="15" dirty="0">
                <a:latin typeface="Verdana"/>
                <a:cs typeface="Verdana"/>
              </a:rPr>
              <a:t>distance </a:t>
            </a:r>
            <a:r>
              <a:rPr sz="2600" spc="65" dirty="0">
                <a:latin typeface="Verdana"/>
                <a:cs typeface="Verdana"/>
              </a:rPr>
              <a:t>to </a:t>
            </a:r>
            <a:r>
              <a:rPr sz="2600" spc="20" dirty="0">
                <a:latin typeface="Verdana"/>
                <a:cs typeface="Verdana"/>
              </a:rPr>
              <a:t>visited</a:t>
            </a:r>
            <a:r>
              <a:rPr sz="2600" spc="-600" dirty="0">
                <a:latin typeface="Verdana"/>
                <a:cs typeface="Verdana"/>
              </a:rPr>
              <a:t> </a:t>
            </a:r>
            <a:r>
              <a:rPr sz="2600" spc="-15" dirty="0">
                <a:latin typeface="Verdana"/>
                <a:cs typeface="Verdana"/>
              </a:rPr>
              <a:t>nodes,  </a:t>
            </a:r>
            <a:r>
              <a:rPr sz="2600" spc="30" dirty="0">
                <a:latin typeface="Verdana"/>
                <a:cs typeface="Verdana"/>
              </a:rPr>
              <a:t>update </a:t>
            </a:r>
            <a:r>
              <a:rPr sz="2600" spc="45" dirty="0">
                <a:latin typeface="Verdana"/>
                <a:cs typeface="Verdana"/>
              </a:rPr>
              <a:t>if</a:t>
            </a:r>
            <a:r>
              <a:rPr sz="2600" spc="-305" dirty="0">
                <a:latin typeface="Verdana"/>
                <a:cs typeface="Verdana"/>
              </a:rPr>
              <a:t> </a:t>
            </a:r>
            <a:r>
              <a:rPr sz="2600" spc="45" dirty="0">
                <a:latin typeface="Verdana"/>
                <a:cs typeface="Verdana"/>
              </a:rPr>
              <a:t>needed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10600" y="7785100"/>
            <a:ext cx="60655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Verdana"/>
                <a:cs typeface="Verdana"/>
              </a:rPr>
              <a:t>Re-enqueue </a:t>
            </a:r>
            <a:r>
              <a:rPr sz="2600" spc="45" dirty="0">
                <a:latin typeface="Verdana"/>
                <a:cs typeface="Verdana"/>
              </a:rPr>
              <a:t>if </a:t>
            </a:r>
            <a:r>
              <a:rPr sz="2600" spc="15" dirty="0">
                <a:latin typeface="Verdana"/>
                <a:cs typeface="Verdana"/>
              </a:rPr>
              <a:t>distance </a:t>
            </a:r>
            <a:r>
              <a:rPr sz="2600" spc="-15" dirty="0">
                <a:latin typeface="Verdana"/>
                <a:cs typeface="Verdana"/>
              </a:rPr>
              <a:t>was</a:t>
            </a:r>
            <a:r>
              <a:rPr sz="2600" spc="-600" dirty="0">
                <a:latin typeface="Verdana"/>
                <a:cs typeface="Verdana"/>
              </a:rPr>
              <a:t> </a:t>
            </a:r>
            <a:r>
              <a:rPr sz="2600" spc="40" dirty="0">
                <a:latin typeface="Verdana"/>
                <a:cs typeface="Verdana"/>
              </a:rPr>
              <a:t>updated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9893" y="3127387"/>
            <a:ext cx="180213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4460" marR="5080" indent="-112395">
              <a:lnSpc>
                <a:spcPts val="3100"/>
              </a:lnSpc>
              <a:spcBef>
                <a:spcPts val="219"/>
              </a:spcBef>
            </a:pPr>
            <a:r>
              <a:rPr sz="2600" spc="25" dirty="0">
                <a:solidFill>
                  <a:srgbClr val="0C9DBF"/>
                </a:solidFill>
                <a:latin typeface="Verdana"/>
                <a:cs typeface="Verdana"/>
              </a:rPr>
              <a:t>Enqueuing  neighbors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6502" y="4676787"/>
            <a:ext cx="189357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485775" marR="5080" indent="-473709">
              <a:lnSpc>
                <a:spcPts val="3100"/>
              </a:lnSpc>
              <a:spcBef>
                <a:spcPts val="219"/>
              </a:spcBef>
            </a:pPr>
            <a:r>
              <a:rPr sz="2600" spc="25" dirty="0">
                <a:solidFill>
                  <a:srgbClr val="0C9DBF"/>
                </a:solidFill>
                <a:latin typeface="Verdana"/>
                <a:cs typeface="Verdana"/>
              </a:rPr>
              <a:t>Calcul</a:t>
            </a:r>
            <a:r>
              <a:rPr sz="2600" spc="15" dirty="0">
                <a:solidFill>
                  <a:srgbClr val="0C9DBF"/>
                </a:solidFill>
                <a:latin typeface="Verdana"/>
                <a:cs typeface="Verdana"/>
              </a:rPr>
              <a:t>a</a:t>
            </a:r>
            <a:r>
              <a:rPr sz="2600" spc="35" dirty="0">
                <a:solidFill>
                  <a:srgbClr val="0C9DBF"/>
                </a:solidFill>
                <a:latin typeface="Verdana"/>
                <a:cs typeface="Verdana"/>
              </a:rPr>
              <a:t>ting  </a:t>
            </a:r>
            <a:r>
              <a:rPr sz="2600" spc="30" dirty="0">
                <a:solidFill>
                  <a:srgbClr val="0C9DBF"/>
                </a:solidFill>
                <a:latin typeface="Verdana"/>
                <a:cs typeface="Verdana"/>
              </a:rPr>
              <a:t>di</a:t>
            </a:r>
            <a:r>
              <a:rPr sz="2600" spc="5" dirty="0">
                <a:solidFill>
                  <a:srgbClr val="0C9DBF"/>
                </a:solidFill>
                <a:latin typeface="Verdana"/>
                <a:cs typeface="Verdana"/>
              </a:rPr>
              <a:t>s</a:t>
            </a:r>
            <a:r>
              <a:rPr sz="2600" spc="25" dirty="0">
                <a:solidFill>
                  <a:srgbClr val="0C9DBF"/>
                </a:solidFill>
                <a:latin typeface="Verdana"/>
                <a:cs typeface="Verdana"/>
              </a:rPr>
              <a:t>tan</a:t>
            </a:r>
            <a:r>
              <a:rPr sz="2600" spc="-20" dirty="0">
                <a:solidFill>
                  <a:srgbClr val="0C9DBF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0C9DBF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67992" y="6064465"/>
            <a:ext cx="1171575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51130" marR="5080" indent="-139065">
              <a:lnSpc>
                <a:spcPts val="3100"/>
              </a:lnSpc>
              <a:spcBef>
                <a:spcPts val="219"/>
              </a:spcBef>
            </a:pPr>
            <a:r>
              <a:rPr sz="2600" spc="114" dirty="0">
                <a:solidFill>
                  <a:srgbClr val="0C9DBF"/>
                </a:solidFill>
                <a:latin typeface="Verdana"/>
                <a:cs typeface="Verdana"/>
              </a:rPr>
              <a:t>V</a:t>
            </a:r>
            <a:r>
              <a:rPr sz="2600" spc="10" dirty="0">
                <a:solidFill>
                  <a:srgbClr val="0C9DBF"/>
                </a:solidFill>
                <a:latin typeface="Verdana"/>
                <a:cs typeface="Verdana"/>
              </a:rPr>
              <a:t>isi</a:t>
            </a:r>
            <a:r>
              <a:rPr sz="2600" spc="-30" dirty="0">
                <a:solidFill>
                  <a:srgbClr val="0C9DBF"/>
                </a:solidFill>
                <a:latin typeface="Verdana"/>
                <a:cs typeface="Verdana"/>
              </a:rPr>
              <a:t>t</a:t>
            </a:r>
            <a:r>
              <a:rPr sz="2600" spc="55" dirty="0">
                <a:solidFill>
                  <a:srgbClr val="0C9DBF"/>
                </a:solidFill>
                <a:latin typeface="Verdana"/>
                <a:cs typeface="Verdana"/>
              </a:rPr>
              <a:t>ed  </a:t>
            </a:r>
            <a:r>
              <a:rPr sz="2600" spc="35" dirty="0">
                <a:solidFill>
                  <a:srgbClr val="0C9DBF"/>
                </a:solidFill>
                <a:latin typeface="Verdana"/>
                <a:cs typeface="Verdana"/>
              </a:rPr>
              <a:t>nodes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9933" y="7807758"/>
            <a:ext cx="2233930" cy="8153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431165">
              <a:lnSpc>
                <a:spcPts val="3100"/>
              </a:lnSpc>
              <a:spcBef>
                <a:spcPts val="220"/>
              </a:spcBef>
            </a:pPr>
            <a:r>
              <a:rPr sz="2600" spc="25" dirty="0">
                <a:solidFill>
                  <a:srgbClr val="0C9DBF"/>
                </a:solidFill>
                <a:latin typeface="Verdana"/>
                <a:cs typeface="Verdana"/>
              </a:rPr>
              <a:t>Enqueuing  </a:t>
            </a:r>
            <a:r>
              <a:rPr sz="2600" spc="20" dirty="0">
                <a:solidFill>
                  <a:srgbClr val="0C9DBF"/>
                </a:solidFill>
                <a:latin typeface="Verdana"/>
                <a:cs typeface="Verdana"/>
              </a:rPr>
              <a:t>visited</a:t>
            </a:r>
            <a:r>
              <a:rPr sz="2600" spc="-204" dirty="0">
                <a:solidFill>
                  <a:srgbClr val="0C9DBF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0C9DBF"/>
                </a:solidFill>
                <a:latin typeface="Verdana"/>
                <a:cs typeface="Verdana"/>
              </a:rPr>
              <a:t>nodes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2200" y="647700"/>
            <a:ext cx="89820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Initial </a:t>
            </a:r>
            <a:r>
              <a:rPr spc="-90" dirty="0"/>
              <a:t>Values </a:t>
            </a:r>
            <a:r>
              <a:rPr spc="-110" dirty="0"/>
              <a:t>in </a:t>
            </a:r>
            <a:r>
              <a:rPr spc="-40" dirty="0"/>
              <a:t>Distance</a:t>
            </a:r>
            <a:r>
              <a:rPr spc="-655" dirty="0"/>
              <a:t> </a:t>
            </a:r>
            <a:r>
              <a:rPr spc="-130" dirty="0"/>
              <a:t>Table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30197" y="3236810"/>
            <a:ext cx="532765" cy="417195"/>
            <a:chOff x="1330197" y="3236810"/>
            <a:chExt cx="532765" cy="417195"/>
          </a:xfrm>
        </p:grpSpPr>
        <p:sp>
          <p:nvSpPr>
            <p:cNvPr id="4" name="object 4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7" name="object 7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10" name="object 10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363827" y="5593105"/>
            <a:ext cx="555625" cy="435609"/>
            <a:chOff x="1363827" y="5593105"/>
            <a:chExt cx="555625" cy="435609"/>
          </a:xfrm>
        </p:grpSpPr>
        <p:sp>
          <p:nvSpPr>
            <p:cNvPr id="13" name="object 13"/>
            <p:cNvSpPr/>
            <p:nvPr/>
          </p:nvSpPr>
          <p:spPr>
            <a:xfrm>
              <a:off x="1370177" y="5599455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8" y="0"/>
                  </a:lnTo>
                  <a:lnTo>
                    <a:pt x="542328" y="422554"/>
                  </a:lnTo>
                  <a:lnTo>
                    <a:pt x="0" y="4225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70177" y="5599455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6" y="0"/>
                  </a:lnTo>
                  <a:lnTo>
                    <a:pt x="542326" y="422549"/>
                  </a:lnTo>
                  <a:lnTo>
                    <a:pt x="0" y="4225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972376" y="2888452"/>
            <a:ext cx="6634480" cy="3012440"/>
            <a:chOff x="972376" y="2888452"/>
            <a:chExt cx="6634480" cy="3012440"/>
          </a:xfrm>
        </p:grpSpPr>
        <p:sp>
          <p:nvSpPr>
            <p:cNvPr id="16" name="object 16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29461" y="5522543"/>
              <a:ext cx="2656205" cy="378460"/>
            </a:xfrm>
            <a:custGeom>
              <a:avLst/>
              <a:gdLst/>
              <a:ahLst/>
              <a:cxnLst/>
              <a:rect l="l" t="t" r="r" b="b"/>
              <a:pathLst>
                <a:path w="2656204" h="378460">
                  <a:moveTo>
                    <a:pt x="121920" y="0"/>
                  </a:moveTo>
                  <a:lnTo>
                    <a:pt x="0" y="0"/>
                  </a:lnTo>
                  <a:lnTo>
                    <a:pt x="60960" y="121920"/>
                  </a:lnTo>
                  <a:lnTo>
                    <a:pt x="121920" y="0"/>
                  </a:lnTo>
                  <a:close/>
                </a:path>
                <a:path w="2656204" h="378460">
                  <a:moveTo>
                    <a:pt x="2655874" y="317258"/>
                  </a:moveTo>
                  <a:lnTo>
                    <a:pt x="2533954" y="256298"/>
                  </a:lnTo>
                  <a:lnTo>
                    <a:pt x="2533954" y="378218"/>
                  </a:lnTo>
                  <a:lnTo>
                    <a:pt x="2655874" y="3172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43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33299" y="4072511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9148203" y="3653400"/>
            <a:ext cx="6248984" cy="7012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9173603" y="2882900"/>
          <a:ext cx="6170294" cy="3157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255"/>
                <a:gridCol w="1760855"/>
                <a:gridCol w="2242185"/>
                <a:gridCol w="1891664"/>
                <a:gridCol w="140335"/>
              </a:tblGrid>
              <a:tr h="7832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ts val="2900"/>
                        </a:lnSpc>
                        <a:spcBef>
                          <a:spcPts val="5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10579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164F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4533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6589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381143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39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400" spc="-75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39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</a:tr>
              <a:tr h="4470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75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400" spc="-75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spc="-75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265049" y="4091559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31496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48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73200" y="55499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66800" y="2301945"/>
            <a:ext cx="2274570" cy="10534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Source</a:t>
            </a:r>
            <a:endParaRPr sz="26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380"/>
              </a:spcBef>
            </a:pPr>
            <a:r>
              <a:rPr sz="3600" spc="-85" dirty="0">
                <a:solidFill>
                  <a:srgbClr val="F05A28"/>
                </a:solidFill>
                <a:latin typeface="Verdana"/>
                <a:cs typeface="Verdana"/>
              </a:rPr>
              <a:t>2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448300" y="3225800"/>
            <a:ext cx="306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>
                <a:solidFill>
                  <a:srgbClr val="F05A28"/>
                </a:solidFill>
                <a:latin typeface="Verdana"/>
                <a:cs typeface="Verdana"/>
              </a:rPr>
              <a:t>2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219700" y="5435600"/>
            <a:ext cx="2482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spc="240" baseline="-12345" dirty="0">
                <a:solidFill>
                  <a:srgbClr val="F05A28"/>
                </a:solidFill>
                <a:latin typeface="Verdana"/>
                <a:cs typeface="Verdana"/>
              </a:rPr>
              <a:t>4</a:t>
            </a:r>
            <a:r>
              <a:rPr sz="5400" spc="315" baseline="-123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535353"/>
                </a:solidFill>
                <a:latin typeface="Verdana"/>
                <a:cs typeface="Verdana"/>
              </a:rPr>
              <a:t>Destination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84700" y="4457700"/>
            <a:ext cx="309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F05A28"/>
                </a:solidFill>
                <a:latin typeface="Verdana"/>
                <a:cs typeface="Verdana"/>
              </a:rPr>
              <a:t>5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78000" y="4356100"/>
            <a:ext cx="307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F05A28"/>
                </a:solidFill>
                <a:latin typeface="Verdana"/>
                <a:cs typeface="Verdana"/>
              </a:rPr>
              <a:t>3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98600" y="5905500"/>
            <a:ext cx="13261340" cy="2364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0">
              <a:lnSpc>
                <a:spcPct val="100000"/>
              </a:lnSpc>
              <a:spcBef>
                <a:spcPts val="100"/>
              </a:spcBef>
            </a:pPr>
            <a:r>
              <a:rPr sz="3600" spc="70" dirty="0">
                <a:solidFill>
                  <a:srgbClr val="F05A28"/>
                </a:solidFill>
                <a:latin typeface="Verdana"/>
                <a:cs typeface="Verdana"/>
              </a:rPr>
              <a:t>6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600">
              <a:latin typeface="Verdana"/>
              <a:cs typeface="Verdana"/>
            </a:endParaRPr>
          </a:p>
          <a:p>
            <a:pPr marL="5448300" marR="5080" indent="-5435600">
              <a:lnSpc>
                <a:spcPts val="4300"/>
              </a:lnSpc>
              <a:spcBef>
                <a:spcPts val="5"/>
              </a:spcBef>
            </a:pPr>
            <a:r>
              <a:rPr sz="3600" spc="165" dirty="0">
                <a:latin typeface="Verdana"/>
                <a:cs typeface="Verdana"/>
              </a:rPr>
              <a:t>At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20" dirty="0">
                <a:latin typeface="Verdana"/>
                <a:cs typeface="Verdana"/>
              </a:rPr>
              <a:t>outset,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0" dirty="0">
                <a:latin typeface="Verdana"/>
                <a:cs typeface="Verdana"/>
              </a:rPr>
              <a:t>all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45" dirty="0">
                <a:latin typeface="Verdana"/>
                <a:cs typeface="Verdana"/>
              </a:rPr>
              <a:t>we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40" dirty="0">
                <a:latin typeface="Verdana"/>
                <a:cs typeface="Verdana"/>
              </a:rPr>
              <a:t>know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20" dirty="0">
                <a:latin typeface="Verdana"/>
                <a:cs typeface="Verdana"/>
              </a:rPr>
              <a:t>is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that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15" dirty="0">
                <a:latin typeface="Verdana"/>
                <a:cs typeface="Verdana"/>
              </a:rPr>
              <a:t>source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80" dirty="0">
                <a:latin typeface="Verdana"/>
                <a:cs typeface="Verdana"/>
              </a:rPr>
              <a:t>node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20" dirty="0">
                <a:latin typeface="Verdana"/>
                <a:cs typeface="Verdana"/>
              </a:rPr>
              <a:t>is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at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distance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315" dirty="0">
                <a:latin typeface="Verdana"/>
                <a:cs typeface="Verdana"/>
              </a:rPr>
              <a:t>0  </a:t>
            </a:r>
            <a:r>
              <a:rPr sz="3600" spc="15" dirty="0">
                <a:latin typeface="Verdana"/>
                <a:cs typeface="Verdana"/>
              </a:rPr>
              <a:t>from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itself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0" y="647700"/>
            <a:ext cx="48240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Process </a:t>
            </a:r>
            <a:r>
              <a:rPr spc="120" dirty="0"/>
              <a:t>Node</a:t>
            </a:r>
            <a:r>
              <a:rPr spc="-585" dirty="0"/>
              <a:t> </a:t>
            </a:r>
            <a:r>
              <a:rPr spc="509" dirty="0"/>
              <a:t>A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309100" y="2882900"/>
          <a:ext cx="5896608" cy="3130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1489"/>
                <a:gridCol w="2242819"/>
                <a:gridCol w="1892300"/>
              </a:tblGrid>
              <a:tr h="8890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</a:tr>
              <a:tr h="45338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spc="-75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75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marL="635" algn="ctr">
                        <a:lnSpc>
                          <a:spcPts val="28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400" spc="-75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spc="-75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330197" y="3236810"/>
            <a:ext cx="532765" cy="417195"/>
            <a:chOff x="1330197" y="3236810"/>
            <a:chExt cx="532765" cy="417195"/>
          </a:xfrm>
        </p:grpSpPr>
        <p:sp>
          <p:nvSpPr>
            <p:cNvPr id="5" name="object 5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9" name="object 9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13" name="object 13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265049" y="4091559"/>
            <a:ext cx="1310005" cy="1170305"/>
          </a:xfrm>
          <a:prstGeom prst="rect">
            <a:avLst/>
          </a:prstGeom>
          <a:solidFill>
            <a:srgbClr val="F15B2A">
              <a:alpha val="1251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31496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48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>
              <a:alpha val="1251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>
              <a:alpha val="125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72376" y="2888452"/>
            <a:ext cx="5669280" cy="3012440"/>
            <a:chOff x="972376" y="2888452"/>
            <a:chExt cx="5669280" cy="3012440"/>
          </a:xfrm>
        </p:grpSpPr>
        <p:sp>
          <p:nvSpPr>
            <p:cNvPr id="20" name="object 20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63415" y="577884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10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29461" y="5522544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43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066800" y="2336800"/>
            <a:ext cx="1172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Sou</a:t>
            </a:r>
            <a:r>
              <a:rPr sz="2600" spc="-6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600" spc="9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233299" y="4072511"/>
            <a:ext cx="1372984" cy="12337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81100" y="6883400"/>
            <a:ext cx="14196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latin typeface="Verdana"/>
                <a:cs typeface="Verdana"/>
              </a:rPr>
              <a:t>Start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at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10" dirty="0">
                <a:latin typeface="Verdana"/>
                <a:cs typeface="Verdana"/>
              </a:rPr>
              <a:t>the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origin,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10" dirty="0">
                <a:latin typeface="Verdana"/>
                <a:cs typeface="Verdana"/>
              </a:rPr>
              <a:t>initialise</a:t>
            </a:r>
            <a:r>
              <a:rPr sz="3600" spc="-180" dirty="0">
                <a:latin typeface="Verdana"/>
                <a:cs typeface="Verdana"/>
              </a:rPr>
              <a:t> </a:t>
            </a:r>
            <a:r>
              <a:rPr sz="3600" spc="-50" dirty="0">
                <a:latin typeface="Verdana"/>
                <a:cs typeface="Verdana"/>
              </a:rPr>
              <a:t>a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queue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of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50" dirty="0">
                <a:latin typeface="Verdana"/>
                <a:cs typeface="Verdana"/>
              </a:rPr>
              <a:t>nodes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90" dirty="0">
                <a:latin typeface="Verdana"/>
                <a:cs typeface="Verdana"/>
              </a:rPr>
              <a:t>to</a:t>
            </a:r>
            <a:r>
              <a:rPr sz="3600" spc="-180" dirty="0">
                <a:latin typeface="Verdana"/>
                <a:cs typeface="Verdana"/>
              </a:rPr>
              <a:t> </a:t>
            </a:r>
            <a:r>
              <a:rPr sz="3600" spc="95" dirty="0">
                <a:latin typeface="Verdana"/>
                <a:cs typeface="Verdana"/>
              </a:rPr>
              <a:t>be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40" dirty="0">
                <a:latin typeface="Verdana"/>
                <a:cs typeface="Verdana"/>
              </a:rPr>
              <a:t>processed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038600" y="7650378"/>
            <a:ext cx="1920875" cy="88836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93700" marR="5080" indent="-381000">
              <a:lnSpc>
                <a:spcPct val="101200"/>
              </a:lnSpc>
              <a:spcBef>
                <a:spcPts val="20"/>
              </a:spcBef>
            </a:pPr>
            <a:r>
              <a:rPr sz="2800" spc="60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2800" spc="-3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2800" spc="12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800" spc="6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2800" spc="-5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800" spc="-8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2800" spc="-25" dirty="0">
                <a:solidFill>
                  <a:srgbClr val="404040"/>
                </a:solidFill>
                <a:latin typeface="Verdana"/>
                <a:cs typeface="Verdana"/>
              </a:rPr>
              <a:t>sing  </a:t>
            </a:r>
            <a:r>
              <a:rPr sz="2800" spc="-5" dirty="0">
                <a:solidFill>
                  <a:srgbClr val="404040"/>
                </a:solidFill>
                <a:latin typeface="Verdana"/>
                <a:cs typeface="Verdana"/>
              </a:rPr>
              <a:t>Queue</a:t>
            </a:r>
            <a:endParaRPr sz="2800">
              <a:latin typeface="Verdana"/>
              <a:cs typeface="Verdana"/>
            </a:endParaRPr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6800850" y="7677150"/>
          <a:ext cx="2466975" cy="834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325"/>
                <a:gridCol w="822325"/>
                <a:gridCol w="822325"/>
              </a:tblGrid>
              <a:tr h="8346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0" y="647700"/>
            <a:ext cx="48240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Process </a:t>
            </a:r>
            <a:r>
              <a:rPr spc="120" dirty="0"/>
              <a:t>Node</a:t>
            </a:r>
            <a:r>
              <a:rPr spc="-585" dirty="0"/>
              <a:t> </a:t>
            </a:r>
            <a:r>
              <a:rPr spc="509" dirty="0"/>
              <a:t>A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309100" y="2882900"/>
          <a:ext cx="5896608" cy="3130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1489"/>
                <a:gridCol w="2242819"/>
                <a:gridCol w="1892300"/>
              </a:tblGrid>
              <a:tr h="8890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</a:tr>
              <a:tr h="45338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spc="-75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75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marL="635" algn="ctr">
                        <a:lnSpc>
                          <a:spcPts val="28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400" spc="-75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spc="-75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330197" y="3236810"/>
            <a:ext cx="532765" cy="417195"/>
            <a:chOff x="1330197" y="3236810"/>
            <a:chExt cx="532765" cy="417195"/>
          </a:xfrm>
        </p:grpSpPr>
        <p:sp>
          <p:nvSpPr>
            <p:cNvPr id="5" name="object 5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9" name="object 9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13" name="object 13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265049" y="4091559"/>
            <a:ext cx="1310005" cy="1170305"/>
          </a:xfrm>
          <a:prstGeom prst="rect">
            <a:avLst/>
          </a:prstGeom>
          <a:solidFill>
            <a:srgbClr val="F15B2A">
              <a:alpha val="1251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31496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48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>
              <a:alpha val="1251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72376" y="2888452"/>
            <a:ext cx="5669280" cy="3012440"/>
            <a:chOff x="972376" y="2888452"/>
            <a:chExt cx="5669280" cy="3012440"/>
          </a:xfrm>
        </p:grpSpPr>
        <p:sp>
          <p:nvSpPr>
            <p:cNvPr id="20" name="object 20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63415" y="577884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10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29461" y="5522544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43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233299" y="4072511"/>
            <a:ext cx="1372984" cy="12337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066800" y="2301945"/>
            <a:ext cx="2274570" cy="10534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Source</a:t>
            </a:r>
            <a:endParaRPr sz="26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380"/>
              </a:spcBef>
            </a:pPr>
            <a:r>
              <a:rPr sz="3600" spc="-85" dirty="0">
                <a:solidFill>
                  <a:srgbClr val="F05A28"/>
                </a:solidFill>
                <a:latin typeface="Verdana"/>
                <a:cs typeface="Verdana"/>
              </a:rPr>
              <a:t>2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038600" y="7650378"/>
            <a:ext cx="1920875" cy="88836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93700" marR="5080" indent="-381000">
              <a:lnSpc>
                <a:spcPct val="101200"/>
              </a:lnSpc>
              <a:spcBef>
                <a:spcPts val="20"/>
              </a:spcBef>
            </a:pPr>
            <a:r>
              <a:rPr sz="2800" spc="60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2800" spc="-3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2800" spc="12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800" spc="6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2800" spc="-5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800" spc="-8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2800" spc="-25" dirty="0">
                <a:solidFill>
                  <a:srgbClr val="404040"/>
                </a:solidFill>
                <a:latin typeface="Verdana"/>
                <a:cs typeface="Verdana"/>
              </a:rPr>
              <a:t>sing  </a:t>
            </a:r>
            <a:r>
              <a:rPr sz="2800" spc="-5" dirty="0">
                <a:solidFill>
                  <a:srgbClr val="404040"/>
                </a:solidFill>
                <a:latin typeface="Verdana"/>
                <a:cs typeface="Verdana"/>
              </a:rPr>
              <a:t>Queue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17600" y="6883400"/>
            <a:ext cx="143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latin typeface="Verdana"/>
                <a:cs typeface="Verdana"/>
              </a:rPr>
              <a:t>Enqueue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5" dirty="0">
                <a:latin typeface="Verdana"/>
                <a:cs typeface="Verdana"/>
              </a:rPr>
              <a:t>immediate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40" dirty="0">
                <a:latin typeface="Verdana"/>
                <a:cs typeface="Verdana"/>
              </a:rPr>
              <a:t>neighbors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in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30" dirty="0">
                <a:solidFill>
                  <a:srgbClr val="F15B2A"/>
                </a:solidFill>
                <a:latin typeface="Verdana"/>
                <a:cs typeface="Verdana"/>
              </a:rPr>
              <a:t>decreasing</a:t>
            </a:r>
            <a:r>
              <a:rPr sz="3600" spc="-190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600" spc="45" dirty="0">
                <a:solidFill>
                  <a:srgbClr val="F15B2A"/>
                </a:solidFill>
                <a:latin typeface="Verdana"/>
                <a:cs typeface="Verdana"/>
              </a:rPr>
              <a:t>order</a:t>
            </a:r>
            <a:r>
              <a:rPr sz="3600" spc="-18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600" spc="130" dirty="0">
                <a:solidFill>
                  <a:srgbClr val="F15B2A"/>
                </a:solidFill>
                <a:latin typeface="Verdana"/>
                <a:cs typeface="Verdana"/>
              </a:rPr>
              <a:t>of</a:t>
            </a:r>
            <a:r>
              <a:rPr sz="3600" spc="-18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600" spc="25" dirty="0">
                <a:solidFill>
                  <a:srgbClr val="F15B2A"/>
                </a:solidFill>
                <a:latin typeface="Verdana"/>
                <a:cs typeface="Verdana"/>
              </a:rPr>
              <a:t>distance</a:t>
            </a:r>
            <a:endParaRPr sz="3600">
              <a:latin typeface="Verdana"/>
              <a:cs typeface="Verdana"/>
            </a:endParaRPr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6800850" y="7677150"/>
          <a:ext cx="3048000" cy="831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</a:tblGrid>
              <a:tr h="831851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spc="-75" dirty="0">
                          <a:latin typeface="Verdana"/>
                          <a:cs typeface="Verdana"/>
                        </a:rPr>
                        <a:t>B,Inf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spc="-75" dirty="0">
                          <a:latin typeface="Verdana"/>
                          <a:cs typeface="Verdana"/>
                        </a:rPr>
                        <a:t>C,Inf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0" name="object 40"/>
          <p:cNvSpPr txBox="1"/>
          <p:nvPr/>
        </p:nvSpPr>
        <p:spPr>
          <a:xfrm>
            <a:off x="1778000" y="4356100"/>
            <a:ext cx="307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F05A28"/>
                </a:solidFill>
                <a:latin typeface="Verdana"/>
                <a:cs typeface="Verdana"/>
              </a:rPr>
              <a:t>3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0" y="647700"/>
            <a:ext cx="48240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Process </a:t>
            </a:r>
            <a:r>
              <a:rPr spc="120" dirty="0"/>
              <a:t>Node</a:t>
            </a:r>
            <a:r>
              <a:rPr spc="-585" dirty="0"/>
              <a:t> </a:t>
            </a:r>
            <a:r>
              <a:rPr spc="509" dirty="0"/>
              <a:t>A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309100" y="2882900"/>
          <a:ext cx="5896608" cy="3130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1489"/>
                <a:gridCol w="2242819"/>
                <a:gridCol w="1892300"/>
              </a:tblGrid>
              <a:tr h="8890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</a:tr>
              <a:tr h="45338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spc="-75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75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marL="635" algn="ctr">
                        <a:lnSpc>
                          <a:spcPts val="28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400" spc="-75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spc="-75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330197" y="3236810"/>
            <a:ext cx="532765" cy="417195"/>
            <a:chOff x="1330197" y="3236810"/>
            <a:chExt cx="532765" cy="417195"/>
          </a:xfrm>
        </p:grpSpPr>
        <p:sp>
          <p:nvSpPr>
            <p:cNvPr id="5" name="object 5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9" name="object 9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13" name="object 13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265049" y="4091559"/>
            <a:ext cx="1310005" cy="1170305"/>
          </a:xfrm>
          <a:prstGeom prst="rect">
            <a:avLst/>
          </a:prstGeom>
          <a:solidFill>
            <a:srgbClr val="F15B2A">
              <a:alpha val="1251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31496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48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>
              <a:alpha val="1251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72376" y="2888452"/>
            <a:ext cx="5669280" cy="3012440"/>
            <a:chOff x="972376" y="2888452"/>
            <a:chExt cx="5669280" cy="3012440"/>
          </a:xfrm>
        </p:grpSpPr>
        <p:sp>
          <p:nvSpPr>
            <p:cNvPr id="20" name="object 20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63415" y="577884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10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29461" y="5522544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43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233299" y="4072511"/>
            <a:ext cx="1372984" cy="12337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066800" y="2301945"/>
            <a:ext cx="2274570" cy="10534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Source</a:t>
            </a:r>
            <a:endParaRPr sz="26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380"/>
              </a:spcBef>
            </a:pPr>
            <a:r>
              <a:rPr sz="3600" spc="-85" dirty="0">
                <a:solidFill>
                  <a:srgbClr val="F05A28"/>
                </a:solidFill>
                <a:latin typeface="Verdana"/>
                <a:cs typeface="Verdana"/>
              </a:rPr>
              <a:t>2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57400" y="6879742"/>
            <a:ext cx="12454890" cy="16586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40" dirty="0">
                <a:latin typeface="Verdana"/>
                <a:cs typeface="Verdana"/>
              </a:rPr>
              <a:t>Enqueuing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45" dirty="0">
                <a:latin typeface="Verdana"/>
                <a:cs typeface="Verdana"/>
              </a:rPr>
              <a:t>based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65" dirty="0">
                <a:latin typeface="Verdana"/>
                <a:cs typeface="Verdana"/>
              </a:rPr>
              <a:t>on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distance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665" dirty="0">
                <a:latin typeface="Verdana"/>
                <a:cs typeface="Verdana"/>
              </a:rPr>
              <a:t>=&gt;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35" dirty="0">
                <a:latin typeface="Verdana"/>
                <a:cs typeface="Verdana"/>
              </a:rPr>
              <a:t>use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of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50" dirty="0">
                <a:latin typeface="Verdana"/>
                <a:cs typeface="Verdana"/>
              </a:rPr>
              <a:t>priority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queue</a:t>
            </a:r>
            <a:endParaRPr sz="3600">
              <a:latin typeface="Verdana"/>
              <a:cs typeface="Verdana"/>
            </a:endParaRPr>
          </a:p>
          <a:p>
            <a:pPr marL="1676400" marR="8231505" indent="317500">
              <a:lnSpc>
                <a:spcPct val="101200"/>
              </a:lnSpc>
              <a:spcBef>
                <a:spcPts val="1639"/>
              </a:spcBef>
            </a:pP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Processing  </a:t>
            </a:r>
            <a:r>
              <a:rPr sz="2800" spc="-5" dirty="0">
                <a:solidFill>
                  <a:srgbClr val="F15B2A"/>
                </a:solidFill>
                <a:latin typeface="Verdana"/>
                <a:cs typeface="Verdana"/>
              </a:rPr>
              <a:t>Priority</a:t>
            </a:r>
            <a:r>
              <a:rPr sz="2800" spc="-21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Queue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778000" y="4356100"/>
            <a:ext cx="307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F05A28"/>
                </a:solidFill>
                <a:latin typeface="Verdana"/>
                <a:cs typeface="Verdana"/>
              </a:rPr>
              <a:t>3</a:t>
            </a:r>
            <a:endParaRPr sz="3600">
              <a:latin typeface="Verdana"/>
              <a:cs typeface="Verdana"/>
            </a:endParaRPr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6800850" y="7677150"/>
          <a:ext cx="3048000" cy="831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</a:tblGrid>
              <a:tr h="831851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spc="-75" dirty="0">
                          <a:latin typeface="Verdana"/>
                          <a:cs typeface="Verdana"/>
                        </a:rPr>
                        <a:t>B,Inf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spc="-75" dirty="0">
                          <a:latin typeface="Verdana"/>
                          <a:cs typeface="Verdana"/>
                        </a:rPr>
                        <a:t>C,Inf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0" y="647700"/>
            <a:ext cx="48240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Process </a:t>
            </a:r>
            <a:r>
              <a:rPr spc="120" dirty="0"/>
              <a:t>Node</a:t>
            </a:r>
            <a:r>
              <a:rPr spc="-585" dirty="0"/>
              <a:t> </a:t>
            </a:r>
            <a:r>
              <a:rPr spc="509" dirty="0"/>
              <a:t>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30197" y="3236810"/>
            <a:ext cx="532765" cy="417195"/>
            <a:chOff x="1330197" y="3236810"/>
            <a:chExt cx="532765" cy="417195"/>
          </a:xfrm>
        </p:grpSpPr>
        <p:sp>
          <p:nvSpPr>
            <p:cNvPr id="4" name="object 4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8" name="object 8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12" name="object 12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265049" y="4091559"/>
            <a:ext cx="1310005" cy="1170305"/>
          </a:xfrm>
          <a:prstGeom prst="rect">
            <a:avLst/>
          </a:prstGeom>
          <a:solidFill>
            <a:srgbClr val="F15B2A">
              <a:alpha val="1251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31496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48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>
              <a:alpha val="1251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72376" y="2888452"/>
            <a:ext cx="5669280" cy="3012440"/>
            <a:chOff x="972376" y="2888452"/>
            <a:chExt cx="5669280" cy="3012440"/>
          </a:xfrm>
        </p:grpSpPr>
        <p:sp>
          <p:nvSpPr>
            <p:cNvPr id="19" name="object 19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63415" y="577884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10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29461" y="5522544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43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233299" y="4072511"/>
            <a:ext cx="1372984" cy="12337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066800" y="2301945"/>
            <a:ext cx="2274570" cy="10534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Source</a:t>
            </a:r>
            <a:endParaRPr sz="26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380"/>
              </a:spcBef>
            </a:pPr>
            <a:r>
              <a:rPr sz="3600" spc="-85" dirty="0">
                <a:solidFill>
                  <a:srgbClr val="F05A28"/>
                </a:solidFill>
                <a:latin typeface="Verdana"/>
                <a:cs typeface="Verdana"/>
              </a:rPr>
              <a:t>2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097149" y="4143021"/>
            <a:ext cx="6248984" cy="11066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9122549" y="2882900"/>
          <a:ext cx="6172834" cy="3130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"/>
                <a:gridCol w="1761489"/>
                <a:gridCol w="2242820"/>
                <a:gridCol w="1892300"/>
                <a:gridCol w="89535"/>
              </a:tblGrid>
              <a:tr h="8890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 cap="flat" cmpd="sng" algn="ctr">
                      <a:solidFill>
                        <a:srgbClr val="164F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381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82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2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2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6957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spc="-75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</a:tcPr>
                </a:tc>
              </a:tr>
              <a:tr h="4470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75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</a:tcPr>
                </a:tc>
              </a:tr>
              <a:tr h="6683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38020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45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5"/>
                        </a:lnSpc>
                      </a:pPr>
                      <a:r>
                        <a:rPr sz="2400" spc="-75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345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spc="-75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2133600" y="6879742"/>
            <a:ext cx="12302490" cy="16586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65" dirty="0">
                <a:latin typeface="Verdana"/>
                <a:cs typeface="Verdana"/>
              </a:rPr>
              <a:t>Update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distance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45" dirty="0">
                <a:latin typeface="Verdana"/>
                <a:cs typeface="Verdana"/>
              </a:rPr>
              <a:t>table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55" dirty="0">
                <a:latin typeface="Verdana"/>
                <a:cs typeface="Verdana"/>
              </a:rPr>
              <a:t>for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those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5" dirty="0">
                <a:latin typeface="Verdana"/>
                <a:cs typeface="Verdana"/>
              </a:rPr>
              <a:t>immediate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40" dirty="0">
                <a:latin typeface="Verdana"/>
                <a:cs typeface="Verdana"/>
              </a:rPr>
              <a:t>neighbors</a:t>
            </a:r>
            <a:endParaRPr sz="3600">
              <a:latin typeface="Verdana"/>
              <a:cs typeface="Verdana"/>
            </a:endParaRPr>
          </a:p>
          <a:p>
            <a:pPr marL="1600200" marR="8155940" indent="317500">
              <a:lnSpc>
                <a:spcPct val="101200"/>
              </a:lnSpc>
              <a:spcBef>
                <a:spcPts val="1639"/>
              </a:spcBef>
            </a:pP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Processing  </a:t>
            </a:r>
            <a:r>
              <a:rPr sz="2800" spc="-5" dirty="0">
                <a:solidFill>
                  <a:srgbClr val="404040"/>
                </a:solidFill>
                <a:latin typeface="Verdana"/>
                <a:cs typeface="Verdana"/>
              </a:rPr>
              <a:t>Priority</a:t>
            </a:r>
            <a:r>
              <a:rPr sz="280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Queue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78000" y="4356100"/>
            <a:ext cx="307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F05A28"/>
                </a:solidFill>
                <a:latin typeface="Verdana"/>
                <a:cs typeface="Verdana"/>
              </a:rPr>
              <a:t>3</a:t>
            </a:r>
            <a:endParaRPr sz="3600">
              <a:latin typeface="Verdana"/>
              <a:cs typeface="Verdana"/>
            </a:endParaRPr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6800850" y="7677150"/>
          <a:ext cx="3048000" cy="831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</a:tblGrid>
              <a:tr h="831851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spc="-75" dirty="0">
                          <a:latin typeface="Verdana"/>
                          <a:cs typeface="Verdana"/>
                        </a:rPr>
                        <a:t>B,Inf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spc="-75" dirty="0">
                          <a:latin typeface="Verdana"/>
                          <a:cs typeface="Verdana"/>
                        </a:rPr>
                        <a:t>C,Inf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0" y="647700"/>
            <a:ext cx="48240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Process </a:t>
            </a:r>
            <a:r>
              <a:rPr spc="120" dirty="0"/>
              <a:t>Node</a:t>
            </a:r>
            <a:r>
              <a:rPr spc="-585" dirty="0"/>
              <a:t> </a:t>
            </a:r>
            <a:r>
              <a:rPr spc="509" dirty="0"/>
              <a:t>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30197" y="3236810"/>
            <a:ext cx="532765" cy="417195"/>
            <a:chOff x="1330197" y="3236810"/>
            <a:chExt cx="532765" cy="417195"/>
          </a:xfrm>
        </p:grpSpPr>
        <p:sp>
          <p:nvSpPr>
            <p:cNvPr id="4" name="object 4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8" name="object 8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12" name="object 12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265049" y="4091559"/>
            <a:ext cx="1310005" cy="1170305"/>
          </a:xfrm>
          <a:prstGeom prst="rect">
            <a:avLst/>
          </a:prstGeom>
          <a:solidFill>
            <a:srgbClr val="F15B2A">
              <a:alpha val="1251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31496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48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>
              <a:alpha val="1251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72376" y="2888452"/>
            <a:ext cx="5669280" cy="3012440"/>
            <a:chOff x="972376" y="2888452"/>
            <a:chExt cx="5669280" cy="3012440"/>
          </a:xfrm>
        </p:grpSpPr>
        <p:sp>
          <p:nvSpPr>
            <p:cNvPr id="19" name="object 19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63415" y="577884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10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29461" y="5522544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43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233299" y="4072511"/>
            <a:ext cx="1372984" cy="12337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066800" y="2301945"/>
            <a:ext cx="2274570" cy="10534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Source</a:t>
            </a:r>
            <a:endParaRPr sz="26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380"/>
              </a:spcBef>
            </a:pPr>
            <a:r>
              <a:rPr sz="3600" spc="-85" dirty="0">
                <a:solidFill>
                  <a:srgbClr val="F05A28"/>
                </a:solidFill>
                <a:latin typeface="Verdana"/>
                <a:cs typeface="Verdana"/>
              </a:rPr>
              <a:t>2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097149" y="4143021"/>
            <a:ext cx="6248984" cy="11066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9122549" y="2882900"/>
          <a:ext cx="6172834" cy="3130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"/>
                <a:gridCol w="1761489"/>
                <a:gridCol w="2242820"/>
                <a:gridCol w="1892300"/>
                <a:gridCol w="89535"/>
              </a:tblGrid>
              <a:tr h="8890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 cap="flat" cmpd="sng" algn="ctr">
                      <a:solidFill>
                        <a:srgbClr val="164F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381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82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2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2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6957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spc="-75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</a:tcPr>
                </a:tc>
              </a:tr>
              <a:tr h="4470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75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</a:tcPr>
                </a:tc>
              </a:tr>
              <a:tr h="6683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38020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45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5"/>
                        </a:lnSpc>
                      </a:pPr>
                      <a:r>
                        <a:rPr sz="2400" spc="-75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345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spc="-75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1816100" y="6879742"/>
            <a:ext cx="12942570" cy="16586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10" dirty="0">
                <a:latin typeface="Verdana"/>
                <a:cs typeface="Verdana"/>
              </a:rPr>
              <a:t>Distance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of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B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20" dirty="0">
                <a:latin typeface="Verdana"/>
                <a:cs typeface="Verdana"/>
              </a:rPr>
              <a:t>and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140" dirty="0">
                <a:latin typeface="Verdana"/>
                <a:cs typeface="Verdana"/>
              </a:rPr>
              <a:t>C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15" dirty="0">
                <a:latin typeface="Verdana"/>
                <a:cs typeface="Verdana"/>
              </a:rPr>
              <a:t>from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380" dirty="0">
                <a:latin typeface="Verdana"/>
                <a:cs typeface="Verdana"/>
              </a:rPr>
              <a:t>A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-20" dirty="0">
                <a:latin typeface="Verdana"/>
                <a:cs typeface="Verdana"/>
              </a:rPr>
              <a:t>is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15" dirty="0">
                <a:latin typeface="Verdana"/>
                <a:cs typeface="Verdana"/>
              </a:rPr>
              <a:t>given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45" dirty="0">
                <a:latin typeface="Verdana"/>
                <a:cs typeface="Verdana"/>
              </a:rPr>
              <a:t>by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weights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of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60" dirty="0">
                <a:latin typeface="Verdana"/>
                <a:cs typeface="Verdana"/>
              </a:rPr>
              <a:t>edges</a:t>
            </a:r>
            <a:endParaRPr sz="3600">
              <a:latin typeface="Verdana"/>
              <a:cs typeface="Verdana"/>
            </a:endParaRPr>
          </a:p>
          <a:p>
            <a:pPr marL="1917700" marR="8478520" indent="317500">
              <a:lnSpc>
                <a:spcPct val="101200"/>
              </a:lnSpc>
              <a:spcBef>
                <a:spcPts val="1639"/>
              </a:spcBef>
            </a:pP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Processing  </a:t>
            </a:r>
            <a:r>
              <a:rPr sz="2800" spc="-5" dirty="0">
                <a:solidFill>
                  <a:srgbClr val="404040"/>
                </a:solidFill>
                <a:latin typeface="Verdana"/>
                <a:cs typeface="Verdana"/>
              </a:rPr>
              <a:t>Priority</a:t>
            </a:r>
            <a:r>
              <a:rPr sz="280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Queue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78000" y="4356100"/>
            <a:ext cx="307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F05A28"/>
                </a:solidFill>
                <a:latin typeface="Verdana"/>
                <a:cs typeface="Verdana"/>
              </a:rPr>
              <a:t>3</a:t>
            </a:r>
            <a:endParaRPr sz="3600">
              <a:latin typeface="Verdana"/>
              <a:cs typeface="Verdana"/>
            </a:endParaRPr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6800850" y="7677150"/>
          <a:ext cx="3048000" cy="831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</a:tblGrid>
              <a:tr h="831851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spc="-75" dirty="0">
                          <a:latin typeface="Verdana"/>
                          <a:cs typeface="Verdana"/>
                        </a:rPr>
                        <a:t>B,Inf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spc="-75" dirty="0">
                          <a:latin typeface="Verdana"/>
                          <a:cs typeface="Verdana"/>
                        </a:rPr>
                        <a:t>C,Inf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0" y="647700"/>
            <a:ext cx="48240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Process </a:t>
            </a:r>
            <a:r>
              <a:rPr spc="120" dirty="0"/>
              <a:t>Node</a:t>
            </a:r>
            <a:r>
              <a:rPr spc="-585" dirty="0"/>
              <a:t> </a:t>
            </a:r>
            <a:r>
              <a:rPr spc="509" dirty="0"/>
              <a:t>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30197" y="3236810"/>
            <a:ext cx="532765" cy="417195"/>
            <a:chOff x="1330197" y="3236810"/>
            <a:chExt cx="532765" cy="417195"/>
          </a:xfrm>
        </p:grpSpPr>
        <p:sp>
          <p:nvSpPr>
            <p:cNvPr id="4" name="object 4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8" name="object 8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12" name="object 12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265049" y="4091559"/>
            <a:ext cx="1310005" cy="1170305"/>
          </a:xfrm>
          <a:prstGeom prst="rect">
            <a:avLst/>
          </a:prstGeom>
          <a:solidFill>
            <a:srgbClr val="F15B2A">
              <a:alpha val="1251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31496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48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>
              <a:alpha val="1251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72376" y="2888452"/>
            <a:ext cx="5669280" cy="3012440"/>
            <a:chOff x="972376" y="2888452"/>
            <a:chExt cx="5669280" cy="3012440"/>
          </a:xfrm>
        </p:grpSpPr>
        <p:sp>
          <p:nvSpPr>
            <p:cNvPr id="19" name="object 19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63415" y="577884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10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29461" y="5522544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43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233299" y="4072511"/>
            <a:ext cx="1372984" cy="12337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066800" y="2301945"/>
            <a:ext cx="2274570" cy="10534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Source</a:t>
            </a:r>
            <a:endParaRPr sz="26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380"/>
              </a:spcBef>
            </a:pPr>
            <a:r>
              <a:rPr sz="3600" spc="-85" dirty="0">
                <a:solidFill>
                  <a:srgbClr val="F05A28"/>
                </a:solidFill>
                <a:latin typeface="Verdana"/>
                <a:cs typeface="Verdana"/>
              </a:rPr>
              <a:t>2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097149" y="4143021"/>
            <a:ext cx="6248984" cy="11066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9122549" y="2882900"/>
          <a:ext cx="6172834" cy="3130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"/>
                <a:gridCol w="1761489"/>
                <a:gridCol w="2242820"/>
                <a:gridCol w="1892300"/>
                <a:gridCol w="89535"/>
              </a:tblGrid>
              <a:tr h="8890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 cap="flat" cmpd="sng" algn="ctr">
                      <a:solidFill>
                        <a:srgbClr val="164F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8381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82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2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2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6957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</a:tcPr>
                </a:tc>
              </a:tr>
              <a:tr h="4470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</a:tcPr>
                </a:tc>
              </a:tr>
              <a:tr h="6683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38020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45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5"/>
                        </a:lnSpc>
                      </a:pPr>
                      <a:r>
                        <a:rPr sz="2400" spc="-75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345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spc="-75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1943100" y="6879742"/>
            <a:ext cx="12682855" cy="16586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80" dirty="0">
                <a:latin typeface="Verdana"/>
                <a:cs typeface="Verdana"/>
              </a:rPr>
              <a:t>Updated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distance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45" dirty="0">
                <a:latin typeface="Verdana"/>
                <a:cs typeface="Verdana"/>
              </a:rPr>
              <a:t>table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55" dirty="0">
                <a:latin typeface="Verdana"/>
                <a:cs typeface="Verdana"/>
              </a:rPr>
              <a:t>for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-75" dirty="0">
                <a:latin typeface="Verdana"/>
                <a:cs typeface="Verdana"/>
              </a:rPr>
              <a:t>B,C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20" dirty="0">
                <a:latin typeface="Verdana"/>
                <a:cs typeface="Verdana"/>
              </a:rPr>
              <a:t>also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40" dirty="0">
                <a:latin typeface="Verdana"/>
                <a:cs typeface="Verdana"/>
              </a:rPr>
              <a:t>update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10" dirty="0">
                <a:latin typeface="Verdana"/>
                <a:cs typeface="Verdana"/>
              </a:rPr>
              <a:t>the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queue</a:t>
            </a:r>
            <a:endParaRPr sz="3600">
              <a:latin typeface="Verdana"/>
              <a:cs typeface="Verdana"/>
            </a:endParaRPr>
          </a:p>
          <a:p>
            <a:pPr marL="1790700" marR="8345805" indent="317500">
              <a:lnSpc>
                <a:spcPct val="101200"/>
              </a:lnSpc>
              <a:spcBef>
                <a:spcPts val="1639"/>
              </a:spcBef>
            </a:pP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Processing  </a:t>
            </a:r>
            <a:r>
              <a:rPr sz="2800" spc="-5" dirty="0">
                <a:solidFill>
                  <a:srgbClr val="404040"/>
                </a:solidFill>
                <a:latin typeface="Verdana"/>
                <a:cs typeface="Verdana"/>
              </a:rPr>
              <a:t>Priority</a:t>
            </a:r>
            <a:r>
              <a:rPr sz="280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Queue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78000" y="4356100"/>
            <a:ext cx="307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F05A28"/>
                </a:solidFill>
                <a:latin typeface="Verdana"/>
                <a:cs typeface="Verdana"/>
              </a:rPr>
              <a:t>3</a:t>
            </a:r>
            <a:endParaRPr sz="3600">
              <a:latin typeface="Verdana"/>
              <a:cs typeface="Verdana"/>
            </a:endParaRPr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6800850" y="7677150"/>
          <a:ext cx="3048000" cy="831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</a:tblGrid>
              <a:tr h="831851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spc="-65" dirty="0">
                          <a:latin typeface="Verdana"/>
                          <a:cs typeface="Verdana"/>
                        </a:rPr>
                        <a:t>B,2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spc="-60" dirty="0">
                          <a:latin typeface="Verdana"/>
                          <a:cs typeface="Verdana"/>
                        </a:rPr>
                        <a:t>C,3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8000" y="647700"/>
            <a:ext cx="76079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Shortest </a:t>
            </a:r>
            <a:r>
              <a:rPr spc="10" dirty="0"/>
              <a:t>Path</a:t>
            </a:r>
            <a:r>
              <a:rPr spc="-484" dirty="0"/>
              <a:t> </a:t>
            </a:r>
            <a:r>
              <a:rPr spc="15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63800" y="7327900"/>
            <a:ext cx="11507470" cy="11201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2463800" marR="5080" indent="-2451100">
              <a:lnSpc>
                <a:spcPts val="4300"/>
              </a:lnSpc>
              <a:spcBef>
                <a:spcPts val="259"/>
              </a:spcBef>
            </a:pPr>
            <a:r>
              <a:rPr sz="3600" spc="-25" dirty="0">
                <a:latin typeface="Verdana"/>
                <a:cs typeface="Verdana"/>
              </a:rPr>
              <a:t>Problem: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10" dirty="0">
                <a:latin typeface="Verdana"/>
                <a:cs typeface="Verdana"/>
              </a:rPr>
              <a:t>Find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10" dirty="0">
                <a:latin typeface="Verdana"/>
                <a:cs typeface="Verdana"/>
              </a:rPr>
              <a:t>the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shortest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path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45" dirty="0">
                <a:latin typeface="Verdana"/>
                <a:cs typeface="Verdana"/>
              </a:rPr>
              <a:t>between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-50" dirty="0">
                <a:latin typeface="Verdana"/>
                <a:cs typeface="Verdana"/>
              </a:rPr>
              <a:t>a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5" dirty="0">
                <a:latin typeface="Verdana"/>
                <a:cs typeface="Verdana"/>
              </a:rPr>
              <a:t>source  </a:t>
            </a:r>
            <a:r>
              <a:rPr sz="3600" spc="80" dirty="0">
                <a:latin typeface="Verdana"/>
                <a:cs typeface="Verdana"/>
              </a:rPr>
              <a:t>node </a:t>
            </a:r>
            <a:r>
              <a:rPr sz="3600" spc="20" dirty="0">
                <a:latin typeface="Verdana"/>
                <a:cs typeface="Verdana"/>
              </a:rPr>
              <a:t>and </a:t>
            </a:r>
            <a:r>
              <a:rPr sz="3600" spc="-50" dirty="0">
                <a:latin typeface="Verdana"/>
                <a:cs typeface="Verdana"/>
              </a:rPr>
              <a:t>a </a:t>
            </a:r>
            <a:r>
              <a:rPr sz="3600" spc="25" dirty="0">
                <a:latin typeface="Verdana"/>
                <a:cs typeface="Verdana"/>
              </a:rPr>
              <a:t>destination</a:t>
            </a:r>
            <a:r>
              <a:rPr sz="3600" spc="-819" dirty="0">
                <a:latin typeface="Verdana"/>
                <a:cs typeface="Verdana"/>
              </a:rPr>
              <a:t> </a:t>
            </a:r>
            <a:r>
              <a:rPr sz="3600" spc="80" dirty="0">
                <a:latin typeface="Verdana"/>
                <a:cs typeface="Verdana"/>
              </a:rPr>
              <a:t>node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20772" y="3495040"/>
            <a:ext cx="684530" cy="494665"/>
            <a:chOff x="2620772" y="3495040"/>
            <a:chExt cx="684530" cy="494665"/>
          </a:xfrm>
        </p:grpSpPr>
        <p:sp>
          <p:nvSpPr>
            <p:cNvPr id="5" name="object 5"/>
            <p:cNvSpPr/>
            <p:nvPr/>
          </p:nvSpPr>
          <p:spPr>
            <a:xfrm>
              <a:off x="2627122" y="35013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27122" y="35013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07996" y="3157143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29718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234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151371" y="2563710"/>
            <a:ext cx="684530" cy="494665"/>
            <a:chOff x="6151371" y="2563710"/>
            <a:chExt cx="684530" cy="494665"/>
          </a:xfrm>
        </p:grpSpPr>
        <p:sp>
          <p:nvSpPr>
            <p:cNvPr id="9" name="object 9"/>
            <p:cNvSpPr/>
            <p:nvPr/>
          </p:nvSpPr>
          <p:spPr>
            <a:xfrm>
              <a:off x="6157721" y="257006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57721" y="257006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324600" y="25146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585542" y="3765968"/>
            <a:ext cx="684530" cy="494665"/>
            <a:chOff x="8585542" y="3765968"/>
            <a:chExt cx="684530" cy="494665"/>
          </a:xfrm>
        </p:grpSpPr>
        <p:sp>
          <p:nvSpPr>
            <p:cNvPr id="13" name="object 13"/>
            <p:cNvSpPr/>
            <p:nvPr/>
          </p:nvSpPr>
          <p:spPr>
            <a:xfrm>
              <a:off x="8591892" y="37723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91892" y="37723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775700" y="3708400"/>
            <a:ext cx="29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908701" y="4121568"/>
            <a:ext cx="684530" cy="494665"/>
            <a:chOff x="11908701" y="4121568"/>
            <a:chExt cx="684530" cy="494665"/>
          </a:xfrm>
        </p:grpSpPr>
        <p:sp>
          <p:nvSpPr>
            <p:cNvPr id="17" name="object 17"/>
            <p:cNvSpPr/>
            <p:nvPr/>
          </p:nvSpPr>
          <p:spPr>
            <a:xfrm>
              <a:off x="1191505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91505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595925" y="3783672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292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05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284471" y="4121568"/>
            <a:ext cx="684530" cy="494665"/>
            <a:chOff x="4284471" y="4121568"/>
            <a:chExt cx="684530" cy="494665"/>
          </a:xfrm>
        </p:grpSpPr>
        <p:sp>
          <p:nvSpPr>
            <p:cNvPr id="21" name="object 21"/>
            <p:cNvSpPr/>
            <p:nvPr/>
          </p:nvSpPr>
          <p:spPr>
            <a:xfrm>
              <a:off x="429082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9082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457700" y="40640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02171" y="5761990"/>
            <a:ext cx="671830" cy="48196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8120">
              <a:lnSpc>
                <a:spcPts val="347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68372" y="5761990"/>
            <a:ext cx="671830" cy="48196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3470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189820" y="2804579"/>
            <a:ext cx="8681720" cy="3009900"/>
            <a:chOff x="3189820" y="2804579"/>
            <a:chExt cx="8681720" cy="3009900"/>
          </a:xfrm>
        </p:grpSpPr>
        <p:sp>
          <p:nvSpPr>
            <p:cNvPr id="27" name="object 27"/>
            <p:cNvSpPr/>
            <p:nvPr/>
          </p:nvSpPr>
          <p:spPr>
            <a:xfrm>
              <a:off x="3196170" y="2810935"/>
              <a:ext cx="2949575" cy="724535"/>
            </a:xfrm>
            <a:custGeom>
              <a:avLst/>
              <a:gdLst/>
              <a:ahLst/>
              <a:cxnLst/>
              <a:rect l="l" t="t" r="r" b="b"/>
              <a:pathLst>
                <a:path w="2949575" h="724535">
                  <a:moveTo>
                    <a:pt x="0" y="724324"/>
                  </a:moveTo>
                  <a:lnTo>
                    <a:pt x="294944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24129" y="2810929"/>
              <a:ext cx="1805305" cy="963930"/>
            </a:xfrm>
            <a:custGeom>
              <a:avLst/>
              <a:gdLst/>
              <a:ahLst/>
              <a:cxnLst/>
              <a:rect l="l" t="t" r="r" b="b"/>
              <a:pathLst>
                <a:path w="1805304" h="963929">
                  <a:moveTo>
                    <a:pt x="0" y="0"/>
                  </a:moveTo>
                  <a:lnTo>
                    <a:pt x="1805048" y="963543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313329" y="4044416"/>
              <a:ext cx="2552065" cy="285750"/>
            </a:xfrm>
            <a:custGeom>
              <a:avLst/>
              <a:gdLst/>
              <a:ahLst/>
              <a:cxnLst/>
              <a:rect l="l" t="t" r="r" b="b"/>
              <a:pathLst>
                <a:path w="2552065" h="285750">
                  <a:moveTo>
                    <a:pt x="0" y="0"/>
                  </a:moveTo>
                  <a:lnTo>
                    <a:pt x="2551505" y="28563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02860" y="4620767"/>
              <a:ext cx="1187450" cy="1187450"/>
            </a:xfrm>
            <a:custGeom>
              <a:avLst/>
              <a:gdLst/>
              <a:ahLst/>
              <a:cxnLst/>
              <a:rect l="l" t="t" r="r" b="b"/>
              <a:pathLst>
                <a:path w="1187450" h="1187450">
                  <a:moveTo>
                    <a:pt x="0" y="0"/>
                  </a:moveTo>
                  <a:lnTo>
                    <a:pt x="1186938" y="118693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3151720" y="6002870"/>
            <a:ext cx="3038475" cy="0"/>
          </a:xfrm>
          <a:custGeom>
            <a:avLst/>
            <a:gdLst/>
            <a:ahLst/>
            <a:cxnLst/>
            <a:rect l="l" t="t" r="r" b="b"/>
            <a:pathLst>
              <a:path w="3038475">
                <a:moveTo>
                  <a:pt x="0" y="0"/>
                </a:moveTo>
                <a:lnTo>
                  <a:pt x="30383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847071" y="5761990"/>
            <a:ext cx="671830" cy="48196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720">
              <a:lnSpc>
                <a:spcPts val="3470"/>
              </a:lnSpc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877050" y="6002870"/>
            <a:ext cx="2954020" cy="0"/>
          </a:xfrm>
          <a:custGeom>
            <a:avLst/>
            <a:gdLst/>
            <a:ahLst/>
            <a:cxnLst/>
            <a:rect l="l" t="t" r="r" b="b"/>
            <a:pathLst>
              <a:path w="2954020">
                <a:moveTo>
                  <a:pt x="0" y="0"/>
                </a:moveTo>
                <a:lnTo>
                  <a:pt x="29536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2276246" y="3138096"/>
            <a:ext cx="10073640" cy="2673350"/>
            <a:chOff x="2276246" y="3138096"/>
            <a:chExt cx="10073640" cy="2673350"/>
          </a:xfrm>
        </p:grpSpPr>
        <p:sp>
          <p:nvSpPr>
            <p:cNvPr id="35" name="object 35"/>
            <p:cNvSpPr/>
            <p:nvPr/>
          </p:nvSpPr>
          <p:spPr>
            <a:xfrm>
              <a:off x="9232313" y="4241073"/>
              <a:ext cx="950594" cy="1503680"/>
            </a:xfrm>
            <a:custGeom>
              <a:avLst/>
              <a:gdLst/>
              <a:ahLst/>
              <a:cxnLst/>
              <a:rect l="l" t="t" r="r" b="b"/>
              <a:pathLst>
                <a:path w="950595" h="1503679">
                  <a:moveTo>
                    <a:pt x="950380" y="1503555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99460" y="3978528"/>
              <a:ext cx="1061720" cy="417830"/>
            </a:xfrm>
            <a:custGeom>
              <a:avLst/>
              <a:gdLst/>
              <a:ahLst/>
              <a:cxnLst/>
              <a:rect l="l" t="t" r="r" b="b"/>
              <a:pathLst>
                <a:path w="1061720" h="417829">
                  <a:moveTo>
                    <a:pt x="0" y="0"/>
                  </a:moveTo>
                  <a:lnTo>
                    <a:pt x="1061329" y="417399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23055" y="4620767"/>
              <a:ext cx="1614170" cy="1156970"/>
            </a:xfrm>
            <a:custGeom>
              <a:avLst/>
              <a:gdLst/>
              <a:ahLst/>
              <a:cxnLst/>
              <a:rect l="l" t="t" r="r" b="b"/>
              <a:pathLst>
                <a:path w="1614170" h="1156970">
                  <a:moveTo>
                    <a:pt x="1614133" y="0"/>
                  </a:moveTo>
                  <a:lnTo>
                    <a:pt x="0" y="115681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565418" y="4623942"/>
              <a:ext cx="1778635" cy="1181100"/>
            </a:xfrm>
            <a:custGeom>
              <a:avLst/>
              <a:gdLst/>
              <a:ahLst/>
              <a:cxnLst/>
              <a:rect l="l" t="t" r="r" b="b"/>
              <a:pathLst>
                <a:path w="1778634" h="1181100">
                  <a:moveTo>
                    <a:pt x="1778041" y="0"/>
                  </a:moveTo>
                  <a:lnTo>
                    <a:pt x="0" y="1180591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36231" y="4212170"/>
              <a:ext cx="1781175" cy="1561465"/>
            </a:xfrm>
            <a:custGeom>
              <a:avLst/>
              <a:gdLst/>
              <a:ahLst/>
              <a:cxnLst/>
              <a:rect l="l" t="t" r="r" b="b"/>
              <a:pathLst>
                <a:path w="1781175" h="1561464">
                  <a:moveTo>
                    <a:pt x="1780845" y="0"/>
                  </a:moveTo>
                  <a:lnTo>
                    <a:pt x="0" y="1561375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76246" y="3138096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905000" y="2565400"/>
            <a:ext cx="21132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Source</a:t>
            </a:r>
            <a:r>
              <a:rPr sz="2600" spc="-21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60" dirty="0">
                <a:solidFill>
                  <a:srgbClr val="535353"/>
                </a:solidFill>
                <a:latin typeface="Verdana"/>
                <a:cs typeface="Verdana"/>
              </a:rPr>
              <a:t>node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163300" y="3289300"/>
            <a:ext cx="28644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0" dirty="0">
                <a:solidFill>
                  <a:srgbClr val="535353"/>
                </a:solidFill>
                <a:latin typeface="Verdana"/>
                <a:cs typeface="Verdana"/>
              </a:rPr>
              <a:t>Destination</a:t>
            </a:r>
            <a:r>
              <a:rPr sz="2600" spc="-21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60" dirty="0">
                <a:solidFill>
                  <a:srgbClr val="535353"/>
                </a:solidFill>
                <a:latin typeface="Verdana"/>
                <a:cs typeface="Verdana"/>
              </a:rPr>
              <a:t>node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564175" y="3764625"/>
            <a:ext cx="1372984" cy="1233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0" y="647700"/>
            <a:ext cx="47821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Process </a:t>
            </a:r>
            <a:r>
              <a:rPr spc="120" dirty="0"/>
              <a:t>Node</a:t>
            </a:r>
            <a:r>
              <a:rPr spc="-585" dirty="0"/>
              <a:t> </a:t>
            </a:r>
            <a:r>
              <a:rPr spc="175" dirty="0"/>
              <a:t>B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309100" y="2882900"/>
          <a:ext cx="5896608" cy="3130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1489"/>
                <a:gridCol w="2242819"/>
                <a:gridCol w="1892300"/>
              </a:tblGrid>
              <a:tr h="8890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</a:tr>
              <a:tr h="45338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marL="635" algn="ctr">
                        <a:lnSpc>
                          <a:spcPts val="28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400" spc="-75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spc="-75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330197" y="3236810"/>
            <a:ext cx="532765" cy="417195"/>
            <a:chOff x="1330197" y="3236810"/>
            <a:chExt cx="532765" cy="417195"/>
          </a:xfrm>
        </p:grpSpPr>
        <p:sp>
          <p:nvSpPr>
            <p:cNvPr id="5" name="object 5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9" name="object 9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998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13" name="object 13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265049" y="4091559"/>
            <a:ext cx="1310005" cy="1170305"/>
          </a:xfrm>
          <a:prstGeom prst="rect">
            <a:avLst/>
          </a:prstGeom>
          <a:solidFill>
            <a:srgbClr val="F15B2A">
              <a:alpha val="1251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31496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48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>
              <a:alpha val="1251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>
              <a:alpha val="10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72376" y="2888452"/>
            <a:ext cx="5669280" cy="3012440"/>
            <a:chOff x="972376" y="2888452"/>
            <a:chExt cx="5669280" cy="3012440"/>
          </a:xfrm>
        </p:grpSpPr>
        <p:sp>
          <p:nvSpPr>
            <p:cNvPr id="20" name="object 20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63415" y="577884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10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29461" y="5522544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066800" y="2336800"/>
            <a:ext cx="1172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Sou</a:t>
            </a:r>
            <a:r>
              <a:rPr sz="2600" spc="-6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600" spc="9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233299" y="4072511"/>
            <a:ext cx="1372984" cy="12337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6800850" y="7677150"/>
          <a:ext cx="3048000" cy="831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</a:tblGrid>
              <a:tr h="831851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spc="-65" dirty="0">
                          <a:latin typeface="Verdana"/>
                          <a:cs typeface="Verdana"/>
                        </a:rPr>
                        <a:t>B,2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spc="-60" dirty="0">
                          <a:latin typeface="Verdana"/>
                          <a:cs typeface="Verdana"/>
                        </a:rPr>
                        <a:t>C,3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9" name="object 39"/>
          <p:cNvSpPr txBox="1"/>
          <p:nvPr/>
        </p:nvSpPr>
        <p:spPr>
          <a:xfrm>
            <a:off x="3721100" y="6879742"/>
            <a:ext cx="7523480" cy="16586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25600">
              <a:lnSpc>
                <a:spcPct val="100000"/>
              </a:lnSpc>
              <a:spcBef>
                <a:spcPts val="125"/>
              </a:spcBef>
            </a:pPr>
            <a:r>
              <a:rPr sz="3600" spc="25" dirty="0">
                <a:latin typeface="Verdana"/>
                <a:cs typeface="Verdana"/>
              </a:rPr>
              <a:t>Dequeue </a:t>
            </a:r>
            <a:r>
              <a:rPr sz="3600" spc="130" dirty="0">
                <a:latin typeface="Verdana"/>
                <a:cs typeface="Verdana"/>
              </a:rPr>
              <a:t>B</a:t>
            </a:r>
            <a:r>
              <a:rPr sz="3600" spc="-850" dirty="0">
                <a:latin typeface="Verdana"/>
                <a:cs typeface="Verdana"/>
              </a:rPr>
              <a:t> </a:t>
            </a:r>
            <a:r>
              <a:rPr sz="3600" spc="20" dirty="0">
                <a:latin typeface="Verdana"/>
                <a:cs typeface="Verdana"/>
              </a:rPr>
              <a:t>and </a:t>
            </a:r>
            <a:r>
              <a:rPr sz="3600" spc="25" dirty="0">
                <a:latin typeface="Verdana"/>
                <a:cs typeface="Verdana"/>
              </a:rPr>
              <a:t>process </a:t>
            </a:r>
            <a:r>
              <a:rPr sz="3600" spc="45" dirty="0">
                <a:latin typeface="Verdana"/>
                <a:cs typeface="Verdana"/>
              </a:rPr>
              <a:t>it</a:t>
            </a:r>
            <a:endParaRPr sz="3600">
              <a:latin typeface="Verdana"/>
              <a:cs typeface="Verdana"/>
            </a:endParaRPr>
          </a:p>
          <a:p>
            <a:pPr marL="12700" marR="4963795" indent="317500">
              <a:lnSpc>
                <a:spcPct val="101200"/>
              </a:lnSpc>
              <a:spcBef>
                <a:spcPts val="1639"/>
              </a:spcBef>
            </a:pP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Processing  </a:t>
            </a:r>
            <a:r>
              <a:rPr sz="2800" spc="-5" dirty="0">
                <a:solidFill>
                  <a:srgbClr val="404040"/>
                </a:solidFill>
                <a:latin typeface="Verdana"/>
                <a:cs typeface="Verdana"/>
              </a:rPr>
              <a:t>Priority</a:t>
            </a:r>
            <a:r>
              <a:rPr sz="280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Queue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0" y="647700"/>
            <a:ext cx="47821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Process </a:t>
            </a:r>
            <a:r>
              <a:rPr spc="120" dirty="0"/>
              <a:t>Node</a:t>
            </a:r>
            <a:r>
              <a:rPr spc="-585" dirty="0"/>
              <a:t> </a:t>
            </a:r>
            <a:r>
              <a:rPr spc="175" dirty="0"/>
              <a:t>B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309100" y="2882900"/>
          <a:ext cx="5896608" cy="3130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1489"/>
                <a:gridCol w="2242819"/>
                <a:gridCol w="1892300"/>
              </a:tblGrid>
              <a:tr h="8890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</a:tr>
              <a:tr h="45338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marL="635" algn="ctr">
                        <a:lnSpc>
                          <a:spcPts val="28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400" spc="-75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spc="-75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330197" y="3236810"/>
            <a:ext cx="532765" cy="417195"/>
            <a:chOff x="1330197" y="3236810"/>
            <a:chExt cx="532765" cy="417195"/>
          </a:xfrm>
        </p:grpSpPr>
        <p:sp>
          <p:nvSpPr>
            <p:cNvPr id="5" name="object 5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9" name="object 9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265049" y="4091559"/>
            <a:ext cx="1310005" cy="1170305"/>
          </a:xfrm>
          <a:prstGeom prst="rect">
            <a:avLst/>
          </a:prstGeom>
          <a:solidFill>
            <a:srgbClr val="F15B2A">
              <a:alpha val="1251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31496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48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>
              <a:alpha val="1251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72376" y="2888452"/>
            <a:ext cx="5669280" cy="3012440"/>
            <a:chOff x="972376" y="2888452"/>
            <a:chExt cx="5669280" cy="3012440"/>
          </a:xfrm>
        </p:grpSpPr>
        <p:sp>
          <p:nvSpPr>
            <p:cNvPr id="14" name="object 14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29461" y="5522544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63415" y="577884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10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066800" y="2336800"/>
            <a:ext cx="1172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Sou</a:t>
            </a:r>
            <a:r>
              <a:rPr sz="2600" spc="-6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600" spc="9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154525" y="3236810"/>
            <a:ext cx="3451860" cy="2069464"/>
            <a:chOff x="4154525" y="3236810"/>
            <a:chExt cx="3451860" cy="2069464"/>
          </a:xfrm>
        </p:grpSpPr>
        <p:sp>
          <p:nvSpPr>
            <p:cNvPr id="32" name="object 32"/>
            <p:cNvSpPr/>
            <p:nvPr/>
          </p:nvSpPr>
          <p:spPr>
            <a:xfrm>
              <a:off x="6233299" y="4072511"/>
              <a:ext cx="1372984" cy="12337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998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>
              <a:alpha val="10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21100" y="6879742"/>
            <a:ext cx="7523480" cy="16586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25600">
              <a:lnSpc>
                <a:spcPct val="100000"/>
              </a:lnSpc>
              <a:spcBef>
                <a:spcPts val="125"/>
              </a:spcBef>
            </a:pPr>
            <a:r>
              <a:rPr sz="3600" spc="25" dirty="0">
                <a:latin typeface="Verdana"/>
                <a:cs typeface="Verdana"/>
              </a:rPr>
              <a:t>Dequeue </a:t>
            </a:r>
            <a:r>
              <a:rPr sz="3600" spc="130" dirty="0">
                <a:latin typeface="Verdana"/>
                <a:cs typeface="Verdana"/>
              </a:rPr>
              <a:t>B</a:t>
            </a:r>
            <a:r>
              <a:rPr sz="3600" spc="-850" dirty="0">
                <a:latin typeface="Verdana"/>
                <a:cs typeface="Verdana"/>
              </a:rPr>
              <a:t> </a:t>
            </a:r>
            <a:r>
              <a:rPr sz="3600" spc="20" dirty="0">
                <a:latin typeface="Verdana"/>
                <a:cs typeface="Verdana"/>
              </a:rPr>
              <a:t>and </a:t>
            </a:r>
            <a:r>
              <a:rPr sz="3600" spc="25" dirty="0">
                <a:latin typeface="Verdana"/>
                <a:cs typeface="Verdana"/>
              </a:rPr>
              <a:t>process </a:t>
            </a:r>
            <a:r>
              <a:rPr sz="3600" spc="45" dirty="0">
                <a:latin typeface="Verdana"/>
                <a:cs typeface="Verdana"/>
              </a:rPr>
              <a:t>it</a:t>
            </a:r>
            <a:endParaRPr sz="3600">
              <a:latin typeface="Verdana"/>
              <a:cs typeface="Verdana"/>
            </a:endParaRPr>
          </a:p>
          <a:p>
            <a:pPr marL="12700" marR="4963795" indent="317500">
              <a:lnSpc>
                <a:spcPct val="101200"/>
              </a:lnSpc>
              <a:spcBef>
                <a:spcPts val="1639"/>
              </a:spcBef>
            </a:pP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Processing  </a:t>
            </a:r>
            <a:r>
              <a:rPr sz="2800" spc="-5" dirty="0">
                <a:solidFill>
                  <a:srgbClr val="404040"/>
                </a:solidFill>
                <a:latin typeface="Verdana"/>
                <a:cs typeface="Verdana"/>
              </a:rPr>
              <a:t>Priority</a:t>
            </a:r>
            <a:r>
              <a:rPr sz="280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Queue</a:t>
            </a:r>
            <a:endParaRPr sz="2800">
              <a:latin typeface="Verdana"/>
              <a:cs typeface="Verdana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6800850" y="7677150"/>
          <a:ext cx="3048000" cy="831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</a:tblGrid>
              <a:tr h="831851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spc="-60" dirty="0">
                          <a:latin typeface="Verdana"/>
                          <a:cs typeface="Verdana"/>
                        </a:rPr>
                        <a:t>C,3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0197" y="3236810"/>
            <a:ext cx="6276340" cy="2069464"/>
            <a:chOff x="1330197" y="3236810"/>
            <a:chExt cx="6276340" cy="2069464"/>
          </a:xfrm>
        </p:grpSpPr>
        <p:sp>
          <p:nvSpPr>
            <p:cNvPr id="3" name="object 3"/>
            <p:cNvSpPr/>
            <p:nvPr/>
          </p:nvSpPr>
          <p:spPr>
            <a:xfrm>
              <a:off x="6233299" y="4072511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65049" y="409155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65049" y="409155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740400" y="647700"/>
            <a:ext cx="47821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Process </a:t>
            </a:r>
            <a:r>
              <a:rPr spc="120" dirty="0"/>
              <a:t>Node</a:t>
            </a:r>
            <a:r>
              <a:rPr spc="-585" dirty="0"/>
              <a:t> </a:t>
            </a:r>
            <a:r>
              <a:rPr spc="175" dirty="0"/>
              <a:t>B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309100" y="2882900"/>
          <a:ext cx="5896608" cy="3130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1489"/>
                <a:gridCol w="2242819"/>
                <a:gridCol w="1892300"/>
              </a:tblGrid>
              <a:tr h="8890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</a:tr>
              <a:tr h="45338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marL="635" algn="ctr">
                        <a:lnSpc>
                          <a:spcPts val="28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400" spc="-75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spc="-75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12" name="object 12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743700" y="43942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>
              <a:alpha val="887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72376" y="2888452"/>
            <a:ext cx="5669280" cy="3012440"/>
            <a:chOff x="972376" y="2888452"/>
            <a:chExt cx="5669280" cy="3012440"/>
          </a:xfrm>
        </p:grpSpPr>
        <p:sp>
          <p:nvSpPr>
            <p:cNvPr id="17" name="object 17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29461" y="5522544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63415" y="577884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66800" y="2336800"/>
            <a:ext cx="1172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Sou</a:t>
            </a:r>
            <a:r>
              <a:rPr sz="2600" spc="-6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600" spc="9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48300" y="3225800"/>
            <a:ext cx="306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>
                <a:solidFill>
                  <a:srgbClr val="F05A28"/>
                </a:solidFill>
                <a:latin typeface="Verdana"/>
                <a:cs typeface="Verdana"/>
              </a:rPr>
              <a:t>2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36" name="object 36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998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>
              <a:alpha val="10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21100" y="6879742"/>
            <a:ext cx="8653145" cy="16586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82600">
              <a:lnSpc>
                <a:spcPct val="100000"/>
              </a:lnSpc>
              <a:spcBef>
                <a:spcPts val="125"/>
              </a:spcBef>
            </a:pPr>
            <a:r>
              <a:rPr sz="3600" spc="210" dirty="0">
                <a:latin typeface="Verdana"/>
                <a:cs typeface="Verdana"/>
              </a:rPr>
              <a:t>Add</a:t>
            </a:r>
            <a:r>
              <a:rPr sz="3600" spc="-930" dirty="0">
                <a:latin typeface="Verdana"/>
                <a:cs typeface="Verdana"/>
              </a:rPr>
              <a:t> </a:t>
            </a:r>
            <a:r>
              <a:rPr sz="3600" spc="5" dirty="0">
                <a:latin typeface="Verdana"/>
                <a:cs typeface="Verdana"/>
              </a:rPr>
              <a:t>immediate </a:t>
            </a:r>
            <a:r>
              <a:rPr sz="3600" spc="40" dirty="0">
                <a:latin typeface="Verdana"/>
                <a:cs typeface="Verdana"/>
              </a:rPr>
              <a:t>neighbors </a:t>
            </a:r>
            <a:r>
              <a:rPr sz="3600" spc="90" dirty="0">
                <a:latin typeface="Verdana"/>
                <a:cs typeface="Verdana"/>
              </a:rPr>
              <a:t>to </a:t>
            </a:r>
            <a:r>
              <a:rPr sz="3600" spc="25" dirty="0">
                <a:latin typeface="Verdana"/>
                <a:cs typeface="Verdana"/>
              </a:rPr>
              <a:t>queue</a:t>
            </a:r>
            <a:endParaRPr sz="3600">
              <a:latin typeface="Verdana"/>
              <a:cs typeface="Verdana"/>
            </a:endParaRPr>
          </a:p>
          <a:p>
            <a:pPr marL="12700" marR="6093460" indent="317500">
              <a:lnSpc>
                <a:spcPct val="101200"/>
              </a:lnSpc>
              <a:spcBef>
                <a:spcPts val="1639"/>
              </a:spcBef>
            </a:pP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Processing  </a:t>
            </a:r>
            <a:r>
              <a:rPr sz="2800" spc="-5" dirty="0">
                <a:solidFill>
                  <a:srgbClr val="404040"/>
                </a:solidFill>
                <a:latin typeface="Verdana"/>
                <a:cs typeface="Verdana"/>
              </a:rPr>
              <a:t>Priority</a:t>
            </a:r>
            <a:r>
              <a:rPr sz="280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Queue</a:t>
            </a:r>
            <a:endParaRPr sz="2800">
              <a:latin typeface="Verdana"/>
              <a:cs typeface="Verdana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6800850" y="7677150"/>
          <a:ext cx="3048000" cy="831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</a:tblGrid>
              <a:tr h="831851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spc="-60" dirty="0">
                          <a:latin typeface="Verdana"/>
                          <a:cs typeface="Verdana"/>
                        </a:rPr>
                        <a:t>C,3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spc="-105" dirty="0">
                          <a:latin typeface="Verdana"/>
                          <a:cs typeface="Verdana"/>
                        </a:rPr>
                        <a:t>D,Inf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0" y="647700"/>
            <a:ext cx="47821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Process </a:t>
            </a:r>
            <a:r>
              <a:rPr spc="120" dirty="0"/>
              <a:t>Node</a:t>
            </a:r>
            <a:r>
              <a:rPr spc="-585" dirty="0"/>
              <a:t> </a:t>
            </a:r>
            <a:r>
              <a:rPr spc="175" dirty="0"/>
              <a:t>B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30197" y="3236810"/>
            <a:ext cx="532765" cy="417195"/>
            <a:chOff x="1330197" y="3236810"/>
            <a:chExt cx="532765" cy="417195"/>
          </a:xfrm>
        </p:grpSpPr>
        <p:sp>
          <p:nvSpPr>
            <p:cNvPr id="4" name="object 4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8" name="object 8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756400" y="4403648"/>
            <a:ext cx="318135" cy="52197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72376" y="2888452"/>
            <a:ext cx="5669280" cy="3012440"/>
            <a:chOff x="972376" y="2888452"/>
            <a:chExt cx="5669280" cy="3012440"/>
          </a:xfrm>
        </p:grpSpPr>
        <p:sp>
          <p:nvSpPr>
            <p:cNvPr id="12" name="object 12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29461" y="5522544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63415" y="577884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1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66800" y="2336800"/>
            <a:ext cx="1172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Sou</a:t>
            </a:r>
            <a:r>
              <a:rPr sz="2600" spc="-6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600" spc="9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154525" y="3236810"/>
            <a:ext cx="3451860" cy="2069464"/>
            <a:chOff x="4154525" y="3236810"/>
            <a:chExt cx="3451860" cy="2069464"/>
          </a:xfrm>
        </p:grpSpPr>
        <p:sp>
          <p:nvSpPr>
            <p:cNvPr id="30" name="object 30"/>
            <p:cNvSpPr/>
            <p:nvPr/>
          </p:nvSpPr>
          <p:spPr>
            <a:xfrm>
              <a:off x="6233299" y="4072511"/>
              <a:ext cx="1372984" cy="12337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265049" y="409155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265049" y="409155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998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9148203" y="4966830"/>
            <a:ext cx="6248984" cy="787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9173603" y="2882900"/>
          <a:ext cx="6170294" cy="3130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255"/>
                <a:gridCol w="1760855"/>
                <a:gridCol w="2242185"/>
                <a:gridCol w="1891664"/>
                <a:gridCol w="140335"/>
              </a:tblGrid>
              <a:tr h="88900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 cap="flat" cmpd="sng" algn="ctr">
                      <a:solidFill>
                        <a:srgbClr val="164F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4533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307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31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231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13983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400" spc="-75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1243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3227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2400" spc="-75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9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7" name="object 37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>
              <a:alpha val="10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41" name="object 41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743700" y="43942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>
              <a:alpha val="887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652251" y="3412655"/>
            <a:ext cx="1989455" cy="1005840"/>
            <a:chOff x="4652251" y="3412655"/>
            <a:chExt cx="1989455" cy="1005840"/>
          </a:xfrm>
        </p:grpSpPr>
        <p:sp>
          <p:nvSpPr>
            <p:cNvPr id="46" name="object 46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448300" y="3225800"/>
            <a:ext cx="306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>
                <a:solidFill>
                  <a:srgbClr val="F05A28"/>
                </a:solidFill>
                <a:latin typeface="Verdana"/>
                <a:cs typeface="Verdana"/>
              </a:rPr>
              <a:t>2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133600" y="6879742"/>
            <a:ext cx="12302490" cy="16586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65" dirty="0">
                <a:latin typeface="Verdana"/>
                <a:cs typeface="Verdana"/>
              </a:rPr>
              <a:t>Update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distance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45" dirty="0">
                <a:latin typeface="Verdana"/>
                <a:cs typeface="Verdana"/>
              </a:rPr>
              <a:t>table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55" dirty="0">
                <a:latin typeface="Verdana"/>
                <a:cs typeface="Verdana"/>
              </a:rPr>
              <a:t>for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those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5" dirty="0">
                <a:latin typeface="Verdana"/>
                <a:cs typeface="Verdana"/>
              </a:rPr>
              <a:t>immediate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40" dirty="0">
                <a:latin typeface="Verdana"/>
                <a:cs typeface="Verdana"/>
              </a:rPr>
              <a:t>neighbors</a:t>
            </a:r>
            <a:endParaRPr sz="3600">
              <a:latin typeface="Verdana"/>
              <a:cs typeface="Verdana"/>
            </a:endParaRPr>
          </a:p>
          <a:p>
            <a:pPr marL="1600200" marR="8155940" indent="317500">
              <a:lnSpc>
                <a:spcPct val="101200"/>
              </a:lnSpc>
              <a:spcBef>
                <a:spcPts val="1639"/>
              </a:spcBef>
            </a:pP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Processing  </a:t>
            </a:r>
            <a:r>
              <a:rPr sz="2800" spc="-5" dirty="0">
                <a:solidFill>
                  <a:srgbClr val="404040"/>
                </a:solidFill>
                <a:latin typeface="Verdana"/>
                <a:cs typeface="Verdana"/>
              </a:rPr>
              <a:t>Priority</a:t>
            </a:r>
            <a:r>
              <a:rPr sz="280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Queue</a:t>
            </a:r>
            <a:endParaRPr sz="2800">
              <a:latin typeface="Verdana"/>
              <a:cs typeface="Verdana"/>
            </a:endParaRPr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6800850" y="7677150"/>
          <a:ext cx="3048000" cy="831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</a:tblGrid>
              <a:tr h="831851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spc="-60" dirty="0">
                          <a:latin typeface="Verdana"/>
                          <a:cs typeface="Verdana"/>
                        </a:rPr>
                        <a:t>C,3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spc="-105" dirty="0">
                          <a:latin typeface="Verdana"/>
                          <a:cs typeface="Verdana"/>
                        </a:rPr>
                        <a:t>D,Inf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0" y="647700"/>
            <a:ext cx="47821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Process </a:t>
            </a:r>
            <a:r>
              <a:rPr spc="120" dirty="0"/>
              <a:t>Node</a:t>
            </a:r>
            <a:r>
              <a:rPr spc="-585" dirty="0"/>
              <a:t> </a:t>
            </a:r>
            <a:r>
              <a:rPr spc="175" dirty="0"/>
              <a:t>B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30197" y="3236810"/>
            <a:ext cx="532765" cy="417195"/>
            <a:chOff x="1330197" y="3236810"/>
            <a:chExt cx="532765" cy="417195"/>
          </a:xfrm>
        </p:grpSpPr>
        <p:sp>
          <p:nvSpPr>
            <p:cNvPr id="4" name="object 4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8" name="object 8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756400" y="4403648"/>
            <a:ext cx="318135" cy="52197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72376" y="2888452"/>
            <a:ext cx="5669280" cy="3012440"/>
            <a:chOff x="972376" y="2888452"/>
            <a:chExt cx="5669280" cy="3012440"/>
          </a:xfrm>
        </p:grpSpPr>
        <p:sp>
          <p:nvSpPr>
            <p:cNvPr id="12" name="object 12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29461" y="5522544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63415" y="577884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24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233299" y="4072511"/>
            <a:ext cx="1373505" cy="1233805"/>
            <a:chOff x="6233299" y="4072511"/>
            <a:chExt cx="1373505" cy="1233805"/>
          </a:xfrm>
        </p:grpSpPr>
        <p:sp>
          <p:nvSpPr>
            <p:cNvPr id="29" name="object 29"/>
            <p:cNvSpPr/>
            <p:nvPr/>
          </p:nvSpPr>
          <p:spPr>
            <a:xfrm>
              <a:off x="6233299" y="4072511"/>
              <a:ext cx="1372984" cy="12337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65049" y="4091558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265049" y="4091558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66800" y="2301945"/>
            <a:ext cx="2274570" cy="10534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Source</a:t>
            </a:r>
            <a:endParaRPr sz="26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380"/>
              </a:spcBef>
            </a:pPr>
            <a:r>
              <a:rPr sz="3600" spc="-85" dirty="0">
                <a:solidFill>
                  <a:srgbClr val="F05A28"/>
                </a:solidFill>
                <a:latin typeface="Verdana"/>
                <a:cs typeface="Verdana"/>
              </a:rPr>
              <a:t>2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148203" y="4966830"/>
            <a:ext cx="6248984" cy="787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9173603" y="2882900"/>
          <a:ext cx="6170294" cy="3130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255"/>
                <a:gridCol w="1760855"/>
                <a:gridCol w="2242185"/>
                <a:gridCol w="1891664"/>
                <a:gridCol w="140335"/>
              </a:tblGrid>
              <a:tr h="88900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 cap="flat" cmpd="sng" algn="ctr">
                      <a:solidFill>
                        <a:srgbClr val="164F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4533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307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31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231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13983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400" spc="-75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1243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3227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2400" spc="-75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9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5" name="object 35"/>
          <p:cNvSpPr txBox="1"/>
          <p:nvPr/>
        </p:nvSpPr>
        <p:spPr>
          <a:xfrm>
            <a:off x="5448300" y="3225800"/>
            <a:ext cx="306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>
                <a:solidFill>
                  <a:srgbClr val="F05A28"/>
                </a:solidFill>
                <a:latin typeface="Verdana"/>
                <a:cs typeface="Verdana"/>
              </a:rPr>
              <a:t>2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37" name="object 37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998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>
              <a:alpha val="10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43" name="object 43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743700" y="43942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>
              <a:alpha val="887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652251" y="3412655"/>
            <a:ext cx="1989455" cy="1005840"/>
            <a:chOff x="4652251" y="3412655"/>
            <a:chExt cx="1989455" cy="1005840"/>
          </a:xfrm>
        </p:grpSpPr>
        <p:sp>
          <p:nvSpPr>
            <p:cNvPr id="48" name="object 48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6800850" y="7677150"/>
          <a:ext cx="3048000" cy="831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</a:tblGrid>
              <a:tr h="831851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spc="-60" dirty="0">
                          <a:latin typeface="Verdana"/>
                          <a:cs typeface="Verdana"/>
                        </a:rPr>
                        <a:t>C,3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spc="-105" dirty="0">
                          <a:latin typeface="Verdana"/>
                          <a:cs typeface="Verdana"/>
                        </a:rPr>
                        <a:t>D,Inf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1" name="object 51"/>
          <p:cNvSpPr txBox="1"/>
          <p:nvPr/>
        </p:nvSpPr>
        <p:spPr>
          <a:xfrm>
            <a:off x="2794000" y="6879742"/>
            <a:ext cx="10984865" cy="16586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-55" dirty="0">
                <a:latin typeface="Verdana"/>
                <a:cs typeface="Verdana"/>
              </a:rPr>
              <a:t>Now,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40" dirty="0">
                <a:latin typeface="Verdana"/>
                <a:cs typeface="Verdana"/>
              </a:rPr>
              <a:t>D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20" dirty="0">
                <a:latin typeface="Verdana"/>
                <a:cs typeface="Verdana"/>
              </a:rPr>
              <a:t>is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85" dirty="0">
                <a:latin typeface="Verdana"/>
                <a:cs typeface="Verdana"/>
              </a:rPr>
              <a:t>2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5" dirty="0">
                <a:latin typeface="Verdana"/>
                <a:cs typeface="Verdana"/>
              </a:rPr>
              <a:t>units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5" dirty="0">
                <a:latin typeface="Verdana"/>
                <a:cs typeface="Verdana"/>
              </a:rPr>
              <a:t>from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05" dirty="0">
                <a:latin typeface="Verdana"/>
                <a:cs typeface="Verdana"/>
              </a:rPr>
              <a:t>B,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20" dirty="0">
                <a:latin typeface="Verdana"/>
                <a:cs typeface="Verdana"/>
              </a:rPr>
              <a:t>and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B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20" dirty="0">
                <a:latin typeface="Verdana"/>
                <a:cs typeface="Verdana"/>
              </a:rPr>
              <a:t>is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85" dirty="0">
                <a:latin typeface="Verdana"/>
                <a:cs typeface="Verdana"/>
              </a:rPr>
              <a:t>2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5" dirty="0">
                <a:latin typeface="Verdana"/>
                <a:cs typeface="Verdana"/>
              </a:rPr>
              <a:t>units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5" dirty="0">
                <a:latin typeface="Verdana"/>
                <a:cs typeface="Verdana"/>
              </a:rPr>
              <a:t>from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380" dirty="0">
                <a:latin typeface="Verdana"/>
                <a:cs typeface="Verdana"/>
              </a:rPr>
              <a:t>A</a:t>
            </a:r>
            <a:endParaRPr sz="3600">
              <a:latin typeface="Verdana"/>
              <a:cs typeface="Verdana"/>
            </a:endParaRPr>
          </a:p>
          <a:p>
            <a:pPr marL="939800" marR="7498715" indent="317500">
              <a:lnSpc>
                <a:spcPct val="101200"/>
              </a:lnSpc>
              <a:spcBef>
                <a:spcPts val="1639"/>
              </a:spcBef>
            </a:pP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Processing  </a:t>
            </a:r>
            <a:r>
              <a:rPr sz="2800" spc="-5" dirty="0">
                <a:solidFill>
                  <a:srgbClr val="404040"/>
                </a:solidFill>
                <a:latin typeface="Verdana"/>
                <a:cs typeface="Verdana"/>
              </a:rPr>
              <a:t>Priority</a:t>
            </a:r>
            <a:r>
              <a:rPr sz="280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Queue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0" y="647700"/>
            <a:ext cx="47821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Process </a:t>
            </a:r>
            <a:r>
              <a:rPr spc="120" dirty="0"/>
              <a:t>Node</a:t>
            </a:r>
            <a:r>
              <a:rPr spc="-585" dirty="0"/>
              <a:t> </a:t>
            </a:r>
            <a:r>
              <a:rPr spc="175" dirty="0"/>
              <a:t>B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30197" y="3236810"/>
            <a:ext cx="532765" cy="417195"/>
            <a:chOff x="1330197" y="3236810"/>
            <a:chExt cx="532765" cy="417195"/>
          </a:xfrm>
        </p:grpSpPr>
        <p:sp>
          <p:nvSpPr>
            <p:cNvPr id="4" name="object 4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8" name="object 8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756400" y="4403648"/>
            <a:ext cx="318135" cy="52197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72376" y="2888452"/>
            <a:ext cx="5669280" cy="2964180"/>
            <a:chOff x="972376" y="2888452"/>
            <a:chExt cx="5669280" cy="2964180"/>
          </a:xfrm>
        </p:grpSpPr>
        <p:sp>
          <p:nvSpPr>
            <p:cNvPr id="12" name="object 12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29461" y="5522544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154525" y="3236810"/>
            <a:ext cx="3451860" cy="2069464"/>
            <a:chOff x="4154525" y="3236810"/>
            <a:chExt cx="3451860" cy="2069464"/>
          </a:xfrm>
        </p:grpSpPr>
        <p:sp>
          <p:nvSpPr>
            <p:cNvPr id="27" name="object 27"/>
            <p:cNvSpPr/>
            <p:nvPr/>
          </p:nvSpPr>
          <p:spPr>
            <a:xfrm>
              <a:off x="6233299" y="4072511"/>
              <a:ext cx="1372984" cy="12337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65049" y="409155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998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066800" y="2301945"/>
            <a:ext cx="2274570" cy="10534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Source</a:t>
            </a:r>
            <a:endParaRPr sz="26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380"/>
              </a:spcBef>
            </a:pPr>
            <a:r>
              <a:rPr sz="3600" spc="-85" dirty="0">
                <a:solidFill>
                  <a:srgbClr val="F05A28"/>
                </a:solidFill>
                <a:latin typeface="Verdana"/>
                <a:cs typeface="Verdana"/>
              </a:rPr>
              <a:t>2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48300" y="3225800"/>
            <a:ext cx="306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>
                <a:solidFill>
                  <a:srgbClr val="F05A28"/>
                </a:solidFill>
                <a:latin typeface="Verdana"/>
                <a:cs typeface="Verdana"/>
              </a:rPr>
              <a:t>2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>
              <a:alpha val="10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37" name="object 37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265049" y="4091559"/>
            <a:ext cx="1310005" cy="1170305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31496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48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>
              <a:alpha val="887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887067" y="5778843"/>
            <a:ext cx="2298700" cy="121920"/>
            <a:chOff x="1887067" y="5778843"/>
            <a:chExt cx="2298700" cy="121920"/>
          </a:xfrm>
        </p:grpSpPr>
        <p:sp>
          <p:nvSpPr>
            <p:cNvPr id="42" name="object 42"/>
            <p:cNvSpPr/>
            <p:nvPr/>
          </p:nvSpPr>
          <p:spPr>
            <a:xfrm>
              <a:off x="1887067" y="5839803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63415" y="5778843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24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6800850" y="7677150"/>
          <a:ext cx="3048000" cy="831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</a:tblGrid>
              <a:tr h="831851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spc="-60" dirty="0">
                          <a:latin typeface="Verdana"/>
                          <a:cs typeface="Verdana"/>
                        </a:rPr>
                        <a:t>C,3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spc="-105" dirty="0">
                          <a:latin typeface="Verdana"/>
                          <a:cs typeface="Verdana"/>
                        </a:rPr>
                        <a:t>D,Inf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5" name="object 45"/>
          <p:cNvSpPr/>
          <p:nvPr/>
        </p:nvSpPr>
        <p:spPr>
          <a:xfrm>
            <a:off x="9148203" y="4966830"/>
            <a:ext cx="6248984" cy="787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9173603" y="2882900"/>
          <a:ext cx="6170294" cy="3130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255"/>
                <a:gridCol w="1760855"/>
                <a:gridCol w="2242185"/>
                <a:gridCol w="1891664"/>
                <a:gridCol w="140335"/>
              </a:tblGrid>
              <a:tr h="88900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 cap="flat" cmpd="sng" algn="ctr">
                      <a:solidFill>
                        <a:srgbClr val="164F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4533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307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31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231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13983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400" spc="-75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1243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3227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2400" spc="-75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9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7" name="object 47"/>
          <p:cNvSpPr txBox="1"/>
          <p:nvPr/>
        </p:nvSpPr>
        <p:spPr>
          <a:xfrm>
            <a:off x="1155700" y="6879742"/>
            <a:ext cx="14257655" cy="16586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-135" dirty="0">
                <a:latin typeface="Verdana"/>
                <a:cs typeface="Verdana"/>
              </a:rPr>
              <a:t>So,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45" dirty="0">
                <a:latin typeface="Verdana"/>
                <a:cs typeface="Verdana"/>
              </a:rPr>
              <a:t>total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distance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5" dirty="0">
                <a:latin typeface="Verdana"/>
                <a:cs typeface="Verdana"/>
              </a:rPr>
              <a:t>from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380" dirty="0">
                <a:latin typeface="Verdana"/>
                <a:cs typeface="Verdana"/>
              </a:rPr>
              <a:t>A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90" dirty="0">
                <a:latin typeface="Verdana"/>
                <a:cs typeface="Verdana"/>
              </a:rPr>
              <a:t>to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40" dirty="0">
                <a:latin typeface="Verdana"/>
                <a:cs typeface="Verdana"/>
              </a:rPr>
              <a:t>D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-20" dirty="0">
                <a:latin typeface="Verdana"/>
                <a:cs typeface="Verdana"/>
              </a:rPr>
              <a:t>is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90" dirty="0">
                <a:latin typeface="Verdana"/>
                <a:cs typeface="Verdana"/>
              </a:rPr>
              <a:t>4,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20" dirty="0">
                <a:latin typeface="Verdana"/>
                <a:cs typeface="Verdana"/>
              </a:rPr>
              <a:t>and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20" dirty="0">
                <a:latin typeface="Verdana"/>
                <a:cs typeface="Verdana"/>
              </a:rPr>
              <a:t>last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80" dirty="0">
                <a:latin typeface="Verdana"/>
                <a:cs typeface="Verdana"/>
              </a:rPr>
              <a:t>node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55" dirty="0">
                <a:latin typeface="Verdana"/>
                <a:cs typeface="Verdana"/>
              </a:rPr>
              <a:t>before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40" dirty="0">
                <a:latin typeface="Verdana"/>
                <a:cs typeface="Verdana"/>
              </a:rPr>
              <a:t>D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-20" dirty="0">
                <a:latin typeface="Verdana"/>
                <a:cs typeface="Verdana"/>
              </a:rPr>
              <a:t>is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B</a:t>
            </a:r>
            <a:endParaRPr sz="3600">
              <a:latin typeface="Verdana"/>
              <a:cs typeface="Verdana"/>
            </a:endParaRPr>
          </a:p>
          <a:p>
            <a:pPr marL="2578100" marR="9133205" indent="317500">
              <a:lnSpc>
                <a:spcPct val="101200"/>
              </a:lnSpc>
              <a:spcBef>
                <a:spcPts val="1639"/>
              </a:spcBef>
            </a:pP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Processing  </a:t>
            </a:r>
            <a:r>
              <a:rPr sz="2800" spc="-5" dirty="0">
                <a:solidFill>
                  <a:srgbClr val="404040"/>
                </a:solidFill>
                <a:latin typeface="Verdana"/>
                <a:cs typeface="Verdana"/>
              </a:rPr>
              <a:t>Priority</a:t>
            </a:r>
            <a:r>
              <a:rPr sz="280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Queue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0" y="647700"/>
            <a:ext cx="47821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Process </a:t>
            </a:r>
            <a:r>
              <a:rPr spc="120" dirty="0"/>
              <a:t>Node</a:t>
            </a:r>
            <a:r>
              <a:rPr spc="-585" dirty="0"/>
              <a:t> </a:t>
            </a:r>
            <a:r>
              <a:rPr spc="175" dirty="0"/>
              <a:t>B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30197" y="3236810"/>
            <a:ext cx="532765" cy="417195"/>
            <a:chOff x="1330197" y="3236810"/>
            <a:chExt cx="532765" cy="417195"/>
          </a:xfrm>
        </p:grpSpPr>
        <p:sp>
          <p:nvSpPr>
            <p:cNvPr id="4" name="object 4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8" name="object 8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756400" y="4403648"/>
            <a:ext cx="318135" cy="52197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72376" y="2888452"/>
            <a:ext cx="5669280" cy="3012440"/>
            <a:chOff x="972376" y="2888452"/>
            <a:chExt cx="5669280" cy="3012440"/>
          </a:xfrm>
        </p:grpSpPr>
        <p:sp>
          <p:nvSpPr>
            <p:cNvPr id="12" name="object 12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29461" y="5522544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63415" y="577884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12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154525" y="3236810"/>
            <a:ext cx="3451860" cy="2069464"/>
            <a:chOff x="4154525" y="3236810"/>
            <a:chExt cx="3451860" cy="2069464"/>
          </a:xfrm>
        </p:grpSpPr>
        <p:sp>
          <p:nvSpPr>
            <p:cNvPr id="29" name="object 29"/>
            <p:cNvSpPr/>
            <p:nvPr/>
          </p:nvSpPr>
          <p:spPr>
            <a:xfrm>
              <a:off x="6233299" y="4072511"/>
              <a:ext cx="1372984" cy="12337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65049" y="409155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998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>
              <a:alpha val="10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37" name="object 37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265049" y="4091559"/>
            <a:ext cx="1310005" cy="1170305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31496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48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>
              <a:alpha val="887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66800" y="2301945"/>
            <a:ext cx="2274570" cy="10534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Source</a:t>
            </a:r>
            <a:endParaRPr sz="26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380"/>
              </a:spcBef>
            </a:pPr>
            <a:r>
              <a:rPr sz="3600" spc="-85" dirty="0">
                <a:solidFill>
                  <a:srgbClr val="F05A28"/>
                </a:solidFill>
                <a:latin typeface="Verdana"/>
                <a:cs typeface="Verdana"/>
              </a:rPr>
              <a:t>2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448300" y="3225800"/>
            <a:ext cx="306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>
                <a:solidFill>
                  <a:srgbClr val="F05A28"/>
                </a:solidFill>
                <a:latin typeface="Verdana"/>
                <a:cs typeface="Verdana"/>
              </a:rPr>
              <a:t>2</a:t>
            </a:r>
            <a:endParaRPr sz="3600">
              <a:latin typeface="Verdana"/>
              <a:cs typeface="Verdana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6800850" y="7677150"/>
          <a:ext cx="3048000" cy="831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</a:tblGrid>
              <a:tr h="831851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spc="-60" dirty="0">
                          <a:latin typeface="Verdana"/>
                          <a:cs typeface="Verdana"/>
                        </a:rPr>
                        <a:t>C,3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spc="-65" dirty="0">
                          <a:latin typeface="Verdana"/>
                          <a:cs typeface="Verdana"/>
                        </a:rPr>
                        <a:t>D,4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4" name="object 44"/>
          <p:cNvSpPr/>
          <p:nvPr/>
        </p:nvSpPr>
        <p:spPr>
          <a:xfrm>
            <a:off x="9148203" y="4966830"/>
            <a:ext cx="6248984" cy="787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9173603" y="2882900"/>
          <a:ext cx="6170294" cy="3130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255"/>
                <a:gridCol w="1760855"/>
                <a:gridCol w="2242185"/>
                <a:gridCol w="1891664"/>
                <a:gridCol w="140335"/>
              </a:tblGrid>
              <a:tr h="88900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 cap="flat" cmpd="sng" algn="ctr">
                      <a:solidFill>
                        <a:srgbClr val="164F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4533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307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31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231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13983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1243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3227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2400" spc="-75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9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6" name="object 46"/>
          <p:cNvSpPr txBox="1"/>
          <p:nvPr/>
        </p:nvSpPr>
        <p:spPr>
          <a:xfrm>
            <a:off x="1155700" y="6879742"/>
            <a:ext cx="14257655" cy="16586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-135" dirty="0">
                <a:latin typeface="Verdana"/>
                <a:cs typeface="Verdana"/>
              </a:rPr>
              <a:t>So,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45" dirty="0">
                <a:latin typeface="Verdana"/>
                <a:cs typeface="Verdana"/>
              </a:rPr>
              <a:t>total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distance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5" dirty="0">
                <a:latin typeface="Verdana"/>
                <a:cs typeface="Verdana"/>
              </a:rPr>
              <a:t>from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380" dirty="0">
                <a:latin typeface="Verdana"/>
                <a:cs typeface="Verdana"/>
              </a:rPr>
              <a:t>A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90" dirty="0">
                <a:latin typeface="Verdana"/>
                <a:cs typeface="Verdana"/>
              </a:rPr>
              <a:t>to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40" dirty="0">
                <a:latin typeface="Verdana"/>
                <a:cs typeface="Verdana"/>
              </a:rPr>
              <a:t>D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-20" dirty="0">
                <a:latin typeface="Verdana"/>
                <a:cs typeface="Verdana"/>
              </a:rPr>
              <a:t>is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90" dirty="0">
                <a:latin typeface="Verdana"/>
                <a:cs typeface="Verdana"/>
              </a:rPr>
              <a:t>4,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20" dirty="0">
                <a:latin typeface="Verdana"/>
                <a:cs typeface="Verdana"/>
              </a:rPr>
              <a:t>and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20" dirty="0">
                <a:latin typeface="Verdana"/>
                <a:cs typeface="Verdana"/>
              </a:rPr>
              <a:t>last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80" dirty="0">
                <a:latin typeface="Verdana"/>
                <a:cs typeface="Verdana"/>
              </a:rPr>
              <a:t>node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55" dirty="0">
                <a:latin typeface="Verdana"/>
                <a:cs typeface="Verdana"/>
              </a:rPr>
              <a:t>before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40" dirty="0">
                <a:latin typeface="Verdana"/>
                <a:cs typeface="Verdana"/>
              </a:rPr>
              <a:t>D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-20" dirty="0">
                <a:latin typeface="Verdana"/>
                <a:cs typeface="Verdana"/>
              </a:rPr>
              <a:t>is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B</a:t>
            </a:r>
            <a:endParaRPr sz="3600">
              <a:latin typeface="Verdana"/>
              <a:cs typeface="Verdana"/>
            </a:endParaRPr>
          </a:p>
          <a:p>
            <a:pPr marL="2578100" marR="9133205" indent="317500">
              <a:lnSpc>
                <a:spcPct val="101200"/>
              </a:lnSpc>
              <a:spcBef>
                <a:spcPts val="1639"/>
              </a:spcBef>
            </a:pP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Processing  </a:t>
            </a:r>
            <a:r>
              <a:rPr sz="2800" spc="-5" dirty="0">
                <a:solidFill>
                  <a:srgbClr val="404040"/>
                </a:solidFill>
                <a:latin typeface="Verdana"/>
                <a:cs typeface="Verdana"/>
              </a:rPr>
              <a:t>Priority</a:t>
            </a:r>
            <a:r>
              <a:rPr sz="280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Queue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7700" y="647700"/>
            <a:ext cx="47923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Process </a:t>
            </a:r>
            <a:r>
              <a:rPr spc="120" dirty="0"/>
              <a:t>Node</a:t>
            </a:r>
            <a:r>
              <a:rPr spc="-585" dirty="0"/>
              <a:t> </a:t>
            </a:r>
            <a:r>
              <a:rPr spc="190" dirty="0"/>
              <a:t>C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309100" y="2882900"/>
          <a:ext cx="5896608" cy="3130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1489"/>
                <a:gridCol w="2242819"/>
                <a:gridCol w="1892300"/>
              </a:tblGrid>
              <a:tr h="8890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</a:tr>
              <a:tr h="45338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marL="635" algn="ctr">
                        <a:lnSpc>
                          <a:spcPts val="28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spc="-75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330197" y="3236810"/>
            <a:ext cx="532765" cy="417195"/>
            <a:chOff x="1330197" y="3236810"/>
            <a:chExt cx="532765" cy="417195"/>
          </a:xfrm>
        </p:grpSpPr>
        <p:sp>
          <p:nvSpPr>
            <p:cNvPr id="5" name="object 5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9" name="object 9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13" name="object 13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265049" y="4091559"/>
            <a:ext cx="1310005" cy="1170305"/>
          </a:xfrm>
          <a:prstGeom prst="rect">
            <a:avLst/>
          </a:prstGeom>
          <a:solidFill>
            <a:srgbClr val="F15B2A">
              <a:alpha val="1251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31496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48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>
              <a:alpha val="1251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72376" y="2888452"/>
            <a:ext cx="5669280" cy="3012440"/>
            <a:chOff x="972376" y="2888452"/>
            <a:chExt cx="5669280" cy="3012440"/>
          </a:xfrm>
        </p:grpSpPr>
        <p:sp>
          <p:nvSpPr>
            <p:cNvPr id="20" name="object 20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63415" y="577884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10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29461" y="5522544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066800" y="2336800"/>
            <a:ext cx="1172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Sou</a:t>
            </a:r>
            <a:r>
              <a:rPr sz="2600" spc="-6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600" spc="9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233299" y="4072511"/>
            <a:ext cx="1372984" cy="12337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6800850" y="7677150"/>
          <a:ext cx="3048000" cy="831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</a:tblGrid>
              <a:tr h="831851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spc="-60" dirty="0">
                          <a:latin typeface="Verdana"/>
                          <a:cs typeface="Verdana"/>
                        </a:rPr>
                        <a:t>C,3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spc="-65" dirty="0">
                          <a:latin typeface="Verdana"/>
                          <a:cs typeface="Verdana"/>
                        </a:rPr>
                        <a:t>D,4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9" name="object 39"/>
          <p:cNvSpPr txBox="1"/>
          <p:nvPr/>
        </p:nvSpPr>
        <p:spPr>
          <a:xfrm>
            <a:off x="3721100" y="6879742"/>
            <a:ext cx="7517765" cy="16586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12900">
              <a:lnSpc>
                <a:spcPct val="100000"/>
              </a:lnSpc>
              <a:spcBef>
                <a:spcPts val="125"/>
              </a:spcBef>
            </a:pPr>
            <a:r>
              <a:rPr sz="3600" spc="25" dirty="0">
                <a:latin typeface="Verdana"/>
                <a:cs typeface="Verdana"/>
              </a:rPr>
              <a:t>Dequeue </a:t>
            </a:r>
            <a:r>
              <a:rPr sz="3600" spc="140" dirty="0">
                <a:latin typeface="Verdana"/>
                <a:cs typeface="Verdana"/>
              </a:rPr>
              <a:t>C</a:t>
            </a:r>
            <a:r>
              <a:rPr sz="3600" spc="-850" dirty="0">
                <a:latin typeface="Verdana"/>
                <a:cs typeface="Verdana"/>
              </a:rPr>
              <a:t> </a:t>
            </a:r>
            <a:r>
              <a:rPr sz="3600" spc="20" dirty="0">
                <a:latin typeface="Verdana"/>
                <a:cs typeface="Verdana"/>
              </a:rPr>
              <a:t>and </a:t>
            </a:r>
            <a:r>
              <a:rPr sz="3600" spc="25" dirty="0">
                <a:latin typeface="Verdana"/>
                <a:cs typeface="Verdana"/>
              </a:rPr>
              <a:t>process </a:t>
            </a:r>
            <a:r>
              <a:rPr sz="3600" spc="45" dirty="0">
                <a:latin typeface="Verdana"/>
                <a:cs typeface="Verdana"/>
              </a:rPr>
              <a:t>it</a:t>
            </a:r>
            <a:endParaRPr sz="3600">
              <a:latin typeface="Verdana"/>
              <a:cs typeface="Verdana"/>
            </a:endParaRPr>
          </a:p>
          <a:p>
            <a:pPr marL="12700" marR="4958715" indent="317500">
              <a:lnSpc>
                <a:spcPct val="101200"/>
              </a:lnSpc>
              <a:spcBef>
                <a:spcPts val="1639"/>
              </a:spcBef>
            </a:pP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Processing  </a:t>
            </a:r>
            <a:r>
              <a:rPr sz="2800" spc="-5" dirty="0">
                <a:solidFill>
                  <a:srgbClr val="404040"/>
                </a:solidFill>
                <a:latin typeface="Verdana"/>
                <a:cs typeface="Verdana"/>
              </a:rPr>
              <a:t>Priority</a:t>
            </a:r>
            <a:r>
              <a:rPr sz="280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Queue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7700" y="647700"/>
            <a:ext cx="47923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Process </a:t>
            </a:r>
            <a:r>
              <a:rPr spc="120" dirty="0"/>
              <a:t>Node</a:t>
            </a:r>
            <a:r>
              <a:rPr spc="-585" dirty="0"/>
              <a:t> </a:t>
            </a:r>
            <a:r>
              <a:rPr spc="190" dirty="0"/>
              <a:t>C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309100" y="2882900"/>
          <a:ext cx="5896608" cy="3130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1489"/>
                <a:gridCol w="2242819"/>
                <a:gridCol w="1892300"/>
              </a:tblGrid>
              <a:tr h="8890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</a:tr>
              <a:tr h="45338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marL="635" algn="ctr">
                        <a:lnSpc>
                          <a:spcPts val="28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spc="-75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330197" y="3236810"/>
            <a:ext cx="532765" cy="417195"/>
            <a:chOff x="1330197" y="3236810"/>
            <a:chExt cx="532765" cy="417195"/>
          </a:xfrm>
        </p:grpSpPr>
        <p:sp>
          <p:nvSpPr>
            <p:cNvPr id="5" name="object 5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9" name="object 9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4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13" name="object 13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265049" y="4091559"/>
            <a:ext cx="1310005" cy="1170305"/>
          </a:xfrm>
          <a:prstGeom prst="rect">
            <a:avLst/>
          </a:prstGeom>
          <a:solidFill>
            <a:srgbClr val="F15B2A">
              <a:alpha val="1251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31496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48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>
              <a:alpha val="1251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72376" y="2888452"/>
            <a:ext cx="5669280" cy="3012440"/>
            <a:chOff x="972376" y="2888452"/>
            <a:chExt cx="5669280" cy="3012440"/>
          </a:xfrm>
        </p:grpSpPr>
        <p:sp>
          <p:nvSpPr>
            <p:cNvPr id="20" name="object 20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63415" y="577884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10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29461" y="5522544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066800" y="2336800"/>
            <a:ext cx="1172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Sou</a:t>
            </a:r>
            <a:r>
              <a:rPr sz="2600" spc="-6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600" spc="9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233299" y="4072511"/>
            <a:ext cx="1372984" cy="12337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6800850" y="7677150"/>
          <a:ext cx="3021329" cy="867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110"/>
                <a:gridCol w="1007110"/>
                <a:gridCol w="1007109"/>
              </a:tblGrid>
              <a:tr h="867835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2400" spc="-65" dirty="0">
                          <a:latin typeface="Verdana"/>
                          <a:cs typeface="Verdana"/>
                        </a:rPr>
                        <a:t>D,4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159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9" name="object 39"/>
          <p:cNvSpPr txBox="1"/>
          <p:nvPr/>
        </p:nvSpPr>
        <p:spPr>
          <a:xfrm>
            <a:off x="3721100" y="6879742"/>
            <a:ext cx="7517765" cy="16586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12900">
              <a:lnSpc>
                <a:spcPct val="100000"/>
              </a:lnSpc>
              <a:spcBef>
                <a:spcPts val="125"/>
              </a:spcBef>
            </a:pPr>
            <a:r>
              <a:rPr sz="3600" spc="25" dirty="0">
                <a:latin typeface="Verdana"/>
                <a:cs typeface="Verdana"/>
              </a:rPr>
              <a:t>Dequeue </a:t>
            </a:r>
            <a:r>
              <a:rPr sz="3600" spc="140" dirty="0">
                <a:latin typeface="Verdana"/>
                <a:cs typeface="Verdana"/>
              </a:rPr>
              <a:t>C</a:t>
            </a:r>
            <a:r>
              <a:rPr sz="3600" spc="-850" dirty="0">
                <a:latin typeface="Verdana"/>
                <a:cs typeface="Verdana"/>
              </a:rPr>
              <a:t> </a:t>
            </a:r>
            <a:r>
              <a:rPr sz="3600" spc="20" dirty="0">
                <a:latin typeface="Verdana"/>
                <a:cs typeface="Verdana"/>
              </a:rPr>
              <a:t>and </a:t>
            </a:r>
            <a:r>
              <a:rPr sz="3600" spc="25" dirty="0">
                <a:latin typeface="Verdana"/>
                <a:cs typeface="Verdana"/>
              </a:rPr>
              <a:t>process </a:t>
            </a:r>
            <a:r>
              <a:rPr sz="3600" spc="45" dirty="0">
                <a:latin typeface="Verdana"/>
                <a:cs typeface="Verdana"/>
              </a:rPr>
              <a:t>it</a:t>
            </a:r>
            <a:endParaRPr sz="3600">
              <a:latin typeface="Verdana"/>
              <a:cs typeface="Verdana"/>
            </a:endParaRPr>
          </a:p>
          <a:p>
            <a:pPr marL="12700" marR="4958715" indent="317500">
              <a:lnSpc>
                <a:spcPct val="101200"/>
              </a:lnSpc>
              <a:spcBef>
                <a:spcPts val="1639"/>
              </a:spcBef>
            </a:pP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Processing  </a:t>
            </a:r>
            <a:r>
              <a:rPr sz="2800" spc="-5" dirty="0">
                <a:solidFill>
                  <a:srgbClr val="404040"/>
                </a:solidFill>
                <a:latin typeface="Verdana"/>
                <a:cs typeface="Verdana"/>
              </a:rPr>
              <a:t>Priority</a:t>
            </a:r>
            <a:r>
              <a:rPr sz="280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Queue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7700" y="647700"/>
            <a:ext cx="47923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Process </a:t>
            </a:r>
            <a:r>
              <a:rPr spc="120" dirty="0"/>
              <a:t>Node</a:t>
            </a:r>
            <a:r>
              <a:rPr spc="-585" dirty="0"/>
              <a:t> </a:t>
            </a:r>
            <a:r>
              <a:rPr spc="190" dirty="0"/>
              <a:t>C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309100" y="2882900"/>
          <a:ext cx="5896608" cy="3130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1489"/>
                <a:gridCol w="2242819"/>
                <a:gridCol w="1892300"/>
              </a:tblGrid>
              <a:tr h="8890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</a:tr>
              <a:tr h="45338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marL="635" algn="ctr">
                        <a:lnSpc>
                          <a:spcPts val="28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spc="-75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330197" y="3236810"/>
            <a:ext cx="532765" cy="417195"/>
            <a:chOff x="1330197" y="3236810"/>
            <a:chExt cx="532765" cy="417195"/>
          </a:xfrm>
        </p:grpSpPr>
        <p:sp>
          <p:nvSpPr>
            <p:cNvPr id="5" name="object 5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9" name="object 9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4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13" name="object 13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265049" y="4091559"/>
            <a:ext cx="1310005" cy="1170305"/>
          </a:xfrm>
          <a:prstGeom prst="rect">
            <a:avLst/>
          </a:prstGeom>
          <a:solidFill>
            <a:srgbClr val="F15B2A">
              <a:alpha val="1251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31496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48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72376" y="2888452"/>
            <a:ext cx="5669280" cy="3012440"/>
            <a:chOff x="972376" y="2888452"/>
            <a:chExt cx="5669280" cy="3012440"/>
          </a:xfrm>
        </p:grpSpPr>
        <p:sp>
          <p:nvSpPr>
            <p:cNvPr id="20" name="object 20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63415" y="577884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29461" y="5522544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066800" y="2336800"/>
            <a:ext cx="1172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Sou</a:t>
            </a:r>
            <a:r>
              <a:rPr sz="2600" spc="-6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600" spc="9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233299" y="4072511"/>
            <a:ext cx="1372984" cy="12337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578100" y="5905500"/>
            <a:ext cx="325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0" dirty="0">
                <a:solidFill>
                  <a:srgbClr val="F05A28"/>
                </a:solidFill>
                <a:latin typeface="Verdana"/>
                <a:cs typeface="Verdana"/>
              </a:rPr>
              <a:t>6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20800" y="6879742"/>
            <a:ext cx="13936344" cy="16586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30" dirty="0">
                <a:latin typeface="Verdana"/>
                <a:cs typeface="Verdana"/>
              </a:rPr>
              <a:t>Enqueue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5" dirty="0">
                <a:latin typeface="Verdana"/>
                <a:cs typeface="Verdana"/>
              </a:rPr>
              <a:t>immediate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40" dirty="0">
                <a:latin typeface="Verdana"/>
                <a:cs typeface="Verdana"/>
              </a:rPr>
              <a:t>neighbors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35" dirty="0">
                <a:latin typeface="Verdana"/>
                <a:cs typeface="Verdana"/>
              </a:rPr>
              <a:t>(descending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45" dirty="0">
                <a:latin typeface="Verdana"/>
                <a:cs typeface="Verdana"/>
              </a:rPr>
              <a:t>order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of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35" dirty="0">
                <a:latin typeface="Verdana"/>
                <a:cs typeface="Verdana"/>
              </a:rPr>
              <a:t>weight)</a:t>
            </a:r>
            <a:endParaRPr sz="3600">
              <a:latin typeface="Verdana"/>
              <a:cs typeface="Verdana"/>
            </a:endParaRPr>
          </a:p>
          <a:p>
            <a:pPr marL="2413000" marR="8976995" indent="317500">
              <a:lnSpc>
                <a:spcPct val="101200"/>
              </a:lnSpc>
              <a:spcBef>
                <a:spcPts val="1639"/>
              </a:spcBef>
            </a:pP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Processing  </a:t>
            </a:r>
            <a:r>
              <a:rPr sz="2800" spc="-5" dirty="0">
                <a:solidFill>
                  <a:srgbClr val="404040"/>
                </a:solidFill>
                <a:latin typeface="Verdana"/>
                <a:cs typeface="Verdana"/>
              </a:rPr>
              <a:t>Priority</a:t>
            </a:r>
            <a:r>
              <a:rPr sz="280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Queue</a:t>
            </a:r>
            <a:endParaRPr sz="2800">
              <a:latin typeface="Verdana"/>
              <a:cs typeface="Verdana"/>
            </a:endParaRPr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6800850" y="7677150"/>
          <a:ext cx="3021329" cy="867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110"/>
                <a:gridCol w="1007110"/>
                <a:gridCol w="1007109"/>
              </a:tblGrid>
              <a:tr h="867835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2400" spc="-65" dirty="0">
                          <a:latin typeface="Verdana"/>
                          <a:cs typeface="Verdana"/>
                        </a:rPr>
                        <a:t>D,4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159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2400" spc="-75" dirty="0">
                          <a:latin typeface="Verdana"/>
                          <a:cs typeface="Verdana"/>
                        </a:rPr>
                        <a:t>E,Inf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159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8000" y="647700"/>
            <a:ext cx="76079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Shortest </a:t>
            </a:r>
            <a:r>
              <a:rPr spc="10" dirty="0"/>
              <a:t>Path</a:t>
            </a:r>
            <a:r>
              <a:rPr spc="-484" dirty="0"/>
              <a:t> </a:t>
            </a:r>
            <a:r>
              <a:rPr spc="15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59100" y="7327900"/>
            <a:ext cx="10526395" cy="11201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739900" marR="5080" indent="-1727200">
              <a:lnSpc>
                <a:spcPts val="4300"/>
              </a:lnSpc>
              <a:spcBef>
                <a:spcPts val="259"/>
              </a:spcBef>
            </a:pPr>
            <a:r>
              <a:rPr sz="3600" spc="-60" dirty="0">
                <a:latin typeface="Verdana"/>
                <a:cs typeface="Verdana"/>
              </a:rPr>
              <a:t>Clearly,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10" dirty="0">
                <a:latin typeface="Verdana"/>
                <a:cs typeface="Verdana"/>
              </a:rPr>
              <a:t>the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shortest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path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60" dirty="0">
                <a:latin typeface="Verdana"/>
                <a:cs typeface="Verdana"/>
              </a:rPr>
              <a:t>depends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65" dirty="0">
                <a:latin typeface="Verdana"/>
                <a:cs typeface="Verdana"/>
              </a:rPr>
              <a:t>on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65" dirty="0">
                <a:latin typeface="Verdana"/>
                <a:cs typeface="Verdana"/>
              </a:rPr>
              <a:t>how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45" dirty="0">
                <a:latin typeface="Verdana"/>
                <a:cs typeface="Verdana"/>
              </a:rPr>
              <a:t>we  </a:t>
            </a:r>
            <a:r>
              <a:rPr sz="3600" spc="-45" dirty="0">
                <a:latin typeface="Verdana"/>
                <a:cs typeface="Verdana"/>
              </a:rPr>
              <a:t>measure </a:t>
            </a:r>
            <a:r>
              <a:rPr sz="3600" spc="10" dirty="0">
                <a:latin typeface="Verdana"/>
                <a:cs typeface="Verdana"/>
              </a:rPr>
              <a:t>the </a:t>
            </a:r>
            <a:r>
              <a:rPr sz="3600" spc="30" dirty="0">
                <a:latin typeface="Verdana"/>
                <a:cs typeface="Verdana"/>
              </a:rPr>
              <a:t>length </a:t>
            </a:r>
            <a:r>
              <a:rPr sz="3600" spc="130" dirty="0">
                <a:latin typeface="Verdana"/>
                <a:cs typeface="Verdana"/>
              </a:rPr>
              <a:t>of</a:t>
            </a:r>
            <a:r>
              <a:rPr sz="3600" spc="-905" dirty="0">
                <a:latin typeface="Verdana"/>
                <a:cs typeface="Verdana"/>
              </a:rPr>
              <a:t> </a:t>
            </a:r>
            <a:r>
              <a:rPr sz="3600" spc="-50" dirty="0">
                <a:latin typeface="Verdana"/>
                <a:cs typeface="Verdana"/>
              </a:rPr>
              <a:t>an </a:t>
            </a:r>
            <a:r>
              <a:rPr sz="3600" spc="95" dirty="0">
                <a:latin typeface="Verdana"/>
                <a:cs typeface="Verdana"/>
              </a:rPr>
              <a:t>edge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20772" y="3495040"/>
            <a:ext cx="684530" cy="494665"/>
            <a:chOff x="2620772" y="3495040"/>
            <a:chExt cx="684530" cy="494665"/>
          </a:xfrm>
        </p:grpSpPr>
        <p:sp>
          <p:nvSpPr>
            <p:cNvPr id="5" name="object 5"/>
            <p:cNvSpPr/>
            <p:nvPr/>
          </p:nvSpPr>
          <p:spPr>
            <a:xfrm>
              <a:off x="2627122" y="35013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27122" y="35013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07996" y="3157143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29718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234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151371" y="2563710"/>
            <a:ext cx="684530" cy="494665"/>
            <a:chOff x="6151371" y="2563710"/>
            <a:chExt cx="684530" cy="494665"/>
          </a:xfrm>
        </p:grpSpPr>
        <p:sp>
          <p:nvSpPr>
            <p:cNvPr id="9" name="object 9"/>
            <p:cNvSpPr/>
            <p:nvPr/>
          </p:nvSpPr>
          <p:spPr>
            <a:xfrm>
              <a:off x="6157721" y="257006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57721" y="257006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324600" y="25146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585542" y="3765968"/>
            <a:ext cx="684530" cy="494665"/>
            <a:chOff x="8585542" y="3765968"/>
            <a:chExt cx="684530" cy="494665"/>
          </a:xfrm>
        </p:grpSpPr>
        <p:sp>
          <p:nvSpPr>
            <p:cNvPr id="13" name="object 13"/>
            <p:cNvSpPr/>
            <p:nvPr/>
          </p:nvSpPr>
          <p:spPr>
            <a:xfrm>
              <a:off x="8591892" y="37723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91892" y="37723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775700" y="3708400"/>
            <a:ext cx="29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908701" y="4121568"/>
            <a:ext cx="684530" cy="494665"/>
            <a:chOff x="11908701" y="4121568"/>
            <a:chExt cx="684530" cy="494665"/>
          </a:xfrm>
        </p:grpSpPr>
        <p:sp>
          <p:nvSpPr>
            <p:cNvPr id="17" name="object 17"/>
            <p:cNvSpPr/>
            <p:nvPr/>
          </p:nvSpPr>
          <p:spPr>
            <a:xfrm>
              <a:off x="1191505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91505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595925" y="3783672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292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05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284471" y="4121568"/>
            <a:ext cx="684530" cy="494665"/>
            <a:chOff x="4284471" y="4121568"/>
            <a:chExt cx="684530" cy="494665"/>
          </a:xfrm>
        </p:grpSpPr>
        <p:sp>
          <p:nvSpPr>
            <p:cNvPr id="21" name="object 21"/>
            <p:cNvSpPr/>
            <p:nvPr/>
          </p:nvSpPr>
          <p:spPr>
            <a:xfrm>
              <a:off x="429082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9082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457700" y="40640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02171" y="5761990"/>
            <a:ext cx="671830" cy="48196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8120">
              <a:lnSpc>
                <a:spcPts val="347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68372" y="5761990"/>
            <a:ext cx="671830" cy="48196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3470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189820" y="2804579"/>
            <a:ext cx="8681720" cy="3009900"/>
            <a:chOff x="3189820" y="2804579"/>
            <a:chExt cx="8681720" cy="3009900"/>
          </a:xfrm>
        </p:grpSpPr>
        <p:sp>
          <p:nvSpPr>
            <p:cNvPr id="27" name="object 27"/>
            <p:cNvSpPr/>
            <p:nvPr/>
          </p:nvSpPr>
          <p:spPr>
            <a:xfrm>
              <a:off x="3196170" y="2810935"/>
              <a:ext cx="2949575" cy="724535"/>
            </a:xfrm>
            <a:custGeom>
              <a:avLst/>
              <a:gdLst/>
              <a:ahLst/>
              <a:cxnLst/>
              <a:rect l="l" t="t" r="r" b="b"/>
              <a:pathLst>
                <a:path w="2949575" h="724535">
                  <a:moveTo>
                    <a:pt x="0" y="724324"/>
                  </a:moveTo>
                  <a:lnTo>
                    <a:pt x="294944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24129" y="2810929"/>
              <a:ext cx="1805305" cy="963930"/>
            </a:xfrm>
            <a:custGeom>
              <a:avLst/>
              <a:gdLst/>
              <a:ahLst/>
              <a:cxnLst/>
              <a:rect l="l" t="t" r="r" b="b"/>
              <a:pathLst>
                <a:path w="1805304" h="963929">
                  <a:moveTo>
                    <a:pt x="0" y="0"/>
                  </a:moveTo>
                  <a:lnTo>
                    <a:pt x="1805048" y="963543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313329" y="4044416"/>
              <a:ext cx="2552065" cy="285750"/>
            </a:xfrm>
            <a:custGeom>
              <a:avLst/>
              <a:gdLst/>
              <a:ahLst/>
              <a:cxnLst/>
              <a:rect l="l" t="t" r="r" b="b"/>
              <a:pathLst>
                <a:path w="2552065" h="285750">
                  <a:moveTo>
                    <a:pt x="0" y="0"/>
                  </a:moveTo>
                  <a:lnTo>
                    <a:pt x="2551505" y="28563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02860" y="4620767"/>
              <a:ext cx="1187450" cy="1187450"/>
            </a:xfrm>
            <a:custGeom>
              <a:avLst/>
              <a:gdLst/>
              <a:ahLst/>
              <a:cxnLst/>
              <a:rect l="l" t="t" r="r" b="b"/>
              <a:pathLst>
                <a:path w="1187450" h="1187450">
                  <a:moveTo>
                    <a:pt x="0" y="0"/>
                  </a:moveTo>
                  <a:lnTo>
                    <a:pt x="1186938" y="118693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3151720" y="6002870"/>
            <a:ext cx="3038475" cy="0"/>
          </a:xfrm>
          <a:custGeom>
            <a:avLst/>
            <a:gdLst/>
            <a:ahLst/>
            <a:cxnLst/>
            <a:rect l="l" t="t" r="r" b="b"/>
            <a:pathLst>
              <a:path w="3038475">
                <a:moveTo>
                  <a:pt x="0" y="0"/>
                </a:moveTo>
                <a:lnTo>
                  <a:pt x="30383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847071" y="5761990"/>
            <a:ext cx="671830" cy="48196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720">
              <a:lnSpc>
                <a:spcPts val="3470"/>
              </a:lnSpc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877050" y="6002870"/>
            <a:ext cx="2954020" cy="0"/>
          </a:xfrm>
          <a:custGeom>
            <a:avLst/>
            <a:gdLst/>
            <a:ahLst/>
            <a:cxnLst/>
            <a:rect l="l" t="t" r="r" b="b"/>
            <a:pathLst>
              <a:path w="2954020">
                <a:moveTo>
                  <a:pt x="0" y="0"/>
                </a:moveTo>
                <a:lnTo>
                  <a:pt x="29536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2276246" y="3138096"/>
            <a:ext cx="10073640" cy="2673350"/>
            <a:chOff x="2276246" y="3138096"/>
            <a:chExt cx="10073640" cy="2673350"/>
          </a:xfrm>
        </p:grpSpPr>
        <p:sp>
          <p:nvSpPr>
            <p:cNvPr id="35" name="object 35"/>
            <p:cNvSpPr/>
            <p:nvPr/>
          </p:nvSpPr>
          <p:spPr>
            <a:xfrm>
              <a:off x="9232313" y="4241073"/>
              <a:ext cx="950594" cy="1503680"/>
            </a:xfrm>
            <a:custGeom>
              <a:avLst/>
              <a:gdLst/>
              <a:ahLst/>
              <a:cxnLst/>
              <a:rect l="l" t="t" r="r" b="b"/>
              <a:pathLst>
                <a:path w="950595" h="1503679">
                  <a:moveTo>
                    <a:pt x="950380" y="1503555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99460" y="3978528"/>
              <a:ext cx="1061720" cy="417830"/>
            </a:xfrm>
            <a:custGeom>
              <a:avLst/>
              <a:gdLst/>
              <a:ahLst/>
              <a:cxnLst/>
              <a:rect l="l" t="t" r="r" b="b"/>
              <a:pathLst>
                <a:path w="1061720" h="417829">
                  <a:moveTo>
                    <a:pt x="0" y="0"/>
                  </a:moveTo>
                  <a:lnTo>
                    <a:pt x="1061329" y="417399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23055" y="4620767"/>
              <a:ext cx="1614170" cy="1156970"/>
            </a:xfrm>
            <a:custGeom>
              <a:avLst/>
              <a:gdLst/>
              <a:ahLst/>
              <a:cxnLst/>
              <a:rect l="l" t="t" r="r" b="b"/>
              <a:pathLst>
                <a:path w="1614170" h="1156970">
                  <a:moveTo>
                    <a:pt x="1614133" y="0"/>
                  </a:moveTo>
                  <a:lnTo>
                    <a:pt x="0" y="115681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565418" y="4623942"/>
              <a:ext cx="1778635" cy="1181100"/>
            </a:xfrm>
            <a:custGeom>
              <a:avLst/>
              <a:gdLst/>
              <a:ahLst/>
              <a:cxnLst/>
              <a:rect l="l" t="t" r="r" b="b"/>
              <a:pathLst>
                <a:path w="1778634" h="1181100">
                  <a:moveTo>
                    <a:pt x="1778041" y="0"/>
                  </a:moveTo>
                  <a:lnTo>
                    <a:pt x="0" y="1180591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36231" y="4212170"/>
              <a:ext cx="1781175" cy="1561465"/>
            </a:xfrm>
            <a:custGeom>
              <a:avLst/>
              <a:gdLst/>
              <a:ahLst/>
              <a:cxnLst/>
              <a:rect l="l" t="t" r="r" b="b"/>
              <a:pathLst>
                <a:path w="1781175" h="1561464">
                  <a:moveTo>
                    <a:pt x="1780845" y="0"/>
                  </a:moveTo>
                  <a:lnTo>
                    <a:pt x="0" y="1561375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76246" y="3138096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905000" y="2565400"/>
            <a:ext cx="21132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Source</a:t>
            </a:r>
            <a:r>
              <a:rPr sz="2600" spc="-21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60" dirty="0">
                <a:solidFill>
                  <a:srgbClr val="535353"/>
                </a:solidFill>
                <a:latin typeface="Verdana"/>
                <a:cs typeface="Verdana"/>
              </a:rPr>
              <a:t>node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163300" y="3289300"/>
            <a:ext cx="28644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0" dirty="0">
                <a:solidFill>
                  <a:srgbClr val="535353"/>
                </a:solidFill>
                <a:latin typeface="Verdana"/>
                <a:cs typeface="Verdana"/>
              </a:rPr>
              <a:t>Destination</a:t>
            </a:r>
            <a:r>
              <a:rPr sz="2600" spc="-21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60" dirty="0">
                <a:solidFill>
                  <a:srgbClr val="535353"/>
                </a:solidFill>
                <a:latin typeface="Verdana"/>
                <a:cs typeface="Verdana"/>
              </a:rPr>
              <a:t>node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564175" y="3764625"/>
            <a:ext cx="1372984" cy="1233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7700" y="647700"/>
            <a:ext cx="47923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Process </a:t>
            </a:r>
            <a:r>
              <a:rPr spc="120" dirty="0"/>
              <a:t>Node</a:t>
            </a:r>
            <a:r>
              <a:rPr spc="-585" dirty="0"/>
              <a:t> </a:t>
            </a:r>
            <a:r>
              <a:rPr spc="190" dirty="0"/>
              <a:t>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30197" y="3236810"/>
            <a:ext cx="532765" cy="417195"/>
            <a:chOff x="1330197" y="3236810"/>
            <a:chExt cx="532765" cy="417195"/>
          </a:xfrm>
        </p:grpSpPr>
        <p:sp>
          <p:nvSpPr>
            <p:cNvPr id="4" name="object 4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7" name="object 7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4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10" name="object 10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972376" y="2888452"/>
            <a:ext cx="5669280" cy="3012440"/>
            <a:chOff x="972376" y="2888452"/>
            <a:chExt cx="5669280" cy="3012440"/>
          </a:xfrm>
        </p:grpSpPr>
        <p:sp>
          <p:nvSpPr>
            <p:cNvPr id="14" name="object 14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63415" y="577884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29461" y="5522544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066800" y="2336800"/>
            <a:ext cx="1172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Sou</a:t>
            </a:r>
            <a:r>
              <a:rPr sz="2600" spc="-6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600" spc="9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233299" y="4072511"/>
            <a:ext cx="1372984" cy="12337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48203" y="5429732"/>
            <a:ext cx="6248984" cy="787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9173603" y="2882900"/>
          <a:ext cx="6170294" cy="3270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255"/>
                <a:gridCol w="1760855"/>
                <a:gridCol w="2242185"/>
                <a:gridCol w="1891664"/>
                <a:gridCol w="140335"/>
              </a:tblGrid>
              <a:tr h="889000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 cap="flat" cmpd="sng" algn="ctr">
                      <a:solidFill>
                        <a:srgbClr val="164F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4533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4470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323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445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445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45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12397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spc="-75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</a:tr>
              <a:tr h="140182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3721100" y="7650378"/>
            <a:ext cx="2564130" cy="88836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indent="317500">
              <a:lnSpc>
                <a:spcPct val="101200"/>
              </a:lnSpc>
              <a:spcBef>
                <a:spcPts val="20"/>
              </a:spcBef>
            </a:pP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Processing  </a:t>
            </a:r>
            <a:r>
              <a:rPr sz="2800" spc="-5" dirty="0">
                <a:solidFill>
                  <a:srgbClr val="404040"/>
                </a:solidFill>
                <a:latin typeface="Verdana"/>
                <a:cs typeface="Verdana"/>
              </a:rPr>
              <a:t>Priority</a:t>
            </a:r>
            <a:r>
              <a:rPr sz="280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Queue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265049" y="4091559"/>
            <a:ext cx="1310005" cy="1170305"/>
          </a:xfrm>
          <a:prstGeom prst="rect">
            <a:avLst/>
          </a:prstGeom>
          <a:solidFill>
            <a:srgbClr val="F15B2A">
              <a:alpha val="1251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31496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48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78100" y="5905500"/>
            <a:ext cx="10642600" cy="1551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0" dirty="0">
                <a:solidFill>
                  <a:srgbClr val="F05A28"/>
                </a:solidFill>
                <a:latin typeface="Verdana"/>
                <a:cs typeface="Verdana"/>
              </a:rPr>
              <a:t>6</a:t>
            </a:r>
            <a:endParaRPr sz="3600">
              <a:latin typeface="Verdana"/>
              <a:cs typeface="Verdana"/>
            </a:endParaRPr>
          </a:p>
          <a:p>
            <a:pPr marL="787400">
              <a:lnSpc>
                <a:spcPct val="100000"/>
              </a:lnSpc>
              <a:spcBef>
                <a:spcPts val="3379"/>
              </a:spcBef>
            </a:pPr>
            <a:r>
              <a:rPr sz="3600" spc="65" dirty="0">
                <a:latin typeface="Verdana"/>
                <a:cs typeface="Verdana"/>
              </a:rPr>
              <a:t>Update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10" dirty="0">
                <a:latin typeface="Verdana"/>
                <a:cs typeface="Verdana"/>
              </a:rPr>
              <a:t>the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distance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45" dirty="0">
                <a:latin typeface="Verdana"/>
                <a:cs typeface="Verdana"/>
              </a:rPr>
              <a:t>table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55" dirty="0">
                <a:latin typeface="Verdana"/>
                <a:cs typeface="Verdana"/>
              </a:rPr>
              <a:t>for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10" dirty="0">
                <a:latin typeface="Verdana"/>
                <a:cs typeface="Verdana"/>
              </a:rPr>
              <a:t>all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40" dirty="0">
                <a:latin typeface="Verdana"/>
                <a:cs typeface="Verdana"/>
              </a:rPr>
              <a:t>neighbors</a:t>
            </a:r>
            <a:endParaRPr sz="3600">
              <a:latin typeface="Verdana"/>
              <a:cs typeface="Verdana"/>
            </a:endParaRPr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6800850" y="7677150"/>
          <a:ext cx="3021329" cy="867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110"/>
                <a:gridCol w="1007110"/>
                <a:gridCol w="1007109"/>
              </a:tblGrid>
              <a:tr h="867835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2400" spc="-65" dirty="0">
                          <a:latin typeface="Verdana"/>
                          <a:cs typeface="Verdana"/>
                        </a:rPr>
                        <a:t>D,4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159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2400" spc="-75" dirty="0">
                          <a:latin typeface="Verdana"/>
                          <a:cs typeface="Verdana"/>
                        </a:rPr>
                        <a:t>E,Inf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159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7700" y="647700"/>
            <a:ext cx="47923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Process </a:t>
            </a:r>
            <a:r>
              <a:rPr spc="120" dirty="0"/>
              <a:t>Node</a:t>
            </a:r>
            <a:r>
              <a:rPr spc="-585" dirty="0"/>
              <a:t> </a:t>
            </a:r>
            <a:r>
              <a:rPr spc="190" dirty="0"/>
              <a:t>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30197" y="3236810"/>
            <a:ext cx="532765" cy="417195"/>
            <a:chOff x="1330197" y="3236810"/>
            <a:chExt cx="532765" cy="417195"/>
          </a:xfrm>
        </p:grpSpPr>
        <p:sp>
          <p:nvSpPr>
            <p:cNvPr id="4" name="object 4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7" name="object 7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4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10" name="object 10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972376" y="2888452"/>
            <a:ext cx="5669280" cy="3012440"/>
            <a:chOff x="972376" y="2888452"/>
            <a:chExt cx="5669280" cy="3012440"/>
          </a:xfrm>
        </p:grpSpPr>
        <p:sp>
          <p:nvSpPr>
            <p:cNvPr id="14" name="object 14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63415" y="577884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29461" y="5522544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066800" y="2336800"/>
            <a:ext cx="1172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Sou</a:t>
            </a:r>
            <a:r>
              <a:rPr sz="2600" spc="-6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600" spc="9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233299" y="4072511"/>
            <a:ext cx="1372984" cy="12337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48203" y="5429732"/>
            <a:ext cx="6248984" cy="787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9173603" y="2882900"/>
          <a:ext cx="6170294" cy="3270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255"/>
                <a:gridCol w="1760855"/>
                <a:gridCol w="2242185"/>
                <a:gridCol w="1891664"/>
                <a:gridCol w="140335"/>
              </a:tblGrid>
              <a:tr h="889000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 cap="flat" cmpd="sng" algn="ctr">
                      <a:solidFill>
                        <a:srgbClr val="164F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4533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4470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323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445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445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45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12397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spc="-75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-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</a:tr>
              <a:tr h="140182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2" name="object 42"/>
          <p:cNvSpPr txBox="1"/>
          <p:nvPr/>
        </p:nvSpPr>
        <p:spPr>
          <a:xfrm>
            <a:off x="3721100" y="7650378"/>
            <a:ext cx="2564130" cy="88836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indent="317500">
              <a:lnSpc>
                <a:spcPct val="101200"/>
              </a:lnSpc>
              <a:spcBef>
                <a:spcPts val="20"/>
              </a:spcBef>
            </a:pP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Processing  </a:t>
            </a:r>
            <a:r>
              <a:rPr sz="2800" spc="-5" dirty="0">
                <a:solidFill>
                  <a:srgbClr val="404040"/>
                </a:solidFill>
                <a:latin typeface="Verdana"/>
                <a:cs typeface="Verdana"/>
              </a:rPr>
              <a:t>Priority</a:t>
            </a:r>
            <a:r>
              <a:rPr sz="280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Queue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265049" y="4091559"/>
            <a:ext cx="1310005" cy="1170305"/>
          </a:xfrm>
          <a:prstGeom prst="rect">
            <a:avLst/>
          </a:prstGeom>
          <a:solidFill>
            <a:srgbClr val="F15B2A">
              <a:alpha val="1251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31496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48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78000" y="4356100"/>
            <a:ext cx="307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F05A28"/>
                </a:solidFill>
                <a:latin typeface="Verdana"/>
                <a:cs typeface="Verdana"/>
              </a:rPr>
              <a:t>3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578100" y="5905500"/>
            <a:ext cx="11146155" cy="1551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0" dirty="0">
                <a:solidFill>
                  <a:srgbClr val="F05A28"/>
                </a:solidFill>
                <a:latin typeface="Verdana"/>
                <a:cs typeface="Verdana"/>
              </a:rPr>
              <a:t>6</a:t>
            </a:r>
            <a:endParaRPr sz="3600">
              <a:latin typeface="Verdana"/>
              <a:cs typeface="Verdana"/>
            </a:endParaRPr>
          </a:p>
          <a:p>
            <a:pPr marL="279400">
              <a:lnSpc>
                <a:spcPct val="100000"/>
              </a:lnSpc>
              <a:spcBef>
                <a:spcPts val="3379"/>
              </a:spcBef>
            </a:pPr>
            <a:r>
              <a:rPr sz="3600" spc="130" dirty="0">
                <a:latin typeface="Verdana"/>
                <a:cs typeface="Verdana"/>
              </a:rPr>
              <a:t>Now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135" dirty="0">
                <a:latin typeface="Verdana"/>
                <a:cs typeface="Verdana"/>
              </a:rPr>
              <a:t>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20" dirty="0">
                <a:latin typeface="Verdana"/>
                <a:cs typeface="Verdana"/>
              </a:rPr>
              <a:t>is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70" dirty="0">
                <a:latin typeface="Verdana"/>
                <a:cs typeface="Verdana"/>
              </a:rPr>
              <a:t>6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5" dirty="0">
                <a:latin typeface="Verdana"/>
                <a:cs typeface="Verdana"/>
              </a:rPr>
              <a:t>units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5" dirty="0">
                <a:latin typeface="Verdana"/>
                <a:cs typeface="Verdana"/>
              </a:rPr>
              <a:t>from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00" dirty="0">
                <a:latin typeface="Verdana"/>
                <a:cs typeface="Verdana"/>
              </a:rPr>
              <a:t>C,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20" dirty="0">
                <a:latin typeface="Verdana"/>
                <a:cs typeface="Verdana"/>
              </a:rPr>
              <a:t>and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40" dirty="0">
                <a:latin typeface="Verdana"/>
                <a:cs typeface="Verdana"/>
              </a:rPr>
              <a:t>C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20" dirty="0">
                <a:latin typeface="Verdana"/>
                <a:cs typeface="Verdana"/>
              </a:rPr>
              <a:t>is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65" dirty="0">
                <a:latin typeface="Verdana"/>
                <a:cs typeface="Verdana"/>
              </a:rPr>
              <a:t>3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5" dirty="0">
                <a:latin typeface="Verdana"/>
                <a:cs typeface="Verdana"/>
              </a:rPr>
              <a:t>units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5" dirty="0">
                <a:latin typeface="Verdana"/>
                <a:cs typeface="Verdana"/>
              </a:rPr>
              <a:t>from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380" dirty="0">
                <a:latin typeface="Verdana"/>
                <a:cs typeface="Verdana"/>
              </a:rPr>
              <a:t>A</a:t>
            </a:r>
            <a:endParaRPr sz="3600">
              <a:latin typeface="Verdana"/>
              <a:cs typeface="Verdana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6800850" y="7677150"/>
          <a:ext cx="3021329" cy="867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110"/>
                <a:gridCol w="1007110"/>
                <a:gridCol w="1007109"/>
              </a:tblGrid>
              <a:tr h="867835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2400" spc="-65" dirty="0">
                          <a:latin typeface="Verdana"/>
                          <a:cs typeface="Verdana"/>
                        </a:rPr>
                        <a:t>D,4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159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2400" spc="-75" dirty="0">
                          <a:latin typeface="Verdana"/>
                          <a:cs typeface="Verdana"/>
                        </a:rPr>
                        <a:t>E,Inf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159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7700" y="647700"/>
            <a:ext cx="47923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Process </a:t>
            </a:r>
            <a:r>
              <a:rPr spc="120" dirty="0"/>
              <a:t>Node</a:t>
            </a:r>
            <a:r>
              <a:rPr spc="-585" dirty="0"/>
              <a:t> </a:t>
            </a:r>
            <a:r>
              <a:rPr spc="190" dirty="0"/>
              <a:t>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30197" y="3236810"/>
            <a:ext cx="532765" cy="417195"/>
            <a:chOff x="1330197" y="3236810"/>
            <a:chExt cx="532765" cy="417195"/>
          </a:xfrm>
        </p:grpSpPr>
        <p:sp>
          <p:nvSpPr>
            <p:cNvPr id="4" name="object 4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7" name="object 7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4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10" name="object 10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972376" y="2888452"/>
            <a:ext cx="5669280" cy="3012440"/>
            <a:chOff x="972376" y="2888452"/>
            <a:chExt cx="5669280" cy="3012440"/>
          </a:xfrm>
        </p:grpSpPr>
        <p:sp>
          <p:nvSpPr>
            <p:cNvPr id="14" name="object 14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63415" y="577884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29461" y="5522544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066800" y="2336800"/>
            <a:ext cx="1172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Sou</a:t>
            </a:r>
            <a:r>
              <a:rPr sz="2600" spc="-6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600" spc="9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233299" y="4072511"/>
            <a:ext cx="1372984" cy="12337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48203" y="5429732"/>
            <a:ext cx="6248984" cy="787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9173603" y="2882900"/>
          <a:ext cx="6170294" cy="3270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255"/>
                <a:gridCol w="1760855"/>
                <a:gridCol w="2242185"/>
                <a:gridCol w="1891664"/>
                <a:gridCol w="140335"/>
              </a:tblGrid>
              <a:tr h="889000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 cap="flat" cmpd="sng" algn="ctr">
                      <a:solidFill>
                        <a:srgbClr val="164F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4533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4470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3230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445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445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45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12397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9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</a:tr>
              <a:tr h="140182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2" name="object 42"/>
          <p:cNvSpPr txBox="1"/>
          <p:nvPr/>
        </p:nvSpPr>
        <p:spPr>
          <a:xfrm>
            <a:off x="3721100" y="7650378"/>
            <a:ext cx="2564130" cy="88836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indent="317500">
              <a:lnSpc>
                <a:spcPct val="101200"/>
              </a:lnSpc>
              <a:spcBef>
                <a:spcPts val="20"/>
              </a:spcBef>
            </a:pP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Processing  </a:t>
            </a:r>
            <a:r>
              <a:rPr sz="2800" spc="-5" dirty="0">
                <a:solidFill>
                  <a:srgbClr val="404040"/>
                </a:solidFill>
                <a:latin typeface="Verdana"/>
                <a:cs typeface="Verdana"/>
              </a:rPr>
              <a:t>Priority</a:t>
            </a:r>
            <a:r>
              <a:rPr sz="280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Queue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265049" y="4091559"/>
            <a:ext cx="1310005" cy="1170305"/>
          </a:xfrm>
          <a:prstGeom prst="rect">
            <a:avLst/>
          </a:prstGeom>
          <a:solidFill>
            <a:srgbClr val="F15B2A">
              <a:alpha val="1251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31496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48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78000" y="4356100"/>
            <a:ext cx="307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F05A28"/>
                </a:solidFill>
                <a:latin typeface="Verdana"/>
                <a:cs typeface="Verdana"/>
              </a:rPr>
              <a:t>3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400300" y="5905500"/>
            <a:ext cx="11776710" cy="1551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100"/>
              </a:spcBef>
            </a:pPr>
            <a:r>
              <a:rPr sz="3600" spc="70" dirty="0">
                <a:solidFill>
                  <a:srgbClr val="F05A28"/>
                </a:solidFill>
                <a:latin typeface="Verdana"/>
                <a:cs typeface="Verdana"/>
              </a:rPr>
              <a:t>6</a:t>
            </a:r>
            <a:endParaRPr sz="3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79"/>
              </a:spcBef>
            </a:pPr>
            <a:r>
              <a:rPr sz="3600" spc="-135" dirty="0">
                <a:latin typeface="Verdana"/>
                <a:cs typeface="Verdana"/>
              </a:rPr>
              <a:t>So,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135" dirty="0">
                <a:latin typeface="Verdana"/>
                <a:cs typeface="Verdana"/>
              </a:rPr>
              <a:t>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20" dirty="0">
                <a:latin typeface="Verdana"/>
                <a:cs typeface="Verdana"/>
              </a:rPr>
              <a:t>is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70" dirty="0">
                <a:latin typeface="Verdana"/>
                <a:cs typeface="Verdana"/>
              </a:rPr>
              <a:t>9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5" dirty="0">
                <a:latin typeface="Verdana"/>
                <a:cs typeface="Verdana"/>
              </a:rPr>
              <a:t>units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5" dirty="0">
                <a:latin typeface="Verdana"/>
                <a:cs typeface="Verdana"/>
              </a:rPr>
              <a:t>from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20" dirty="0">
                <a:latin typeface="Verdana"/>
                <a:cs typeface="Verdana"/>
              </a:rPr>
              <a:t>A,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20" dirty="0">
                <a:latin typeface="Verdana"/>
                <a:cs typeface="Verdana"/>
              </a:rPr>
              <a:t>and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20" dirty="0">
                <a:latin typeface="Verdana"/>
                <a:cs typeface="Verdana"/>
              </a:rPr>
              <a:t>last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40" dirty="0">
                <a:latin typeface="Verdana"/>
                <a:cs typeface="Verdana"/>
              </a:rPr>
              <a:t>vertex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55" dirty="0">
                <a:latin typeface="Verdana"/>
                <a:cs typeface="Verdana"/>
              </a:rPr>
              <a:t>before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35" dirty="0">
                <a:latin typeface="Verdana"/>
                <a:cs typeface="Verdana"/>
              </a:rPr>
              <a:t>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20" dirty="0">
                <a:latin typeface="Verdana"/>
                <a:cs typeface="Verdana"/>
              </a:rPr>
              <a:t>is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40" dirty="0">
                <a:latin typeface="Verdana"/>
                <a:cs typeface="Verdana"/>
              </a:rPr>
              <a:t>C</a:t>
            </a:r>
            <a:endParaRPr sz="3600">
              <a:latin typeface="Verdana"/>
              <a:cs typeface="Verdana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6800850" y="7677150"/>
          <a:ext cx="3021329" cy="867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110"/>
                <a:gridCol w="1007110"/>
                <a:gridCol w="1007109"/>
              </a:tblGrid>
              <a:tr h="867835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2400" spc="-65" dirty="0">
                          <a:latin typeface="Verdana"/>
                          <a:cs typeface="Verdana"/>
                        </a:rPr>
                        <a:t>D,4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159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2400" spc="-30" dirty="0">
                          <a:latin typeface="Verdana"/>
                          <a:cs typeface="Verdana"/>
                        </a:rPr>
                        <a:t>E,9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159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0197" y="3236810"/>
            <a:ext cx="6276340" cy="2069464"/>
            <a:chOff x="1330197" y="3236810"/>
            <a:chExt cx="6276340" cy="2069464"/>
          </a:xfrm>
        </p:grpSpPr>
        <p:sp>
          <p:nvSpPr>
            <p:cNvPr id="3" name="object 3"/>
            <p:cNvSpPr/>
            <p:nvPr/>
          </p:nvSpPr>
          <p:spPr>
            <a:xfrm>
              <a:off x="6233299" y="4072511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65049" y="409155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65049" y="409155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715000" y="647700"/>
            <a:ext cx="4819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Process </a:t>
            </a:r>
            <a:r>
              <a:rPr spc="120" dirty="0"/>
              <a:t>Node</a:t>
            </a:r>
            <a:r>
              <a:rPr spc="-585" dirty="0"/>
              <a:t> </a:t>
            </a:r>
            <a:r>
              <a:rPr spc="55" dirty="0"/>
              <a:t>D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309100" y="2882900"/>
          <a:ext cx="5896608" cy="3130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1489"/>
                <a:gridCol w="2242819"/>
                <a:gridCol w="1892300"/>
              </a:tblGrid>
              <a:tr h="8890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</a:tr>
              <a:tr h="45338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marL="635" algn="ctr">
                        <a:lnSpc>
                          <a:spcPts val="28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9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12" name="object 12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4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16" name="object 16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743700" y="43942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>
              <a:alpha val="849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>
              <a:alpha val="84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72376" y="2888452"/>
            <a:ext cx="5669280" cy="3012440"/>
            <a:chOff x="972376" y="2888452"/>
            <a:chExt cx="5669280" cy="3012440"/>
          </a:xfrm>
        </p:grpSpPr>
        <p:sp>
          <p:nvSpPr>
            <p:cNvPr id="23" name="object 23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63415" y="577884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4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29461" y="5522544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066800" y="2336800"/>
            <a:ext cx="1172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Sou</a:t>
            </a:r>
            <a:r>
              <a:rPr sz="2600" spc="-6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600" spc="9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21100" y="6879742"/>
            <a:ext cx="8096250" cy="16586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41400">
              <a:lnSpc>
                <a:spcPct val="100000"/>
              </a:lnSpc>
              <a:spcBef>
                <a:spcPts val="125"/>
              </a:spcBef>
            </a:pPr>
            <a:r>
              <a:rPr sz="3600" spc="130" dirty="0">
                <a:latin typeface="Verdana"/>
                <a:cs typeface="Verdana"/>
              </a:rPr>
              <a:t>Now</a:t>
            </a:r>
            <a:r>
              <a:rPr sz="3600" spc="-200" dirty="0">
                <a:latin typeface="Verdana"/>
                <a:cs typeface="Verdana"/>
              </a:rPr>
              <a:t> </a:t>
            </a:r>
            <a:r>
              <a:rPr sz="3600" spc="45" dirty="0">
                <a:latin typeface="Verdana"/>
                <a:cs typeface="Verdana"/>
              </a:rPr>
              <a:t>dequeue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40" dirty="0">
                <a:latin typeface="Verdana"/>
                <a:cs typeface="Verdana"/>
              </a:rPr>
              <a:t>D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20" dirty="0">
                <a:latin typeface="Verdana"/>
                <a:cs typeface="Verdana"/>
              </a:rPr>
              <a:t>and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process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45" dirty="0">
                <a:latin typeface="Verdana"/>
                <a:cs typeface="Verdana"/>
              </a:rPr>
              <a:t>it</a:t>
            </a:r>
            <a:endParaRPr sz="3600">
              <a:latin typeface="Verdana"/>
              <a:cs typeface="Verdana"/>
            </a:endParaRPr>
          </a:p>
          <a:p>
            <a:pPr marL="12700" marR="5537200" indent="317500">
              <a:lnSpc>
                <a:spcPct val="101200"/>
              </a:lnSpc>
              <a:spcBef>
                <a:spcPts val="1639"/>
              </a:spcBef>
            </a:pP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Processing  </a:t>
            </a:r>
            <a:r>
              <a:rPr sz="2800" spc="-5" dirty="0">
                <a:solidFill>
                  <a:srgbClr val="404040"/>
                </a:solidFill>
                <a:latin typeface="Verdana"/>
                <a:cs typeface="Verdana"/>
              </a:rPr>
              <a:t>Priority</a:t>
            </a:r>
            <a:r>
              <a:rPr sz="280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Queue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6800850" y="7677150"/>
          <a:ext cx="3021329" cy="867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110"/>
                <a:gridCol w="1007110"/>
                <a:gridCol w="1007109"/>
              </a:tblGrid>
              <a:tr h="867835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2400" spc="-65" dirty="0">
                          <a:latin typeface="Verdana"/>
                          <a:cs typeface="Verdana"/>
                        </a:rPr>
                        <a:t>D,4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159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2400" spc="-30" dirty="0">
                          <a:latin typeface="Verdana"/>
                          <a:cs typeface="Verdana"/>
                        </a:rPr>
                        <a:t>E,9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159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0197" y="3236810"/>
            <a:ext cx="6276340" cy="2069464"/>
            <a:chOff x="1330197" y="3236810"/>
            <a:chExt cx="6276340" cy="2069464"/>
          </a:xfrm>
        </p:grpSpPr>
        <p:sp>
          <p:nvSpPr>
            <p:cNvPr id="3" name="object 3"/>
            <p:cNvSpPr/>
            <p:nvPr/>
          </p:nvSpPr>
          <p:spPr>
            <a:xfrm>
              <a:off x="6233299" y="4072511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65049" y="409155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65049" y="409155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715000" y="647700"/>
            <a:ext cx="4819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Process </a:t>
            </a:r>
            <a:r>
              <a:rPr spc="120" dirty="0"/>
              <a:t>Node</a:t>
            </a:r>
            <a:r>
              <a:rPr spc="-585" dirty="0"/>
              <a:t> </a:t>
            </a:r>
            <a:r>
              <a:rPr spc="55" dirty="0"/>
              <a:t>D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309100" y="2882900"/>
          <a:ext cx="5896608" cy="3130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1489"/>
                <a:gridCol w="2242819"/>
                <a:gridCol w="1892300"/>
              </a:tblGrid>
              <a:tr h="8890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</a:tr>
              <a:tr h="45338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marL="635" algn="ctr">
                        <a:lnSpc>
                          <a:spcPts val="28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9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12" name="object 12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4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16" name="object 16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743700" y="43942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>
              <a:alpha val="849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>
              <a:alpha val="84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72376" y="2888452"/>
            <a:ext cx="5669280" cy="3012440"/>
            <a:chOff x="972376" y="2888452"/>
            <a:chExt cx="5669280" cy="3012440"/>
          </a:xfrm>
        </p:grpSpPr>
        <p:sp>
          <p:nvSpPr>
            <p:cNvPr id="23" name="object 23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63415" y="577884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4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29461" y="5522544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066800" y="2336800"/>
            <a:ext cx="1172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Sou</a:t>
            </a:r>
            <a:r>
              <a:rPr sz="2600" spc="-6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600" spc="9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21100" y="6879742"/>
            <a:ext cx="8096250" cy="16586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41400">
              <a:lnSpc>
                <a:spcPct val="100000"/>
              </a:lnSpc>
              <a:spcBef>
                <a:spcPts val="125"/>
              </a:spcBef>
            </a:pPr>
            <a:r>
              <a:rPr sz="3600" spc="130" dirty="0">
                <a:latin typeface="Verdana"/>
                <a:cs typeface="Verdana"/>
              </a:rPr>
              <a:t>Now</a:t>
            </a:r>
            <a:r>
              <a:rPr sz="3600" spc="-200" dirty="0">
                <a:latin typeface="Verdana"/>
                <a:cs typeface="Verdana"/>
              </a:rPr>
              <a:t> </a:t>
            </a:r>
            <a:r>
              <a:rPr sz="3600" spc="45" dirty="0">
                <a:latin typeface="Verdana"/>
                <a:cs typeface="Verdana"/>
              </a:rPr>
              <a:t>dequeue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40" dirty="0">
                <a:latin typeface="Verdana"/>
                <a:cs typeface="Verdana"/>
              </a:rPr>
              <a:t>D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20" dirty="0">
                <a:latin typeface="Verdana"/>
                <a:cs typeface="Verdana"/>
              </a:rPr>
              <a:t>and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process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45" dirty="0">
                <a:latin typeface="Verdana"/>
                <a:cs typeface="Verdana"/>
              </a:rPr>
              <a:t>it</a:t>
            </a:r>
            <a:endParaRPr sz="3600">
              <a:latin typeface="Verdana"/>
              <a:cs typeface="Verdana"/>
            </a:endParaRPr>
          </a:p>
          <a:p>
            <a:pPr marL="12700" marR="5537200" indent="317500">
              <a:lnSpc>
                <a:spcPct val="101200"/>
              </a:lnSpc>
              <a:spcBef>
                <a:spcPts val="1639"/>
              </a:spcBef>
            </a:pP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Processing  </a:t>
            </a:r>
            <a:r>
              <a:rPr sz="2800" spc="-5" dirty="0">
                <a:solidFill>
                  <a:srgbClr val="404040"/>
                </a:solidFill>
                <a:latin typeface="Verdana"/>
                <a:cs typeface="Verdana"/>
              </a:rPr>
              <a:t>Priority</a:t>
            </a:r>
            <a:r>
              <a:rPr sz="280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Queue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6800850" y="7677150"/>
          <a:ext cx="3021329" cy="867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110"/>
                <a:gridCol w="1007110"/>
                <a:gridCol w="1007109"/>
              </a:tblGrid>
              <a:tr h="867835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2400" spc="-30" dirty="0">
                          <a:latin typeface="Verdana"/>
                          <a:cs typeface="Verdana"/>
                        </a:rPr>
                        <a:t>E,9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159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0197" y="3236810"/>
            <a:ext cx="6276340" cy="2069464"/>
            <a:chOff x="1330197" y="3236810"/>
            <a:chExt cx="6276340" cy="2069464"/>
          </a:xfrm>
        </p:grpSpPr>
        <p:sp>
          <p:nvSpPr>
            <p:cNvPr id="3" name="object 3"/>
            <p:cNvSpPr/>
            <p:nvPr/>
          </p:nvSpPr>
          <p:spPr>
            <a:xfrm>
              <a:off x="6233299" y="4072511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65049" y="409155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65049" y="409155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715000" y="647700"/>
            <a:ext cx="4819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Process </a:t>
            </a:r>
            <a:r>
              <a:rPr spc="120" dirty="0"/>
              <a:t>Node</a:t>
            </a:r>
            <a:r>
              <a:rPr spc="-585" dirty="0"/>
              <a:t> </a:t>
            </a:r>
            <a:r>
              <a:rPr spc="55" dirty="0"/>
              <a:t>D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309100" y="2882900"/>
          <a:ext cx="5896608" cy="3130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1489"/>
                <a:gridCol w="2242819"/>
                <a:gridCol w="1892300"/>
              </a:tblGrid>
              <a:tr h="8890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</a:tr>
              <a:tr h="45338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marL="635" algn="ctr">
                        <a:lnSpc>
                          <a:spcPts val="28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9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12" name="object 12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4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16" name="object 16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743700" y="43942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>
              <a:alpha val="849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>
              <a:alpha val="84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72376" y="2888452"/>
            <a:ext cx="5669280" cy="3012440"/>
            <a:chOff x="972376" y="2888452"/>
            <a:chExt cx="5669280" cy="3012440"/>
          </a:xfrm>
        </p:grpSpPr>
        <p:sp>
          <p:nvSpPr>
            <p:cNvPr id="23" name="object 23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63415" y="577884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4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29461" y="5522544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066800" y="2336800"/>
            <a:ext cx="1172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Sou</a:t>
            </a:r>
            <a:r>
              <a:rPr sz="2600" spc="-6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600" spc="9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21100" y="6879742"/>
            <a:ext cx="8634095" cy="16586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0">
              <a:lnSpc>
                <a:spcPct val="100000"/>
              </a:lnSpc>
              <a:spcBef>
                <a:spcPts val="125"/>
              </a:spcBef>
            </a:pPr>
            <a:r>
              <a:rPr sz="3600" spc="165" dirty="0">
                <a:latin typeface="Verdana"/>
                <a:cs typeface="Verdana"/>
              </a:rPr>
              <a:t>No</a:t>
            </a:r>
            <a:r>
              <a:rPr sz="3600" spc="-844" dirty="0">
                <a:latin typeface="Verdana"/>
                <a:cs typeface="Verdana"/>
              </a:rPr>
              <a:t> </a:t>
            </a:r>
            <a:r>
              <a:rPr sz="3600" spc="5" dirty="0">
                <a:latin typeface="Verdana"/>
                <a:cs typeface="Verdana"/>
              </a:rPr>
              <a:t>immediate </a:t>
            </a:r>
            <a:r>
              <a:rPr sz="3600" spc="40" dirty="0">
                <a:latin typeface="Verdana"/>
                <a:cs typeface="Verdana"/>
              </a:rPr>
              <a:t>neighbors </a:t>
            </a:r>
            <a:r>
              <a:rPr sz="3600" spc="-170" dirty="0">
                <a:latin typeface="Verdana"/>
                <a:cs typeface="Verdana"/>
              </a:rPr>
              <a:t>- </a:t>
            </a:r>
            <a:r>
              <a:rPr sz="3600" spc="-20" dirty="0">
                <a:latin typeface="Verdana"/>
                <a:cs typeface="Verdana"/>
              </a:rPr>
              <a:t>move </a:t>
            </a:r>
            <a:r>
              <a:rPr sz="3600" spc="65" dirty="0">
                <a:latin typeface="Verdana"/>
                <a:cs typeface="Verdana"/>
              </a:rPr>
              <a:t>on</a:t>
            </a:r>
            <a:endParaRPr sz="3600">
              <a:latin typeface="Verdana"/>
              <a:cs typeface="Verdana"/>
            </a:endParaRPr>
          </a:p>
          <a:p>
            <a:pPr marL="12700" marR="6075045" indent="317500">
              <a:lnSpc>
                <a:spcPct val="101200"/>
              </a:lnSpc>
              <a:spcBef>
                <a:spcPts val="1639"/>
              </a:spcBef>
            </a:pP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Processing  </a:t>
            </a:r>
            <a:r>
              <a:rPr sz="2800" spc="-5" dirty="0">
                <a:solidFill>
                  <a:srgbClr val="404040"/>
                </a:solidFill>
                <a:latin typeface="Verdana"/>
                <a:cs typeface="Verdana"/>
              </a:rPr>
              <a:t>Priority</a:t>
            </a:r>
            <a:r>
              <a:rPr sz="280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Queue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6800850" y="7677150"/>
          <a:ext cx="3021329" cy="867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110"/>
                <a:gridCol w="1007110"/>
                <a:gridCol w="1007109"/>
              </a:tblGrid>
              <a:tr h="867835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2400" spc="-30" dirty="0">
                          <a:latin typeface="Verdana"/>
                          <a:cs typeface="Verdana"/>
                        </a:rPr>
                        <a:t>E,9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159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0197" y="3236810"/>
            <a:ext cx="6276340" cy="2069464"/>
            <a:chOff x="1330197" y="3236810"/>
            <a:chExt cx="6276340" cy="2069464"/>
          </a:xfrm>
        </p:grpSpPr>
        <p:sp>
          <p:nvSpPr>
            <p:cNvPr id="3" name="object 3"/>
            <p:cNvSpPr/>
            <p:nvPr/>
          </p:nvSpPr>
          <p:spPr>
            <a:xfrm>
              <a:off x="6233299" y="4072511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65049" y="409155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65049" y="409155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753100" y="647700"/>
            <a:ext cx="47504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Process </a:t>
            </a:r>
            <a:r>
              <a:rPr spc="120" dirty="0"/>
              <a:t>Node</a:t>
            </a:r>
            <a:r>
              <a:rPr spc="-585" dirty="0"/>
              <a:t> </a:t>
            </a:r>
            <a:r>
              <a:rPr spc="180" dirty="0"/>
              <a:t>E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309100" y="2882900"/>
          <a:ext cx="5896608" cy="3130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1489"/>
                <a:gridCol w="2242819"/>
                <a:gridCol w="1892300"/>
              </a:tblGrid>
              <a:tr h="8890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</a:tr>
              <a:tr h="45338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marL="635" algn="ctr">
                        <a:lnSpc>
                          <a:spcPts val="28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9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12" name="object 12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4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16" name="object 16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53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743700" y="43942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>
              <a:alpha val="84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72376" y="2888452"/>
            <a:ext cx="5669280" cy="3012440"/>
            <a:chOff x="972376" y="2888452"/>
            <a:chExt cx="5669280" cy="3012440"/>
          </a:xfrm>
        </p:grpSpPr>
        <p:sp>
          <p:nvSpPr>
            <p:cNvPr id="23" name="object 23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63415" y="577884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4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29461" y="5522544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066800" y="2336800"/>
            <a:ext cx="1172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Sou</a:t>
            </a:r>
            <a:r>
              <a:rPr sz="2600" spc="-6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600" spc="9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21100" y="6879742"/>
            <a:ext cx="7512050" cy="16586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38300">
              <a:lnSpc>
                <a:spcPct val="100000"/>
              </a:lnSpc>
              <a:spcBef>
                <a:spcPts val="125"/>
              </a:spcBef>
            </a:pPr>
            <a:r>
              <a:rPr sz="3600" spc="25" dirty="0">
                <a:latin typeface="Verdana"/>
                <a:cs typeface="Verdana"/>
              </a:rPr>
              <a:t>Dequeue </a:t>
            </a:r>
            <a:r>
              <a:rPr sz="3600" spc="135" dirty="0">
                <a:latin typeface="Verdana"/>
                <a:cs typeface="Verdana"/>
              </a:rPr>
              <a:t>E</a:t>
            </a:r>
            <a:r>
              <a:rPr sz="3600" spc="-850" dirty="0">
                <a:latin typeface="Verdana"/>
                <a:cs typeface="Verdana"/>
              </a:rPr>
              <a:t> </a:t>
            </a:r>
            <a:r>
              <a:rPr sz="3600" spc="20" dirty="0">
                <a:latin typeface="Verdana"/>
                <a:cs typeface="Verdana"/>
              </a:rPr>
              <a:t>and </a:t>
            </a:r>
            <a:r>
              <a:rPr sz="3600" spc="25" dirty="0">
                <a:latin typeface="Verdana"/>
                <a:cs typeface="Verdana"/>
              </a:rPr>
              <a:t>process </a:t>
            </a:r>
            <a:r>
              <a:rPr sz="3600" spc="45" dirty="0">
                <a:latin typeface="Verdana"/>
                <a:cs typeface="Verdana"/>
              </a:rPr>
              <a:t>it</a:t>
            </a:r>
            <a:endParaRPr sz="3600">
              <a:latin typeface="Verdana"/>
              <a:cs typeface="Verdana"/>
            </a:endParaRPr>
          </a:p>
          <a:p>
            <a:pPr marL="12700" marR="4953000" indent="317500">
              <a:lnSpc>
                <a:spcPct val="101200"/>
              </a:lnSpc>
              <a:spcBef>
                <a:spcPts val="1639"/>
              </a:spcBef>
            </a:pP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Processing  </a:t>
            </a:r>
            <a:r>
              <a:rPr sz="2800" spc="-5" dirty="0">
                <a:solidFill>
                  <a:srgbClr val="404040"/>
                </a:solidFill>
                <a:latin typeface="Verdana"/>
                <a:cs typeface="Verdana"/>
              </a:rPr>
              <a:t>Priority</a:t>
            </a:r>
            <a:r>
              <a:rPr sz="280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Queue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6800850" y="7677150"/>
          <a:ext cx="3021329" cy="867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110"/>
                <a:gridCol w="1007110"/>
                <a:gridCol w="1007109"/>
              </a:tblGrid>
              <a:tr h="867835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2400" spc="-30" dirty="0">
                          <a:latin typeface="Verdana"/>
                          <a:cs typeface="Verdana"/>
                        </a:rPr>
                        <a:t>E,9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159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0197" y="3236810"/>
            <a:ext cx="6276340" cy="2069464"/>
            <a:chOff x="1330197" y="3236810"/>
            <a:chExt cx="6276340" cy="2069464"/>
          </a:xfrm>
        </p:grpSpPr>
        <p:sp>
          <p:nvSpPr>
            <p:cNvPr id="3" name="object 3"/>
            <p:cNvSpPr/>
            <p:nvPr/>
          </p:nvSpPr>
          <p:spPr>
            <a:xfrm>
              <a:off x="6233299" y="4072511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65049" y="409155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65049" y="409155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753100" y="647700"/>
            <a:ext cx="47504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Process </a:t>
            </a:r>
            <a:r>
              <a:rPr spc="120" dirty="0"/>
              <a:t>Node</a:t>
            </a:r>
            <a:r>
              <a:rPr spc="-585" dirty="0"/>
              <a:t> </a:t>
            </a:r>
            <a:r>
              <a:rPr spc="180" dirty="0"/>
              <a:t>E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309100" y="2882900"/>
          <a:ext cx="5896608" cy="3130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1489"/>
                <a:gridCol w="2242819"/>
                <a:gridCol w="1892300"/>
              </a:tblGrid>
              <a:tr h="8890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</a:tr>
              <a:tr h="45338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marL="635" algn="ctr">
                        <a:lnSpc>
                          <a:spcPts val="28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9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12" name="object 12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4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16" name="object 16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46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743700" y="43942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>
              <a:alpha val="84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72376" y="2888452"/>
            <a:ext cx="5669280" cy="3012440"/>
            <a:chOff x="972376" y="2888452"/>
            <a:chExt cx="5669280" cy="3012440"/>
          </a:xfrm>
        </p:grpSpPr>
        <p:sp>
          <p:nvSpPr>
            <p:cNvPr id="23" name="object 23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63415" y="577884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4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29461" y="5522544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066800" y="2336800"/>
            <a:ext cx="1172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Sou</a:t>
            </a:r>
            <a:r>
              <a:rPr sz="2600" spc="-6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600" spc="9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21100" y="6879742"/>
            <a:ext cx="7512050" cy="16586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38300">
              <a:lnSpc>
                <a:spcPct val="100000"/>
              </a:lnSpc>
              <a:spcBef>
                <a:spcPts val="125"/>
              </a:spcBef>
            </a:pPr>
            <a:r>
              <a:rPr sz="3600" spc="25" dirty="0">
                <a:latin typeface="Verdana"/>
                <a:cs typeface="Verdana"/>
              </a:rPr>
              <a:t>Dequeue </a:t>
            </a:r>
            <a:r>
              <a:rPr sz="3600" spc="135" dirty="0">
                <a:latin typeface="Verdana"/>
                <a:cs typeface="Verdana"/>
              </a:rPr>
              <a:t>E</a:t>
            </a:r>
            <a:r>
              <a:rPr sz="3600" spc="-850" dirty="0">
                <a:latin typeface="Verdana"/>
                <a:cs typeface="Verdana"/>
              </a:rPr>
              <a:t> </a:t>
            </a:r>
            <a:r>
              <a:rPr sz="3600" spc="20" dirty="0">
                <a:latin typeface="Verdana"/>
                <a:cs typeface="Verdana"/>
              </a:rPr>
              <a:t>and </a:t>
            </a:r>
            <a:r>
              <a:rPr sz="3600" spc="25" dirty="0">
                <a:latin typeface="Verdana"/>
                <a:cs typeface="Verdana"/>
              </a:rPr>
              <a:t>process </a:t>
            </a:r>
            <a:r>
              <a:rPr sz="3600" spc="45" dirty="0">
                <a:latin typeface="Verdana"/>
                <a:cs typeface="Verdana"/>
              </a:rPr>
              <a:t>it</a:t>
            </a:r>
            <a:endParaRPr sz="3600">
              <a:latin typeface="Verdana"/>
              <a:cs typeface="Verdana"/>
            </a:endParaRPr>
          </a:p>
          <a:p>
            <a:pPr marL="12700" marR="4953000" indent="317500">
              <a:lnSpc>
                <a:spcPct val="101200"/>
              </a:lnSpc>
              <a:spcBef>
                <a:spcPts val="1639"/>
              </a:spcBef>
            </a:pP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Processing  </a:t>
            </a:r>
            <a:r>
              <a:rPr sz="2800" spc="-5" dirty="0">
                <a:solidFill>
                  <a:srgbClr val="404040"/>
                </a:solidFill>
                <a:latin typeface="Verdana"/>
                <a:cs typeface="Verdana"/>
              </a:rPr>
              <a:t>Priority</a:t>
            </a:r>
            <a:r>
              <a:rPr sz="280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Queue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6800850" y="7677150"/>
          <a:ext cx="3021329" cy="867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110"/>
                <a:gridCol w="1007110"/>
                <a:gridCol w="1007109"/>
              </a:tblGrid>
              <a:tr h="867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0197" y="3236810"/>
            <a:ext cx="6276340" cy="2069464"/>
            <a:chOff x="1330197" y="3236810"/>
            <a:chExt cx="6276340" cy="2069464"/>
          </a:xfrm>
        </p:grpSpPr>
        <p:sp>
          <p:nvSpPr>
            <p:cNvPr id="3" name="object 3"/>
            <p:cNvSpPr/>
            <p:nvPr/>
          </p:nvSpPr>
          <p:spPr>
            <a:xfrm>
              <a:off x="6233299" y="4072511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65049" y="409155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65049" y="409155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753100" y="647700"/>
            <a:ext cx="47504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Process </a:t>
            </a:r>
            <a:r>
              <a:rPr spc="120" dirty="0"/>
              <a:t>Node</a:t>
            </a:r>
            <a:r>
              <a:rPr spc="-585" dirty="0"/>
              <a:t> </a:t>
            </a:r>
            <a:r>
              <a:rPr spc="180" dirty="0"/>
              <a:t>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11" name="object 11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15" name="object 15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743700" y="43942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>
              <a:alpha val="84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72376" y="2888452"/>
            <a:ext cx="5669280" cy="3012440"/>
            <a:chOff x="972376" y="2888452"/>
            <a:chExt cx="5669280" cy="3012440"/>
          </a:xfrm>
        </p:grpSpPr>
        <p:sp>
          <p:nvSpPr>
            <p:cNvPr id="22" name="object 22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63415" y="577884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4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29461" y="5522544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066800" y="2336800"/>
            <a:ext cx="1172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Sou</a:t>
            </a:r>
            <a:r>
              <a:rPr sz="2600" spc="-6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600" spc="9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19700" y="5435600"/>
            <a:ext cx="2482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spc="240" baseline="-12345" dirty="0">
                <a:solidFill>
                  <a:srgbClr val="F05A28"/>
                </a:solidFill>
                <a:latin typeface="Verdana"/>
                <a:cs typeface="Verdana"/>
              </a:rPr>
              <a:t>4</a:t>
            </a:r>
            <a:r>
              <a:rPr sz="5400" spc="315" baseline="-123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535353"/>
                </a:solidFill>
                <a:latin typeface="Verdana"/>
                <a:cs typeface="Verdana"/>
              </a:rPr>
              <a:t>Destination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84700" y="4457700"/>
            <a:ext cx="309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F05A28"/>
                </a:solidFill>
                <a:latin typeface="Verdana"/>
                <a:cs typeface="Verdana"/>
              </a:rPr>
              <a:t>5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148203" y="4076306"/>
            <a:ext cx="6248984" cy="787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148203" y="4966830"/>
            <a:ext cx="6248984" cy="787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9173603" y="2882900"/>
          <a:ext cx="6170294" cy="3130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255"/>
                <a:gridCol w="1760855"/>
                <a:gridCol w="2242185"/>
                <a:gridCol w="1891664"/>
                <a:gridCol w="140335"/>
              </a:tblGrid>
              <a:tr h="8890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 cap="flat" cmpd="sng" algn="ctr">
                      <a:solidFill>
                        <a:srgbClr val="164F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31710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295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5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5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136283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12787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179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131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31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13983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1243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3227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9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4" name="object 44"/>
          <p:cNvSpPr txBox="1"/>
          <p:nvPr/>
        </p:nvSpPr>
        <p:spPr>
          <a:xfrm>
            <a:off x="622300" y="6752742"/>
            <a:ext cx="15330805" cy="17856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-40" dirty="0">
                <a:latin typeface="Verdana"/>
                <a:cs typeface="Verdana"/>
              </a:rPr>
              <a:t>Immediate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40" dirty="0">
                <a:latin typeface="Verdana"/>
                <a:cs typeface="Verdana"/>
              </a:rPr>
              <a:t>neighbors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5" dirty="0">
                <a:latin typeface="Verdana"/>
                <a:cs typeface="Verdana"/>
              </a:rPr>
              <a:t>already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visited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60" dirty="0">
                <a:latin typeface="Verdana"/>
                <a:cs typeface="Verdana"/>
              </a:rPr>
              <a:t>check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60" dirty="0">
                <a:latin typeface="Verdana"/>
                <a:cs typeface="Verdana"/>
              </a:rPr>
              <a:t>if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45" dirty="0">
                <a:latin typeface="Verdana"/>
                <a:cs typeface="Verdana"/>
              </a:rPr>
              <a:t>need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90" dirty="0">
                <a:latin typeface="Verdana"/>
                <a:cs typeface="Verdana"/>
              </a:rPr>
              <a:t>to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-15" dirty="0">
                <a:latin typeface="Verdana"/>
                <a:cs typeface="Verdana"/>
              </a:rPr>
              <a:t>re-enqueue</a:t>
            </a:r>
            <a:endParaRPr sz="3600">
              <a:latin typeface="Verdana"/>
              <a:cs typeface="Verdana"/>
            </a:endParaRPr>
          </a:p>
          <a:p>
            <a:pPr marL="3111500" marR="9672955" indent="317500">
              <a:lnSpc>
                <a:spcPct val="101200"/>
              </a:lnSpc>
              <a:spcBef>
                <a:spcPts val="2640"/>
              </a:spcBef>
            </a:pP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Processing  </a:t>
            </a:r>
            <a:r>
              <a:rPr sz="2800" spc="-5" dirty="0">
                <a:solidFill>
                  <a:srgbClr val="404040"/>
                </a:solidFill>
                <a:latin typeface="Verdana"/>
                <a:cs typeface="Verdana"/>
              </a:rPr>
              <a:t>Priority</a:t>
            </a:r>
            <a:r>
              <a:rPr sz="280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Queue</a:t>
            </a:r>
            <a:endParaRPr sz="2800">
              <a:latin typeface="Verdana"/>
              <a:cs typeface="Verdana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6800850" y="7677150"/>
          <a:ext cx="3021329" cy="867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110"/>
                <a:gridCol w="1007110"/>
                <a:gridCol w="1007109"/>
              </a:tblGrid>
              <a:tr h="867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2376" y="2888452"/>
            <a:ext cx="1373505" cy="1233805"/>
            <a:chOff x="972376" y="2888452"/>
            <a:chExt cx="1373505" cy="1233805"/>
          </a:xfrm>
        </p:grpSpPr>
        <p:sp>
          <p:nvSpPr>
            <p:cNvPr id="3" name="object 3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336547" y="3243160"/>
            <a:ext cx="6269990" cy="2063114"/>
            <a:chOff x="1336547" y="3243160"/>
            <a:chExt cx="6269990" cy="2063114"/>
          </a:xfrm>
        </p:grpSpPr>
        <p:sp>
          <p:nvSpPr>
            <p:cNvPr id="7" name="object 7"/>
            <p:cNvSpPr/>
            <p:nvPr/>
          </p:nvSpPr>
          <p:spPr>
            <a:xfrm>
              <a:off x="6233299" y="4072511"/>
              <a:ext cx="1372984" cy="12337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65049" y="409155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65049" y="409155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753100" y="647700"/>
            <a:ext cx="47504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Process </a:t>
            </a:r>
            <a:r>
              <a:rPr spc="120" dirty="0"/>
              <a:t>Node</a:t>
            </a:r>
            <a:r>
              <a:rPr spc="-585" dirty="0"/>
              <a:t> </a:t>
            </a:r>
            <a:r>
              <a:rPr spc="180" dirty="0"/>
              <a:t>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36547" y="3243160"/>
            <a:ext cx="520065" cy="404495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8425">
              <a:lnSpc>
                <a:spcPts val="3180"/>
              </a:lnSpc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14" name="object 14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18" name="object 18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743700" y="43942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>
              <a:alpha val="84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529461" y="3364395"/>
            <a:ext cx="5112385" cy="2536825"/>
            <a:chOff x="1529461" y="3364395"/>
            <a:chExt cx="5112385" cy="2536825"/>
          </a:xfrm>
        </p:grpSpPr>
        <p:sp>
          <p:nvSpPr>
            <p:cNvPr id="25" name="object 25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>
                <a:alpha val="102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>
                <a:alpha val="102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63415" y="577884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4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29461" y="5522544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66800" y="2301945"/>
            <a:ext cx="2274570" cy="10534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Source</a:t>
            </a:r>
            <a:endParaRPr sz="26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380"/>
              </a:spcBef>
            </a:pPr>
            <a:r>
              <a:rPr sz="3600" spc="-85" dirty="0">
                <a:solidFill>
                  <a:srgbClr val="F05A28"/>
                </a:solidFill>
                <a:latin typeface="Verdana"/>
                <a:cs typeface="Verdana"/>
              </a:rPr>
              <a:t>2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148203" y="4076306"/>
            <a:ext cx="6248984" cy="787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9173603" y="2882900"/>
          <a:ext cx="6170294" cy="3130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255"/>
                <a:gridCol w="1760855"/>
                <a:gridCol w="2242185"/>
                <a:gridCol w="1891664"/>
                <a:gridCol w="140335"/>
              </a:tblGrid>
              <a:tr h="8890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 cap="flat" cmpd="sng" algn="ctr">
                      <a:solidFill>
                        <a:srgbClr val="164F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31710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295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5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5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136283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12787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319163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1885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885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9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2" name="object 42"/>
          <p:cNvSpPr txBox="1"/>
          <p:nvPr/>
        </p:nvSpPr>
        <p:spPr>
          <a:xfrm>
            <a:off x="2971800" y="6752742"/>
            <a:ext cx="10647680" cy="17856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-5" dirty="0">
                <a:latin typeface="Verdana"/>
                <a:cs typeface="Verdana"/>
              </a:rPr>
              <a:t>Current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shortest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path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90" dirty="0">
                <a:latin typeface="Verdana"/>
                <a:cs typeface="Verdana"/>
              </a:rPr>
              <a:t>to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B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20" dirty="0">
                <a:latin typeface="Verdana"/>
                <a:cs typeface="Verdana"/>
              </a:rPr>
              <a:t>is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via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380" dirty="0">
                <a:latin typeface="Verdana"/>
                <a:cs typeface="Verdana"/>
              </a:rPr>
              <a:t>A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distance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85" dirty="0">
                <a:latin typeface="Verdana"/>
                <a:cs typeface="Verdana"/>
              </a:rPr>
              <a:t>2</a:t>
            </a:r>
            <a:endParaRPr sz="3600">
              <a:latin typeface="Verdana"/>
              <a:cs typeface="Verdana"/>
            </a:endParaRPr>
          </a:p>
          <a:p>
            <a:pPr marL="762000" marR="7339330" indent="317500">
              <a:lnSpc>
                <a:spcPct val="101200"/>
              </a:lnSpc>
              <a:spcBef>
                <a:spcPts val="2640"/>
              </a:spcBef>
            </a:pP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Processing  </a:t>
            </a:r>
            <a:r>
              <a:rPr sz="2800" spc="-5" dirty="0">
                <a:solidFill>
                  <a:srgbClr val="404040"/>
                </a:solidFill>
                <a:latin typeface="Verdana"/>
                <a:cs typeface="Verdana"/>
              </a:rPr>
              <a:t>Priority</a:t>
            </a:r>
            <a:r>
              <a:rPr sz="280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Queue</a:t>
            </a:r>
            <a:endParaRPr sz="2800">
              <a:latin typeface="Verdana"/>
              <a:cs typeface="Verdana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6800850" y="7677150"/>
          <a:ext cx="3021329" cy="867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110"/>
                <a:gridCol w="1007110"/>
                <a:gridCol w="1007109"/>
              </a:tblGrid>
              <a:tr h="867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3500" y="647700"/>
            <a:ext cx="59582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Unweighted</a:t>
            </a:r>
            <a:r>
              <a:rPr spc="-300" dirty="0"/>
              <a:t> </a:t>
            </a:r>
            <a:r>
              <a:rPr spc="-65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57700" y="7327900"/>
            <a:ext cx="75095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5" dirty="0">
                <a:latin typeface="Verdana"/>
                <a:cs typeface="Verdana"/>
              </a:rPr>
              <a:t>All</a:t>
            </a:r>
            <a:r>
              <a:rPr sz="3600" spc="-200" dirty="0">
                <a:latin typeface="Verdana"/>
                <a:cs typeface="Verdana"/>
              </a:rPr>
              <a:t> </a:t>
            </a:r>
            <a:r>
              <a:rPr sz="3600" spc="60" dirty="0">
                <a:latin typeface="Verdana"/>
                <a:cs typeface="Verdana"/>
              </a:rPr>
              <a:t>edges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60" dirty="0">
                <a:latin typeface="Verdana"/>
                <a:cs typeface="Verdana"/>
              </a:rPr>
              <a:t>have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equal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50" dirty="0">
                <a:latin typeface="Verdana"/>
                <a:cs typeface="Verdana"/>
              </a:rPr>
              <a:t>weight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409" dirty="0">
                <a:latin typeface="Verdana"/>
                <a:cs typeface="Verdana"/>
              </a:rPr>
              <a:t>(=1)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20772" y="3495040"/>
            <a:ext cx="684530" cy="494665"/>
            <a:chOff x="2620772" y="3495040"/>
            <a:chExt cx="684530" cy="494665"/>
          </a:xfrm>
        </p:grpSpPr>
        <p:sp>
          <p:nvSpPr>
            <p:cNvPr id="5" name="object 5"/>
            <p:cNvSpPr/>
            <p:nvPr/>
          </p:nvSpPr>
          <p:spPr>
            <a:xfrm>
              <a:off x="2627122" y="35013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27122" y="35013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07996" y="3157143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29718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234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151371" y="2563710"/>
            <a:ext cx="684530" cy="494665"/>
            <a:chOff x="6151371" y="2563710"/>
            <a:chExt cx="684530" cy="494665"/>
          </a:xfrm>
        </p:grpSpPr>
        <p:sp>
          <p:nvSpPr>
            <p:cNvPr id="9" name="object 9"/>
            <p:cNvSpPr/>
            <p:nvPr/>
          </p:nvSpPr>
          <p:spPr>
            <a:xfrm>
              <a:off x="6157721" y="257006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57721" y="257006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324600" y="25146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585542" y="3765968"/>
            <a:ext cx="684530" cy="494665"/>
            <a:chOff x="8585542" y="3765968"/>
            <a:chExt cx="684530" cy="494665"/>
          </a:xfrm>
        </p:grpSpPr>
        <p:sp>
          <p:nvSpPr>
            <p:cNvPr id="13" name="object 13"/>
            <p:cNvSpPr/>
            <p:nvPr/>
          </p:nvSpPr>
          <p:spPr>
            <a:xfrm>
              <a:off x="8591892" y="37723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91892" y="37723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775700" y="3708400"/>
            <a:ext cx="29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908701" y="4121568"/>
            <a:ext cx="684530" cy="494665"/>
            <a:chOff x="11908701" y="4121568"/>
            <a:chExt cx="684530" cy="494665"/>
          </a:xfrm>
        </p:grpSpPr>
        <p:sp>
          <p:nvSpPr>
            <p:cNvPr id="17" name="object 17"/>
            <p:cNvSpPr/>
            <p:nvPr/>
          </p:nvSpPr>
          <p:spPr>
            <a:xfrm>
              <a:off x="1191505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91505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595925" y="3783672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292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05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284471" y="4121568"/>
            <a:ext cx="684530" cy="494665"/>
            <a:chOff x="4284471" y="4121568"/>
            <a:chExt cx="684530" cy="494665"/>
          </a:xfrm>
        </p:grpSpPr>
        <p:sp>
          <p:nvSpPr>
            <p:cNvPr id="21" name="object 21"/>
            <p:cNvSpPr/>
            <p:nvPr/>
          </p:nvSpPr>
          <p:spPr>
            <a:xfrm>
              <a:off x="429082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9082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457700" y="40640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02171" y="5761990"/>
            <a:ext cx="671830" cy="48196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8120">
              <a:lnSpc>
                <a:spcPts val="347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68372" y="5761990"/>
            <a:ext cx="671830" cy="48196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3470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189820" y="2804579"/>
            <a:ext cx="8681720" cy="3009900"/>
            <a:chOff x="3189820" y="2804579"/>
            <a:chExt cx="8681720" cy="3009900"/>
          </a:xfrm>
        </p:grpSpPr>
        <p:sp>
          <p:nvSpPr>
            <p:cNvPr id="27" name="object 27"/>
            <p:cNvSpPr/>
            <p:nvPr/>
          </p:nvSpPr>
          <p:spPr>
            <a:xfrm>
              <a:off x="3196170" y="2810935"/>
              <a:ext cx="2949575" cy="724535"/>
            </a:xfrm>
            <a:custGeom>
              <a:avLst/>
              <a:gdLst/>
              <a:ahLst/>
              <a:cxnLst/>
              <a:rect l="l" t="t" r="r" b="b"/>
              <a:pathLst>
                <a:path w="2949575" h="724535">
                  <a:moveTo>
                    <a:pt x="0" y="724324"/>
                  </a:moveTo>
                  <a:lnTo>
                    <a:pt x="294944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24129" y="2810929"/>
              <a:ext cx="1805305" cy="963930"/>
            </a:xfrm>
            <a:custGeom>
              <a:avLst/>
              <a:gdLst/>
              <a:ahLst/>
              <a:cxnLst/>
              <a:rect l="l" t="t" r="r" b="b"/>
              <a:pathLst>
                <a:path w="1805304" h="963929">
                  <a:moveTo>
                    <a:pt x="0" y="0"/>
                  </a:moveTo>
                  <a:lnTo>
                    <a:pt x="1805048" y="963543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313329" y="4044416"/>
              <a:ext cx="2552065" cy="285750"/>
            </a:xfrm>
            <a:custGeom>
              <a:avLst/>
              <a:gdLst/>
              <a:ahLst/>
              <a:cxnLst/>
              <a:rect l="l" t="t" r="r" b="b"/>
              <a:pathLst>
                <a:path w="2552065" h="285750">
                  <a:moveTo>
                    <a:pt x="0" y="0"/>
                  </a:moveTo>
                  <a:lnTo>
                    <a:pt x="2551505" y="28563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02860" y="4620767"/>
              <a:ext cx="1187450" cy="1187450"/>
            </a:xfrm>
            <a:custGeom>
              <a:avLst/>
              <a:gdLst/>
              <a:ahLst/>
              <a:cxnLst/>
              <a:rect l="l" t="t" r="r" b="b"/>
              <a:pathLst>
                <a:path w="1187450" h="1187450">
                  <a:moveTo>
                    <a:pt x="0" y="0"/>
                  </a:moveTo>
                  <a:lnTo>
                    <a:pt x="1186938" y="118693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3151720" y="6002870"/>
            <a:ext cx="3038475" cy="0"/>
          </a:xfrm>
          <a:custGeom>
            <a:avLst/>
            <a:gdLst/>
            <a:ahLst/>
            <a:cxnLst/>
            <a:rect l="l" t="t" r="r" b="b"/>
            <a:pathLst>
              <a:path w="3038475">
                <a:moveTo>
                  <a:pt x="0" y="0"/>
                </a:moveTo>
                <a:lnTo>
                  <a:pt x="30383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847071" y="5761990"/>
            <a:ext cx="671830" cy="48196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720">
              <a:lnSpc>
                <a:spcPts val="3470"/>
              </a:lnSpc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877050" y="6002870"/>
            <a:ext cx="2954020" cy="0"/>
          </a:xfrm>
          <a:custGeom>
            <a:avLst/>
            <a:gdLst/>
            <a:ahLst/>
            <a:cxnLst/>
            <a:rect l="l" t="t" r="r" b="b"/>
            <a:pathLst>
              <a:path w="2954020">
                <a:moveTo>
                  <a:pt x="0" y="0"/>
                </a:moveTo>
                <a:lnTo>
                  <a:pt x="29536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2276246" y="3138096"/>
            <a:ext cx="10661015" cy="2673350"/>
            <a:chOff x="2276246" y="3138096"/>
            <a:chExt cx="10661015" cy="2673350"/>
          </a:xfrm>
        </p:grpSpPr>
        <p:sp>
          <p:nvSpPr>
            <p:cNvPr id="35" name="object 35"/>
            <p:cNvSpPr/>
            <p:nvPr/>
          </p:nvSpPr>
          <p:spPr>
            <a:xfrm>
              <a:off x="9232313" y="4241073"/>
              <a:ext cx="950594" cy="1503680"/>
            </a:xfrm>
            <a:custGeom>
              <a:avLst/>
              <a:gdLst/>
              <a:ahLst/>
              <a:cxnLst/>
              <a:rect l="l" t="t" r="r" b="b"/>
              <a:pathLst>
                <a:path w="950595" h="1503679">
                  <a:moveTo>
                    <a:pt x="950380" y="1503555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99460" y="3978528"/>
              <a:ext cx="1061720" cy="417830"/>
            </a:xfrm>
            <a:custGeom>
              <a:avLst/>
              <a:gdLst/>
              <a:ahLst/>
              <a:cxnLst/>
              <a:rect l="l" t="t" r="r" b="b"/>
              <a:pathLst>
                <a:path w="1061720" h="417829">
                  <a:moveTo>
                    <a:pt x="0" y="0"/>
                  </a:moveTo>
                  <a:lnTo>
                    <a:pt x="1061329" y="417399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23055" y="4620767"/>
              <a:ext cx="1614170" cy="1156970"/>
            </a:xfrm>
            <a:custGeom>
              <a:avLst/>
              <a:gdLst/>
              <a:ahLst/>
              <a:cxnLst/>
              <a:rect l="l" t="t" r="r" b="b"/>
              <a:pathLst>
                <a:path w="1614170" h="1156970">
                  <a:moveTo>
                    <a:pt x="1614133" y="0"/>
                  </a:moveTo>
                  <a:lnTo>
                    <a:pt x="0" y="115681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565418" y="4623942"/>
              <a:ext cx="1778635" cy="1181100"/>
            </a:xfrm>
            <a:custGeom>
              <a:avLst/>
              <a:gdLst/>
              <a:ahLst/>
              <a:cxnLst/>
              <a:rect l="l" t="t" r="r" b="b"/>
              <a:pathLst>
                <a:path w="1778634" h="1181100">
                  <a:moveTo>
                    <a:pt x="1778041" y="0"/>
                  </a:moveTo>
                  <a:lnTo>
                    <a:pt x="0" y="1180591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36231" y="4212170"/>
              <a:ext cx="1781175" cy="1561465"/>
            </a:xfrm>
            <a:custGeom>
              <a:avLst/>
              <a:gdLst/>
              <a:ahLst/>
              <a:cxnLst/>
              <a:rect l="l" t="t" r="r" b="b"/>
              <a:pathLst>
                <a:path w="1781175" h="1561464">
                  <a:moveTo>
                    <a:pt x="1780845" y="0"/>
                  </a:moveTo>
                  <a:lnTo>
                    <a:pt x="0" y="1561375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76246" y="3138096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564175" y="3764625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905000" y="2565400"/>
            <a:ext cx="21132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Source</a:t>
            </a:r>
            <a:r>
              <a:rPr sz="2600" spc="-21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60" dirty="0">
                <a:solidFill>
                  <a:srgbClr val="535353"/>
                </a:solidFill>
                <a:latin typeface="Verdana"/>
                <a:cs typeface="Verdana"/>
              </a:rPr>
              <a:t>node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163300" y="3289300"/>
            <a:ext cx="28644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0" dirty="0">
                <a:solidFill>
                  <a:srgbClr val="535353"/>
                </a:solidFill>
                <a:latin typeface="Verdana"/>
                <a:cs typeface="Verdana"/>
              </a:rPr>
              <a:t>Destination</a:t>
            </a:r>
            <a:r>
              <a:rPr sz="2600" spc="-21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60" dirty="0">
                <a:solidFill>
                  <a:srgbClr val="535353"/>
                </a:solidFill>
                <a:latin typeface="Verdana"/>
                <a:cs typeface="Verdana"/>
              </a:rPr>
              <a:t>node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711700" y="2400300"/>
            <a:ext cx="20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6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835900" y="2717800"/>
            <a:ext cx="20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6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325100" y="3556000"/>
            <a:ext cx="20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6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309100" y="4800600"/>
            <a:ext cx="20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6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430000" y="5232400"/>
            <a:ext cx="20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6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394700" y="5943600"/>
            <a:ext cx="20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6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200900" y="4559300"/>
            <a:ext cx="20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6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651500" y="4432300"/>
            <a:ext cx="20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6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263900" y="4711700"/>
            <a:ext cx="20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6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470400" y="5295900"/>
            <a:ext cx="20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6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771900" y="3746500"/>
            <a:ext cx="20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6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0197" y="3236810"/>
            <a:ext cx="6276340" cy="2069464"/>
            <a:chOff x="1330197" y="3236810"/>
            <a:chExt cx="6276340" cy="2069464"/>
          </a:xfrm>
        </p:grpSpPr>
        <p:sp>
          <p:nvSpPr>
            <p:cNvPr id="3" name="object 3"/>
            <p:cNvSpPr/>
            <p:nvPr/>
          </p:nvSpPr>
          <p:spPr>
            <a:xfrm>
              <a:off x="6233299" y="4072511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65049" y="409155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65049" y="409155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753100" y="647700"/>
            <a:ext cx="47504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Process </a:t>
            </a:r>
            <a:r>
              <a:rPr spc="120" dirty="0"/>
              <a:t>Node</a:t>
            </a:r>
            <a:r>
              <a:rPr spc="-585" dirty="0"/>
              <a:t> </a:t>
            </a:r>
            <a:r>
              <a:rPr spc="180" dirty="0"/>
              <a:t>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11" name="object 11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15" name="object 15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743700" y="43942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72376" y="2888452"/>
            <a:ext cx="5669280" cy="3012440"/>
            <a:chOff x="972376" y="2888452"/>
            <a:chExt cx="5669280" cy="3012440"/>
          </a:xfrm>
        </p:grpSpPr>
        <p:sp>
          <p:nvSpPr>
            <p:cNvPr id="22" name="object 22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>
                <a:alpha val="81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29461" y="5522543"/>
              <a:ext cx="2656205" cy="378460"/>
            </a:xfrm>
            <a:custGeom>
              <a:avLst/>
              <a:gdLst/>
              <a:ahLst/>
              <a:cxnLst/>
              <a:rect l="l" t="t" r="r" b="b"/>
              <a:pathLst>
                <a:path w="2656204" h="378460">
                  <a:moveTo>
                    <a:pt x="121920" y="0"/>
                  </a:moveTo>
                  <a:lnTo>
                    <a:pt x="0" y="0"/>
                  </a:lnTo>
                  <a:lnTo>
                    <a:pt x="60960" y="121920"/>
                  </a:lnTo>
                  <a:lnTo>
                    <a:pt x="121920" y="0"/>
                  </a:lnTo>
                  <a:close/>
                </a:path>
                <a:path w="2656204" h="378460">
                  <a:moveTo>
                    <a:pt x="2655874" y="317258"/>
                  </a:moveTo>
                  <a:lnTo>
                    <a:pt x="2533954" y="256298"/>
                  </a:lnTo>
                  <a:lnTo>
                    <a:pt x="2533954" y="378218"/>
                  </a:lnTo>
                  <a:lnTo>
                    <a:pt x="2655874" y="3172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066800" y="2336800"/>
            <a:ext cx="1172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Sou</a:t>
            </a:r>
            <a:r>
              <a:rPr sz="2600" spc="-6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600" spc="9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572000" y="4521200"/>
            <a:ext cx="309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F05A28"/>
                </a:solidFill>
                <a:latin typeface="Verdana"/>
                <a:cs typeface="Verdana"/>
              </a:rPr>
              <a:t>5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65300" y="4419600"/>
            <a:ext cx="307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F05A28"/>
                </a:solidFill>
                <a:latin typeface="Verdana"/>
                <a:cs typeface="Verdana"/>
              </a:rPr>
              <a:t>3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565400" y="5969000"/>
            <a:ext cx="325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0" dirty="0">
                <a:solidFill>
                  <a:srgbClr val="F05A28"/>
                </a:solidFill>
                <a:latin typeface="Verdana"/>
                <a:cs typeface="Verdana"/>
              </a:rPr>
              <a:t>6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148203" y="4076306"/>
            <a:ext cx="6248984" cy="787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9173603" y="2882900"/>
          <a:ext cx="6170294" cy="3130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255"/>
                <a:gridCol w="1760855"/>
                <a:gridCol w="2242185"/>
                <a:gridCol w="1891664"/>
                <a:gridCol w="140335"/>
              </a:tblGrid>
              <a:tr h="8890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 cap="flat" cmpd="sng" algn="ctr">
                      <a:solidFill>
                        <a:srgbClr val="164F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31710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295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5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5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136283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12787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319163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1885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885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9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4" name="object 44"/>
          <p:cNvSpPr txBox="1"/>
          <p:nvPr/>
        </p:nvSpPr>
        <p:spPr>
          <a:xfrm>
            <a:off x="3721100" y="6752742"/>
            <a:ext cx="5052060" cy="17856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63700">
              <a:lnSpc>
                <a:spcPct val="100000"/>
              </a:lnSpc>
              <a:spcBef>
                <a:spcPts val="125"/>
              </a:spcBef>
            </a:pPr>
            <a:r>
              <a:rPr sz="3600" spc="30" dirty="0">
                <a:latin typeface="Verdana"/>
                <a:cs typeface="Verdana"/>
              </a:rPr>
              <a:t>Path</a:t>
            </a:r>
            <a:r>
              <a:rPr sz="3600" spc="-210" dirty="0">
                <a:latin typeface="Verdana"/>
                <a:cs typeface="Verdana"/>
              </a:rPr>
              <a:t> </a:t>
            </a:r>
            <a:r>
              <a:rPr sz="3600" spc="90" dirty="0">
                <a:latin typeface="Verdana"/>
                <a:cs typeface="Verdana"/>
              </a:rPr>
              <a:t>to</a:t>
            </a:r>
            <a:r>
              <a:rPr sz="3600" spc="-210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B</a:t>
            </a:r>
            <a:r>
              <a:rPr sz="3600" spc="-204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via</a:t>
            </a:r>
            <a:r>
              <a:rPr sz="3600" spc="-210" dirty="0">
                <a:latin typeface="Verdana"/>
                <a:cs typeface="Verdana"/>
              </a:rPr>
              <a:t> </a:t>
            </a:r>
            <a:r>
              <a:rPr sz="3600" spc="135" dirty="0">
                <a:latin typeface="Verdana"/>
                <a:cs typeface="Verdana"/>
              </a:rPr>
              <a:t>E</a:t>
            </a:r>
            <a:endParaRPr sz="3600">
              <a:latin typeface="Verdana"/>
              <a:cs typeface="Verdana"/>
            </a:endParaRPr>
          </a:p>
          <a:p>
            <a:pPr marL="12700" marR="2492375" indent="317500">
              <a:lnSpc>
                <a:spcPct val="101200"/>
              </a:lnSpc>
              <a:spcBef>
                <a:spcPts val="2640"/>
              </a:spcBef>
            </a:pP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Processing  </a:t>
            </a:r>
            <a:r>
              <a:rPr sz="2800" spc="-5" dirty="0">
                <a:solidFill>
                  <a:srgbClr val="404040"/>
                </a:solidFill>
                <a:latin typeface="Verdana"/>
                <a:cs typeface="Verdana"/>
              </a:rPr>
              <a:t>Priority</a:t>
            </a:r>
            <a:r>
              <a:rPr sz="280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Queue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021470" y="6752742"/>
            <a:ext cx="2195830" cy="6121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-665" dirty="0">
                <a:latin typeface="Verdana"/>
                <a:cs typeface="Verdana"/>
              </a:rPr>
              <a:t>= </a:t>
            </a:r>
            <a:r>
              <a:rPr sz="3600" spc="-355" dirty="0">
                <a:latin typeface="Verdana"/>
                <a:cs typeface="Verdana"/>
              </a:rPr>
              <a:t>14</a:t>
            </a:r>
            <a:r>
              <a:rPr sz="3600" spc="-395" dirty="0">
                <a:latin typeface="Verdana"/>
                <a:cs typeface="Verdana"/>
              </a:rPr>
              <a:t> </a:t>
            </a:r>
            <a:r>
              <a:rPr sz="3600" spc="-15" dirty="0">
                <a:latin typeface="Verdana"/>
                <a:cs typeface="Verdana"/>
              </a:rPr>
              <a:t>units</a:t>
            </a:r>
            <a:endParaRPr sz="3600">
              <a:latin typeface="Verdana"/>
              <a:cs typeface="Verdana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6800850" y="7677150"/>
          <a:ext cx="3021329" cy="867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110"/>
                <a:gridCol w="1007110"/>
                <a:gridCol w="1007109"/>
              </a:tblGrid>
              <a:tr h="867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2376" y="2888452"/>
            <a:ext cx="1373505" cy="1233805"/>
            <a:chOff x="972376" y="2888452"/>
            <a:chExt cx="1373505" cy="1233805"/>
          </a:xfrm>
        </p:grpSpPr>
        <p:sp>
          <p:nvSpPr>
            <p:cNvPr id="3" name="object 3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336547" y="3243160"/>
            <a:ext cx="6269990" cy="2063114"/>
            <a:chOff x="1336547" y="3243160"/>
            <a:chExt cx="6269990" cy="2063114"/>
          </a:xfrm>
        </p:grpSpPr>
        <p:sp>
          <p:nvSpPr>
            <p:cNvPr id="7" name="object 7"/>
            <p:cNvSpPr/>
            <p:nvPr/>
          </p:nvSpPr>
          <p:spPr>
            <a:xfrm>
              <a:off x="6233299" y="4072511"/>
              <a:ext cx="1372984" cy="12337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65049" y="409155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65049" y="409155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753100" y="647700"/>
            <a:ext cx="47504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Process </a:t>
            </a:r>
            <a:r>
              <a:rPr spc="120" dirty="0"/>
              <a:t>Node</a:t>
            </a:r>
            <a:r>
              <a:rPr spc="-585" dirty="0"/>
              <a:t> </a:t>
            </a:r>
            <a:r>
              <a:rPr spc="180" dirty="0"/>
              <a:t>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36547" y="3243160"/>
            <a:ext cx="520065" cy="404495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8425">
              <a:lnSpc>
                <a:spcPts val="3180"/>
              </a:lnSpc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14" name="object 14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18" name="object 18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743700" y="43942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>
              <a:alpha val="84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529461" y="3364395"/>
            <a:ext cx="5112385" cy="2536825"/>
            <a:chOff x="1529461" y="3364395"/>
            <a:chExt cx="5112385" cy="2536825"/>
          </a:xfrm>
        </p:grpSpPr>
        <p:sp>
          <p:nvSpPr>
            <p:cNvPr id="25" name="object 25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>
                <a:alpha val="102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>
                <a:alpha val="102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63415" y="577884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4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29461" y="5522544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66800" y="2301945"/>
            <a:ext cx="2274570" cy="10534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Source</a:t>
            </a:r>
            <a:endParaRPr sz="26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380"/>
              </a:spcBef>
            </a:pPr>
            <a:r>
              <a:rPr sz="3600" spc="-85" dirty="0">
                <a:solidFill>
                  <a:srgbClr val="F05A28"/>
                </a:solidFill>
                <a:latin typeface="Verdana"/>
                <a:cs typeface="Verdana"/>
              </a:rPr>
              <a:t>2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148203" y="4076306"/>
            <a:ext cx="6248984" cy="787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9173603" y="2882900"/>
          <a:ext cx="6170294" cy="3130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255"/>
                <a:gridCol w="1760855"/>
                <a:gridCol w="2242185"/>
                <a:gridCol w="1891664"/>
                <a:gridCol w="140335"/>
              </a:tblGrid>
              <a:tr h="8890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 cap="flat" cmpd="sng" algn="ctr">
                      <a:solidFill>
                        <a:srgbClr val="164F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31710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295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5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5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136283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12787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319163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1885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885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9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2" name="object 42"/>
          <p:cNvSpPr txBox="1"/>
          <p:nvPr/>
        </p:nvSpPr>
        <p:spPr>
          <a:xfrm>
            <a:off x="1003300" y="6752742"/>
            <a:ext cx="14587219" cy="17856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165" dirty="0">
                <a:latin typeface="Verdana"/>
                <a:cs typeface="Verdana"/>
              </a:rPr>
              <a:t>No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45" dirty="0">
                <a:latin typeface="Verdana"/>
                <a:cs typeface="Verdana"/>
              </a:rPr>
              <a:t>need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90" dirty="0">
                <a:latin typeface="Verdana"/>
                <a:cs typeface="Verdana"/>
              </a:rPr>
              <a:t>to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40" dirty="0">
                <a:latin typeface="Verdana"/>
                <a:cs typeface="Verdana"/>
              </a:rPr>
              <a:t>update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shortest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path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90" dirty="0">
                <a:latin typeface="Verdana"/>
                <a:cs typeface="Verdana"/>
              </a:rPr>
              <a:t>to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05" dirty="0">
                <a:latin typeface="Verdana"/>
                <a:cs typeface="Verdana"/>
              </a:rPr>
              <a:t>B,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65" dirty="0">
                <a:latin typeface="Verdana"/>
                <a:cs typeface="Verdana"/>
              </a:rPr>
              <a:t>no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45" dirty="0">
                <a:latin typeface="Verdana"/>
                <a:cs typeface="Verdana"/>
              </a:rPr>
              <a:t>need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90" dirty="0">
                <a:latin typeface="Verdana"/>
                <a:cs typeface="Verdana"/>
              </a:rPr>
              <a:t>to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5" dirty="0">
                <a:latin typeface="Verdana"/>
                <a:cs typeface="Verdana"/>
              </a:rPr>
              <a:t>re-enqueue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B</a:t>
            </a:r>
            <a:endParaRPr sz="3600">
              <a:latin typeface="Verdana"/>
              <a:cs typeface="Verdana"/>
            </a:endParaRPr>
          </a:p>
          <a:p>
            <a:pPr marL="2730500" marR="9310370" indent="317500">
              <a:lnSpc>
                <a:spcPct val="101200"/>
              </a:lnSpc>
              <a:spcBef>
                <a:spcPts val="2640"/>
              </a:spcBef>
            </a:pP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Processing  </a:t>
            </a:r>
            <a:r>
              <a:rPr sz="2800" spc="-5" dirty="0">
                <a:solidFill>
                  <a:srgbClr val="404040"/>
                </a:solidFill>
                <a:latin typeface="Verdana"/>
                <a:cs typeface="Verdana"/>
              </a:rPr>
              <a:t>Priority</a:t>
            </a:r>
            <a:r>
              <a:rPr sz="280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Queue</a:t>
            </a:r>
            <a:endParaRPr sz="2800">
              <a:latin typeface="Verdana"/>
              <a:cs typeface="Verdana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6800850" y="7677150"/>
          <a:ext cx="3021329" cy="867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110"/>
                <a:gridCol w="1007110"/>
                <a:gridCol w="1007109"/>
              </a:tblGrid>
              <a:tr h="867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0197" y="3236810"/>
            <a:ext cx="6276340" cy="2069464"/>
            <a:chOff x="1330197" y="3236810"/>
            <a:chExt cx="6276340" cy="2069464"/>
          </a:xfrm>
        </p:grpSpPr>
        <p:sp>
          <p:nvSpPr>
            <p:cNvPr id="3" name="object 3"/>
            <p:cNvSpPr/>
            <p:nvPr/>
          </p:nvSpPr>
          <p:spPr>
            <a:xfrm>
              <a:off x="6233299" y="4072511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65049" y="409155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65049" y="409155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753100" y="647700"/>
            <a:ext cx="47504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Process </a:t>
            </a:r>
            <a:r>
              <a:rPr spc="120" dirty="0"/>
              <a:t>Node</a:t>
            </a:r>
            <a:r>
              <a:rPr spc="-585" dirty="0"/>
              <a:t> </a:t>
            </a:r>
            <a:r>
              <a:rPr spc="180" dirty="0"/>
              <a:t>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11" name="object 11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15" name="object 15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743700" y="43942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>
              <a:alpha val="84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72376" y="2888452"/>
            <a:ext cx="5669280" cy="3012440"/>
            <a:chOff x="972376" y="2888452"/>
            <a:chExt cx="5669280" cy="3012440"/>
          </a:xfrm>
        </p:grpSpPr>
        <p:sp>
          <p:nvSpPr>
            <p:cNvPr id="22" name="object 22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>
                <a:alpha val="826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>
                <a:alpha val="48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63415" y="577884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4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29461" y="5522544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066800" y="2336800"/>
            <a:ext cx="1172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Sou</a:t>
            </a:r>
            <a:r>
              <a:rPr sz="2600" spc="-6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600" spc="9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148203" y="4076306"/>
            <a:ext cx="6248984" cy="787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9173603" y="2882900"/>
          <a:ext cx="6170294" cy="3130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255"/>
                <a:gridCol w="1760855"/>
                <a:gridCol w="2242185"/>
                <a:gridCol w="1891664"/>
                <a:gridCol w="140335"/>
              </a:tblGrid>
              <a:tr h="8890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 cap="flat" cmpd="sng" algn="ctr">
                      <a:solidFill>
                        <a:srgbClr val="164F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31710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295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5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5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136283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12787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319163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1885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885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9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2" name="object 42"/>
          <p:cNvSpPr txBox="1"/>
          <p:nvPr/>
        </p:nvSpPr>
        <p:spPr>
          <a:xfrm>
            <a:off x="1003300" y="6752742"/>
            <a:ext cx="14587219" cy="17856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165" dirty="0">
                <a:latin typeface="Verdana"/>
                <a:cs typeface="Verdana"/>
              </a:rPr>
              <a:t>No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45" dirty="0">
                <a:latin typeface="Verdana"/>
                <a:cs typeface="Verdana"/>
              </a:rPr>
              <a:t>need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90" dirty="0">
                <a:latin typeface="Verdana"/>
                <a:cs typeface="Verdana"/>
              </a:rPr>
              <a:t>to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40" dirty="0">
                <a:latin typeface="Verdana"/>
                <a:cs typeface="Verdana"/>
              </a:rPr>
              <a:t>update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shortest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path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90" dirty="0">
                <a:latin typeface="Verdana"/>
                <a:cs typeface="Verdana"/>
              </a:rPr>
              <a:t>to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05" dirty="0">
                <a:latin typeface="Verdana"/>
                <a:cs typeface="Verdana"/>
              </a:rPr>
              <a:t>B,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65" dirty="0">
                <a:latin typeface="Verdana"/>
                <a:cs typeface="Verdana"/>
              </a:rPr>
              <a:t>no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45" dirty="0">
                <a:latin typeface="Verdana"/>
                <a:cs typeface="Verdana"/>
              </a:rPr>
              <a:t>need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90" dirty="0">
                <a:latin typeface="Verdana"/>
                <a:cs typeface="Verdana"/>
              </a:rPr>
              <a:t>to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5" dirty="0">
                <a:latin typeface="Verdana"/>
                <a:cs typeface="Verdana"/>
              </a:rPr>
              <a:t>re-enqueue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B</a:t>
            </a:r>
            <a:endParaRPr sz="3600">
              <a:latin typeface="Verdana"/>
              <a:cs typeface="Verdana"/>
            </a:endParaRPr>
          </a:p>
          <a:p>
            <a:pPr marL="2730500" marR="9310370" indent="317500">
              <a:lnSpc>
                <a:spcPct val="101200"/>
              </a:lnSpc>
              <a:spcBef>
                <a:spcPts val="2640"/>
              </a:spcBef>
            </a:pP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Processing  </a:t>
            </a:r>
            <a:r>
              <a:rPr sz="2800" spc="-5" dirty="0">
                <a:solidFill>
                  <a:srgbClr val="404040"/>
                </a:solidFill>
                <a:latin typeface="Verdana"/>
                <a:cs typeface="Verdana"/>
              </a:rPr>
              <a:t>Priority</a:t>
            </a:r>
            <a:r>
              <a:rPr sz="280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Queue</a:t>
            </a:r>
            <a:endParaRPr sz="2800">
              <a:latin typeface="Verdana"/>
              <a:cs typeface="Verdana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6800850" y="7677150"/>
          <a:ext cx="3021329" cy="867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110"/>
                <a:gridCol w="1007110"/>
                <a:gridCol w="1007109"/>
              </a:tblGrid>
              <a:tr h="867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0197" y="3236810"/>
            <a:ext cx="6276340" cy="2069464"/>
            <a:chOff x="1330197" y="3236810"/>
            <a:chExt cx="6276340" cy="2069464"/>
          </a:xfrm>
        </p:grpSpPr>
        <p:sp>
          <p:nvSpPr>
            <p:cNvPr id="3" name="object 3"/>
            <p:cNvSpPr/>
            <p:nvPr/>
          </p:nvSpPr>
          <p:spPr>
            <a:xfrm>
              <a:off x="6233299" y="4072511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65049" y="409155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65049" y="409155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753100" y="647700"/>
            <a:ext cx="47504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Process </a:t>
            </a:r>
            <a:r>
              <a:rPr spc="120" dirty="0"/>
              <a:t>Node</a:t>
            </a:r>
            <a:r>
              <a:rPr spc="-585" dirty="0"/>
              <a:t> </a:t>
            </a:r>
            <a:r>
              <a:rPr spc="180" dirty="0"/>
              <a:t>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11" name="object 11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15" name="object 15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743700" y="43942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>
              <a:alpha val="84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72376" y="2888452"/>
            <a:ext cx="5669280" cy="3012440"/>
            <a:chOff x="972376" y="2888452"/>
            <a:chExt cx="5669280" cy="3012440"/>
          </a:xfrm>
        </p:grpSpPr>
        <p:sp>
          <p:nvSpPr>
            <p:cNvPr id="22" name="object 22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63415" y="577884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4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29461" y="5522544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066800" y="2336800"/>
            <a:ext cx="1172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Sou</a:t>
            </a:r>
            <a:r>
              <a:rPr sz="2600" spc="-6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600" spc="9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19700" y="5435600"/>
            <a:ext cx="2482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spc="240" baseline="-12345" dirty="0">
                <a:solidFill>
                  <a:srgbClr val="F05A28"/>
                </a:solidFill>
                <a:latin typeface="Verdana"/>
                <a:cs typeface="Verdana"/>
              </a:rPr>
              <a:t>4</a:t>
            </a:r>
            <a:r>
              <a:rPr sz="5400" spc="315" baseline="-123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535353"/>
                </a:solidFill>
                <a:latin typeface="Verdana"/>
                <a:cs typeface="Verdana"/>
              </a:rPr>
              <a:t>Destination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84700" y="4457700"/>
            <a:ext cx="309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F05A28"/>
                </a:solidFill>
                <a:latin typeface="Verdana"/>
                <a:cs typeface="Verdana"/>
              </a:rPr>
              <a:t>5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148203" y="4076306"/>
            <a:ext cx="6248984" cy="787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148203" y="4966830"/>
            <a:ext cx="6248984" cy="787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9173603" y="2882900"/>
          <a:ext cx="6170294" cy="3130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255"/>
                <a:gridCol w="1760855"/>
                <a:gridCol w="2242185"/>
                <a:gridCol w="1891664"/>
                <a:gridCol w="140335"/>
              </a:tblGrid>
              <a:tr h="8890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 cap="flat" cmpd="sng" algn="ctr">
                      <a:solidFill>
                        <a:srgbClr val="164F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31710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295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5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5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136283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12787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179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131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31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13983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1243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3227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9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4" name="object 44"/>
          <p:cNvSpPr txBox="1"/>
          <p:nvPr/>
        </p:nvSpPr>
        <p:spPr>
          <a:xfrm>
            <a:off x="3721100" y="6752742"/>
            <a:ext cx="7954009" cy="17856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93800">
              <a:lnSpc>
                <a:spcPct val="100000"/>
              </a:lnSpc>
              <a:spcBef>
                <a:spcPts val="125"/>
              </a:spcBef>
            </a:pPr>
            <a:r>
              <a:rPr sz="3600" spc="50" dirty="0">
                <a:latin typeface="Verdana"/>
                <a:cs typeface="Verdana"/>
              </a:rPr>
              <a:t>Checked</a:t>
            </a:r>
            <a:r>
              <a:rPr sz="3600" spc="-200" dirty="0">
                <a:latin typeface="Verdana"/>
                <a:cs typeface="Verdana"/>
              </a:rPr>
              <a:t> </a:t>
            </a:r>
            <a:r>
              <a:rPr sz="3600" spc="-105" dirty="0">
                <a:latin typeface="Verdana"/>
                <a:cs typeface="Verdana"/>
              </a:rPr>
              <a:t>B,</a:t>
            </a:r>
            <a:r>
              <a:rPr sz="3600" spc="-200" dirty="0">
                <a:latin typeface="Verdana"/>
                <a:cs typeface="Verdana"/>
              </a:rPr>
              <a:t> </a:t>
            </a:r>
            <a:r>
              <a:rPr sz="3600" spc="65" dirty="0">
                <a:latin typeface="Verdana"/>
                <a:cs typeface="Verdana"/>
              </a:rPr>
              <a:t>now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let’s</a:t>
            </a:r>
            <a:r>
              <a:rPr sz="3600" spc="-200" dirty="0">
                <a:latin typeface="Verdana"/>
                <a:cs typeface="Verdana"/>
              </a:rPr>
              <a:t> </a:t>
            </a:r>
            <a:r>
              <a:rPr sz="3600" spc="60" dirty="0">
                <a:latin typeface="Verdana"/>
                <a:cs typeface="Verdana"/>
              </a:rPr>
              <a:t>check</a:t>
            </a:r>
            <a:r>
              <a:rPr sz="3600" spc="-200" dirty="0">
                <a:latin typeface="Verdana"/>
                <a:cs typeface="Verdana"/>
              </a:rPr>
              <a:t> </a:t>
            </a:r>
            <a:r>
              <a:rPr sz="3600" spc="40" dirty="0">
                <a:latin typeface="Verdana"/>
                <a:cs typeface="Verdana"/>
              </a:rPr>
              <a:t>D</a:t>
            </a:r>
            <a:endParaRPr sz="3600">
              <a:latin typeface="Verdana"/>
              <a:cs typeface="Verdana"/>
            </a:endParaRPr>
          </a:p>
          <a:p>
            <a:pPr marL="12700" marR="5394325" indent="317500">
              <a:lnSpc>
                <a:spcPct val="101200"/>
              </a:lnSpc>
              <a:spcBef>
                <a:spcPts val="2640"/>
              </a:spcBef>
            </a:pP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Processing  </a:t>
            </a:r>
            <a:r>
              <a:rPr sz="2800" spc="-5" dirty="0">
                <a:solidFill>
                  <a:srgbClr val="404040"/>
                </a:solidFill>
                <a:latin typeface="Verdana"/>
                <a:cs typeface="Verdana"/>
              </a:rPr>
              <a:t>Priority</a:t>
            </a:r>
            <a:r>
              <a:rPr sz="280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Queue</a:t>
            </a:r>
            <a:endParaRPr sz="2800">
              <a:latin typeface="Verdana"/>
              <a:cs typeface="Verdana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6800850" y="7677150"/>
          <a:ext cx="3021329" cy="867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110"/>
                <a:gridCol w="1007110"/>
                <a:gridCol w="1007109"/>
              </a:tblGrid>
              <a:tr h="867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0197" y="3236810"/>
            <a:ext cx="6276340" cy="2069464"/>
            <a:chOff x="1330197" y="3236810"/>
            <a:chExt cx="6276340" cy="2069464"/>
          </a:xfrm>
        </p:grpSpPr>
        <p:sp>
          <p:nvSpPr>
            <p:cNvPr id="3" name="object 3"/>
            <p:cNvSpPr/>
            <p:nvPr/>
          </p:nvSpPr>
          <p:spPr>
            <a:xfrm>
              <a:off x="6233299" y="4072511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65049" y="409155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65049" y="409155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753100" y="647700"/>
            <a:ext cx="47504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Process </a:t>
            </a:r>
            <a:r>
              <a:rPr spc="120" dirty="0"/>
              <a:t>Node</a:t>
            </a:r>
            <a:r>
              <a:rPr spc="-585" dirty="0"/>
              <a:t> </a:t>
            </a:r>
            <a:r>
              <a:rPr spc="180" dirty="0"/>
              <a:t>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11" name="object 11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15" name="object 15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743700" y="43942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>
              <a:alpha val="84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72376" y="2888452"/>
            <a:ext cx="5669280" cy="3012440"/>
            <a:chOff x="972376" y="2888452"/>
            <a:chExt cx="5669280" cy="3012440"/>
          </a:xfrm>
        </p:grpSpPr>
        <p:sp>
          <p:nvSpPr>
            <p:cNvPr id="22" name="object 22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>
                <a:alpha val="86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>
                <a:alpha val="99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63415" y="577884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4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29461" y="5522544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66800" y="2301945"/>
            <a:ext cx="2274570" cy="10534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Source</a:t>
            </a:r>
            <a:endParaRPr sz="26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380"/>
              </a:spcBef>
            </a:pPr>
            <a:r>
              <a:rPr sz="3600" spc="-85" dirty="0">
                <a:solidFill>
                  <a:srgbClr val="F05A28"/>
                </a:solidFill>
                <a:latin typeface="Verdana"/>
                <a:cs typeface="Verdana"/>
              </a:rPr>
              <a:t>2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448300" y="3225800"/>
            <a:ext cx="306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>
                <a:solidFill>
                  <a:srgbClr val="F05A28"/>
                </a:solidFill>
                <a:latin typeface="Verdana"/>
                <a:cs typeface="Verdana"/>
              </a:rPr>
              <a:t>2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148203" y="4966830"/>
            <a:ext cx="6248984" cy="787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9173603" y="2882900"/>
          <a:ext cx="6170294" cy="3130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255"/>
                <a:gridCol w="1760855"/>
                <a:gridCol w="2242185"/>
                <a:gridCol w="1891664"/>
                <a:gridCol w="140335"/>
              </a:tblGrid>
              <a:tr h="88900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 cap="flat" cmpd="sng" algn="ctr">
                      <a:solidFill>
                        <a:srgbClr val="164F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4533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307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31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231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13983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1243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3227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9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3" name="object 43"/>
          <p:cNvSpPr txBox="1"/>
          <p:nvPr/>
        </p:nvSpPr>
        <p:spPr>
          <a:xfrm>
            <a:off x="3467100" y="6752742"/>
            <a:ext cx="9657715" cy="17856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-5" dirty="0">
                <a:latin typeface="Verdana"/>
                <a:cs typeface="Verdana"/>
              </a:rPr>
              <a:t>Current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shortest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path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90" dirty="0">
                <a:latin typeface="Verdana"/>
                <a:cs typeface="Verdana"/>
              </a:rPr>
              <a:t>to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40" dirty="0">
                <a:latin typeface="Verdana"/>
                <a:cs typeface="Verdana"/>
              </a:rPr>
              <a:t>D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20" dirty="0">
                <a:latin typeface="Verdana"/>
                <a:cs typeface="Verdana"/>
              </a:rPr>
              <a:t>is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160" dirty="0">
                <a:latin typeface="Verdana"/>
                <a:cs typeface="Verdana"/>
              </a:rPr>
              <a:t>4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70" dirty="0">
                <a:latin typeface="Verdana"/>
                <a:cs typeface="Verdana"/>
              </a:rPr>
              <a:t>units,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via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B</a:t>
            </a:r>
            <a:endParaRPr sz="3600">
              <a:latin typeface="Verdana"/>
              <a:cs typeface="Verdana"/>
            </a:endParaRPr>
          </a:p>
          <a:p>
            <a:pPr marL="266700" marR="6844030" indent="317500">
              <a:lnSpc>
                <a:spcPct val="101200"/>
              </a:lnSpc>
              <a:spcBef>
                <a:spcPts val="2640"/>
              </a:spcBef>
            </a:pP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Processing  </a:t>
            </a:r>
            <a:r>
              <a:rPr sz="2800" spc="-5" dirty="0">
                <a:solidFill>
                  <a:srgbClr val="404040"/>
                </a:solidFill>
                <a:latin typeface="Verdana"/>
                <a:cs typeface="Verdana"/>
              </a:rPr>
              <a:t>Priority</a:t>
            </a:r>
            <a:r>
              <a:rPr sz="280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Queue</a:t>
            </a:r>
            <a:endParaRPr sz="2800">
              <a:latin typeface="Verdana"/>
              <a:cs typeface="Verdana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6800850" y="7677150"/>
          <a:ext cx="3021329" cy="867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110"/>
                <a:gridCol w="1007110"/>
                <a:gridCol w="1007109"/>
              </a:tblGrid>
              <a:tr h="867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0197" y="3236810"/>
            <a:ext cx="6276340" cy="2069464"/>
            <a:chOff x="1330197" y="3236810"/>
            <a:chExt cx="6276340" cy="2069464"/>
          </a:xfrm>
        </p:grpSpPr>
        <p:sp>
          <p:nvSpPr>
            <p:cNvPr id="3" name="object 3"/>
            <p:cNvSpPr/>
            <p:nvPr/>
          </p:nvSpPr>
          <p:spPr>
            <a:xfrm>
              <a:off x="6233299" y="4072511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65049" y="409155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65049" y="409155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753100" y="647700"/>
            <a:ext cx="47504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Process </a:t>
            </a:r>
            <a:r>
              <a:rPr spc="120" dirty="0"/>
              <a:t>Node</a:t>
            </a:r>
            <a:r>
              <a:rPr spc="-585" dirty="0"/>
              <a:t> </a:t>
            </a:r>
            <a:r>
              <a:rPr spc="180" dirty="0"/>
              <a:t>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11" name="object 11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98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15" name="object 15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743700" y="43942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72376" y="2888452"/>
            <a:ext cx="5669280" cy="3012440"/>
            <a:chOff x="972376" y="2888452"/>
            <a:chExt cx="5669280" cy="3012440"/>
          </a:xfrm>
        </p:grpSpPr>
        <p:sp>
          <p:nvSpPr>
            <p:cNvPr id="22" name="object 22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>
                <a:alpha val="73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29461" y="5522543"/>
              <a:ext cx="2656205" cy="378460"/>
            </a:xfrm>
            <a:custGeom>
              <a:avLst/>
              <a:gdLst/>
              <a:ahLst/>
              <a:cxnLst/>
              <a:rect l="l" t="t" r="r" b="b"/>
              <a:pathLst>
                <a:path w="2656204" h="378460">
                  <a:moveTo>
                    <a:pt x="121920" y="0"/>
                  </a:moveTo>
                  <a:lnTo>
                    <a:pt x="0" y="0"/>
                  </a:lnTo>
                  <a:lnTo>
                    <a:pt x="60960" y="121920"/>
                  </a:lnTo>
                  <a:lnTo>
                    <a:pt x="121920" y="0"/>
                  </a:lnTo>
                  <a:close/>
                </a:path>
                <a:path w="2656204" h="378460">
                  <a:moveTo>
                    <a:pt x="2655874" y="317258"/>
                  </a:moveTo>
                  <a:lnTo>
                    <a:pt x="2533954" y="256298"/>
                  </a:lnTo>
                  <a:lnTo>
                    <a:pt x="2533954" y="378218"/>
                  </a:lnTo>
                  <a:lnTo>
                    <a:pt x="2655874" y="3172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066800" y="2336800"/>
            <a:ext cx="1172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Sou</a:t>
            </a:r>
            <a:r>
              <a:rPr sz="2600" spc="-6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600" spc="9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219700" y="5435600"/>
            <a:ext cx="2482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spc="240" baseline="-12345" dirty="0">
                <a:solidFill>
                  <a:srgbClr val="F05A28"/>
                </a:solidFill>
                <a:latin typeface="Verdana"/>
                <a:cs typeface="Verdana"/>
              </a:rPr>
              <a:t>4</a:t>
            </a:r>
            <a:r>
              <a:rPr sz="5400" spc="315" baseline="-123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535353"/>
                </a:solidFill>
                <a:latin typeface="Verdana"/>
                <a:cs typeface="Verdana"/>
              </a:rPr>
              <a:t>Destination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578100" y="5905500"/>
            <a:ext cx="325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0" dirty="0">
                <a:solidFill>
                  <a:srgbClr val="F05A28"/>
                </a:solidFill>
                <a:latin typeface="Verdana"/>
                <a:cs typeface="Verdana"/>
              </a:rPr>
              <a:t>6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148203" y="4966830"/>
            <a:ext cx="6248984" cy="787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9173603" y="2882900"/>
          <a:ext cx="6170294" cy="3130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255"/>
                <a:gridCol w="1760855"/>
                <a:gridCol w="2242185"/>
                <a:gridCol w="1891664"/>
                <a:gridCol w="140335"/>
              </a:tblGrid>
              <a:tr h="88900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 cap="flat" cmpd="sng" algn="ctr">
                      <a:solidFill>
                        <a:srgbClr val="164F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4533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307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31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231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13983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1243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3227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9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3" name="object 43"/>
          <p:cNvSpPr txBox="1"/>
          <p:nvPr/>
        </p:nvSpPr>
        <p:spPr>
          <a:xfrm>
            <a:off x="3721100" y="6752742"/>
            <a:ext cx="5079365" cy="17856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63700">
              <a:lnSpc>
                <a:spcPct val="100000"/>
              </a:lnSpc>
              <a:spcBef>
                <a:spcPts val="125"/>
              </a:spcBef>
            </a:pPr>
            <a:r>
              <a:rPr sz="3600" spc="30" dirty="0">
                <a:latin typeface="Verdana"/>
                <a:cs typeface="Verdana"/>
              </a:rPr>
              <a:t>Path </a:t>
            </a:r>
            <a:r>
              <a:rPr sz="3600" spc="90" dirty="0">
                <a:latin typeface="Verdana"/>
                <a:cs typeface="Verdana"/>
              </a:rPr>
              <a:t>to</a:t>
            </a:r>
            <a:r>
              <a:rPr sz="3600" spc="-905" dirty="0">
                <a:latin typeface="Verdana"/>
                <a:cs typeface="Verdana"/>
              </a:rPr>
              <a:t> </a:t>
            </a:r>
            <a:r>
              <a:rPr sz="3600" spc="40" dirty="0">
                <a:latin typeface="Verdana"/>
                <a:cs typeface="Verdana"/>
              </a:rPr>
              <a:t>D </a:t>
            </a:r>
            <a:r>
              <a:rPr sz="3600" dirty="0">
                <a:latin typeface="Verdana"/>
                <a:cs typeface="Verdana"/>
              </a:rPr>
              <a:t>via </a:t>
            </a:r>
            <a:r>
              <a:rPr sz="3600" spc="135" dirty="0">
                <a:latin typeface="Verdana"/>
                <a:cs typeface="Verdana"/>
              </a:rPr>
              <a:t>E</a:t>
            </a:r>
            <a:endParaRPr sz="3600">
              <a:latin typeface="Verdana"/>
              <a:cs typeface="Verdana"/>
            </a:endParaRPr>
          </a:p>
          <a:p>
            <a:pPr marL="12700" marR="2519680" indent="317500">
              <a:lnSpc>
                <a:spcPct val="101200"/>
              </a:lnSpc>
              <a:spcBef>
                <a:spcPts val="2640"/>
              </a:spcBef>
            </a:pP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Processing  </a:t>
            </a:r>
            <a:r>
              <a:rPr sz="2800" spc="-5" dirty="0">
                <a:solidFill>
                  <a:srgbClr val="404040"/>
                </a:solidFill>
                <a:latin typeface="Verdana"/>
                <a:cs typeface="Verdana"/>
              </a:rPr>
              <a:t>Priority</a:t>
            </a:r>
            <a:r>
              <a:rPr sz="280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Queue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048902" y="6752742"/>
            <a:ext cx="2167255" cy="6121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-665" dirty="0">
                <a:latin typeface="Verdana"/>
                <a:cs typeface="Verdana"/>
              </a:rPr>
              <a:t>= </a:t>
            </a:r>
            <a:r>
              <a:rPr sz="3600" spc="-465" dirty="0">
                <a:latin typeface="Verdana"/>
                <a:cs typeface="Verdana"/>
              </a:rPr>
              <a:t>13</a:t>
            </a:r>
            <a:r>
              <a:rPr sz="3600" spc="-405" dirty="0">
                <a:latin typeface="Verdana"/>
                <a:cs typeface="Verdana"/>
              </a:rPr>
              <a:t> </a:t>
            </a:r>
            <a:r>
              <a:rPr sz="3600" spc="-15" dirty="0">
                <a:latin typeface="Verdana"/>
                <a:cs typeface="Verdana"/>
              </a:rPr>
              <a:t>units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78000" y="4356100"/>
            <a:ext cx="307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F05A28"/>
                </a:solidFill>
                <a:latin typeface="Verdana"/>
                <a:cs typeface="Verdana"/>
              </a:rPr>
              <a:t>3</a:t>
            </a:r>
            <a:endParaRPr sz="3600">
              <a:latin typeface="Verdana"/>
              <a:cs typeface="Verdana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6800850" y="7677150"/>
          <a:ext cx="3021329" cy="867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110"/>
                <a:gridCol w="1007110"/>
                <a:gridCol w="1007109"/>
              </a:tblGrid>
              <a:tr h="867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0197" y="3236810"/>
            <a:ext cx="6276340" cy="2069464"/>
            <a:chOff x="1330197" y="3236810"/>
            <a:chExt cx="6276340" cy="2069464"/>
          </a:xfrm>
        </p:grpSpPr>
        <p:sp>
          <p:nvSpPr>
            <p:cNvPr id="3" name="object 3"/>
            <p:cNvSpPr/>
            <p:nvPr/>
          </p:nvSpPr>
          <p:spPr>
            <a:xfrm>
              <a:off x="6233299" y="4072511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65049" y="409155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65049" y="409155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753100" y="647700"/>
            <a:ext cx="47504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Process </a:t>
            </a:r>
            <a:r>
              <a:rPr spc="120" dirty="0"/>
              <a:t>Node</a:t>
            </a:r>
            <a:r>
              <a:rPr spc="-585" dirty="0"/>
              <a:t> </a:t>
            </a:r>
            <a:r>
              <a:rPr spc="180" dirty="0"/>
              <a:t>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11" name="object 11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15" name="object 15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743700" y="43942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>
              <a:alpha val="1215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>
              <a:alpha val="84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72376" y="2888452"/>
            <a:ext cx="5669280" cy="3012440"/>
            <a:chOff x="972376" y="2888452"/>
            <a:chExt cx="5669280" cy="3012440"/>
          </a:xfrm>
        </p:grpSpPr>
        <p:sp>
          <p:nvSpPr>
            <p:cNvPr id="22" name="object 22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>
                <a:alpha val="124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>
                <a:alpha val="124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63415" y="577884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4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29461" y="5522544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066800" y="2336800"/>
            <a:ext cx="1172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Sou</a:t>
            </a:r>
            <a:r>
              <a:rPr sz="2600" spc="-6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600" spc="9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148203" y="4966830"/>
            <a:ext cx="6248984" cy="787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9173603" y="2882900"/>
          <a:ext cx="6170294" cy="3130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255"/>
                <a:gridCol w="1760855"/>
                <a:gridCol w="2242185"/>
                <a:gridCol w="1891664"/>
                <a:gridCol w="140335"/>
              </a:tblGrid>
              <a:tr h="88900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 cap="flat" cmpd="sng" algn="ctr">
                      <a:solidFill>
                        <a:srgbClr val="164F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4533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307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31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231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13983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1243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3227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9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2" name="object 42"/>
          <p:cNvSpPr txBox="1"/>
          <p:nvPr/>
        </p:nvSpPr>
        <p:spPr>
          <a:xfrm>
            <a:off x="977900" y="6752742"/>
            <a:ext cx="14624050" cy="17856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165" dirty="0">
                <a:latin typeface="Verdana"/>
                <a:cs typeface="Verdana"/>
              </a:rPr>
              <a:t>No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45" dirty="0">
                <a:latin typeface="Verdana"/>
                <a:cs typeface="Verdana"/>
              </a:rPr>
              <a:t>need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90" dirty="0">
                <a:latin typeface="Verdana"/>
                <a:cs typeface="Verdana"/>
              </a:rPr>
              <a:t>to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40" dirty="0">
                <a:latin typeface="Verdana"/>
                <a:cs typeface="Verdana"/>
              </a:rPr>
              <a:t>update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shortest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path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90" dirty="0">
                <a:latin typeface="Verdana"/>
                <a:cs typeface="Verdana"/>
              </a:rPr>
              <a:t>to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225" dirty="0">
                <a:latin typeface="Verdana"/>
                <a:cs typeface="Verdana"/>
              </a:rPr>
              <a:t>D,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65" dirty="0">
                <a:latin typeface="Verdana"/>
                <a:cs typeface="Verdana"/>
              </a:rPr>
              <a:t>no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45" dirty="0">
                <a:latin typeface="Verdana"/>
                <a:cs typeface="Verdana"/>
              </a:rPr>
              <a:t>need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90" dirty="0">
                <a:latin typeface="Verdana"/>
                <a:cs typeface="Verdana"/>
              </a:rPr>
              <a:t>to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5" dirty="0">
                <a:latin typeface="Verdana"/>
                <a:cs typeface="Verdana"/>
              </a:rPr>
              <a:t>re-enqueue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40" dirty="0">
                <a:latin typeface="Verdana"/>
                <a:cs typeface="Verdana"/>
              </a:rPr>
              <a:t>D</a:t>
            </a:r>
            <a:endParaRPr sz="3600">
              <a:latin typeface="Verdana"/>
              <a:cs typeface="Verdana"/>
            </a:endParaRPr>
          </a:p>
          <a:p>
            <a:pPr marL="2755900" marR="9321800" indent="317500">
              <a:lnSpc>
                <a:spcPct val="101200"/>
              </a:lnSpc>
              <a:spcBef>
                <a:spcPts val="2640"/>
              </a:spcBef>
            </a:pP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Processing  </a:t>
            </a:r>
            <a:r>
              <a:rPr sz="2800" spc="-5" dirty="0">
                <a:solidFill>
                  <a:srgbClr val="404040"/>
                </a:solidFill>
                <a:latin typeface="Verdana"/>
                <a:cs typeface="Verdana"/>
              </a:rPr>
              <a:t>Priority</a:t>
            </a:r>
            <a:r>
              <a:rPr sz="280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Queue</a:t>
            </a:r>
            <a:endParaRPr sz="2800">
              <a:latin typeface="Verdana"/>
              <a:cs typeface="Verdana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6800850" y="7677150"/>
          <a:ext cx="3021329" cy="867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110"/>
                <a:gridCol w="1007110"/>
                <a:gridCol w="1007109"/>
              </a:tblGrid>
              <a:tr h="867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0197" y="3236810"/>
            <a:ext cx="6276340" cy="2069464"/>
            <a:chOff x="1330197" y="3236810"/>
            <a:chExt cx="6276340" cy="2069464"/>
          </a:xfrm>
        </p:grpSpPr>
        <p:sp>
          <p:nvSpPr>
            <p:cNvPr id="3" name="object 3"/>
            <p:cNvSpPr/>
            <p:nvPr/>
          </p:nvSpPr>
          <p:spPr>
            <a:xfrm>
              <a:off x="6233299" y="4072511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65049" y="409155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25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65049" y="409155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715000" y="647700"/>
            <a:ext cx="4819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Process </a:t>
            </a:r>
            <a:r>
              <a:rPr spc="120" dirty="0"/>
              <a:t>Node</a:t>
            </a:r>
            <a:r>
              <a:rPr spc="-585" dirty="0"/>
              <a:t> </a:t>
            </a:r>
            <a:r>
              <a:rPr spc="55" dirty="0"/>
              <a:t>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11" name="object 11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43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15" name="object 15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988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743700" y="43942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>
              <a:alpha val="437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>
              <a:alpha val="84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72376" y="2888452"/>
            <a:ext cx="5669280" cy="3012440"/>
            <a:chOff x="972376" y="2888452"/>
            <a:chExt cx="5669280" cy="3012440"/>
          </a:xfrm>
        </p:grpSpPr>
        <p:sp>
          <p:nvSpPr>
            <p:cNvPr id="22" name="object 22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>
                <a:alpha val="78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>
                <a:alpha val="43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>
                <a:alpha val="43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63415" y="577884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10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29461" y="5522544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8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066800" y="2336800"/>
            <a:ext cx="1172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Sou</a:t>
            </a:r>
            <a:r>
              <a:rPr sz="2600" spc="-6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600" spc="9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46400" y="6879742"/>
            <a:ext cx="10680065" cy="16586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40" dirty="0">
                <a:latin typeface="Verdana"/>
                <a:cs typeface="Verdana"/>
              </a:rPr>
              <a:t>Processing </a:t>
            </a:r>
            <a:r>
              <a:rPr sz="3600" spc="25" dirty="0">
                <a:latin typeface="Verdana"/>
                <a:cs typeface="Verdana"/>
              </a:rPr>
              <a:t>queue </a:t>
            </a:r>
            <a:r>
              <a:rPr sz="3600" spc="35" dirty="0">
                <a:latin typeface="Verdana"/>
                <a:cs typeface="Verdana"/>
              </a:rPr>
              <a:t>empty </a:t>
            </a:r>
            <a:r>
              <a:rPr sz="3600" spc="-170" dirty="0">
                <a:latin typeface="Verdana"/>
                <a:cs typeface="Verdana"/>
              </a:rPr>
              <a:t>- </a:t>
            </a:r>
            <a:r>
              <a:rPr sz="3600" spc="25" dirty="0">
                <a:latin typeface="Verdana"/>
                <a:cs typeface="Verdana"/>
              </a:rPr>
              <a:t>algorithm</a:t>
            </a:r>
            <a:r>
              <a:rPr sz="3600" spc="-869" dirty="0">
                <a:latin typeface="Verdana"/>
                <a:cs typeface="Verdana"/>
              </a:rPr>
              <a:t> </a:t>
            </a:r>
            <a:r>
              <a:rPr sz="3600" spc="60" dirty="0">
                <a:latin typeface="Verdana"/>
                <a:cs typeface="Verdana"/>
              </a:rPr>
              <a:t>complete</a:t>
            </a:r>
            <a:endParaRPr sz="3600">
              <a:latin typeface="Verdana"/>
              <a:cs typeface="Verdana"/>
            </a:endParaRPr>
          </a:p>
          <a:p>
            <a:pPr marL="787400" marR="7345680" indent="317500">
              <a:lnSpc>
                <a:spcPct val="101200"/>
              </a:lnSpc>
              <a:spcBef>
                <a:spcPts val="1639"/>
              </a:spcBef>
            </a:pP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Processing  </a:t>
            </a:r>
            <a:r>
              <a:rPr sz="2800" spc="-5" dirty="0">
                <a:solidFill>
                  <a:srgbClr val="404040"/>
                </a:solidFill>
                <a:latin typeface="Verdana"/>
                <a:cs typeface="Verdana"/>
              </a:rPr>
              <a:t>Priority</a:t>
            </a:r>
            <a:r>
              <a:rPr sz="280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/>
                <a:cs typeface="Verdana"/>
              </a:rPr>
              <a:t>Queue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9309100" y="2882900"/>
          <a:ext cx="5896608" cy="3130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1489"/>
                <a:gridCol w="2242819"/>
                <a:gridCol w="1892300"/>
              </a:tblGrid>
              <a:tr h="8890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</a:tr>
              <a:tr h="45338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marL="635" algn="ctr">
                        <a:lnSpc>
                          <a:spcPts val="28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9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6800850" y="7677150"/>
          <a:ext cx="3021329" cy="867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110"/>
                <a:gridCol w="1007110"/>
                <a:gridCol w="1007109"/>
              </a:tblGrid>
              <a:tr h="867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0" y="647700"/>
            <a:ext cx="65417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Finding </a:t>
            </a:r>
            <a:r>
              <a:rPr spc="-65" dirty="0"/>
              <a:t>Shortest</a:t>
            </a:r>
            <a:r>
              <a:rPr spc="-600" dirty="0"/>
              <a:t> </a:t>
            </a:r>
            <a:r>
              <a:rPr spc="10" dirty="0"/>
              <a:t>Path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30197" y="3236810"/>
            <a:ext cx="532765" cy="417195"/>
            <a:chOff x="1330197" y="3236810"/>
            <a:chExt cx="532765" cy="417195"/>
          </a:xfrm>
        </p:grpSpPr>
        <p:sp>
          <p:nvSpPr>
            <p:cNvPr id="4" name="object 4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8" name="object 8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12" name="object 12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265049" y="4091559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31496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48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72376" y="2888452"/>
            <a:ext cx="5669280" cy="3012440"/>
            <a:chOff x="972376" y="2888452"/>
            <a:chExt cx="5669280" cy="3012440"/>
          </a:xfrm>
        </p:grpSpPr>
        <p:sp>
          <p:nvSpPr>
            <p:cNvPr id="19" name="object 19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29461" y="5522543"/>
              <a:ext cx="2656205" cy="378460"/>
            </a:xfrm>
            <a:custGeom>
              <a:avLst/>
              <a:gdLst/>
              <a:ahLst/>
              <a:cxnLst/>
              <a:rect l="l" t="t" r="r" b="b"/>
              <a:pathLst>
                <a:path w="2656204" h="378460">
                  <a:moveTo>
                    <a:pt x="121920" y="0"/>
                  </a:moveTo>
                  <a:lnTo>
                    <a:pt x="0" y="0"/>
                  </a:lnTo>
                  <a:lnTo>
                    <a:pt x="60960" y="121920"/>
                  </a:lnTo>
                  <a:lnTo>
                    <a:pt x="121920" y="0"/>
                  </a:lnTo>
                  <a:close/>
                </a:path>
                <a:path w="2656204" h="378460">
                  <a:moveTo>
                    <a:pt x="2655874" y="317258"/>
                  </a:moveTo>
                  <a:lnTo>
                    <a:pt x="2533954" y="256298"/>
                  </a:lnTo>
                  <a:lnTo>
                    <a:pt x="2533954" y="378218"/>
                  </a:lnTo>
                  <a:lnTo>
                    <a:pt x="2655874" y="3172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43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066800" y="2336800"/>
            <a:ext cx="1172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Sou</a:t>
            </a:r>
            <a:r>
              <a:rPr sz="2600" spc="-6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600" spc="9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233299" y="4072511"/>
            <a:ext cx="1372984" cy="1233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231900" y="7150100"/>
            <a:ext cx="13801090" cy="11201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5575300" marR="5080" indent="-5562600">
              <a:lnSpc>
                <a:spcPts val="4300"/>
              </a:lnSpc>
              <a:spcBef>
                <a:spcPts val="259"/>
              </a:spcBef>
            </a:pPr>
            <a:r>
              <a:rPr sz="3600" spc="-65" dirty="0">
                <a:latin typeface="Verdana"/>
                <a:cs typeface="Verdana"/>
              </a:rPr>
              <a:t>To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trace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60" dirty="0">
                <a:latin typeface="Verdana"/>
                <a:cs typeface="Verdana"/>
              </a:rPr>
              <a:t>out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10" dirty="0">
                <a:latin typeface="Verdana"/>
                <a:cs typeface="Verdana"/>
              </a:rPr>
              <a:t>the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shortest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-50" dirty="0">
                <a:latin typeface="Verdana"/>
                <a:cs typeface="Verdana"/>
              </a:rPr>
              <a:t>path,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backtrack</a:t>
            </a:r>
            <a:r>
              <a:rPr sz="3600" spc="-180" dirty="0">
                <a:latin typeface="Verdana"/>
                <a:cs typeface="Verdana"/>
              </a:rPr>
              <a:t> </a:t>
            </a:r>
            <a:r>
              <a:rPr sz="3600" spc="15" dirty="0">
                <a:latin typeface="Verdana"/>
                <a:cs typeface="Verdana"/>
              </a:rPr>
              <a:t>from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destination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40" dirty="0">
                <a:latin typeface="Verdana"/>
                <a:cs typeface="Verdana"/>
              </a:rPr>
              <a:t>D  </a:t>
            </a:r>
            <a:r>
              <a:rPr sz="3600" spc="90" dirty="0">
                <a:latin typeface="Verdana"/>
                <a:cs typeface="Verdana"/>
              </a:rPr>
              <a:t>to </a:t>
            </a:r>
            <a:r>
              <a:rPr sz="3600" spc="15" dirty="0">
                <a:latin typeface="Verdana"/>
                <a:cs typeface="Verdana"/>
              </a:rPr>
              <a:t>source</a:t>
            </a:r>
            <a:r>
              <a:rPr sz="3600" spc="-475" dirty="0">
                <a:latin typeface="Verdana"/>
                <a:cs typeface="Verdana"/>
              </a:rPr>
              <a:t> </a:t>
            </a:r>
            <a:r>
              <a:rPr sz="3600" spc="380" dirty="0">
                <a:latin typeface="Verdana"/>
                <a:cs typeface="Verdana"/>
              </a:rPr>
              <a:t>A</a:t>
            </a:r>
            <a:endParaRPr sz="3600">
              <a:latin typeface="Verdana"/>
              <a:cs typeface="Verdana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9309100" y="2882900"/>
          <a:ext cx="5896608" cy="3130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1489"/>
                <a:gridCol w="2242819"/>
                <a:gridCol w="1892300"/>
              </a:tblGrid>
              <a:tr h="8890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</a:tr>
              <a:tr h="45338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marL="635" algn="ctr">
                        <a:lnSpc>
                          <a:spcPts val="28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9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Bac</a:t>
            </a:r>
            <a:r>
              <a:rPr spc="-20" dirty="0"/>
              <a:t>k</a:t>
            </a:r>
            <a:r>
              <a:rPr spc="25" dirty="0"/>
              <a:t>t</a:t>
            </a:r>
            <a:r>
              <a:rPr spc="-250" dirty="0"/>
              <a:t>r</a:t>
            </a:r>
            <a:r>
              <a:rPr spc="-15" dirty="0"/>
              <a:t>acking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30197" y="3236810"/>
            <a:ext cx="532765" cy="417195"/>
            <a:chOff x="1330197" y="3236810"/>
            <a:chExt cx="532765" cy="417195"/>
          </a:xfrm>
        </p:grpSpPr>
        <p:sp>
          <p:nvSpPr>
            <p:cNvPr id="4" name="object 4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7" name="object 7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10" name="object 10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>
              <a:alpha val="81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972376" y="2888452"/>
            <a:ext cx="5669280" cy="3012440"/>
            <a:chOff x="972376" y="2888452"/>
            <a:chExt cx="5669280" cy="3012440"/>
          </a:xfrm>
        </p:grpSpPr>
        <p:sp>
          <p:nvSpPr>
            <p:cNvPr id="14" name="object 14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29461" y="5522543"/>
              <a:ext cx="2656205" cy="378460"/>
            </a:xfrm>
            <a:custGeom>
              <a:avLst/>
              <a:gdLst/>
              <a:ahLst/>
              <a:cxnLst/>
              <a:rect l="l" t="t" r="r" b="b"/>
              <a:pathLst>
                <a:path w="2656204" h="378460">
                  <a:moveTo>
                    <a:pt x="121920" y="0"/>
                  </a:moveTo>
                  <a:lnTo>
                    <a:pt x="0" y="0"/>
                  </a:lnTo>
                  <a:lnTo>
                    <a:pt x="60960" y="121920"/>
                  </a:lnTo>
                  <a:lnTo>
                    <a:pt x="121920" y="0"/>
                  </a:lnTo>
                  <a:close/>
                </a:path>
                <a:path w="2656204" h="378460">
                  <a:moveTo>
                    <a:pt x="2655874" y="317258"/>
                  </a:moveTo>
                  <a:lnTo>
                    <a:pt x="2533954" y="256298"/>
                  </a:lnTo>
                  <a:lnTo>
                    <a:pt x="2533954" y="378218"/>
                  </a:lnTo>
                  <a:lnTo>
                    <a:pt x="2655874" y="317258"/>
                  </a:lnTo>
                  <a:close/>
                </a:path>
              </a:pathLst>
            </a:custGeom>
            <a:solidFill>
              <a:srgbClr val="000000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066800" y="2336800"/>
            <a:ext cx="1172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Sou</a:t>
            </a:r>
            <a:r>
              <a:rPr sz="2600" spc="-6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600" spc="9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233299" y="4072511"/>
            <a:ext cx="4982210" cy="1615440"/>
            <a:chOff x="6233299" y="4072511"/>
            <a:chExt cx="4982210" cy="1615440"/>
          </a:xfrm>
        </p:grpSpPr>
        <p:sp>
          <p:nvSpPr>
            <p:cNvPr id="30" name="object 30"/>
            <p:cNvSpPr/>
            <p:nvPr/>
          </p:nvSpPr>
          <p:spPr>
            <a:xfrm>
              <a:off x="6233299" y="4072511"/>
              <a:ext cx="1372984" cy="12337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265049" y="4091558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43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097149" y="5033544"/>
              <a:ext cx="2117775" cy="6539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256856" y="4676686"/>
              <a:ext cx="1923414" cy="671195"/>
            </a:xfrm>
            <a:custGeom>
              <a:avLst/>
              <a:gdLst/>
              <a:ahLst/>
              <a:cxnLst/>
              <a:rect l="l" t="t" r="r" b="b"/>
              <a:pathLst>
                <a:path w="1923415" h="671195">
                  <a:moveTo>
                    <a:pt x="0" y="0"/>
                  </a:moveTo>
                  <a:lnTo>
                    <a:pt x="1911078" y="666439"/>
                  </a:lnTo>
                  <a:lnTo>
                    <a:pt x="1923070" y="670621"/>
                  </a:lnTo>
                </a:path>
              </a:pathLst>
            </a:custGeom>
            <a:ln w="253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3220445" y="5033544"/>
            <a:ext cx="2118360" cy="654050"/>
            <a:chOff x="13220445" y="5033544"/>
            <a:chExt cx="2118360" cy="654050"/>
          </a:xfrm>
        </p:grpSpPr>
        <p:sp>
          <p:nvSpPr>
            <p:cNvPr id="35" name="object 35"/>
            <p:cNvSpPr/>
            <p:nvPr/>
          </p:nvSpPr>
          <p:spPr>
            <a:xfrm>
              <a:off x="13299947" y="528687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>
                <a:alpha val="974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220445" y="5033544"/>
              <a:ext cx="2117775" cy="6539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9122549" y="2882900"/>
          <a:ext cx="6167754" cy="3130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"/>
                <a:gridCol w="1761489"/>
                <a:gridCol w="93980"/>
                <a:gridCol w="2082165"/>
                <a:gridCol w="67945"/>
                <a:gridCol w="1892935"/>
                <a:gridCol w="82550"/>
              </a:tblGrid>
              <a:tr h="88900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 cap="flat" cmpd="sng" algn="ctr">
                      <a:solidFill>
                        <a:srgbClr val="164F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4533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</a:tcPr>
                </a:tc>
              </a:tr>
              <a:tr h="3739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835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0795" algn="ctr">
                        <a:lnSpc>
                          <a:spcPts val="2835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5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73126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</a:tr>
              <a:tr h="2157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ts val="28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ts val="160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23127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9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8" name="object 38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65049" y="4091559"/>
            <a:ext cx="1310005" cy="1170305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31496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48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>
              <a:alpha val="814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147873" y="5285575"/>
            <a:ext cx="135255" cy="115570"/>
          </a:xfrm>
          <a:custGeom>
            <a:avLst/>
            <a:gdLst/>
            <a:ahLst/>
            <a:cxnLst/>
            <a:rect l="l" t="t" r="r" b="b"/>
            <a:pathLst>
              <a:path w="135254" h="115570">
                <a:moveTo>
                  <a:pt x="40144" y="0"/>
                </a:moveTo>
                <a:lnTo>
                  <a:pt x="0" y="115112"/>
                </a:lnTo>
                <a:lnTo>
                  <a:pt x="135191" y="97701"/>
                </a:lnTo>
                <a:lnTo>
                  <a:pt x="40144" y="0"/>
                </a:lnTo>
                <a:close/>
              </a:path>
            </a:pathLst>
          </a:custGeom>
          <a:solidFill>
            <a:srgbClr val="F05A28">
              <a:alpha val="974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819900" y="7696200"/>
            <a:ext cx="768985" cy="736600"/>
          </a:xfrm>
          <a:prstGeom prst="rect">
            <a:avLst/>
          </a:prstGeom>
          <a:solidFill>
            <a:srgbClr val="F05A28"/>
          </a:solidFill>
          <a:ln w="38100">
            <a:solidFill>
              <a:srgbClr val="164F86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200"/>
              </a:spcBef>
            </a:pPr>
            <a:r>
              <a:rPr sz="2400" spc="25" dirty="0"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632200" y="7810500"/>
            <a:ext cx="2404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0" dirty="0">
                <a:solidFill>
                  <a:srgbClr val="404040"/>
                </a:solidFill>
                <a:latin typeface="Verdana"/>
                <a:cs typeface="Verdana"/>
              </a:rPr>
              <a:t>Shortest</a:t>
            </a:r>
            <a:r>
              <a:rPr sz="280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Verdana"/>
                <a:cs typeface="Verdana"/>
              </a:rPr>
              <a:t>Path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64175" y="3764625"/>
            <a:ext cx="1373505" cy="1233805"/>
            <a:chOff x="11564175" y="3764625"/>
            <a:chExt cx="1373505" cy="1233805"/>
          </a:xfrm>
        </p:grpSpPr>
        <p:sp>
          <p:nvSpPr>
            <p:cNvPr id="3" name="object 3"/>
            <p:cNvSpPr/>
            <p:nvPr/>
          </p:nvSpPr>
          <p:spPr>
            <a:xfrm>
              <a:off x="11564175" y="3764625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595925" y="3783672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33" y="0"/>
                  </a:lnTo>
                  <a:lnTo>
                    <a:pt x="130943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43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595925" y="3783672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276246" y="3138096"/>
            <a:ext cx="1373505" cy="1233805"/>
            <a:chOff x="2276246" y="3138096"/>
            <a:chExt cx="1373505" cy="1233805"/>
          </a:xfrm>
        </p:grpSpPr>
        <p:sp>
          <p:nvSpPr>
            <p:cNvPr id="7" name="object 7"/>
            <p:cNvSpPr/>
            <p:nvPr/>
          </p:nvSpPr>
          <p:spPr>
            <a:xfrm>
              <a:off x="2276246" y="3138096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7996" y="3157143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43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7996" y="3157143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27121" y="350138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27121" y="350138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143500" y="647700"/>
            <a:ext cx="59582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Unweighted</a:t>
            </a:r>
            <a:r>
              <a:rPr spc="-300" dirty="0"/>
              <a:t> </a:t>
            </a:r>
            <a:r>
              <a:rPr spc="-65" dirty="0"/>
              <a:t>Graphs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794000" y="3441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151371" y="2563710"/>
            <a:ext cx="684530" cy="494665"/>
            <a:chOff x="6151371" y="2563710"/>
            <a:chExt cx="684530" cy="494665"/>
          </a:xfrm>
        </p:grpSpPr>
        <p:sp>
          <p:nvSpPr>
            <p:cNvPr id="15" name="object 15"/>
            <p:cNvSpPr/>
            <p:nvPr/>
          </p:nvSpPr>
          <p:spPr>
            <a:xfrm>
              <a:off x="6157721" y="257006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57721" y="257006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324600" y="25146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585542" y="3765968"/>
            <a:ext cx="684530" cy="494665"/>
            <a:chOff x="8585542" y="3765968"/>
            <a:chExt cx="684530" cy="494665"/>
          </a:xfrm>
        </p:grpSpPr>
        <p:sp>
          <p:nvSpPr>
            <p:cNvPr id="19" name="object 19"/>
            <p:cNvSpPr/>
            <p:nvPr/>
          </p:nvSpPr>
          <p:spPr>
            <a:xfrm>
              <a:off x="8591892" y="37723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591892" y="37723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775700" y="3708400"/>
            <a:ext cx="29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1908701" y="4121568"/>
            <a:ext cx="684530" cy="494665"/>
            <a:chOff x="11908701" y="4121568"/>
            <a:chExt cx="684530" cy="494665"/>
          </a:xfrm>
        </p:grpSpPr>
        <p:sp>
          <p:nvSpPr>
            <p:cNvPr id="23" name="object 23"/>
            <p:cNvSpPr/>
            <p:nvPr/>
          </p:nvSpPr>
          <p:spPr>
            <a:xfrm>
              <a:off x="1191505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91505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2090400" y="40640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284471" y="4121568"/>
            <a:ext cx="684530" cy="494665"/>
            <a:chOff x="4284471" y="4121568"/>
            <a:chExt cx="684530" cy="494665"/>
          </a:xfrm>
        </p:grpSpPr>
        <p:sp>
          <p:nvSpPr>
            <p:cNvPr id="27" name="object 27"/>
            <p:cNvSpPr/>
            <p:nvPr/>
          </p:nvSpPr>
          <p:spPr>
            <a:xfrm>
              <a:off x="429082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143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9082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457700" y="40640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02171" y="5761990"/>
            <a:ext cx="671830" cy="481965"/>
          </a:xfrm>
          <a:prstGeom prst="rect">
            <a:avLst/>
          </a:prstGeom>
          <a:solidFill>
            <a:srgbClr val="DDDDDD">
              <a:alpha val="11828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8120">
              <a:lnSpc>
                <a:spcPts val="347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68372" y="5761990"/>
            <a:ext cx="671830" cy="481965"/>
          </a:xfrm>
          <a:prstGeom prst="rect">
            <a:avLst/>
          </a:prstGeom>
          <a:solidFill>
            <a:srgbClr val="DDDDDD">
              <a:alpha val="11828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3470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189820" y="2804579"/>
            <a:ext cx="8681720" cy="3009900"/>
            <a:chOff x="3189820" y="2804579"/>
            <a:chExt cx="8681720" cy="3009900"/>
          </a:xfrm>
        </p:grpSpPr>
        <p:sp>
          <p:nvSpPr>
            <p:cNvPr id="33" name="object 33"/>
            <p:cNvSpPr/>
            <p:nvPr/>
          </p:nvSpPr>
          <p:spPr>
            <a:xfrm>
              <a:off x="3196170" y="2810935"/>
              <a:ext cx="2949575" cy="724535"/>
            </a:xfrm>
            <a:custGeom>
              <a:avLst/>
              <a:gdLst/>
              <a:ahLst/>
              <a:cxnLst/>
              <a:rect l="l" t="t" r="r" b="b"/>
              <a:pathLst>
                <a:path w="2949575" h="724535">
                  <a:moveTo>
                    <a:pt x="0" y="724324"/>
                  </a:moveTo>
                  <a:lnTo>
                    <a:pt x="294944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24129" y="2810929"/>
              <a:ext cx="1805305" cy="963930"/>
            </a:xfrm>
            <a:custGeom>
              <a:avLst/>
              <a:gdLst/>
              <a:ahLst/>
              <a:cxnLst/>
              <a:rect l="l" t="t" r="r" b="b"/>
              <a:pathLst>
                <a:path w="1805304" h="963929">
                  <a:moveTo>
                    <a:pt x="0" y="0"/>
                  </a:moveTo>
                  <a:lnTo>
                    <a:pt x="1805048" y="963543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313329" y="4044416"/>
              <a:ext cx="2552065" cy="285750"/>
            </a:xfrm>
            <a:custGeom>
              <a:avLst/>
              <a:gdLst/>
              <a:ahLst/>
              <a:cxnLst/>
              <a:rect l="l" t="t" r="r" b="b"/>
              <a:pathLst>
                <a:path w="2552065" h="285750">
                  <a:moveTo>
                    <a:pt x="0" y="0"/>
                  </a:moveTo>
                  <a:lnTo>
                    <a:pt x="2551505" y="28563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02860" y="4620767"/>
              <a:ext cx="1187450" cy="1187450"/>
            </a:xfrm>
            <a:custGeom>
              <a:avLst/>
              <a:gdLst/>
              <a:ahLst/>
              <a:cxnLst/>
              <a:rect l="l" t="t" r="r" b="b"/>
              <a:pathLst>
                <a:path w="1187450" h="1187450">
                  <a:moveTo>
                    <a:pt x="0" y="0"/>
                  </a:moveTo>
                  <a:lnTo>
                    <a:pt x="1186938" y="118693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3151720" y="6002870"/>
            <a:ext cx="3038475" cy="0"/>
          </a:xfrm>
          <a:custGeom>
            <a:avLst/>
            <a:gdLst/>
            <a:ahLst/>
            <a:cxnLst/>
            <a:rect l="l" t="t" r="r" b="b"/>
            <a:pathLst>
              <a:path w="3038475">
                <a:moveTo>
                  <a:pt x="0" y="0"/>
                </a:moveTo>
                <a:lnTo>
                  <a:pt x="30383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9847071" y="5761990"/>
            <a:ext cx="671830" cy="481965"/>
          </a:xfrm>
          <a:prstGeom prst="rect">
            <a:avLst/>
          </a:prstGeom>
          <a:solidFill>
            <a:srgbClr val="DDDDDD">
              <a:alpha val="11828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720">
              <a:lnSpc>
                <a:spcPts val="3470"/>
              </a:lnSpc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877050" y="6002870"/>
            <a:ext cx="2954020" cy="0"/>
          </a:xfrm>
          <a:custGeom>
            <a:avLst/>
            <a:gdLst/>
            <a:ahLst/>
            <a:cxnLst/>
            <a:rect l="l" t="t" r="r" b="b"/>
            <a:pathLst>
              <a:path w="2954020">
                <a:moveTo>
                  <a:pt x="0" y="0"/>
                </a:moveTo>
                <a:lnTo>
                  <a:pt x="29536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2916705" y="3972178"/>
            <a:ext cx="9433560" cy="1838960"/>
            <a:chOff x="2916705" y="3972178"/>
            <a:chExt cx="9433560" cy="1838960"/>
          </a:xfrm>
        </p:grpSpPr>
        <p:sp>
          <p:nvSpPr>
            <p:cNvPr id="41" name="object 41"/>
            <p:cNvSpPr/>
            <p:nvPr/>
          </p:nvSpPr>
          <p:spPr>
            <a:xfrm>
              <a:off x="9232313" y="4241073"/>
              <a:ext cx="950594" cy="1503680"/>
            </a:xfrm>
            <a:custGeom>
              <a:avLst/>
              <a:gdLst/>
              <a:ahLst/>
              <a:cxnLst/>
              <a:rect l="l" t="t" r="r" b="b"/>
              <a:pathLst>
                <a:path w="950595" h="1503679">
                  <a:moveTo>
                    <a:pt x="950380" y="1503555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199460" y="3978528"/>
              <a:ext cx="1061720" cy="417830"/>
            </a:xfrm>
            <a:custGeom>
              <a:avLst/>
              <a:gdLst/>
              <a:ahLst/>
              <a:cxnLst/>
              <a:rect l="l" t="t" r="r" b="b"/>
              <a:pathLst>
                <a:path w="1061720" h="417829">
                  <a:moveTo>
                    <a:pt x="0" y="0"/>
                  </a:moveTo>
                  <a:lnTo>
                    <a:pt x="1061329" y="417399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23055" y="4620767"/>
              <a:ext cx="1614170" cy="1156970"/>
            </a:xfrm>
            <a:custGeom>
              <a:avLst/>
              <a:gdLst/>
              <a:ahLst/>
              <a:cxnLst/>
              <a:rect l="l" t="t" r="r" b="b"/>
              <a:pathLst>
                <a:path w="1614170" h="1156970">
                  <a:moveTo>
                    <a:pt x="1614133" y="0"/>
                  </a:moveTo>
                  <a:lnTo>
                    <a:pt x="0" y="115681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565418" y="4623942"/>
              <a:ext cx="1778635" cy="1181100"/>
            </a:xfrm>
            <a:custGeom>
              <a:avLst/>
              <a:gdLst/>
              <a:ahLst/>
              <a:cxnLst/>
              <a:rect l="l" t="t" r="r" b="b"/>
              <a:pathLst>
                <a:path w="1778634" h="1181100">
                  <a:moveTo>
                    <a:pt x="1778041" y="0"/>
                  </a:moveTo>
                  <a:lnTo>
                    <a:pt x="0" y="1180591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836231" y="4212170"/>
              <a:ext cx="1781175" cy="1561465"/>
            </a:xfrm>
            <a:custGeom>
              <a:avLst/>
              <a:gdLst/>
              <a:ahLst/>
              <a:cxnLst/>
              <a:rect l="l" t="t" r="r" b="b"/>
              <a:pathLst>
                <a:path w="1781175" h="1561464">
                  <a:moveTo>
                    <a:pt x="1780845" y="0"/>
                  </a:moveTo>
                  <a:lnTo>
                    <a:pt x="0" y="1561375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905000" y="2565400"/>
            <a:ext cx="21132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Source</a:t>
            </a:r>
            <a:r>
              <a:rPr sz="2600" spc="-21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60" dirty="0">
                <a:solidFill>
                  <a:srgbClr val="535353"/>
                </a:solidFill>
                <a:latin typeface="Verdana"/>
                <a:cs typeface="Verdana"/>
              </a:rPr>
              <a:t>node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163300" y="3289300"/>
            <a:ext cx="28644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0" dirty="0">
                <a:solidFill>
                  <a:srgbClr val="535353"/>
                </a:solidFill>
                <a:latin typeface="Verdana"/>
                <a:cs typeface="Verdana"/>
              </a:rPr>
              <a:t>Destination</a:t>
            </a:r>
            <a:r>
              <a:rPr sz="2600" spc="-21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60" dirty="0">
                <a:solidFill>
                  <a:srgbClr val="535353"/>
                </a:solidFill>
                <a:latin typeface="Verdana"/>
                <a:cs typeface="Verdana"/>
              </a:rPr>
              <a:t>node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711700" y="2400300"/>
            <a:ext cx="20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6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835900" y="2717800"/>
            <a:ext cx="20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6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325100" y="3556000"/>
            <a:ext cx="20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6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309100" y="4800600"/>
            <a:ext cx="20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6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1430000" y="5232400"/>
            <a:ext cx="20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6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394700" y="5943600"/>
            <a:ext cx="20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6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200900" y="4559300"/>
            <a:ext cx="20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6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651500" y="4432300"/>
            <a:ext cx="20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6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263900" y="4711700"/>
            <a:ext cx="20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6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470400" y="5295900"/>
            <a:ext cx="20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6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984500" y="7620000"/>
            <a:ext cx="9916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5" dirty="0">
                <a:latin typeface="Verdana"/>
                <a:cs typeface="Verdana"/>
              </a:rPr>
              <a:t>Cost </a:t>
            </a:r>
            <a:r>
              <a:rPr sz="3600" spc="130" dirty="0">
                <a:latin typeface="Verdana"/>
                <a:cs typeface="Verdana"/>
              </a:rPr>
              <a:t>of </a:t>
            </a:r>
            <a:r>
              <a:rPr sz="3600" spc="-5" dirty="0">
                <a:latin typeface="Verdana"/>
                <a:cs typeface="Verdana"/>
              </a:rPr>
              <a:t>shortest </a:t>
            </a:r>
            <a:r>
              <a:rPr sz="3600" spc="25" dirty="0">
                <a:latin typeface="Verdana"/>
                <a:cs typeface="Verdana"/>
              </a:rPr>
              <a:t>path </a:t>
            </a:r>
            <a:r>
              <a:rPr sz="3600" spc="-665" dirty="0">
                <a:latin typeface="Verdana"/>
                <a:cs typeface="Verdana"/>
              </a:rPr>
              <a:t>= </a:t>
            </a:r>
            <a:r>
              <a:rPr sz="3600" spc="-5" dirty="0">
                <a:latin typeface="Verdana"/>
                <a:cs typeface="Verdana"/>
              </a:rPr>
              <a:t>number </a:t>
            </a:r>
            <a:r>
              <a:rPr sz="3600" spc="130" dirty="0">
                <a:latin typeface="Verdana"/>
                <a:cs typeface="Verdana"/>
              </a:rPr>
              <a:t>of </a:t>
            </a:r>
            <a:r>
              <a:rPr sz="3600" spc="55" dirty="0">
                <a:latin typeface="Verdana"/>
                <a:cs typeface="Verdana"/>
              </a:rPr>
              <a:t>hops</a:t>
            </a:r>
            <a:r>
              <a:rPr sz="3600" spc="-740" dirty="0">
                <a:latin typeface="Verdana"/>
                <a:cs typeface="Verdana"/>
              </a:rPr>
              <a:t> </a:t>
            </a:r>
            <a:r>
              <a:rPr sz="3600" spc="-665" dirty="0">
                <a:latin typeface="Verdana"/>
                <a:cs typeface="Verdana"/>
              </a:rPr>
              <a:t>= </a:t>
            </a:r>
            <a:r>
              <a:rPr sz="3600" spc="-65" dirty="0">
                <a:latin typeface="Verdana"/>
                <a:cs typeface="Verdana"/>
              </a:rPr>
              <a:t>3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771900" y="3746500"/>
            <a:ext cx="20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6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899846" y="3056483"/>
            <a:ext cx="1637030" cy="948055"/>
            <a:chOff x="6899846" y="3056483"/>
            <a:chExt cx="1637030" cy="948055"/>
          </a:xfrm>
        </p:grpSpPr>
        <p:sp>
          <p:nvSpPr>
            <p:cNvPr id="61" name="object 61"/>
            <p:cNvSpPr/>
            <p:nvPr/>
          </p:nvSpPr>
          <p:spPr>
            <a:xfrm>
              <a:off x="6931596" y="3088233"/>
              <a:ext cx="1407795" cy="803910"/>
            </a:xfrm>
            <a:custGeom>
              <a:avLst/>
              <a:gdLst/>
              <a:ahLst/>
              <a:cxnLst/>
              <a:rect l="l" t="t" r="r" b="b"/>
              <a:pathLst>
                <a:path w="1407795" h="803910">
                  <a:moveTo>
                    <a:pt x="0" y="0"/>
                  </a:moveTo>
                  <a:lnTo>
                    <a:pt x="1380036" y="787587"/>
                  </a:lnTo>
                  <a:lnTo>
                    <a:pt x="1407611" y="803324"/>
                  </a:lnTo>
                </a:path>
              </a:pathLst>
            </a:custGeom>
            <a:ln w="63499">
              <a:solidFill>
                <a:srgbClr val="0C9DB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247430" y="3763314"/>
              <a:ext cx="289560" cy="241300"/>
            </a:xfrm>
            <a:custGeom>
              <a:avLst/>
              <a:gdLst/>
              <a:ahLst/>
              <a:cxnLst/>
              <a:rect l="l" t="t" r="r" b="b"/>
              <a:pathLst>
                <a:path w="289559" h="241300">
                  <a:moveTo>
                    <a:pt x="128422" y="0"/>
                  </a:moveTo>
                  <a:lnTo>
                    <a:pt x="0" y="225018"/>
                  </a:lnTo>
                  <a:lnTo>
                    <a:pt x="289217" y="240931"/>
                  </a:lnTo>
                  <a:lnTo>
                    <a:pt x="128422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3548303" y="2924568"/>
            <a:ext cx="8266430" cy="1730375"/>
            <a:chOff x="3548303" y="2924568"/>
            <a:chExt cx="8266430" cy="1730375"/>
          </a:xfrm>
        </p:grpSpPr>
        <p:sp>
          <p:nvSpPr>
            <p:cNvPr id="64" name="object 64"/>
            <p:cNvSpPr/>
            <p:nvPr/>
          </p:nvSpPr>
          <p:spPr>
            <a:xfrm>
              <a:off x="3580053" y="3041726"/>
              <a:ext cx="2264410" cy="597535"/>
            </a:xfrm>
            <a:custGeom>
              <a:avLst/>
              <a:gdLst/>
              <a:ahLst/>
              <a:cxnLst/>
              <a:rect l="l" t="t" r="r" b="b"/>
              <a:pathLst>
                <a:path w="2264410" h="597535">
                  <a:moveTo>
                    <a:pt x="0" y="597344"/>
                  </a:moveTo>
                  <a:lnTo>
                    <a:pt x="2233598" y="8098"/>
                  </a:lnTo>
                  <a:lnTo>
                    <a:pt x="2264297" y="0"/>
                  </a:lnTo>
                </a:path>
              </a:pathLst>
            </a:custGeom>
            <a:ln w="63499">
              <a:solidFill>
                <a:srgbClr val="0C9DB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780608" y="2924568"/>
              <a:ext cx="283845" cy="250825"/>
            </a:xfrm>
            <a:custGeom>
              <a:avLst/>
              <a:gdLst/>
              <a:ahLst/>
              <a:cxnLst/>
              <a:rect l="l" t="t" r="r" b="b"/>
              <a:pathLst>
                <a:path w="283845" h="250825">
                  <a:moveTo>
                    <a:pt x="0" y="0"/>
                  </a:moveTo>
                  <a:lnTo>
                    <a:pt x="66090" y="250507"/>
                  </a:lnTo>
                  <a:lnTo>
                    <a:pt x="283552" y="59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367964" y="4237151"/>
              <a:ext cx="2221230" cy="293370"/>
            </a:xfrm>
            <a:custGeom>
              <a:avLst/>
              <a:gdLst/>
              <a:ahLst/>
              <a:cxnLst/>
              <a:rect l="l" t="t" r="r" b="b"/>
              <a:pathLst>
                <a:path w="2221229" h="293370">
                  <a:moveTo>
                    <a:pt x="0" y="0"/>
                  </a:moveTo>
                  <a:lnTo>
                    <a:pt x="2189471" y="289033"/>
                  </a:lnTo>
                  <a:lnTo>
                    <a:pt x="2220948" y="293188"/>
                  </a:lnTo>
                </a:path>
              </a:pathLst>
            </a:custGeom>
            <a:ln w="63500">
              <a:solidFill>
                <a:srgbClr val="0C9DB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1540489" y="4397756"/>
              <a:ext cx="274320" cy="257175"/>
            </a:xfrm>
            <a:custGeom>
              <a:avLst/>
              <a:gdLst/>
              <a:ahLst/>
              <a:cxnLst/>
              <a:rect l="l" t="t" r="r" b="b"/>
              <a:pathLst>
                <a:path w="274320" h="257175">
                  <a:moveTo>
                    <a:pt x="33908" y="0"/>
                  </a:moveTo>
                  <a:lnTo>
                    <a:pt x="0" y="256844"/>
                  </a:lnTo>
                  <a:lnTo>
                    <a:pt x="273799" y="162331"/>
                  </a:lnTo>
                  <a:lnTo>
                    <a:pt x="33908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21800" y="2895599"/>
            <a:ext cx="5896610" cy="889000"/>
          </a:xfrm>
          <a:custGeom>
            <a:avLst/>
            <a:gdLst/>
            <a:ahLst/>
            <a:cxnLst/>
            <a:rect l="l" t="t" r="r" b="b"/>
            <a:pathLst>
              <a:path w="5896609" h="889000">
                <a:moveTo>
                  <a:pt x="5896356" y="0"/>
                </a:moveTo>
                <a:lnTo>
                  <a:pt x="4004056" y="0"/>
                </a:lnTo>
                <a:lnTo>
                  <a:pt x="1761388" y="0"/>
                </a:lnTo>
                <a:lnTo>
                  <a:pt x="0" y="0"/>
                </a:lnTo>
                <a:lnTo>
                  <a:pt x="0" y="889000"/>
                </a:lnTo>
                <a:lnTo>
                  <a:pt x="1761388" y="889000"/>
                </a:lnTo>
                <a:lnTo>
                  <a:pt x="4004056" y="889000"/>
                </a:lnTo>
                <a:lnTo>
                  <a:pt x="5896356" y="889000"/>
                </a:lnTo>
                <a:lnTo>
                  <a:pt x="5896356" y="0"/>
                </a:lnTo>
                <a:close/>
              </a:path>
            </a:pathLst>
          </a:custGeom>
          <a:solidFill>
            <a:srgbClr val="9BC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04400" y="3136900"/>
            <a:ext cx="788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57000" y="3136900"/>
            <a:ext cx="1296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Distance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5500" y="2946400"/>
            <a:ext cx="149923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68300" marR="5080" indent="-355600">
              <a:lnSpc>
                <a:spcPct val="100699"/>
              </a:lnSpc>
              <a:spcBef>
                <a:spcPts val="8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Prece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din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g  Node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71100" y="3784600"/>
            <a:ext cx="266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4" dirty="0"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77700" y="3784600"/>
            <a:ext cx="2463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10" dirty="0">
                <a:solidFill>
                  <a:srgbClr val="2A9FBC"/>
                </a:solidFill>
                <a:latin typeface="Verdana"/>
                <a:cs typeface="Verdana"/>
              </a:rPr>
              <a:t>0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35100" y="3784600"/>
            <a:ext cx="266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4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3800" y="4229100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latin typeface="Verdana"/>
                <a:cs typeface="Verdana"/>
              </a:rPr>
              <a:t>B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03100" y="4229100"/>
            <a:ext cx="21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solidFill>
                  <a:srgbClr val="2A9FBC"/>
                </a:solidFill>
                <a:latin typeface="Verdana"/>
                <a:cs typeface="Verdana"/>
              </a:rPr>
              <a:t>2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135100" y="4229100"/>
            <a:ext cx="266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4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71100" y="4673600"/>
            <a:ext cx="250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latin typeface="Verdana"/>
                <a:cs typeface="Verdana"/>
              </a:rPr>
              <a:t>C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03100" y="4673600"/>
            <a:ext cx="213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2A9FBC"/>
                </a:solidFill>
                <a:latin typeface="Verdana"/>
                <a:cs typeface="Verdana"/>
              </a:rPr>
              <a:t>3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135100" y="4673600"/>
            <a:ext cx="266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4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71100" y="5118100"/>
            <a:ext cx="264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090400" y="5118100"/>
            <a:ext cx="233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5" dirty="0">
                <a:solidFill>
                  <a:srgbClr val="2A9FBC"/>
                </a:solidFill>
                <a:latin typeface="Verdana"/>
                <a:cs typeface="Verdana"/>
              </a:rPr>
              <a:t>4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147800" y="5118100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2A9FBC"/>
                </a:solidFill>
                <a:latin typeface="Verdana"/>
                <a:cs typeface="Verdana"/>
              </a:rPr>
              <a:t>B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83800" y="5575300"/>
            <a:ext cx="229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090400" y="5575300"/>
            <a:ext cx="225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2A9FBC"/>
                </a:solidFill>
                <a:latin typeface="Verdana"/>
                <a:cs typeface="Verdana"/>
              </a:rPr>
              <a:t>9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147800" y="5575300"/>
            <a:ext cx="250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solidFill>
                  <a:srgbClr val="2A9FBC"/>
                </a:solidFill>
                <a:latin typeface="Verdana"/>
                <a:cs typeface="Verdana"/>
              </a:rPr>
              <a:t>C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097149" y="2882900"/>
            <a:ext cx="6249670" cy="3155950"/>
            <a:chOff x="9097149" y="2882900"/>
            <a:chExt cx="6249670" cy="3155950"/>
          </a:xfrm>
        </p:grpSpPr>
        <p:sp>
          <p:nvSpPr>
            <p:cNvPr id="22" name="object 22"/>
            <p:cNvSpPr/>
            <p:nvPr/>
          </p:nvSpPr>
          <p:spPr>
            <a:xfrm>
              <a:off x="11083188" y="2882900"/>
              <a:ext cx="0" cy="901700"/>
            </a:xfrm>
            <a:custGeom>
              <a:avLst/>
              <a:gdLst/>
              <a:ahLst/>
              <a:cxnLst/>
              <a:rect l="l" t="t" r="r" b="b"/>
              <a:pathLst>
                <a:path h="901700">
                  <a:moveTo>
                    <a:pt x="0" y="0"/>
                  </a:moveTo>
                  <a:lnTo>
                    <a:pt x="0" y="9017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083188" y="3784600"/>
              <a:ext cx="0" cy="2254250"/>
            </a:xfrm>
            <a:custGeom>
              <a:avLst/>
              <a:gdLst/>
              <a:ahLst/>
              <a:cxnLst/>
              <a:rect l="l" t="t" r="r" b="b"/>
              <a:pathLst>
                <a:path h="2254250">
                  <a:moveTo>
                    <a:pt x="0" y="0"/>
                  </a:moveTo>
                  <a:lnTo>
                    <a:pt x="0" y="2254250"/>
                  </a:lnTo>
                </a:path>
              </a:pathLst>
            </a:custGeom>
            <a:ln w="25400">
              <a:solidFill>
                <a:srgbClr val="164F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325842" y="2882900"/>
              <a:ext cx="0" cy="901700"/>
            </a:xfrm>
            <a:custGeom>
              <a:avLst/>
              <a:gdLst/>
              <a:ahLst/>
              <a:cxnLst/>
              <a:rect l="l" t="t" r="r" b="b"/>
              <a:pathLst>
                <a:path h="901700">
                  <a:moveTo>
                    <a:pt x="0" y="0"/>
                  </a:moveTo>
                  <a:lnTo>
                    <a:pt x="0" y="9017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309099" y="3784600"/>
              <a:ext cx="5922010" cy="2254250"/>
            </a:xfrm>
            <a:custGeom>
              <a:avLst/>
              <a:gdLst/>
              <a:ahLst/>
              <a:cxnLst/>
              <a:rect l="l" t="t" r="r" b="b"/>
              <a:pathLst>
                <a:path w="5922009" h="2254250">
                  <a:moveTo>
                    <a:pt x="4016743" y="0"/>
                  </a:moveTo>
                  <a:lnTo>
                    <a:pt x="4016743" y="2254250"/>
                  </a:lnTo>
                </a:path>
                <a:path w="5922009" h="2254250">
                  <a:moveTo>
                    <a:pt x="0" y="453390"/>
                  </a:moveTo>
                  <a:lnTo>
                    <a:pt x="5921806" y="453390"/>
                  </a:lnTo>
                </a:path>
                <a:path w="5922009" h="2254250">
                  <a:moveTo>
                    <a:pt x="0" y="900430"/>
                  </a:moveTo>
                  <a:lnTo>
                    <a:pt x="5921806" y="900430"/>
                  </a:lnTo>
                </a:path>
                <a:path w="5922009" h="2254250">
                  <a:moveTo>
                    <a:pt x="0" y="1347470"/>
                  </a:moveTo>
                  <a:lnTo>
                    <a:pt x="5921806" y="1347470"/>
                  </a:lnTo>
                </a:path>
                <a:path w="5922009" h="2254250">
                  <a:moveTo>
                    <a:pt x="0" y="1794510"/>
                  </a:moveTo>
                  <a:lnTo>
                    <a:pt x="5921806" y="1794510"/>
                  </a:lnTo>
                </a:path>
              </a:pathLst>
            </a:custGeom>
            <a:ln w="25400">
              <a:solidFill>
                <a:srgbClr val="164F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309099" y="2882900"/>
              <a:ext cx="5922010" cy="901700"/>
            </a:xfrm>
            <a:custGeom>
              <a:avLst/>
              <a:gdLst/>
              <a:ahLst/>
              <a:cxnLst/>
              <a:rect l="l" t="t" r="r" b="b"/>
              <a:pathLst>
                <a:path w="5922009" h="901700">
                  <a:moveTo>
                    <a:pt x="0" y="901700"/>
                  </a:moveTo>
                  <a:lnTo>
                    <a:pt x="5921806" y="901700"/>
                  </a:lnTo>
                </a:path>
                <a:path w="5922009" h="901700">
                  <a:moveTo>
                    <a:pt x="12700" y="0"/>
                  </a:moveTo>
                  <a:lnTo>
                    <a:pt x="12700" y="9017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321799" y="3784600"/>
              <a:ext cx="0" cy="2254250"/>
            </a:xfrm>
            <a:custGeom>
              <a:avLst/>
              <a:gdLst/>
              <a:ahLst/>
              <a:cxnLst/>
              <a:rect l="l" t="t" r="r" b="b"/>
              <a:pathLst>
                <a:path h="2254250">
                  <a:moveTo>
                    <a:pt x="0" y="0"/>
                  </a:moveTo>
                  <a:lnTo>
                    <a:pt x="0" y="2254250"/>
                  </a:lnTo>
                </a:path>
              </a:pathLst>
            </a:custGeom>
            <a:ln w="25400">
              <a:solidFill>
                <a:srgbClr val="164F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218206" y="2882900"/>
              <a:ext cx="0" cy="901700"/>
            </a:xfrm>
            <a:custGeom>
              <a:avLst/>
              <a:gdLst/>
              <a:ahLst/>
              <a:cxnLst/>
              <a:rect l="l" t="t" r="r" b="b"/>
              <a:pathLst>
                <a:path h="901700">
                  <a:moveTo>
                    <a:pt x="0" y="0"/>
                  </a:moveTo>
                  <a:lnTo>
                    <a:pt x="0" y="9017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218206" y="3784600"/>
              <a:ext cx="0" cy="2254250"/>
            </a:xfrm>
            <a:custGeom>
              <a:avLst/>
              <a:gdLst/>
              <a:ahLst/>
              <a:cxnLst/>
              <a:rect l="l" t="t" r="r" b="b"/>
              <a:pathLst>
                <a:path h="2254250">
                  <a:moveTo>
                    <a:pt x="0" y="0"/>
                  </a:moveTo>
                  <a:lnTo>
                    <a:pt x="0" y="2254250"/>
                  </a:lnTo>
                </a:path>
              </a:pathLst>
            </a:custGeom>
            <a:ln w="25400">
              <a:solidFill>
                <a:srgbClr val="164F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309099" y="2895600"/>
              <a:ext cx="5922010" cy="0"/>
            </a:xfrm>
            <a:custGeom>
              <a:avLst/>
              <a:gdLst/>
              <a:ahLst/>
              <a:cxnLst/>
              <a:rect l="l" t="t" r="r" b="b"/>
              <a:pathLst>
                <a:path w="5922009">
                  <a:moveTo>
                    <a:pt x="0" y="0"/>
                  </a:moveTo>
                  <a:lnTo>
                    <a:pt x="592180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309099" y="6026150"/>
              <a:ext cx="5922010" cy="0"/>
            </a:xfrm>
            <a:custGeom>
              <a:avLst/>
              <a:gdLst/>
              <a:ahLst/>
              <a:cxnLst/>
              <a:rect l="l" t="t" r="r" b="b"/>
              <a:pathLst>
                <a:path w="5922009">
                  <a:moveTo>
                    <a:pt x="0" y="0"/>
                  </a:moveTo>
                  <a:lnTo>
                    <a:pt x="5921806" y="0"/>
                  </a:lnTo>
                </a:path>
              </a:pathLst>
            </a:custGeom>
            <a:ln w="25400">
              <a:solidFill>
                <a:srgbClr val="164F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097149" y="5033544"/>
              <a:ext cx="2117775" cy="6539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135249" y="5058943"/>
              <a:ext cx="2042160" cy="577850"/>
            </a:xfrm>
            <a:custGeom>
              <a:avLst/>
              <a:gdLst/>
              <a:ahLst/>
              <a:cxnLst/>
              <a:rect l="l" t="t" r="r" b="b"/>
              <a:pathLst>
                <a:path w="2042159" h="577850">
                  <a:moveTo>
                    <a:pt x="0" y="0"/>
                  </a:moveTo>
                  <a:lnTo>
                    <a:pt x="2041575" y="0"/>
                  </a:lnTo>
                  <a:lnTo>
                    <a:pt x="2041575" y="577785"/>
                  </a:lnTo>
                  <a:lnTo>
                    <a:pt x="0" y="577785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123574" y="5347830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80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299947" y="528687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>
                <a:alpha val="974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220445" y="5033544"/>
              <a:ext cx="2117775" cy="6539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258545" y="5058943"/>
              <a:ext cx="2042160" cy="577850"/>
            </a:xfrm>
            <a:custGeom>
              <a:avLst/>
              <a:gdLst/>
              <a:ahLst/>
              <a:cxnLst/>
              <a:rect l="l" t="t" r="r" b="b"/>
              <a:pathLst>
                <a:path w="2042159" h="577850">
                  <a:moveTo>
                    <a:pt x="0" y="0"/>
                  </a:moveTo>
                  <a:lnTo>
                    <a:pt x="2041575" y="0"/>
                  </a:lnTo>
                  <a:lnTo>
                    <a:pt x="2041575" y="577785"/>
                  </a:lnTo>
                  <a:lnTo>
                    <a:pt x="0" y="577785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020108" y="4541669"/>
              <a:ext cx="3117850" cy="806450"/>
            </a:xfrm>
            <a:custGeom>
              <a:avLst/>
              <a:gdLst/>
              <a:ahLst/>
              <a:cxnLst/>
              <a:rect l="l" t="t" r="r" b="b"/>
              <a:pathLst>
                <a:path w="3117850" h="806450">
                  <a:moveTo>
                    <a:pt x="3117658" y="806160"/>
                  </a:moveTo>
                  <a:lnTo>
                    <a:pt x="12295" y="317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914303" y="4485830"/>
              <a:ext cx="133350" cy="118110"/>
            </a:xfrm>
            <a:custGeom>
              <a:avLst/>
              <a:gdLst/>
              <a:ahLst/>
              <a:cxnLst/>
              <a:rect l="l" t="t" r="r" b="b"/>
              <a:pathLst>
                <a:path w="133350" h="118110">
                  <a:moveTo>
                    <a:pt x="133299" y="0"/>
                  </a:moveTo>
                  <a:lnTo>
                    <a:pt x="0" y="28498"/>
                  </a:lnTo>
                  <a:lnTo>
                    <a:pt x="102781" y="118046"/>
                  </a:lnTo>
                  <a:lnTo>
                    <a:pt x="133299" y="0"/>
                  </a:lnTo>
                  <a:close/>
                </a:path>
              </a:pathLst>
            </a:custGeom>
            <a:solidFill>
              <a:srgbClr val="F05A28">
                <a:alpha val="974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097149" y="4143020"/>
              <a:ext cx="2117775" cy="6539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135249" y="4168419"/>
              <a:ext cx="2042160" cy="577850"/>
            </a:xfrm>
            <a:custGeom>
              <a:avLst/>
              <a:gdLst/>
              <a:ahLst/>
              <a:cxnLst/>
              <a:rect l="l" t="t" r="r" b="b"/>
              <a:pathLst>
                <a:path w="2042159" h="577850">
                  <a:moveTo>
                    <a:pt x="0" y="0"/>
                  </a:moveTo>
                  <a:lnTo>
                    <a:pt x="2041575" y="0"/>
                  </a:lnTo>
                  <a:lnTo>
                    <a:pt x="2041575" y="577785"/>
                  </a:lnTo>
                  <a:lnTo>
                    <a:pt x="0" y="577785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157432" y="4457306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80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333729" y="439634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>
                <a:alpha val="974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228827" y="4143020"/>
              <a:ext cx="2117775" cy="6539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3266927" y="4168419"/>
              <a:ext cx="2042160" cy="577850"/>
            </a:xfrm>
            <a:custGeom>
              <a:avLst/>
              <a:gdLst/>
              <a:ahLst/>
              <a:cxnLst/>
              <a:rect l="l" t="t" r="r" b="b"/>
              <a:pathLst>
                <a:path w="2042159" h="577850">
                  <a:moveTo>
                    <a:pt x="0" y="0"/>
                  </a:moveTo>
                  <a:lnTo>
                    <a:pt x="2041575" y="0"/>
                  </a:lnTo>
                  <a:lnTo>
                    <a:pt x="2041575" y="577785"/>
                  </a:lnTo>
                  <a:lnTo>
                    <a:pt x="0" y="577785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Bac</a:t>
            </a:r>
            <a:r>
              <a:rPr spc="-20" dirty="0"/>
              <a:t>k</a:t>
            </a:r>
            <a:r>
              <a:rPr spc="25" dirty="0"/>
              <a:t>t</a:t>
            </a:r>
            <a:r>
              <a:rPr spc="-250" dirty="0"/>
              <a:t>r</a:t>
            </a:r>
            <a:r>
              <a:rPr spc="-15" dirty="0"/>
              <a:t>acking</a:t>
            </a:r>
          </a:p>
        </p:txBody>
      </p:sp>
      <p:grpSp>
        <p:nvGrpSpPr>
          <p:cNvPr id="47" name="object 47"/>
          <p:cNvGrpSpPr/>
          <p:nvPr/>
        </p:nvGrpSpPr>
        <p:grpSpPr>
          <a:xfrm>
            <a:off x="1330197" y="3236810"/>
            <a:ext cx="532765" cy="417195"/>
            <a:chOff x="1330197" y="3236810"/>
            <a:chExt cx="532765" cy="417195"/>
          </a:xfrm>
        </p:grpSpPr>
        <p:sp>
          <p:nvSpPr>
            <p:cNvPr id="48" name="object 48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52" name="object 52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56" name="object 56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6265049" y="4091559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31496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48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>
              <a:alpha val="814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>
              <a:alpha val="81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972376" y="2888452"/>
            <a:ext cx="5669280" cy="3012440"/>
            <a:chOff x="972376" y="2888452"/>
            <a:chExt cx="5669280" cy="3012440"/>
          </a:xfrm>
        </p:grpSpPr>
        <p:sp>
          <p:nvSpPr>
            <p:cNvPr id="63" name="object 63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529461" y="5522543"/>
              <a:ext cx="2656205" cy="378460"/>
            </a:xfrm>
            <a:custGeom>
              <a:avLst/>
              <a:gdLst/>
              <a:ahLst/>
              <a:cxnLst/>
              <a:rect l="l" t="t" r="r" b="b"/>
              <a:pathLst>
                <a:path w="2656204" h="378460">
                  <a:moveTo>
                    <a:pt x="121920" y="0"/>
                  </a:moveTo>
                  <a:lnTo>
                    <a:pt x="0" y="0"/>
                  </a:lnTo>
                  <a:lnTo>
                    <a:pt x="60960" y="121920"/>
                  </a:lnTo>
                  <a:lnTo>
                    <a:pt x="121920" y="0"/>
                  </a:lnTo>
                  <a:close/>
                </a:path>
                <a:path w="2656204" h="378460">
                  <a:moveTo>
                    <a:pt x="2655874" y="317258"/>
                  </a:moveTo>
                  <a:lnTo>
                    <a:pt x="2533954" y="256298"/>
                  </a:lnTo>
                  <a:lnTo>
                    <a:pt x="2533954" y="378218"/>
                  </a:lnTo>
                  <a:lnTo>
                    <a:pt x="2655874" y="317258"/>
                  </a:lnTo>
                  <a:close/>
                </a:path>
              </a:pathLst>
            </a:custGeom>
            <a:solidFill>
              <a:srgbClr val="000000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1066800" y="2336800"/>
            <a:ext cx="1172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Sou</a:t>
            </a:r>
            <a:r>
              <a:rPr sz="2600" spc="-6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600" spc="9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233299" y="4072511"/>
            <a:ext cx="1372984" cy="1233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6819900" y="7696200"/>
            <a:ext cx="789940" cy="776605"/>
          </a:xfrm>
          <a:prstGeom prst="rect">
            <a:avLst/>
          </a:prstGeom>
          <a:solidFill>
            <a:srgbClr val="F05A28"/>
          </a:solidFill>
          <a:ln w="38100">
            <a:solidFill>
              <a:srgbClr val="164F86"/>
            </a:solidFill>
          </a:ln>
        </p:spPr>
        <p:txBody>
          <a:bodyPr vert="horz" wrap="square" lIns="0" tIns="177800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1400"/>
              </a:spcBef>
            </a:pPr>
            <a:r>
              <a:rPr sz="2400" spc="85" dirty="0">
                <a:latin typeface="Verdana"/>
                <a:cs typeface="Verdana"/>
              </a:rPr>
              <a:t>B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609629" y="7696200"/>
            <a:ext cx="789940" cy="776605"/>
          </a:xfrm>
          <a:prstGeom prst="rect">
            <a:avLst/>
          </a:prstGeom>
          <a:solidFill>
            <a:srgbClr val="DDDDDD"/>
          </a:solidFill>
          <a:ln w="38100">
            <a:solidFill>
              <a:srgbClr val="164F86"/>
            </a:solidFill>
          </a:ln>
        </p:spPr>
        <p:txBody>
          <a:bodyPr vert="horz" wrap="square" lIns="0" tIns="1778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400"/>
              </a:spcBef>
            </a:pPr>
            <a:r>
              <a:rPr sz="2400" spc="25" dirty="0"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632200" y="7810500"/>
            <a:ext cx="2404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0" dirty="0">
                <a:solidFill>
                  <a:srgbClr val="404040"/>
                </a:solidFill>
                <a:latin typeface="Verdana"/>
                <a:cs typeface="Verdana"/>
              </a:rPr>
              <a:t>Shortest</a:t>
            </a:r>
            <a:r>
              <a:rPr sz="280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Verdana"/>
                <a:cs typeface="Verdana"/>
              </a:rPr>
              <a:t>Path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21800" y="2895599"/>
            <a:ext cx="5896610" cy="889000"/>
          </a:xfrm>
          <a:custGeom>
            <a:avLst/>
            <a:gdLst/>
            <a:ahLst/>
            <a:cxnLst/>
            <a:rect l="l" t="t" r="r" b="b"/>
            <a:pathLst>
              <a:path w="5896609" h="889000">
                <a:moveTo>
                  <a:pt x="5896356" y="0"/>
                </a:moveTo>
                <a:lnTo>
                  <a:pt x="4004056" y="0"/>
                </a:lnTo>
                <a:lnTo>
                  <a:pt x="1761388" y="0"/>
                </a:lnTo>
                <a:lnTo>
                  <a:pt x="0" y="0"/>
                </a:lnTo>
                <a:lnTo>
                  <a:pt x="0" y="889000"/>
                </a:lnTo>
                <a:lnTo>
                  <a:pt x="1761388" y="889000"/>
                </a:lnTo>
                <a:lnTo>
                  <a:pt x="4004056" y="889000"/>
                </a:lnTo>
                <a:lnTo>
                  <a:pt x="5896356" y="889000"/>
                </a:lnTo>
                <a:lnTo>
                  <a:pt x="5896356" y="0"/>
                </a:lnTo>
                <a:close/>
              </a:path>
            </a:pathLst>
          </a:custGeom>
          <a:solidFill>
            <a:srgbClr val="9BC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04400" y="3136900"/>
            <a:ext cx="788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57000" y="3136900"/>
            <a:ext cx="1296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Distance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5500" y="2946400"/>
            <a:ext cx="149923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68300" marR="5080" indent="-355600">
              <a:lnSpc>
                <a:spcPct val="100699"/>
              </a:lnSpc>
              <a:spcBef>
                <a:spcPts val="8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Prece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din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g  Node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71100" y="3784600"/>
            <a:ext cx="266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4" dirty="0"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77700" y="3784600"/>
            <a:ext cx="2463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10" dirty="0">
                <a:solidFill>
                  <a:srgbClr val="2A9FBC"/>
                </a:solidFill>
                <a:latin typeface="Verdana"/>
                <a:cs typeface="Verdana"/>
              </a:rPr>
              <a:t>0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35100" y="3784600"/>
            <a:ext cx="266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4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3800" y="4229100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latin typeface="Verdana"/>
                <a:cs typeface="Verdana"/>
              </a:rPr>
              <a:t>B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03100" y="4229100"/>
            <a:ext cx="21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solidFill>
                  <a:srgbClr val="2A9FBC"/>
                </a:solidFill>
                <a:latin typeface="Verdana"/>
                <a:cs typeface="Verdana"/>
              </a:rPr>
              <a:t>2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135100" y="4229100"/>
            <a:ext cx="266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4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71100" y="4673600"/>
            <a:ext cx="250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latin typeface="Verdana"/>
                <a:cs typeface="Verdana"/>
              </a:rPr>
              <a:t>C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03100" y="4673600"/>
            <a:ext cx="213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2A9FBC"/>
                </a:solidFill>
                <a:latin typeface="Verdana"/>
                <a:cs typeface="Verdana"/>
              </a:rPr>
              <a:t>3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135100" y="4673600"/>
            <a:ext cx="266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4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71100" y="5118100"/>
            <a:ext cx="264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090400" y="5118100"/>
            <a:ext cx="233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5" dirty="0">
                <a:solidFill>
                  <a:srgbClr val="2A9FBC"/>
                </a:solidFill>
                <a:latin typeface="Verdana"/>
                <a:cs typeface="Verdana"/>
              </a:rPr>
              <a:t>4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147800" y="5118100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2A9FBC"/>
                </a:solidFill>
                <a:latin typeface="Verdana"/>
                <a:cs typeface="Verdana"/>
              </a:rPr>
              <a:t>B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83800" y="5575300"/>
            <a:ext cx="229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090400" y="5575300"/>
            <a:ext cx="225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2A9FBC"/>
                </a:solidFill>
                <a:latin typeface="Verdana"/>
                <a:cs typeface="Verdana"/>
              </a:rPr>
              <a:t>9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147800" y="5575300"/>
            <a:ext cx="250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solidFill>
                  <a:srgbClr val="2A9FBC"/>
                </a:solidFill>
                <a:latin typeface="Verdana"/>
                <a:cs typeface="Verdana"/>
              </a:rPr>
              <a:t>C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097149" y="2882900"/>
            <a:ext cx="6249670" cy="3155950"/>
            <a:chOff x="9097149" y="2882900"/>
            <a:chExt cx="6249670" cy="3155950"/>
          </a:xfrm>
        </p:grpSpPr>
        <p:sp>
          <p:nvSpPr>
            <p:cNvPr id="22" name="object 22"/>
            <p:cNvSpPr/>
            <p:nvPr/>
          </p:nvSpPr>
          <p:spPr>
            <a:xfrm>
              <a:off x="11083188" y="2882900"/>
              <a:ext cx="0" cy="901700"/>
            </a:xfrm>
            <a:custGeom>
              <a:avLst/>
              <a:gdLst/>
              <a:ahLst/>
              <a:cxnLst/>
              <a:rect l="l" t="t" r="r" b="b"/>
              <a:pathLst>
                <a:path h="901700">
                  <a:moveTo>
                    <a:pt x="0" y="0"/>
                  </a:moveTo>
                  <a:lnTo>
                    <a:pt x="0" y="9017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083188" y="3784600"/>
              <a:ext cx="0" cy="2254250"/>
            </a:xfrm>
            <a:custGeom>
              <a:avLst/>
              <a:gdLst/>
              <a:ahLst/>
              <a:cxnLst/>
              <a:rect l="l" t="t" r="r" b="b"/>
              <a:pathLst>
                <a:path h="2254250">
                  <a:moveTo>
                    <a:pt x="0" y="0"/>
                  </a:moveTo>
                  <a:lnTo>
                    <a:pt x="0" y="2254250"/>
                  </a:lnTo>
                </a:path>
              </a:pathLst>
            </a:custGeom>
            <a:ln w="25400">
              <a:solidFill>
                <a:srgbClr val="164F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325842" y="2882900"/>
              <a:ext cx="0" cy="901700"/>
            </a:xfrm>
            <a:custGeom>
              <a:avLst/>
              <a:gdLst/>
              <a:ahLst/>
              <a:cxnLst/>
              <a:rect l="l" t="t" r="r" b="b"/>
              <a:pathLst>
                <a:path h="901700">
                  <a:moveTo>
                    <a:pt x="0" y="0"/>
                  </a:moveTo>
                  <a:lnTo>
                    <a:pt x="0" y="9017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309099" y="3784600"/>
              <a:ext cx="5922010" cy="2254250"/>
            </a:xfrm>
            <a:custGeom>
              <a:avLst/>
              <a:gdLst/>
              <a:ahLst/>
              <a:cxnLst/>
              <a:rect l="l" t="t" r="r" b="b"/>
              <a:pathLst>
                <a:path w="5922009" h="2254250">
                  <a:moveTo>
                    <a:pt x="4016743" y="0"/>
                  </a:moveTo>
                  <a:lnTo>
                    <a:pt x="4016743" y="2254250"/>
                  </a:lnTo>
                </a:path>
                <a:path w="5922009" h="2254250">
                  <a:moveTo>
                    <a:pt x="0" y="453390"/>
                  </a:moveTo>
                  <a:lnTo>
                    <a:pt x="5921806" y="453390"/>
                  </a:lnTo>
                </a:path>
                <a:path w="5922009" h="2254250">
                  <a:moveTo>
                    <a:pt x="0" y="900430"/>
                  </a:moveTo>
                  <a:lnTo>
                    <a:pt x="5921806" y="900430"/>
                  </a:lnTo>
                </a:path>
                <a:path w="5922009" h="2254250">
                  <a:moveTo>
                    <a:pt x="0" y="1347470"/>
                  </a:moveTo>
                  <a:lnTo>
                    <a:pt x="5921806" y="1347470"/>
                  </a:lnTo>
                </a:path>
                <a:path w="5922009" h="2254250">
                  <a:moveTo>
                    <a:pt x="0" y="1794510"/>
                  </a:moveTo>
                  <a:lnTo>
                    <a:pt x="5921806" y="1794510"/>
                  </a:lnTo>
                </a:path>
              </a:pathLst>
            </a:custGeom>
            <a:ln w="25400">
              <a:solidFill>
                <a:srgbClr val="164F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309099" y="2882900"/>
              <a:ext cx="5922010" cy="901700"/>
            </a:xfrm>
            <a:custGeom>
              <a:avLst/>
              <a:gdLst/>
              <a:ahLst/>
              <a:cxnLst/>
              <a:rect l="l" t="t" r="r" b="b"/>
              <a:pathLst>
                <a:path w="5922009" h="901700">
                  <a:moveTo>
                    <a:pt x="0" y="901700"/>
                  </a:moveTo>
                  <a:lnTo>
                    <a:pt x="5921806" y="901700"/>
                  </a:lnTo>
                </a:path>
                <a:path w="5922009" h="901700">
                  <a:moveTo>
                    <a:pt x="12700" y="0"/>
                  </a:moveTo>
                  <a:lnTo>
                    <a:pt x="12700" y="9017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321799" y="3784600"/>
              <a:ext cx="0" cy="2254250"/>
            </a:xfrm>
            <a:custGeom>
              <a:avLst/>
              <a:gdLst/>
              <a:ahLst/>
              <a:cxnLst/>
              <a:rect l="l" t="t" r="r" b="b"/>
              <a:pathLst>
                <a:path h="2254250">
                  <a:moveTo>
                    <a:pt x="0" y="0"/>
                  </a:moveTo>
                  <a:lnTo>
                    <a:pt x="0" y="2254250"/>
                  </a:lnTo>
                </a:path>
              </a:pathLst>
            </a:custGeom>
            <a:ln w="25400">
              <a:solidFill>
                <a:srgbClr val="164F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218206" y="2882900"/>
              <a:ext cx="0" cy="901700"/>
            </a:xfrm>
            <a:custGeom>
              <a:avLst/>
              <a:gdLst/>
              <a:ahLst/>
              <a:cxnLst/>
              <a:rect l="l" t="t" r="r" b="b"/>
              <a:pathLst>
                <a:path h="901700">
                  <a:moveTo>
                    <a:pt x="0" y="0"/>
                  </a:moveTo>
                  <a:lnTo>
                    <a:pt x="0" y="9017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218206" y="3784600"/>
              <a:ext cx="0" cy="2254250"/>
            </a:xfrm>
            <a:custGeom>
              <a:avLst/>
              <a:gdLst/>
              <a:ahLst/>
              <a:cxnLst/>
              <a:rect l="l" t="t" r="r" b="b"/>
              <a:pathLst>
                <a:path h="2254250">
                  <a:moveTo>
                    <a:pt x="0" y="0"/>
                  </a:moveTo>
                  <a:lnTo>
                    <a:pt x="0" y="2254250"/>
                  </a:lnTo>
                </a:path>
              </a:pathLst>
            </a:custGeom>
            <a:ln w="25400">
              <a:solidFill>
                <a:srgbClr val="164F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309099" y="2895600"/>
              <a:ext cx="5922010" cy="0"/>
            </a:xfrm>
            <a:custGeom>
              <a:avLst/>
              <a:gdLst/>
              <a:ahLst/>
              <a:cxnLst/>
              <a:rect l="l" t="t" r="r" b="b"/>
              <a:pathLst>
                <a:path w="5922009">
                  <a:moveTo>
                    <a:pt x="0" y="0"/>
                  </a:moveTo>
                  <a:lnTo>
                    <a:pt x="592180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309099" y="6026150"/>
              <a:ext cx="5922010" cy="0"/>
            </a:xfrm>
            <a:custGeom>
              <a:avLst/>
              <a:gdLst/>
              <a:ahLst/>
              <a:cxnLst/>
              <a:rect l="l" t="t" r="r" b="b"/>
              <a:pathLst>
                <a:path w="5922009">
                  <a:moveTo>
                    <a:pt x="0" y="0"/>
                  </a:moveTo>
                  <a:lnTo>
                    <a:pt x="5921806" y="0"/>
                  </a:lnTo>
                </a:path>
              </a:pathLst>
            </a:custGeom>
            <a:ln w="25400">
              <a:solidFill>
                <a:srgbClr val="164F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097149" y="5033544"/>
              <a:ext cx="2117775" cy="6539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135249" y="5058943"/>
              <a:ext cx="2042160" cy="577850"/>
            </a:xfrm>
            <a:custGeom>
              <a:avLst/>
              <a:gdLst/>
              <a:ahLst/>
              <a:cxnLst/>
              <a:rect l="l" t="t" r="r" b="b"/>
              <a:pathLst>
                <a:path w="2042159" h="577850">
                  <a:moveTo>
                    <a:pt x="0" y="0"/>
                  </a:moveTo>
                  <a:lnTo>
                    <a:pt x="2041575" y="0"/>
                  </a:lnTo>
                  <a:lnTo>
                    <a:pt x="2041575" y="577785"/>
                  </a:lnTo>
                  <a:lnTo>
                    <a:pt x="0" y="577785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123574" y="5347830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80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299947" y="528687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>
                <a:alpha val="974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220445" y="5033544"/>
              <a:ext cx="2117775" cy="6539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258545" y="5058943"/>
              <a:ext cx="2042160" cy="577850"/>
            </a:xfrm>
            <a:custGeom>
              <a:avLst/>
              <a:gdLst/>
              <a:ahLst/>
              <a:cxnLst/>
              <a:rect l="l" t="t" r="r" b="b"/>
              <a:pathLst>
                <a:path w="2042159" h="577850">
                  <a:moveTo>
                    <a:pt x="0" y="0"/>
                  </a:moveTo>
                  <a:lnTo>
                    <a:pt x="2041575" y="0"/>
                  </a:lnTo>
                  <a:lnTo>
                    <a:pt x="2041575" y="577785"/>
                  </a:lnTo>
                  <a:lnTo>
                    <a:pt x="0" y="577785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020108" y="4541669"/>
              <a:ext cx="3117850" cy="806450"/>
            </a:xfrm>
            <a:custGeom>
              <a:avLst/>
              <a:gdLst/>
              <a:ahLst/>
              <a:cxnLst/>
              <a:rect l="l" t="t" r="r" b="b"/>
              <a:pathLst>
                <a:path w="3117850" h="806450">
                  <a:moveTo>
                    <a:pt x="3117658" y="806160"/>
                  </a:moveTo>
                  <a:lnTo>
                    <a:pt x="12295" y="317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914303" y="4485830"/>
              <a:ext cx="133350" cy="118110"/>
            </a:xfrm>
            <a:custGeom>
              <a:avLst/>
              <a:gdLst/>
              <a:ahLst/>
              <a:cxnLst/>
              <a:rect l="l" t="t" r="r" b="b"/>
              <a:pathLst>
                <a:path w="133350" h="118110">
                  <a:moveTo>
                    <a:pt x="133299" y="0"/>
                  </a:moveTo>
                  <a:lnTo>
                    <a:pt x="0" y="28498"/>
                  </a:lnTo>
                  <a:lnTo>
                    <a:pt x="102781" y="118046"/>
                  </a:lnTo>
                  <a:lnTo>
                    <a:pt x="133299" y="0"/>
                  </a:lnTo>
                  <a:close/>
                </a:path>
              </a:pathLst>
            </a:custGeom>
            <a:solidFill>
              <a:srgbClr val="F05A28">
                <a:alpha val="974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097149" y="4143020"/>
              <a:ext cx="2117775" cy="6539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135249" y="4168419"/>
              <a:ext cx="2042160" cy="577850"/>
            </a:xfrm>
            <a:custGeom>
              <a:avLst/>
              <a:gdLst/>
              <a:ahLst/>
              <a:cxnLst/>
              <a:rect l="l" t="t" r="r" b="b"/>
              <a:pathLst>
                <a:path w="2042159" h="577850">
                  <a:moveTo>
                    <a:pt x="0" y="0"/>
                  </a:moveTo>
                  <a:lnTo>
                    <a:pt x="2041575" y="0"/>
                  </a:lnTo>
                  <a:lnTo>
                    <a:pt x="2041575" y="577785"/>
                  </a:lnTo>
                  <a:lnTo>
                    <a:pt x="0" y="577785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157432" y="4457306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80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333729" y="439634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>
                <a:alpha val="974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228827" y="4143020"/>
              <a:ext cx="2117775" cy="6539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3266927" y="4168419"/>
              <a:ext cx="2042160" cy="577850"/>
            </a:xfrm>
            <a:custGeom>
              <a:avLst/>
              <a:gdLst/>
              <a:ahLst/>
              <a:cxnLst/>
              <a:rect l="l" t="t" r="r" b="b"/>
              <a:pathLst>
                <a:path w="2042159" h="577850">
                  <a:moveTo>
                    <a:pt x="0" y="0"/>
                  </a:moveTo>
                  <a:lnTo>
                    <a:pt x="2041575" y="0"/>
                  </a:lnTo>
                  <a:lnTo>
                    <a:pt x="2041575" y="577785"/>
                  </a:lnTo>
                  <a:lnTo>
                    <a:pt x="0" y="577785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Bac</a:t>
            </a:r>
            <a:r>
              <a:rPr spc="-20" dirty="0"/>
              <a:t>k</a:t>
            </a:r>
            <a:r>
              <a:rPr spc="25" dirty="0"/>
              <a:t>t</a:t>
            </a:r>
            <a:r>
              <a:rPr spc="-250" dirty="0"/>
              <a:t>r</a:t>
            </a:r>
            <a:r>
              <a:rPr spc="-15" dirty="0"/>
              <a:t>acking</a:t>
            </a:r>
          </a:p>
        </p:txBody>
      </p:sp>
      <p:grpSp>
        <p:nvGrpSpPr>
          <p:cNvPr id="47" name="object 47"/>
          <p:cNvGrpSpPr/>
          <p:nvPr/>
        </p:nvGrpSpPr>
        <p:grpSpPr>
          <a:xfrm>
            <a:off x="1330197" y="3236810"/>
            <a:ext cx="532765" cy="417195"/>
            <a:chOff x="1330197" y="3236810"/>
            <a:chExt cx="532765" cy="417195"/>
          </a:xfrm>
        </p:grpSpPr>
        <p:sp>
          <p:nvSpPr>
            <p:cNvPr id="48" name="object 48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52" name="object 52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56" name="object 56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6265049" y="4091559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31496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48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>
              <a:alpha val="814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>
              <a:alpha val="81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972376" y="2888452"/>
            <a:ext cx="5669280" cy="3012440"/>
            <a:chOff x="972376" y="2888452"/>
            <a:chExt cx="5669280" cy="3012440"/>
          </a:xfrm>
        </p:grpSpPr>
        <p:sp>
          <p:nvSpPr>
            <p:cNvPr id="63" name="object 63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529461" y="5522543"/>
              <a:ext cx="2656205" cy="378460"/>
            </a:xfrm>
            <a:custGeom>
              <a:avLst/>
              <a:gdLst/>
              <a:ahLst/>
              <a:cxnLst/>
              <a:rect l="l" t="t" r="r" b="b"/>
              <a:pathLst>
                <a:path w="2656204" h="378460">
                  <a:moveTo>
                    <a:pt x="121920" y="0"/>
                  </a:moveTo>
                  <a:lnTo>
                    <a:pt x="0" y="0"/>
                  </a:lnTo>
                  <a:lnTo>
                    <a:pt x="60960" y="121920"/>
                  </a:lnTo>
                  <a:lnTo>
                    <a:pt x="121920" y="0"/>
                  </a:lnTo>
                  <a:close/>
                </a:path>
                <a:path w="2656204" h="378460">
                  <a:moveTo>
                    <a:pt x="2655874" y="317258"/>
                  </a:moveTo>
                  <a:lnTo>
                    <a:pt x="2533954" y="256298"/>
                  </a:lnTo>
                  <a:lnTo>
                    <a:pt x="2533954" y="378218"/>
                  </a:lnTo>
                  <a:lnTo>
                    <a:pt x="2655874" y="317258"/>
                  </a:lnTo>
                  <a:close/>
                </a:path>
              </a:pathLst>
            </a:custGeom>
            <a:solidFill>
              <a:srgbClr val="000000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1066800" y="2336800"/>
            <a:ext cx="1172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Sou</a:t>
            </a:r>
            <a:r>
              <a:rPr sz="2600" spc="-6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600" spc="9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233299" y="4072511"/>
            <a:ext cx="1372984" cy="1233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0" name="object 80"/>
          <p:cNvGraphicFramePr>
            <a:graphicFrameLocks noGrp="1"/>
          </p:cNvGraphicFramePr>
          <p:nvPr/>
        </p:nvGraphicFramePr>
        <p:xfrm>
          <a:off x="6800850" y="7677150"/>
          <a:ext cx="2466975" cy="834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325"/>
                <a:gridCol w="822325"/>
                <a:gridCol w="822325"/>
              </a:tblGrid>
              <a:tr h="834696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81" name="object 81"/>
          <p:cNvSpPr txBox="1"/>
          <p:nvPr/>
        </p:nvSpPr>
        <p:spPr>
          <a:xfrm>
            <a:off x="3632200" y="7815478"/>
            <a:ext cx="2404110" cy="45656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800" spc="-40" dirty="0">
                <a:solidFill>
                  <a:srgbClr val="404040"/>
                </a:solidFill>
                <a:latin typeface="Verdana"/>
                <a:cs typeface="Verdana"/>
              </a:rPr>
              <a:t>Shortest</a:t>
            </a:r>
            <a:r>
              <a:rPr sz="280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Verdana"/>
                <a:cs typeface="Verdana"/>
              </a:rPr>
              <a:t>Path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21800" y="2895599"/>
            <a:ext cx="5896610" cy="889000"/>
          </a:xfrm>
          <a:custGeom>
            <a:avLst/>
            <a:gdLst/>
            <a:ahLst/>
            <a:cxnLst/>
            <a:rect l="l" t="t" r="r" b="b"/>
            <a:pathLst>
              <a:path w="5896609" h="889000">
                <a:moveTo>
                  <a:pt x="5896356" y="0"/>
                </a:moveTo>
                <a:lnTo>
                  <a:pt x="4004056" y="0"/>
                </a:lnTo>
                <a:lnTo>
                  <a:pt x="1761388" y="0"/>
                </a:lnTo>
                <a:lnTo>
                  <a:pt x="0" y="0"/>
                </a:lnTo>
                <a:lnTo>
                  <a:pt x="0" y="889000"/>
                </a:lnTo>
                <a:lnTo>
                  <a:pt x="1761388" y="889000"/>
                </a:lnTo>
                <a:lnTo>
                  <a:pt x="4004056" y="889000"/>
                </a:lnTo>
                <a:lnTo>
                  <a:pt x="5896356" y="889000"/>
                </a:lnTo>
                <a:lnTo>
                  <a:pt x="5896356" y="0"/>
                </a:lnTo>
                <a:close/>
              </a:path>
            </a:pathLst>
          </a:custGeom>
          <a:solidFill>
            <a:srgbClr val="9BC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04400" y="3136900"/>
            <a:ext cx="788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57000" y="3136900"/>
            <a:ext cx="1296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Distance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5500" y="2946400"/>
            <a:ext cx="149923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68300" marR="5080" indent="-355600">
              <a:lnSpc>
                <a:spcPct val="100699"/>
              </a:lnSpc>
              <a:spcBef>
                <a:spcPts val="8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Prece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din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g  Node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71100" y="3784600"/>
            <a:ext cx="266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4" dirty="0"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77700" y="3784600"/>
            <a:ext cx="2463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10" dirty="0">
                <a:solidFill>
                  <a:srgbClr val="2A9FBC"/>
                </a:solidFill>
                <a:latin typeface="Verdana"/>
                <a:cs typeface="Verdana"/>
              </a:rPr>
              <a:t>0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35100" y="3784600"/>
            <a:ext cx="266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4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83800" y="4229100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latin typeface="Verdana"/>
                <a:cs typeface="Verdana"/>
              </a:rPr>
              <a:t>B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03100" y="4229100"/>
            <a:ext cx="21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solidFill>
                  <a:srgbClr val="2A9FBC"/>
                </a:solidFill>
                <a:latin typeface="Verdana"/>
                <a:cs typeface="Verdana"/>
              </a:rPr>
              <a:t>2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135100" y="4229100"/>
            <a:ext cx="266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4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71100" y="4673600"/>
            <a:ext cx="250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latin typeface="Verdana"/>
                <a:cs typeface="Verdana"/>
              </a:rPr>
              <a:t>C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03100" y="4673600"/>
            <a:ext cx="213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2A9FBC"/>
                </a:solidFill>
                <a:latin typeface="Verdana"/>
                <a:cs typeface="Verdana"/>
              </a:rPr>
              <a:t>3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135100" y="4673600"/>
            <a:ext cx="266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4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71100" y="5118100"/>
            <a:ext cx="264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090400" y="5118100"/>
            <a:ext cx="233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5" dirty="0">
                <a:solidFill>
                  <a:srgbClr val="2A9FBC"/>
                </a:solidFill>
                <a:latin typeface="Verdana"/>
                <a:cs typeface="Verdana"/>
              </a:rPr>
              <a:t>4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147800" y="5118100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2A9FBC"/>
                </a:solidFill>
                <a:latin typeface="Verdana"/>
                <a:cs typeface="Verdana"/>
              </a:rPr>
              <a:t>B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83800" y="5575300"/>
            <a:ext cx="229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090400" y="5575300"/>
            <a:ext cx="225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2A9FBC"/>
                </a:solidFill>
                <a:latin typeface="Verdana"/>
                <a:cs typeface="Verdana"/>
              </a:rPr>
              <a:t>9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147800" y="5575300"/>
            <a:ext cx="250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solidFill>
                  <a:srgbClr val="2A9FBC"/>
                </a:solidFill>
                <a:latin typeface="Verdana"/>
                <a:cs typeface="Verdana"/>
              </a:rPr>
              <a:t>C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105607" y="2882900"/>
            <a:ext cx="6266815" cy="3155950"/>
            <a:chOff x="9105607" y="2882900"/>
            <a:chExt cx="6266815" cy="3155950"/>
          </a:xfrm>
        </p:grpSpPr>
        <p:sp>
          <p:nvSpPr>
            <p:cNvPr id="22" name="object 22"/>
            <p:cNvSpPr/>
            <p:nvPr/>
          </p:nvSpPr>
          <p:spPr>
            <a:xfrm>
              <a:off x="11083188" y="2882900"/>
              <a:ext cx="0" cy="901700"/>
            </a:xfrm>
            <a:custGeom>
              <a:avLst/>
              <a:gdLst/>
              <a:ahLst/>
              <a:cxnLst/>
              <a:rect l="l" t="t" r="r" b="b"/>
              <a:pathLst>
                <a:path h="901700">
                  <a:moveTo>
                    <a:pt x="0" y="0"/>
                  </a:moveTo>
                  <a:lnTo>
                    <a:pt x="0" y="9017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083188" y="3784600"/>
              <a:ext cx="0" cy="2254250"/>
            </a:xfrm>
            <a:custGeom>
              <a:avLst/>
              <a:gdLst/>
              <a:ahLst/>
              <a:cxnLst/>
              <a:rect l="l" t="t" r="r" b="b"/>
              <a:pathLst>
                <a:path h="2254250">
                  <a:moveTo>
                    <a:pt x="0" y="0"/>
                  </a:moveTo>
                  <a:lnTo>
                    <a:pt x="0" y="2254250"/>
                  </a:lnTo>
                </a:path>
              </a:pathLst>
            </a:custGeom>
            <a:ln w="25400">
              <a:solidFill>
                <a:srgbClr val="164F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325843" y="2882900"/>
              <a:ext cx="0" cy="901700"/>
            </a:xfrm>
            <a:custGeom>
              <a:avLst/>
              <a:gdLst/>
              <a:ahLst/>
              <a:cxnLst/>
              <a:rect l="l" t="t" r="r" b="b"/>
              <a:pathLst>
                <a:path h="901700">
                  <a:moveTo>
                    <a:pt x="0" y="0"/>
                  </a:moveTo>
                  <a:lnTo>
                    <a:pt x="0" y="9017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309099" y="3784600"/>
              <a:ext cx="5922010" cy="2254250"/>
            </a:xfrm>
            <a:custGeom>
              <a:avLst/>
              <a:gdLst/>
              <a:ahLst/>
              <a:cxnLst/>
              <a:rect l="l" t="t" r="r" b="b"/>
              <a:pathLst>
                <a:path w="5922009" h="2254250">
                  <a:moveTo>
                    <a:pt x="4016743" y="0"/>
                  </a:moveTo>
                  <a:lnTo>
                    <a:pt x="4016743" y="2254250"/>
                  </a:lnTo>
                </a:path>
                <a:path w="5922009" h="2254250">
                  <a:moveTo>
                    <a:pt x="0" y="453390"/>
                  </a:moveTo>
                  <a:lnTo>
                    <a:pt x="5921806" y="453390"/>
                  </a:lnTo>
                </a:path>
                <a:path w="5922009" h="2254250">
                  <a:moveTo>
                    <a:pt x="0" y="900430"/>
                  </a:moveTo>
                  <a:lnTo>
                    <a:pt x="5921806" y="900430"/>
                  </a:lnTo>
                </a:path>
                <a:path w="5922009" h="2254250">
                  <a:moveTo>
                    <a:pt x="0" y="1347470"/>
                  </a:moveTo>
                  <a:lnTo>
                    <a:pt x="5921806" y="1347470"/>
                  </a:lnTo>
                </a:path>
                <a:path w="5922009" h="2254250">
                  <a:moveTo>
                    <a:pt x="0" y="1794510"/>
                  </a:moveTo>
                  <a:lnTo>
                    <a:pt x="5921806" y="1794510"/>
                  </a:lnTo>
                </a:path>
              </a:pathLst>
            </a:custGeom>
            <a:ln w="25400">
              <a:solidFill>
                <a:srgbClr val="164F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309099" y="2882900"/>
              <a:ext cx="5922010" cy="901700"/>
            </a:xfrm>
            <a:custGeom>
              <a:avLst/>
              <a:gdLst/>
              <a:ahLst/>
              <a:cxnLst/>
              <a:rect l="l" t="t" r="r" b="b"/>
              <a:pathLst>
                <a:path w="5922009" h="901700">
                  <a:moveTo>
                    <a:pt x="0" y="901700"/>
                  </a:moveTo>
                  <a:lnTo>
                    <a:pt x="5921806" y="901700"/>
                  </a:lnTo>
                </a:path>
                <a:path w="5922009" h="901700">
                  <a:moveTo>
                    <a:pt x="12700" y="0"/>
                  </a:moveTo>
                  <a:lnTo>
                    <a:pt x="12700" y="9017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321799" y="3784600"/>
              <a:ext cx="0" cy="2254250"/>
            </a:xfrm>
            <a:custGeom>
              <a:avLst/>
              <a:gdLst/>
              <a:ahLst/>
              <a:cxnLst/>
              <a:rect l="l" t="t" r="r" b="b"/>
              <a:pathLst>
                <a:path h="2254250">
                  <a:moveTo>
                    <a:pt x="0" y="0"/>
                  </a:moveTo>
                  <a:lnTo>
                    <a:pt x="0" y="2254250"/>
                  </a:lnTo>
                </a:path>
              </a:pathLst>
            </a:custGeom>
            <a:ln w="25400">
              <a:solidFill>
                <a:srgbClr val="164F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218206" y="2882900"/>
              <a:ext cx="0" cy="901700"/>
            </a:xfrm>
            <a:custGeom>
              <a:avLst/>
              <a:gdLst/>
              <a:ahLst/>
              <a:cxnLst/>
              <a:rect l="l" t="t" r="r" b="b"/>
              <a:pathLst>
                <a:path h="901700">
                  <a:moveTo>
                    <a:pt x="0" y="0"/>
                  </a:moveTo>
                  <a:lnTo>
                    <a:pt x="0" y="9017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218206" y="3784600"/>
              <a:ext cx="0" cy="2254250"/>
            </a:xfrm>
            <a:custGeom>
              <a:avLst/>
              <a:gdLst/>
              <a:ahLst/>
              <a:cxnLst/>
              <a:rect l="l" t="t" r="r" b="b"/>
              <a:pathLst>
                <a:path h="2254250">
                  <a:moveTo>
                    <a:pt x="0" y="0"/>
                  </a:moveTo>
                  <a:lnTo>
                    <a:pt x="0" y="2254250"/>
                  </a:lnTo>
                </a:path>
              </a:pathLst>
            </a:custGeom>
            <a:ln w="25400">
              <a:solidFill>
                <a:srgbClr val="164F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309099" y="2895600"/>
              <a:ext cx="5922010" cy="0"/>
            </a:xfrm>
            <a:custGeom>
              <a:avLst/>
              <a:gdLst/>
              <a:ahLst/>
              <a:cxnLst/>
              <a:rect l="l" t="t" r="r" b="b"/>
              <a:pathLst>
                <a:path w="5922009">
                  <a:moveTo>
                    <a:pt x="0" y="0"/>
                  </a:moveTo>
                  <a:lnTo>
                    <a:pt x="592180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309099" y="6026150"/>
              <a:ext cx="5922010" cy="0"/>
            </a:xfrm>
            <a:custGeom>
              <a:avLst/>
              <a:gdLst/>
              <a:ahLst/>
              <a:cxnLst/>
              <a:rect l="l" t="t" r="r" b="b"/>
              <a:pathLst>
                <a:path w="5922009">
                  <a:moveTo>
                    <a:pt x="0" y="0"/>
                  </a:moveTo>
                  <a:lnTo>
                    <a:pt x="5921806" y="0"/>
                  </a:lnTo>
                </a:path>
              </a:pathLst>
            </a:custGeom>
            <a:ln w="25400">
              <a:solidFill>
                <a:srgbClr val="164F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254227" y="4143020"/>
              <a:ext cx="2117775" cy="6539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292327" y="4168419"/>
              <a:ext cx="2042160" cy="577850"/>
            </a:xfrm>
            <a:custGeom>
              <a:avLst/>
              <a:gdLst/>
              <a:ahLst/>
              <a:cxnLst/>
              <a:rect l="l" t="t" r="r" b="b"/>
              <a:pathLst>
                <a:path w="2042159" h="577850">
                  <a:moveTo>
                    <a:pt x="0" y="0"/>
                  </a:moveTo>
                  <a:lnTo>
                    <a:pt x="2041575" y="0"/>
                  </a:lnTo>
                  <a:lnTo>
                    <a:pt x="2041575" y="577785"/>
                  </a:lnTo>
                  <a:lnTo>
                    <a:pt x="0" y="577785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041017" y="4119100"/>
              <a:ext cx="2188845" cy="344805"/>
            </a:xfrm>
            <a:custGeom>
              <a:avLst/>
              <a:gdLst/>
              <a:ahLst/>
              <a:cxnLst/>
              <a:rect l="l" t="t" r="r" b="b"/>
              <a:pathLst>
                <a:path w="2188844" h="344804">
                  <a:moveTo>
                    <a:pt x="2188572" y="344225"/>
                  </a:moveTo>
                  <a:lnTo>
                    <a:pt x="12545" y="1973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933099" y="4060850"/>
              <a:ext cx="130175" cy="120650"/>
            </a:xfrm>
            <a:custGeom>
              <a:avLst/>
              <a:gdLst/>
              <a:ahLst/>
              <a:cxnLst/>
              <a:rect l="l" t="t" r="r" b="b"/>
              <a:pathLst>
                <a:path w="130175" h="120650">
                  <a:moveTo>
                    <a:pt x="129908" y="0"/>
                  </a:moveTo>
                  <a:lnTo>
                    <a:pt x="0" y="41275"/>
                  </a:lnTo>
                  <a:lnTo>
                    <a:pt x="110972" y="120446"/>
                  </a:lnTo>
                  <a:lnTo>
                    <a:pt x="129908" y="0"/>
                  </a:lnTo>
                  <a:close/>
                </a:path>
              </a:pathLst>
            </a:custGeom>
            <a:solidFill>
              <a:srgbClr val="F05A28">
                <a:alpha val="974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105607" y="3746615"/>
              <a:ext cx="2117775" cy="6539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143707" y="3772014"/>
              <a:ext cx="2042160" cy="577850"/>
            </a:xfrm>
            <a:custGeom>
              <a:avLst/>
              <a:gdLst/>
              <a:ahLst/>
              <a:cxnLst/>
              <a:rect l="l" t="t" r="r" b="b"/>
              <a:pathLst>
                <a:path w="2042159" h="577850">
                  <a:moveTo>
                    <a:pt x="0" y="0"/>
                  </a:moveTo>
                  <a:lnTo>
                    <a:pt x="2041575" y="0"/>
                  </a:lnTo>
                  <a:lnTo>
                    <a:pt x="2041575" y="577785"/>
                  </a:lnTo>
                  <a:lnTo>
                    <a:pt x="0" y="577785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972376" y="2888452"/>
            <a:ext cx="1373505" cy="1233805"/>
            <a:chOff x="972376" y="2888452"/>
            <a:chExt cx="1373505" cy="1233805"/>
          </a:xfrm>
        </p:grpSpPr>
        <p:sp>
          <p:nvSpPr>
            <p:cNvPr id="39" name="object 39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29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36548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984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Bac</a:t>
            </a:r>
            <a:r>
              <a:rPr spc="-20" dirty="0"/>
              <a:t>k</a:t>
            </a:r>
            <a:r>
              <a:rPr spc="25" dirty="0"/>
              <a:t>t</a:t>
            </a:r>
            <a:r>
              <a:rPr spc="-250" dirty="0"/>
              <a:t>r</a:t>
            </a:r>
            <a:r>
              <a:rPr spc="-15" dirty="0"/>
              <a:t>acking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336547" y="3243160"/>
            <a:ext cx="520065" cy="404495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8425">
              <a:lnSpc>
                <a:spcPts val="3180"/>
              </a:lnSpc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46" name="object 46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50" name="object 50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265049" y="4091559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31496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48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>
              <a:alpha val="814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>
              <a:alpha val="81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529461" y="3364395"/>
            <a:ext cx="5112385" cy="2536825"/>
            <a:chOff x="1529461" y="3364395"/>
            <a:chExt cx="5112385" cy="2536825"/>
          </a:xfrm>
        </p:grpSpPr>
        <p:sp>
          <p:nvSpPr>
            <p:cNvPr id="57" name="object 57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529461" y="5522543"/>
              <a:ext cx="2656205" cy="378460"/>
            </a:xfrm>
            <a:custGeom>
              <a:avLst/>
              <a:gdLst/>
              <a:ahLst/>
              <a:cxnLst/>
              <a:rect l="l" t="t" r="r" b="b"/>
              <a:pathLst>
                <a:path w="2656204" h="378460">
                  <a:moveTo>
                    <a:pt x="121920" y="0"/>
                  </a:moveTo>
                  <a:lnTo>
                    <a:pt x="0" y="0"/>
                  </a:lnTo>
                  <a:lnTo>
                    <a:pt x="60960" y="121920"/>
                  </a:lnTo>
                  <a:lnTo>
                    <a:pt x="121920" y="0"/>
                  </a:lnTo>
                  <a:close/>
                </a:path>
                <a:path w="2656204" h="378460">
                  <a:moveTo>
                    <a:pt x="2655874" y="317258"/>
                  </a:moveTo>
                  <a:lnTo>
                    <a:pt x="2533954" y="256298"/>
                  </a:lnTo>
                  <a:lnTo>
                    <a:pt x="2533954" y="378218"/>
                  </a:lnTo>
                  <a:lnTo>
                    <a:pt x="2655874" y="317258"/>
                  </a:lnTo>
                  <a:close/>
                </a:path>
              </a:pathLst>
            </a:custGeom>
            <a:solidFill>
              <a:srgbClr val="000000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1066800" y="2336800"/>
            <a:ext cx="1172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Sou</a:t>
            </a:r>
            <a:r>
              <a:rPr sz="2600" spc="-6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600" spc="9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233299" y="4072511"/>
            <a:ext cx="1372984" cy="1233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1" name="object 71"/>
          <p:cNvGraphicFramePr>
            <a:graphicFrameLocks noGrp="1"/>
          </p:cNvGraphicFramePr>
          <p:nvPr/>
        </p:nvGraphicFramePr>
        <p:xfrm>
          <a:off x="6800850" y="7677150"/>
          <a:ext cx="2466975" cy="834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325"/>
                <a:gridCol w="822325"/>
                <a:gridCol w="822325"/>
              </a:tblGrid>
              <a:tr h="834696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72" name="object 72"/>
          <p:cNvSpPr txBox="1"/>
          <p:nvPr/>
        </p:nvSpPr>
        <p:spPr>
          <a:xfrm>
            <a:off x="3632200" y="7815478"/>
            <a:ext cx="2404110" cy="45656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800" spc="-40" dirty="0">
                <a:solidFill>
                  <a:srgbClr val="404040"/>
                </a:solidFill>
                <a:latin typeface="Verdana"/>
                <a:cs typeface="Verdana"/>
              </a:rPr>
              <a:t>Shortest</a:t>
            </a:r>
            <a:r>
              <a:rPr sz="280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Verdana"/>
                <a:cs typeface="Verdana"/>
              </a:rPr>
              <a:t>Path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2376" y="2888452"/>
            <a:ext cx="1373505" cy="1233805"/>
            <a:chOff x="972376" y="2888452"/>
            <a:chExt cx="1373505" cy="1233805"/>
          </a:xfrm>
        </p:grpSpPr>
        <p:sp>
          <p:nvSpPr>
            <p:cNvPr id="3" name="object 3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29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6548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984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Bac</a:t>
            </a:r>
            <a:r>
              <a:rPr spc="-20" dirty="0"/>
              <a:t>k</a:t>
            </a:r>
            <a:r>
              <a:rPr spc="25" dirty="0"/>
              <a:t>t</a:t>
            </a:r>
            <a:r>
              <a:rPr spc="-250" dirty="0"/>
              <a:t>r</a:t>
            </a:r>
            <a:r>
              <a:rPr spc="-15" dirty="0"/>
              <a:t>acking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36547" y="3243160"/>
            <a:ext cx="520065" cy="404495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8425">
              <a:lnSpc>
                <a:spcPts val="3180"/>
              </a:lnSpc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10" name="object 10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14" name="object 14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265049" y="4091559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31496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48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>
              <a:alpha val="814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>
              <a:alpha val="81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529461" y="3364395"/>
            <a:ext cx="5112385" cy="2536825"/>
            <a:chOff x="1529461" y="3364395"/>
            <a:chExt cx="5112385" cy="2536825"/>
          </a:xfrm>
        </p:grpSpPr>
        <p:sp>
          <p:nvSpPr>
            <p:cNvPr id="21" name="object 21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29461" y="5522543"/>
              <a:ext cx="2656205" cy="378460"/>
            </a:xfrm>
            <a:custGeom>
              <a:avLst/>
              <a:gdLst/>
              <a:ahLst/>
              <a:cxnLst/>
              <a:rect l="l" t="t" r="r" b="b"/>
              <a:pathLst>
                <a:path w="2656204" h="378460">
                  <a:moveTo>
                    <a:pt x="121920" y="0"/>
                  </a:moveTo>
                  <a:lnTo>
                    <a:pt x="0" y="0"/>
                  </a:lnTo>
                  <a:lnTo>
                    <a:pt x="60960" y="121920"/>
                  </a:lnTo>
                  <a:lnTo>
                    <a:pt x="121920" y="0"/>
                  </a:lnTo>
                  <a:close/>
                </a:path>
                <a:path w="2656204" h="378460">
                  <a:moveTo>
                    <a:pt x="2655874" y="317258"/>
                  </a:moveTo>
                  <a:lnTo>
                    <a:pt x="2533954" y="256298"/>
                  </a:lnTo>
                  <a:lnTo>
                    <a:pt x="2533954" y="378218"/>
                  </a:lnTo>
                  <a:lnTo>
                    <a:pt x="2655874" y="317258"/>
                  </a:lnTo>
                  <a:close/>
                </a:path>
              </a:pathLst>
            </a:custGeom>
            <a:solidFill>
              <a:srgbClr val="000000">
                <a:alpha val="8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66800" y="2336800"/>
            <a:ext cx="1172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Sou</a:t>
            </a:r>
            <a:r>
              <a:rPr sz="2600" spc="-6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600" spc="9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233299" y="4072511"/>
            <a:ext cx="1372984" cy="12337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05607" y="3746615"/>
            <a:ext cx="2117775" cy="6539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9131007" y="2882900"/>
          <a:ext cx="6071868" cy="3130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800"/>
                <a:gridCol w="1760855"/>
                <a:gridCol w="101600"/>
                <a:gridCol w="2139949"/>
                <a:gridCol w="1891664"/>
              </a:tblGrid>
              <a:tr h="88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05A28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05A28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</a:tr>
              <a:tr h="45338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38100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11180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33523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3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890" algn="ctr">
                        <a:lnSpc>
                          <a:spcPts val="203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 cap="flat" cmpd="sng" algn="ctr">
                      <a:solidFill>
                        <a:srgbClr val="F05A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445"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9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6800850" y="7677150"/>
          <a:ext cx="2466975" cy="834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325"/>
                <a:gridCol w="822325"/>
                <a:gridCol w="822325"/>
              </a:tblGrid>
              <a:tr h="834696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pSp>
        <p:nvGrpSpPr>
          <p:cNvPr id="38" name="object 38"/>
          <p:cNvGrpSpPr/>
          <p:nvPr/>
        </p:nvGrpSpPr>
        <p:grpSpPr>
          <a:xfrm>
            <a:off x="2395435" y="2459621"/>
            <a:ext cx="6669405" cy="1495425"/>
            <a:chOff x="2395435" y="2459621"/>
            <a:chExt cx="6669405" cy="1495425"/>
          </a:xfrm>
        </p:grpSpPr>
        <p:sp>
          <p:nvSpPr>
            <p:cNvPr id="39" name="object 39"/>
            <p:cNvSpPr/>
            <p:nvPr/>
          </p:nvSpPr>
          <p:spPr>
            <a:xfrm>
              <a:off x="2504562" y="2510916"/>
              <a:ext cx="6548120" cy="1431925"/>
            </a:xfrm>
            <a:custGeom>
              <a:avLst/>
              <a:gdLst/>
              <a:ahLst/>
              <a:cxnLst/>
              <a:rect l="l" t="t" r="r" b="b"/>
              <a:pathLst>
                <a:path w="6548120" h="1431925">
                  <a:moveTo>
                    <a:pt x="0" y="10131"/>
                  </a:moveTo>
                  <a:lnTo>
                    <a:pt x="63745" y="7805"/>
                  </a:lnTo>
                  <a:lnTo>
                    <a:pt x="114767" y="6191"/>
                  </a:lnTo>
                  <a:lnTo>
                    <a:pt x="165755" y="4764"/>
                  </a:lnTo>
                  <a:lnTo>
                    <a:pt x="216708" y="3524"/>
                  </a:lnTo>
                  <a:lnTo>
                    <a:pt x="267627" y="2470"/>
                  </a:lnTo>
                  <a:lnTo>
                    <a:pt x="318511" y="1602"/>
                  </a:lnTo>
                  <a:lnTo>
                    <a:pt x="369361" y="922"/>
                  </a:lnTo>
                  <a:lnTo>
                    <a:pt x="420177" y="428"/>
                  </a:lnTo>
                  <a:lnTo>
                    <a:pt x="470958" y="120"/>
                  </a:lnTo>
                  <a:lnTo>
                    <a:pt x="521705" y="0"/>
                  </a:lnTo>
                  <a:lnTo>
                    <a:pt x="572417" y="65"/>
                  </a:lnTo>
                  <a:lnTo>
                    <a:pt x="623095" y="318"/>
                  </a:lnTo>
                  <a:lnTo>
                    <a:pt x="673739" y="757"/>
                  </a:lnTo>
                  <a:lnTo>
                    <a:pt x="724348" y="1383"/>
                  </a:lnTo>
                  <a:lnTo>
                    <a:pt x="774923" y="2195"/>
                  </a:lnTo>
                  <a:lnTo>
                    <a:pt x="825463" y="3194"/>
                  </a:lnTo>
                  <a:lnTo>
                    <a:pt x="875969" y="4380"/>
                  </a:lnTo>
                  <a:lnTo>
                    <a:pt x="926440" y="5752"/>
                  </a:lnTo>
                  <a:lnTo>
                    <a:pt x="976878" y="7311"/>
                  </a:lnTo>
                  <a:lnTo>
                    <a:pt x="1027280" y="9056"/>
                  </a:lnTo>
                  <a:lnTo>
                    <a:pt x="1077648" y="10988"/>
                  </a:lnTo>
                  <a:lnTo>
                    <a:pt x="1127982" y="13107"/>
                  </a:lnTo>
                  <a:lnTo>
                    <a:pt x="1178282" y="15412"/>
                  </a:lnTo>
                  <a:lnTo>
                    <a:pt x="1228547" y="17904"/>
                  </a:lnTo>
                  <a:lnTo>
                    <a:pt x="1278777" y="20583"/>
                  </a:lnTo>
                  <a:lnTo>
                    <a:pt x="1328974" y="23448"/>
                  </a:lnTo>
                  <a:lnTo>
                    <a:pt x="1379135" y="26500"/>
                  </a:lnTo>
                  <a:lnTo>
                    <a:pt x="1429263" y="29739"/>
                  </a:lnTo>
                  <a:lnTo>
                    <a:pt x="1479356" y="33164"/>
                  </a:lnTo>
                  <a:lnTo>
                    <a:pt x="1529414" y="36775"/>
                  </a:lnTo>
                  <a:lnTo>
                    <a:pt x="1579438" y="40574"/>
                  </a:lnTo>
                  <a:lnTo>
                    <a:pt x="1629428" y="44559"/>
                  </a:lnTo>
                  <a:lnTo>
                    <a:pt x="1679383" y="48730"/>
                  </a:lnTo>
                  <a:lnTo>
                    <a:pt x="1729304" y="53089"/>
                  </a:lnTo>
                  <a:lnTo>
                    <a:pt x="1779191" y="57634"/>
                  </a:lnTo>
                  <a:lnTo>
                    <a:pt x="1829043" y="62365"/>
                  </a:lnTo>
                  <a:lnTo>
                    <a:pt x="1878860" y="67283"/>
                  </a:lnTo>
                  <a:lnTo>
                    <a:pt x="1928644" y="72388"/>
                  </a:lnTo>
                  <a:lnTo>
                    <a:pt x="1978392" y="77679"/>
                  </a:lnTo>
                  <a:lnTo>
                    <a:pt x="2028107" y="83157"/>
                  </a:lnTo>
                  <a:lnTo>
                    <a:pt x="2077787" y="88822"/>
                  </a:lnTo>
                  <a:lnTo>
                    <a:pt x="2127432" y="94673"/>
                  </a:lnTo>
                  <a:lnTo>
                    <a:pt x="2177043" y="100711"/>
                  </a:lnTo>
                  <a:lnTo>
                    <a:pt x="2226620" y="106936"/>
                  </a:lnTo>
                  <a:lnTo>
                    <a:pt x="2276162" y="113347"/>
                  </a:lnTo>
                  <a:lnTo>
                    <a:pt x="2325670" y="119945"/>
                  </a:lnTo>
                  <a:lnTo>
                    <a:pt x="2375144" y="126729"/>
                  </a:lnTo>
                  <a:lnTo>
                    <a:pt x="2424583" y="133700"/>
                  </a:lnTo>
                  <a:lnTo>
                    <a:pt x="2473987" y="140858"/>
                  </a:lnTo>
                  <a:lnTo>
                    <a:pt x="2523358" y="148202"/>
                  </a:lnTo>
                  <a:lnTo>
                    <a:pt x="2572693" y="155733"/>
                  </a:lnTo>
                  <a:lnTo>
                    <a:pt x="2621995" y="163450"/>
                  </a:lnTo>
                  <a:lnTo>
                    <a:pt x="2671262" y="171354"/>
                  </a:lnTo>
                  <a:lnTo>
                    <a:pt x="2720494" y="179445"/>
                  </a:lnTo>
                  <a:lnTo>
                    <a:pt x="2769692" y="187723"/>
                  </a:lnTo>
                  <a:lnTo>
                    <a:pt x="2818856" y="196187"/>
                  </a:lnTo>
                  <a:lnTo>
                    <a:pt x="2867985" y="204837"/>
                  </a:lnTo>
                  <a:lnTo>
                    <a:pt x="2917080" y="213675"/>
                  </a:lnTo>
                  <a:lnTo>
                    <a:pt x="2966141" y="222698"/>
                  </a:lnTo>
                  <a:lnTo>
                    <a:pt x="3015167" y="231909"/>
                  </a:lnTo>
                  <a:lnTo>
                    <a:pt x="3064158" y="241306"/>
                  </a:lnTo>
                  <a:lnTo>
                    <a:pt x="3113116" y="250890"/>
                  </a:lnTo>
                  <a:lnTo>
                    <a:pt x="3162038" y="260660"/>
                  </a:lnTo>
                  <a:lnTo>
                    <a:pt x="3210927" y="270617"/>
                  </a:lnTo>
                  <a:lnTo>
                    <a:pt x="3259781" y="280761"/>
                  </a:lnTo>
                  <a:lnTo>
                    <a:pt x="3308600" y="291091"/>
                  </a:lnTo>
                  <a:lnTo>
                    <a:pt x="3357385" y="301608"/>
                  </a:lnTo>
                  <a:lnTo>
                    <a:pt x="3406136" y="312312"/>
                  </a:lnTo>
                  <a:lnTo>
                    <a:pt x="3454852" y="323202"/>
                  </a:lnTo>
                  <a:lnTo>
                    <a:pt x="3503534" y="334279"/>
                  </a:lnTo>
                  <a:lnTo>
                    <a:pt x="3552181" y="345542"/>
                  </a:lnTo>
                  <a:lnTo>
                    <a:pt x="3600794" y="356992"/>
                  </a:lnTo>
                  <a:lnTo>
                    <a:pt x="3649373" y="368629"/>
                  </a:lnTo>
                  <a:lnTo>
                    <a:pt x="3697917" y="380452"/>
                  </a:lnTo>
                  <a:lnTo>
                    <a:pt x="3746427" y="392462"/>
                  </a:lnTo>
                  <a:lnTo>
                    <a:pt x="3794902" y="404659"/>
                  </a:lnTo>
                  <a:lnTo>
                    <a:pt x="3843343" y="417042"/>
                  </a:lnTo>
                  <a:lnTo>
                    <a:pt x="3891749" y="429612"/>
                  </a:lnTo>
                  <a:lnTo>
                    <a:pt x="3940121" y="442368"/>
                  </a:lnTo>
                  <a:lnTo>
                    <a:pt x="3988459" y="455311"/>
                  </a:lnTo>
                  <a:lnTo>
                    <a:pt x="4036762" y="468441"/>
                  </a:lnTo>
                  <a:lnTo>
                    <a:pt x="4085031" y="481757"/>
                  </a:lnTo>
                  <a:lnTo>
                    <a:pt x="4133265" y="495260"/>
                  </a:lnTo>
                  <a:lnTo>
                    <a:pt x="4181465" y="508950"/>
                  </a:lnTo>
                  <a:lnTo>
                    <a:pt x="4229631" y="522826"/>
                  </a:lnTo>
                  <a:lnTo>
                    <a:pt x="4277762" y="536889"/>
                  </a:lnTo>
                  <a:lnTo>
                    <a:pt x="4325858" y="551138"/>
                  </a:lnTo>
                  <a:lnTo>
                    <a:pt x="4373920" y="565574"/>
                  </a:lnTo>
                  <a:lnTo>
                    <a:pt x="4421948" y="580197"/>
                  </a:lnTo>
                  <a:lnTo>
                    <a:pt x="4469942" y="595006"/>
                  </a:lnTo>
                  <a:lnTo>
                    <a:pt x="4517900" y="610002"/>
                  </a:lnTo>
                  <a:lnTo>
                    <a:pt x="4565825" y="625185"/>
                  </a:lnTo>
                  <a:lnTo>
                    <a:pt x="4613715" y="640554"/>
                  </a:lnTo>
                  <a:lnTo>
                    <a:pt x="4661571" y="656110"/>
                  </a:lnTo>
                  <a:lnTo>
                    <a:pt x="4709392" y="671853"/>
                  </a:lnTo>
                  <a:lnTo>
                    <a:pt x="4757179" y="687782"/>
                  </a:lnTo>
                  <a:lnTo>
                    <a:pt x="4804931" y="703897"/>
                  </a:lnTo>
                  <a:lnTo>
                    <a:pt x="4852649" y="720200"/>
                  </a:lnTo>
                  <a:lnTo>
                    <a:pt x="4900333" y="736689"/>
                  </a:lnTo>
                  <a:lnTo>
                    <a:pt x="4947982" y="753364"/>
                  </a:lnTo>
                  <a:lnTo>
                    <a:pt x="4995596" y="770227"/>
                  </a:lnTo>
                  <a:lnTo>
                    <a:pt x="5043177" y="787275"/>
                  </a:lnTo>
                  <a:lnTo>
                    <a:pt x="5090722" y="804511"/>
                  </a:lnTo>
                  <a:lnTo>
                    <a:pt x="5138234" y="821933"/>
                  </a:lnTo>
                  <a:lnTo>
                    <a:pt x="5185711" y="839542"/>
                  </a:lnTo>
                  <a:lnTo>
                    <a:pt x="5233153" y="857337"/>
                  </a:lnTo>
                  <a:lnTo>
                    <a:pt x="5280561" y="875319"/>
                  </a:lnTo>
                  <a:lnTo>
                    <a:pt x="5327935" y="893488"/>
                  </a:lnTo>
                  <a:lnTo>
                    <a:pt x="5375274" y="911843"/>
                  </a:lnTo>
                  <a:lnTo>
                    <a:pt x="5422579" y="930385"/>
                  </a:lnTo>
                  <a:lnTo>
                    <a:pt x="5469849" y="949114"/>
                  </a:lnTo>
                  <a:lnTo>
                    <a:pt x="5517085" y="968029"/>
                  </a:lnTo>
                  <a:lnTo>
                    <a:pt x="5564287" y="987130"/>
                  </a:lnTo>
                  <a:lnTo>
                    <a:pt x="5611454" y="1006419"/>
                  </a:lnTo>
                  <a:lnTo>
                    <a:pt x="5658587" y="1025894"/>
                  </a:lnTo>
                  <a:lnTo>
                    <a:pt x="5705685" y="1045556"/>
                  </a:lnTo>
                  <a:lnTo>
                    <a:pt x="5752749" y="1065404"/>
                  </a:lnTo>
                  <a:lnTo>
                    <a:pt x="5799778" y="1085439"/>
                  </a:lnTo>
                  <a:lnTo>
                    <a:pt x="5846773" y="1105660"/>
                  </a:lnTo>
                  <a:lnTo>
                    <a:pt x="5893733" y="1126068"/>
                  </a:lnTo>
                  <a:lnTo>
                    <a:pt x="5940660" y="1146663"/>
                  </a:lnTo>
                  <a:lnTo>
                    <a:pt x="5987551" y="1167445"/>
                  </a:lnTo>
                  <a:lnTo>
                    <a:pt x="6034408" y="1188413"/>
                  </a:lnTo>
                  <a:lnTo>
                    <a:pt x="6081231" y="1209567"/>
                  </a:lnTo>
                  <a:lnTo>
                    <a:pt x="6128020" y="1230909"/>
                  </a:lnTo>
                  <a:lnTo>
                    <a:pt x="6174773" y="1252437"/>
                  </a:lnTo>
                  <a:lnTo>
                    <a:pt x="6221493" y="1274151"/>
                  </a:lnTo>
                  <a:lnTo>
                    <a:pt x="6268178" y="1296052"/>
                  </a:lnTo>
                  <a:lnTo>
                    <a:pt x="6314829" y="1318140"/>
                  </a:lnTo>
                  <a:lnTo>
                    <a:pt x="6361445" y="1340415"/>
                  </a:lnTo>
                  <a:lnTo>
                    <a:pt x="6408027" y="1362876"/>
                  </a:lnTo>
                  <a:lnTo>
                    <a:pt x="6454574" y="1385523"/>
                  </a:lnTo>
                  <a:lnTo>
                    <a:pt x="6501087" y="1408358"/>
                  </a:lnTo>
                  <a:lnTo>
                    <a:pt x="6547565" y="1431379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95435" y="2459621"/>
              <a:ext cx="124460" cy="121920"/>
            </a:xfrm>
            <a:custGeom>
              <a:avLst/>
              <a:gdLst/>
              <a:ahLst/>
              <a:cxnLst/>
              <a:rect l="l" t="t" r="r" b="b"/>
              <a:pathLst>
                <a:path w="124460" h="121919">
                  <a:moveTo>
                    <a:pt x="119291" y="0"/>
                  </a:moveTo>
                  <a:lnTo>
                    <a:pt x="0" y="65951"/>
                  </a:lnTo>
                  <a:lnTo>
                    <a:pt x="124333" y="121805"/>
                  </a:lnTo>
                  <a:lnTo>
                    <a:pt x="119291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632200" y="7815478"/>
            <a:ext cx="2404110" cy="45656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800" spc="-40" dirty="0">
                <a:solidFill>
                  <a:srgbClr val="404040"/>
                </a:solidFill>
                <a:latin typeface="Verdana"/>
                <a:cs typeface="Verdana"/>
              </a:rPr>
              <a:t>Shortest</a:t>
            </a:r>
            <a:r>
              <a:rPr sz="280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Verdana"/>
                <a:cs typeface="Verdana"/>
              </a:rPr>
              <a:t>Path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2376" y="2888452"/>
            <a:ext cx="1373505" cy="1233805"/>
            <a:chOff x="972376" y="2888452"/>
            <a:chExt cx="1373505" cy="1233805"/>
          </a:xfrm>
        </p:grpSpPr>
        <p:sp>
          <p:nvSpPr>
            <p:cNvPr id="3" name="object 3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29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6548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Bac</a:t>
            </a:r>
            <a:r>
              <a:rPr spc="-20" dirty="0"/>
              <a:t>k</a:t>
            </a:r>
            <a:r>
              <a:rPr spc="25" dirty="0"/>
              <a:t>t</a:t>
            </a:r>
            <a:r>
              <a:rPr spc="-250" dirty="0"/>
              <a:t>r</a:t>
            </a:r>
            <a:r>
              <a:rPr spc="-15" dirty="0"/>
              <a:t>acking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9" name="object 9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12" name="object 12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529461" y="3364395"/>
            <a:ext cx="5112385" cy="2536825"/>
            <a:chOff x="1529461" y="3364395"/>
            <a:chExt cx="5112385" cy="2536825"/>
          </a:xfrm>
        </p:grpSpPr>
        <p:sp>
          <p:nvSpPr>
            <p:cNvPr id="16" name="object 16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29461" y="5522543"/>
              <a:ext cx="2656205" cy="378460"/>
            </a:xfrm>
            <a:custGeom>
              <a:avLst/>
              <a:gdLst/>
              <a:ahLst/>
              <a:cxnLst/>
              <a:rect l="l" t="t" r="r" b="b"/>
              <a:pathLst>
                <a:path w="2656204" h="378460">
                  <a:moveTo>
                    <a:pt x="121920" y="0"/>
                  </a:moveTo>
                  <a:lnTo>
                    <a:pt x="0" y="0"/>
                  </a:lnTo>
                  <a:lnTo>
                    <a:pt x="60960" y="121920"/>
                  </a:lnTo>
                  <a:lnTo>
                    <a:pt x="121920" y="0"/>
                  </a:lnTo>
                  <a:close/>
                </a:path>
                <a:path w="2656204" h="378460">
                  <a:moveTo>
                    <a:pt x="2655874" y="317258"/>
                  </a:moveTo>
                  <a:lnTo>
                    <a:pt x="2533954" y="256298"/>
                  </a:lnTo>
                  <a:lnTo>
                    <a:pt x="2533954" y="378218"/>
                  </a:lnTo>
                  <a:lnTo>
                    <a:pt x="2655874" y="3172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66800" y="2336800"/>
            <a:ext cx="1172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Sou</a:t>
            </a:r>
            <a:r>
              <a:rPr sz="2600" spc="-6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600" spc="9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233299" y="4072511"/>
            <a:ext cx="1372984" cy="12337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6800850" y="7677150"/>
          <a:ext cx="2466975" cy="834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325"/>
                <a:gridCol w="822325"/>
                <a:gridCol w="822325"/>
              </a:tblGrid>
              <a:tr h="834696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3632200" y="7810500"/>
            <a:ext cx="2404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0" dirty="0">
                <a:solidFill>
                  <a:srgbClr val="404040"/>
                </a:solidFill>
                <a:latin typeface="Verdana"/>
                <a:cs typeface="Verdana"/>
              </a:rPr>
              <a:t>Shortest</a:t>
            </a:r>
            <a:r>
              <a:rPr sz="280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Verdana"/>
                <a:cs typeface="Verdana"/>
              </a:rPr>
              <a:t>Path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198100" y="7645400"/>
            <a:ext cx="4892675" cy="8839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193800" marR="5080" indent="-1181100">
              <a:lnSpc>
                <a:spcPct val="101200"/>
              </a:lnSpc>
              <a:spcBef>
                <a:spcPts val="60"/>
              </a:spcBef>
            </a:pPr>
            <a:r>
              <a:rPr sz="2800" spc="20" dirty="0">
                <a:solidFill>
                  <a:srgbClr val="404040"/>
                </a:solidFill>
                <a:latin typeface="Verdana"/>
                <a:cs typeface="Verdana"/>
              </a:rPr>
              <a:t>Cost </a:t>
            </a:r>
            <a:r>
              <a:rPr sz="2800" spc="60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2800" spc="-35" dirty="0">
                <a:solidFill>
                  <a:srgbClr val="404040"/>
                </a:solidFill>
                <a:latin typeface="Verdana"/>
                <a:cs typeface="Verdana"/>
              </a:rPr>
              <a:t>shortest </a:t>
            </a:r>
            <a:r>
              <a:rPr sz="2800" spc="-10" dirty="0">
                <a:solidFill>
                  <a:srgbClr val="404040"/>
                </a:solidFill>
                <a:latin typeface="Verdana"/>
                <a:cs typeface="Verdana"/>
              </a:rPr>
              <a:t>path</a:t>
            </a:r>
            <a:r>
              <a:rPr sz="2800" spc="-6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-560" dirty="0">
                <a:solidFill>
                  <a:srgbClr val="404040"/>
                </a:solidFill>
                <a:latin typeface="Verdana"/>
                <a:cs typeface="Verdana"/>
              </a:rPr>
              <a:t>= </a:t>
            </a:r>
            <a:r>
              <a:rPr sz="2800" spc="-65" dirty="0">
                <a:solidFill>
                  <a:srgbClr val="404040"/>
                </a:solidFill>
                <a:latin typeface="Verdana"/>
                <a:cs typeface="Verdana"/>
              </a:rPr>
              <a:t>sum  </a:t>
            </a:r>
            <a:r>
              <a:rPr sz="2800" spc="60" dirty="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sz="2800" spc="-10" dirty="0">
                <a:solidFill>
                  <a:srgbClr val="404040"/>
                </a:solidFill>
                <a:latin typeface="Verdana"/>
                <a:cs typeface="Verdana"/>
              </a:rPr>
              <a:t>weights </a:t>
            </a:r>
            <a:r>
              <a:rPr sz="2800" spc="-560" dirty="0">
                <a:solidFill>
                  <a:srgbClr val="404040"/>
                </a:solidFill>
                <a:latin typeface="Verdana"/>
                <a:cs typeface="Verdana"/>
              </a:rPr>
              <a:t>=</a:t>
            </a:r>
            <a:r>
              <a:rPr sz="2800" spc="-5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800" spc="75" dirty="0">
                <a:solidFill>
                  <a:srgbClr val="404040"/>
                </a:solidFill>
                <a:latin typeface="Verdana"/>
                <a:cs typeface="Verdana"/>
              </a:rPr>
              <a:t>4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063828" y="7070469"/>
            <a:ext cx="1981200" cy="561340"/>
            <a:chOff x="7063828" y="7070469"/>
            <a:chExt cx="1981200" cy="561340"/>
          </a:xfrm>
        </p:grpSpPr>
        <p:sp>
          <p:nvSpPr>
            <p:cNvPr id="33" name="object 33"/>
            <p:cNvSpPr/>
            <p:nvPr/>
          </p:nvSpPr>
          <p:spPr>
            <a:xfrm>
              <a:off x="7076528" y="7083169"/>
              <a:ext cx="928369" cy="535940"/>
            </a:xfrm>
            <a:custGeom>
              <a:avLst/>
              <a:gdLst/>
              <a:ahLst/>
              <a:cxnLst/>
              <a:rect l="l" t="t" r="r" b="b"/>
              <a:pathLst>
                <a:path w="928370" h="535940">
                  <a:moveTo>
                    <a:pt x="0" y="535766"/>
                  </a:moveTo>
                  <a:lnTo>
                    <a:pt x="27481" y="477636"/>
                  </a:lnTo>
                  <a:lnTo>
                    <a:pt x="54941" y="422844"/>
                  </a:lnTo>
                  <a:lnTo>
                    <a:pt x="82381" y="371388"/>
                  </a:lnTo>
                  <a:lnTo>
                    <a:pt x="109800" y="323270"/>
                  </a:lnTo>
                  <a:lnTo>
                    <a:pt x="137198" y="278489"/>
                  </a:lnTo>
                  <a:lnTo>
                    <a:pt x="164575" y="237045"/>
                  </a:lnTo>
                  <a:lnTo>
                    <a:pt x="191931" y="198938"/>
                  </a:lnTo>
                  <a:lnTo>
                    <a:pt x="219267" y="164168"/>
                  </a:lnTo>
                  <a:lnTo>
                    <a:pt x="246581" y="132735"/>
                  </a:lnTo>
                  <a:lnTo>
                    <a:pt x="273875" y="104640"/>
                  </a:lnTo>
                  <a:lnTo>
                    <a:pt x="328400" y="58460"/>
                  </a:lnTo>
                  <a:lnTo>
                    <a:pt x="382842" y="25628"/>
                  </a:lnTo>
                  <a:lnTo>
                    <a:pt x="437201" y="6145"/>
                  </a:lnTo>
                  <a:lnTo>
                    <a:pt x="491476" y="10"/>
                  </a:lnTo>
                  <a:lnTo>
                    <a:pt x="518582" y="1949"/>
                  </a:lnTo>
                  <a:lnTo>
                    <a:pt x="572732" y="15836"/>
                  </a:lnTo>
                  <a:lnTo>
                    <a:pt x="626799" y="43073"/>
                  </a:lnTo>
                  <a:lnTo>
                    <a:pt x="680782" y="83657"/>
                  </a:lnTo>
                  <a:lnTo>
                    <a:pt x="734682" y="137590"/>
                  </a:lnTo>
                  <a:lnTo>
                    <a:pt x="761601" y="169562"/>
                  </a:lnTo>
                  <a:lnTo>
                    <a:pt x="788499" y="204872"/>
                  </a:lnTo>
                  <a:lnTo>
                    <a:pt x="815376" y="243518"/>
                  </a:lnTo>
                  <a:lnTo>
                    <a:pt x="842232" y="285501"/>
                  </a:lnTo>
                  <a:lnTo>
                    <a:pt x="869068" y="330822"/>
                  </a:lnTo>
                  <a:lnTo>
                    <a:pt x="895882" y="379480"/>
                  </a:lnTo>
                  <a:lnTo>
                    <a:pt x="922676" y="431474"/>
                  </a:lnTo>
                  <a:lnTo>
                    <a:pt x="928105" y="443019"/>
                  </a:lnTo>
                </a:path>
              </a:pathLst>
            </a:custGeom>
            <a:ln w="253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944065" y="7488732"/>
              <a:ext cx="110489" cy="136525"/>
            </a:xfrm>
            <a:custGeom>
              <a:avLst/>
              <a:gdLst/>
              <a:ahLst/>
              <a:cxnLst/>
              <a:rect l="l" t="t" r="r" b="b"/>
              <a:pathLst>
                <a:path w="110490" h="136525">
                  <a:moveTo>
                    <a:pt x="110324" y="0"/>
                  </a:moveTo>
                  <a:lnTo>
                    <a:pt x="0" y="51892"/>
                  </a:lnTo>
                  <a:lnTo>
                    <a:pt x="107060" y="136271"/>
                  </a:lnTo>
                  <a:lnTo>
                    <a:pt x="11032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67128" y="7083169"/>
              <a:ext cx="928369" cy="535940"/>
            </a:xfrm>
            <a:custGeom>
              <a:avLst/>
              <a:gdLst/>
              <a:ahLst/>
              <a:cxnLst/>
              <a:rect l="l" t="t" r="r" b="b"/>
              <a:pathLst>
                <a:path w="928370" h="535940">
                  <a:moveTo>
                    <a:pt x="0" y="535766"/>
                  </a:moveTo>
                  <a:lnTo>
                    <a:pt x="27481" y="477636"/>
                  </a:lnTo>
                  <a:lnTo>
                    <a:pt x="54941" y="422844"/>
                  </a:lnTo>
                  <a:lnTo>
                    <a:pt x="82381" y="371388"/>
                  </a:lnTo>
                  <a:lnTo>
                    <a:pt x="109800" y="323270"/>
                  </a:lnTo>
                  <a:lnTo>
                    <a:pt x="137198" y="278489"/>
                  </a:lnTo>
                  <a:lnTo>
                    <a:pt x="164575" y="237045"/>
                  </a:lnTo>
                  <a:lnTo>
                    <a:pt x="191931" y="198938"/>
                  </a:lnTo>
                  <a:lnTo>
                    <a:pt x="219267" y="164168"/>
                  </a:lnTo>
                  <a:lnTo>
                    <a:pt x="246581" y="132735"/>
                  </a:lnTo>
                  <a:lnTo>
                    <a:pt x="273875" y="104640"/>
                  </a:lnTo>
                  <a:lnTo>
                    <a:pt x="328400" y="58460"/>
                  </a:lnTo>
                  <a:lnTo>
                    <a:pt x="382842" y="25628"/>
                  </a:lnTo>
                  <a:lnTo>
                    <a:pt x="437201" y="6145"/>
                  </a:lnTo>
                  <a:lnTo>
                    <a:pt x="491476" y="10"/>
                  </a:lnTo>
                  <a:lnTo>
                    <a:pt x="518582" y="1949"/>
                  </a:lnTo>
                  <a:lnTo>
                    <a:pt x="572732" y="15836"/>
                  </a:lnTo>
                  <a:lnTo>
                    <a:pt x="626799" y="43073"/>
                  </a:lnTo>
                  <a:lnTo>
                    <a:pt x="680782" y="83657"/>
                  </a:lnTo>
                  <a:lnTo>
                    <a:pt x="734682" y="137590"/>
                  </a:lnTo>
                  <a:lnTo>
                    <a:pt x="761601" y="169562"/>
                  </a:lnTo>
                  <a:lnTo>
                    <a:pt x="788499" y="204872"/>
                  </a:lnTo>
                  <a:lnTo>
                    <a:pt x="815376" y="243518"/>
                  </a:lnTo>
                  <a:lnTo>
                    <a:pt x="842232" y="285501"/>
                  </a:lnTo>
                  <a:lnTo>
                    <a:pt x="869068" y="330822"/>
                  </a:lnTo>
                  <a:lnTo>
                    <a:pt x="895882" y="379480"/>
                  </a:lnTo>
                  <a:lnTo>
                    <a:pt x="922676" y="431474"/>
                  </a:lnTo>
                  <a:lnTo>
                    <a:pt x="928105" y="443019"/>
                  </a:lnTo>
                </a:path>
              </a:pathLst>
            </a:custGeom>
            <a:ln w="253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934665" y="7488732"/>
              <a:ext cx="110489" cy="136525"/>
            </a:xfrm>
            <a:custGeom>
              <a:avLst/>
              <a:gdLst/>
              <a:ahLst/>
              <a:cxnLst/>
              <a:rect l="l" t="t" r="r" b="b"/>
              <a:pathLst>
                <a:path w="110490" h="136525">
                  <a:moveTo>
                    <a:pt x="110324" y="0"/>
                  </a:moveTo>
                  <a:lnTo>
                    <a:pt x="0" y="51892"/>
                  </a:lnTo>
                  <a:lnTo>
                    <a:pt x="107060" y="136271"/>
                  </a:lnTo>
                  <a:lnTo>
                    <a:pt x="11032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7244156" y="4663986"/>
            <a:ext cx="3971290" cy="1023619"/>
            <a:chOff x="7244156" y="4663986"/>
            <a:chExt cx="3971290" cy="1023619"/>
          </a:xfrm>
        </p:grpSpPr>
        <p:sp>
          <p:nvSpPr>
            <p:cNvPr id="38" name="object 38"/>
            <p:cNvSpPr/>
            <p:nvPr/>
          </p:nvSpPr>
          <p:spPr>
            <a:xfrm>
              <a:off x="9097149" y="5033544"/>
              <a:ext cx="2117775" cy="6539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256856" y="4676686"/>
              <a:ext cx="1923414" cy="671195"/>
            </a:xfrm>
            <a:custGeom>
              <a:avLst/>
              <a:gdLst/>
              <a:ahLst/>
              <a:cxnLst/>
              <a:rect l="l" t="t" r="r" b="b"/>
              <a:pathLst>
                <a:path w="1923415" h="671195">
                  <a:moveTo>
                    <a:pt x="0" y="0"/>
                  </a:moveTo>
                  <a:lnTo>
                    <a:pt x="1911078" y="666439"/>
                  </a:lnTo>
                  <a:lnTo>
                    <a:pt x="1923070" y="670621"/>
                  </a:lnTo>
                </a:path>
              </a:pathLst>
            </a:custGeom>
            <a:ln w="253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1635460" y="5033544"/>
            <a:ext cx="1157605" cy="654050"/>
            <a:chOff x="11635460" y="5033544"/>
            <a:chExt cx="1157605" cy="654050"/>
          </a:xfrm>
        </p:grpSpPr>
        <p:sp>
          <p:nvSpPr>
            <p:cNvPr id="41" name="object 41"/>
            <p:cNvSpPr/>
            <p:nvPr/>
          </p:nvSpPr>
          <p:spPr>
            <a:xfrm>
              <a:off x="11635460" y="528687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>
                <a:alpha val="974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752605" y="5033544"/>
              <a:ext cx="1040202" cy="6539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9122549" y="2882900"/>
          <a:ext cx="6085838" cy="3130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"/>
                <a:gridCol w="1761489"/>
                <a:gridCol w="93980"/>
                <a:gridCol w="471805"/>
                <a:gridCol w="142875"/>
                <a:gridCol w="964564"/>
                <a:gridCol w="571500"/>
                <a:gridCol w="1892935"/>
              </a:tblGrid>
              <a:tr h="88900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 cap="flat" cmpd="sng" algn="ctr">
                      <a:solidFill>
                        <a:srgbClr val="164F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</a:tr>
              <a:tr h="4533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3739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2835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10795" algn="ctr">
                        <a:lnSpc>
                          <a:spcPts val="2835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73126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2157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ts val="28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11785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23127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9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4" name="object 44"/>
          <p:cNvSpPr txBox="1"/>
          <p:nvPr/>
        </p:nvSpPr>
        <p:spPr>
          <a:xfrm>
            <a:off x="1336547" y="3243160"/>
            <a:ext cx="520065" cy="404495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8425">
              <a:lnSpc>
                <a:spcPts val="3180"/>
              </a:lnSpc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265049" y="4091559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31496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48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9147873" y="5285575"/>
            <a:ext cx="135255" cy="115570"/>
          </a:xfrm>
          <a:custGeom>
            <a:avLst/>
            <a:gdLst/>
            <a:ahLst/>
            <a:cxnLst/>
            <a:rect l="l" t="t" r="r" b="b"/>
            <a:pathLst>
              <a:path w="135254" h="115570">
                <a:moveTo>
                  <a:pt x="40144" y="0"/>
                </a:moveTo>
                <a:lnTo>
                  <a:pt x="0" y="115112"/>
                </a:lnTo>
                <a:lnTo>
                  <a:pt x="135191" y="97701"/>
                </a:lnTo>
                <a:lnTo>
                  <a:pt x="40144" y="0"/>
                </a:lnTo>
                <a:close/>
              </a:path>
            </a:pathLst>
          </a:custGeom>
          <a:solidFill>
            <a:srgbClr val="F05A28">
              <a:alpha val="974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309100" y="2882900"/>
          <a:ext cx="5896608" cy="3130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1489"/>
                <a:gridCol w="2242819"/>
                <a:gridCol w="1892300"/>
              </a:tblGrid>
              <a:tr h="8890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  <a:tc>
                  <a:txBody>
                    <a:bodyPr/>
                    <a:lstStyle/>
                    <a:p>
                      <a:pPr marL="567690" marR="198120" indent="-355600">
                        <a:lnSpc>
                          <a:spcPct val="100699"/>
                        </a:lnSpc>
                        <a:spcBef>
                          <a:spcPts val="4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BC84D"/>
                    </a:solidFill>
                  </a:tcPr>
                </a:tc>
              </a:tr>
              <a:tr h="45338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marL="635" algn="ctr">
                        <a:lnSpc>
                          <a:spcPts val="287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  <a:tr h="447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9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solidFill>
                            <a:srgbClr val="2A9FBC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164F86"/>
                      </a:solidFill>
                      <a:prstDash val="solid"/>
                    </a:lnL>
                    <a:lnR w="28575">
                      <a:solidFill>
                        <a:srgbClr val="164F86"/>
                      </a:solidFill>
                      <a:prstDash val="solid"/>
                    </a:lnR>
                    <a:lnT w="28575">
                      <a:solidFill>
                        <a:srgbClr val="164F86"/>
                      </a:solidFill>
                      <a:prstDash val="solid"/>
                    </a:lnT>
                    <a:lnB w="28575">
                      <a:solidFill>
                        <a:srgbClr val="164F8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Bac</a:t>
            </a:r>
            <a:r>
              <a:rPr spc="-20" dirty="0"/>
              <a:t>k</a:t>
            </a:r>
            <a:r>
              <a:rPr spc="25" dirty="0"/>
              <a:t>t</a:t>
            </a:r>
            <a:r>
              <a:rPr spc="-250" dirty="0"/>
              <a:t>r</a:t>
            </a:r>
            <a:r>
              <a:rPr spc="-15" dirty="0"/>
              <a:t>acking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330197" y="3236810"/>
            <a:ext cx="532765" cy="417195"/>
            <a:chOff x="1330197" y="3236810"/>
            <a:chExt cx="532765" cy="417195"/>
          </a:xfrm>
        </p:grpSpPr>
        <p:sp>
          <p:nvSpPr>
            <p:cNvPr id="5" name="object 5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9" name="object 9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13" name="object 13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265049" y="4091559"/>
            <a:ext cx="1310005" cy="1170305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31496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48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70177" y="5599455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8" y="0"/>
                </a:lnTo>
                <a:lnTo>
                  <a:pt x="542328" y="422554"/>
                </a:lnTo>
                <a:lnTo>
                  <a:pt x="0" y="422554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70177" y="5599455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72376" y="2888452"/>
            <a:ext cx="5669280" cy="3012440"/>
            <a:chOff x="972376" y="2888452"/>
            <a:chExt cx="5669280" cy="3012440"/>
          </a:xfrm>
        </p:grpSpPr>
        <p:sp>
          <p:nvSpPr>
            <p:cNvPr id="20" name="object 20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29461" y="5522543"/>
              <a:ext cx="2656205" cy="378460"/>
            </a:xfrm>
            <a:custGeom>
              <a:avLst/>
              <a:gdLst/>
              <a:ahLst/>
              <a:cxnLst/>
              <a:rect l="l" t="t" r="r" b="b"/>
              <a:pathLst>
                <a:path w="2656204" h="378460">
                  <a:moveTo>
                    <a:pt x="121920" y="0"/>
                  </a:moveTo>
                  <a:lnTo>
                    <a:pt x="0" y="0"/>
                  </a:lnTo>
                  <a:lnTo>
                    <a:pt x="60960" y="121920"/>
                  </a:lnTo>
                  <a:lnTo>
                    <a:pt x="121920" y="0"/>
                  </a:lnTo>
                  <a:close/>
                </a:path>
                <a:path w="2656204" h="378460">
                  <a:moveTo>
                    <a:pt x="2655874" y="317258"/>
                  </a:moveTo>
                  <a:lnTo>
                    <a:pt x="2533954" y="256298"/>
                  </a:lnTo>
                  <a:lnTo>
                    <a:pt x="2533954" y="378218"/>
                  </a:lnTo>
                  <a:lnTo>
                    <a:pt x="2655874" y="3172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43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066800" y="2336800"/>
            <a:ext cx="1172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Sou</a:t>
            </a:r>
            <a:r>
              <a:rPr sz="2600" spc="-6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600" spc="9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233299" y="4072511"/>
            <a:ext cx="3049905" cy="1348105"/>
            <a:chOff x="6233299" y="4072511"/>
            <a:chExt cx="3049905" cy="1348105"/>
          </a:xfrm>
        </p:grpSpPr>
        <p:sp>
          <p:nvSpPr>
            <p:cNvPr id="37" name="object 37"/>
            <p:cNvSpPr/>
            <p:nvPr/>
          </p:nvSpPr>
          <p:spPr>
            <a:xfrm>
              <a:off x="6233299" y="4072511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65049" y="4091558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43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256856" y="4676686"/>
              <a:ext cx="1811655" cy="631825"/>
            </a:xfrm>
            <a:custGeom>
              <a:avLst/>
              <a:gdLst/>
              <a:ahLst/>
              <a:cxnLst/>
              <a:rect l="l" t="t" r="r" b="b"/>
              <a:pathLst>
                <a:path w="1811654" h="631825">
                  <a:moveTo>
                    <a:pt x="0" y="0"/>
                  </a:moveTo>
                  <a:lnTo>
                    <a:pt x="1781567" y="621275"/>
                  </a:lnTo>
                  <a:lnTo>
                    <a:pt x="1811547" y="631730"/>
                  </a:lnTo>
                </a:path>
              </a:pathLst>
            </a:custGeom>
            <a:ln w="634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995778" y="5175643"/>
              <a:ext cx="287655" cy="245110"/>
            </a:xfrm>
            <a:custGeom>
              <a:avLst/>
              <a:gdLst/>
              <a:ahLst/>
              <a:cxnLst/>
              <a:rect l="l" t="t" r="r" b="b"/>
              <a:pathLst>
                <a:path w="287654" h="245110">
                  <a:moveTo>
                    <a:pt x="85305" y="0"/>
                  </a:moveTo>
                  <a:lnTo>
                    <a:pt x="0" y="244640"/>
                  </a:lnTo>
                  <a:lnTo>
                    <a:pt x="287286" y="207632"/>
                  </a:lnTo>
                  <a:lnTo>
                    <a:pt x="85305" y="0"/>
                  </a:lnTo>
                  <a:close/>
                </a:path>
              </a:pathLst>
            </a:custGeom>
            <a:solidFill>
              <a:srgbClr val="F05A28">
                <a:alpha val="974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371600" y="7150100"/>
            <a:ext cx="13502640" cy="11201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4787900" marR="5080" indent="-4775200">
              <a:lnSpc>
                <a:spcPts val="4300"/>
              </a:lnSpc>
              <a:spcBef>
                <a:spcPts val="259"/>
              </a:spcBef>
            </a:pPr>
            <a:r>
              <a:rPr sz="3600" spc="95" dirty="0">
                <a:latin typeface="Verdana"/>
                <a:cs typeface="Verdana"/>
              </a:rPr>
              <a:t>Notice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65" dirty="0">
                <a:latin typeface="Verdana"/>
                <a:cs typeface="Verdana"/>
              </a:rPr>
              <a:t>how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45" dirty="0">
                <a:latin typeface="Verdana"/>
                <a:cs typeface="Verdana"/>
              </a:rPr>
              <a:t>we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35" dirty="0">
                <a:latin typeface="Verdana"/>
                <a:cs typeface="Verdana"/>
              </a:rPr>
              <a:t>“walk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80" dirty="0">
                <a:latin typeface="Verdana"/>
                <a:cs typeface="Verdana"/>
              </a:rPr>
              <a:t>back”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10" dirty="0">
                <a:latin typeface="Verdana"/>
                <a:cs typeface="Verdana"/>
              </a:rPr>
              <a:t>the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distance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45" dirty="0">
                <a:latin typeface="Verdana"/>
                <a:cs typeface="Verdana"/>
              </a:rPr>
              <a:t>table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90" dirty="0">
                <a:latin typeface="Verdana"/>
                <a:cs typeface="Verdana"/>
              </a:rPr>
              <a:t>to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35" dirty="0">
                <a:latin typeface="Verdana"/>
                <a:cs typeface="Verdana"/>
              </a:rPr>
              <a:t>construct  </a:t>
            </a:r>
            <a:r>
              <a:rPr sz="3600" spc="10" dirty="0">
                <a:latin typeface="Verdana"/>
                <a:cs typeface="Verdana"/>
              </a:rPr>
              <a:t>the </a:t>
            </a:r>
            <a:r>
              <a:rPr sz="3600" spc="-5" dirty="0">
                <a:latin typeface="Verdana"/>
                <a:cs typeface="Verdana"/>
              </a:rPr>
              <a:t>shortest</a:t>
            </a:r>
            <a:r>
              <a:rPr sz="3600" spc="-395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path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0848428" y="3888879"/>
            <a:ext cx="3321685" cy="1588770"/>
            <a:chOff x="10848428" y="3888879"/>
            <a:chExt cx="3321685" cy="1588770"/>
          </a:xfrm>
        </p:grpSpPr>
        <p:sp>
          <p:nvSpPr>
            <p:cNvPr id="43" name="object 43"/>
            <p:cNvSpPr/>
            <p:nvPr/>
          </p:nvSpPr>
          <p:spPr>
            <a:xfrm>
              <a:off x="10933188" y="5347830"/>
              <a:ext cx="2451735" cy="0"/>
            </a:xfrm>
            <a:custGeom>
              <a:avLst/>
              <a:gdLst/>
              <a:ahLst/>
              <a:cxnLst/>
              <a:rect l="l" t="t" r="r" b="b"/>
              <a:pathLst>
                <a:path w="2451734">
                  <a:moveTo>
                    <a:pt x="0" y="0"/>
                  </a:moveTo>
                  <a:lnTo>
                    <a:pt x="2419946" y="0"/>
                  </a:lnTo>
                  <a:lnTo>
                    <a:pt x="2451696" y="0"/>
                  </a:lnTo>
                </a:path>
              </a:pathLst>
            </a:custGeom>
            <a:ln w="635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353160" y="521829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80" h="259079">
                  <a:moveTo>
                    <a:pt x="0" y="0"/>
                  </a:moveTo>
                  <a:lnTo>
                    <a:pt x="0" y="259079"/>
                  </a:lnTo>
                  <a:lnTo>
                    <a:pt x="259079" y="129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>
                <a:alpha val="974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134457" y="4571237"/>
              <a:ext cx="3003550" cy="776605"/>
            </a:xfrm>
            <a:custGeom>
              <a:avLst/>
              <a:gdLst/>
              <a:ahLst/>
              <a:cxnLst/>
              <a:rect l="l" t="t" r="r" b="b"/>
              <a:pathLst>
                <a:path w="3003550" h="776604">
                  <a:moveTo>
                    <a:pt x="3003309" y="776592"/>
                  </a:moveTo>
                  <a:lnTo>
                    <a:pt x="30738" y="7948"/>
                  </a:lnTo>
                  <a:lnTo>
                    <a:pt x="0" y="0"/>
                  </a:lnTo>
                </a:path>
              </a:pathLst>
            </a:custGeom>
            <a:ln w="635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914303" y="4453775"/>
              <a:ext cx="283845" cy="250825"/>
            </a:xfrm>
            <a:custGeom>
              <a:avLst/>
              <a:gdLst/>
              <a:ahLst/>
              <a:cxnLst/>
              <a:rect l="l" t="t" r="r" b="b"/>
              <a:pathLst>
                <a:path w="283845" h="250825">
                  <a:moveTo>
                    <a:pt x="283260" y="0"/>
                  </a:moveTo>
                  <a:lnTo>
                    <a:pt x="0" y="60553"/>
                  </a:lnTo>
                  <a:lnTo>
                    <a:pt x="218401" y="250825"/>
                  </a:lnTo>
                  <a:lnTo>
                    <a:pt x="283260" y="0"/>
                  </a:lnTo>
                  <a:close/>
                </a:path>
              </a:pathLst>
            </a:custGeom>
            <a:solidFill>
              <a:srgbClr val="F05A28">
                <a:alpha val="974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157432" y="4457306"/>
              <a:ext cx="2071370" cy="0"/>
            </a:xfrm>
            <a:custGeom>
              <a:avLst/>
              <a:gdLst/>
              <a:ahLst/>
              <a:cxnLst/>
              <a:rect l="l" t="t" r="r" b="b"/>
              <a:pathLst>
                <a:path w="2071369">
                  <a:moveTo>
                    <a:pt x="0" y="0"/>
                  </a:moveTo>
                  <a:lnTo>
                    <a:pt x="2039175" y="0"/>
                  </a:lnTo>
                  <a:lnTo>
                    <a:pt x="2070925" y="0"/>
                  </a:lnTo>
                </a:path>
              </a:pathLst>
            </a:custGeom>
            <a:ln w="635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196569" y="4327766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80" h="259079">
                  <a:moveTo>
                    <a:pt x="0" y="0"/>
                  </a:moveTo>
                  <a:lnTo>
                    <a:pt x="0" y="259079"/>
                  </a:lnTo>
                  <a:lnTo>
                    <a:pt x="259080" y="129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>
                <a:alpha val="974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1073787" y="4013177"/>
              <a:ext cx="2689225" cy="353060"/>
            </a:xfrm>
            <a:custGeom>
              <a:avLst/>
              <a:gdLst/>
              <a:ahLst/>
              <a:cxnLst/>
              <a:rect l="l" t="t" r="r" b="b"/>
              <a:pathLst>
                <a:path w="2689225" h="353060">
                  <a:moveTo>
                    <a:pt x="2689202" y="353018"/>
                  </a:moveTo>
                  <a:lnTo>
                    <a:pt x="31479" y="4132"/>
                  </a:lnTo>
                  <a:lnTo>
                    <a:pt x="0" y="0"/>
                  </a:lnTo>
                </a:path>
              </a:pathLst>
            </a:custGeom>
            <a:ln w="634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848428" y="3888879"/>
              <a:ext cx="274320" cy="257175"/>
            </a:xfrm>
            <a:custGeom>
              <a:avLst/>
              <a:gdLst/>
              <a:ahLst/>
              <a:cxnLst/>
              <a:rect l="l" t="t" r="r" b="b"/>
              <a:pathLst>
                <a:path w="274320" h="257175">
                  <a:moveTo>
                    <a:pt x="273735" y="0"/>
                  </a:moveTo>
                  <a:lnTo>
                    <a:pt x="0" y="94716"/>
                  </a:lnTo>
                  <a:lnTo>
                    <a:pt x="240017" y="256870"/>
                  </a:lnTo>
                  <a:lnTo>
                    <a:pt x="273735" y="0"/>
                  </a:lnTo>
                  <a:close/>
                </a:path>
              </a:pathLst>
            </a:custGeom>
            <a:solidFill>
              <a:srgbClr val="F05A28">
                <a:alpha val="974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Bac</a:t>
            </a:r>
            <a:r>
              <a:rPr spc="-20" dirty="0"/>
              <a:t>k</a:t>
            </a:r>
            <a:r>
              <a:rPr spc="25" dirty="0"/>
              <a:t>t</a:t>
            </a:r>
            <a:r>
              <a:rPr spc="-250" dirty="0"/>
              <a:t>r</a:t>
            </a:r>
            <a:r>
              <a:rPr spc="-15" dirty="0"/>
              <a:t>acking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30197" y="3236810"/>
            <a:ext cx="532765" cy="417195"/>
            <a:chOff x="1330197" y="3236810"/>
            <a:chExt cx="532765" cy="417195"/>
          </a:xfrm>
        </p:grpSpPr>
        <p:sp>
          <p:nvSpPr>
            <p:cNvPr id="4" name="object 4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2" y="0"/>
                  </a:lnTo>
                  <a:lnTo>
                    <a:pt x="519442" y="404152"/>
                  </a:lnTo>
                  <a:lnTo>
                    <a:pt x="0" y="40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6547" y="3243160"/>
              <a:ext cx="520065" cy="404495"/>
            </a:xfrm>
            <a:custGeom>
              <a:avLst/>
              <a:gdLst/>
              <a:ahLst/>
              <a:cxnLst/>
              <a:rect l="l" t="t" r="r" b="b"/>
              <a:pathLst>
                <a:path w="520064" h="404495">
                  <a:moveTo>
                    <a:pt x="0" y="0"/>
                  </a:moveTo>
                  <a:lnTo>
                    <a:pt x="519441" y="0"/>
                  </a:lnTo>
                  <a:lnTo>
                    <a:pt x="519441" y="404160"/>
                  </a:lnTo>
                  <a:lnTo>
                    <a:pt x="0" y="4041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22400" y="3187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54525" y="3236810"/>
            <a:ext cx="554355" cy="480695"/>
            <a:chOff x="4154525" y="3236810"/>
            <a:chExt cx="554355" cy="480695"/>
          </a:xfrm>
        </p:grpSpPr>
        <p:sp>
          <p:nvSpPr>
            <p:cNvPr id="8" name="object 8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60875" y="3243160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67200" y="3187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602882" y="4442129"/>
            <a:ext cx="634365" cy="469265"/>
            <a:chOff x="6602882" y="4442129"/>
            <a:chExt cx="634365" cy="469265"/>
          </a:xfrm>
        </p:grpSpPr>
        <p:sp>
          <p:nvSpPr>
            <p:cNvPr id="12" name="object 12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09232" y="4448479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265049" y="4091559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31496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48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94492" y="5595086"/>
            <a:ext cx="525145" cy="42735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6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363827" y="5593105"/>
            <a:ext cx="555625" cy="435609"/>
            <a:chOff x="1363827" y="5593105"/>
            <a:chExt cx="555625" cy="435609"/>
          </a:xfrm>
        </p:grpSpPr>
        <p:sp>
          <p:nvSpPr>
            <p:cNvPr id="17" name="object 17"/>
            <p:cNvSpPr/>
            <p:nvPr/>
          </p:nvSpPr>
          <p:spPr>
            <a:xfrm>
              <a:off x="1370177" y="5599455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8" y="0"/>
                  </a:lnTo>
                  <a:lnTo>
                    <a:pt x="542328" y="422554"/>
                  </a:lnTo>
                  <a:lnTo>
                    <a:pt x="0" y="4225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70177" y="5599455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6" y="0"/>
                  </a:lnTo>
                  <a:lnTo>
                    <a:pt x="542326" y="422549"/>
                  </a:lnTo>
                  <a:lnTo>
                    <a:pt x="0" y="4225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473200" y="55499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72376" y="2888452"/>
            <a:ext cx="5669280" cy="3012440"/>
            <a:chOff x="972376" y="2888452"/>
            <a:chExt cx="5669280" cy="3012440"/>
          </a:xfrm>
        </p:grpSpPr>
        <p:sp>
          <p:nvSpPr>
            <p:cNvPr id="21" name="object 21"/>
            <p:cNvSpPr/>
            <p:nvPr/>
          </p:nvSpPr>
          <p:spPr>
            <a:xfrm>
              <a:off x="1853450" y="342535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29786" y="3364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64951" y="342535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05041" y="430918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54118" y="3770096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93158" y="366087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04981" y="4895370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65557" y="4844630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17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90421" y="3601478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87067" y="5839802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29461" y="5522543"/>
              <a:ext cx="2656205" cy="378460"/>
            </a:xfrm>
            <a:custGeom>
              <a:avLst/>
              <a:gdLst/>
              <a:ahLst/>
              <a:cxnLst/>
              <a:rect l="l" t="t" r="r" b="b"/>
              <a:pathLst>
                <a:path w="2656204" h="378460">
                  <a:moveTo>
                    <a:pt x="121920" y="0"/>
                  </a:moveTo>
                  <a:lnTo>
                    <a:pt x="0" y="0"/>
                  </a:lnTo>
                  <a:lnTo>
                    <a:pt x="60960" y="121920"/>
                  </a:lnTo>
                  <a:lnTo>
                    <a:pt x="121920" y="0"/>
                  </a:lnTo>
                  <a:close/>
                </a:path>
                <a:path w="2656204" h="378460">
                  <a:moveTo>
                    <a:pt x="2655874" y="317258"/>
                  </a:moveTo>
                  <a:lnTo>
                    <a:pt x="2533954" y="256298"/>
                  </a:lnTo>
                  <a:lnTo>
                    <a:pt x="2533954" y="378218"/>
                  </a:lnTo>
                  <a:lnTo>
                    <a:pt x="2655874" y="3172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2376" y="2888452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3" y="0"/>
                  </a:lnTo>
                  <a:lnTo>
                    <a:pt x="1309483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43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04126" y="2907499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5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066800" y="2336800"/>
            <a:ext cx="11722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Sou</a:t>
            </a:r>
            <a:r>
              <a:rPr sz="2600" spc="-6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600" spc="9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53100" y="5562600"/>
            <a:ext cx="19234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De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tin</a:t>
            </a:r>
            <a:r>
              <a:rPr sz="2600" spc="-15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233299" y="4072511"/>
            <a:ext cx="1372984" cy="1233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797800" y="2438400"/>
            <a:ext cx="7784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Verdana"/>
                <a:cs typeface="Verdana"/>
              </a:rPr>
              <a:t>“Last-In-First-Out” </a:t>
            </a:r>
            <a:r>
              <a:rPr sz="3600" spc="-665" dirty="0">
                <a:latin typeface="Verdana"/>
                <a:cs typeface="Verdana"/>
              </a:rPr>
              <a:t>=&gt; </a:t>
            </a:r>
            <a:r>
              <a:rPr sz="3600" spc="10" dirty="0">
                <a:latin typeface="Verdana"/>
                <a:cs typeface="Verdana"/>
              </a:rPr>
              <a:t>Use </a:t>
            </a:r>
            <a:r>
              <a:rPr sz="3600" spc="-50" dirty="0">
                <a:latin typeface="Verdana"/>
                <a:cs typeface="Verdana"/>
              </a:rPr>
              <a:t>a</a:t>
            </a:r>
            <a:r>
              <a:rPr sz="3600" spc="-775" dirty="0">
                <a:latin typeface="Verdana"/>
                <a:cs typeface="Verdana"/>
              </a:rPr>
              <a:t> </a:t>
            </a:r>
            <a:r>
              <a:rPr sz="3600" spc="5" dirty="0">
                <a:solidFill>
                  <a:srgbClr val="F15B2A"/>
                </a:solidFill>
                <a:latin typeface="Verdana"/>
                <a:cs typeface="Verdana"/>
              </a:rPr>
              <a:t>stack</a:t>
            </a:r>
            <a:endParaRPr sz="3600">
              <a:latin typeface="Verdana"/>
              <a:cs typeface="Verdana"/>
            </a:endParaRPr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10648950" y="3943350"/>
          <a:ext cx="2466975" cy="834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325"/>
                <a:gridCol w="822325"/>
                <a:gridCol w="822325"/>
              </a:tblGrid>
              <a:tr h="834696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2032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pSp>
        <p:nvGrpSpPr>
          <p:cNvPr id="40" name="object 40"/>
          <p:cNvGrpSpPr/>
          <p:nvPr/>
        </p:nvGrpSpPr>
        <p:grpSpPr>
          <a:xfrm>
            <a:off x="10912970" y="3337913"/>
            <a:ext cx="1981835" cy="561340"/>
            <a:chOff x="10912970" y="3337913"/>
            <a:chExt cx="1981835" cy="561340"/>
          </a:xfrm>
        </p:grpSpPr>
        <p:sp>
          <p:nvSpPr>
            <p:cNvPr id="41" name="object 41"/>
            <p:cNvSpPr/>
            <p:nvPr/>
          </p:nvSpPr>
          <p:spPr>
            <a:xfrm>
              <a:off x="10925670" y="3350613"/>
              <a:ext cx="928369" cy="535940"/>
            </a:xfrm>
            <a:custGeom>
              <a:avLst/>
              <a:gdLst/>
              <a:ahLst/>
              <a:cxnLst/>
              <a:rect l="l" t="t" r="r" b="b"/>
              <a:pathLst>
                <a:path w="928370" h="535939">
                  <a:moveTo>
                    <a:pt x="0" y="535766"/>
                  </a:moveTo>
                  <a:lnTo>
                    <a:pt x="27481" y="477636"/>
                  </a:lnTo>
                  <a:lnTo>
                    <a:pt x="54941" y="422844"/>
                  </a:lnTo>
                  <a:lnTo>
                    <a:pt x="82381" y="371388"/>
                  </a:lnTo>
                  <a:lnTo>
                    <a:pt x="109800" y="323270"/>
                  </a:lnTo>
                  <a:lnTo>
                    <a:pt x="137198" y="278489"/>
                  </a:lnTo>
                  <a:lnTo>
                    <a:pt x="164575" y="237045"/>
                  </a:lnTo>
                  <a:lnTo>
                    <a:pt x="191931" y="198938"/>
                  </a:lnTo>
                  <a:lnTo>
                    <a:pt x="219267" y="164168"/>
                  </a:lnTo>
                  <a:lnTo>
                    <a:pt x="246581" y="132735"/>
                  </a:lnTo>
                  <a:lnTo>
                    <a:pt x="273875" y="104640"/>
                  </a:lnTo>
                  <a:lnTo>
                    <a:pt x="328400" y="58460"/>
                  </a:lnTo>
                  <a:lnTo>
                    <a:pt x="382842" y="25628"/>
                  </a:lnTo>
                  <a:lnTo>
                    <a:pt x="437201" y="6145"/>
                  </a:lnTo>
                  <a:lnTo>
                    <a:pt x="491476" y="10"/>
                  </a:lnTo>
                  <a:lnTo>
                    <a:pt x="518582" y="1949"/>
                  </a:lnTo>
                  <a:lnTo>
                    <a:pt x="572732" y="15836"/>
                  </a:lnTo>
                  <a:lnTo>
                    <a:pt x="626799" y="43073"/>
                  </a:lnTo>
                  <a:lnTo>
                    <a:pt x="680782" y="83657"/>
                  </a:lnTo>
                  <a:lnTo>
                    <a:pt x="734682" y="137590"/>
                  </a:lnTo>
                  <a:lnTo>
                    <a:pt x="761601" y="169562"/>
                  </a:lnTo>
                  <a:lnTo>
                    <a:pt x="788499" y="204872"/>
                  </a:lnTo>
                  <a:lnTo>
                    <a:pt x="815376" y="243518"/>
                  </a:lnTo>
                  <a:lnTo>
                    <a:pt x="842232" y="285501"/>
                  </a:lnTo>
                  <a:lnTo>
                    <a:pt x="869068" y="330822"/>
                  </a:lnTo>
                  <a:lnTo>
                    <a:pt x="895882" y="379480"/>
                  </a:lnTo>
                  <a:lnTo>
                    <a:pt x="922676" y="431474"/>
                  </a:lnTo>
                  <a:lnTo>
                    <a:pt x="928105" y="443019"/>
                  </a:lnTo>
                </a:path>
              </a:pathLst>
            </a:custGeom>
            <a:ln w="253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793207" y="3756190"/>
              <a:ext cx="110489" cy="136525"/>
            </a:xfrm>
            <a:custGeom>
              <a:avLst/>
              <a:gdLst/>
              <a:ahLst/>
              <a:cxnLst/>
              <a:rect l="l" t="t" r="r" b="b"/>
              <a:pathLst>
                <a:path w="110490" h="136525">
                  <a:moveTo>
                    <a:pt x="110324" y="0"/>
                  </a:moveTo>
                  <a:lnTo>
                    <a:pt x="0" y="51892"/>
                  </a:lnTo>
                  <a:lnTo>
                    <a:pt x="107060" y="136271"/>
                  </a:lnTo>
                  <a:lnTo>
                    <a:pt x="11032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916270" y="3350613"/>
              <a:ext cx="928369" cy="535940"/>
            </a:xfrm>
            <a:custGeom>
              <a:avLst/>
              <a:gdLst/>
              <a:ahLst/>
              <a:cxnLst/>
              <a:rect l="l" t="t" r="r" b="b"/>
              <a:pathLst>
                <a:path w="928370" h="535939">
                  <a:moveTo>
                    <a:pt x="0" y="535766"/>
                  </a:moveTo>
                  <a:lnTo>
                    <a:pt x="27481" y="477636"/>
                  </a:lnTo>
                  <a:lnTo>
                    <a:pt x="54941" y="422844"/>
                  </a:lnTo>
                  <a:lnTo>
                    <a:pt x="82381" y="371388"/>
                  </a:lnTo>
                  <a:lnTo>
                    <a:pt x="109800" y="323270"/>
                  </a:lnTo>
                  <a:lnTo>
                    <a:pt x="137198" y="278489"/>
                  </a:lnTo>
                  <a:lnTo>
                    <a:pt x="164575" y="237045"/>
                  </a:lnTo>
                  <a:lnTo>
                    <a:pt x="191931" y="198938"/>
                  </a:lnTo>
                  <a:lnTo>
                    <a:pt x="219267" y="164168"/>
                  </a:lnTo>
                  <a:lnTo>
                    <a:pt x="246581" y="132735"/>
                  </a:lnTo>
                  <a:lnTo>
                    <a:pt x="273875" y="104640"/>
                  </a:lnTo>
                  <a:lnTo>
                    <a:pt x="328400" y="58460"/>
                  </a:lnTo>
                  <a:lnTo>
                    <a:pt x="382842" y="25628"/>
                  </a:lnTo>
                  <a:lnTo>
                    <a:pt x="437201" y="6145"/>
                  </a:lnTo>
                  <a:lnTo>
                    <a:pt x="491476" y="10"/>
                  </a:lnTo>
                  <a:lnTo>
                    <a:pt x="518582" y="1949"/>
                  </a:lnTo>
                  <a:lnTo>
                    <a:pt x="572732" y="15836"/>
                  </a:lnTo>
                  <a:lnTo>
                    <a:pt x="626799" y="43073"/>
                  </a:lnTo>
                  <a:lnTo>
                    <a:pt x="680782" y="83657"/>
                  </a:lnTo>
                  <a:lnTo>
                    <a:pt x="734682" y="137590"/>
                  </a:lnTo>
                  <a:lnTo>
                    <a:pt x="761601" y="169562"/>
                  </a:lnTo>
                  <a:lnTo>
                    <a:pt x="788499" y="204872"/>
                  </a:lnTo>
                  <a:lnTo>
                    <a:pt x="815376" y="243518"/>
                  </a:lnTo>
                  <a:lnTo>
                    <a:pt x="842232" y="285501"/>
                  </a:lnTo>
                  <a:lnTo>
                    <a:pt x="869068" y="330822"/>
                  </a:lnTo>
                  <a:lnTo>
                    <a:pt x="895882" y="379480"/>
                  </a:lnTo>
                  <a:lnTo>
                    <a:pt x="922676" y="431474"/>
                  </a:lnTo>
                  <a:lnTo>
                    <a:pt x="928105" y="443019"/>
                  </a:lnTo>
                </a:path>
              </a:pathLst>
            </a:custGeom>
            <a:ln w="253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2783820" y="3756190"/>
              <a:ext cx="110489" cy="136525"/>
            </a:xfrm>
            <a:custGeom>
              <a:avLst/>
              <a:gdLst/>
              <a:ahLst/>
              <a:cxnLst/>
              <a:rect l="l" t="t" r="r" b="b"/>
              <a:pathLst>
                <a:path w="110490" h="136525">
                  <a:moveTo>
                    <a:pt x="110362" y="0"/>
                  </a:moveTo>
                  <a:lnTo>
                    <a:pt x="0" y="51892"/>
                  </a:lnTo>
                  <a:lnTo>
                    <a:pt x="107060" y="136271"/>
                  </a:lnTo>
                  <a:lnTo>
                    <a:pt x="11036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0" y="2349500"/>
            <a:ext cx="0" cy="6194425"/>
          </a:xfrm>
          <a:custGeom>
            <a:avLst/>
            <a:gdLst/>
            <a:ahLst/>
            <a:cxnLst/>
            <a:rect l="l" t="t" r="r" b="b"/>
            <a:pathLst>
              <a:path h="6194425">
                <a:moveTo>
                  <a:pt x="0" y="0"/>
                </a:moveTo>
                <a:lnTo>
                  <a:pt x="0" y="6193967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81600" y="647700"/>
            <a:ext cx="5892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Dijkstra’s</a:t>
            </a:r>
            <a:r>
              <a:rPr spc="-300" dirty="0"/>
              <a:t> </a:t>
            </a:r>
            <a:r>
              <a:rPr spc="30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60388" y="2279027"/>
            <a:ext cx="98551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05A28"/>
                </a:solidFill>
                <a:latin typeface="Verdana"/>
                <a:cs typeface="Verdana"/>
              </a:rPr>
              <a:t>D</a:t>
            </a:r>
            <a:r>
              <a:rPr sz="3200" spc="-2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3200" dirty="0">
                <a:solidFill>
                  <a:srgbClr val="F05A28"/>
                </a:solidFill>
                <a:latin typeface="Verdana"/>
                <a:cs typeface="Verdana"/>
              </a:rPr>
              <a:t>ta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10600" y="2273300"/>
            <a:ext cx="30079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05A28"/>
                </a:solidFill>
                <a:latin typeface="Verdana"/>
                <a:cs typeface="Verdana"/>
              </a:rPr>
              <a:t>Data</a:t>
            </a:r>
            <a:r>
              <a:rPr sz="3200" spc="-2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3200" spc="-15" dirty="0">
                <a:solidFill>
                  <a:srgbClr val="F05A28"/>
                </a:solidFill>
                <a:latin typeface="Verdana"/>
                <a:cs typeface="Verdana"/>
              </a:rPr>
              <a:t>Structure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80154" y="3837736"/>
            <a:ext cx="3565525" cy="1818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600" spc="5" dirty="0">
                <a:latin typeface="Verdana"/>
                <a:cs typeface="Verdana"/>
              </a:rPr>
              <a:t>Distance</a:t>
            </a:r>
            <a:r>
              <a:rPr sz="2600" spc="-215" dirty="0">
                <a:latin typeface="Verdana"/>
                <a:cs typeface="Verdana"/>
              </a:rPr>
              <a:t> </a:t>
            </a:r>
            <a:r>
              <a:rPr sz="2600" spc="35" dirty="0">
                <a:latin typeface="Verdana"/>
                <a:cs typeface="Verdana"/>
              </a:rPr>
              <a:t>table</a:t>
            </a:r>
            <a:endParaRPr sz="2600">
              <a:latin typeface="Verdana"/>
              <a:cs typeface="Verdana"/>
            </a:endParaRPr>
          </a:p>
          <a:p>
            <a:pPr marL="12700" marR="5080" indent="1371600" algn="r">
              <a:lnSpc>
                <a:spcPct val="176300"/>
              </a:lnSpc>
            </a:pPr>
            <a:r>
              <a:rPr sz="2600" spc="40" dirty="0">
                <a:latin typeface="Verdana"/>
                <a:cs typeface="Verdana"/>
              </a:rPr>
              <a:t>Bac</a:t>
            </a:r>
            <a:r>
              <a:rPr sz="2600" spc="10" dirty="0">
                <a:latin typeface="Verdana"/>
                <a:cs typeface="Verdana"/>
              </a:rPr>
              <a:t>k</a:t>
            </a:r>
            <a:r>
              <a:rPr sz="2600" dirty="0">
                <a:latin typeface="Verdana"/>
                <a:cs typeface="Verdana"/>
              </a:rPr>
              <a:t>t</a:t>
            </a:r>
            <a:r>
              <a:rPr sz="2600" spc="-65" dirty="0">
                <a:latin typeface="Verdana"/>
                <a:cs typeface="Verdana"/>
              </a:rPr>
              <a:t>r</a:t>
            </a:r>
            <a:r>
              <a:rPr sz="2600" spc="25" dirty="0">
                <a:latin typeface="Verdana"/>
                <a:cs typeface="Verdana"/>
              </a:rPr>
              <a:t>acking  Enqueuing</a:t>
            </a:r>
            <a:r>
              <a:rPr sz="2600" spc="-160" dirty="0">
                <a:latin typeface="Verdana"/>
                <a:cs typeface="Verdana"/>
              </a:rPr>
              <a:t> </a:t>
            </a:r>
            <a:r>
              <a:rPr sz="2600" spc="25" dirty="0">
                <a:latin typeface="Verdana"/>
                <a:cs typeface="Verdana"/>
              </a:rPr>
              <a:t>neighbors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10600" y="3835400"/>
            <a:ext cx="6134735" cy="1818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latin typeface="Verdana"/>
                <a:cs typeface="Verdana"/>
              </a:rPr>
              <a:t>3-column</a:t>
            </a:r>
            <a:r>
              <a:rPr sz="2600" spc="-140" dirty="0">
                <a:latin typeface="Verdana"/>
                <a:cs typeface="Verdana"/>
              </a:rPr>
              <a:t> </a:t>
            </a:r>
            <a:r>
              <a:rPr sz="2600" spc="-55" dirty="0">
                <a:latin typeface="Verdana"/>
                <a:cs typeface="Verdana"/>
              </a:rPr>
              <a:t>array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380"/>
              </a:spcBef>
            </a:pPr>
            <a:r>
              <a:rPr sz="2600" spc="-5" dirty="0">
                <a:latin typeface="Verdana"/>
                <a:cs typeface="Verdana"/>
              </a:rPr>
              <a:t>Stack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380"/>
              </a:spcBef>
            </a:pPr>
            <a:r>
              <a:rPr sz="2600" spc="40" dirty="0">
                <a:latin typeface="Verdana"/>
                <a:cs typeface="Verdana"/>
              </a:rPr>
              <a:t>Priority</a:t>
            </a:r>
            <a:r>
              <a:rPr sz="2600" spc="-140" dirty="0">
                <a:latin typeface="Verdana"/>
                <a:cs typeface="Verdana"/>
              </a:rPr>
              <a:t> </a:t>
            </a:r>
            <a:r>
              <a:rPr sz="2600" spc="15" dirty="0">
                <a:latin typeface="Verdana"/>
                <a:cs typeface="Verdana"/>
              </a:rPr>
              <a:t>queue</a:t>
            </a:r>
            <a:r>
              <a:rPr sz="2600" spc="-13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(binary</a:t>
            </a:r>
            <a:r>
              <a:rPr sz="2600" spc="-135" dirty="0">
                <a:latin typeface="Verdana"/>
                <a:cs typeface="Verdana"/>
              </a:rPr>
              <a:t> </a:t>
            </a:r>
            <a:r>
              <a:rPr sz="2600" spc="15" dirty="0">
                <a:latin typeface="Verdana"/>
                <a:cs typeface="Verdana"/>
              </a:rPr>
              <a:t>heap</a:t>
            </a:r>
            <a:r>
              <a:rPr sz="2600" spc="-135" dirty="0">
                <a:latin typeface="Verdana"/>
                <a:cs typeface="Verdana"/>
              </a:rPr>
              <a:t> </a:t>
            </a:r>
            <a:r>
              <a:rPr sz="2600" spc="45" dirty="0">
                <a:latin typeface="Verdana"/>
                <a:cs typeface="Verdana"/>
              </a:rPr>
              <a:t>or</a:t>
            </a:r>
            <a:r>
              <a:rPr sz="2600" spc="-135" dirty="0">
                <a:latin typeface="Verdana"/>
                <a:cs typeface="Verdana"/>
              </a:rPr>
              <a:t> </a:t>
            </a:r>
            <a:r>
              <a:rPr sz="2600" spc="-50" dirty="0">
                <a:latin typeface="Verdana"/>
                <a:cs typeface="Verdana"/>
              </a:rPr>
              <a:t>array)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0" y="2349500"/>
            <a:ext cx="0" cy="6194425"/>
          </a:xfrm>
          <a:custGeom>
            <a:avLst/>
            <a:gdLst/>
            <a:ahLst/>
            <a:cxnLst/>
            <a:rect l="l" t="t" r="r" b="b"/>
            <a:pathLst>
              <a:path h="6194425">
                <a:moveTo>
                  <a:pt x="0" y="0"/>
                </a:moveTo>
                <a:lnTo>
                  <a:pt x="0" y="6193967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81600" y="647700"/>
            <a:ext cx="5892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Dijkstra’s</a:t>
            </a:r>
            <a:r>
              <a:rPr spc="-300" dirty="0"/>
              <a:t> </a:t>
            </a:r>
            <a:r>
              <a:rPr spc="30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98160" y="2279027"/>
            <a:ext cx="2447290" cy="9956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532765" marR="5080" indent="-520700">
              <a:lnSpc>
                <a:spcPts val="3800"/>
              </a:lnSpc>
              <a:spcBef>
                <a:spcPts val="260"/>
              </a:spcBef>
            </a:pPr>
            <a:r>
              <a:rPr sz="3200" spc="30" dirty="0">
                <a:solidFill>
                  <a:srgbClr val="F05A28"/>
                </a:solidFill>
                <a:latin typeface="Verdana"/>
                <a:cs typeface="Verdana"/>
              </a:rPr>
              <a:t>Queue</a:t>
            </a:r>
            <a:r>
              <a:rPr sz="3200" spc="-2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05A28"/>
                </a:solidFill>
                <a:latin typeface="Verdana"/>
                <a:cs typeface="Verdana"/>
              </a:rPr>
              <a:t>Data  </a:t>
            </a:r>
            <a:r>
              <a:rPr sz="3200" spc="-160" dirty="0">
                <a:solidFill>
                  <a:srgbClr val="F05A28"/>
                </a:solidFill>
                <a:latin typeface="Verdana"/>
                <a:cs typeface="Verdana"/>
              </a:rPr>
              <a:t>S</a:t>
            </a:r>
            <a:r>
              <a:rPr sz="3200" spc="10" dirty="0">
                <a:solidFill>
                  <a:srgbClr val="F05A28"/>
                </a:solidFill>
                <a:latin typeface="Verdana"/>
                <a:cs typeface="Verdana"/>
              </a:rPr>
              <a:t>tructu</a:t>
            </a:r>
            <a:r>
              <a:rPr sz="3200" spc="-50" dirty="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sz="3200" spc="25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10600" y="2273300"/>
            <a:ext cx="1715770" cy="9956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60"/>
              </a:spcBef>
            </a:pPr>
            <a:r>
              <a:rPr sz="3200" spc="10" dirty="0">
                <a:solidFill>
                  <a:srgbClr val="F05A28"/>
                </a:solidFill>
                <a:latin typeface="Verdana"/>
                <a:cs typeface="Verdana"/>
              </a:rPr>
              <a:t>Running  </a:t>
            </a:r>
            <a:r>
              <a:rPr sz="3200" spc="5" dirty="0">
                <a:solidFill>
                  <a:srgbClr val="F05A28"/>
                </a:solidFill>
                <a:latin typeface="Verdana"/>
                <a:cs typeface="Verdana"/>
              </a:rPr>
              <a:t>Time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90819" y="3837736"/>
            <a:ext cx="205486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600" spc="5" dirty="0">
                <a:latin typeface="Verdana"/>
                <a:cs typeface="Verdana"/>
              </a:rPr>
              <a:t>Binary</a:t>
            </a:r>
            <a:r>
              <a:rPr sz="2600" spc="-225" dirty="0">
                <a:latin typeface="Verdana"/>
                <a:cs typeface="Verdana"/>
              </a:rPr>
              <a:t> </a:t>
            </a:r>
            <a:r>
              <a:rPr sz="2600" spc="30" dirty="0">
                <a:latin typeface="Verdana"/>
                <a:cs typeface="Verdana"/>
              </a:rPr>
              <a:t>Heap</a:t>
            </a:r>
            <a:endParaRPr sz="26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2380"/>
              </a:spcBef>
            </a:pPr>
            <a:r>
              <a:rPr sz="2600" spc="70" dirty="0">
                <a:latin typeface="Verdana"/>
                <a:cs typeface="Verdana"/>
              </a:rPr>
              <a:t>Ar</a:t>
            </a:r>
            <a:r>
              <a:rPr sz="2600" spc="-10" dirty="0">
                <a:latin typeface="Verdana"/>
                <a:cs typeface="Verdana"/>
              </a:rPr>
              <a:t>r</a:t>
            </a:r>
            <a:r>
              <a:rPr sz="2600" spc="-95" dirty="0">
                <a:latin typeface="Verdana"/>
                <a:cs typeface="Verdana"/>
              </a:rPr>
              <a:t>a</a:t>
            </a:r>
            <a:r>
              <a:rPr sz="2600" spc="10" dirty="0">
                <a:latin typeface="Verdana"/>
                <a:cs typeface="Verdana"/>
              </a:rPr>
              <a:t>y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85200" y="3835400"/>
            <a:ext cx="1904364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600" spc="70" dirty="0">
                <a:latin typeface="Verdana"/>
                <a:cs typeface="Verdana"/>
              </a:rPr>
              <a:t>O(E </a:t>
            </a:r>
            <a:r>
              <a:rPr sz="2600" spc="15" dirty="0">
                <a:latin typeface="Verdana"/>
                <a:cs typeface="Verdana"/>
              </a:rPr>
              <a:t>ln(V)</a:t>
            </a:r>
            <a:r>
              <a:rPr sz="2600" spc="-395" dirty="0">
                <a:latin typeface="Verdana"/>
                <a:cs typeface="Verdana"/>
              </a:rPr>
              <a:t> </a:t>
            </a:r>
            <a:r>
              <a:rPr sz="2600" spc="-40" dirty="0">
                <a:latin typeface="Verdana"/>
                <a:cs typeface="Verdana"/>
              </a:rPr>
              <a:t>)</a:t>
            </a:r>
            <a:endParaRPr sz="26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2380"/>
              </a:spcBef>
            </a:pPr>
            <a:r>
              <a:rPr sz="2600" spc="70" dirty="0">
                <a:latin typeface="Verdana"/>
                <a:cs typeface="Verdana"/>
              </a:rPr>
              <a:t>O(E </a:t>
            </a:r>
            <a:r>
              <a:rPr sz="2600" spc="-480" dirty="0">
                <a:latin typeface="Verdana"/>
                <a:cs typeface="Verdana"/>
              </a:rPr>
              <a:t>+</a:t>
            </a:r>
            <a:r>
              <a:rPr sz="2600" spc="-370" dirty="0">
                <a:latin typeface="Verdana"/>
                <a:cs typeface="Verdana"/>
              </a:rPr>
              <a:t> </a:t>
            </a:r>
            <a:r>
              <a:rPr sz="2600" spc="35" dirty="0">
                <a:latin typeface="Verdana"/>
                <a:cs typeface="Verdana"/>
              </a:rPr>
              <a:t>V</a:t>
            </a:r>
            <a:r>
              <a:rPr sz="2550" spc="52" baseline="22875" dirty="0">
                <a:latin typeface="Verdana"/>
                <a:cs typeface="Verdana"/>
              </a:rPr>
              <a:t>2</a:t>
            </a:r>
            <a:r>
              <a:rPr sz="2600" spc="35" dirty="0">
                <a:latin typeface="Verdana"/>
                <a:cs typeface="Verdana"/>
              </a:rPr>
              <a:t>)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9100" y="7391400"/>
            <a:ext cx="10335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latin typeface="Verdana"/>
                <a:cs typeface="Verdana"/>
              </a:rPr>
              <a:t>Other </a:t>
            </a:r>
            <a:r>
              <a:rPr sz="3600" spc="50" dirty="0">
                <a:latin typeface="Verdana"/>
                <a:cs typeface="Verdana"/>
              </a:rPr>
              <a:t>longer </a:t>
            </a:r>
            <a:r>
              <a:rPr sz="3600" spc="5" dirty="0">
                <a:latin typeface="Verdana"/>
                <a:cs typeface="Verdana"/>
              </a:rPr>
              <a:t>paths </a:t>
            </a:r>
            <a:r>
              <a:rPr sz="3600" spc="-80" dirty="0">
                <a:latin typeface="Verdana"/>
                <a:cs typeface="Verdana"/>
              </a:rPr>
              <a:t>exist, </a:t>
            </a:r>
            <a:r>
              <a:rPr sz="3600" spc="-5" dirty="0">
                <a:latin typeface="Verdana"/>
                <a:cs typeface="Verdana"/>
              </a:rPr>
              <a:t>number </a:t>
            </a:r>
            <a:r>
              <a:rPr sz="3600" spc="130" dirty="0">
                <a:latin typeface="Verdana"/>
                <a:cs typeface="Verdana"/>
              </a:rPr>
              <a:t>of</a:t>
            </a:r>
            <a:r>
              <a:rPr sz="3600" spc="-944" dirty="0">
                <a:latin typeface="Verdana"/>
                <a:cs typeface="Verdana"/>
              </a:rPr>
              <a:t> </a:t>
            </a:r>
            <a:r>
              <a:rPr sz="3600" spc="55" dirty="0">
                <a:latin typeface="Verdana"/>
                <a:cs typeface="Verdana"/>
              </a:rPr>
              <a:t>hops </a:t>
            </a:r>
            <a:r>
              <a:rPr sz="3600" spc="-665" dirty="0">
                <a:latin typeface="Verdana"/>
                <a:cs typeface="Verdana"/>
              </a:rPr>
              <a:t>= </a:t>
            </a:r>
            <a:r>
              <a:rPr sz="3600" spc="-50" dirty="0">
                <a:latin typeface="Verdana"/>
                <a:cs typeface="Verdana"/>
              </a:rPr>
              <a:t>5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43500" y="647700"/>
            <a:ext cx="59582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Unweighted</a:t>
            </a:r>
            <a:r>
              <a:rPr spc="-300" dirty="0"/>
              <a:t> </a:t>
            </a:r>
            <a:r>
              <a:rPr spc="-65" dirty="0"/>
              <a:t>Graphs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620772" y="3495040"/>
            <a:ext cx="684530" cy="494665"/>
            <a:chOff x="2620772" y="3495040"/>
            <a:chExt cx="684530" cy="494665"/>
          </a:xfrm>
        </p:grpSpPr>
        <p:sp>
          <p:nvSpPr>
            <p:cNvPr id="5" name="object 5"/>
            <p:cNvSpPr/>
            <p:nvPr/>
          </p:nvSpPr>
          <p:spPr>
            <a:xfrm>
              <a:off x="2627122" y="35013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27122" y="35013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07996" y="3157143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29718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234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151371" y="2563710"/>
            <a:ext cx="684530" cy="494665"/>
            <a:chOff x="6151371" y="2563710"/>
            <a:chExt cx="684530" cy="494665"/>
          </a:xfrm>
        </p:grpSpPr>
        <p:sp>
          <p:nvSpPr>
            <p:cNvPr id="9" name="object 9"/>
            <p:cNvSpPr/>
            <p:nvPr/>
          </p:nvSpPr>
          <p:spPr>
            <a:xfrm>
              <a:off x="6157721" y="257006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57721" y="257006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324600" y="25146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585542" y="3765968"/>
            <a:ext cx="684530" cy="494665"/>
            <a:chOff x="8585542" y="3765968"/>
            <a:chExt cx="684530" cy="494665"/>
          </a:xfrm>
        </p:grpSpPr>
        <p:sp>
          <p:nvSpPr>
            <p:cNvPr id="13" name="object 13"/>
            <p:cNvSpPr/>
            <p:nvPr/>
          </p:nvSpPr>
          <p:spPr>
            <a:xfrm>
              <a:off x="8591892" y="37723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91892" y="37723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775700" y="3708400"/>
            <a:ext cx="29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908701" y="4121568"/>
            <a:ext cx="684530" cy="494665"/>
            <a:chOff x="11908701" y="4121568"/>
            <a:chExt cx="684530" cy="494665"/>
          </a:xfrm>
        </p:grpSpPr>
        <p:sp>
          <p:nvSpPr>
            <p:cNvPr id="17" name="object 17"/>
            <p:cNvSpPr/>
            <p:nvPr/>
          </p:nvSpPr>
          <p:spPr>
            <a:xfrm>
              <a:off x="1191505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91505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595925" y="3783672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292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05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284471" y="4121568"/>
            <a:ext cx="684530" cy="494665"/>
            <a:chOff x="4284471" y="4121568"/>
            <a:chExt cx="684530" cy="494665"/>
          </a:xfrm>
        </p:grpSpPr>
        <p:sp>
          <p:nvSpPr>
            <p:cNvPr id="21" name="object 21"/>
            <p:cNvSpPr/>
            <p:nvPr/>
          </p:nvSpPr>
          <p:spPr>
            <a:xfrm>
              <a:off x="429082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9082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457700" y="40640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02171" y="5761990"/>
            <a:ext cx="671830" cy="48196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8120">
              <a:lnSpc>
                <a:spcPts val="347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68372" y="5761990"/>
            <a:ext cx="671830" cy="48196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3470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145370" y="2804579"/>
            <a:ext cx="8726170" cy="3204845"/>
            <a:chOff x="3145370" y="2804579"/>
            <a:chExt cx="8726170" cy="3204845"/>
          </a:xfrm>
        </p:grpSpPr>
        <p:sp>
          <p:nvSpPr>
            <p:cNvPr id="27" name="object 27"/>
            <p:cNvSpPr/>
            <p:nvPr/>
          </p:nvSpPr>
          <p:spPr>
            <a:xfrm>
              <a:off x="3196170" y="2810935"/>
              <a:ext cx="2949575" cy="724535"/>
            </a:xfrm>
            <a:custGeom>
              <a:avLst/>
              <a:gdLst/>
              <a:ahLst/>
              <a:cxnLst/>
              <a:rect l="l" t="t" r="r" b="b"/>
              <a:pathLst>
                <a:path w="2949575" h="724535">
                  <a:moveTo>
                    <a:pt x="0" y="724324"/>
                  </a:moveTo>
                  <a:lnTo>
                    <a:pt x="294944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24129" y="2810929"/>
              <a:ext cx="1805305" cy="963930"/>
            </a:xfrm>
            <a:custGeom>
              <a:avLst/>
              <a:gdLst/>
              <a:ahLst/>
              <a:cxnLst/>
              <a:rect l="l" t="t" r="r" b="b"/>
              <a:pathLst>
                <a:path w="1805304" h="963929">
                  <a:moveTo>
                    <a:pt x="0" y="0"/>
                  </a:moveTo>
                  <a:lnTo>
                    <a:pt x="1805048" y="963543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313329" y="4044416"/>
              <a:ext cx="2552065" cy="285750"/>
            </a:xfrm>
            <a:custGeom>
              <a:avLst/>
              <a:gdLst/>
              <a:ahLst/>
              <a:cxnLst/>
              <a:rect l="l" t="t" r="r" b="b"/>
              <a:pathLst>
                <a:path w="2552065" h="285750">
                  <a:moveTo>
                    <a:pt x="0" y="0"/>
                  </a:moveTo>
                  <a:lnTo>
                    <a:pt x="2551505" y="28563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02860" y="4620767"/>
              <a:ext cx="1187450" cy="1187450"/>
            </a:xfrm>
            <a:custGeom>
              <a:avLst/>
              <a:gdLst/>
              <a:ahLst/>
              <a:cxnLst/>
              <a:rect l="l" t="t" r="r" b="b"/>
              <a:pathLst>
                <a:path w="1187450" h="1187450">
                  <a:moveTo>
                    <a:pt x="0" y="0"/>
                  </a:moveTo>
                  <a:lnTo>
                    <a:pt x="1186938" y="118693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51720" y="6002870"/>
              <a:ext cx="3038475" cy="0"/>
            </a:xfrm>
            <a:custGeom>
              <a:avLst/>
              <a:gdLst/>
              <a:ahLst/>
              <a:cxnLst/>
              <a:rect l="l" t="t" r="r" b="b"/>
              <a:pathLst>
                <a:path w="3038475">
                  <a:moveTo>
                    <a:pt x="0" y="0"/>
                  </a:moveTo>
                  <a:lnTo>
                    <a:pt x="30383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9847071" y="5761990"/>
            <a:ext cx="671830" cy="48196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720">
              <a:lnSpc>
                <a:spcPts val="3470"/>
              </a:lnSpc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877050" y="6002870"/>
            <a:ext cx="2954020" cy="0"/>
          </a:xfrm>
          <a:custGeom>
            <a:avLst/>
            <a:gdLst/>
            <a:ahLst/>
            <a:cxnLst/>
            <a:rect l="l" t="t" r="r" b="b"/>
            <a:pathLst>
              <a:path w="2954020">
                <a:moveTo>
                  <a:pt x="0" y="0"/>
                </a:moveTo>
                <a:lnTo>
                  <a:pt x="29536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2276246" y="3138096"/>
            <a:ext cx="10661015" cy="2673350"/>
            <a:chOff x="2276246" y="3138096"/>
            <a:chExt cx="10661015" cy="2673350"/>
          </a:xfrm>
        </p:grpSpPr>
        <p:sp>
          <p:nvSpPr>
            <p:cNvPr id="35" name="object 35"/>
            <p:cNvSpPr/>
            <p:nvPr/>
          </p:nvSpPr>
          <p:spPr>
            <a:xfrm>
              <a:off x="9232313" y="4241073"/>
              <a:ext cx="950594" cy="1503680"/>
            </a:xfrm>
            <a:custGeom>
              <a:avLst/>
              <a:gdLst/>
              <a:ahLst/>
              <a:cxnLst/>
              <a:rect l="l" t="t" r="r" b="b"/>
              <a:pathLst>
                <a:path w="950595" h="1503679">
                  <a:moveTo>
                    <a:pt x="950380" y="1503555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99460" y="3978528"/>
              <a:ext cx="1061720" cy="417830"/>
            </a:xfrm>
            <a:custGeom>
              <a:avLst/>
              <a:gdLst/>
              <a:ahLst/>
              <a:cxnLst/>
              <a:rect l="l" t="t" r="r" b="b"/>
              <a:pathLst>
                <a:path w="1061720" h="417829">
                  <a:moveTo>
                    <a:pt x="0" y="0"/>
                  </a:moveTo>
                  <a:lnTo>
                    <a:pt x="1061329" y="417399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23055" y="4620767"/>
              <a:ext cx="1614170" cy="1156970"/>
            </a:xfrm>
            <a:custGeom>
              <a:avLst/>
              <a:gdLst/>
              <a:ahLst/>
              <a:cxnLst/>
              <a:rect l="l" t="t" r="r" b="b"/>
              <a:pathLst>
                <a:path w="1614170" h="1156970">
                  <a:moveTo>
                    <a:pt x="1614133" y="0"/>
                  </a:moveTo>
                  <a:lnTo>
                    <a:pt x="0" y="115681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565418" y="4623942"/>
              <a:ext cx="1778635" cy="1181100"/>
            </a:xfrm>
            <a:custGeom>
              <a:avLst/>
              <a:gdLst/>
              <a:ahLst/>
              <a:cxnLst/>
              <a:rect l="l" t="t" r="r" b="b"/>
              <a:pathLst>
                <a:path w="1778634" h="1181100">
                  <a:moveTo>
                    <a:pt x="1778041" y="0"/>
                  </a:moveTo>
                  <a:lnTo>
                    <a:pt x="0" y="1180591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36231" y="4212170"/>
              <a:ext cx="1781175" cy="1561465"/>
            </a:xfrm>
            <a:custGeom>
              <a:avLst/>
              <a:gdLst/>
              <a:ahLst/>
              <a:cxnLst/>
              <a:rect l="l" t="t" r="r" b="b"/>
              <a:pathLst>
                <a:path w="1781175" h="1561464">
                  <a:moveTo>
                    <a:pt x="1780845" y="0"/>
                  </a:moveTo>
                  <a:lnTo>
                    <a:pt x="0" y="1561375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76246" y="3138096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564175" y="3764625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905000" y="2565400"/>
            <a:ext cx="21132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Source</a:t>
            </a:r>
            <a:r>
              <a:rPr sz="2600" spc="-21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60" dirty="0">
                <a:solidFill>
                  <a:srgbClr val="535353"/>
                </a:solidFill>
                <a:latin typeface="Verdana"/>
                <a:cs typeface="Verdana"/>
              </a:rPr>
              <a:t>node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163300" y="3289300"/>
            <a:ext cx="28644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0" dirty="0">
                <a:solidFill>
                  <a:srgbClr val="535353"/>
                </a:solidFill>
                <a:latin typeface="Verdana"/>
                <a:cs typeface="Verdana"/>
              </a:rPr>
              <a:t>Destination</a:t>
            </a:r>
            <a:r>
              <a:rPr sz="2600" spc="-21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60" dirty="0">
                <a:solidFill>
                  <a:srgbClr val="535353"/>
                </a:solidFill>
                <a:latin typeface="Verdana"/>
                <a:cs typeface="Verdana"/>
              </a:rPr>
              <a:t>node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711700" y="2400300"/>
            <a:ext cx="20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6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835900" y="2717800"/>
            <a:ext cx="20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6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325100" y="3556000"/>
            <a:ext cx="20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6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309100" y="4800600"/>
            <a:ext cx="20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6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430000" y="5232400"/>
            <a:ext cx="20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6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394700" y="5943600"/>
            <a:ext cx="20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6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200900" y="4559300"/>
            <a:ext cx="20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6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651500" y="4432300"/>
            <a:ext cx="20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6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263900" y="4711700"/>
            <a:ext cx="20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6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470400" y="5295900"/>
            <a:ext cx="20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6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771900" y="3746500"/>
            <a:ext cx="20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6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3548303" y="3607320"/>
            <a:ext cx="882015" cy="419100"/>
            <a:chOff x="3548303" y="3607320"/>
            <a:chExt cx="882015" cy="419100"/>
          </a:xfrm>
        </p:grpSpPr>
        <p:sp>
          <p:nvSpPr>
            <p:cNvPr id="56" name="object 56"/>
            <p:cNvSpPr/>
            <p:nvPr/>
          </p:nvSpPr>
          <p:spPr>
            <a:xfrm>
              <a:off x="3580053" y="3639070"/>
              <a:ext cx="641985" cy="281305"/>
            </a:xfrm>
            <a:custGeom>
              <a:avLst/>
              <a:gdLst/>
              <a:ahLst/>
              <a:cxnLst/>
              <a:rect l="l" t="t" r="r" b="b"/>
              <a:pathLst>
                <a:path w="641985" h="281304">
                  <a:moveTo>
                    <a:pt x="0" y="0"/>
                  </a:moveTo>
                  <a:lnTo>
                    <a:pt x="612907" y="268532"/>
                  </a:lnTo>
                  <a:lnTo>
                    <a:pt x="641989" y="281273"/>
                  </a:lnTo>
                </a:path>
              </a:pathLst>
            </a:custGeom>
            <a:ln w="63500">
              <a:solidFill>
                <a:srgbClr val="0C9DB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140974" y="3788943"/>
              <a:ext cx="289560" cy="237490"/>
            </a:xfrm>
            <a:custGeom>
              <a:avLst/>
              <a:gdLst/>
              <a:ahLst/>
              <a:cxnLst/>
              <a:rect l="l" t="t" r="r" b="b"/>
              <a:pathLst>
                <a:path w="289560" h="237489">
                  <a:moveTo>
                    <a:pt x="103974" y="0"/>
                  </a:moveTo>
                  <a:lnTo>
                    <a:pt x="0" y="237312"/>
                  </a:lnTo>
                  <a:lnTo>
                    <a:pt x="289293" y="222631"/>
                  </a:lnTo>
                  <a:lnTo>
                    <a:pt x="103974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3337496" y="4723600"/>
            <a:ext cx="1336040" cy="975360"/>
            <a:chOff x="3337496" y="4723600"/>
            <a:chExt cx="1336040" cy="975360"/>
          </a:xfrm>
        </p:grpSpPr>
        <p:sp>
          <p:nvSpPr>
            <p:cNvPr id="59" name="object 59"/>
            <p:cNvSpPr/>
            <p:nvPr/>
          </p:nvSpPr>
          <p:spPr>
            <a:xfrm>
              <a:off x="3521676" y="4755350"/>
              <a:ext cx="1120140" cy="810260"/>
            </a:xfrm>
            <a:custGeom>
              <a:avLst/>
              <a:gdLst/>
              <a:ahLst/>
              <a:cxnLst/>
              <a:rect l="l" t="t" r="r" b="b"/>
              <a:pathLst>
                <a:path w="1120139" h="810260">
                  <a:moveTo>
                    <a:pt x="1119793" y="0"/>
                  </a:moveTo>
                  <a:lnTo>
                    <a:pt x="25722" y="791622"/>
                  </a:lnTo>
                  <a:lnTo>
                    <a:pt x="0" y="810234"/>
                  </a:lnTo>
                </a:path>
              </a:pathLst>
            </a:custGeom>
            <a:ln w="63499">
              <a:solidFill>
                <a:srgbClr val="0C9DB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337496" y="5442026"/>
              <a:ext cx="286385" cy="257175"/>
            </a:xfrm>
            <a:custGeom>
              <a:avLst/>
              <a:gdLst/>
              <a:ahLst/>
              <a:cxnLst/>
              <a:rect l="l" t="t" r="r" b="b"/>
              <a:pathLst>
                <a:path w="286385" h="257175">
                  <a:moveTo>
                    <a:pt x="133959" y="0"/>
                  </a:moveTo>
                  <a:lnTo>
                    <a:pt x="0" y="256819"/>
                  </a:lnTo>
                  <a:lnTo>
                    <a:pt x="285838" y="209905"/>
                  </a:lnTo>
                  <a:lnTo>
                    <a:pt x="133959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3446665" y="5685828"/>
            <a:ext cx="6359525" cy="334010"/>
            <a:chOff x="3446665" y="5685828"/>
            <a:chExt cx="6359525" cy="334010"/>
          </a:xfrm>
        </p:grpSpPr>
        <p:sp>
          <p:nvSpPr>
            <p:cNvPr id="62" name="object 62"/>
            <p:cNvSpPr/>
            <p:nvPr/>
          </p:nvSpPr>
          <p:spPr>
            <a:xfrm>
              <a:off x="3446665" y="5890018"/>
              <a:ext cx="2221230" cy="0"/>
            </a:xfrm>
            <a:custGeom>
              <a:avLst/>
              <a:gdLst/>
              <a:ahLst/>
              <a:cxnLst/>
              <a:rect l="l" t="t" r="r" b="b"/>
              <a:pathLst>
                <a:path w="2221229">
                  <a:moveTo>
                    <a:pt x="0" y="0"/>
                  </a:moveTo>
                  <a:lnTo>
                    <a:pt x="2189365" y="0"/>
                  </a:lnTo>
                  <a:lnTo>
                    <a:pt x="2221115" y="0"/>
                  </a:lnTo>
                </a:path>
              </a:pathLst>
            </a:custGeom>
            <a:ln w="63500">
              <a:solidFill>
                <a:srgbClr val="0C9DB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636031" y="5760478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0" y="0"/>
                  </a:moveTo>
                  <a:lnTo>
                    <a:pt x="0" y="259079"/>
                  </a:lnTo>
                  <a:lnTo>
                    <a:pt x="259080" y="129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357706" y="5815368"/>
              <a:ext cx="2221230" cy="0"/>
            </a:xfrm>
            <a:custGeom>
              <a:avLst/>
              <a:gdLst/>
              <a:ahLst/>
              <a:cxnLst/>
              <a:rect l="l" t="t" r="r" b="b"/>
              <a:pathLst>
                <a:path w="2221229">
                  <a:moveTo>
                    <a:pt x="0" y="0"/>
                  </a:moveTo>
                  <a:lnTo>
                    <a:pt x="2189365" y="0"/>
                  </a:lnTo>
                  <a:lnTo>
                    <a:pt x="2221115" y="0"/>
                  </a:lnTo>
                </a:path>
              </a:pathLst>
            </a:custGeom>
            <a:ln w="63500">
              <a:solidFill>
                <a:srgbClr val="0C9DB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47072" y="5685828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0" y="0"/>
                  </a:moveTo>
                  <a:lnTo>
                    <a:pt x="0" y="259080"/>
                  </a:lnTo>
                  <a:lnTo>
                    <a:pt x="259079" y="129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10314698" y="4618647"/>
            <a:ext cx="1606550" cy="1022985"/>
            <a:chOff x="10314698" y="4618647"/>
            <a:chExt cx="1606550" cy="1022985"/>
          </a:xfrm>
        </p:grpSpPr>
        <p:sp>
          <p:nvSpPr>
            <p:cNvPr id="67" name="object 67"/>
            <p:cNvSpPr/>
            <p:nvPr/>
          </p:nvSpPr>
          <p:spPr>
            <a:xfrm>
              <a:off x="10346448" y="4739727"/>
              <a:ext cx="1382395" cy="869950"/>
            </a:xfrm>
            <a:custGeom>
              <a:avLst/>
              <a:gdLst/>
              <a:ahLst/>
              <a:cxnLst/>
              <a:rect l="l" t="t" r="r" b="b"/>
              <a:pathLst>
                <a:path w="1382395" h="869950">
                  <a:moveTo>
                    <a:pt x="0" y="869773"/>
                  </a:moveTo>
                  <a:lnTo>
                    <a:pt x="1355435" y="16908"/>
                  </a:lnTo>
                  <a:lnTo>
                    <a:pt x="1382308" y="0"/>
                  </a:lnTo>
                </a:path>
              </a:pathLst>
            </a:custGeom>
            <a:ln w="63500">
              <a:solidFill>
                <a:srgbClr val="0C9DB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1632894" y="4618647"/>
              <a:ext cx="288290" cy="247650"/>
            </a:xfrm>
            <a:custGeom>
              <a:avLst/>
              <a:gdLst/>
              <a:ahLst/>
              <a:cxnLst/>
              <a:rect l="l" t="t" r="r" b="b"/>
              <a:pathLst>
                <a:path w="288290" h="247650">
                  <a:moveTo>
                    <a:pt x="288264" y="0"/>
                  </a:moveTo>
                  <a:lnTo>
                    <a:pt x="0" y="28346"/>
                  </a:lnTo>
                  <a:lnTo>
                    <a:pt x="137972" y="247624"/>
                  </a:lnTo>
                  <a:lnTo>
                    <a:pt x="288264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3100</Words>
  <Application>Microsoft Macintosh PowerPoint</Application>
  <PresentationFormat>Custom</PresentationFormat>
  <Paragraphs>2011</Paragraphs>
  <Slides>88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3" baseType="lpstr">
      <vt:lpstr>Arial</vt:lpstr>
      <vt:lpstr>Calibri</vt:lpstr>
      <vt:lpstr>Times New Roman</vt:lpstr>
      <vt:lpstr>Verdana</vt:lpstr>
      <vt:lpstr>Office Theme</vt:lpstr>
      <vt:lpstr>Working with Shortest Path Algorithms</vt:lpstr>
      <vt:lpstr>Three Common Graph Operations</vt:lpstr>
      <vt:lpstr>Shortest Path Algorithms</vt:lpstr>
      <vt:lpstr>Getting from Point A to Point B</vt:lpstr>
      <vt:lpstr>Shortest Path Algorithms</vt:lpstr>
      <vt:lpstr>Shortest Path Algorithms</vt:lpstr>
      <vt:lpstr>Unweighted Graphs</vt:lpstr>
      <vt:lpstr>Unweighted Graphs</vt:lpstr>
      <vt:lpstr>Unweighted Graphs</vt:lpstr>
      <vt:lpstr>Weighted Graphs</vt:lpstr>
      <vt:lpstr>Time taken to drive between two  locations</vt:lpstr>
      <vt:lpstr>Weighted Graphs</vt:lpstr>
      <vt:lpstr>Weighted Graphs</vt:lpstr>
      <vt:lpstr>Weighted Graphs</vt:lpstr>
      <vt:lpstr>In an undirected graph weights  represent the cost of traversing  the edge in either direction</vt:lpstr>
      <vt:lpstr>Shortest Path Algorithms</vt:lpstr>
      <vt:lpstr>Unweighted Shortest Path Algorithm</vt:lpstr>
      <vt:lpstr>Unweighted Shortest Path Algorithm</vt:lpstr>
      <vt:lpstr>Distance Table</vt:lpstr>
      <vt:lpstr>Distance Table</vt:lpstr>
      <vt:lpstr>Distance Table</vt:lpstr>
      <vt:lpstr>Distance Table</vt:lpstr>
      <vt:lpstr>Distance Table</vt:lpstr>
      <vt:lpstr>Initial Values in Distance Table</vt:lpstr>
      <vt:lpstr>Final Values in Distance Table</vt:lpstr>
      <vt:lpstr>Final Values in Distance Table</vt:lpstr>
      <vt:lpstr>Final Values in Distance Table</vt:lpstr>
      <vt:lpstr>Finding Shortest Path</vt:lpstr>
      <vt:lpstr>Backtracking</vt:lpstr>
      <vt:lpstr>Backtracking</vt:lpstr>
      <vt:lpstr>Backtracking</vt:lpstr>
      <vt:lpstr>Backtracking</vt:lpstr>
      <vt:lpstr>Backtracking</vt:lpstr>
      <vt:lpstr>Backtracking</vt:lpstr>
      <vt:lpstr>Backtracking</vt:lpstr>
      <vt:lpstr>Backtracking</vt:lpstr>
      <vt:lpstr>Building the Distance Table</vt:lpstr>
      <vt:lpstr>Unweighted Shortest Path Algorithm</vt:lpstr>
      <vt:lpstr>Unweighted Shortest Path Algorithm</vt:lpstr>
      <vt:lpstr>Dijsktra’s Algorithm</vt:lpstr>
      <vt:lpstr>Dijkstra’s Algorithm</vt:lpstr>
      <vt:lpstr>Shortest Path Algorithms</vt:lpstr>
      <vt:lpstr>Initial Values in Distance Table</vt:lpstr>
      <vt:lpstr>Process Node A</vt:lpstr>
      <vt:lpstr>Process Node A</vt:lpstr>
      <vt:lpstr>Process Node A</vt:lpstr>
      <vt:lpstr>Process Node A</vt:lpstr>
      <vt:lpstr>Process Node A</vt:lpstr>
      <vt:lpstr>Process Node A</vt:lpstr>
      <vt:lpstr>Process Node B</vt:lpstr>
      <vt:lpstr>Process Node B</vt:lpstr>
      <vt:lpstr>Process Node B</vt:lpstr>
      <vt:lpstr>Process Node B</vt:lpstr>
      <vt:lpstr>Process Node B</vt:lpstr>
      <vt:lpstr>Process Node B</vt:lpstr>
      <vt:lpstr>Process Node B</vt:lpstr>
      <vt:lpstr>Process Node C</vt:lpstr>
      <vt:lpstr>Process Node C</vt:lpstr>
      <vt:lpstr>Process Node C</vt:lpstr>
      <vt:lpstr>Process Node C</vt:lpstr>
      <vt:lpstr>Process Node C</vt:lpstr>
      <vt:lpstr>Process Node C</vt:lpstr>
      <vt:lpstr>Process Node D</vt:lpstr>
      <vt:lpstr>Process Node D</vt:lpstr>
      <vt:lpstr>Process Node D</vt:lpstr>
      <vt:lpstr>Process Node E</vt:lpstr>
      <vt:lpstr>Process Node E</vt:lpstr>
      <vt:lpstr>Process Node E</vt:lpstr>
      <vt:lpstr>Process Node E</vt:lpstr>
      <vt:lpstr>Process Node E</vt:lpstr>
      <vt:lpstr>Process Node E</vt:lpstr>
      <vt:lpstr>Process Node E</vt:lpstr>
      <vt:lpstr>Process Node E</vt:lpstr>
      <vt:lpstr>Process Node E</vt:lpstr>
      <vt:lpstr>Process Node E</vt:lpstr>
      <vt:lpstr>Process Node E</vt:lpstr>
      <vt:lpstr>Process Node D</vt:lpstr>
      <vt:lpstr>Finding Shortest Path</vt:lpstr>
      <vt:lpstr>Backtracking</vt:lpstr>
      <vt:lpstr>Backtracking</vt:lpstr>
      <vt:lpstr>Backtracking</vt:lpstr>
      <vt:lpstr>Backtracking</vt:lpstr>
      <vt:lpstr>Backtracking</vt:lpstr>
      <vt:lpstr>Backtracking</vt:lpstr>
      <vt:lpstr>Backtracking</vt:lpstr>
      <vt:lpstr>Backtracking</vt:lpstr>
      <vt:lpstr>Dijkstra’s Algorithm</vt:lpstr>
      <vt:lpstr>Dijkstra’s Algorithm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Shortest Path Algorithms</dc:title>
  <cp:lastModifiedBy>Microsoft Office User</cp:lastModifiedBy>
  <cp:revision>1</cp:revision>
  <dcterms:created xsi:type="dcterms:W3CDTF">2020-01-07T18:44:39Z</dcterms:created>
  <dcterms:modified xsi:type="dcterms:W3CDTF">2020-01-07T18:47:48Z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2020-01-07T00:00:00Z</vt:filetime>
  </property>
</Properties>
</file>