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5" r:id="rId5"/>
    <p:sldId id="266" r:id="rId6"/>
    <p:sldId id="267" r:id="rId7"/>
    <p:sldId id="268" r:id="rId8"/>
    <p:sldId id="269" r:id="rId9"/>
    <p:sldId id="270" r:id="rId10"/>
    <p:sldId id="258" r:id="rId11"/>
    <p:sldId id="259" r:id="rId12"/>
    <p:sldId id="260" r:id="rId13"/>
    <p:sldId id="261" r:id="rId14"/>
    <p:sldId id="262"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4" autoAdjust="0"/>
    <p:restoredTop sz="94660"/>
  </p:normalViewPr>
  <p:slideViewPr>
    <p:cSldViewPr snapToGrid="0">
      <p:cViewPr varScale="1">
        <p:scale>
          <a:sx n="114" d="100"/>
          <a:sy n="114"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251761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92093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146876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112907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494BCA-1A67-4AEB-9D74-011ACCC195FA}"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41645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494BCA-1A67-4AEB-9D74-011ACCC195FA}"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7481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494BCA-1A67-4AEB-9D74-011ACCC195FA}"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94257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494BCA-1A67-4AEB-9D74-011ACCC195FA}" type="datetimeFigureOut">
              <a:rPr lang="en-US" smtClean="0"/>
              <a:t>4/6/20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265078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94BCA-1A67-4AEB-9D74-011ACCC195FA}" type="datetimeFigureOut">
              <a:rPr lang="en-US" smtClean="0"/>
              <a:t>4/6/20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320090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494BCA-1A67-4AEB-9D74-011ACCC195FA}"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379926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494BCA-1A67-4AEB-9D74-011ACCC195FA}"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7046664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94BCA-1A67-4AEB-9D74-011ACCC195FA}" type="datetimeFigureOut">
              <a:rPr lang="en-US" smtClean="0"/>
              <a:t>4/6/20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3337E-FECA-463C-866F-673E301A9E07}" type="slidenum">
              <a:rPr lang="en-US" smtClean="0"/>
              <a:t>‹#›</a:t>
            </a:fld>
            <a:endParaRPr lang="en-US"/>
          </a:p>
        </p:txBody>
      </p:sp>
    </p:spTree>
    <p:extLst>
      <p:ext uri="{BB962C8B-B14F-4D97-AF65-F5344CB8AC3E}">
        <p14:creationId xmlns:p14="http://schemas.microsoft.com/office/powerpoint/2010/main" val="2603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7934" y="2480882"/>
            <a:ext cx="5235575" cy="696595"/>
          </a:xfrm>
          <a:prstGeom prst="rect">
            <a:avLst/>
          </a:prstGeom>
        </p:spPr>
        <p:txBody>
          <a:bodyPr vert="horz" wrap="square" lIns="0" tIns="13335" rIns="0" bIns="0" rtlCol="0" anchor="ctr">
            <a:spAutoFit/>
          </a:bodyPr>
          <a:lstStyle/>
          <a:p>
            <a:pPr marL="12700">
              <a:lnSpc>
                <a:spcPct val="100000"/>
              </a:lnSpc>
              <a:spcBef>
                <a:spcPts val="105"/>
              </a:spcBef>
            </a:pPr>
            <a:r>
              <a:rPr spc="-240" dirty="0"/>
              <a:t>MongoDB</a:t>
            </a:r>
            <a:r>
              <a:rPr spc="-315" dirty="0"/>
              <a:t> </a:t>
            </a:r>
            <a:r>
              <a:rPr spc="-114" dirty="0"/>
              <a:t>Architecture</a:t>
            </a:r>
          </a:p>
        </p:txBody>
      </p:sp>
    </p:spTree>
    <p:extLst>
      <p:ext uri="{BB962C8B-B14F-4D97-AF65-F5344CB8AC3E}">
        <p14:creationId xmlns:p14="http://schemas.microsoft.com/office/powerpoint/2010/main" val="292079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3483" y="461582"/>
            <a:ext cx="2684145" cy="696595"/>
          </a:xfrm>
          <a:prstGeom prst="rect">
            <a:avLst/>
          </a:prstGeom>
        </p:spPr>
        <p:txBody>
          <a:bodyPr vert="horz" wrap="square" lIns="0" tIns="13335" rIns="0" bIns="0" rtlCol="0" anchor="ctr">
            <a:spAutoFit/>
          </a:bodyPr>
          <a:lstStyle/>
          <a:p>
            <a:pPr marL="12700">
              <a:lnSpc>
                <a:spcPct val="100000"/>
              </a:lnSpc>
              <a:spcBef>
                <a:spcPts val="105"/>
              </a:spcBef>
            </a:pPr>
            <a:r>
              <a:rPr spc="-245" dirty="0"/>
              <a:t>Data</a:t>
            </a:r>
            <a:r>
              <a:rPr spc="-305" dirty="0"/>
              <a:t> </a:t>
            </a:r>
            <a:r>
              <a:rPr spc="-80" dirty="0"/>
              <a:t>Model</a:t>
            </a:r>
          </a:p>
        </p:txBody>
      </p:sp>
      <p:sp>
        <p:nvSpPr>
          <p:cNvPr id="3" name="object 3"/>
          <p:cNvSpPr txBox="1"/>
          <p:nvPr/>
        </p:nvSpPr>
        <p:spPr>
          <a:xfrm>
            <a:off x="2059941" y="1607313"/>
            <a:ext cx="7960359" cy="4269105"/>
          </a:xfrm>
          <a:prstGeom prst="rect">
            <a:avLst/>
          </a:prstGeom>
        </p:spPr>
        <p:txBody>
          <a:bodyPr vert="horz" wrap="square" lIns="0" tIns="13335" rIns="0" bIns="0" rtlCol="0">
            <a:spAutoFit/>
          </a:bodyPr>
          <a:lstStyle/>
          <a:p>
            <a:pPr marL="355600" marR="5080" indent="-342900">
              <a:spcBef>
                <a:spcPts val="105"/>
              </a:spcBef>
              <a:buChar char="•"/>
              <a:tabLst>
                <a:tab pos="354965" algn="l"/>
                <a:tab pos="355600" algn="l"/>
              </a:tabLst>
            </a:pPr>
            <a:r>
              <a:rPr sz="3200" spc="-190" dirty="0">
                <a:latin typeface="Arial"/>
                <a:cs typeface="Arial"/>
              </a:rPr>
              <a:t>Stores </a:t>
            </a:r>
            <a:r>
              <a:rPr sz="3200" spc="-120" dirty="0">
                <a:latin typeface="Arial"/>
                <a:cs typeface="Arial"/>
              </a:rPr>
              <a:t>data </a:t>
            </a:r>
            <a:r>
              <a:rPr sz="3200" spc="-45" dirty="0">
                <a:latin typeface="Arial"/>
                <a:cs typeface="Arial"/>
              </a:rPr>
              <a:t>in </a:t>
            </a:r>
            <a:r>
              <a:rPr sz="3200" spc="-40" dirty="0">
                <a:latin typeface="Arial"/>
                <a:cs typeface="Arial"/>
              </a:rPr>
              <a:t>form </a:t>
            </a:r>
            <a:r>
              <a:rPr sz="3200" spc="-5" dirty="0">
                <a:latin typeface="Arial"/>
                <a:cs typeface="Arial"/>
              </a:rPr>
              <a:t>of </a:t>
            </a:r>
            <a:r>
              <a:rPr sz="3200" spc="-420" dirty="0">
                <a:latin typeface="Arial"/>
                <a:cs typeface="Arial"/>
              </a:rPr>
              <a:t>BSON </a:t>
            </a:r>
            <a:r>
              <a:rPr sz="3200" spc="-90" dirty="0">
                <a:latin typeface="Arial"/>
                <a:cs typeface="Arial"/>
              </a:rPr>
              <a:t>(binary</a:t>
            </a:r>
            <a:r>
              <a:rPr sz="3200" spc="-340" dirty="0">
                <a:latin typeface="Arial"/>
                <a:cs typeface="Arial"/>
              </a:rPr>
              <a:t> </a:t>
            </a:r>
            <a:r>
              <a:rPr sz="3200" spc="-210" dirty="0">
                <a:latin typeface="Arial"/>
                <a:cs typeface="Arial"/>
              </a:rPr>
              <a:t>JavaScript  </a:t>
            </a:r>
            <a:r>
              <a:rPr sz="3200" spc="-110" dirty="0">
                <a:latin typeface="Arial"/>
                <a:cs typeface="Arial"/>
              </a:rPr>
              <a:t>Object </a:t>
            </a:r>
            <a:r>
              <a:rPr sz="3200" spc="-65" dirty="0">
                <a:latin typeface="Arial"/>
                <a:cs typeface="Arial"/>
              </a:rPr>
              <a:t>Notation)</a:t>
            </a:r>
            <a:r>
              <a:rPr sz="3200" spc="-215" dirty="0">
                <a:latin typeface="Arial"/>
                <a:cs typeface="Arial"/>
              </a:rPr>
              <a:t> </a:t>
            </a:r>
            <a:r>
              <a:rPr sz="3200" i="1" spc="-145" dirty="0">
                <a:latin typeface="Trebuchet MS"/>
                <a:cs typeface="Trebuchet MS"/>
              </a:rPr>
              <a:t>documents</a:t>
            </a:r>
            <a:endParaRPr sz="3200">
              <a:latin typeface="Trebuchet MS"/>
              <a:cs typeface="Trebuchet MS"/>
            </a:endParaRPr>
          </a:p>
          <a:p>
            <a:pPr marL="927100">
              <a:spcBef>
                <a:spcPts val="40"/>
              </a:spcBef>
            </a:pPr>
            <a:r>
              <a:rPr sz="2400" spc="-50" dirty="0">
                <a:solidFill>
                  <a:srgbClr val="00B050"/>
                </a:solidFill>
                <a:latin typeface="Arial"/>
                <a:cs typeface="Arial"/>
              </a:rPr>
              <a:t>{</a:t>
            </a:r>
            <a:endParaRPr sz="2400">
              <a:latin typeface="Arial"/>
              <a:cs typeface="Arial"/>
            </a:endParaRPr>
          </a:p>
          <a:p>
            <a:pPr marL="1840864" marR="4286250"/>
            <a:r>
              <a:rPr sz="2400" spc="-105" dirty="0">
                <a:solidFill>
                  <a:srgbClr val="FF0000"/>
                </a:solidFill>
                <a:latin typeface="Arial"/>
                <a:cs typeface="Arial"/>
              </a:rPr>
              <a:t>name</a:t>
            </a:r>
            <a:r>
              <a:rPr sz="2400" spc="-105" dirty="0">
                <a:latin typeface="Arial"/>
                <a:cs typeface="Arial"/>
              </a:rPr>
              <a:t>:</a:t>
            </a:r>
            <a:r>
              <a:rPr sz="2400" spc="-204" dirty="0">
                <a:latin typeface="Arial"/>
                <a:cs typeface="Arial"/>
              </a:rPr>
              <a:t> </a:t>
            </a:r>
            <a:r>
              <a:rPr sz="2400" spc="-40" dirty="0">
                <a:solidFill>
                  <a:srgbClr val="558ED5"/>
                </a:solidFill>
                <a:latin typeface="Arial"/>
                <a:cs typeface="Arial"/>
              </a:rPr>
              <a:t>“travis”</a:t>
            </a:r>
            <a:r>
              <a:rPr sz="2400" spc="-40" dirty="0">
                <a:latin typeface="Arial"/>
                <a:cs typeface="Arial"/>
              </a:rPr>
              <a:t>,  </a:t>
            </a:r>
            <a:r>
              <a:rPr sz="2400" spc="-105" dirty="0">
                <a:solidFill>
                  <a:srgbClr val="FF0000"/>
                </a:solidFill>
                <a:latin typeface="Arial"/>
                <a:cs typeface="Arial"/>
              </a:rPr>
              <a:t>salary</a:t>
            </a:r>
            <a:r>
              <a:rPr sz="2400" spc="-105" dirty="0">
                <a:latin typeface="Arial"/>
                <a:cs typeface="Arial"/>
              </a:rPr>
              <a:t>:</a:t>
            </a:r>
            <a:r>
              <a:rPr sz="2400" spc="-170" dirty="0">
                <a:latin typeface="Arial"/>
                <a:cs typeface="Arial"/>
              </a:rPr>
              <a:t> </a:t>
            </a:r>
            <a:r>
              <a:rPr sz="2400" spc="-114" dirty="0">
                <a:solidFill>
                  <a:srgbClr val="558ED5"/>
                </a:solidFill>
                <a:latin typeface="Arial"/>
                <a:cs typeface="Arial"/>
              </a:rPr>
              <a:t>30000</a:t>
            </a:r>
            <a:r>
              <a:rPr sz="2400" spc="-114" dirty="0">
                <a:latin typeface="Arial"/>
                <a:cs typeface="Arial"/>
              </a:rPr>
              <a:t>,</a:t>
            </a:r>
            <a:endParaRPr sz="2400">
              <a:latin typeface="Arial"/>
              <a:cs typeface="Arial"/>
            </a:endParaRPr>
          </a:p>
          <a:p>
            <a:pPr marL="1840864" marR="1857375">
              <a:tabLst>
                <a:tab pos="4529455" algn="l"/>
              </a:tabLst>
            </a:pPr>
            <a:r>
              <a:rPr sz="2400" spc="-85" dirty="0">
                <a:solidFill>
                  <a:srgbClr val="FF0000"/>
                </a:solidFill>
                <a:latin typeface="Arial"/>
                <a:cs typeface="Arial"/>
              </a:rPr>
              <a:t>designation</a:t>
            </a:r>
            <a:r>
              <a:rPr sz="2400" spc="-85" dirty="0">
                <a:latin typeface="Arial"/>
                <a:cs typeface="Arial"/>
              </a:rPr>
              <a:t>: </a:t>
            </a:r>
            <a:r>
              <a:rPr sz="2400" spc="-65" dirty="0">
                <a:solidFill>
                  <a:srgbClr val="558ED5"/>
                </a:solidFill>
                <a:latin typeface="Arial"/>
                <a:cs typeface="Arial"/>
              </a:rPr>
              <a:t>“Computer</a:t>
            </a:r>
            <a:r>
              <a:rPr sz="2400" spc="-215" dirty="0">
                <a:solidFill>
                  <a:srgbClr val="558ED5"/>
                </a:solidFill>
                <a:latin typeface="Arial"/>
                <a:cs typeface="Arial"/>
              </a:rPr>
              <a:t> </a:t>
            </a:r>
            <a:r>
              <a:rPr sz="2400" spc="-85" dirty="0">
                <a:solidFill>
                  <a:srgbClr val="558ED5"/>
                </a:solidFill>
                <a:latin typeface="Arial"/>
                <a:cs typeface="Arial"/>
              </a:rPr>
              <a:t>Scientist”</a:t>
            </a:r>
            <a:r>
              <a:rPr sz="2400" spc="-85" dirty="0">
                <a:latin typeface="Arial"/>
                <a:cs typeface="Arial"/>
              </a:rPr>
              <a:t>,  </a:t>
            </a:r>
            <a:r>
              <a:rPr sz="2400" spc="-100" dirty="0">
                <a:solidFill>
                  <a:srgbClr val="FF0000"/>
                </a:solidFill>
                <a:latin typeface="Arial"/>
                <a:cs typeface="Arial"/>
              </a:rPr>
              <a:t>teams</a:t>
            </a:r>
            <a:r>
              <a:rPr sz="2400" spc="-100" dirty="0">
                <a:latin typeface="Arial"/>
                <a:cs typeface="Arial"/>
              </a:rPr>
              <a:t>:</a:t>
            </a:r>
            <a:r>
              <a:rPr sz="2400" spc="-140" dirty="0">
                <a:latin typeface="Arial"/>
                <a:cs typeface="Arial"/>
              </a:rPr>
              <a:t> </a:t>
            </a:r>
            <a:r>
              <a:rPr sz="2400" spc="65" dirty="0">
                <a:solidFill>
                  <a:srgbClr val="558ED5"/>
                </a:solidFill>
                <a:latin typeface="Arial"/>
                <a:cs typeface="Arial"/>
              </a:rPr>
              <a:t>[</a:t>
            </a:r>
            <a:r>
              <a:rPr sz="2400" spc="-120" dirty="0">
                <a:solidFill>
                  <a:srgbClr val="558ED5"/>
                </a:solidFill>
                <a:latin typeface="Arial"/>
                <a:cs typeface="Arial"/>
              </a:rPr>
              <a:t> </a:t>
            </a:r>
            <a:r>
              <a:rPr sz="2400" spc="-20" dirty="0">
                <a:solidFill>
                  <a:srgbClr val="558ED5"/>
                </a:solidFill>
                <a:latin typeface="Arial"/>
                <a:cs typeface="Arial"/>
              </a:rPr>
              <a:t>“front-end”,	</a:t>
            </a:r>
            <a:r>
              <a:rPr sz="2400" spc="-75" dirty="0">
                <a:solidFill>
                  <a:srgbClr val="558ED5"/>
                </a:solidFill>
                <a:latin typeface="Arial"/>
                <a:cs typeface="Arial"/>
              </a:rPr>
              <a:t>“database”</a:t>
            </a:r>
            <a:r>
              <a:rPr sz="2400" spc="-190" dirty="0">
                <a:solidFill>
                  <a:srgbClr val="558ED5"/>
                </a:solidFill>
                <a:latin typeface="Arial"/>
                <a:cs typeface="Arial"/>
              </a:rPr>
              <a:t> </a:t>
            </a:r>
            <a:r>
              <a:rPr sz="2400" spc="65" dirty="0">
                <a:solidFill>
                  <a:srgbClr val="558ED5"/>
                </a:solidFill>
                <a:latin typeface="Arial"/>
                <a:cs typeface="Arial"/>
              </a:rPr>
              <a:t>]</a:t>
            </a:r>
            <a:endParaRPr sz="2400">
              <a:latin typeface="Arial"/>
              <a:cs typeface="Arial"/>
            </a:endParaRPr>
          </a:p>
          <a:p>
            <a:pPr marL="926465"/>
            <a:r>
              <a:rPr sz="2400" spc="-50" dirty="0">
                <a:solidFill>
                  <a:srgbClr val="00B050"/>
                </a:solidFill>
                <a:latin typeface="Arial"/>
                <a:cs typeface="Arial"/>
              </a:rPr>
              <a:t>}</a:t>
            </a:r>
            <a:endParaRPr sz="2400">
              <a:latin typeface="Arial"/>
              <a:cs typeface="Arial"/>
            </a:endParaRPr>
          </a:p>
          <a:p>
            <a:pPr marL="355600" marR="636905" indent="-342900">
              <a:spcBef>
                <a:spcPts val="725"/>
              </a:spcBef>
              <a:buChar char="•"/>
              <a:tabLst>
                <a:tab pos="354965" algn="l"/>
                <a:tab pos="355600" algn="l"/>
              </a:tabLst>
            </a:pPr>
            <a:r>
              <a:rPr sz="3200" spc="-155" dirty="0">
                <a:latin typeface="Arial"/>
                <a:cs typeface="Arial"/>
              </a:rPr>
              <a:t>Group </a:t>
            </a:r>
            <a:r>
              <a:rPr sz="3200" spc="-5" dirty="0">
                <a:latin typeface="Arial"/>
                <a:cs typeface="Arial"/>
              </a:rPr>
              <a:t>of </a:t>
            </a:r>
            <a:r>
              <a:rPr sz="3200" spc="-85" dirty="0">
                <a:latin typeface="Arial"/>
                <a:cs typeface="Arial"/>
              </a:rPr>
              <a:t>related </a:t>
            </a:r>
            <a:r>
              <a:rPr sz="3200" i="1" spc="-145" dirty="0">
                <a:latin typeface="Trebuchet MS"/>
                <a:cs typeface="Trebuchet MS"/>
              </a:rPr>
              <a:t>documents </a:t>
            </a:r>
            <a:r>
              <a:rPr sz="3200" spc="15" dirty="0">
                <a:latin typeface="Arial"/>
                <a:cs typeface="Arial"/>
              </a:rPr>
              <a:t>with </a:t>
            </a:r>
            <a:r>
              <a:rPr sz="3200" spc="-245" dirty="0">
                <a:latin typeface="Arial"/>
                <a:cs typeface="Arial"/>
              </a:rPr>
              <a:t>a</a:t>
            </a:r>
            <a:r>
              <a:rPr sz="3200" spc="-665" dirty="0">
                <a:latin typeface="Arial"/>
                <a:cs typeface="Arial"/>
              </a:rPr>
              <a:t> </a:t>
            </a:r>
            <a:r>
              <a:rPr sz="3200" spc="-165" dirty="0">
                <a:latin typeface="Arial"/>
                <a:cs typeface="Arial"/>
              </a:rPr>
              <a:t>shared  </a:t>
            </a:r>
            <a:r>
              <a:rPr sz="3200" spc="-130" dirty="0">
                <a:latin typeface="Arial"/>
                <a:cs typeface="Arial"/>
              </a:rPr>
              <a:t>common index </a:t>
            </a:r>
            <a:r>
              <a:rPr sz="3200" spc="-165" dirty="0">
                <a:latin typeface="Arial"/>
                <a:cs typeface="Arial"/>
              </a:rPr>
              <a:t>is </a:t>
            </a:r>
            <a:r>
              <a:rPr sz="3200" spc="-245" dirty="0">
                <a:latin typeface="Arial"/>
                <a:cs typeface="Arial"/>
              </a:rPr>
              <a:t>a</a:t>
            </a:r>
            <a:r>
              <a:rPr sz="3200" spc="-225" dirty="0">
                <a:latin typeface="Arial"/>
                <a:cs typeface="Arial"/>
              </a:rPr>
              <a:t> </a:t>
            </a:r>
            <a:r>
              <a:rPr sz="3200" i="1" spc="-190" dirty="0">
                <a:latin typeface="Trebuchet MS"/>
                <a:cs typeface="Trebuchet MS"/>
              </a:rPr>
              <a:t>collection</a:t>
            </a:r>
            <a:endParaRPr sz="3200">
              <a:latin typeface="Trebuchet MS"/>
              <a:cs typeface="Trebuchet MS"/>
            </a:endParaRPr>
          </a:p>
        </p:txBody>
      </p:sp>
    </p:spTree>
    <p:extLst>
      <p:ext uri="{BB962C8B-B14F-4D97-AF65-F5344CB8AC3E}">
        <p14:creationId xmlns:p14="http://schemas.microsoft.com/office/powerpoint/2010/main" val="313800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2896" y="186945"/>
            <a:ext cx="1425575" cy="696595"/>
          </a:xfrm>
          <a:prstGeom prst="rect">
            <a:avLst/>
          </a:prstGeom>
        </p:spPr>
        <p:txBody>
          <a:bodyPr vert="horz" wrap="square" lIns="0" tIns="12700" rIns="0" bIns="0" rtlCol="0" anchor="ctr">
            <a:spAutoFit/>
          </a:bodyPr>
          <a:lstStyle/>
          <a:p>
            <a:pPr marL="12700">
              <a:lnSpc>
                <a:spcPct val="100000"/>
              </a:lnSpc>
              <a:spcBef>
                <a:spcPts val="100"/>
              </a:spcBef>
            </a:pPr>
            <a:r>
              <a:rPr spc="-459" dirty="0"/>
              <a:t>Q</a:t>
            </a:r>
            <a:r>
              <a:rPr spc="-125" dirty="0"/>
              <a:t>ue</a:t>
            </a:r>
            <a:r>
              <a:rPr spc="-55" dirty="0"/>
              <a:t>r</a:t>
            </a:r>
            <a:r>
              <a:rPr spc="-210" dirty="0"/>
              <a:t>y</a:t>
            </a:r>
          </a:p>
        </p:txBody>
      </p:sp>
      <p:sp>
        <p:nvSpPr>
          <p:cNvPr id="3" name="object 3"/>
          <p:cNvSpPr txBox="1"/>
          <p:nvPr/>
        </p:nvSpPr>
        <p:spPr>
          <a:xfrm>
            <a:off x="2073655" y="1156209"/>
            <a:ext cx="8044180" cy="1684655"/>
          </a:xfrm>
          <a:prstGeom prst="rect">
            <a:avLst/>
          </a:prstGeom>
        </p:spPr>
        <p:txBody>
          <a:bodyPr vert="horz" wrap="square" lIns="0" tIns="12700" rIns="0" bIns="0" rtlCol="0">
            <a:spAutoFit/>
          </a:bodyPr>
          <a:lstStyle/>
          <a:p>
            <a:pPr marL="12065" marR="5080" algn="ctr">
              <a:spcBef>
                <a:spcPts val="100"/>
              </a:spcBef>
            </a:pPr>
            <a:r>
              <a:rPr sz="2400" spc="-105" dirty="0">
                <a:latin typeface="Arial"/>
                <a:cs typeface="Arial"/>
              </a:rPr>
              <a:t>Query </a:t>
            </a:r>
            <a:r>
              <a:rPr sz="2400" spc="-50" dirty="0">
                <a:latin typeface="Arial"/>
                <a:cs typeface="Arial"/>
              </a:rPr>
              <a:t>all </a:t>
            </a:r>
            <a:r>
              <a:rPr sz="2400" spc="-100" dirty="0">
                <a:latin typeface="Arial"/>
                <a:cs typeface="Arial"/>
              </a:rPr>
              <a:t>employee </a:t>
            </a:r>
            <a:r>
              <a:rPr sz="2400" spc="-150" dirty="0">
                <a:latin typeface="Arial"/>
                <a:cs typeface="Arial"/>
              </a:rPr>
              <a:t>names </a:t>
            </a:r>
            <a:r>
              <a:rPr sz="2400" spc="10" dirty="0">
                <a:latin typeface="Arial"/>
                <a:cs typeface="Arial"/>
              </a:rPr>
              <a:t>with </a:t>
            </a:r>
            <a:r>
              <a:rPr sz="2400" spc="-114" dirty="0">
                <a:latin typeface="Arial"/>
                <a:cs typeface="Arial"/>
              </a:rPr>
              <a:t>salary </a:t>
            </a:r>
            <a:r>
              <a:rPr sz="2400" spc="-80" dirty="0">
                <a:latin typeface="Arial"/>
                <a:cs typeface="Arial"/>
              </a:rPr>
              <a:t>greater </a:t>
            </a:r>
            <a:r>
              <a:rPr sz="2400" spc="-55" dirty="0">
                <a:latin typeface="Arial"/>
                <a:cs typeface="Arial"/>
              </a:rPr>
              <a:t>than</a:t>
            </a:r>
            <a:r>
              <a:rPr sz="2400" spc="-495" dirty="0">
                <a:latin typeface="Arial"/>
                <a:cs typeface="Arial"/>
              </a:rPr>
              <a:t> </a:t>
            </a:r>
            <a:r>
              <a:rPr sz="2400" spc="-125" dirty="0">
                <a:latin typeface="Arial"/>
                <a:cs typeface="Arial"/>
              </a:rPr>
              <a:t>18000 </a:t>
            </a:r>
            <a:r>
              <a:rPr sz="2400" spc="-70" dirty="0">
                <a:latin typeface="Arial"/>
                <a:cs typeface="Arial"/>
              </a:rPr>
              <a:t>sorted  </a:t>
            </a:r>
            <a:r>
              <a:rPr sz="2400" spc="-30" dirty="0">
                <a:latin typeface="Arial"/>
                <a:cs typeface="Arial"/>
              </a:rPr>
              <a:t>in </a:t>
            </a:r>
            <a:r>
              <a:rPr sz="2400" spc="-135" dirty="0">
                <a:latin typeface="Arial"/>
                <a:cs typeface="Arial"/>
              </a:rPr>
              <a:t>ascending</a:t>
            </a:r>
            <a:r>
              <a:rPr sz="2400" spc="-250" dirty="0">
                <a:latin typeface="Arial"/>
                <a:cs typeface="Arial"/>
              </a:rPr>
              <a:t> </a:t>
            </a:r>
            <a:r>
              <a:rPr sz="2400" spc="-55" dirty="0">
                <a:latin typeface="Arial"/>
                <a:cs typeface="Arial"/>
              </a:rPr>
              <a:t>order</a:t>
            </a:r>
            <a:endParaRPr sz="2400">
              <a:latin typeface="Arial"/>
              <a:cs typeface="Arial"/>
            </a:endParaRPr>
          </a:p>
          <a:p>
            <a:pPr algn="ctr">
              <a:spcBef>
                <a:spcPts val="575"/>
              </a:spcBef>
            </a:pPr>
            <a:r>
              <a:rPr sz="2400" spc="-90" dirty="0">
                <a:latin typeface="Arial"/>
                <a:cs typeface="Arial"/>
              </a:rPr>
              <a:t>db.users.find(</a:t>
            </a:r>
            <a:r>
              <a:rPr sz="2400" spc="-90" dirty="0">
                <a:solidFill>
                  <a:srgbClr val="00B050"/>
                </a:solidFill>
                <a:latin typeface="Arial"/>
                <a:cs typeface="Arial"/>
              </a:rPr>
              <a:t>{</a:t>
            </a:r>
            <a:r>
              <a:rPr sz="2400" spc="-90" dirty="0">
                <a:solidFill>
                  <a:srgbClr val="FF0000"/>
                </a:solidFill>
                <a:latin typeface="Arial"/>
                <a:cs typeface="Arial"/>
              </a:rPr>
              <a:t>salary</a:t>
            </a:r>
            <a:r>
              <a:rPr sz="2400" spc="-90" dirty="0">
                <a:latin typeface="Arial"/>
                <a:cs typeface="Arial"/>
              </a:rPr>
              <a:t>:</a:t>
            </a:r>
            <a:r>
              <a:rPr sz="2400" spc="-90" dirty="0">
                <a:solidFill>
                  <a:srgbClr val="00B050"/>
                </a:solidFill>
                <a:latin typeface="Arial"/>
                <a:cs typeface="Arial"/>
              </a:rPr>
              <a:t>{</a:t>
            </a:r>
            <a:r>
              <a:rPr sz="2400" spc="-90" dirty="0">
                <a:solidFill>
                  <a:srgbClr val="558ED5"/>
                </a:solidFill>
                <a:latin typeface="Arial"/>
                <a:cs typeface="Arial"/>
              </a:rPr>
              <a:t>$gt:18000</a:t>
            </a:r>
            <a:r>
              <a:rPr sz="2400" spc="-90" dirty="0">
                <a:solidFill>
                  <a:srgbClr val="00B050"/>
                </a:solidFill>
                <a:latin typeface="Arial"/>
                <a:cs typeface="Arial"/>
              </a:rPr>
              <a:t>},</a:t>
            </a:r>
            <a:r>
              <a:rPr sz="2400" spc="-160" dirty="0">
                <a:solidFill>
                  <a:srgbClr val="00B050"/>
                </a:solidFill>
                <a:latin typeface="Arial"/>
                <a:cs typeface="Arial"/>
              </a:rPr>
              <a:t> </a:t>
            </a:r>
            <a:r>
              <a:rPr sz="2400" spc="-85" dirty="0">
                <a:solidFill>
                  <a:srgbClr val="00B050"/>
                </a:solidFill>
                <a:latin typeface="Arial"/>
                <a:cs typeface="Arial"/>
              </a:rPr>
              <a:t>{</a:t>
            </a:r>
            <a:r>
              <a:rPr sz="2400" spc="-85" dirty="0">
                <a:solidFill>
                  <a:srgbClr val="FF0000"/>
                </a:solidFill>
                <a:latin typeface="Arial"/>
                <a:cs typeface="Arial"/>
              </a:rPr>
              <a:t>name</a:t>
            </a:r>
            <a:r>
              <a:rPr sz="2400" spc="-85" dirty="0">
                <a:latin typeface="Arial"/>
                <a:cs typeface="Arial"/>
              </a:rPr>
              <a:t>:</a:t>
            </a:r>
            <a:r>
              <a:rPr sz="2400" spc="-85" dirty="0">
                <a:solidFill>
                  <a:srgbClr val="558ED5"/>
                </a:solidFill>
                <a:latin typeface="Arial"/>
                <a:cs typeface="Arial"/>
              </a:rPr>
              <a:t>1</a:t>
            </a:r>
            <a:r>
              <a:rPr sz="2400" spc="-85" dirty="0">
                <a:solidFill>
                  <a:srgbClr val="00B050"/>
                </a:solidFill>
                <a:latin typeface="Arial"/>
                <a:cs typeface="Arial"/>
              </a:rPr>
              <a:t>}}</a:t>
            </a:r>
            <a:r>
              <a:rPr sz="2400" spc="-85" dirty="0">
                <a:latin typeface="Arial"/>
                <a:cs typeface="Arial"/>
              </a:rPr>
              <a:t>).sort(</a:t>
            </a:r>
            <a:r>
              <a:rPr sz="2400" spc="-85" dirty="0">
                <a:solidFill>
                  <a:srgbClr val="00B050"/>
                </a:solidFill>
                <a:latin typeface="Arial"/>
                <a:cs typeface="Arial"/>
              </a:rPr>
              <a:t>{</a:t>
            </a:r>
            <a:r>
              <a:rPr sz="2400" spc="-85" dirty="0">
                <a:solidFill>
                  <a:srgbClr val="FF0000"/>
                </a:solidFill>
                <a:latin typeface="Arial"/>
                <a:cs typeface="Arial"/>
              </a:rPr>
              <a:t>salary</a:t>
            </a:r>
            <a:r>
              <a:rPr sz="2400" spc="-85" dirty="0">
                <a:latin typeface="Arial"/>
                <a:cs typeface="Arial"/>
              </a:rPr>
              <a:t>:</a:t>
            </a:r>
            <a:r>
              <a:rPr sz="2400" spc="-85" dirty="0">
                <a:solidFill>
                  <a:srgbClr val="558ED5"/>
                </a:solidFill>
                <a:latin typeface="Arial"/>
                <a:cs typeface="Arial"/>
              </a:rPr>
              <a:t>1</a:t>
            </a:r>
            <a:r>
              <a:rPr sz="2400" spc="-85" dirty="0">
                <a:solidFill>
                  <a:srgbClr val="00B050"/>
                </a:solidFill>
                <a:latin typeface="Arial"/>
                <a:cs typeface="Arial"/>
              </a:rPr>
              <a:t>}</a:t>
            </a:r>
            <a:r>
              <a:rPr sz="2400" spc="-85" dirty="0">
                <a:latin typeface="Arial"/>
                <a:cs typeface="Arial"/>
              </a:rPr>
              <a:t>)</a:t>
            </a:r>
            <a:endParaRPr sz="2400">
              <a:latin typeface="Arial"/>
              <a:cs typeface="Arial"/>
            </a:endParaRPr>
          </a:p>
          <a:p>
            <a:pPr marR="94615" algn="ctr">
              <a:spcBef>
                <a:spcPts val="1445"/>
              </a:spcBef>
              <a:tabLst>
                <a:tab pos="2095500" algn="l"/>
                <a:tab pos="3924300" algn="l"/>
                <a:tab pos="5753100" algn="l"/>
              </a:tabLst>
            </a:pPr>
            <a:r>
              <a:rPr sz="2000" spc="-70" dirty="0">
                <a:latin typeface="Arial"/>
                <a:cs typeface="Arial"/>
              </a:rPr>
              <a:t>Collection	</a:t>
            </a:r>
            <a:r>
              <a:rPr sz="2000" spc="-65" dirty="0">
                <a:latin typeface="Arial"/>
                <a:cs typeface="Arial"/>
              </a:rPr>
              <a:t>Condition	Projection	</a:t>
            </a:r>
            <a:r>
              <a:rPr sz="2000" spc="-15" dirty="0">
                <a:latin typeface="Arial"/>
                <a:cs typeface="Arial"/>
              </a:rPr>
              <a:t>Modifier</a:t>
            </a:r>
            <a:endParaRPr sz="2000">
              <a:latin typeface="Arial"/>
              <a:cs typeface="Arial"/>
            </a:endParaRPr>
          </a:p>
        </p:txBody>
      </p:sp>
      <p:graphicFrame>
        <p:nvGraphicFramePr>
          <p:cNvPr id="4" name="object 4"/>
          <p:cNvGraphicFramePr>
            <a:graphicFrameLocks noGrp="1"/>
          </p:cNvGraphicFramePr>
          <p:nvPr/>
        </p:nvGraphicFramePr>
        <p:xfrm>
          <a:off x="2508250" y="3194050"/>
          <a:ext cx="1905000" cy="312420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xmlns="" val="20000"/>
                    </a:ext>
                  </a:extLst>
                </a:gridCol>
              </a:tblGrid>
              <a:tr h="390525">
                <a:tc>
                  <a:txBody>
                    <a:bodyPr/>
                    <a:lstStyle/>
                    <a:p>
                      <a:pPr marL="97790">
                        <a:lnSpc>
                          <a:spcPct val="100000"/>
                        </a:lnSpc>
                        <a:spcBef>
                          <a:spcPts val="240"/>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0"/>
                  </a:ext>
                </a:extLst>
              </a:tr>
              <a:tr h="390525">
                <a:tc>
                  <a:txBody>
                    <a:bodyPr/>
                    <a:lstStyle/>
                    <a:p>
                      <a:pPr marL="97790">
                        <a:lnSpc>
                          <a:spcPct val="100000"/>
                        </a:lnSpc>
                        <a:spcBef>
                          <a:spcPts val="240"/>
                        </a:spcBef>
                      </a:pPr>
                      <a:r>
                        <a:rPr sz="1800" spc="-80" dirty="0">
                          <a:latin typeface="Arial"/>
                          <a:cs typeface="Arial"/>
                        </a:rPr>
                        <a:t>{salary:10000,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1"/>
                  </a:ext>
                </a:extLst>
              </a:tr>
              <a:tr h="390525">
                <a:tc>
                  <a:txBody>
                    <a:bodyPr/>
                    <a:lstStyle/>
                    <a:p>
                      <a:pPr marL="97790">
                        <a:lnSpc>
                          <a:spcPct val="100000"/>
                        </a:lnSpc>
                        <a:spcBef>
                          <a:spcPts val="235"/>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2"/>
                  </a:ext>
                </a:extLst>
              </a:tr>
              <a:tr h="390525">
                <a:tc>
                  <a:txBody>
                    <a:bodyPr/>
                    <a:lstStyle/>
                    <a:p>
                      <a:pPr marL="97790">
                        <a:lnSpc>
                          <a:spcPct val="100000"/>
                        </a:lnSpc>
                        <a:spcBef>
                          <a:spcPts val="235"/>
                        </a:spcBef>
                      </a:pPr>
                      <a:r>
                        <a:rPr sz="1800" spc="-80" dirty="0">
                          <a:latin typeface="Arial"/>
                          <a:cs typeface="Arial"/>
                        </a:rPr>
                        <a:t>{salary:2000,</a:t>
                      </a:r>
                      <a:r>
                        <a:rPr sz="1800" spc="-100"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3"/>
                  </a:ext>
                </a:extLst>
              </a:tr>
              <a:tr h="390525">
                <a:tc>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4"/>
                  </a:ext>
                </a:extLst>
              </a:tr>
              <a:tr h="390525">
                <a:tc>
                  <a:txBody>
                    <a:bodyPr/>
                    <a:lstStyle/>
                    <a:p>
                      <a:pPr marL="97790">
                        <a:lnSpc>
                          <a:spcPct val="100000"/>
                        </a:lnSpc>
                        <a:spcBef>
                          <a:spcPts val="235"/>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5"/>
                  </a:ext>
                </a:extLst>
              </a:tr>
              <a:tr h="390525">
                <a:tc>
                  <a:txBody>
                    <a:bodyPr/>
                    <a:lstStyle/>
                    <a:p>
                      <a:pPr marL="97790">
                        <a:lnSpc>
                          <a:spcPct val="100000"/>
                        </a:lnSpc>
                        <a:spcBef>
                          <a:spcPts val="235"/>
                        </a:spcBef>
                      </a:pPr>
                      <a:r>
                        <a:rPr sz="1800" spc="-80" dirty="0">
                          <a:latin typeface="Arial"/>
                          <a:cs typeface="Arial"/>
                        </a:rPr>
                        <a:t>{salary:5000,</a:t>
                      </a:r>
                      <a:r>
                        <a:rPr sz="1800" spc="-100"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6"/>
                  </a:ext>
                </a:extLst>
              </a:tr>
              <a:tr h="390525">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7"/>
                  </a:ext>
                </a:extLst>
              </a:tr>
            </a:tbl>
          </a:graphicData>
        </a:graphic>
      </p:graphicFrame>
      <p:sp>
        <p:nvSpPr>
          <p:cNvPr id="5" name="object 5"/>
          <p:cNvSpPr/>
          <p:nvPr/>
        </p:nvSpPr>
        <p:spPr>
          <a:xfrm>
            <a:off x="4420362" y="4763261"/>
            <a:ext cx="724535" cy="22860"/>
          </a:xfrm>
          <a:custGeom>
            <a:avLst/>
            <a:gdLst/>
            <a:ahLst/>
            <a:cxnLst/>
            <a:rect l="l" t="t" r="r" b="b"/>
            <a:pathLst>
              <a:path w="724535" h="22860">
                <a:moveTo>
                  <a:pt x="0" y="0"/>
                </a:moveTo>
                <a:lnTo>
                  <a:pt x="724293" y="22631"/>
                </a:lnTo>
              </a:path>
            </a:pathLst>
          </a:custGeom>
          <a:ln w="38099">
            <a:solidFill>
              <a:srgbClr val="4A7EBB"/>
            </a:solidFill>
          </a:ln>
        </p:spPr>
        <p:txBody>
          <a:bodyPr wrap="square" lIns="0" tIns="0" rIns="0" bIns="0" rtlCol="0"/>
          <a:lstStyle/>
          <a:p>
            <a:endParaRPr/>
          </a:p>
        </p:txBody>
      </p:sp>
      <p:sp>
        <p:nvSpPr>
          <p:cNvPr id="6" name="object 6"/>
          <p:cNvSpPr/>
          <p:nvPr/>
        </p:nvSpPr>
        <p:spPr>
          <a:xfrm>
            <a:off x="5028337" y="4715674"/>
            <a:ext cx="116839" cy="133350"/>
          </a:xfrm>
          <a:custGeom>
            <a:avLst/>
            <a:gdLst/>
            <a:ahLst/>
            <a:cxnLst/>
            <a:rect l="l" t="t" r="r" b="b"/>
            <a:pathLst>
              <a:path w="116839" h="133350">
                <a:moveTo>
                  <a:pt x="4165" y="0"/>
                </a:moveTo>
                <a:lnTo>
                  <a:pt x="116319" y="70218"/>
                </a:lnTo>
                <a:lnTo>
                  <a:pt x="0" y="133286"/>
                </a:lnTo>
              </a:path>
            </a:pathLst>
          </a:custGeom>
          <a:ln w="38100">
            <a:solidFill>
              <a:srgbClr val="4A7EBB"/>
            </a:solidFill>
          </a:ln>
        </p:spPr>
        <p:txBody>
          <a:bodyPr wrap="square" lIns="0" tIns="0" rIns="0" bIns="0" rtlCol="0"/>
          <a:lstStyle/>
          <a:p>
            <a:endParaRPr/>
          </a:p>
        </p:txBody>
      </p:sp>
      <p:graphicFrame>
        <p:nvGraphicFramePr>
          <p:cNvPr id="7" name="object 7"/>
          <p:cNvGraphicFramePr>
            <a:graphicFrameLocks noGrp="1"/>
          </p:cNvGraphicFramePr>
          <p:nvPr/>
        </p:nvGraphicFramePr>
        <p:xfrm>
          <a:off x="5175201" y="3803650"/>
          <a:ext cx="4495799" cy="195326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xmlns="" val="20000"/>
                    </a:ext>
                  </a:extLst>
                </a:gridCol>
                <a:gridCol w="648969">
                  <a:extLst>
                    <a:ext uri="{9D8B030D-6E8A-4147-A177-3AD203B41FA5}">
                      <a16:colId xmlns:a16="http://schemas.microsoft.com/office/drawing/2014/main" xmlns="" val="20001"/>
                    </a:ext>
                  </a:extLst>
                </a:gridCol>
                <a:gridCol w="36830">
                  <a:extLst>
                    <a:ext uri="{9D8B030D-6E8A-4147-A177-3AD203B41FA5}">
                      <a16:colId xmlns:a16="http://schemas.microsoft.com/office/drawing/2014/main" xmlns="" val="20002"/>
                    </a:ext>
                  </a:extLst>
                </a:gridCol>
                <a:gridCol w="1905000">
                  <a:extLst>
                    <a:ext uri="{9D8B030D-6E8A-4147-A177-3AD203B41FA5}">
                      <a16:colId xmlns:a16="http://schemas.microsoft.com/office/drawing/2014/main" xmlns="" val="20003"/>
                    </a:ext>
                  </a:extLst>
                </a:gridCol>
              </a:tblGrid>
              <a:tr h="390525">
                <a:tc>
                  <a:txBody>
                    <a:bodyPr/>
                    <a:lstStyle/>
                    <a:p>
                      <a:pPr marL="97790">
                        <a:lnSpc>
                          <a:spcPct val="100000"/>
                        </a:lnSpc>
                        <a:spcBef>
                          <a:spcPts val="240"/>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rowSpan="3">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rowSpan="6">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40"/>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0"/>
                  </a:ext>
                </a:extLst>
              </a:tr>
              <a:tr h="390525">
                <a:tc>
                  <a:txBody>
                    <a:bodyPr/>
                    <a:lstStyle/>
                    <a:p>
                      <a:pPr marL="97790">
                        <a:lnSpc>
                          <a:spcPct val="100000"/>
                        </a:lnSpc>
                        <a:spcBef>
                          <a:spcPts val="240"/>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40"/>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1"/>
                  </a:ext>
                </a:extLst>
              </a:tr>
              <a:tr h="196215">
                <a:tc rowSpan="2">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rowSpan="2">
                  <a:txBody>
                    <a:bodyPr/>
                    <a:lstStyle/>
                    <a:p>
                      <a:pPr marL="97790">
                        <a:lnSpc>
                          <a:spcPct val="100000"/>
                        </a:lnSpc>
                        <a:spcBef>
                          <a:spcPts val="235"/>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2"/>
                  </a:ext>
                </a:extLst>
              </a:tr>
              <a:tr h="193675">
                <a:tc vMerge="1">
                  <a:txBody>
                    <a:bodyPr/>
                    <a:lstStyle/>
                    <a:p>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rowSpan="3">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vMerge="1">
                  <a:txBody>
                    <a:bodyPr/>
                    <a:lstStyle/>
                    <a:p>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3"/>
                  </a:ext>
                </a:extLst>
              </a:tr>
              <a:tr h="390525">
                <a:tc>
                  <a:txBody>
                    <a:bodyPr/>
                    <a:lstStyle/>
                    <a:p>
                      <a:pPr marL="97790">
                        <a:lnSpc>
                          <a:spcPct val="100000"/>
                        </a:lnSpc>
                        <a:spcBef>
                          <a:spcPts val="235"/>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4"/>
                  </a:ext>
                </a:extLst>
              </a:tr>
              <a:tr h="391795">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xmlns="" val="10005"/>
                  </a:ext>
                </a:extLst>
              </a:tr>
            </a:tbl>
          </a:graphicData>
        </a:graphic>
      </p:graphicFrame>
      <p:sp>
        <p:nvSpPr>
          <p:cNvPr id="8" name="object 8"/>
          <p:cNvSpPr/>
          <p:nvPr/>
        </p:nvSpPr>
        <p:spPr>
          <a:xfrm>
            <a:off x="7621142" y="4720971"/>
            <a:ext cx="114300" cy="133350"/>
          </a:xfrm>
          <a:custGeom>
            <a:avLst/>
            <a:gdLst/>
            <a:ahLst/>
            <a:cxnLst/>
            <a:rect l="l" t="t" r="r" b="b"/>
            <a:pathLst>
              <a:path w="114300" h="133350">
                <a:moveTo>
                  <a:pt x="0" y="0"/>
                </a:moveTo>
                <a:lnTo>
                  <a:pt x="114300" y="66674"/>
                </a:lnTo>
                <a:lnTo>
                  <a:pt x="0" y="133349"/>
                </a:lnTo>
              </a:path>
            </a:pathLst>
          </a:custGeom>
          <a:ln w="38100">
            <a:solidFill>
              <a:srgbClr val="4A7EBB"/>
            </a:solidFill>
          </a:ln>
        </p:spPr>
        <p:txBody>
          <a:bodyPr wrap="square" lIns="0" tIns="0" rIns="0" bIns="0" rtlCol="0"/>
          <a:lstStyle/>
          <a:p>
            <a:endParaRPr/>
          </a:p>
        </p:txBody>
      </p:sp>
      <p:sp>
        <p:nvSpPr>
          <p:cNvPr id="9" name="object 9"/>
          <p:cNvSpPr/>
          <p:nvPr/>
        </p:nvSpPr>
        <p:spPr>
          <a:xfrm>
            <a:off x="2362200" y="2362200"/>
            <a:ext cx="1676400" cy="228600"/>
          </a:xfrm>
          <a:custGeom>
            <a:avLst/>
            <a:gdLst/>
            <a:ahLst/>
            <a:cxnLst/>
            <a:rect l="l" t="t" r="r" b="b"/>
            <a:pathLst>
              <a:path w="1676400" h="228600">
                <a:moveTo>
                  <a:pt x="1676400" y="0"/>
                </a:moveTo>
                <a:lnTo>
                  <a:pt x="1674902" y="44493"/>
                </a:lnTo>
                <a:lnTo>
                  <a:pt x="1670818" y="80824"/>
                </a:lnTo>
                <a:lnTo>
                  <a:pt x="1664762" y="105318"/>
                </a:lnTo>
                <a:lnTo>
                  <a:pt x="1657350" y="114300"/>
                </a:lnTo>
                <a:lnTo>
                  <a:pt x="857250" y="114300"/>
                </a:lnTo>
                <a:lnTo>
                  <a:pt x="849837" y="123281"/>
                </a:lnTo>
                <a:lnTo>
                  <a:pt x="843781" y="147775"/>
                </a:lnTo>
                <a:lnTo>
                  <a:pt x="839697" y="184106"/>
                </a:lnTo>
                <a:lnTo>
                  <a:pt x="838200" y="228600"/>
                </a:lnTo>
                <a:lnTo>
                  <a:pt x="836702" y="184106"/>
                </a:lnTo>
                <a:lnTo>
                  <a:pt x="832618" y="147775"/>
                </a:lnTo>
                <a:lnTo>
                  <a:pt x="826562" y="123281"/>
                </a:lnTo>
                <a:lnTo>
                  <a:pt x="81915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
        <p:nvSpPr>
          <p:cNvPr id="10" name="object 10"/>
          <p:cNvSpPr/>
          <p:nvPr/>
        </p:nvSpPr>
        <p:spPr>
          <a:xfrm>
            <a:off x="4191000" y="2362200"/>
            <a:ext cx="2209800" cy="228600"/>
          </a:xfrm>
          <a:custGeom>
            <a:avLst/>
            <a:gdLst/>
            <a:ahLst/>
            <a:cxnLst/>
            <a:rect l="l" t="t" r="r" b="b"/>
            <a:pathLst>
              <a:path w="2209800" h="228600">
                <a:moveTo>
                  <a:pt x="2209800" y="0"/>
                </a:moveTo>
                <a:lnTo>
                  <a:pt x="2208302" y="44493"/>
                </a:lnTo>
                <a:lnTo>
                  <a:pt x="2204218" y="80824"/>
                </a:lnTo>
                <a:lnTo>
                  <a:pt x="2198162" y="105318"/>
                </a:lnTo>
                <a:lnTo>
                  <a:pt x="2190750" y="114300"/>
                </a:lnTo>
                <a:lnTo>
                  <a:pt x="1123950" y="114300"/>
                </a:lnTo>
                <a:lnTo>
                  <a:pt x="1116537" y="123283"/>
                </a:lnTo>
                <a:lnTo>
                  <a:pt x="1110481" y="147780"/>
                </a:lnTo>
                <a:lnTo>
                  <a:pt x="1106397" y="184112"/>
                </a:lnTo>
                <a:lnTo>
                  <a:pt x="1104900" y="228600"/>
                </a:lnTo>
                <a:lnTo>
                  <a:pt x="1103402" y="184112"/>
                </a:lnTo>
                <a:lnTo>
                  <a:pt x="1099318" y="147780"/>
                </a:lnTo>
                <a:lnTo>
                  <a:pt x="1093262" y="123283"/>
                </a:lnTo>
                <a:lnTo>
                  <a:pt x="1085850" y="114300"/>
                </a:lnTo>
                <a:lnTo>
                  <a:pt x="19050" y="114300"/>
                </a:lnTo>
                <a:lnTo>
                  <a:pt x="11631" y="105318"/>
                </a:lnTo>
                <a:lnTo>
                  <a:pt x="5576" y="80824"/>
                </a:lnTo>
                <a:lnTo>
                  <a:pt x="1496" y="44493"/>
                </a:lnTo>
                <a:lnTo>
                  <a:pt x="0" y="0"/>
                </a:lnTo>
              </a:path>
            </a:pathLst>
          </a:custGeom>
          <a:ln w="9144">
            <a:solidFill>
              <a:srgbClr val="4A7EBB"/>
            </a:solidFill>
          </a:ln>
        </p:spPr>
        <p:txBody>
          <a:bodyPr wrap="square" lIns="0" tIns="0" rIns="0" bIns="0" rtlCol="0"/>
          <a:lstStyle/>
          <a:p>
            <a:endParaRPr/>
          </a:p>
        </p:txBody>
      </p:sp>
      <p:sp>
        <p:nvSpPr>
          <p:cNvPr id="11" name="object 11"/>
          <p:cNvSpPr/>
          <p:nvPr/>
        </p:nvSpPr>
        <p:spPr>
          <a:xfrm>
            <a:off x="6591300" y="2362200"/>
            <a:ext cx="1257300" cy="228600"/>
          </a:xfrm>
          <a:custGeom>
            <a:avLst/>
            <a:gdLst/>
            <a:ahLst/>
            <a:cxnLst/>
            <a:rect l="l" t="t" r="r" b="b"/>
            <a:pathLst>
              <a:path w="1257300" h="228600">
                <a:moveTo>
                  <a:pt x="1257300" y="0"/>
                </a:moveTo>
                <a:lnTo>
                  <a:pt x="1255802" y="44493"/>
                </a:lnTo>
                <a:lnTo>
                  <a:pt x="1251718" y="80824"/>
                </a:lnTo>
                <a:lnTo>
                  <a:pt x="1245662" y="105318"/>
                </a:lnTo>
                <a:lnTo>
                  <a:pt x="1238250" y="114300"/>
                </a:lnTo>
                <a:lnTo>
                  <a:pt x="647700" y="114300"/>
                </a:lnTo>
                <a:lnTo>
                  <a:pt x="640287" y="123281"/>
                </a:lnTo>
                <a:lnTo>
                  <a:pt x="634231" y="147775"/>
                </a:lnTo>
                <a:lnTo>
                  <a:pt x="630147" y="184106"/>
                </a:lnTo>
                <a:lnTo>
                  <a:pt x="628650" y="228600"/>
                </a:lnTo>
                <a:lnTo>
                  <a:pt x="627152" y="184106"/>
                </a:lnTo>
                <a:lnTo>
                  <a:pt x="623068" y="147775"/>
                </a:lnTo>
                <a:lnTo>
                  <a:pt x="617012" y="123281"/>
                </a:lnTo>
                <a:lnTo>
                  <a:pt x="60960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
        <p:nvSpPr>
          <p:cNvPr id="12" name="object 12"/>
          <p:cNvSpPr/>
          <p:nvPr/>
        </p:nvSpPr>
        <p:spPr>
          <a:xfrm>
            <a:off x="8001000" y="2362200"/>
            <a:ext cx="1676400" cy="228600"/>
          </a:xfrm>
          <a:custGeom>
            <a:avLst/>
            <a:gdLst/>
            <a:ahLst/>
            <a:cxnLst/>
            <a:rect l="l" t="t" r="r" b="b"/>
            <a:pathLst>
              <a:path w="1676400" h="228600">
                <a:moveTo>
                  <a:pt x="1676400" y="0"/>
                </a:moveTo>
                <a:lnTo>
                  <a:pt x="1674902" y="44493"/>
                </a:lnTo>
                <a:lnTo>
                  <a:pt x="1670818" y="80824"/>
                </a:lnTo>
                <a:lnTo>
                  <a:pt x="1664762" y="105318"/>
                </a:lnTo>
                <a:lnTo>
                  <a:pt x="1657350" y="114300"/>
                </a:lnTo>
                <a:lnTo>
                  <a:pt x="857250" y="114300"/>
                </a:lnTo>
                <a:lnTo>
                  <a:pt x="849837" y="123281"/>
                </a:lnTo>
                <a:lnTo>
                  <a:pt x="843781" y="147775"/>
                </a:lnTo>
                <a:lnTo>
                  <a:pt x="839697" y="184106"/>
                </a:lnTo>
                <a:lnTo>
                  <a:pt x="838200" y="228600"/>
                </a:lnTo>
                <a:lnTo>
                  <a:pt x="836702" y="184106"/>
                </a:lnTo>
                <a:lnTo>
                  <a:pt x="832618" y="147775"/>
                </a:lnTo>
                <a:lnTo>
                  <a:pt x="826562" y="123281"/>
                </a:lnTo>
                <a:lnTo>
                  <a:pt x="81915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Tree>
    <p:extLst>
      <p:ext uri="{BB962C8B-B14F-4D97-AF65-F5344CB8AC3E}">
        <p14:creationId xmlns:p14="http://schemas.microsoft.com/office/powerpoint/2010/main" val="326369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5566" y="461582"/>
            <a:ext cx="1339850" cy="696595"/>
          </a:xfrm>
          <a:prstGeom prst="rect">
            <a:avLst/>
          </a:prstGeom>
        </p:spPr>
        <p:txBody>
          <a:bodyPr vert="horz" wrap="square" lIns="0" tIns="13335" rIns="0" bIns="0" rtlCol="0" anchor="ctr">
            <a:spAutoFit/>
          </a:bodyPr>
          <a:lstStyle/>
          <a:p>
            <a:pPr marL="12700">
              <a:lnSpc>
                <a:spcPct val="100000"/>
              </a:lnSpc>
              <a:spcBef>
                <a:spcPts val="105"/>
              </a:spcBef>
            </a:pPr>
            <a:r>
              <a:rPr spc="-125" dirty="0"/>
              <a:t>I</a:t>
            </a:r>
            <a:r>
              <a:rPr spc="-220" dirty="0"/>
              <a:t>nse</a:t>
            </a:r>
            <a:r>
              <a:rPr spc="-145" dirty="0"/>
              <a:t>r</a:t>
            </a:r>
            <a:r>
              <a:rPr spc="250" dirty="0"/>
              <a:t>t</a:t>
            </a:r>
          </a:p>
        </p:txBody>
      </p:sp>
      <p:sp>
        <p:nvSpPr>
          <p:cNvPr id="3" name="object 3"/>
          <p:cNvSpPr txBox="1"/>
          <p:nvPr/>
        </p:nvSpPr>
        <p:spPr>
          <a:xfrm>
            <a:off x="2059941" y="1729549"/>
            <a:ext cx="7266305" cy="3926840"/>
          </a:xfrm>
          <a:prstGeom prst="rect">
            <a:avLst/>
          </a:prstGeom>
        </p:spPr>
        <p:txBody>
          <a:bodyPr vert="horz" wrap="square" lIns="0" tIns="13335" rIns="0" bIns="0" rtlCol="0">
            <a:spAutoFit/>
          </a:bodyPr>
          <a:lstStyle/>
          <a:p>
            <a:pPr marL="12700">
              <a:spcBef>
                <a:spcPts val="105"/>
              </a:spcBef>
            </a:pPr>
            <a:r>
              <a:rPr sz="3200" spc="-85" dirty="0">
                <a:latin typeface="Arial"/>
                <a:cs typeface="Arial"/>
              </a:rPr>
              <a:t>Insert </a:t>
            </a:r>
            <a:r>
              <a:rPr sz="3200" spc="-245" dirty="0">
                <a:latin typeface="Arial"/>
                <a:cs typeface="Arial"/>
              </a:rPr>
              <a:t>a </a:t>
            </a:r>
            <a:r>
              <a:rPr sz="3200" spc="-40" dirty="0">
                <a:latin typeface="Arial"/>
                <a:cs typeface="Arial"/>
              </a:rPr>
              <a:t>row </a:t>
            </a:r>
            <a:r>
              <a:rPr sz="3200" spc="-50" dirty="0">
                <a:latin typeface="Arial"/>
                <a:cs typeface="Arial"/>
              </a:rPr>
              <a:t>entry </a:t>
            </a:r>
            <a:r>
              <a:rPr sz="3200" spc="-10" dirty="0">
                <a:latin typeface="Arial"/>
                <a:cs typeface="Arial"/>
              </a:rPr>
              <a:t>for </a:t>
            </a:r>
            <a:r>
              <a:rPr sz="3200" spc="-110" dirty="0">
                <a:latin typeface="Arial"/>
                <a:cs typeface="Arial"/>
              </a:rPr>
              <a:t>new</a:t>
            </a:r>
            <a:r>
              <a:rPr sz="3200" spc="-670" dirty="0">
                <a:latin typeface="Arial"/>
                <a:cs typeface="Arial"/>
              </a:rPr>
              <a:t> </a:t>
            </a:r>
            <a:r>
              <a:rPr sz="3200" spc="-130" dirty="0">
                <a:latin typeface="Arial"/>
                <a:cs typeface="Arial"/>
              </a:rPr>
              <a:t>employee </a:t>
            </a:r>
            <a:r>
              <a:rPr sz="3200" spc="-204" dirty="0">
                <a:latin typeface="Arial"/>
                <a:cs typeface="Arial"/>
              </a:rPr>
              <a:t>Sally</a:t>
            </a:r>
            <a:endParaRPr sz="3200">
              <a:latin typeface="Arial"/>
              <a:cs typeface="Arial"/>
            </a:endParaRPr>
          </a:p>
          <a:p>
            <a:pPr>
              <a:spcBef>
                <a:spcPts val="40"/>
              </a:spcBef>
            </a:pPr>
            <a:endParaRPr sz="3300">
              <a:latin typeface="Times New Roman"/>
              <a:cs typeface="Times New Roman"/>
            </a:endParaRPr>
          </a:p>
          <a:p>
            <a:pPr marL="12700">
              <a:lnSpc>
                <a:spcPts val="3840"/>
              </a:lnSpc>
              <a:spcBef>
                <a:spcPts val="5"/>
              </a:spcBef>
            </a:pPr>
            <a:r>
              <a:rPr sz="3200" spc="-114" dirty="0">
                <a:latin typeface="Arial"/>
                <a:cs typeface="Arial"/>
              </a:rPr>
              <a:t>db.users.insert(</a:t>
            </a:r>
            <a:r>
              <a:rPr sz="3200" spc="-114" dirty="0">
                <a:solidFill>
                  <a:srgbClr val="00B050"/>
                </a:solidFill>
                <a:latin typeface="Arial"/>
                <a:cs typeface="Arial"/>
              </a:rPr>
              <a:t>{</a:t>
            </a:r>
            <a:endParaRPr sz="3200">
              <a:latin typeface="Arial"/>
              <a:cs typeface="Arial"/>
            </a:endParaRPr>
          </a:p>
          <a:p>
            <a:pPr marL="1841500" marR="2158365"/>
            <a:r>
              <a:rPr sz="3200" spc="-135" dirty="0">
                <a:solidFill>
                  <a:srgbClr val="FF0000"/>
                </a:solidFill>
                <a:latin typeface="Arial"/>
                <a:cs typeface="Arial"/>
              </a:rPr>
              <a:t>name</a:t>
            </a:r>
            <a:r>
              <a:rPr sz="3200" spc="-135" dirty="0">
                <a:latin typeface="Arial"/>
                <a:cs typeface="Arial"/>
              </a:rPr>
              <a:t>: </a:t>
            </a:r>
            <a:r>
              <a:rPr sz="3200" spc="-70" dirty="0">
                <a:solidFill>
                  <a:srgbClr val="558ED5"/>
                </a:solidFill>
                <a:latin typeface="Arial"/>
                <a:cs typeface="Arial"/>
              </a:rPr>
              <a:t>“sally”</a:t>
            </a:r>
            <a:r>
              <a:rPr sz="3200" spc="-70" dirty="0">
                <a:latin typeface="Arial"/>
                <a:cs typeface="Arial"/>
              </a:rPr>
              <a:t>,  </a:t>
            </a:r>
            <a:r>
              <a:rPr sz="3200" spc="-140" dirty="0">
                <a:solidFill>
                  <a:srgbClr val="FF0000"/>
                </a:solidFill>
                <a:latin typeface="Arial"/>
                <a:cs typeface="Arial"/>
              </a:rPr>
              <a:t>salary</a:t>
            </a:r>
            <a:r>
              <a:rPr sz="3200" spc="-140" dirty="0">
                <a:latin typeface="Arial"/>
                <a:cs typeface="Arial"/>
              </a:rPr>
              <a:t>: </a:t>
            </a:r>
            <a:r>
              <a:rPr sz="3200" spc="-150" dirty="0">
                <a:solidFill>
                  <a:srgbClr val="558ED5"/>
                </a:solidFill>
                <a:latin typeface="Arial"/>
                <a:cs typeface="Arial"/>
              </a:rPr>
              <a:t>15000</a:t>
            </a:r>
            <a:r>
              <a:rPr sz="3200" spc="-150" dirty="0">
                <a:latin typeface="Arial"/>
                <a:cs typeface="Arial"/>
              </a:rPr>
              <a:t>,  </a:t>
            </a:r>
            <a:r>
              <a:rPr sz="3200" spc="-110" dirty="0">
                <a:solidFill>
                  <a:srgbClr val="FF0000"/>
                </a:solidFill>
                <a:latin typeface="Arial"/>
                <a:cs typeface="Arial"/>
              </a:rPr>
              <a:t>designation</a:t>
            </a:r>
            <a:r>
              <a:rPr sz="3200" spc="-110" dirty="0">
                <a:latin typeface="Arial"/>
                <a:cs typeface="Arial"/>
              </a:rPr>
              <a:t>:</a:t>
            </a:r>
            <a:r>
              <a:rPr sz="3200" spc="-180" dirty="0">
                <a:latin typeface="Arial"/>
                <a:cs typeface="Arial"/>
              </a:rPr>
              <a:t> </a:t>
            </a:r>
            <a:r>
              <a:rPr sz="3200" spc="-150" dirty="0">
                <a:solidFill>
                  <a:srgbClr val="558ED5"/>
                </a:solidFill>
                <a:latin typeface="Arial"/>
                <a:cs typeface="Arial"/>
              </a:rPr>
              <a:t>“MTS”</a:t>
            </a:r>
            <a:r>
              <a:rPr sz="3200" spc="-150" dirty="0">
                <a:latin typeface="Arial"/>
                <a:cs typeface="Arial"/>
              </a:rPr>
              <a:t>,</a:t>
            </a:r>
            <a:endParaRPr sz="3200">
              <a:latin typeface="Arial"/>
              <a:cs typeface="Arial"/>
            </a:endParaRPr>
          </a:p>
          <a:p>
            <a:pPr marL="1841500">
              <a:lnSpc>
                <a:spcPts val="3840"/>
              </a:lnSpc>
            </a:pPr>
            <a:r>
              <a:rPr sz="3200" spc="-135" dirty="0">
                <a:solidFill>
                  <a:srgbClr val="FF0000"/>
                </a:solidFill>
                <a:latin typeface="Arial"/>
                <a:cs typeface="Arial"/>
              </a:rPr>
              <a:t>teams</a:t>
            </a:r>
            <a:r>
              <a:rPr sz="3200" spc="-135" dirty="0">
                <a:latin typeface="Arial"/>
                <a:cs typeface="Arial"/>
              </a:rPr>
              <a:t>: </a:t>
            </a:r>
            <a:r>
              <a:rPr sz="3200" spc="90" dirty="0">
                <a:solidFill>
                  <a:srgbClr val="558ED5"/>
                </a:solidFill>
                <a:latin typeface="Arial"/>
                <a:cs typeface="Arial"/>
              </a:rPr>
              <a:t>[ </a:t>
            </a:r>
            <a:r>
              <a:rPr sz="3200" spc="-90" dirty="0">
                <a:solidFill>
                  <a:srgbClr val="558ED5"/>
                </a:solidFill>
                <a:latin typeface="Arial"/>
                <a:cs typeface="Arial"/>
              </a:rPr>
              <a:t>“cluster-management”</a:t>
            </a:r>
            <a:r>
              <a:rPr sz="3200" spc="-420" dirty="0">
                <a:solidFill>
                  <a:srgbClr val="558ED5"/>
                </a:solidFill>
                <a:latin typeface="Arial"/>
                <a:cs typeface="Arial"/>
              </a:rPr>
              <a:t> </a:t>
            </a:r>
            <a:r>
              <a:rPr sz="3200" spc="90" dirty="0">
                <a:solidFill>
                  <a:srgbClr val="558ED5"/>
                </a:solidFill>
                <a:latin typeface="Arial"/>
                <a:cs typeface="Arial"/>
              </a:rPr>
              <a:t>]</a:t>
            </a:r>
            <a:endParaRPr sz="3200">
              <a:latin typeface="Arial"/>
              <a:cs typeface="Arial"/>
            </a:endParaRPr>
          </a:p>
          <a:p>
            <a:pPr marL="1841500"/>
            <a:r>
              <a:rPr sz="3200" spc="-80" dirty="0">
                <a:solidFill>
                  <a:srgbClr val="00B050"/>
                </a:solidFill>
                <a:latin typeface="Arial"/>
                <a:cs typeface="Arial"/>
              </a:rPr>
              <a:t>}</a:t>
            </a:r>
            <a:r>
              <a:rPr sz="3200" spc="-80" dirty="0">
                <a:latin typeface="Arial"/>
                <a:cs typeface="Arial"/>
              </a:rPr>
              <a:t>)</a:t>
            </a:r>
            <a:endParaRPr sz="3200">
              <a:latin typeface="Arial"/>
              <a:cs typeface="Arial"/>
            </a:endParaRPr>
          </a:p>
        </p:txBody>
      </p:sp>
    </p:spTree>
    <p:extLst>
      <p:ext uri="{BB962C8B-B14F-4D97-AF65-F5344CB8AC3E}">
        <p14:creationId xmlns:p14="http://schemas.microsoft.com/office/powerpoint/2010/main" val="96002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7284" y="461582"/>
            <a:ext cx="1695450" cy="696595"/>
          </a:xfrm>
          <a:prstGeom prst="rect">
            <a:avLst/>
          </a:prstGeom>
        </p:spPr>
        <p:txBody>
          <a:bodyPr vert="horz" wrap="square" lIns="0" tIns="13335" rIns="0" bIns="0" rtlCol="0" anchor="ctr">
            <a:spAutoFit/>
          </a:bodyPr>
          <a:lstStyle/>
          <a:p>
            <a:pPr marL="12700">
              <a:lnSpc>
                <a:spcPct val="100000"/>
              </a:lnSpc>
              <a:spcBef>
                <a:spcPts val="105"/>
              </a:spcBef>
            </a:pPr>
            <a:r>
              <a:rPr spc="-180" dirty="0"/>
              <a:t>Update</a:t>
            </a:r>
          </a:p>
        </p:txBody>
      </p:sp>
      <p:sp>
        <p:nvSpPr>
          <p:cNvPr id="3" name="object 3"/>
          <p:cNvSpPr txBox="1"/>
          <p:nvPr/>
        </p:nvSpPr>
        <p:spPr>
          <a:xfrm>
            <a:off x="2059940" y="1680781"/>
            <a:ext cx="7479030" cy="966290"/>
          </a:xfrm>
          <a:prstGeom prst="rect">
            <a:avLst/>
          </a:prstGeom>
        </p:spPr>
        <p:txBody>
          <a:bodyPr vert="horz" wrap="square" lIns="0" tIns="67945" rIns="0" bIns="0" rtlCol="0">
            <a:spAutoFit/>
          </a:bodyPr>
          <a:lstStyle/>
          <a:p>
            <a:pPr marL="12700" marR="5080">
              <a:lnSpc>
                <a:spcPts val="3460"/>
              </a:lnSpc>
              <a:spcBef>
                <a:spcPts val="535"/>
              </a:spcBef>
            </a:pPr>
            <a:r>
              <a:rPr sz="3200" spc="-85" dirty="0">
                <a:latin typeface="Arial"/>
                <a:cs typeface="Arial"/>
              </a:rPr>
              <a:t>All </a:t>
            </a:r>
            <a:r>
              <a:rPr sz="3200" spc="-155" dirty="0">
                <a:latin typeface="Arial"/>
                <a:cs typeface="Arial"/>
              </a:rPr>
              <a:t>employees </a:t>
            </a:r>
            <a:r>
              <a:rPr sz="3200" spc="15" dirty="0">
                <a:latin typeface="Arial"/>
                <a:cs typeface="Arial"/>
              </a:rPr>
              <a:t>with </a:t>
            </a:r>
            <a:r>
              <a:rPr sz="3200" spc="-155" dirty="0">
                <a:latin typeface="Arial"/>
                <a:cs typeface="Arial"/>
              </a:rPr>
              <a:t>salary </a:t>
            </a:r>
            <a:r>
              <a:rPr sz="3200" spc="-105" dirty="0">
                <a:latin typeface="Arial"/>
                <a:cs typeface="Arial"/>
              </a:rPr>
              <a:t>greater </a:t>
            </a:r>
            <a:r>
              <a:rPr sz="3200" spc="-70" dirty="0">
                <a:latin typeface="Arial"/>
                <a:cs typeface="Arial"/>
              </a:rPr>
              <a:t>than</a:t>
            </a:r>
            <a:r>
              <a:rPr sz="3200" spc="-525" dirty="0">
                <a:latin typeface="Arial"/>
                <a:cs typeface="Arial"/>
              </a:rPr>
              <a:t> </a:t>
            </a:r>
            <a:r>
              <a:rPr sz="3200" spc="-165" dirty="0">
                <a:latin typeface="Arial"/>
                <a:cs typeface="Arial"/>
              </a:rPr>
              <a:t>18000  </a:t>
            </a:r>
            <a:r>
              <a:rPr sz="3200" spc="-105" dirty="0">
                <a:latin typeface="Arial"/>
                <a:cs typeface="Arial"/>
              </a:rPr>
              <a:t>get </a:t>
            </a:r>
            <a:r>
              <a:rPr sz="3200" spc="-245" dirty="0">
                <a:latin typeface="Arial"/>
                <a:cs typeface="Arial"/>
              </a:rPr>
              <a:t>a </a:t>
            </a:r>
            <a:r>
              <a:rPr sz="3200" spc="-114" dirty="0">
                <a:latin typeface="Arial"/>
                <a:cs typeface="Arial"/>
              </a:rPr>
              <a:t>designation </a:t>
            </a:r>
            <a:r>
              <a:rPr sz="3200" spc="-5" dirty="0">
                <a:latin typeface="Arial"/>
                <a:cs typeface="Arial"/>
              </a:rPr>
              <a:t>of</a:t>
            </a:r>
            <a:r>
              <a:rPr sz="3200" spc="-204" dirty="0">
                <a:latin typeface="Arial"/>
                <a:cs typeface="Arial"/>
              </a:rPr>
              <a:t> </a:t>
            </a:r>
            <a:r>
              <a:rPr sz="3200" spc="-180" dirty="0">
                <a:latin typeface="Arial"/>
                <a:cs typeface="Arial"/>
              </a:rPr>
              <a:t>Executive</a:t>
            </a:r>
            <a:endParaRPr sz="3200">
              <a:latin typeface="Arial"/>
              <a:cs typeface="Arial"/>
            </a:endParaRPr>
          </a:p>
        </p:txBody>
      </p:sp>
      <p:sp>
        <p:nvSpPr>
          <p:cNvPr id="4" name="object 4"/>
          <p:cNvSpPr txBox="1"/>
          <p:nvPr/>
        </p:nvSpPr>
        <p:spPr>
          <a:xfrm>
            <a:off x="2059941" y="3410521"/>
            <a:ext cx="1918335" cy="1342390"/>
          </a:xfrm>
          <a:prstGeom prst="rect">
            <a:avLst/>
          </a:prstGeom>
        </p:spPr>
        <p:txBody>
          <a:bodyPr vert="horz" wrap="square" lIns="0" tIns="12700" rIns="0" bIns="0" rtlCol="0">
            <a:spAutoFit/>
          </a:bodyPr>
          <a:lstStyle/>
          <a:p>
            <a:pPr marL="12700" marR="5080">
              <a:lnSpc>
                <a:spcPct val="120000"/>
              </a:lnSpc>
              <a:spcBef>
                <a:spcPts val="100"/>
              </a:spcBef>
            </a:pPr>
            <a:r>
              <a:rPr sz="2400" i="1" spc="-105" dirty="0">
                <a:latin typeface="Trebuchet MS"/>
                <a:cs typeface="Trebuchet MS"/>
              </a:rPr>
              <a:t>Update</a:t>
            </a:r>
            <a:r>
              <a:rPr sz="2400" i="1" spc="-245" dirty="0">
                <a:latin typeface="Trebuchet MS"/>
                <a:cs typeface="Trebuchet MS"/>
              </a:rPr>
              <a:t> </a:t>
            </a:r>
            <a:r>
              <a:rPr sz="2400" i="1" spc="-165" dirty="0">
                <a:latin typeface="Trebuchet MS"/>
                <a:cs typeface="Trebuchet MS"/>
              </a:rPr>
              <a:t>Criteria  </a:t>
            </a:r>
            <a:r>
              <a:rPr sz="2400" i="1" spc="-105" dirty="0">
                <a:latin typeface="Trebuchet MS"/>
                <a:cs typeface="Trebuchet MS"/>
              </a:rPr>
              <a:t>Update </a:t>
            </a:r>
            <a:r>
              <a:rPr sz="2400" i="1" spc="-120" dirty="0">
                <a:latin typeface="Trebuchet MS"/>
                <a:cs typeface="Trebuchet MS"/>
              </a:rPr>
              <a:t>Action  </a:t>
            </a:r>
            <a:r>
              <a:rPr sz="2400" i="1" spc="-105" dirty="0">
                <a:latin typeface="Trebuchet MS"/>
                <a:cs typeface="Trebuchet MS"/>
              </a:rPr>
              <a:t>Update</a:t>
            </a:r>
            <a:r>
              <a:rPr sz="2400" i="1" spc="-225" dirty="0">
                <a:latin typeface="Trebuchet MS"/>
                <a:cs typeface="Trebuchet MS"/>
              </a:rPr>
              <a:t> </a:t>
            </a:r>
            <a:r>
              <a:rPr sz="2400" i="1" spc="-114" dirty="0">
                <a:latin typeface="Trebuchet MS"/>
                <a:cs typeface="Trebuchet MS"/>
              </a:rPr>
              <a:t>Option</a:t>
            </a:r>
            <a:endParaRPr sz="2400">
              <a:latin typeface="Trebuchet MS"/>
              <a:cs typeface="Trebuchet MS"/>
            </a:endParaRPr>
          </a:p>
        </p:txBody>
      </p:sp>
      <p:sp>
        <p:nvSpPr>
          <p:cNvPr id="5" name="object 5"/>
          <p:cNvSpPr txBox="1"/>
          <p:nvPr/>
        </p:nvSpPr>
        <p:spPr>
          <a:xfrm>
            <a:off x="4348988" y="3006662"/>
            <a:ext cx="5267960" cy="2205355"/>
          </a:xfrm>
          <a:prstGeom prst="rect">
            <a:avLst/>
          </a:prstGeom>
        </p:spPr>
        <p:txBody>
          <a:bodyPr vert="horz" wrap="square" lIns="0" tIns="12065" rIns="0" bIns="0" rtlCol="0">
            <a:spAutoFit/>
          </a:bodyPr>
          <a:lstStyle/>
          <a:p>
            <a:pPr marL="38100">
              <a:spcBef>
                <a:spcPts val="95"/>
              </a:spcBef>
            </a:pPr>
            <a:r>
              <a:rPr sz="2800" spc="-114" dirty="0">
                <a:latin typeface="Arial"/>
                <a:cs typeface="Arial"/>
              </a:rPr>
              <a:t>db.users.update(</a:t>
            </a:r>
            <a:endParaRPr sz="2800">
              <a:latin typeface="Arial"/>
              <a:cs typeface="Arial"/>
            </a:endParaRPr>
          </a:p>
          <a:p>
            <a:pPr marL="466725"/>
            <a:r>
              <a:rPr sz="2800" spc="-110" dirty="0">
                <a:solidFill>
                  <a:srgbClr val="00B050"/>
                </a:solidFill>
                <a:latin typeface="Arial"/>
                <a:cs typeface="Arial"/>
              </a:rPr>
              <a:t>{</a:t>
            </a:r>
            <a:r>
              <a:rPr sz="2800" spc="-110" dirty="0">
                <a:solidFill>
                  <a:srgbClr val="FF0000"/>
                </a:solidFill>
                <a:latin typeface="Arial"/>
                <a:cs typeface="Arial"/>
              </a:rPr>
              <a:t>salary:</a:t>
            </a:r>
            <a:r>
              <a:rPr sz="2800" spc="-110" dirty="0">
                <a:solidFill>
                  <a:srgbClr val="00B050"/>
                </a:solidFill>
                <a:latin typeface="Arial"/>
                <a:cs typeface="Arial"/>
              </a:rPr>
              <a:t>{</a:t>
            </a:r>
            <a:r>
              <a:rPr sz="2800" spc="-110" dirty="0">
                <a:solidFill>
                  <a:srgbClr val="558ED5"/>
                </a:solidFill>
                <a:latin typeface="Arial"/>
                <a:cs typeface="Arial"/>
              </a:rPr>
              <a:t>$gt:18000</a:t>
            </a:r>
            <a:r>
              <a:rPr sz="2800" spc="-110" dirty="0">
                <a:solidFill>
                  <a:srgbClr val="00B050"/>
                </a:solidFill>
                <a:latin typeface="Arial"/>
                <a:cs typeface="Arial"/>
              </a:rPr>
              <a:t>}}</a:t>
            </a:r>
            <a:r>
              <a:rPr sz="2800" spc="-110" dirty="0">
                <a:latin typeface="Arial"/>
                <a:cs typeface="Arial"/>
              </a:rPr>
              <a:t>,</a:t>
            </a:r>
            <a:endParaRPr sz="2800">
              <a:latin typeface="Arial"/>
              <a:cs typeface="Arial"/>
            </a:endParaRPr>
          </a:p>
          <a:p>
            <a:pPr marL="466725">
              <a:spcBef>
                <a:spcPts val="95"/>
              </a:spcBef>
            </a:pPr>
            <a:r>
              <a:rPr sz="2800" spc="-100" dirty="0">
                <a:solidFill>
                  <a:srgbClr val="00B050"/>
                </a:solidFill>
                <a:latin typeface="Arial"/>
                <a:cs typeface="Arial"/>
              </a:rPr>
              <a:t>{</a:t>
            </a:r>
            <a:r>
              <a:rPr sz="2800" spc="-100" dirty="0">
                <a:solidFill>
                  <a:srgbClr val="FF0000"/>
                </a:solidFill>
                <a:latin typeface="Arial"/>
                <a:cs typeface="Arial"/>
              </a:rPr>
              <a:t>$set: </a:t>
            </a:r>
            <a:r>
              <a:rPr sz="2800" spc="-100" dirty="0">
                <a:solidFill>
                  <a:srgbClr val="00B050"/>
                </a:solidFill>
                <a:latin typeface="Arial"/>
                <a:cs typeface="Arial"/>
              </a:rPr>
              <a:t>{</a:t>
            </a:r>
            <a:r>
              <a:rPr sz="2800" spc="-100" dirty="0">
                <a:solidFill>
                  <a:srgbClr val="558ED5"/>
                </a:solidFill>
                <a:latin typeface="Arial"/>
                <a:cs typeface="Arial"/>
              </a:rPr>
              <a:t>designation:</a:t>
            </a:r>
            <a:r>
              <a:rPr sz="2800" spc="-150" dirty="0">
                <a:solidFill>
                  <a:srgbClr val="558ED5"/>
                </a:solidFill>
                <a:latin typeface="Arial"/>
                <a:cs typeface="Arial"/>
              </a:rPr>
              <a:t> </a:t>
            </a:r>
            <a:r>
              <a:rPr sz="2800" spc="-40" dirty="0">
                <a:solidFill>
                  <a:srgbClr val="558ED5"/>
                </a:solidFill>
                <a:latin typeface="Arial"/>
                <a:cs typeface="Arial"/>
              </a:rPr>
              <a:t>“Manager”</a:t>
            </a:r>
            <a:r>
              <a:rPr sz="2800" spc="-40" dirty="0">
                <a:solidFill>
                  <a:srgbClr val="00B050"/>
                </a:solidFill>
                <a:latin typeface="Arial"/>
                <a:cs typeface="Arial"/>
              </a:rPr>
              <a:t>}}</a:t>
            </a:r>
            <a:r>
              <a:rPr sz="2800" spc="-40" dirty="0">
                <a:latin typeface="Arial"/>
                <a:cs typeface="Arial"/>
              </a:rPr>
              <a:t>,</a:t>
            </a:r>
            <a:endParaRPr sz="2800">
              <a:latin typeface="Arial"/>
              <a:cs typeface="Arial"/>
            </a:endParaRPr>
          </a:p>
          <a:p>
            <a:pPr marL="466725">
              <a:lnSpc>
                <a:spcPts val="3210"/>
              </a:lnSpc>
              <a:spcBef>
                <a:spcPts val="95"/>
              </a:spcBef>
            </a:pPr>
            <a:r>
              <a:rPr sz="2800" spc="-20" dirty="0">
                <a:solidFill>
                  <a:srgbClr val="00B050"/>
                </a:solidFill>
                <a:latin typeface="Arial"/>
                <a:cs typeface="Arial"/>
              </a:rPr>
              <a:t>{</a:t>
            </a:r>
            <a:r>
              <a:rPr sz="2800" spc="-20" dirty="0">
                <a:solidFill>
                  <a:srgbClr val="FF0000"/>
                </a:solidFill>
                <a:latin typeface="Arial"/>
                <a:cs typeface="Arial"/>
              </a:rPr>
              <a:t>multi</a:t>
            </a:r>
            <a:r>
              <a:rPr sz="2800" spc="-20" dirty="0">
                <a:latin typeface="Arial"/>
                <a:cs typeface="Arial"/>
              </a:rPr>
              <a:t>:</a:t>
            </a:r>
            <a:r>
              <a:rPr sz="2800" spc="-125" dirty="0">
                <a:latin typeface="Arial"/>
                <a:cs typeface="Arial"/>
              </a:rPr>
              <a:t> </a:t>
            </a:r>
            <a:r>
              <a:rPr sz="2800" spc="-25" dirty="0">
                <a:solidFill>
                  <a:srgbClr val="558ED5"/>
                </a:solidFill>
                <a:latin typeface="Arial"/>
                <a:cs typeface="Arial"/>
              </a:rPr>
              <a:t>true</a:t>
            </a:r>
            <a:r>
              <a:rPr sz="2800" spc="-25" dirty="0">
                <a:solidFill>
                  <a:srgbClr val="00B050"/>
                </a:solidFill>
                <a:latin typeface="Arial"/>
                <a:cs typeface="Arial"/>
              </a:rPr>
              <a:t>}</a:t>
            </a:r>
            <a:endParaRPr sz="2800">
              <a:latin typeface="Arial"/>
              <a:cs typeface="Arial"/>
            </a:endParaRPr>
          </a:p>
          <a:p>
            <a:pPr marL="12700">
              <a:lnSpc>
                <a:spcPts val="3690"/>
              </a:lnSpc>
            </a:pPr>
            <a:r>
              <a:rPr sz="3200" spc="-95" dirty="0">
                <a:latin typeface="Arial"/>
                <a:cs typeface="Arial"/>
              </a:rPr>
              <a:t>)</a:t>
            </a:r>
            <a:endParaRPr sz="3200">
              <a:latin typeface="Arial"/>
              <a:cs typeface="Arial"/>
            </a:endParaRPr>
          </a:p>
        </p:txBody>
      </p:sp>
      <p:sp>
        <p:nvSpPr>
          <p:cNvPr id="6" name="object 6"/>
          <p:cNvSpPr txBox="1"/>
          <p:nvPr/>
        </p:nvSpPr>
        <p:spPr>
          <a:xfrm>
            <a:off x="2060130" y="5576003"/>
            <a:ext cx="7722870" cy="513715"/>
          </a:xfrm>
          <a:prstGeom prst="rect">
            <a:avLst/>
          </a:prstGeom>
        </p:spPr>
        <p:txBody>
          <a:bodyPr vert="horz" wrap="square" lIns="0" tIns="12700" rIns="0" bIns="0" rtlCol="0">
            <a:spAutoFit/>
          </a:bodyPr>
          <a:lstStyle/>
          <a:p>
            <a:pPr marL="12700">
              <a:spcBef>
                <a:spcPts val="100"/>
              </a:spcBef>
            </a:pPr>
            <a:r>
              <a:rPr sz="3200" spc="35" dirty="0">
                <a:latin typeface="Arial"/>
                <a:cs typeface="Arial"/>
              </a:rPr>
              <a:t>Multi </a:t>
            </a:r>
            <a:r>
              <a:rPr sz="3200" spc="-35" dirty="0">
                <a:latin typeface="Arial"/>
                <a:cs typeface="Arial"/>
              </a:rPr>
              <a:t>option </a:t>
            </a:r>
            <a:r>
              <a:rPr sz="3200" spc="-120" dirty="0">
                <a:latin typeface="Arial"/>
                <a:cs typeface="Arial"/>
              </a:rPr>
              <a:t>allows </a:t>
            </a:r>
            <a:r>
              <a:rPr sz="3200" spc="-35" dirty="0">
                <a:latin typeface="Arial"/>
                <a:cs typeface="Arial"/>
              </a:rPr>
              <a:t>multiple </a:t>
            </a:r>
            <a:r>
              <a:rPr sz="3200" spc="-100" dirty="0">
                <a:latin typeface="Arial"/>
                <a:cs typeface="Arial"/>
              </a:rPr>
              <a:t>document</a:t>
            </a:r>
            <a:r>
              <a:rPr sz="3200" spc="-615" dirty="0">
                <a:latin typeface="Arial"/>
                <a:cs typeface="Arial"/>
              </a:rPr>
              <a:t> </a:t>
            </a:r>
            <a:r>
              <a:rPr sz="3200" spc="-105" dirty="0">
                <a:latin typeface="Arial"/>
                <a:cs typeface="Arial"/>
              </a:rPr>
              <a:t>update</a:t>
            </a:r>
            <a:endParaRPr sz="3200">
              <a:latin typeface="Arial"/>
              <a:cs typeface="Arial"/>
            </a:endParaRPr>
          </a:p>
        </p:txBody>
      </p:sp>
    </p:spTree>
    <p:extLst>
      <p:ext uri="{BB962C8B-B14F-4D97-AF65-F5344CB8AC3E}">
        <p14:creationId xmlns:p14="http://schemas.microsoft.com/office/powerpoint/2010/main" val="247707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8724" y="461582"/>
            <a:ext cx="1512570" cy="696595"/>
          </a:xfrm>
          <a:prstGeom prst="rect">
            <a:avLst/>
          </a:prstGeom>
        </p:spPr>
        <p:txBody>
          <a:bodyPr vert="horz" wrap="square" lIns="0" tIns="13335" rIns="0" bIns="0" rtlCol="0" anchor="ctr">
            <a:spAutoFit/>
          </a:bodyPr>
          <a:lstStyle/>
          <a:p>
            <a:pPr marL="12700">
              <a:lnSpc>
                <a:spcPct val="100000"/>
              </a:lnSpc>
              <a:spcBef>
                <a:spcPts val="105"/>
              </a:spcBef>
            </a:pPr>
            <a:r>
              <a:rPr spc="-175" dirty="0"/>
              <a:t>Delete</a:t>
            </a:r>
          </a:p>
        </p:txBody>
      </p:sp>
      <p:sp>
        <p:nvSpPr>
          <p:cNvPr id="3" name="object 3"/>
          <p:cNvSpPr txBox="1"/>
          <p:nvPr/>
        </p:nvSpPr>
        <p:spPr>
          <a:xfrm>
            <a:off x="2059941" y="1729550"/>
            <a:ext cx="8049259" cy="513715"/>
          </a:xfrm>
          <a:prstGeom prst="rect">
            <a:avLst/>
          </a:prstGeom>
        </p:spPr>
        <p:txBody>
          <a:bodyPr vert="horz" wrap="square" lIns="0" tIns="13335" rIns="0" bIns="0" rtlCol="0">
            <a:spAutoFit/>
          </a:bodyPr>
          <a:lstStyle/>
          <a:p>
            <a:pPr marL="12700">
              <a:spcBef>
                <a:spcPts val="105"/>
              </a:spcBef>
            </a:pPr>
            <a:r>
              <a:rPr sz="3200" spc="-235" dirty="0">
                <a:latin typeface="Arial"/>
                <a:cs typeface="Arial"/>
              </a:rPr>
              <a:t>Remove </a:t>
            </a:r>
            <a:r>
              <a:rPr sz="3200" spc="-70" dirty="0">
                <a:latin typeface="Arial"/>
                <a:cs typeface="Arial"/>
              </a:rPr>
              <a:t>all </a:t>
            </a:r>
            <a:r>
              <a:rPr sz="3200" spc="-155" dirty="0">
                <a:latin typeface="Arial"/>
                <a:cs typeface="Arial"/>
              </a:rPr>
              <a:t>employees </a:t>
            </a:r>
            <a:r>
              <a:rPr sz="3200" spc="-75" dirty="0">
                <a:latin typeface="Arial"/>
                <a:cs typeface="Arial"/>
              </a:rPr>
              <a:t>who </a:t>
            </a:r>
            <a:r>
              <a:rPr sz="3200" spc="-125" dirty="0">
                <a:latin typeface="Arial"/>
                <a:cs typeface="Arial"/>
              </a:rPr>
              <a:t>earn </a:t>
            </a:r>
            <a:r>
              <a:rPr sz="3200" spc="-220" dirty="0">
                <a:latin typeface="Arial"/>
                <a:cs typeface="Arial"/>
              </a:rPr>
              <a:t>less </a:t>
            </a:r>
            <a:r>
              <a:rPr sz="3200" spc="-70" dirty="0">
                <a:latin typeface="Arial"/>
                <a:cs typeface="Arial"/>
              </a:rPr>
              <a:t>than</a:t>
            </a:r>
            <a:r>
              <a:rPr sz="3200" spc="-310" dirty="0">
                <a:latin typeface="Arial"/>
                <a:cs typeface="Arial"/>
              </a:rPr>
              <a:t> </a:t>
            </a:r>
            <a:r>
              <a:rPr sz="3200" spc="-165" dirty="0">
                <a:latin typeface="Arial"/>
                <a:cs typeface="Arial"/>
              </a:rPr>
              <a:t>10000</a:t>
            </a:r>
            <a:endParaRPr sz="3200">
              <a:latin typeface="Arial"/>
              <a:cs typeface="Arial"/>
            </a:endParaRPr>
          </a:p>
        </p:txBody>
      </p:sp>
      <p:sp>
        <p:nvSpPr>
          <p:cNvPr id="4" name="object 4"/>
          <p:cNvSpPr txBox="1"/>
          <p:nvPr/>
        </p:nvSpPr>
        <p:spPr>
          <a:xfrm>
            <a:off x="2059941" y="2857201"/>
            <a:ext cx="1991360" cy="391160"/>
          </a:xfrm>
          <a:prstGeom prst="rect">
            <a:avLst/>
          </a:prstGeom>
        </p:spPr>
        <p:txBody>
          <a:bodyPr vert="horz" wrap="square" lIns="0" tIns="12700" rIns="0" bIns="0" rtlCol="0">
            <a:spAutoFit/>
          </a:bodyPr>
          <a:lstStyle/>
          <a:p>
            <a:pPr marL="12700">
              <a:spcBef>
                <a:spcPts val="100"/>
              </a:spcBef>
            </a:pPr>
            <a:r>
              <a:rPr sz="2400" i="1" spc="-114" dirty="0">
                <a:latin typeface="Trebuchet MS"/>
                <a:cs typeface="Trebuchet MS"/>
              </a:rPr>
              <a:t>Remove</a:t>
            </a:r>
            <a:r>
              <a:rPr sz="2400" i="1" spc="-245" dirty="0">
                <a:latin typeface="Trebuchet MS"/>
                <a:cs typeface="Trebuchet MS"/>
              </a:rPr>
              <a:t> </a:t>
            </a:r>
            <a:r>
              <a:rPr sz="2400" i="1" spc="-165" dirty="0">
                <a:latin typeface="Trebuchet MS"/>
                <a:cs typeface="Trebuchet MS"/>
              </a:rPr>
              <a:t>Criteria</a:t>
            </a:r>
            <a:endParaRPr sz="2400" dirty="0">
              <a:latin typeface="Trebuchet MS"/>
              <a:cs typeface="Trebuchet MS"/>
            </a:endParaRPr>
          </a:p>
        </p:txBody>
      </p:sp>
      <p:sp>
        <p:nvSpPr>
          <p:cNvPr id="5" name="object 5"/>
          <p:cNvSpPr txBox="1">
            <a:spLocks noGrp="1"/>
          </p:cNvSpPr>
          <p:nvPr>
            <p:ph type="body" idx="1"/>
          </p:nvPr>
        </p:nvSpPr>
        <p:spPr>
          <a:xfrm>
            <a:off x="3370256" y="2243265"/>
            <a:ext cx="10515600" cy="1619033"/>
          </a:xfrm>
          <a:prstGeom prst="rect">
            <a:avLst/>
          </a:prstGeom>
        </p:spPr>
        <p:txBody>
          <a:bodyPr vert="horz" wrap="square" lIns="0" tIns="13335" rIns="0" bIns="0" rtlCol="0">
            <a:spAutoFit/>
          </a:bodyPr>
          <a:lstStyle/>
          <a:p>
            <a:pPr marL="1634489">
              <a:lnSpc>
                <a:spcPct val="100000"/>
              </a:lnSpc>
              <a:spcBef>
                <a:spcPts val="105"/>
              </a:spcBef>
            </a:pPr>
            <a:r>
              <a:rPr spc="-140" dirty="0"/>
              <a:t>db.users.remove(</a:t>
            </a:r>
          </a:p>
          <a:p>
            <a:pPr marL="2548255">
              <a:lnSpc>
                <a:spcPts val="3840"/>
              </a:lnSpc>
            </a:pPr>
            <a:r>
              <a:rPr spc="-100" dirty="0">
                <a:solidFill>
                  <a:srgbClr val="00B050"/>
                </a:solidFill>
              </a:rPr>
              <a:t>{</a:t>
            </a:r>
            <a:r>
              <a:rPr spc="-100" dirty="0">
                <a:solidFill>
                  <a:srgbClr val="FF0000"/>
                </a:solidFill>
              </a:rPr>
              <a:t>salary:</a:t>
            </a:r>
            <a:r>
              <a:rPr spc="-100" dirty="0">
                <a:solidFill>
                  <a:srgbClr val="00B050"/>
                </a:solidFill>
              </a:rPr>
              <a:t>{</a:t>
            </a:r>
            <a:r>
              <a:rPr spc="-100" dirty="0">
                <a:solidFill>
                  <a:srgbClr val="558ED5"/>
                </a:solidFill>
              </a:rPr>
              <a:t>$lt:10000</a:t>
            </a:r>
            <a:r>
              <a:rPr spc="-100" dirty="0">
                <a:solidFill>
                  <a:srgbClr val="00B050"/>
                </a:solidFill>
              </a:rPr>
              <a:t>}}</a:t>
            </a:r>
            <a:r>
              <a:rPr spc="-100" dirty="0"/>
              <a:t>,</a:t>
            </a:r>
          </a:p>
          <a:p>
            <a:pPr marL="1634489">
              <a:lnSpc>
                <a:spcPct val="100000"/>
              </a:lnSpc>
            </a:pPr>
            <a:r>
              <a:rPr spc="-95" dirty="0"/>
              <a:t>)</a:t>
            </a:r>
          </a:p>
        </p:txBody>
      </p:sp>
      <p:sp>
        <p:nvSpPr>
          <p:cNvPr id="6" name="object 6"/>
          <p:cNvSpPr txBox="1"/>
          <p:nvPr/>
        </p:nvSpPr>
        <p:spPr>
          <a:xfrm>
            <a:off x="2060251" y="4655423"/>
            <a:ext cx="6567805" cy="1001394"/>
          </a:xfrm>
          <a:prstGeom prst="rect">
            <a:avLst/>
          </a:prstGeom>
        </p:spPr>
        <p:txBody>
          <a:bodyPr vert="horz" wrap="square" lIns="0" tIns="12700" rIns="0" bIns="0" rtlCol="0">
            <a:spAutoFit/>
          </a:bodyPr>
          <a:lstStyle/>
          <a:p>
            <a:pPr marL="12700" marR="5080">
              <a:spcBef>
                <a:spcPts val="100"/>
              </a:spcBef>
            </a:pPr>
            <a:r>
              <a:rPr sz="3200" spc="-320" dirty="0">
                <a:latin typeface="Arial"/>
                <a:cs typeface="Arial"/>
              </a:rPr>
              <a:t>Can </a:t>
            </a:r>
            <a:r>
              <a:rPr sz="3200" spc="-145" dirty="0">
                <a:latin typeface="Arial"/>
                <a:cs typeface="Arial"/>
              </a:rPr>
              <a:t>accept </a:t>
            </a:r>
            <a:r>
              <a:rPr sz="3200" spc="-245" dirty="0">
                <a:latin typeface="Arial"/>
                <a:cs typeface="Arial"/>
              </a:rPr>
              <a:t>a </a:t>
            </a:r>
            <a:r>
              <a:rPr sz="3200" spc="-110" dirty="0">
                <a:latin typeface="Arial"/>
                <a:cs typeface="Arial"/>
              </a:rPr>
              <a:t>flag </a:t>
            </a:r>
            <a:r>
              <a:rPr sz="3200" spc="20" dirty="0">
                <a:latin typeface="Arial"/>
                <a:cs typeface="Arial"/>
              </a:rPr>
              <a:t>to </a:t>
            </a:r>
            <a:r>
              <a:rPr sz="3200" spc="25" dirty="0">
                <a:latin typeface="Arial"/>
                <a:cs typeface="Arial"/>
              </a:rPr>
              <a:t>limit </a:t>
            </a:r>
            <a:r>
              <a:rPr sz="3200" spc="-40" dirty="0">
                <a:latin typeface="Arial"/>
                <a:cs typeface="Arial"/>
              </a:rPr>
              <a:t>the </a:t>
            </a:r>
            <a:r>
              <a:rPr sz="3200" spc="-95" dirty="0">
                <a:latin typeface="Arial"/>
                <a:cs typeface="Arial"/>
              </a:rPr>
              <a:t>number</a:t>
            </a:r>
            <a:r>
              <a:rPr sz="3200" spc="-455" dirty="0">
                <a:latin typeface="Arial"/>
                <a:cs typeface="Arial"/>
              </a:rPr>
              <a:t> </a:t>
            </a:r>
            <a:r>
              <a:rPr sz="3200" spc="-5" dirty="0">
                <a:latin typeface="Arial"/>
                <a:cs typeface="Arial"/>
              </a:rPr>
              <a:t>of  </a:t>
            </a:r>
            <a:r>
              <a:rPr sz="3200" spc="-100" dirty="0">
                <a:latin typeface="Arial"/>
                <a:cs typeface="Arial"/>
              </a:rPr>
              <a:t>document</a:t>
            </a:r>
            <a:r>
              <a:rPr sz="3200" spc="-170" dirty="0">
                <a:latin typeface="Arial"/>
                <a:cs typeface="Arial"/>
              </a:rPr>
              <a:t> </a:t>
            </a:r>
            <a:r>
              <a:rPr sz="3200" spc="-114" dirty="0">
                <a:latin typeface="Arial"/>
                <a:cs typeface="Arial"/>
              </a:rPr>
              <a:t>removal</a:t>
            </a:r>
            <a:endParaRPr sz="3200">
              <a:latin typeface="Arial"/>
              <a:cs typeface="Arial"/>
            </a:endParaRPr>
          </a:p>
        </p:txBody>
      </p:sp>
    </p:spTree>
    <p:extLst>
      <p:ext uri="{BB962C8B-B14F-4D97-AF65-F5344CB8AC3E}">
        <p14:creationId xmlns:p14="http://schemas.microsoft.com/office/powerpoint/2010/main" val="172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Indexes</a:t>
            </a:r>
            <a:endParaRPr lang="nl-NL" dirty="0"/>
          </a:p>
        </p:txBody>
      </p:sp>
      <p:sp>
        <p:nvSpPr>
          <p:cNvPr id="3" name="Content Placeholder 2"/>
          <p:cNvSpPr>
            <a:spLocks noGrp="1"/>
          </p:cNvSpPr>
          <p:nvPr>
            <p:ph idx="1"/>
          </p:nvPr>
        </p:nvSpPr>
        <p:spPr/>
        <p:txBody>
          <a:bodyPr>
            <a:normAutofit lnSpcReduction="10000"/>
          </a:bodyPr>
          <a:lstStyle/>
          <a:p>
            <a:r>
              <a:rPr lang="nl-NL" dirty="0" smtClean="0"/>
              <a:t>Unique index on </a:t>
            </a:r>
            <a:r>
              <a:rPr lang="nl-NL" dirty="0" err="1" smtClean="0"/>
              <a:t>primary</a:t>
            </a:r>
            <a:r>
              <a:rPr lang="nl-NL" dirty="0" smtClean="0"/>
              <a:t> </a:t>
            </a:r>
            <a:r>
              <a:rPr lang="nl-NL" dirty="0" err="1" smtClean="0"/>
              <a:t>key</a:t>
            </a:r>
            <a:r>
              <a:rPr lang="nl-NL" dirty="0" smtClean="0"/>
              <a:t> (</a:t>
            </a:r>
            <a:r>
              <a:rPr lang="nl-NL" i="1" dirty="0" smtClean="0"/>
              <a:t>_</a:t>
            </a:r>
            <a:r>
              <a:rPr lang="nl-NL" i="1" dirty="0" err="1" smtClean="0"/>
              <a:t>id</a:t>
            </a:r>
            <a:r>
              <a:rPr lang="nl-NL" i="1" dirty="0" smtClean="0"/>
              <a:t> </a:t>
            </a:r>
            <a:r>
              <a:rPr lang="nl-NL" dirty="0" smtClean="0"/>
              <a:t>field)</a:t>
            </a:r>
          </a:p>
          <a:p>
            <a:r>
              <a:rPr lang="nl-NL" dirty="0" err="1" smtClean="0"/>
              <a:t>Create</a:t>
            </a:r>
            <a:r>
              <a:rPr lang="nl-NL" dirty="0" smtClean="0"/>
              <a:t> index </a:t>
            </a:r>
            <a:r>
              <a:rPr lang="nl-NL" dirty="0" err="1" smtClean="0"/>
              <a:t>from</a:t>
            </a:r>
            <a:r>
              <a:rPr lang="nl-NL" dirty="0" smtClean="0"/>
              <a:t> </a:t>
            </a:r>
            <a:r>
              <a:rPr lang="nl-NL" dirty="0" err="1" smtClean="0"/>
              <a:t>application</a:t>
            </a:r>
            <a:r>
              <a:rPr lang="nl-NL" dirty="0" smtClean="0"/>
              <a:t> code (</a:t>
            </a:r>
            <a:r>
              <a:rPr lang="nl-NL" i="1" dirty="0" err="1" smtClean="0"/>
              <a:t>ensureIndex</a:t>
            </a:r>
            <a:r>
              <a:rPr lang="nl-NL" dirty="0" smtClean="0"/>
              <a:t>)</a:t>
            </a:r>
          </a:p>
          <a:p>
            <a:r>
              <a:rPr lang="nl-NL" dirty="0" smtClean="0"/>
              <a:t>Index on </a:t>
            </a:r>
            <a:r>
              <a:rPr lang="nl-NL" dirty="0" err="1" smtClean="0"/>
              <a:t>embedded</a:t>
            </a:r>
            <a:r>
              <a:rPr lang="nl-NL" dirty="0" smtClean="0"/>
              <a:t> </a:t>
            </a:r>
            <a:r>
              <a:rPr lang="nl-NL" dirty="0" err="1" smtClean="0"/>
              <a:t>documents</a:t>
            </a:r>
            <a:r>
              <a:rPr lang="nl-NL" dirty="0" smtClean="0"/>
              <a:t> </a:t>
            </a:r>
            <a:r>
              <a:rPr lang="nl-NL" dirty="0" err="1" smtClean="0"/>
              <a:t>and</a:t>
            </a:r>
            <a:r>
              <a:rPr lang="nl-NL" dirty="0" smtClean="0"/>
              <a:t> </a:t>
            </a:r>
            <a:r>
              <a:rPr lang="nl-NL" dirty="0" err="1" smtClean="0"/>
              <a:t>fields</a:t>
            </a:r>
            <a:endParaRPr lang="nl-NL" dirty="0" smtClean="0"/>
          </a:p>
          <a:p>
            <a:r>
              <a:rPr lang="nl-NL" dirty="0" smtClean="0"/>
              <a:t>Index on array </a:t>
            </a:r>
            <a:r>
              <a:rPr lang="nl-NL" dirty="0" err="1" smtClean="0"/>
              <a:t>fields</a:t>
            </a:r>
            <a:r>
              <a:rPr lang="nl-NL" dirty="0" smtClean="0"/>
              <a:t> (</a:t>
            </a:r>
            <a:r>
              <a:rPr lang="nl-NL" i="1" dirty="0" err="1" smtClean="0"/>
              <a:t>multikey</a:t>
            </a:r>
            <a:r>
              <a:rPr lang="nl-NL" i="1" dirty="0" smtClean="0"/>
              <a:t> index</a:t>
            </a:r>
            <a:r>
              <a:rPr lang="nl-NL" dirty="0" smtClean="0"/>
              <a:t>)</a:t>
            </a:r>
          </a:p>
          <a:p>
            <a:r>
              <a:rPr lang="nl-NL" dirty="0" smtClean="0"/>
              <a:t>Unique </a:t>
            </a:r>
            <a:r>
              <a:rPr lang="nl-NL" dirty="0" err="1" smtClean="0"/>
              <a:t>and</a:t>
            </a:r>
            <a:r>
              <a:rPr lang="nl-NL" dirty="0" smtClean="0"/>
              <a:t> </a:t>
            </a:r>
            <a:r>
              <a:rPr lang="nl-NL" dirty="0" err="1" smtClean="0"/>
              <a:t>sparse</a:t>
            </a:r>
            <a:r>
              <a:rPr lang="nl-NL" dirty="0" smtClean="0"/>
              <a:t> index</a:t>
            </a:r>
          </a:p>
          <a:p>
            <a:r>
              <a:rPr lang="nl-NL" dirty="0" err="1" smtClean="0"/>
              <a:t>Geospatial</a:t>
            </a:r>
            <a:r>
              <a:rPr lang="nl-NL" dirty="0" smtClean="0"/>
              <a:t> index</a:t>
            </a:r>
          </a:p>
          <a:p>
            <a:r>
              <a:rPr lang="nl-NL" dirty="0" smtClean="0"/>
              <a:t>TTL index</a:t>
            </a:r>
          </a:p>
          <a:p>
            <a:endParaRPr lang="nl-NL" dirty="0"/>
          </a:p>
          <a:p>
            <a:r>
              <a:rPr lang="nl-NL" dirty="0" smtClean="0"/>
              <a:t>No native full </a:t>
            </a:r>
            <a:r>
              <a:rPr lang="nl-NL" dirty="0" err="1" smtClean="0"/>
              <a:t>text</a:t>
            </a:r>
            <a:r>
              <a:rPr lang="nl-NL" dirty="0" smtClean="0"/>
              <a:t> </a:t>
            </a:r>
            <a:r>
              <a:rPr lang="nl-NL" dirty="0" err="1" smtClean="0"/>
              <a:t>indexing</a:t>
            </a:r>
            <a:endParaRPr lang="nl-NL" dirty="0"/>
          </a:p>
        </p:txBody>
      </p:sp>
    </p:spTree>
    <p:extLst>
      <p:ext uri="{BB962C8B-B14F-4D97-AF65-F5344CB8AC3E}">
        <p14:creationId xmlns:p14="http://schemas.microsoft.com/office/powerpoint/2010/main" val="4131379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Replication</a:t>
            </a:r>
            <a:endParaRPr lang="nl-NL" dirty="0"/>
          </a:p>
        </p:txBody>
      </p:sp>
      <p:sp>
        <p:nvSpPr>
          <p:cNvPr id="3" name="Content Placeholder 2"/>
          <p:cNvSpPr>
            <a:spLocks noGrp="1"/>
          </p:cNvSpPr>
          <p:nvPr>
            <p:ph idx="1"/>
          </p:nvPr>
        </p:nvSpPr>
        <p:spPr/>
        <p:txBody>
          <a:bodyPr/>
          <a:lstStyle/>
          <a:p>
            <a:r>
              <a:rPr lang="nl-NL" dirty="0" smtClean="0"/>
              <a:t>A replica set is a cluster of </a:t>
            </a:r>
            <a:r>
              <a:rPr lang="nl-NL" i="1" dirty="0" err="1" smtClean="0"/>
              <a:t>mongod</a:t>
            </a:r>
            <a:r>
              <a:rPr lang="nl-NL" dirty="0" smtClean="0"/>
              <a:t> </a:t>
            </a:r>
            <a:r>
              <a:rPr lang="nl-NL" dirty="0" err="1" smtClean="0"/>
              <a:t>instances</a:t>
            </a:r>
            <a:endParaRPr lang="nl-NL" dirty="0" smtClean="0"/>
          </a:p>
          <a:p>
            <a:r>
              <a:rPr lang="nl-NL" dirty="0" smtClean="0"/>
              <a:t>2-12 </a:t>
            </a:r>
            <a:r>
              <a:rPr lang="nl-NL" dirty="0" err="1" smtClean="0"/>
              <a:t>instances</a:t>
            </a:r>
            <a:r>
              <a:rPr lang="nl-NL" dirty="0" smtClean="0"/>
              <a:t>; </a:t>
            </a:r>
            <a:r>
              <a:rPr lang="nl-NL" dirty="0" err="1" smtClean="0"/>
              <a:t>one</a:t>
            </a:r>
            <a:r>
              <a:rPr lang="nl-NL" dirty="0" smtClean="0"/>
              <a:t> is </a:t>
            </a:r>
            <a:r>
              <a:rPr lang="nl-NL" dirty="0" err="1" smtClean="0"/>
              <a:t>primary</a:t>
            </a:r>
            <a:endParaRPr lang="nl-NL" dirty="0" smtClean="0"/>
          </a:p>
          <a:p>
            <a:r>
              <a:rPr lang="nl-NL" dirty="0" err="1" smtClean="0"/>
              <a:t>Writes</a:t>
            </a:r>
            <a:r>
              <a:rPr lang="nl-NL" dirty="0"/>
              <a:t> </a:t>
            </a:r>
            <a:r>
              <a:rPr lang="nl-NL" dirty="0" smtClean="0"/>
              <a:t>are </a:t>
            </a:r>
            <a:r>
              <a:rPr lang="nl-NL" dirty="0" err="1" smtClean="0"/>
              <a:t>directed</a:t>
            </a:r>
            <a:r>
              <a:rPr lang="nl-NL" dirty="0" smtClean="0"/>
              <a:t> </a:t>
            </a:r>
            <a:r>
              <a:rPr lang="nl-NL" dirty="0" err="1" smtClean="0"/>
              <a:t>to</a:t>
            </a:r>
            <a:r>
              <a:rPr lang="nl-NL" dirty="0" smtClean="0"/>
              <a:t> </a:t>
            </a:r>
            <a:r>
              <a:rPr lang="nl-NL" dirty="0" err="1" smtClean="0"/>
              <a:t>primary</a:t>
            </a:r>
            <a:endParaRPr lang="nl-NL" dirty="0" smtClean="0"/>
          </a:p>
          <a:p>
            <a:r>
              <a:rPr lang="nl-NL" dirty="0" err="1" smtClean="0"/>
              <a:t>Secondary</a:t>
            </a:r>
            <a:r>
              <a:rPr lang="nl-NL" dirty="0" smtClean="0"/>
              <a:t> </a:t>
            </a:r>
            <a:r>
              <a:rPr lang="nl-NL" dirty="0" err="1" smtClean="0"/>
              <a:t>instances</a:t>
            </a:r>
            <a:r>
              <a:rPr lang="nl-NL" dirty="0" smtClean="0"/>
              <a:t> </a:t>
            </a:r>
            <a:r>
              <a:rPr lang="nl-NL" dirty="0" err="1" smtClean="0"/>
              <a:t>replicate</a:t>
            </a:r>
            <a:r>
              <a:rPr lang="nl-NL" dirty="0" smtClean="0"/>
              <a:t> </a:t>
            </a:r>
            <a:r>
              <a:rPr lang="nl-NL" dirty="0" err="1" smtClean="0"/>
              <a:t>from</a:t>
            </a:r>
            <a:r>
              <a:rPr lang="nl-NL" dirty="0" smtClean="0"/>
              <a:t> </a:t>
            </a:r>
            <a:r>
              <a:rPr lang="nl-NL" dirty="0" err="1" smtClean="0"/>
              <a:t>primary</a:t>
            </a:r>
            <a:r>
              <a:rPr lang="nl-NL" dirty="0" smtClean="0"/>
              <a:t> </a:t>
            </a:r>
            <a:r>
              <a:rPr lang="nl-NL" dirty="0" err="1" smtClean="0"/>
              <a:t>asynchronously</a:t>
            </a:r>
            <a:endParaRPr lang="nl-NL" dirty="0" smtClean="0"/>
          </a:p>
          <a:p>
            <a:r>
              <a:rPr lang="nl-NL" dirty="0" err="1" smtClean="0"/>
              <a:t>Automated</a:t>
            </a:r>
            <a:r>
              <a:rPr lang="nl-NL" dirty="0" smtClean="0"/>
              <a:t> </a:t>
            </a:r>
            <a:r>
              <a:rPr lang="nl-NL" dirty="0" err="1" smtClean="0"/>
              <a:t>failover</a:t>
            </a:r>
            <a:r>
              <a:rPr lang="nl-NL" dirty="0" smtClean="0"/>
              <a:t>; </a:t>
            </a:r>
            <a:r>
              <a:rPr lang="nl-NL" dirty="0" err="1" smtClean="0"/>
              <a:t>when</a:t>
            </a:r>
            <a:r>
              <a:rPr lang="nl-NL" dirty="0" smtClean="0"/>
              <a:t> </a:t>
            </a:r>
            <a:r>
              <a:rPr lang="nl-NL" dirty="0" err="1" smtClean="0"/>
              <a:t>primary</a:t>
            </a:r>
            <a:r>
              <a:rPr lang="nl-NL" dirty="0" smtClean="0"/>
              <a:t> </a:t>
            </a:r>
            <a:r>
              <a:rPr lang="nl-NL" dirty="0" err="1" smtClean="0"/>
              <a:t>fails</a:t>
            </a:r>
            <a:r>
              <a:rPr lang="nl-NL" dirty="0" smtClean="0"/>
              <a:t> a </a:t>
            </a:r>
            <a:r>
              <a:rPr lang="nl-NL" dirty="0" err="1" smtClean="0"/>
              <a:t>secondary</a:t>
            </a:r>
            <a:r>
              <a:rPr lang="nl-NL" dirty="0" smtClean="0"/>
              <a:t> </a:t>
            </a:r>
            <a:r>
              <a:rPr lang="nl-NL" dirty="0" err="1" smtClean="0"/>
              <a:t>will</a:t>
            </a:r>
            <a:r>
              <a:rPr lang="nl-NL" dirty="0" smtClean="0"/>
              <a:t> </a:t>
            </a:r>
            <a:r>
              <a:rPr lang="nl-NL" dirty="0" err="1" smtClean="0"/>
              <a:t>be</a:t>
            </a:r>
            <a:r>
              <a:rPr lang="nl-NL" dirty="0" smtClean="0"/>
              <a:t> </a:t>
            </a:r>
            <a:r>
              <a:rPr lang="nl-NL" dirty="0" err="1" smtClean="0"/>
              <a:t>elected</a:t>
            </a:r>
            <a:r>
              <a:rPr lang="nl-NL" dirty="0" smtClean="0"/>
              <a:t> the new </a:t>
            </a:r>
            <a:r>
              <a:rPr lang="nl-NL" dirty="0" err="1" smtClean="0"/>
              <a:t>primary</a:t>
            </a:r>
            <a:endParaRPr lang="nl-NL" dirty="0"/>
          </a:p>
        </p:txBody>
      </p:sp>
    </p:spTree>
    <p:extLst>
      <p:ext uri="{BB962C8B-B14F-4D97-AF65-F5344CB8AC3E}">
        <p14:creationId xmlns:p14="http://schemas.microsoft.com/office/powerpoint/2010/main" val="3586170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Auto-</a:t>
            </a:r>
            <a:r>
              <a:rPr lang="nl-NL" dirty="0" err="1"/>
              <a:t>s</a:t>
            </a:r>
            <a:r>
              <a:rPr lang="nl-NL" dirty="0" err="1" smtClean="0"/>
              <a:t>harding</a:t>
            </a:r>
            <a:endParaRPr lang="nl-NL" dirty="0"/>
          </a:p>
        </p:txBody>
      </p:sp>
      <p:sp>
        <p:nvSpPr>
          <p:cNvPr id="3" name="Content Placeholder 2"/>
          <p:cNvSpPr>
            <a:spLocks noGrp="1"/>
          </p:cNvSpPr>
          <p:nvPr>
            <p:ph idx="1"/>
          </p:nvPr>
        </p:nvSpPr>
        <p:spPr/>
        <p:txBody>
          <a:bodyPr>
            <a:normAutofit/>
          </a:bodyPr>
          <a:lstStyle/>
          <a:p>
            <a:r>
              <a:rPr lang="nl-NL" dirty="0" err="1" smtClean="0"/>
              <a:t>Partitions</a:t>
            </a:r>
            <a:r>
              <a:rPr lang="nl-NL" dirty="0" smtClean="0"/>
              <a:t> data </a:t>
            </a:r>
            <a:r>
              <a:rPr lang="nl-NL" dirty="0" err="1" smtClean="0"/>
              <a:t>across</a:t>
            </a:r>
            <a:r>
              <a:rPr lang="nl-NL" dirty="0" smtClean="0"/>
              <a:t> </a:t>
            </a:r>
            <a:r>
              <a:rPr lang="nl-NL" i="1" dirty="0" err="1" smtClean="0"/>
              <a:t>shards</a:t>
            </a:r>
            <a:endParaRPr lang="nl-NL" i="1" dirty="0"/>
          </a:p>
          <a:p>
            <a:r>
              <a:rPr lang="nl-NL" dirty="0" err="1" smtClean="0"/>
              <a:t>Any</a:t>
            </a:r>
            <a:r>
              <a:rPr lang="nl-NL" dirty="0" smtClean="0"/>
              <a:t> BSON document </a:t>
            </a:r>
            <a:r>
              <a:rPr lang="nl-NL" dirty="0" err="1" smtClean="0"/>
              <a:t>resides</a:t>
            </a:r>
            <a:r>
              <a:rPr lang="nl-NL" dirty="0" smtClean="0"/>
              <a:t> on </a:t>
            </a:r>
            <a:r>
              <a:rPr lang="nl-NL" dirty="0" err="1" smtClean="0"/>
              <a:t>only</a:t>
            </a:r>
            <a:r>
              <a:rPr lang="nl-NL" dirty="0" smtClean="0"/>
              <a:t> </a:t>
            </a:r>
            <a:r>
              <a:rPr lang="nl-NL" dirty="0" err="1" smtClean="0"/>
              <a:t>one</a:t>
            </a:r>
            <a:r>
              <a:rPr lang="nl-NL" dirty="0" smtClean="0"/>
              <a:t> </a:t>
            </a:r>
            <a:r>
              <a:rPr lang="nl-NL" dirty="0" err="1" smtClean="0"/>
              <a:t>shard</a:t>
            </a:r>
            <a:endParaRPr lang="nl-NL" dirty="0" smtClean="0"/>
          </a:p>
          <a:p>
            <a:r>
              <a:rPr lang="nl-NL" dirty="0" err="1" smtClean="0"/>
              <a:t>Increases</a:t>
            </a:r>
            <a:r>
              <a:rPr lang="nl-NL" dirty="0" smtClean="0"/>
              <a:t> </a:t>
            </a:r>
            <a:r>
              <a:rPr lang="nl-NL" dirty="0" err="1" smtClean="0"/>
              <a:t>write</a:t>
            </a:r>
            <a:r>
              <a:rPr lang="nl-NL" dirty="0" smtClean="0"/>
              <a:t> </a:t>
            </a:r>
            <a:r>
              <a:rPr lang="nl-NL" dirty="0" err="1" smtClean="0"/>
              <a:t>capacity</a:t>
            </a:r>
            <a:r>
              <a:rPr lang="nl-NL" dirty="0" smtClean="0"/>
              <a:t> </a:t>
            </a:r>
            <a:r>
              <a:rPr lang="nl-NL" dirty="0" err="1" smtClean="0"/>
              <a:t>and</a:t>
            </a:r>
            <a:r>
              <a:rPr lang="nl-NL" dirty="0" smtClean="0"/>
              <a:t> </a:t>
            </a:r>
            <a:r>
              <a:rPr lang="nl-NL" dirty="0" err="1" smtClean="0"/>
              <a:t>total</a:t>
            </a:r>
            <a:r>
              <a:rPr lang="nl-NL" dirty="0" smtClean="0"/>
              <a:t> data </a:t>
            </a:r>
            <a:r>
              <a:rPr lang="nl-NL" dirty="0" err="1" smtClean="0"/>
              <a:t>size</a:t>
            </a:r>
            <a:endParaRPr lang="nl-NL" dirty="0" smtClean="0"/>
          </a:p>
          <a:p>
            <a:r>
              <a:rPr lang="nl-NL" dirty="0" smtClean="0"/>
              <a:t>Data </a:t>
            </a:r>
            <a:r>
              <a:rPr lang="nl-NL" dirty="0" err="1" smtClean="0"/>
              <a:t>automatically</a:t>
            </a:r>
            <a:r>
              <a:rPr lang="nl-NL" dirty="0" smtClean="0"/>
              <a:t> </a:t>
            </a:r>
            <a:r>
              <a:rPr lang="nl-NL" dirty="0" err="1" smtClean="0"/>
              <a:t>distributed</a:t>
            </a:r>
            <a:endParaRPr lang="nl-NL" dirty="0" smtClean="0"/>
          </a:p>
          <a:p>
            <a:r>
              <a:rPr lang="nl-NL" dirty="0" err="1" smtClean="0"/>
              <a:t>Sharding</a:t>
            </a:r>
            <a:r>
              <a:rPr lang="nl-NL" dirty="0" smtClean="0"/>
              <a:t> </a:t>
            </a:r>
            <a:r>
              <a:rPr lang="nl-NL" dirty="0" err="1" smtClean="0"/>
              <a:t>transparent</a:t>
            </a:r>
            <a:r>
              <a:rPr lang="nl-NL" dirty="0" smtClean="0"/>
              <a:t> </a:t>
            </a:r>
            <a:r>
              <a:rPr lang="nl-NL" dirty="0" err="1" smtClean="0"/>
              <a:t>to</a:t>
            </a:r>
            <a:r>
              <a:rPr lang="nl-NL" dirty="0" smtClean="0"/>
              <a:t> </a:t>
            </a:r>
            <a:r>
              <a:rPr lang="nl-NL" dirty="0" err="1" smtClean="0"/>
              <a:t>application</a:t>
            </a:r>
            <a:r>
              <a:rPr lang="nl-NL" dirty="0" smtClean="0"/>
              <a:t> </a:t>
            </a:r>
            <a:r>
              <a:rPr lang="nl-NL" dirty="0" err="1" smtClean="0"/>
              <a:t>layer</a:t>
            </a:r>
            <a:endParaRPr lang="nl-NL" dirty="0" smtClean="0"/>
          </a:p>
          <a:p>
            <a:r>
              <a:rPr lang="nl-NL" dirty="0" err="1"/>
              <a:t>Partitioning</a:t>
            </a:r>
            <a:r>
              <a:rPr lang="nl-NL" dirty="0"/>
              <a:t> </a:t>
            </a:r>
            <a:r>
              <a:rPr lang="nl-NL" dirty="0" err="1"/>
              <a:t>based</a:t>
            </a:r>
            <a:r>
              <a:rPr lang="nl-NL" dirty="0"/>
              <a:t> on </a:t>
            </a:r>
            <a:r>
              <a:rPr lang="nl-NL" dirty="0" err="1" smtClean="0"/>
              <a:t>client-defined</a:t>
            </a:r>
            <a:r>
              <a:rPr lang="nl-NL" dirty="0" smtClean="0"/>
              <a:t> </a:t>
            </a:r>
            <a:r>
              <a:rPr lang="nl-NL" dirty="0" err="1"/>
              <a:t>shard</a:t>
            </a:r>
            <a:r>
              <a:rPr lang="nl-NL" dirty="0"/>
              <a:t> </a:t>
            </a:r>
            <a:r>
              <a:rPr lang="nl-NL" dirty="0" err="1"/>
              <a:t>key</a:t>
            </a:r>
            <a:endParaRPr lang="nl-NL" dirty="0"/>
          </a:p>
          <a:p>
            <a:r>
              <a:rPr lang="nl-NL" dirty="0" err="1" smtClean="0"/>
              <a:t>Good</a:t>
            </a:r>
            <a:r>
              <a:rPr lang="nl-NL" dirty="0" smtClean="0"/>
              <a:t> </a:t>
            </a:r>
            <a:r>
              <a:rPr lang="nl-NL" dirty="0" err="1" smtClean="0"/>
              <a:t>shard</a:t>
            </a:r>
            <a:r>
              <a:rPr lang="nl-NL" dirty="0" smtClean="0"/>
              <a:t> </a:t>
            </a:r>
            <a:r>
              <a:rPr lang="nl-NL" dirty="0" err="1" smtClean="0"/>
              <a:t>keys</a:t>
            </a:r>
            <a:r>
              <a:rPr lang="nl-NL" dirty="0" smtClean="0"/>
              <a:t> are </a:t>
            </a:r>
            <a:r>
              <a:rPr lang="nl-NL" dirty="0" err="1" smtClean="0"/>
              <a:t>highly</a:t>
            </a:r>
            <a:r>
              <a:rPr lang="nl-NL" dirty="0" smtClean="0"/>
              <a:t> </a:t>
            </a:r>
            <a:r>
              <a:rPr lang="nl-NL" dirty="0" err="1" smtClean="0"/>
              <a:t>distributed</a:t>
            </a:r>
            <a:r>
              <a:rPr lang="nl-NL" dirty="0" smtClean="0"/>
              <a:t> in </a:t>
            </a:r>
            <a:r>
              <a:rPr lang="nl-NL" dirty="0" err="1" smtClean="0"/>
              <a:t>value</a:t>
            </a:r>
            <a:r>
              <a:rPr lang="nl-NL" dirty="0" smtClean="0"/>
              <a:t> </a:t>
            </a:r>
            <a:r>
              <a:rPr lang="nl-NL" dirty="0" err="1" smtClean="0"/>
              <a:t>and</a:t>
            </a:r>
            <a:r>
              <a:rPr lang="nl-NL" dirty="0" smtClean="0"/>
              <a:t> </a:t>
            </a:r>
            <a:r>
              <a:rPr lang="nl-NL" dirty="0" err="1" smtClean="0"/>
              <a:t>write</a:t>
            </a:r>
            <a:r>
              <a:rPr lang="nl-NL" dirty="0" smtClean="0"/>
              <a:t> operations</a:t>
            </a:r>
          </a:p>
          <a:p>
            <a:r>
              <a:rPr lang="nl-NL" dirty="0" err="1" smtClean="0"/>
              <a:t>Sharding</a:t>
            </a:r>
            <a:r>
              <a:rPr lang="nl-NL" dirty="0" smtClean="0"/>
              <a:t> </a:t>
            </a:r>
            <a:r>
              <a:rPr lang="nl-NL" dirty="0" err="1" smtClean="0"/>
              <a:t>requires</a:t>
            </a:r>
            <a:r>
              <a:rPr lang="nl-NL" dirty="0" smtClean="0"/>
              <a:t> </a:t>
            </a:r>
            <a:r>
              <a:rPr lang="nl-NL" dirty="0" err="1" smtClean="0"/>
              <a:t>config</a:t>
            </a:r>
            <a:r>
              <a:rPr lang="nl-NL" dirty="0" smtClean="0"/>
              <a:t> servers (</a:t>
            </a:r>
            <a:r>
              <a:rPr lang="nl-NL" dirty="0" err="1" smtClean="0"/>
              <a:t>minimal</a:t>
            </a:r>
            <a:r>
              <a:rPr lang="nl-NL" dirty="0" smtClean="0"/>
              <a:t> 3) </a:t>
            </a:r>
            <a:r>
              <a:rPr lang="nl-NL" dirty="0" err="1" smtClean="0"/>
              <a:t>to</a:t>
            </a:r>
            <a:r>
              <a:rPr lang="nl-NL" dirty="0" smtClean="0"/>
              <a:t> </a:t>
            </a:r>
            <a:r>
              <a:rPr lang="nl-NL" dirty="0" err="1" smtClean="0"/>
              <a:t>maintain</a:t>
            </a:r>
            <a:r>
              <a:rPr lang="nl-NL" dirty="0" smtClean="0"/>
              <a:t> </a:t>
            </a:r>
            <a:r>
              <a:rPr lang="nl-NL" dirty="0" err="1" smtClean="0"/>
              <a:t>metadata</a:t>
            </a:r>
            <a:endParaRPr lang="nl-NL" dirty="0"/>
          </a:p>
        </p:txBody>
      </p:sp>
    </p:spTree>
    <p:extLst>
      <p:ext uri="{BB962C8B-B14F-4D97-AF65-F5344CB8AC3E}">
        <p14:creationId xmlns:p14="http://schemas.microsoft.com/office/powerpoint/2010/main" val="287179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Overview</a:t>
            </a:r>
            <a:endParaRPr lang="nl-NL" dirty="0"/>
          </a:p>
        </p:txBody>
      </p:sp>
      <p:sp>
        <p:nvSpPr>
          <p:cNvPr id="3" name="Content Placeholder 2"/>
          <p:cNvSpPr>
            <a:spLocks noGrp="1"/>
          </p:cNvSpPr>
          <p:nvPr>
            <p:ph idx="1"/>
          </p:nvPr>
        </p:nvSpPr>
        <p:spPr/>
        <p:txBody>
          <a:bodyPr>
            <a:normAutofit fontScale="92500" lnSpcReduction="20000"/>
          </a:bodyPr>
          <a:lstStyle/>
          <a:p>
            <a:r>
              <a:rPr lang="nl-NL" dirty="0" smtClean="0"/>
              <a:t>Document </a:t>
            </a:r>
            <a:r>
              <a:rPr lang="nl-NL" dirty="0" err="1" smtClean="0"/>
              <a:t>oriented</a:t>
            </a:r>
            <a:r>
              <a:rPr lang="nl-NL" dirty="0" smtClean="0"/>
              <a:t>, </a:t>
            </a:r>
            <a:r>
              <a:rPr lang="nl-NL" dirty="0" err="1" smtClean="0"/>
              <a:t>not</a:t>
            </a:r>
            <a:r>
              <a:rPr lang="nl-NL" dirty="0" smtClean="0"/>
              <a:t> </a:t>
            </a:r>
            <a:r>
              <a:rPr lang="nl-NL" dirty="0" err="1" smtClean="0"/>
              <a:t>table</a:t>
            </a:r>
            <a:r>
              <a:rPr lang="nl-NL" dirty="0" smtClean="0"/>
              <a:t>/</a:t>
            </a:r>
            <a:r>
              <a:rPr lang="nl-NL" dirty="0" err="1" smtClean="0"/>
              <a:t>row</a:t>
            </a:r>
            <a:r>
              <a:rPr lang="nl-NL" dirty="0" smtClean="0"/>
              <a:t> </a:t>
            </a:r>
            <a:r>
              <a:rPr lang="nl-NL" dirty="0" err="1" smtClean="0"/>
              <a:t>oriented</a:t>
            </a:r>
            <a:endParaRPr lang="nl-NL" dirty="0" smtClean="0"/>
          </a:p>
          <a:p>
            <a:r>
              <a:rPr lang="nl-NL" dirty="0" smtClean="0"/>
              <a:t>Collection of </a:t>
            </a:r>
            <a:r>
              <a:rPr lang="nl-NL" dirty="0" err="1" smtClean="0"/>
              <a:t>binary</a:t>
            </a:r>
            <a:r>
              <a:rPr lang="nl-NL" dirty="0" smtClean="0"/>
              <a:t> JSON (BSON) </a:t>
            </a:r>
            <a:r>
              <a:rPr lang="nl-NL" dirty="0" err="1" smtClean="0"/>
              <a:t>documents</a:t>
            </a:r>
            <a:endParaRPr lang="nl-NL" dirty="0" smtClean="0"/>
          </a:p>
          <a:p>
            <a:r>
              <a:rPr lang="nl-NL" dirty="0" err="1" smtClean="0"/>
              <a:t>Schemaless</a:t>
            </a:r>
            <a:endParaRPr lang="nl-NL" dirty="0" smtClean="0"/>
          </a:p>
          <a:p>
            <a:r>
              <a:rPr lang="nl-NL" dirty="0" smtClean="0"/>
              <a:t>No relations or transactions native in database</a:t>
            </a:r>
          </a:p>
          <a:p>
            <a:r>
              <a:rPr lang="nl-NL" dirty="0" err="1"/>
              <a:t>Scalable</a:t>
            </a:r>
            <a:r>
              <a:rPr lang="nl-NL" dirty="0"/>
              <a:t> </a:t>
            </a:r>
            <a:r>
              <a:rPr lang="nl-NL" dirty="0" err="1"/>
              <a:t>and</a:t>
            </a:r>
            <a:r>
              <a:rPr lang="nl-NL" dirty="0"/>
              <a:t> </a:t>
            </a:r>
            <a:r>
              <a:rPr lang="nl-NL" dirty="0" smtClean="0"/>
              <a:t>high-performance</a:t>
            </a:r>
          </a:p>
          <a:p>
            <a:r>
              <a:rPr lang="nl-NL" dirty="0" smtClean="0"/>
              <a:t>Full index support</a:t>
            </a:r>
          </a:p>
          <a:p>
            <a:r>
              <a:rPr lang="nl-NL" dirty="0" err="1" smtClean="0"/>
              <a:t>Written</a:t>
            </a:r>
            <a:r>
              <a:rPr lang="nl-NL" dirty="0" smtClean="0"/>
              <a:t> in C++</a:t>
            </a:r>
          </a:p>
          <a:p>
            <a:r>
              <a:rPr lang="nl-NL" dirty="0" smtClean="0"/>
              <a:t>Servers </a:t>
            </a:r>
            <a:r>
              <a:rPr lang="nl-NL" dirty="0" err="1" smtClean="0"/>
              <a:t>for</a:t>
            </a:r>
            <a:r>
              <a:rPr lang="nl-NL" dirty="0" smtClean="0"/>
              <a:t> </a:t>
            </a:r>
            <a:r>
              <a:rPr lang="nl-NL" dirty="0" err="1" smtClean="0"/>
              <a:t>all</a:t>
            </a:r>
            <a:r>
              <a:rPr lang="nl-NL" dirty="0" smtClean="0"/>
              <a:t> major platforms</a:t>
            </a:r>
          </a:p>
          <a:p>
            <a:r>
              <a:rPr lang="nl-NL" dirty="0" smtClean="0"/>
              <a:t>Drivers </a:t>
            </a:r>
            <a:r>
              <a:rPr lang="nl-NL" dirty="0" err="1" smtClean="0"/>
              <a:t>for</a:t>
            </a:r>
            <a:r>
              <a:rPr lang="nl-NL" dirty="0" smtClean="0"/>
              <a:t> </a:t>
            </a:r>
            <a:r>
              <a:rPr lang="nl-NL" dirty="0" err="1" smtClean="0"/>
              <a:t>all</a:t>
            </a:r>
            <a:r>
              <a:rPr lang="nl-NL" dirty="0" smtClean="0"/>
              <a:t> major </a:t>
            </a:r>
            <a:r>
              <a:rPr lang="nl-NL" dirty="0" err="1" smtClean="0"/>
              <a:t>development</a:t>
            </a:r>
            <a:r>
              <a:rPr lang="nl-NL" dirty="0" smtClean="0"/>
              <a:t> environments</a:t>
            </a:r>
          </a:p>
          <a:p>
            <a:r>
              <a:rPr lang="nl-NL" dirty="0" smtClean="0"/>
              <a:t>Free </a:t>
            </a:r>
            <a:r>
              <a:rPr lang="nl-NL" dirty="0" err="1" smtClean="0"/>
              <a:t>and</a:t>
            </a:r>
            <a:r>
              <a:rPr lang="nl-NL" dirty="0" smtClean="0"/>
              <a:t> open-source, but </a:t>
            </a:r>
            <a:r>
              <a:rPr lang="nl-NL" dirty="0" err="1" smtClean="0"/>
              <a:t>also</a:t>
            </a:r>
            <a:r>
              <a:rPr lang="nl-NL" dirty="0" smtClean="0"/>
              <a:t> commercial support</a:t>
            </a:r>
          </a:p>
          <a:p>
            <a:pPr marL="0" indent="0">
              <a:buNone/>
            </a:pPr>
            <a:endParaRPr lang="nl-NL" dirty="0" smtClean="0"/>
          </a:p>
        </p:txBody>
      </p:sp>
    </p:spTree>
    <p:extLst>
      <p:ext uri="{BB962C8B-B14F-4D97-AF65-F5344CB8AC3E}">
        <p14:creationId xmlns:p14="http://schemas.microsoft.com/office/powerpoint/2010/main" val="80129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Use</a:t>
            </a:r>
            <a:r>
              <a:rPr lang="nl-NL" dirty="0" smtClean="0"/>
              <a:t> cases</a:t>
            </a:r>
            <a:endParaRPr lang="nl-NL" dirty="0"/>
          </a:p>
        </p:txBody>
      </p:sp>
      <p:sp>
        <p:nvSpPr>
          <p:cNvPr id="3" name="Content Placeholder 2"/>
          <p:cNvSpPr>
            <a:spLocks noGrp="1"/>
          </p:cNvSpPr>
          <p:nvPr>
            <p:ph idx="1"/>
          </p:nvPr>
        </p:nvSpPr>
        <p:spPr/>
        <p:txBody>
          <a:bodyPr>
            <a:normAutofit/>
          </a:bodyPr>
          <a:lstStyle/>
          <a:p>
            <a:endParaRPr lang="nl-NL" dirty="0"/>
          </a:p>
          <a:p>
            <a:r>
              <a:rPr lang="nl-NL" sz="2520" dirty="0"/>
              <a:t>High performance </a:t>
            </a:r>
            <a:br>
              <a:rPr lang="nl-NL" sz="2520" dirty="0"/>
            </a:br>
            <a:r>
              <a:rPr lang="nl-NL" sz="2520" dirty="0" err="1"/>
              <a:t>and</a:t>
            </a:r>
            <a:r>
              <a:rPr lang="nl-NL" sz="2520" dirty="0"/>
              <a:t> </a:t>
            </a:r>
            <a:r>
              <a:rPr lang="nl-NL" sz="2520" dirty="0" err="1"/>
              <a:t>scalable</a:t>
            </a:r>
            <a:r>
              <a:rPr lang="nl-NL" sz="2520" dirty="0"/>
              <a:t> </a:t>
            </a:r>
            <a:r>
              <a:rPr lang="nl-NL" sz="2520" dirty="0" err="1"/>
              <a:t>applications</a:t>
            </a:r>
            <a:endParaRPr lang="nl-NL" sz="2520" dirty="0"/>
          </a:p>
          <a:p>
            <a:r>
              <a:rPr lang="nl-NL" sz="2520" dirty="0"/>
              <a:t>Most web </a:t>
            </a:r>
            <a:r>
              <a:rPr lang="nl-NL" sz="2520" dirty="0" err="1"/>
              <a:t>applications</a:t>
            </a:r>
            <a:r>
              <a:rPr lang="nl-NL" sz="2520" dirty="0"/>
              <a:t> </a:t>
            </a:r>
            <a:br>
              <a:rPr lang="nl-NL" sz="2520" dirty="0"/>
            </a:br>
            <a:r>
              <a:rPr lang="nl-NL" sz="2520" dirty="0" err="1"/>
              <a:t>where</a:t>
            </a:r>
            <a:r>
              <a:rPr lang="nl-NL" sz="2520" dirty="0"/>
              <a:t> </a:t>
            </a:r>
            <a:r>
              <a:rPr lang="nl-NL" sz="2520" dirty="0" err="1"/>
              <a:t>you</a:t>
            </a:r>
            <a:r>
              <a:rPr lang="nl-NL" sz="2520" dirty="0"/>
              <a:t> </a:t>
            </a:r>
            <a:r>
              <a:rPr lang="nl-NL" sz="2520" dirty="0" err="1"/>
              <a:t>would</a:t>
            </a:r>
            <a:r>
              <a:rPr lang="nl-NL" sz="2520" dirty="0"/>
              <a:t> </a:t>
            </a:r>
            <a:br>
              <a:rPr lang="nl-NL" sz="2520" dirty="0"/>
            </a:br>
            <a:r>
              <a:rPr lang="nl-NL" sz="2520" dirty="0" err="1"/>
              <a:t>previously</a:t>
            </a:r>
            <a:r>
              <a:rPr lang="nl-NL" sz="2520" dirty="0"/>
              <a:t> </a:t>
            </a:r>
            <a:r>
              <a:rPr lang="nl-NL" sz="2520" dirty="0" err="1"/>
              <a:t>use</a:t>
            </a:r>
            <a:r>
              <a:rPr lang="nl-NL" sz="2520" dirty="0"/>
              <a:t> SQL</a:t>
            </a:r>
          </a:p>
          <a:p>
            <a:endParaRPr lang="nl-NL" sz="2520" dirty="0"/>
          </a:p>
          <a:p>
            <a:pPr marL="0" indent="0">
              <a:buNone/>
            </a:pPr>
            <a:r>
              <a:rPr lang="nl-NL" sz="2520" dirty="0"/>
              <a:t>Do </a:t>
            </a:r>
            <a:r>
              <a:rPr lang="nl-NL" sz="2520" dirty="0" err="1"/>
              <a:t>not</a:t>
            </a:r>
            <a:r>
              <a:rPr lang="nl-NL" sz="2520" dirty="0"/>
              <a:t> </a:t>
            </a:r>
            <a:r>
              <a:rPr lang="nl-NL" sz="2520" dirty="0" err="1"/>
              <a:t>use</a:t>
            </a:r>
            <a:r>
              <a:rPr lang="nl-NL" sz="2520" dirty="0"/>
              <a:t> </a:t>
            </a:r>
            <a:r>
              <a:rPr lang="nl-NL" sz="2520" dirty="0" err="1"/>
              <a:t>for</a:t>
            </a:r>
            <a:r>
              <a:rPr lang="nl-NL" sz="2520" dirty="0"/>
              <a:t>:</a:t>
            </a:r>
          </a:p>
          <a:p>
            <a:r>
              <a:rPr lang="nl-NL" sz="2520" dirty="0"/>
              <a:t>Transaction-</a:t>
            </a:r>
            <a:r>
              <a:rPr lang="nl-NL" sz="2520" dirty="0" err="1"/>
              <a:t>critical</a:t>
            </a:r>
            <a:r>
              <a:rPr lang="nl-NL" sz="2520" dirty="0"/>
              <a:t> </a:t>
            </a:r>
            <a:r>
              <a:rPr lang="nl-NL" sz="2520" dirty="0" err="1"/>
              <a:t>applications</a:t>
            </a:r>
            <a:endParaRPr lang="nl-NL" sz="2520" dirty="0"/>
          </a:p>
        </p:txBody>
      </p:sp>
      <p:pic>
        <p:nvPicPr>
          <p:cNvPr id="1026" name="Picture 2" descr="http://blog.outsourcing-partners.com/wp-content/uploads/2012/10/perform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166" y="2148607"/>
            <a:ext cx="4049071" cy="281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235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BSON</a:t>
            </a:r>
            <a:endParaRPr lang="nl-NL" dirty="0"/>
          </a:p>
        </p:txBody>
      </p:sp>
      <p:sp>
        <p:nvSpPr>
          <p:cNvPr id="3" name="Content Placeholder 2"/>
          <p:cNvSpPr>
            <a:spLocks noGrp="1"/>
          </p:cNvSpPr>
          <p:nvPr>
            <p:ph idx="1"/>
          </p:nvPr>
        </p:nvSpPr>
        <p:spPr/>
        <p:txBody>
          <a:bodyPr>
            <a:normAutofit/>
          </a:bodyPr>
          <a:lstStyle/>
          <a:p>
            <a:r>
              <a:rPr lang="nl-NL" sz="2520" dirty="0" err="1"/>
              <a:t>Binary</a:t>
            </a:r>
            <a:r>
              <a:rPr lang="nl-NL" sz="2520" dirty="0"/>
              <a:t> JSON</a:t>
            </a:r>
          </a:p>
          <a:p>
            <a:r>
              <a:rPr lang="en-US" sz="2520" dirty="0"/>
              <a:t>Binary encoded serialization of JSON-like documents</a:t>
            </a:r>
          </a:p>
          <a:p>
            <a:r>
              <a:rPr lang="en-US" sz="2520" dirty="0"/>
              <a:t>Like JSON, BSON supports the embedding of documents and arrays within other documents and arrays. BSON also contains extensions that allow representation of data types that are not part of the JSON spec. For example, BSON has a </a:t>
            </a:r>
            <a:r>
              <a:rPr lang="en-US" sz="2520" i="1" dirty="0"/>
              <a:t>Date</a:t>
            </a:r>
            <a:r>
              <a:rPr lang="en-US" sz="2520" dirty="0"/>
              <a:t> type and a </a:t>
            </a:r>
            <a:r>
              <a:rPr lang="en-US" sz="2520" i="1" dirty="0" err="1"/>
              <a:t>BinData</a:t>
            </a:r>
            <a:r>
              <a:rPr lang="en-US" sz="2520" dirty="0"/>
              <a:t> type.</a:t>
            </a:r>
          </a:p>
          <a:p>
            <a:r>
              <a:rPr lang="en-US" sz="2520" dirty="0"/>
              <a:t>The driver performs translation from the language’s “domain object” data representation to BSON, and back</a:t>
            </a:r>
          </a:p>
          <a:p>
            <a:pPr marL="0" indent="0">
              <a:buNone/>
            </a:pPr>
            <a:endParaRPr lang="en-US" sz="2520" dirty="0"/>
          </a:p>
          <a:p>
            <a:endParaRPr lang="nl-NL" dirty="0"/>
          </a:p>
        </p:txBody>
      </p:sp>
    </p:spTree>
    <p:extLst>
      <p:ext uri="{BB962C8B-B14F-4D97-AF65-F5344CB8AC3E}">
        <p14:creationId xmlns:p14="http://schemas.microsoft.com/office/powerpoint/2010/main" val="47203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Embedding</a:t>
            </a:r>
            <a:r>
              <a:rPr lang="nl-NL" dirty="0" smtClean="0"/>
              <a:t> </a:t>
            </a:r>
            <a:r>
              <a:rPr lang="nl-NL" dirty="0" err="1" smtClean="0"/>
              <a:t>documents</a:t>
            </a:r>
            <a:endParaRPr lang="nl-NL" dirty="0"/>
          </a:p>
        </p:txBody>
      </p:sp>
      <p:sp>
        <p:nvSpPr>
          <p:cNvPr id="3" name="Content Placeholder 2"/>
          <p:cNvSpPr>
            <a:spLocks noGrp="1"/>
          </p:cNvSpPr>
          <p:nvPr>
            <p:ph idx="1"/>
          </p:nvPr>
        </p:nvSpPr>
        <p:spPr/>
        <p:txBody>
          <a:bodyPr/>
          <a:lstStyle/>
          <a:p>
            <a:r>
              <a:rPr lang="en-US" dirty="0" smtClean="0"/>
              <a:t>Nesting </a:t>
            </a:r>
            <a:r>
              <a:rPr lang="en-US" dirty="0"/>
              <a:t>of objects and arrays inside a BSON </a:t>
            </a:r>
            <a:r>
              <a:rPr lang="en-US" dirty="0" smtClean="0"/>
              <a:t>document</a:t>
            </a:r>
          </a:p>
          <a:p>
            <a:r>
              <a:rPr lang="en-US" dirty="0" smtClean="0"/>
              <a:t>For a “contains” type of relationship</a:t>
            </a:r>
          </a:p>
          <a:p>
            <a:r>
              <a:rPr lang="en-US" dirty="0" smtClean="0"/>
              <a:t>Retrieve entire document with one call</a:t>
            </a:r>
          </a:p>
          <a:p>
            <a:endParaRPr lang="nl-NL" dirty="0"/>
          </a:p>
        </p:txBody>
      </p:sp>
      <p:sp>
        <p:nvSpPr>
          <p:cNvPr id="4" name="Rectangle 1"/>
          <p:cNvSpPr>
            <a:spLocks noChangeArrowheads="1"/>
          </p:cNvSpPr>
          <p:nvPr/>
        </p:nvSpPr>
        <p:spPr bwMode="auto">
          <a:xfrm>
            <a:off x="2650130" y="3971012"/>
            <a:ext cx="6304611" cy="23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_</a:t>
            </a:r>
            <a:r>
              <a:rPr lang="nl-NL" sz="1440" dirty="0" err="1">
                <a:solidFill>
                  <a:srgbClr val="000000"/>
                </a:solidFill>
                <a:latin typeface="Courier New" panose="02070309020205020404" pitchFamily="49" charset="0"/>
                <a:cs typeface="Courier New" panose="02070309020205020404" pitchFamily="49" charset="0"/>
              </a:rPr>
              <a:t>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created</a:t>
            </a:r>
            <a:r>
              <a:rPr lang="nl-NL" sz="1440" dirty="0">
                <a:solidFill>
                  <a:srgbClr val="000000"/>
                </a:solidFill>
                <a:latin typeface="Courier New" panose="02070309020205020404" pitchFamily="49" charset="0"/>
                <a:cs typeface="Courier New" panose="02070309020205020404" pitchFamily="49" charset="0"/>
              </a:rPr>
              <a:t> : </a:t>
            </a:r>
            <a:r>
              <a:rPr lang="nl-NL" sz="1440" dirty="0">
                <a:solidFill>
                  <a:srgbClr val="000091"/>
                </a:solidFill>
                <a:latin typeface="Courier New" panose="02070309020205020404" pitchFamily="49" charset="0"/>
                <a:cs typeface="Courier New" panose="02070309020205020404" pitchFamily="49" charset="0"/>
              </a:rPr>
              <a:t>new</a:t>
            </a:r>
            <a:r>
              <a:rPr lang="nl-NL" sz="1440" dirty="0">
                <a:solidFill>
                  <a:srgbClr val="000000"/>
                </a:solidFill>
                <a:latin typeface="Courier New" panose="02070309020205020404" pitchFamily="49" charset="0"/>
                <a:cs typeface="Courier New" panose="02070309020205020404" pitchFamily="49" charset="0"/>
              </a:rPr>
              <a:t> Date('03/28/2009'),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title</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Yet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another</a:t>
            </a:r>
            <a:r>
              <a:rPr lang="nl-NL" sz="1440" dirty="0">
                <a:solidFill>
                  <a:srgbClr val="000000"/>
                </a:solidFill>
                <a:latin typeface="Courier New" panose="02070309020205020404" pitchFamily="49" charset="0"/>
                <a:cs typeface="Courier New" panose="02070309020205020404" pitchFamily="49" charset="0"/>
              </a:rPr>
              <a:t> blog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Here</a:t>
            </a:r>
            <a:r>
              <a:rPr lang="nl-NL" sz="1440" dirty="0">
                <a:solidFill>
                  <a:srgbClr val="000000"/>
                </a:solidFill>
                <a:latin typeface="Courier New" panose="02070309020205020404" pitchFamily="49" charset="0"/>
                <a:cs typeface="Courier New" panose="02070309020205020404" pitchFamily="49" charset="0"/>
              </a:rPr>
              <a:t> is the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tags : [ '</a:t>
            </a:r>
            <a:r>
              <a:rPr lang="nl-NL" sz="1440" dirty="0" err="1">
                <a:solidFill>
                  <a:srgbClr val="000000"/>
                </a:solidFill>
                <a:latin typeface="Courier New" panose="02070309020205020404" pitchFamily="49" charset="0"/>
                <a:cs typeface="Courier New" panose="02070309020205020404" pitchFamily="49" charset="0"/>
              </a:rPr>
              <a:t>example</a:t>
            </a:r>
            <a:r>
              <a:rPr lang="nl-NL" sz="1440" dirty="0">
                <a:solidFill>
                  <a:srgbClr val="000000"/>
                </a:solidFill>
                <a:latin typeface="Courier New" panose="02070309020205020404" pitchFamily="49" charset="0"/>
                <a:cs typeface="Courier New" panose="02070309020205020404" pitchFamily="49" charset="0"/>
              </a:rPr>
              <a:t>', 'joe'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comments</a:t>
            </a:r>
            <a:r>
              <a:rPr lang="nl-NL" sz="1440" dirty="0">
                <a:solidFill>
                  <a:srgbClr val="000000"/>
                </a:solidFill>
                <a:latin typeface="Courier New" panose="02070309020205020404" pitchFamily="49" charset="0"/>
                <a:cs typeface="Courier New" panose="02070309020205020404" pitchFamily="49" charset="0"/>
              </a:rPr>
              <a:t> : [ {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jim</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'I </a:t>
            </a:r>
            <a:r>
              <a:rPr lang="nl-NL" sz="1440" dirty="0" err="1">
                <a:solidFill>
                  <a:srgbClr val="000000"/>
                </a:solidFill>
                <a:latin typeface="Courier New" panose="02070309020205020404" pitchFamily="49" charset="0"/>
                <a:cs typeface="Courier New" panose="02070309020205020404" pitchFamily="49" charset="0"/>
              </a:rPr>
              <a:t>disagree</a:t>
            </a:r>
            <a:r>
              <a:rPr lang="nl-NL" sz="1440" dirty="0">
                <a:solidFill>
                  <a:srgbClr val="000000"/>
                </a:solidFill>
                <a:latin typeface="Courier New" panose="02070309020205020404" pitchFamily="49" charset="0"/>
                <a:cs typeface="Courier New" panose="02070309020205020404" pitchFamily="49" charset="0"/>
              </a:rPr>
              <a: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nancy</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Good</a:t>
            </a:r>
            <a:r>
              <a:rPr lang="nl-NL" sz="1440" dirty="0">
                <a:solidFill>
                  <a:srgbClr val="000000"/>
                </a:solidFill>
                <a:latin typeface="Courier New" panose="02070309020205020404" pitchFamily="49" charset="0"/>
                <a:cs typeface="Courier New" panose="02070309020205020404" pitchFamily="49" charset="0"/>
              </a:rPr>
              <a:t> post'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09889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Linking</a:t>
            </a:r>
            <a:r>
              <a:rPr lang="nl-NL" dirty="0" smtClean="0"/>
              <a:t> </a:t>
            </a:r>
            <a:r>
              <a:rPr lang="nl-NL" dirty="0" err="1" smtClean="0"/>
              <a:t>documents</a:t>
            </a:r>
            <a:endParaRPr lang="nl-NL" dirty="0"/>
          </a:p>
        </p:txBody>
      </p:sp>
      <p:sp>
        <p:nvSpPr>
          <p:cNvPr id="3" name="Content Placeholder 2"/>
          <p:cNvSpPr>
            <a:spLocks noGrp="1"/>
          </p:cNvSpPr>
          <p:nvPr>
            <p:ph idx="1"/>
          </p:nvPr>
        </p:nvSpPr>
        <p:spPr/>
        <p:txBody>
          <a:bodyPr/>
          <a:lstStyle/>
          <a:p>
            <a:r>
              <a:rPr lang="nl-NL" dirty="0" smtClean="0"/>
              <a:t>“</a:t>
            </a:r>
            <a:r>
              <a:rPr lang="nl-NL" dirty="0" err="1" smtClean="0"/>
              <a:t>application</a:t>
            </a:r>
            <a:r>
              <a:rPr lang="nl-NL" dirty="0" smtClean="0"/>
              <a:t>-level relations”</a:t>
            </a:r>
          </a:p>
          <a:p>
            <a:r>
              <a:rPr lang="nl-NL" dirty="0" err="1" smtClean="0"/>
              <a:t>Where</a:t>
            </a:r>
            <a:r>
              <a:rPr lang="nl-NL" dirty="0" smtClean="0"/>
              <a:t> </a:t>
            </a:r>
            <a:r>
              <a:rPr lang="nl-NL" dirty="0" err="1" smtClean="0"/>
              <a:t>embedding</a:t>
            </a:r>
            <a:r>
              <a:rPr lang="nl-NL" dirty="0" smtClean="0"/>
              <a:t> </a:t>
            </a:r>
            <a:r>
              <a:rPr lang="nl-NL" dirty="0" err="1" smtClean="0"/>
              <a:t>would</a:t>
            </a:r>
            <a:r>
              <a:rPr lang="nl-NL" dirty="0" smtClean="0"/>
              <a:t> </a:t>
            </a:r>
            <a:r>
              <a:rPr lang="nl-NL" dirty="0" err="1" smtClean="0"/>
              <a:t>cause</a:t>
            </a:r>
            <a:r>
              <a:rPr lang="nl-NL" dirty="0" smtClean="0"/>
              <a:t> </a:t>
            </a:r>
            <a:r>
              <a:rPr lang="nl-NL" dirty="0" err="1" smtClean="0"/>
              <a:t>duplication</a:t>
            </a:r>
            <a:r>
              <a:rPr lang="nl-NL" dirty="0" smtClean="0"/>
              <a:t> of data</a:t>
            </a:r>
          </a:p>
          <a:p>
            <a:endParaRPr lang="nl-NL" dirty="0"/>
          </a:p>
        </p:txBody>
      </p:sp>
      <p:sp>
        <p:nvSpPr>
          <p:cNvPr id="4" name="Rectangle 3"/>
          <p:cNvSpPr/>
          <p:nvPr/>
        </p:nvSpPr>
        <p:spPr>
          <a:xfrm>
            <a:off x="6639060" y="3735556"/>
            <a:ext cx="3444704" cy="1865126"/>
          </a:xfrm>
          <a:prstGeom prst="rect">
            <a:avLst/>
          </a:prstGeom>
        </p:spPr>
        <p:txBody>
          <a:bodyPr wrap="square">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jim</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post_id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'I </a:t>
            </a:r>
            <a:r>
              <a:rPr lang="nl-NL" sz="1440" dirty="0" err="1">
                <a:solidFill>
                  <a:srgbClr val="000000"/>
                </a:solidFill>
                <a:latin typeface="Courier New" panose="02070309020205020404" pitchFamily="49" charset="0"/>
                <a:cs typeface="Courier New" panose="02070309020205020404" pitchFamily="49" charset="0"/>
              </a:rPr>
              <a:t>disagree</a:t>
            </a: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nancy</a:t>
            </a: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post_id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Good</a:t>
            </a:r>
            <a:r>
              <a:rPr lang="nl-NL" sz="1440" dirty="0">
                <a:solidFill>
                  <a:srgbClr val="000000"/>
                </a:solidFill>
                <a:latin typeface="Courier New" panose="02070309020205020404" pitchFamily="49" charset="0"/>
                <a:cs typeface="Courier New" panose="02070309020205020404" pitchFamily="49" charset="0"/>
              </a:rPr>
              <a:t>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
        <p:nvSpPr>
          <p:cNvPr id="5" name="Rectangle 4"/>
          <p:cNvSpPr/>
          <p:nvPr/>
        </p:nvSpPr>
        <p:spPr>
          <a:xfrm>
            <a:off x="2196539" y="3735556"/>
            <a:ext cx="4340958" cy="1643527"/>
          </a:xfrm>
          <a:prstGeom prst="rect">
            <a:avLst/>
          </a:prstGeom>
        </p:spPr>
        <p:txBody>
          <a:bodyPr wrap="square">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_</a:t>
            </a:r>
            <a:r>
              <a:rPr lang="nl-NL" sz="1440" dirty="0" err="1">
                <a:solidFill>
                  <a:srgbClr val="000000"/>
                </a:solidFill>
                <a:latin typeface="Courier New" panose="02070309020205020404" pitchFamily="49" charset="0"/>
                <a:cs typeface="Courier New" panose="02070309020205020404" pitchFamily="49" charset="0"/>
              </a:rPr>
              <a:t>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created</a:t>
            </a:r>
            <a:r>
              <a:rPr lang="nl-NL" sz="1440" dirty="0">
                <a:solidFill>
                  <a:srgbClr val="000000"/>
                </a:solidFill>
                <a:latin typeface="Courier New" panose="02070309020205020404" pitchFamily="49" charset="0"/>
                <a:cs typeface="Courier New" panose="02070309020205020404" pitchFamily="49" charset="0"/>
              </a:rPr>
              <a:t> : </a:t>
            </a:r>
            <a:r>
              <a:rPr lang="nl-NL" sz="1440" dirty="0">
                <a:solidFill>
                  <a:srgbClr val="000091"/>
                </a:solidFill>
                <a:latin typeface="Courier New" panose="02070309020205020404" pitchFamily="49" charset="0"/>
                <a:cs typeface="Courier New" panose="02070309020205020404" pitchFamily="49" charset="0"/>
              </a:rPr>
              <a:t>new</a:t>
            </a:r>
            <a:r>
              <a:rPr lang="nl-NL" sz="1440" dirty="0">
                <a:solidFill>
                  <a:srgbClr val="000000"/>
                </a:solidFill>
                <a:latin typeface="Courier New" panose="02070309020205020404" pitchFamily="49" charset="0"/>
                <a:cs typeface="Courier New" panose="02070309020205020404" pitchFamily="49" charset="0"/>
              </a:rPr>
              <a:t> Date('03/28/2009'),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title</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Yet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another</a:t>
            </a:r>
            <a:r>
              <a:rPr lang="nl-NL" sz="1440" dirty="0">
                <a:solidFill>
                  <a:srgbClr val="000000"/>
                </a:solidFill>
                <a:latin typeface="Courier New" panose="02070309020205020404" pitchFamily="49" charset="0"/>
                <a:cs typeface="Courier New" panose="02070309020205020404" pitchFamily="49" charset="0"/>
              </a:rPr>
              <a:t> blog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Here</a:t>
            </a:r>
            <a:r>
              <a:rPr lang="nl-NL" sz="1440" dirty="0">
                <a:solidFill>
                  <a:srgbClr val="000000"/>
                </a:solidFill>
                <a:latin typeface="Courier New" panose="02070309020205020404" pitchFamily="49" charset="0"/>
                <a:cs typeface="Courier New" panose="02070309020205020404" pitchFamily="49" charset="0"/>
              </a:rPr>
              <a:t> is the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tags : [ '</a:t>
            </a:r>
            <a:r>
              <a:rPr lang="nl-NL" sz="1440" dirty="0" err="1">
                <a:solidFill>
                  <a:srgbClr val="000000"/>
                </a:solidFill>
                <a:latin typeface="Courier New" panose="02070309020205020404" pitchFamily="49" charset="0"/>
                <a:cs typeface="Courier New" panose="02070309020205020404" pitchFamily="49" charset="0"/>
              </a:rPr>
              <a:t>example</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6900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Querying</a:t>
            </a:r>
            <a:endParaRPr lang="nl-NL" dirty="0"/>
          </a:p>
        </p:txBody>
      </p:sp>
      <p:sp>
        <p:nvSpPr>
          <p:cNvPr id="3" name="Content Placeholder 2"/>
          <p:cNvSpPr>
            <a:spLocks noGrp="1"/>
          </p:cNvSpPr>
          <p:nvPr>
            <p:ph idx="1"/>
          </p:nvPr>
        </p:nvSpPr>
        <p:spPr>
          <a:xfrm>
            <a:off x="2209801" y="1828800"/>
            <a:ext cx="7772401" cy="4436584"/>
          </a:xfrm>
        </p:spPr>
        <p:txBody>
          <a:bodyPr>
            <a:normAutofit/>
          </a:bodyPr>
          <a:lstStyle/>
          <a:p>
            <a:r>
              <a:rPr lang="en-US" sz="2160" dirty="0"/>
              <a:t>Queries return a cursor, which can be iterated to retrieve results</a:t>
            </a:r>
          </a:p>
          <a:p>
            <a:r>
              <a:rPr lang="en-US" sz="2160" dirty="0"/>
              <a:t>Query optimizer executes new plans in parallel</a:t>
            </a:r>
          </a:p>
          <a:p>
            <a:r>
              <a:rPr lang="en-US" sz="2160" dirty="0"/>
              <a:t>Queries are expressed as BSON documents which indicate a query pattern</a:t>
            </a:r>
          </a:p>
        </p:txBody>
      </p:sp>
      <p:sp>
        <p:nvSpPr>
          <p:cNvPr id="6" name="Rectangle 1"/>
          <p:cNvSpPr txBox="1">
            <a:spLocks noChangeArrowheads="1"/>
          </p:cNvSpPr>
          <p:nvPr/>
        </p:nvSpPr>
        <p:spPr bwMode="auto">
          <a:xfrm>
            <a:off x="2571024" y="3556859"/>
            <a:ext cx="7271221" cy="27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rtlCol="0" anchor="ctr" anchorCtr="0" compatLnSpc="1">
            <a:prstTxWarp prst="textNoShape">
              <a:avLst/>
            </a:prstTxWarp>
            <a:spAutoFit/>
          </a:bodyPr>
          <a:lstStyle>
            <a:lvl1pPr marL="190492" indent="-190492" algn="l" defTabSz="761970" rtl="0" eaLnBrk="1" latinLnBrk="0" hangingPunct="1">
              <a:lnSpc>
                <a:spcPct val="90000"/>
              </a:lnSpc>
              <a:spcBef>
                <a:spcPts val="833"/>
              </a:spcBef>
              <a:buFont typeface="Wingdings 2" pitchFamily="18" charset="2"/>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Wingdings 2" pitchFamily="18" charset="2"/>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Wingdings 2" pitchFamily="18" charset="2"/>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5pPr>
            <a:lvl6pPr marL="209541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6pPr>
            <a:lvl7pPr marL="2476401"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7pPr>
            <a:lvl8pPr marL="285738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8pPr>
            <a:lvl9pPr marL="3238370"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9pPr>
          </a:lstStyle>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a:t>
            </a:r>
            <a:r>
              <a:rPr lang="nl-NL" sz="1320" dirty="0" err="1">
                <a:solidFill>
                  <a:srgbClr val="000000"/>
                </a:solidFill>
                <a:latin typeface="Courier New" panose="02070309020205020404" pitchFamily="49" charset="0"/>
                <a:cs typeface="Courier New" panose="02070309020205020404" pitchFamily="49" charset="0"/>
              </a:rPr>
              <a:t>last_name</a:t>
            </a:r>
            <a:r>
              <a:rPr lang="nl-NL" sz="1320" dirty="0">
                <a:solidFill>
                  <a:srgbClr val="000000"/>
                </a:solidFill>
                <a:latin typeface="Courier New" panose="02070309020205020404" pitchFamily="49" charset="0"/>
                <a:cs typeface="Courier New" panose="02070309020205020404" pitchFamily="49" charset="0"/>
              </a:rPr>
              <a:t>': 'Smith'})</a:t>
            </a:r>
            <a:r>
              <a:rPr lang="nl-NL" sz="1320" dirty="0"/>
              <a:t> </a:t>
            </a:r>
            <a:endParaRPr lang="nl-NL" sz="1320" dirty="0">
              <a:latin typeface="Arial" panose="020B0604020202020204" pitchFamily="34" charset="0"/>
            </a:endParaRPr>
          </a:p>
          <a:p>
            <a:pPr marL="0" indent="0" defTabSz="1097280" eaLnBrk="0" fontAlgn="base" hangingPunct="0">
              <a:lnSpc>
                <a:spcPct val="100000"/>
              </a:lnSpc>
              <a:spcBef>
                <a:spcPct val="0"/>
              </a:spcBef>
              <a:spcAft>
                <a:spcPct val="0"/>
              </a:spcAft>
              <a:buNone/>
            </a:pPr>
            <a:endParaRPr lang="nl-NL" sz="1320" dirty="0">
              <a:solidFill>
                <a:srgbClr val="80808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ssn</a:t>
            </a:r>
            <a:r>
              <a:rPr lang="nl-NL" sz="1320" dirty="0">
                <a:solidFill>
                  <a:srgbClr val="808080"/>
                </a:solidFill>
                <a:latin typeface="Courier New" panose="02070309020205020404" pitchFamily="49" charset="0"/>
                <a:cs typeface="Courier New" panose="02070309020205020404" pitchFamily="49" charset="0"/>
              </a:rPr>
              <a:t> field </a:t>
            </a:r>
            <a:r>
              <a:rPr lang="nl-NL" sz="1320" dirty="0" err="1">
                <a:solidFill>
                  <a:srgbClr val="808080"/>
                </a:solidFill>
                <a:latin typeface="Courier New" panose="02070309020205020404" pitchFamily="49" charset="0"/>
                <a:cs typeface="Courier New" panose="02070309020205020404" pitchFamily="49" charset="0"/>
              </a:rPr>
              <a:t>for</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documents</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where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last_name</a:t>
            </a:r>
            <a:r>
              <a:rPr lang="nl-NL" sz="1320" dirty="0">
                <a:solidFill>
                  <a:srgbClr val="808080"/>
                </a:solidFill>
                <a:latin typeface="Courier New" panose="02070309020205020404" pitchFamily="49" charset="0"/>
                <a:cs typeface="Courier New" panose="02070309020205020404" pitchFamily="49" charset="0"/>
              </a:rPr>
              <a:t> == 'Smith': </a:t>
            </a:r>
          </a:p>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a:t>
            </a:r>
            <a:r>
              <a:rPr lang="nl-NL" sz="1320" dirty="0" err="1">
                <a:solidFill>
                  <a:srgbClr val="000000"/>
                </a:solidFill>
                <a:latin typeface="Courier New" panose="02070309020205020404" pitchFamily="49" charset="0"/>
                <a:cs typeface="Courier New" panose="02070309020205020404" pitchFamily="49" charset="0"/>
              </a:rPr>
              <a:t>last_name</a:t>
            </a:r>
            <a:r>
              <a:rPr lang="nl-NL" sz="1320" dirty="0">
                <a:solidFill>
                  <a:srgbClr val="000000"/>
                </a:solidFill>
                <a:latin typeface="Courier New" panose="02070309020205020404" pitchFamily="49" charset="0"/>
                <a:cs typeface="Courier New" panose="02070309020205020404" pitchFamily="49" charset="0"/>
              </a:rPr>
              <a:t>: 'Smith'}, {'</a:t>
            </a:r>
            <a:r>
              <a:rPr lang="nl-NL" sz="1320" dirty="0" err="1">
                <a:solidFill>
                  <a:srgbClr val="000000"/>
                </a:solidFill>
                <a:latin typeface="Courier New" panose="02070309020205020404" pitchFamily="49" charset="0"/>
                <a:cs typeface="Courier New" panose="02070309020205020404" pitchFamily="49" charset="0"/>
              </a:rPr>
              <a:t>ssn</a:t>
            </a:r>
            <a:r>
              <a:rPr lang="nl-NL" sz="1320" dirty="0">
                <a:solidFill>
                  <a:srgbClr val="000000"/>
                </a:solidFill>
                <a:latin typeface="Courier New" panose="02070309020205020404" pitchFamily="49" charset="0"/>
                <a:cs typeface="Courier New" panose="02070309020205020404" pitchFamily="49" charset="0"/>
              </a:rPr>
              <a:t>': 1});</a:t>
            </a:r>
          </a:p>
          <a:p>
            <a:pPr marL="0" indent="0" defTabSz="1097280" eaLnBrk="0" fontAlgn="base" hangingPunct="0">
              <a:lnSpc>
                <a:spcPct val="100000"/>
              </a:lnSpc>
              <a:spcBef>
                <a:spcPct val="0"/>
              </a:spcBef>
              <a:spcAft>
                <a:spcPct val="0"/>
              </a:spcAft>
              <a:buNone/>
            </a:pPr>
            <a:endParaRPr lang="nl-NL" sz="132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fields</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except</a:t>
            </a:r>
            <a:r>
              <a:rPr lang="nl-NL" sz="1320" dirty="0">
                <a:solidFill>
                  <a:srgbClr val="808080"/>
                </a:solidFill>
                <a:latin typeface="Courier New" panose="02070309020205020404" pitchFamily="49" charset="0"/>
                <a:cs typeface="Courier New" panose="02070309020205020404" pitchFamily="49" charset="0"/>
              </a:rPr>
              <a:t>* the thumbnail field, </a:t>
            </a:r>
            <a:r>
              <a:rPr lang="nl-NL" sz="1320" dirty="0" err="1">
                <a:solidFill>
                  <a:srgbClr val="808080"/>
                </a:solidFill>
                <a:latin typeface="Courier New" panose="02070309020205020404" pitchFamily="49" charset="0"/>
                <a:cs typeface="Courier New" panose="02070309020205020404" pitchFamily="49" charset="0"/>
              </a:rPr>
              <a:t>for</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documents</a:t>
            </a:r>
            <a:r>
              <a:rPr lang="nl-NL" sz="1320" dirty="0">
                <a:solidFill>
                  <a:srgbClr val="808080"/>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 {thumbnail:0});</a:t>
            </a:r>
          </a:p>
          <a:p>
            <a:pPr marL="0" indent="0" defTabSz="1097280" eaLnBrk="0" fontAlgn="base" hangingPunct="0">
              <a:lnSpc>
                <a:spcPct val="100000"/>
              </a:lnSpc>
              <a:spcBef>
                <a:spcPct val="0"/>
              </a:spcBef>
              <a:spcAft>
                <a:spcPct val="0"/>
              </a:spcAft>
              <a:buNone/>
            </a:pPr>
            <a:endParaRPr lang="nl-NL" sz="132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users order </a:t>
            </a:r>
            <a:r>
              <a:rPr lang="nl-NL" sz="1320" dirty="0" err="1">
                <a:solidFill>
                  <a:srgbClr val="808080"/>
                </a:solidFill>
                <a:latin typeface="Courier New" panose="02070309020205020404" pitchFamily="49" charset="0"/>
                <a:cs typeface="Courier New" panose="02070309020205020404" pitchFamily="49" charset="0"/>
              </a:rPr>
              <a:t>by</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last_name</a:t>
            </a:r>
            <a:r>
              <a:rPr lang="nl-NL" sz="1320" dirty="0">
                <a:solidFill>
                  <a:srgbClr val="808080"/>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r>
              <a:rPr lang="nl-NL" sz="1320" dirty="0" err="1">
                <a:latin typeface="Courier New" panose="02070309020205020404" pitchFamily="49" charset="0"/>
                <a:cs typeface="Courier New" panose="02070309020205020404" pitchFamily="49" charset="0"/>
              </a:rPr>
              <a:t>db.users.find</a:t>
            </a:r>
            <a:r>
              <a:rPr lang="nl-NL" sz="1320" dirty="0">
                <a:latin typeface="Courier New" panose="02070309020205020404" pitchFamily="49" charset="0"/>
                <a:cs typeface="Courier New" panose="02070309020205020404" pitchFamily="49" charset="0"/>
              </a:rPr>
              <a:t>({}).</a:t>
            </a:r>
            <a:r>
              <a:rPr lang="nl-NL" sz="1320" dirty="0" err="1">
                <a:latin typeface="Courier New" panose="02070309020205020404" pitchFamily="49" charset="0"/>
                <a:cs typeface="Courier New" panose="02070309020205020404" pitchFamily="49" charset="0"/>
              </a:rPr>
              <a:t>sort</a:t>
            </a:r>
            <a:r>
              <a:rPr lang="nl-NL" sz="1320" dirty="0">
                <a:latin typeface="Courier New" panose="02070309020205020404" pitchFamily="49" charset="0"/>
                <a:cs typeface="Courier New" panose="02070309020205020404" pitchFamily="49" charset="0"/>
              </a:rPr>
              <a:t>({</a:t>
            </a:r>
            <a:r>
              <a:rPr lang="nl-NL" sz="1320" dirty="0" err="1">
                <a:latin typeface="Courier New" panose="02070309020205020404" pitchFamily="49" charset="0"/>
                <a:cs typeface="Courier New" panose="02070309020205020404" pitchFamily="49" charset="0"/>
              </a:rPr>
              <a:t>last_name</a:t>
            </a:r>
            <a:r>
              <a:rPr lang="nl-NL" sz="1320" dirty="0">
                <a:latin typeface="Courier New" panose="02070309020205020404" pitchFamily="49" charset="0"/>
                <a:cs typeface="Courier New" panose="02070309020205020404" pitchFamily="49" charset="0"/>
              </a:rPr>
              <a:t>: 1});</a:t>
            </a:r>
          </a:p>
          <a:p>
            <a:pPr marL="0" indent="0" defTabSz="1097280" eaLnBrk="0" fontAlgn="base" hangingPunct="0">
              <a:lnSpc>
                <a:spcPct val="100000"/>
              </a:lnSpc>
              <a:spcBef>
                <a:spcPct val="0"/>
              </a:spcBef>
              <a:spcAft>
                <a:spcPct val="0"/>
              </a:spcAft>
              <a:buNone/>
            </a:pPr>
            <a:endParaRPr lang="nl-NL" sz="132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skip </a:t>
            </a:r>
            <a:r>
              <a:rPr lang="nl-NL" sz="1320" dirty="0" err="1">
                <a:solidFill>
                  <a:srgbClr val="808080"/>
                </a:solidFill>
                <a:latin typeface="Courier New" panose="02070309020205020404" pitchFamily="49" charset="0"/>
                <a:cs typeface="Courier New" panose="02070309020205020404" pitchFamily="49" charset="0"/>
              </a:rPr>
              <a:t>and</a:t>
            </a:r>
            <a:r>
              <a:rPr lang="nl-NL" sz="1320" dirty="0">
                <a:solidFill>
                  <a:srgbClr val="808080"/>
                </a:solidFill>
                <a:latin typeface="Courier New" panose="02070309020205020404" pitchFamily="49" charset="0"/>
                <a:cs typeface="Courier New" panose="02070309020205020404" pitchFamily="49" charset="0"/>
              </a:rPr>
              <a:t> limit: </a:t>
            </a:r>
          </a:p>
          <a:p>
            <a:pPr marL="0" indent="0" defTabSz="1097280" eaLnBrk="0" fontAlgn="base" hangingPunct="0">
              <a:lnSpc>
                <a:spcPct val="100000"/>
              </a:lnSpc>
              <a:spcBef>
                <a:spcPct val="0"/>
              </a:spcBef>
              <a:spcAft>
                <a:spcPct val="0"/>
              </a:spcAft>
              <a:buNone/>
            </a:pPr>
            <a:r>
              <a:rPr lang="nl-NL" sz="1320" dirty="0" err="1">
                <a:latin typeface="Courier New" panose="02070309020205020404" pitchFamily="49" charset="0"/>
                <a:cs typeface="Courier New" panose="02070309020205020404" pitchFamily="49" charset="0"/>
              </a:rPr>
              <a:t>db.users.find</a:t>
            </a:r>
            <a:r>
              <a:rPr lang="nl-NL" sz="1320" dirty="0">
                <a:latin typeface="Courier New" panose="02070309020205020404" pitchFamily="49" charset="0"/>
                <a:cs typeface="Courier New" panose="02070309020205020404" pitchFamily="49" charset="0"/>
              </a:rPr>
              <a:t>().skip(20).limit(10); </a:t>
            </a:r>
          </a:p>
        </p:txBody>
      </p:sp>
    </p:spTree>
    <p:extLst>
      <p:ext uri="{BB962C8B-B14F-4D97-AF65-F5344CB8AC3E}">
        <p14:creationId xmlns:p14="http://schemas.microsoft.com/office/powerpoint/2010/main" val="531631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Advanced </a:t>
            </a:r>
            <a:r>
              <a:rPr lang="nl-NL" dirty="0" err="1" smtClean="0"/>
              <a:t>querying</a:t>
            </a:r>
            <a:endParaRPr lang="nl-NL" dirty="0"/>
          </a:p>
        </p:txBody>
      </p:sp>
      <p:sp>
        <p:nvSpPr>
          <p:cNvPr id="4" name="Rectangle 1"/>
          <p:cNvSpPr>
            <a:spLocks noGrp="1" noChangeArrowheads="1"/>
          </p:cNvSpPr>
          <p:nvPr>
            <p:ph idx="1"/>
          </p:nvPr>
        </p:nvSpPr>
        <p:spPr bwMode="auto">
          <a:xfrm>
            <a:off x="2620234" y="1751835"/>
            <a:ext cx="5738732" cy="3427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4750" rIns="0" bIns="64750" numCol="1" rtlCol="0" anchor="ctr" anchorCtr="0" compatLnSpc="1">
            <a:prstTxWarp prst="textNoShape">
              <a:avLst/>
            </a:prstTxWarp>
            <a:spAutoFit/>
          </a:bodyPr>
          <a:lstStyle/>
          <a:p>
            <a:pPr marL="0" indent="0" defTabSz="1097280" eaLnBrk="0" fontAlgn="base" hangingPunct="0">
              <a:lnSpc>
                <a:spcPct val="100000"/>
              </a:lnSpc>
              <a:spcBef>
                <a:spcPct val="0"/>
              </a:spcBef>
              <a:spcAft>
                <a:spcPct val="0"/>
              </a:spcAft>
              <a:buNone/>
            </a:pPr>
            <a:r>
              <a:rPr lang="nl-NL" sz="1260" dirty="0">
                <a:solidFill>
                  <a:srgbClr val="000000"/>
                </a:solidFill>
                <a:latin typeface="Courier New" panose="02070309020205020404" pitchFamily="49" charset="0"/>
                <a:cs typeface="Courier New" panose="02070309020205020404" pitchFamily="49" charset="0"/>
              </a:rPr>
              <a:t>{ name: </a:t>
            </a:r>
            <a:r>
              <a:rPr lang="nl-NL" sz="1260" dirty="0">
                <a:solidFill>
                  <a:srgbClr val="009100"/>
                </a:solidFill>
                <a:latin typeface="Courier New" panose="02070309020205020404" pitchFamily="49" charset="0"/>
                <a:cs typeface="Courier New" panose="02070309020205020404" pitchFamily="49" charset="0"/>
              </a:rPr>
              <a:t>"Joe"</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address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city</a:t>
            </a:r>
            <a:r>
              <a:rPr lang="nl-NL" sz="1260" dirty="0">
                <a:solidFill>
                  <a:srgbClr val="000000"/>
                </a:solidFill>
                <a:latin typeface="Courier New" panose="02070309020205020404" pitchFamily="49" charset="0"/>
                <a:cs typeface="Courier New" panose="02070309020205020404" pitchFamily="49" charset="0"/>
              </a:rPr>
              <a:t>: </a:t>
            </a:r>
            <a:r>
              <a:rPr lang="nl-NL" sz="1260" dirty="0">
                <a:solidFill>
                  <a:srgbClr val="009100"/>
                </a:solidFill>
                <a:latin typeface="Courier New" panose="02070309020205020404" pitchFamily="49" charset="0"/>
                <a:cs typeface="Courier New" panose="02070309020205020404" pitchFamily="49" charset="0"/>
              </a:rPr>
              <a:t>"San Francisco"</a:t>
            </a:r>
            <a:r>
              <a:rPr lang="nl-NL" sz="1260" dirty="0">
                <a:solidFill>
                  <a:srgbClr val="000000"/>
                </a:solidFill>
                <a:latin typeface="Courier New" panose="02070309020205020404" pitchFamily="49" charset="0"/>
                <a:cs typeface="Courier New" panose="02070309020205020404" pitchFamily="49" charset="0"/>
              </a:rPr>
              <a:t>, state: </a:t>
            </a:r>
            <a:r>
              <a:rPr lang="nl-NL" sz="1260" dirty="0">
                <a:solidFill>
                  <a:srgbClr val="009100"/>
                </a:solidFill>
                <a:latin typeface="Courier New" panose="02070309020205020404" pitchFamily="49" charset="0"/>
                <a:cs typeface="Courier New" panose="02070309020205020404" pitchFamily="49" charset="0"/>
              </a:rPr>
              <a:t>"CA"</a:t>
            </a:r>
            <a:r>
              <a:rPr lang="nl-NL" sz="1260" dirty="0">
                <a:solidFill>
                  <a:srgbClr val="000000"/>
                </a:solidFill>
                <a:latin typeface="Courier New" panose="02070309020205020404" pitchFamily="49" charset="0"/>
                <a:cs typeface="Courier New" panose="02070309020205020404" pitchFamily="49" charset="0"/>
              </a:rPr>
              <a:t> } , </a:t>
            </a:r>
            <a:r>
              <a:rPr lang="nl-NL" sz="1260" dirty="0" err="1">
                <a:solidFill>
                  <a:srgbClr val="000000"/>
                </a:solidFill>
                <a:latin typeface="Courier New" panose="02070309020205020404" pitchFamily="49" charset="0"/>
                <a:cs typeface="Courier New" panose="02070309020205020404" pitchFamily="49" charset="0"/>
              </a:rPr>
              <a:t>likes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scuba</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math</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literature</a:t>
            </a:r>
            <a:r>
              <a:rPr lang="nl-NL" sz="1260" dirty="0">
                <a:solidFill>
                  <a:srgbClr val="000000"/>
                </a:solidFill>
                <a:latin typeface="Courier New" panose="02070309020205020404" pitchFamily="49" charset="0"/>
                <a:cs typeface="Courier New" panose="02070309020205020404" pitchFamily="49" charset="0"/>
              </a:rPr>
              <a:t>'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field in sub-document: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a:t>
            </a:r>
            <a:r>
              <a:rPr lang="nl-NL" sz="1260" dirty="0" err="1">
                <a:solidFill>
                  <a:srgbClr val="009100"/>
                </a:solidFill>
                <a:latin typeface="Courier New" panose="02070309020205020404" pitchFamily="49" charset="0"/>
                <a:cs typeface="Courier New" panose="02070309020205020404" pitchFamily="49" charset="0"/>
              </a:rPr>
              <a:t>address.state</a:t>
            </a:r>
            <a:r>
              <a:rPr lang="nl-NL" sz="1260" dirty="0">
                <a:solidFill>
                  <a:srgbClr val="009100"/>
                </a:solidFill>
                <a:latin typeface="Courier New" panose="02070309020205020404" pitchFamily="49" charset="0"/>
                <a:cs typeface="Courier New" panose="02070309020205020404" pitchFamily="49" charset="0"/>
              </a:rPr>
              <a:t>"</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"CA"</a:t>
            </a:r>
            <a:r>
              <a:rPr lang="nl-NL" sz="1260" dirty="0">
                <a:solidFill>
                  <a:srgbClr val="000000"/>
                </a:solidFill>
                <a:latin typeface="Courier New" panose="02070309020205020404" pitchFamily="49" charset="0"/>
                <a:cs typeface="Courier New" panose="02070309020205020404" pitchFamily="49" charset="0"/>
              </a:rPr>
              <a:t>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solidFill>
                <a:srgbClr val="80808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find</a:t>
            </a:r>
            <a:r>
              <a:rPr lang="nl-NL" sz="1260" dirty="0">
                <a:solidFill>
                  <a:srgbClr val="808080"/>
                </a:solidFill>
                <a:latin typeface="Courier New" panose="02070309020205020404" pitchFamily="49" charset="0"/>
                <a:cs typeface="Courier New" panose="02070309020205020404" pitchFamily="49" charset="0"/>
              </a:rPr>
              <a:t> in array: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likes</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a:t>
            </a:r>
            <a:r>
              <a:rPr lang="nl-NL" sz="1260" dirty="0" err="1">
                <a:solidFill>
                  <a:srgbClr val="009100"/>
                </a:solidFill>
                <a:latin typeface="Courier New" panose="02070309020205020404" pitchFamily="49" charset="0"/>
                <a:cs typeface="Courier New" panose="02070309020205020404" pitchFamily="49" charset="0"/>
              </a:rPr>
              <a:t>math</a:t>
            </a:r>
            <a:r>
              <a:rPr lang="nl-NL" sz="1260" dirty="0">
                <a:solidFill>
                  <a:srgbClr val="009100"/>
                </a:solidFill>
                <a:latin typeface="Courier New" panose="02070309020205020404" pitchFamily="49" charset="0"/>
                <a:cs typeface="Courier New" panose="02070309020205020404" pitchFamily="49" charset="0"/>
              </a:rPr>
              <a:t>"</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prstClr val="black"/>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regular</a:t>
            </a: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expressions</a:t>
            </a:r>
            <a:r>
              <a:rPr lang="nl-NL" sz="1260" dirty="0">
                <a:solidFill>
                  <a:srgbClr val="808080"/>
                </a:solidFill>
                <a:latin typeface="Courier New" panose="02070309020205020404" pitchFamily="49" charset="0"/>
                <a:cs typeface="Courier New" panose="02070309020205020404" pitchFamily="49" charset="0"/>
              </a:rPr>
              <a:t>: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name : /</a:t>
            </a:r>
            <a:r>
              <a:rPr lang="nl-NL" sz="1260" dirty="0" err="1">
                <a:solidFill>
                  <a:srgbClr val="000000"/>
                </a:solidFill>
                <a:latin typeface="Courier New" panose="02070309020205020404" pitchFamily="49" charset="0"/>
                <a:cs typeface="Courier New" panose="02070309020205020404" pitchFamily="49" charset="0"/>
              </a:rPr>
              <a:t>acme</a:t>
            </a:r>
            <a:r>
              <a:rPr lang="nl-NL" sz="1260" dirty="0">
                <a:solidFill>
                  <a:srgbClr val="000000"/>
                </a:solidFill>
                <a:latin typeface="Courier New" panose="02070309020205020404" pitchFamily="49" charset="0"/>
                <a:cs typeface="Courier New" panose="02070309020205020404" pitchFamily="49" charset="0"/>
              </a:rPr>
              <a:t>.*</a:t>
            </a:r>
            <a:r>
              <a:rPr lang="nl-NL" sz="1260" dirty="0" err="1">
                <a:solidFill>
                  <a:srgbClr val="000000"/>
                </a:solidFill>
                <a:latin typeface="Courier New" panose="02070309020205020404" pitchFamily="49" charset="0"/>
                <a:cs typeface="Courier New" panose="02070309020205020404" pitchFamily="49" charset="0"/>
              </a:rPr>
              <a:t>corp</a:t>
            </a:r>
            <a:r>
              <a:rPr lang="nl-NL" sz="1260" dirty="0">
                <a:solidFill>
                  <a:srgbClr val="000000"/>
                </a:solidFill>
                <a:latin typeface="Courier New" panose="02070309020205020404" pitchFamily="49" charset="0"/>
                <a:cs typeface="Courier New" panose="02070309020205020404" pitchFamily="49" charset="0"/>
              </a:rPr>
              <a:t>/i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javascript </a:t>
            </a:r>
            <a:r>
              <a:rPr lang="nl-NL" sz="1260" dirty="0" err="1">
                <a:solidFill>
                  <a:srgbClr val="808080"/>
                </a:solidFill>
                <a:latin typeface="Courier New" panose="02070309020205020404" pitchFamily="49" charset="0"/>
                <a:cs typeface="Courier New" panose="02070309020205020404" pitchFamily="49" charset="0"/>
              </a:rPr>
              <a:t>where</a:t>
            </a:r>
            <a:r>
              <a:rPr lang="nl-NL" sz="1260" dirty="0">
                <a:solidFill>
                  <a:srgbClr val="808080"/>
                </a:solidFill>
                <a:latin typeface="Courier New" panose="02070309020205020404" pitchFamily="49" charset="0"/>
                <a:cs typeface="Courier New" panose="02070309020205020404" pitchFamily="49" charset="0"/>
              </a:rPr>
              <a:t> clause: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a:t>
            </a:r>
            <a:r>
              <a:rPr lang="nl-NL" sz="1260" dirty="0">
                <a:solidFill>
                  <a:srgbClr val="009100"/>
                </a:solidFill>
                <a:latin typeface="Courier New" panose="02070309020205020404" pitchFamily="49" charset="0"/>
                <a:cs typeface="Courier New" panose="02070309020205020404" pitchFamily="49" charset="0"/>
              </a:rPr>
              <a:t>"this.name != 'Joe'"</a:t>
            </a:r>
            <a:r>
              <a:rPr lang="nl-NL" sz="1260" dirty="0">
                <a:solidFill>
                  <a:srgbClr val="000000"/>
                </a:solidFill>
                <a:latin typeface="Courier New" panose="02070309020205020404" pitchFamily="49" charset="0"/>
                <a:cs typeface="Courier New" panose="02070309020205020404" pitchFamily="49" charset="0"/>
              </a:rPr>
              <a:t>);</a:t>
            </a:r>
          </a:p>
          <a:p>
            <a:pPr marL="0" indent="0" defTabSz="1097280" eaLnBrk="0" fontAlgn="base" hangingPunct="0">
              <a:lnSpc>
                <a:spcPct val="100000"/>
              </a:lnSpc>
              <a:spcBef>
                <a:spcPct val="0"/>
              </a:spcBef>
              <a:spcAft>
                <a:spcPct val="0"/>
              </a:spcAft>
              <a:buNone/>
            </a:pP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check </a:t>
            </a:r>
            <a:r>
              <a:rPr lang="nl-NL" sz="1260" dirty="0" err="1">
                <a:solidFill>
                  <a:srgbClr val="808080"/>
                </a:solidFill>
                <a:latin typeface="Courier New" panose="02070309020205020404" pitchFamily="49" charset="0"/>
                <a:cs typeface="Courier New" panose="02070309020205020404" pitchFamily="49" charset="0"/>
              </a:rPr>
              <a:t>for</a:t>
            </a: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existence</a:t>
            </a:r>
            <a:r>
              <a:rPr lang="nl-NL" sz="1260" dirty="0">
                <a:solidFill>
                  <a:srgbClr val="808080"/>
                </a:solidFill>
                <a:latin typeface="Courier New" panose="02070309020205020404" pitchFamily="49" charset="0"/>
                <a:cs typeface="Courier New" panose="02070309020205020404" pitchFamily="49" charset="0"/>
              </a:rPr>
              <a:t> of field: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address</a:t>
            </a:r>
            <a:r>
              <a:rPr lang="nl-NL" sz="1260" dirty="0">
                <a:solidFill>
                  <a:srgbClr val="000000"/>
                </a:solidFill>
                <a:latin typeface="Courier New" panose="02070309020205020404" pitchFamily="49" charset="0"/>
                <a:cs typeface="Courier New" panose="02070309020205020404" pitchFamily="49" charset="0"/>
              </a:rPr>
              <a:t> : { $</a:t>
            </a:r>
            <a:r>
              <a:rPr lang="nl-NL" sz="1260" dirty="0" err="1">
                <a:solidFill>
                  <a:srgbClr val="000000"/>
                </a:solidFill>
                <a:latin typeface="Courier New" panose="02070309020205020404" pitchFamily="49" charset="0"/>
                <a:cs typeface="Courier New" panose="02070309020205020404" pitchFamily="49" charset="0"/>
              </a:rPr>
              <a:t>exists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91"/>
                </a:solidFill>
                <a:latin typeface="Courier New" panose="02070309020205020404" pitchFamily="49" charset="0"/>
                <a:cs typeface="Courier New" panose="02070309020205020404" pitchFamily="49" charset="0"/>
              </a:rPr>
              <a:t>true</a:t>
            </a:r>
            <a:r>
              <a:rPr lang="nl-NL" sz="1260" dirty="0">
                <a:solidFill>
                  <a:srgbClr val="000000"/>
                </a:solidFill>
                <a:latin typeface="Courier New" panose="02070309020205020404" pitchFamily="49" charset="0"/>
                <a:cs typeface="Courier New" panose="02070309020205020404" pitchFamily="49" charset="0"/>
              </a:rPr>
              <a:t> } } );</a:t>
            </a:r>
            <a:r>
              <a:rPr lang="nl-NL" sz="1260" dirty="0">
                <a:latin typeface="Courier New" panose="02070309020205020404" pitchFamily="49" charset="0"/>
                <a:cs typeface="Courier New" panose="02070309020205020404" pitchFamily="49" charset="0"/>
              </a:rPr>
              <a:t> </a:t>
            </a:r>
          </a:p>
        </p:txBody>
      </p:sp>
      <p:sp>
        <p:nvSpPr>
          <p:cNvPr id="5" name="Rectangle 2"/>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6" name="Rectangle 3"/>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7" name="Rectangle 4"/>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8" name="Rectangle 5"/>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10" name="Content Placeholder 2"/>
          <p:cNvSpPr txBox="1">
            <a:spLocks/>
          </p:cNvSpPr>
          <p:nvPr/>
        </p:nvSpPr>
        <p:spPr>
          <a:xfrm>
            <a:off x="2242258" y="5427767"/>
            <a:ext cx="7772401" cy="986904"/>
          </a:xfrm>
          <a:prstGeom prst="rect">
            <a:avLst/>
          </a:prstGeom>
        </p:spPr>
        <p:txBody>
          <a:bodyPr vert="horz" lIns="109728" tIns="54864" rIns="109728" bIns="54864" rtlCol="0">
            <a:normAutofit/>
          </a:bodyPr>
          <a:lstStyle>
            <a:lvl1pPr marL="190492" indent="-190492" algn="l" defTabSz="761970" rtl="0" eaLnBrk="1" latinLnBrk="0" hangingPunct="1">
              <a:lnSpc>
                <a:spcPct val="90000"/>
              </a:lnSpc>
              <a:spcBef>
                <a:spcPts val="833"/>
              </a:spcBef>
              <a:buFont typeface="Wingdings 2" pitchFamily="18" charset="2"/>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Wingdings 2" pitchFamily="18" charset="2"/>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Wingdings 2" pitchFamily="18" charset="2"/>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5pPr>
            <a:lvl6pPr marL="209541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6pPr>
            <a:lvl7pPr marL="2476401"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7pPr>
            <a:lvl8pPr marL="285738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8pPr>
            <a:lvl9pPr marL="3238370"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9pPr>
          </a:lstStyle>
          <a:p>
            <a:r>
              <a:rPr lang="nl-NL" sz="2400" dirty="0" err="1"/>
              <a:t>Aggregate</a:t>
            </a:r>
            <a:r>
              <a:rPr lang="nl-NL" sz="2400" dirty="0"/>
              <a:t> </a:t>
            </a:r>
            <a:r>
              <a:rPr lang="nl-NL" sz="2400" dirty="0" err="1"/>
              <a:t>queries</a:t>
            </a:r>
            <a:r>
              <a:rPr lang="nl-NL" sz="2400" dirty="0"/>
              <a:t> </a:t>
            </a:r>
            <a:r>
              <a:rPr lang="nl-NL" sz="2400" dirty="0" err="1"/>
              <a:t>like</a:t>
            </a:r>
            <a:r>
              <a:rPr lang="nl-NL" sz="2400" dirty="0"/>
              <a:t> </a:t>
            </a:r>
            <a:r>
              <a:rPr lang="nl-NL" sz="2400" dirty="0" err="1"/>
              <a:t>group</a:t>
            </a:r>
            <a:r>
              <a:rPr lang="nl-NL" sz="2400" dirty="0"/>
              <a:t> </a:t>
            </a:r>
            <a:r>
              <a:rPr lang="nl-NL" sz="2400" dirty="0" err="1"/>
              <a:t>by</a:t>
            </a:r>
            <a:r>
              <a:rPr lang="nl-NL" sz="2400" dirty="0"/>
              <a:t>, </a:t>
            </a:r>
            <a:r>
              <a:rPr lang="nl-NL" sz="2400" dirty="0" err="1"/>
              <a:t>count</a:t>
            </a:r>
            <a:r>
              <a:rPr lang="nl-NL" sz="2400" dirty="0"/>
              <a:t>, </a:t>
            </a:r>
            <a:r>
              <a:rPr lang="nl-NL" sz="2400" dirty="0" err="1"/>
              <a:t>distinct</a:t>
            </a:r>
            <a:r>
              <a:rPr lang="nl-NL" sz="2400" dirty="0"/>
              <a:t>; </a:t>
            </a:r>
            <a:r>
              <a:rPr lang="nl-NL" sz="2400" dirty="0" err="1"/>
              <a:t>only</a:t>
            </a:r>
            <a:r>
              <a:rPr lang="nl-NL" sz="2400" dirty="0"/>
              <a:t> </a:t>
            </a:r>
            <a:r>
              <a:rPr lang="nl-NL" sz="2400" dirty="0" err="1"/>
              <a:t>available</a:t>
            </a:r>
            <a:r>
              <a:rPr lang="nl-NL" sz="2400" dirty="0"/>
              <a:t> </a:t>
            </a:r>
            <a:r>
              <a:rPr lang="nl-NL" sz="2400" dirty="0" err="1"/>
              <a:t>for</a:t>
            </a:r>
            <a:r>
              <a:rPr lang="nl-NL" sz="2400" dirty="0"/>
              <a:t> single </a:t>
            </a:r>
            <a:r>
              <a:rPr lang="nl-NL" sz="2400" dirty="0" err="1"/>
              <a:t>instances</a:t>
            </a:r>
            <a:r>
              <a:rPr lang="nl-NL" sz="2400" dirty="0"/>
              <a:t> </a:t>
            </a:r>
          </a:p>
          <a:p>
            <a:endParaRPr lang="nl-NL" sz="2800" dirty="0"/>
          </a:p>
        </p:txBody>
      </p:sp>
    </p:spTree>
    <p:extLst>
      <p:ext uri="{BB962C8B-B14F-4D97-AF65-F5344CB8AC3E}">
        <p14:creationId xmlns:p14="http://schemas.microsoft.com/office/powerpoint/2010/main" val="1040726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Map/</a:t>
            </a:r>
            <a:r>
              <a:rPr lang="nl-NL" dirty="0" err="1" smtClean="0"/>
              <a:t>Reduce</a:t>
            </a:r>
            <a:endParaRPr lang="nl-NL" dirty="0"/>
          </a:p>
        </p:txBody>
      </p:sp>
      <p:pic>
        <p:nvPicPr>
          <p:cNvPr id="4100" name="Picture 4" descr="http://wiki.toadforcloud.com/images/9/90/MongoD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8879" y="1961480"/>
            <a:ext cx="5831425" cy="432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02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957</Words>
  <Application>Microsoft Macintosh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Times New Roman</vt:lpstr>
      <vt:lpstr>Trebuchet MS</vt:lpstr>
      <vt:lpstr>Wingdings 2</vt:lpstr>
      <vt:lpstr>Office Theme</vt:lpstr>
      <vt:lpstr>MongoDB Architecture</vt:lpstr>
      <vt:lpstr>Overview</vt:lpstr>
      <vt:lpstr>Use cases</vt:lpstr>
      <vt:lpstr>BSON</vt:lpstr>
      <vt:lpstr>Embedding documents</vt:lpstr>
      <vt:lpstr>Linking documents</vt:lpstr>
      <vt:lpstr>Querying</vt:lpstr>
      <vt:lpstr>Advanced querying</vt:lpstr>
      <vt:lpstr>Map/Reduce</vt:lpstr>
      <vt:lpstr>Data Model</vt:lpstr>
      <vt:lpstr>Query</vt:lpstr>
      <vt:lpstr>Insert</vt:lpstr>
      <vt:lpstr>Update</vt:lpstr>
      <vt:lpstr>Delete</vt:lpstr>
      <vt:lpstr>Indexes</vt:lpstr>
      <vt:lpstr>Replication</vt:lpstr>
      <vt:lpstr>Auto-sharding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Architecture</dc:title>
  <dc:creator>Iliyan Mihailov</dc:creator>
  <cp:lastModifiedBy>Microsoft Office User</cp:lastModifiedBy>
  <cp:revision>1</cp:revision>
  <dcterms:created xsi:type="dcterms:W3CDTF">2019-03-25T19:38:16Z</dcterms:created>
  <dcterms:modified xsi:type="dcterms:W3CDTF">2020-04-06T08:25:21Z</dcterms:modified>
</cp:coreProperties>
</file>