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NETZj+lx0k8yFdZdgchI5QEOM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0"/>
    <p:restoredTop sz="94718"/>
  </p:normalViewPr>
  <p:slideViewPr>
    <p:cSldViewPr snapToGrid="0" showGuides="1">
      <p:cViewPr varScale="1">
        <p:scale>
          <a:sx n="117" d="100"/>
          <a:sy n="117" d="100"/>
        </p:scale>
        <p:origin x="56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d1c02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6cd1c02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52">
            <a:extLst>
              <a:ext uri="{FF2B5EF4-FFF2-40B4-BE49-F238E27FC236}">
                <a16:creationId xmlns:a16="http://schemas.microsoft.com/office/drawing/2014/main" id="{C3991965-0826-48A7-96F8-0BEDB50B15EA}"/>
              </a:ext>
            </a:extLst>
          </p:cNvPr>
          <p:cNvSpPr/>
          <p:nvPr/>
        </p:nvSpPr>
        <p:spPr>
          <a:xfrm>
            <a:off x="3791590" y="3676996"/>
            <a:ext cx="508709" cy="178524"/>
          </a:xfrm>
          <a:custGeom>
            <a:avLst/>
            <a:gdLst>
              <a:gd name="connsiteX0" fmla="*/ 0 w 1089660"/>
              <a:gd name="connsiteY0" fmla="*/ 101558 h 194715"/>
              <a:gd name="connsiteX1" fmla="*/ 327660 w 1089660"/>
              <a:gd name="connsiteY1" fmla="*/ 2498 h 194715"/>
              <a:gd name="connsiteX2" fmla="*/ 693420 w 1089660"/>
              <a:gd name="connsiteY2" fmla="*/ 192998 h 194715"/>
              <a:gd name="connsiteX3" fmla="*/ 1089660 w 1089660"/>
              <a:gd name="connsiteY3" fmla="*/ 101558 h 194715"/>
              <a:gd name="connsiteX4" fmla="*/ 1089660 w 1089660"/>
              <a:gd name="connsiteY4" fmla="*/ 101558 h 194715"/>
              <a:gd name="connsiteX5" fmla="*/ 1089660 w 1089660"/>
              <a:gd name="connsiteY5" fmla="*/ 101558 h 194715"/>
              <a:gd name="connsiteX0" fmla="*/ 0 w 1089660"/>
              <a:gd name="connsiteY0" fmla="*/ 70227 h 162487"/>
              <a:gd name="connsiteX1" fmla="*/ 313195 w 1089660"/>
              <a:gd name="connsiteY1" fmla="*/ 4504 h 162487"/>
              <a:gd name="connsiteX2" fmla="*/ 693420 w 1089660"/>
              <a:gd name="connsiteY2" fmla="*/ 161667 h 162487"/>
              <a:gd name="connsiteX3" fmla="*/ 1089660 w 1089660"/>
              <a:gd name="connsiteY3" fmla="*/ 70227 h 162487"/>
              <a:gd name="connsiteX4" fmla="*/ 1089660 w 1089660"/>
              <a:gd name="connsiteY4" fmla="*/ 70227 h 162487"/>
              <a:gd name="connsiteX5" fmla="*/ 1089660 w 1089660"/>
              <a:gd name="connsiteY5" fmla="*/ 70227 h 162487"/>
              <a:gd name="connsiteX0" fmla="*/ 0 w 1089660"/>
              <a:gd name="connsiteY0" fmla="*/ 70838 h 172678"/>
              <a:gd name="connsiteX1" fmla="*/ 313195 w 1089660"/>
              <a:gd name="connsiteY1" fmla="*/ 5115 h 172678"/>
              <a:gd name="connsiteX2" fmla="*/ 715116 w 1089660"/>
              <a:gd name="connsiteY2" fmla="*/ 171803 h 172678"/>
              <a:gd name="connsiteX3" fmla="*/ 1089660 w 1089660"/>
              <a:gd name="connsiteY3" fmla="*/ 70838 h 172678"/>
              <a:gd name="connsiteX4" fmla="*/ 1089660 w 1089660"/>
              <a:gd name="connsiteY4" fmla="*/ 70838 h 172678"/>
              <a:gd name="connsiteX5" fmla="*/ 1089660 w 1089660"/>
              <a:gd name="connsiteY5" fmla="*/ 70838 h 17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660" h="172678">
                <a:moveTo>
                  <a:pt x="0" y="70838"/>
                </a:moveTo>
                <a:cubicBezTo>
                  <a:pt x="106045" y="13688"/>
                  <a:pt x="194009" y="-11712"/>
                  <a:pt x="313195" y="5115"/>
                </a:cubicBezTo>
                <a:cubicBezTo>
                  <a:pt x="432381" y="21942"/>
                  <a:pt x="585705" y="160849"/>
                  <a:pt x="715116" y="171803"/>
                </a:cubicBezTo>
                <a:cubicBezTo>
                  <a:pt x="844527" y="182757"/>
                  <a:pt x="1027236" y="87666"/>
                  <a:pt x="1089660" y="70838"/>
                </a:cubicBezTo>
                <a:lnTo>
                  <a:pt x="1089660" y="70838"/>
                </a:lnTo>
                <a:lnTo>
                  <a:pt x="1089660" y="70838"/>
                </a:lnTo>
              </a:path>
            </a:pathLst>
          </a:custGeom>
          <a:noFill/>
          <a:ln w="28575" cap="flat" cmpd="sng" algn="ctr">
            <a:solidFill>
              <a:srgbClr val="000000"/>
            </a:solidFill>
            <a:prstDash val="sysDash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564">
              <a:buClrTx/>
              <a:buFontTx/>
              <a:buNone/>
              <a:defRPr/>
            </a:pPr>
            <a:endParaRPr lang="en-US" sz="215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60893C-FECE-4C45-AFA5-CCE2E549942C}"/>
              </a:ext>
            </a:extLst>
          </p:cNvPr>
          <p:cNvSpPr/>
          <p:nvPr/>
        </p:nvSpPr>
        <p:spPr>
          <a:xfrm>
            <a:off x="4318164" y="4195676"/>
            <a:ext cx="887887" cy="776048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micro-ROS</a:t>
            </a:r>
            <a:b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arduino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97BD25-904F-446E-9068-4484D1A9670D}"/>
              </a:ext>
            </a:extLst>
          </p:cNvPr>
          <p:cNvSpPr/>
          <p:nvPr/>
        </p:nvSpPr>
        <p:spPr>
          <a:xfrm>
            <a:off x="4300299" y="3264862"/>
            <a:ext cx="2806889" cy="180000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Micro XRCE-DDS Adapter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5EC50C-F348-4912-8C40-BB3E8165B03D}"/>
              </a:ext>
            </a:extLst>
          </p:cNvPr>
          <p:cNvSpPr/>
          <p:nvPr/>
        </p:nvSpPr>
        <p:spPr>
          <a:xfrm>
            <a:off x="4300299" y="2302287"/>
            <a:ext cx="2806889" cy="540000"/>
          </a:xfrm>
          <a:prstGeom prst="rect">
            <a:avLst/>
          </a:prstGeom>
          <a:solidFill>
            <a:srgbClr val="438CC6"/>
          </a:solidFill>
          <a:ln w="19050" cap="flat" cmpd="sng" algn="ctr">
            <a:solidFill>
              <a:srgbClr val="324D7A"/>
            </a:solidFill>
            <a:prstDash val="solid"/>
            <a:miter lim="800000"/>
          </a:ln>
          <a:effectLst/>
        </p:spPr>
        <p:txBody>
          <a:bodyPr wrap="none" lIns="64781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ROS API</a:t>
            </a:r>
            <a:b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in C language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F6C2E19-72BA-4B3B-8FF2-60F75CFE1779}"/>
              </a:ext>
            </a:extLst>
          </p:cNvPr>
          <p:cNvSpPr/>
          <p:nvPr/>
        </p:nvSpPr>
        <p:spPr>
          <a:xfrm>
            <a:off x="2999840" y="2288489"/>
            <a:ext cx="638673" cy="2707262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vert="horz" wrap="none" bIns="32391"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 2</a:t>
            </a:r>
          </a:p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</a:t>
            </a:r>
          </a:p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a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normal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807495D-5F2E-42C5-9A29-12C3F092267D}"/>
              </a:ext>
            </a:extLst>
          </p:cNvPr>
          <p:cNvSpPr/>
          <p:nvPr/>
        </p:nvSpPr>
        <p:spPr>
          <a:xfrm rot="16200000">
            <a:off x="7134965" y="3286307"/>
            <a:ext cx="3848094" cy="483843"/>
          </a:xfrm>
          <a:prstGeom prst="rect">
            <a:avLst/>
          </a:prstGeom>
          <a:solidFill>
            <a:srgbClr val="324D7A"/>
          </a:solidFill>
          <a:ln w="28575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Benchmarking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D9B57BA-67F9-4291-9F36-6890B535B65F}"/>
              </a:ext>
            </a:extLst>
          </p:cNvPr>
          <p:cNvSpPr/>
          <p:nvPr/>
        </p:nvSpPr>
        <p:spPr>
          <a:xfrm>
            <a:off x="2999840" y="1604182"/>
            <a:ext cx="967687" cy="48384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236F9F5-F0A1-491C-BF58-05DA60E06DED}"/>
              </a:ext>
            </a:extLst>
          </p:cNvPr>
          <p:cNvSpPr/>
          <p:nvPr/>
        </p:nvSpPr>
        <p:spPr>
          <a:xfrm>
            <a:off x="4300299" y="3028816"/>
            <a:ext cx="2806889" cy="180000"/>
          </a:xfrm>
          <a:prstGeom prst="rect">
            <a:avLst/>
          </a:prstGeom>
          <a:solidFill>
            <a:srgbClr val="438CC6"/>
          </a:solidFill>
          <a:ln w="19050" cap="flat" cmpd="sng" algn="ctr">
            <a:solidFill>
              <a:srgbClr val="324D7A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ROS Middleware Interface (rmw)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8C9C233-0E65-43FB-9245-BCF709A49596}"/>
              </a:ext>
            </a:extLst>
          </p:cNvPr>
          <p:cNvSpPr/>
          <p:nvPr/>
        </p:nvSpPr>
        <p:spPr>
          <a:xfrm>
            <a:off x="4300299" y="2898333"/>
            <a:ext cx="3275247" cy="74437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endParaRPr lang="en-US" sz="72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2C98A88-5EFF-4672-9FAC-D159C26DF5A0}"/>
              </a:ext>
            </a:extLst>
          </p:cNvPr>
          <p:cNvSpPr/>
          <p:nvPr/>
        </p:nvSpPr>
        <p:spPr>
          <a:xfrm>
            <a:off x="4455199" y="2151054"/>
            <a:ext cx="3275247" cy="74437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endParaRPr lang="en-US" sz="72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3EA35A-3628-4EE1-9D14-D2B2EC236B41}"/>
              </a:ext>
            </a:extLst>
          </p:cNvPr>
          <p:cNvSpPr/>
          <p:nvPr/>
        </p:nvSpPr>
        <p:spPr>
          <a:xfrm>
            <a:off x="4455199" y="5051797"/>
            <a:ext cx="3275247" cy="74437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endParaRPr lang="en-US" sz="72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52D8F1-5445-4E9E-81C8-E85C7ACC363A}"/>
              </a:ext>
            </a:extLst>
          </p:cNvPr>
          <p:cNvSpPr/>
          <p:nvPr/>
        </p:nvSpPr>
        <p:spPr>
          <a:xfrm>
            <a:off x="4309672" y="4065195"/>
            <a:ext cx="3275247" cy="74437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endParaRPr lang="en-US" sz="72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ECA7C5-F8EF-46BD-ABE7-231A18D37741}"/>
              </a:ext>
            </a:extLst>
          </p:cNvPr>
          <p:cNvSpPr/>
          <p:nvPr/>
        </p:nvSpPr>
        <p:spPr>
          <a:xfrm>
            <a:off x="2999840" y="5182278"/>
            <a:ext cx="638673" cy="270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2CACA2-FA7F-4BFD-BA45-101D93070FF8}"/>
              </a:ext>
            </a:extLst>
          </p:cNvPr>
          <p:cNvSpPr/>
          <p:nvPr/>
        </p:nvSpPr>
        <p:spPr>
          <a:xfrm>
            <a:off x="7170968" y="1604180"/>
            <a:ext cx="865563" cy="2435621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6BD70AF-B75A-431B-9171-0B2643DAAC35}"/>
              </a:ext>
            </a:extLst>
          </p:cNvPr>
          <p:cNvSpPr/>
          <p:nvPr/>
        </p:nvSpPr>
        <p:spPr>
          <a:xfrm>
            <a:off x="3157224" y="3509721"/>
            <a:ext cx="632718" cy="483843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ROS 2</a:t>
            </a:r>
          </a:p>
          <a:p>
            <a:pPr algn="ctr">
              <a:buClrTx/>
              <a:buFontTx/>
              <a:buNone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Agent</a:t>
            </a:r>
          </a:p>
        </p:txBody>
      </p:sp>
      <p:sp>
        <p:nvSpPr>
          <p:cNvPr id="76" name="TextBox 78">
            <a:extLst>
              <a:ext uri="{FF2B5EF4-FFF2-40B4-BE49-F238E27FC236}">
                <a16:creationId xmlns:a16="http://schemas.microsoft.com/office/drawing/2014/main" id="{7397B02E-5C68-4DF9-B83C-84914DABD04D}"/>
              </a:ext>
            </a:extLst>
          </p:cNvPr>
          <p:cNvSpPr txBox="1"/>
          <p:nvPr/>
        </p:nvSpPr>
        <p:spPr>
          <a:xfrm>
            <a:off x="3737475" y="3808671"/>
            <a:ext cx="6815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Tx/>
              <a:buNone/>
            </a:pPr>
            <a:r>
              <a:rPr lang="en-US" sz="900" dirty="0">
                <a:solidFill>
                  <a:srgbClr val="000000"/>
                </a:solidFill>
                <a:latin typeface="Calibri" panose="020F0502020204030204"/>
              </a:rPr>
              <a:t>Ethernet,</a:t>
            </a:r>
            <a:br>
              <a:rPr lang="en-US" sz="900" dirty="0">
                <a:solidFill>
                  <a:srgbClr val="000000"/>
                </a:solidFill>
                <a:latin typeface="Calibri" panose="020F0502020204030204"/>
              </a:rPr>
            </a:br>
            <a:r>
              <a:rPr lang="en-US" sz="900" dirty="0">
                <a:solidFill>
                  <a:srgbClr val="000000"/>
                </a:solidFill>
                <a:latin typeface="Calibri" panose="020F0502020204030204"/>
              </a:rPr>
              <a:t>Bluetooth,</a:t>
            </a:r>
            <a:br>
              <a:rPr lang="en-US" sz="900" dirty="0">
                <a:solidFill>
                  <a:srgbClr val="000000"/>
                </a:solidFill>
                <a:latin typeface="Calibri" panose="020F0502020204030204"/>
              </a:rPr>
            </a:br>
            <a:r>
              <a:rPr lang="en-US" sz="900" dirty="0">
                <a:solidFill>
                  <a:srgbClr val="000000"/>
                </a:solidFill>
                <a:latin typeface="Calibri" panose="020F0502020204030204"/>
              </a:rPr>
              <a:t>Serial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C94755B-40E1-4312-9C03-54841E7F26FE}"/>
              </a:ext>
            </a:extLst>
          </p:cNvPr>
          <p:cNvSpPr/>
          <p:nvPr/>
        </p:nvSpPr>
        <p:spPr>
          <a:xfrm>
            <a:off x="4669669" y="1604182"/>
            <a:ext cx="967687" cy="48384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</a:p>
        </p:txBody>
      </p:sp>
      <p:sp>
        <p:nvSpPr>
          <p:cNvPr id="78" name="TextBox 81">
            <a:extLst>
              <a:ext uri="{FF2B5EF4-FFF2-40B4-BE49-F238E27FC236}">
                <a16:creationId xmlns:a16="http://schemas.microsoft.com/office/drawing/2014/main" id="{18EC6DDC-7EAD-4B6B-A4A0-5225A79CEE7C}"/>
              </a:ext>
            </a:extLst>
          </p:cNvPr>
          <p:cNvSpPr txBox="1"/>
          <p:nvPr/>
        </p:nvSpPr>
        <p:spPr>
          <a:xfrm>
            <a:off x="5637355" y="1519829"/>
            <a:ext cx="831567" cy="523220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28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…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5D31222-DADC-41B7-8639-73EDE27C3682}"/>
              </a:ext>
            </a:extLst>
          </p:cNvPr>
          <p:cNvSpPr/>
          <p:nvPr/>
        </p:nvSpPr>
        <p:spPr>
          <a:xfrm>
            <a:off x="4300299" y="5182278"/>
            <a:ext cx="3736232" cy="270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Microcontroller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EA5251-ED6D-4A79-9963-0DD2B82EE58F}"/>
              </a:ext>
            </a:extLst>
          </p:cNvPr>
          <p:cNvSpPr/>
          <p:nvPr/>
        </p:nvSpPr>
        <p:spPr>
          <a:xfrm>
            <a:off x="5520856" y="2311073"/>
            <a:ext cx="1586332" cy="360000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>
              <a:lnSpc>
                <a:spcPct val="85000"/>
              </a:lnSpc>
              <a:buClrTx/>
              <a:buFontTx/>
              <a:buNone/>
              <a:defRPr/>
            </a:pPr>
            <a:r>
              <a:rPr lang="en-US" sz="900" kern="0" dirty="0">
                <a:solidFill>
                  <a:prstClr val="white"/>
                </a:solidFill>
                <a:latin typeface="Calibri" panose="020F0502020204030204"/>
              </a:rPr>
              <a:t>Convenience functions,</a:t>
            </a:r>
            <a:br>
              <a:rPr lang="en-US" sz="900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900" kern="0" dirty="0">
                <a:solidFill>
                  <a:prstClr val="white"/>
                </a:solidFill>
                <a:latin typeface="Calibri" panose="020F0502020204030204"/>
              </a:rPr>
              <a:t>executor, node graph, …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FEB82C-F028-4D62-9084-8C9EA8025F8D}"/>
              </a:ext>
            </a:extLst>
          </p:cNvPr>
          <p:cNvSpPr/>
          <p:nvPr/>
        </p:nvSpPr>
        <p:spPr>
          <a:xfrm>
            <a:off x="5184755" y="2284291"/>
            <a:ext cx="1097858" cy="304450"/>
          </a:xfrm>
          <a:prstGeom prst="rect">
            <a:avLst/>
          </a:prstGeom>
        </p:spPr>
        <p:txBody>
          <a:bodyPr wrap="none" lIns="36000" anchor="ctr" anchorCtr="0">
            <a:noAutofit/>
          </a:bodyPr>
          <a:lstStyle/>
          <a:p>
            <a:pPr defTabSz="457200">
              <a:buClrTx/>
              <a:buFontTx/>
              <a:buNone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rcl + rclc: </a:t>
            </a:r>
            <a:endParaRPr lang="en-US" sz="16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4D0DDD-28D2-4F04-963F-BB9676562CAF}"/>
              </a:ext>
            </a:extLst>
          </p:cNvPr>
          <p:cNvSpPr txBox="1"/>
          <p:nvPr/>
        </p:nvSpPr>
        <p:spPr>
          <a:xfrm rot="16200000">
            <a:off x="7921448" y="4436911"/>
            <a:ext cx="776046" cy="3416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7200">
              <a:lnSpc>
                <a:spcPct val="80000"/>
              </a:lnSpc>
              <a:buClrTx/>
              <a:buFontTx/>
              <a:buNone/>
            </a:pPr>
            <a: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RTOS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27F8AA-BA25-4FE4-94B2-51D75E8B4ECA}"/>
              </a:ext>
            </a:extLst>
          </p:cNvPr>
          <p:cNvSpPr txBox="1"/>
          <p:nvPr/>
        </p:nvSpPr>
        <p:spPr>
          <a:xfrm rot="16200000">
            <a:off x="7874628" y="3285302"/>
            <a:ext cx="1011899" cy="48384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7200">
              <a:lnSpc>
                <a:spcPct val="80000"/>
              </a:lnSpc>
              <a:buClrTx/>
              <a:buFontTx/>
              <a:buNone/>
            </a:pPr>
            <a: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Middle-</a:t>
            </a:r>
            <a:b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ware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9044346-5F94-41DF-9C0A-B3B49BEE4425}"/>
              </a:ext>
            </a:extLst>
          </p:cNvPr>
          <p:cNvSpPr txBox="1"/>
          <p:nvPr/>
        </p:nvSpPr>
        <p:spPr>
          <a:xfrm rot="16200000">
            <a:off x="8112414" y="2324657"/>
            <a:ext cx="536334" cy="48384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457200">
              <a:lnSpc>
                <a:spcPct val="80000"/>
              </a:lnSpc>
              <a:buClrTx/>
              <a:buFontTx/>
              <a:buNone/>
            </a:pPr>
            <a: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Client</a:t>
            </a:r>
            <a:b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1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library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14384C-9C4D-4807-A68F-704340E505B1}"/>
              </a:ext>
            </a:extLst>
          </p:cNvPr>
          <p:cNvSpPr/>
          <p:nvPr/>
        </p:nvSpPr>
        <p:spPr>
          <a:xfrm>
            <a:off x="5265289" y="4194455"/>
            <a:ext cx="2771242" cy="180000"/>
          </a:xfrm>
          <a:prstGeom prst="rect">
            <a:avLst/>
          </a:prstGeom>
          <a:solidFill>
            <a:srgbClr val="438CC6"/>
          </a:solidFill>
          <a:ln w="19050" cap="flat" cmpd="sng" algn="ctr">
            <a:solidFill>
              <a:srgbClr val="324D7A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POSIX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FD0CD8-5167-4C92-889C-AE0FCE286585}"/>
              </a:ext>
            </a:extLst>
          </p:cNvPr>
          <p:cNvSpPr/>
          <p:nvPr/>
        </p:nvSpPr>
        <p:spPr>
          <a:xfrm>
            <a:off x="5264686" y="4431723"/>
            <a:ext cx="2771845" cy="540000"/>
          </a:xfrm>
          <a:prstGeom prst="rect">
            <a:avLst/>
          </a:prstGeom>
          <a:solidFill>
            <a:srgbClr val="438CC6"/>
          </a:solidFill>
          <a:ln w="19050" cap="flat" cmpd="sng" algn="ctr">
            <a:solidFill>
              <a:srgbClr val="324D7A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Zephyr</a:t>
            </a:r>
            <a:r>
              <a:rPr lang="en-US" sz="800" kern="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en-US" sz="800" kern="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FreeRTOS</a:t>
            </a:r>
            <a:r>
              <a:rPr lang="en-US" sz="800" kern="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en-US" sz="400" kern="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NuttX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1A12595-BB68-4783-86C8-EA8F88CEC3A2}"/>
              </a:ext>
            </a:extLst>
          </p:cNvPr>
          <p:cNvSpPr/>
          <p:nvPr/>
        </p:nvSpPr>
        <p:spPr>
          <a:xfrm>
            <a:off x="4300299" y="3499993"/>
            <a:ext cx="2806889" cy="539808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Micro XRCE-DDS Client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C07ED30-0BC8-46F1-98E9-63E6DEC35C91}"/>
              </a:ext>
            </a:extLst>
          </p:cNvPr>
          <p:cNvSpPr/>
          <p:nvPr/>
        </p:nvSpPr>
        <p:spPr>
          <a:xfrm>
            <a:off x="5502004" y="4431724"/>
            <a:ext cx="959643" cy="118800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900" kern="0" dirty="0">
                <a:solidFill>
                  <a:prstClr val="white"/>
                </a:solidFill>
                <a:latin typeface="Calibri" panose="020F0502020204030204"/>
              </a:rPr>
              <a:t>Additional drivers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d1c02217_0_0"/>
          <p:cNvSpPr/>
          <p:nvPr/>
        </p:nvSpPr>
        <p:spPr>
          <a:xfrm>
            <a:off x="4273075" y="6366575"/>
            <a:ext cx="4530000" cy="46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/>
              <a:t>Legend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6cd1c02217_0_0"/>
          <p:cNvSpPr/>
          <p:nvPr/>
        </p:nvSpPr>
        <p:spPr>
          <a:xfrm>
            <a:off x="2169675" y="967300"/>
            <a:ext cx="7998300" cy="203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cd1c02217_0_0"/>
          <p:cNvSpPr/>
          <p:nvPr/>
        </p:nvSpPr>
        <p:spPr>
          <a:xfrm>
            <a:off x="2973625" y="1021907"/>
            <a:ext cx="7128900" cy="1919400"/>
          </a:xfrm>
          <a:prstGeom prst="corner">
            <a:avLst>
              <a:gd name="adj1" fmla="val 26552"/>
              <a:gd name="adj2" fmla="val 267408"/>
            </a:avLst>
          </a:prstGeom>
          <a:solidFill>
            <a:schemeClr val="accent2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6cd1c02217_0_0"/>
          <p:cNvSpPr/>
          <p:nvPr/>
        </p:nvSpPr>
        <p:spPr>
          <a:xfrm>
            <a:off x="4446138" y="1076225"/>
            <a:ext cx="3518400" cy="13278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micro-ROS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extensions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(rclc)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6cd1c02217_0_0"/>
          <p:cNvSpPr/>
          <p:nvPr/>
        </p:nvSpPr>
        <p:spPr>
          <a:xfrm>
            <a:off x="8209125" y="1021875"/>
            <a:ext cx="1901400" cy="132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372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C++ API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(rclcpp)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6cd1c02217_0_0"/>
          <p:cNvSpPr/>
          <p:nvPr/>
        </p:nvSpPr>
        <p:spPr>
          <a:xfrm>
            <a:off x="9066950" y="1173025"/>
            <a:ext cx="9324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1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modes</a:t>
            </a:r>
            <a:endParaRPr sz="1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6cd1c02217_0_0"/>
          <p:cNvSpPr/>
          <p:nvPr/>
        </p:nvSpPr>
        <p:spPr>
          <a:xfrm>
            <a:off x="9066938" y="1766863"/>
            <a:ext cx="9324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Embedded transform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6cd1c02217_0_0"/>
          <p:cNvSpPr/>
          <p:nvPr/>
        </p:nvSpPr>
        <p:spPr>
          <a:xfrm>
            <a:off x="5407775" y="1232200"/>
            <a:ext cx="7803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Predictable</a:t>
            </a:r>
            <a:b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sz="1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6cd1c02217_0_0"/>
          <p:cNvSpPr/>
          <p:nvPr/>
        </p:nvSpPr>
        <p:spPr>
          <a:xfrm>
            <a:off x="6244102" y="1232200"/>
            <a:ext cx="7803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6cd1c02217_0_0"/>
          <p:cNvSpPr/>
          <p:nvPr/>
        </p:nvSpPr>
        <p:spPr>
          <a:xfrm>
            <a:off x="7080450" y="1232200"/>
            <a:ext cx="7803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6cd1c02217_0_0"/>
          <p:cNvSpPr/>
          <p:nvPr/>
        </p:nvSpPr>
        <p:spPr>
          <a:xfrm>
            <a:off x="5407775" y="1821200"/>
            <a:ext cx="7803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Timers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6cd1c02217_0_0"/>
          <p:cNvSpPr/>
          <p:nvPr/>
        </p:nvSpPr>
        <p:spPr>
          <a:xfrm>
            <a:off x="2169675" y="3063900"/>
            <a:ext cx="7998300" cy="93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Middle-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6cd1c02217_0_0"/>
          <p:cNvSpPr/>
          <p:nvPr/>
        </p:nvSpPr>
        <p:spPr>
          <a:xfrm>
            <a:off x="2965350" y="3580875"/>
            <a:ext cx="7137000" cy="381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 XRCE-DDS Middleware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6cd1c02217_0_0"/>
          <p:cNvSpPr/>
          <p:nvPr/>
        </p:nvSpPr>
        <p:spPr>
          <a:xfrm>
            <a:off x="2965350" y="3108875"/>
            <a:ext cx="7137000" cy="3810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 Middleware Interface (rmw)</a:t>
            </a:r>
            <a:endParaRPr sz="1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6cd1c02217_0_0"/>
          <p:cNvSpPr/>
          <p:nvPr/>
        </p:nvSpPr>
        <p:spPr>
          <a:xfrm>
            <a:off x="2169600" y="4038238"/>
            <a:ext cx="7998300" cy="14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g6cd1c02217_0_0"/>
          <p:cNvGrpSpPr/>
          <p:nvPr/>
        </p:nvGrpSpPr>
        <p:grpSpPr>
          <a:xfrm>
            <a:off x="3558275" y="4197225"/>
            <a:ext cx="2629800" cy="1121100"/>
            <a:chOff x="3074325" y="4215488"/>
            <a:chExt cx="2629800" cy="1121100"/>
          </a:xfrm>
        </p:grpSpPr>
        <p:sp>
          <p:nvSpPr>
            <p:cNvPr id="175" name="Google Shape;175;g6cd1c02217_0_0"/>
            <p:cNvSpPr/>
            <p:nvPr/>
          </p:nvSpPr>
          <p:spPr>
            <a:xfrm>
              <a:off x="3074325" y="4215488"/>
              <a:ext cx="2629800" cy="1121100"/>
            </a:xfrm>
            <a:prstGeom prst="corner">
              <a:avLst>
                <a:gd name="adj1" fmla="val 50000"/>
                <a:gd name="adj2" fmla="val 116303"/>
              </a:avLst>
            </a:prstGeom>
            <a:solidFill>
              <a:srgbClr val="BFBFBF"/>
            </a:solidFill>
            <a:ln w="19050" cap="flat" cmpd="sng">
              <a:solidFill>
                <a:srgbClr val="888888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NuttX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6cd1c02217_0_0"/>
            <p:cNvSpPr/>
            <p:nvPr/>
          </p:nvSpPr>
          <p:spPr>
            <a:xfrm>
              <a:off x="3249050" y="4255100"/>
              <a:ext cx="987300" cy="5889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888888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POSIX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6cd1c02217_0_0"/>
            <p:cNvSpPr/>
            <p:nvPr/>
          </p:nvSpPr>
          <p:spPr>
            <a:xfrm>
              <a:off x="4471125" y="4255100"/>
              <a:ext cx="1233000" cy="441000"/>
            </a:xfrm>
            <a:prstGeom prst="rect">
              <a:avLst/>
            </a:prstGeom>
            <a:solidFill>
              <a:srgbClr val="0E78C5"/>
            </a:solidFill>
            <a:ln w="19050" cap="flat" cmpd="sng">
              <a:solidFill>
                <a:srgbClr val="0A5A93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Additional abstractions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g6cd1c02217_0_0"/>
            <p:cNvSpPr/>
            <p:nvPr/>
          </p:nvSpPr>
          <p:spPr>
            <a:xfrm>
              <a:off x="4806250" y="4819325"/>
              <a:ext cx="856800" cy="441000"/>
            </a:xfrm>
            <a:prstGeom prst="rect">
              <a:avLst/>
            </a:prstGeom>
            <a:solidFill>
              <a:srgbClr val="0E78C5"/>
            </a:solidFill>
            <a:ln w="19050" cap="flat" cmpd="sng">
              <a:solidFill>
                <a:srgbClr val="0A5A93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Additional Drivers</a:t>
              </a:r>
              <a:endPara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g6cd1c02217_0_0"/>
          <p:cNvSpPr/>
          <p:nvPr/>
        </p:nvSpPr>
        <p:spPr>
          <a:xfrm>
            <a:off x="2169675" y="5553700"/>
            <a:ext cx="7998300" cy="62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6cd1c02217_0_0"/>
          <p:cNvSpPr/>
          <p:nvPr/>
        </p:nvSpPr>
        <p:spPr>
          <a:xfrm>
            <a:off x="2965350" y="5632450"/>
            <a:ext cx="7128900" cy="468000"/>
          </a:xfrm>
          <a:prstGeom prst="rect">
            <a:avLst/>
          </a:prstGeom>
          <a:solidFill>
            <a:srgbClr val="BFBFBF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Cortex-M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6cd1c02217_0_0"/>
          <p:cNvSpPr/>
          <p:nvPr/>
        </p:nvSpPr>
        <p:spPr>
          <a:xfrm>
            <a:off x="2169600" y="164000"/>
            <a:ext cx="7998300" cy="62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6cd1c02217_0_0"/>
          <p:cNvSpPr/>
          <p:nvPr/>
        </p:nvSpPr>
        <p:spPr>
          <a:xfrm>
            <a:off x="2973525" y="199850"/>
            <a:ext cx="2337000" cy="5538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6cd1c02217_0_0"/>
          <p:cNvSpPr/>
          <p:nvPr/>
        </p:nvSpPr>
        <p:spPr>
          <a:xfrm>
            <a:off x="10280725" y="164000"/>
            <a:ext cx="504900" cy="60153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6cd1c02217_0_0"/>
          <p:cNvSpPr txBox="1"/>
          <p:nvPr/>
        </p:nvSpPr>
        <p:spPr>
          <a:xfrm rot="5399793">
            <a:off x="8154912" y="2946499"/>
            <a:ext cx="49926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Benchmarking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6cd1c02217_0_0"/>
          <p:cNvSpPr/>
          <p:nvPr/>
        </p:nvSpPr>
        <p:spPr>
          <a:xfrm>
            <a:off x="6244113" y="1821200"/>
            <a:ext cx="7803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Logging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6cd1c02217_0_0"/>
          <p:cNvSpPr txBox="1"/>
          <p:nvPr/>
        </p:nvSpPr>
        <p:spPr>
          <a:xfrm>
            <a:off x="3011850" y="1285125"/>
            <a:ext cx="14343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 API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 Client Support Lib (rcl)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6cd1c02217_0_0"/>
          <p:cNvSpPr/>
          <p:nvPr/>
        </p:nvSpPr>
        <p:spPr>
          <a:xfrm>
            <a:off x="5369524" y="199850"/>
            <a:ext cx="2337000" cy="5538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6cd1c02217_0_0"/>
          <p:cNvSpPr/>
          <p:nvPr/>
        </p:nvSpPr>
        <p:spPr>
          <a:xfrm>
            <a:off x="7765522" y="199850"/>
            <a:ext cx="2337000" cy="5538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6cd1c02217_0_0"/>
          <p:cNvSpPr/>
          <p:nvPr/>
        </p:nvSpPr>
        <p:spPr>
          <a:xfrm>
            <a:off x="4794225" y="6410075"/>
            <a:ext cx="909900" cy="3810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ROS /micro-ROS community</a:t>
            </a:r>
            <a:endParaRPr sz="8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90" name="Google Shape;190;g6cd1c02217_0_0"/>
          <p:cNvSpPr/>
          <p:nvPr/>
        </p:nvSpPr>
        <p:spPr>
          <a:xfrm>
            <a:off x="5826550" y="6410075"/>
            <a:ext cx="909900" cy="381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OFERA Consortium</a:t>
            </a:r>
            <a:endParaRPr sz="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91" name="Google Shape;191;g6cd1c02217_0_0"/>
          <p:cNvSpPr/>
          <p:nvPr/>
        </p:nvSpPr>
        <p:spPr>
          <a:xfrm>
            <a:off x="6858875" y="6410075"/>
            <a:ext cx="884100" cy="3810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ROS 2 developers and community</a:t>
            </a:r>
            <a:endParaRPr sz="800" b="1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92" name="Google Shape;192;g6cd1c02217_0_0"/>
          <p:cNvSpPr/>
          <p:nvPr/>
        </p:nvSpPr>
        <p:spPr>
          <a:xfrm>
            <a:off x="7865400" y="6410075"/>
            <a:ext cx="884100" cy="381000"/>
          </a:xfrm>
          <a:prstGeom prst="rect">
            <a:avLst/>
          </a:prstGeom>
          <a:solidFill>
            <a:srgbClr val="BFBFBF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Third-Party</a:t>
            </a:r>
            <a:endParaRPr sz="800" b="1" i="0" u="none" strike="noStrike" cap="none">
              <a:solidFill>
                <a:srgbClr val="FFFFFF"/>
              </a:solidFill>
            </a:endParaRPr>
          </a:p>
        </p:txBody>
      </p:sp>
      <p:grpSp>
        <p:nvGrpSpPr>
          <p:cNvPr id="193" name="Google Shape;193;g6cd1c02217_0_0"/>
          <p:cNvGrpSpPr/>
          <p:nvPr/>
        </p:nvGrpSpPr>
        <p:grpSpPr>
          <a:xfrm>
            <a:off x="7024425" y="4197225"/>
            <a:ext cx="2756400" cy="1121100"/>
            <a:chOff x="7310525" y="4197238"/>
            <a:chExt cx="2756400" cy="1121100"/>
          </a:xfrm>
        </p:grpSpPr>
        <p:sp>
          <p:nvSpPr>
            <p:cNvPr id="194" name="Google Shape;194;g6cd1c02217_0_0"/>
            <p:cNvSpPr/>
            <p:nvPr/>
          </p:nvSpPr>
          <p:spPr>
            <a:xfrm>
              <a:off x="7310525" y="4197238"/>
              <a:ext cx="2756400" cy="11211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888888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FreeRTOS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g6cd1c02217_0_0"/>
            <p:cNvSpPr/>
            <p:nvPr/>
          </p:nvSpPr>
          <p:spPr>
            <a:xfrm>
              <a:off x="7397000" y="4269037"/>
              <a:ext cx="853800" cy="4230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888888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+TCP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6cd1c02217_0_0"/>
            <p:cNvSpPr/>
            <p:nvPr/>
          </p:nvSpPr>
          <p:spPr>
            <a:xfrm>
              <a:off x="9173625" y="4249088"/>
              <a:ext cx="818100" cy="4230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888888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+POSIX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7" name="Google Shape;197;g6cd1c02217_0_0"/>
          <p:cNvCxnSpPr/>
          <p:nvPr/>
        </p:nvCxnSpPr>
        <p:spPr>
          <a:xfrm>
            <a:off x="6562525" y="4036725"/>
            <a:ext cx="16500" cy="14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160</Words>
  <Application>Microsoft Macintosh PowerPoint</Application>
  <PresentationFormat>Widescreen</PresentationFormat>
  <Paragraphs>73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Lange Ralph (CR/AEE1)</dc:creator>
  <cp:lastModifiedBy>Sequeira, Gerard</cp:lastModifiedBy>
  <cp:revision>5</cp:revision>
  <dcterms:created xsi:type="dcterms:W3CDTF">2019-08-02T13:23:54Z</dcterms:created>
  <dcterms:modified xsi:type="dcterms:W3CDTF">2022-04-30T18:16:46Z</dcterms:modified>
</cp:coreProperties>
</file>