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9"/>
  </p:notesMasterIdLst>
  <p:sldIdLst>
    <p:sldId id="256" r:id="rId2"/>
    <p:sldId id="257" r:id="rId3"/>
    <p:sldId id="259" r:id="rId4"/>
    <p:sldId id="258" r:id="rId5"/>
    <p:sldId id="265" r:id="rId6"/>
    <p:sldId id="266" r:id="rId7"/>
    <p:sldId id="267" r:id="rId8"/>
    <p:sldId id="268" r:id="rId9"/>
    <p:sldId id="269" r:id="rId10"/>
    <p:sldId id="264" r:id="rId11"/>
    <p:sldId id="270" r:id="rId12"/>
    <p:sldId id="263" r:id="rId13"/>
    <p:sldId id="272" r:id="rId14"/>
    <p:sldId id="262" r:id="rId15"/>
    <p:sldId id="261" r:id="rId16"/>
    <p:sldId id="273"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52" autoAdjust="0"/>
  </p:normalViewPr>
  <p:slideViewPr>
    <p:cSldViewPr snapToGrid="0" snapToObjects="1">
      <p:cViewPr varScale="1">
        <p:scale>
          <a:sx n="56" d="100"/>
          <a:sy n="56" d="100"/>
        </p:scale>
        <p:origin x="18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9989EE-232A-EF48-B963-B0D34395E0C8}" type="datetimeFigureOut">
              <a:rPr lang="en-US" smtClean="0"/>
              <a:t>8/15/2020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C99AE5-977B-3243-9593-532E64531923}" type="slidenum">
              <a:rPr lang="en-US" smtClean="0"/>
              <a:t>‹#›</a:t>
            </a:fld>
            <a:endParaRPr lang="en-US"/>
          </a:p>
        </p:txBody>
      </p:sp>
    </p:spTree>
    <p:extLst>
      <p:ext uri="{BB962C8B-B14F-4D97-AF65-F5344CB8AC3E}">
        <p14:creationId xmlns:p14="http://schemas.microsoft.com/office/powerpoint/2010/main" val="1542980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a:t>
            </a:r>
            <a:r>
              <a:rPr lang="en-US" baseline="0" dirty="0"/>
              <a:t> from the Colorado State Budget office. This presentation is based upon the 2015-2016 NOAA national weather service storm data for your beautiful state of Colorado. Our Data Science department spent a great deal of time data mining this information and analyzing trends and important pieces of information that will help you better plan your state budget for storm/weather management for the coming years. </a:t>
            </a:r>
            <a:endParaRPr lang="en-US" dirty="0"/>
          </a:p>
        </p:txBody>
      </p:sp>
      <p:sp>
        <p:nvSpPr>
          <p:cNvPr id="4" name="Slide Number Placeholder 3"/>
          <p:cNvSpPr>
            <a:spLocks noGrp="1"/>
          </p:cNvSpPr>
          <p:nvPr>
            <p:ph type="sldNum" sz="quarter" idx="10"/>
          </p:nvPr>
        </p:nvSpPr>
        <p:spPr/>
        <p:txBody>
          <a:bodyPr/>
          <a:lstStyle/>
          <a:p>
            <a:fld id="{4FC99AE5-977B-3243-9593-532E64531923}" type="slidenum">
              <a:rPr lang="en-US" smtClean="0"/>
              <a:t>1</a:t>
            </a:fld>
            <a:endParaRPr lang="en-US"/>
          </a:p>
        </p:txBody>
      </p:sp>
    </p:spTree>
    <p:extLst>
      <p:ext uri="{BB962C8B-B14F-4D97-AF65-F5344CB8AC3E}">
        <p14:creationId xmlns:p14="http://schemas.microsoft.com/office/powerpoint/2010/main" val="2733045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Stacked bar graph representation of damaged crop and damaged property</a:t>
            </a:r>
            <a:r>
              <a:rPr lang="en-US" baseline="0" dirty="0"/>
              <a:t> weather events. They appear almost identical except for damaged property including hail and thunderstorms wind. </a:t>
            </a:r>
          </a:p>
          <a:p>
            <a:pPr marL="171450" indent="-171450">
              <a:buFont typeface="Arial"/>
              <a:buChar char="•"/>
            </a:pPr>
            <a:r>
              <a:rPr lang="en-US" baseline="0" dirty="0"/>
              <a:t>As you can see: Flooding takes up almost 7million reported damaged property occurrences and 1600k damaged crop events. </a:t>
            </a:r>
          </a:p>
          <a:p>
            <a:pPr marL="171450" indent="-171450">
              <a:buFont typeface="Arial"/>
              <a:buChar char="•"/>
            </a:pPr>
            <a:r>
              <a:rPr lang="en-US" baseline="0" dirty="0"/>
              <a:t>Of note, Tornados, Hail and Thunderstorm Wind while less than 1million for damaged property and less than 200k for damaged crops are still relevant. Especially if you remember the most common spring/summer event in Colorado are hail storms! </a:t>
            </a:r>
            <a:endParaRPr lang="en-US" dirty="0"/>
          </a:p>
        </p:txBody>
      </p:sp>
      <p:sp>
        <p:nvSpPr>
          <p:cNvPr id="4" name="Slide Number Placeholder 3"/>
          <p:cNvSpPr>
            <a:spLocks noGrp="1"/>
          </p:cNvSpPr>
          <p:nvPr>
            <p:ph type="sldNum" sz="quarter" idx="10"/>
          </p:nvPr>
        </p:nvSpPr>
        <p:spPr/>
        <p:txBody>
          <a:bodyPr/>
          <a:lstStyle/>
          <a:p>
            <a:fld id="{4FC99AE5-977B-3243-9593-532E64531923}" type="slidenum">
              <a:rPr lang="en-US" smtClean="0"/>
              <a:t>10</a:t>
            </a:fld>
            <a:endParaRPr lang="en-US"/>
          </a:p>
        </p:txBody>
      </p:sp>
    </p:spTree>
    <p:extLst>
      <p:ext uri="{BB962C8B-B14F-4D97-AF65-F5344CB8AC3E}">
        <p14:creationId xmlns:p14="http://schemas.microsoft.com/office/powerpoint/2010/main" val="1085080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Lightning is the primary source of injury from weather</a:t>
            </a:r>
            <a:r>
              <a:rPr lang="en-US" baseline="0" dirty="0"/>
              <a:t> events with over 20 people struck a year. This also is a concern for infrastructure. Colorado’s high altitude makes it more susceptible. </a:t>
            </a:r>
          </a:p>
          <a:p>
            <a:pPr marL="171450" indent="-171450">
              <a:buFont typeface="Arial"/>
              <a:buChar char="•"/>
            </a:pPr>
            <a:r>
              <a:rPr lang="en-US" dirty="0"/>
              <a:t>From 1980 to 2018</a:t>
            </a:r>
            <a:r>
              <a:rPr lang="en-US" baseline="0" dirty="0"/>
              <a:t> Lightning has killed 98 people and injured 477. It kills around 3.5 people a year on average and injures around 17 per year. This is consistent with our data findings (McKee, 2019).</a:t>
            </a:r>
          </a:p>
          <a:p>
            <a:pPr marL="171450" indent="-171450">
              <a:buFont typeface="Arial"/>
              <a:buChar char="•"/>
            </a:pPr>
            <a:r>
              <a:rPr lang="en-US" baseline="0" dirty="0"/>
              <a:t>Most lightning strikes occur between 1pm and 3pm in the spring/summer months and usually hits people who are hiking or enjoying the outdoors. </a:t>
            </a:r>
          </a:p>
          <a:p>
            <a:pPr marL="171450" indent="-171450">
              <a:buFont typeface="Arial"/>
              <a:buChar char="•"/>
            </a:pPr>
            <a:r>
              <a:rPr lang="en-US" baseline="0" dirty="0"/>
              <a:t>This is important in your state budget consideration as a matter of safety as Colorado is a top state for outdoor tourism. Consider contributing to advertising and promoting lightning safety. </a:t>
            </a:r>
            <a:endParaRPr lang="en-US" dirty="0"/>
          </a:p>
        </p:txBody>
      </p:sp>
      <p:sp>
        <p:nvSpPr>
          <p:cNvPr id="4" name="Slide Number Placeholder 3"/>
          <p:cNvSpPr>
            <a:spLocks noGrp="1"/>
          </p:cNvSpPr>
          <p:nvPr>
            <p:ph type="sldNum" sz="quarter" idx="10"/>
          </p:nvPr>
        </p:nvSpPr>
        <p:spPr/>
        <p:txBody>
          <a:bodyPr/>
          <a:lstStyle/>
          <a:p>
            <a:fld id="{4FC99AE5-977B-3243-9593-532E64531923}" type="slidenum">
              <a:rPr lang="en-US" smtClean="0"/>
              <a:t>11</a:t>
            </a:fld>
            <a:endParaRPr lang="en-US"/>
          </a:p>
        </p:txBody>
      </p:sp>
    </p:spTree>
    <p:extLst>
      <p:ext uri="{BB962C8B-B14F-4D97-AF65-F5344CB8AC3E}">
        <p14:creationId xmlns:p14="http://schemas.microsoft.com/office/powerpoint/2010/main" val="209591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 raw data showing our previous slides information.</a:t>
            </a:r>
            <a:r>
              <a:rPr lang="en-US" baseline="0" dirty="0"/>
              <a:t> As you can see the most common weather events (hail, flooding, tornados, snow/winter events) don</a:t>
            </a:r>
            <a:r>
              <a:rPr lang="mr-IN" baseline="0" dirty="0"/>
              <a:t>’</a:t>
            </a:r>
            <a:r>
              <a:rPr lang="en-US" baseline="0" dirty="0"/>
              <a:t>t contribute to as many injuries as lightning, thunderstorm win, tornados and avalanches. </a:t>
            </a:r>
          </a:p>
          <a:p>
            <a:pPr marL="171450" indent="-171450">
              <a:buFont typeface="Arial"/>
              <a:buChar char="•"/>
            </a:pPr>
            <a:r>
              <a:rPr lang="en-US" baseline="0" dirty="0"/>
              <a:t>The data showed there were 22 injuries reported for Lightning strikes which is more than the yearly average of 17. </a:t>
            </a:r>
            <a:endParaRPr lang="en-US" dirty="0"/>
          </a:p>
        </p:txBody>
      </p:sp>
      <p:sp>
        <p:nvSpPr>
          <p:cNvPr id="4" name="Slide Number Placeholder 3"/>
          <p:cNvSpPr>
            <a:spLocks noGrp="1"/>
          </p:cNvSpPr>
          <p:nvPr>
            <p:ph type="sldNum" sz="quarter" idx="10"/>
          </p:nvPr>
        </p:nvSpPr>
        <p:spPr/>
        <p:txBody>
          <a:bodyPr/>
          <a:lstStyle/>
          <a:p>
            <a:fld id="{4FC99AE5-977B-3243-9593-532E64531923}" type="slidenum">
              <a:rPr lang="en-US" smtClean="0"/>
              <a:t>12</a:t>
            </a:fld>
            <a:endParaRPr lang="en-US"/>
          </a:p>
        </p:txBody>
      </p:sp>
    </p:spTree>
    <p:extLst>
      <p:ext uri="{BB962C8B-B14F-4D97-AF65-F5344CB8AC3E}">
        <p14:creationId xmlns:p14="http://schemas.microsoft.com/office/powerpoint/2010/main" val="1495325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Avalanches just like Lightning are one of the most dangerous storm events in Colorado.</a:t>
            </a:r>
            <a:r>
              <a:rPr lang="en-US" baseline="0" dirty="0"/>
              <a:t> </a:t>
            </a:r>
          </a:p>
          <a:p>
            <a:pPr marL="171450" indent="-171450">
              <a:buFont typeface="Arial"/>
              <a:buChar char="•"/>
            </a:pPr>
            <a:r>
              <a:rPr lang="en-US" baseline="0" dirty="0"/>
              <a:t>Avalanche mitigation should be part of your storm budget every year. Avalanches effect highways, local roads, airports, towns and cities not just ski areas. </a:t>
            </a:r>
          </a:p>
          <a:p>
            <a:pPr marL="171450" indent="-171450">
              <a:buFont typeface="Arial"/>
              <a:buChar char="•"/>
            </a:pPr>
            <a:r>
              <a:rPr lang="en-US" baseline="0" dirty="0"/>
              <a:t>On March 8, 2019 roughly 346 Avalanches had been reported over 7 days (Berwyn, 2019). There may not be as many deaths but the risk increases every year with global warming.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a:t>Global</a:t>
            </a:r>
            <a:r>
              <a:rPr lang="en-US" baseline="0" dirty="0"/>
              <a:t> warming can affect avalanches: More moisture in warmer atmosphere means more snow and larger avalanches; Warmer temps make snow layers collapse and slide; more rain on snow events.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t>Avalanches affect the economy: transportation corridors interrupted which affects food and energy supplies and even access to Colorado’s $5 billion a year ski industry (Berwyn, 2019). You should plan for the affects of Avalanches not just in management but the risk it carries every year to Colorado’s infrastructure. </a:t>
            </a:r>
          </a:p>
        </p:txBody>
      </p:sp>
      <p:sp>
        <p:nvSpPr>
          <p:cNvPr id="4" name="Slide Number Placeholder 3"/>
          <p:cNvSpPr>
            <a:spLocks noGrp="1"/>
          </p:cNvSpPr>
          <p:nvPr>
            <p:ph type="sldNum" sz="quarter" idx="10"/>
          </p:nvPr>
        </p:nvSpPr>
        <p:spPr/>
        <p:txBody>
          <a:bodyPr/>
          <a:lstStyle/>
          <a:p>
            <a:fld id="{4FC99AE5-977B-3243-9593-532E64531923}" type="slidenum">
              <a:rPr lang="en-US" smtClean="0"/>
              <a:t>13</a:t>
            </a:fld>
            <a:endParaRPr lang="en-US"/>
          </a:p>
        </p:txBody>
      </p:sp>
    </p:spTree>
    <p:extLst>
      <p:ext uri="{BB962C8B-B14F-4D97-AF65-F5344CB8AC3E}">
        <p14:creationId xmlns:p14="http://schemas.microsoft.com/office/powerpoint/2010/main" val="1118946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A Tree map visualization</a:t>
            </a:r>
            <a:r>
              <a:rPr lang="en-US" baseline="0" dirty="0"/>
              <a:t> of the hierarchy of storm deaths from weather events in Colorado</a:t>
            </a:r>
          </a:p>
          <a:p>
            <a:pPr marL="171450" indent="-171450">
              <a:buFont typeface="Arial"/>
              <a:buChar char="•"/>
            </a:pPr>
            <a:r>
              <a:rPr lang="en-US" baseline="0" dirty="0"/>
              <a:t>Avalanche </a:t>
            </a:r>
            <a:r>
              <a:rPr lang="en-US" baseline="0" dirty="0">
                <a:sym typeface="Wingdings"/>
              </a:rPr>
              <a:t> Lightning  Thunderstorm Wind</a:t>
            </a:r>
          </a:p>
          <a:p>
            <a:pPr marL="171450" indent="-171450">
              <a:buFont typeface="Arial"/>
              <a:buChar char="•"/>
            </a:pPr>
            <a:r>
              <a:rPr lang="en-US" baseline="0" dirty="0">
                <a:sym typeface="Wingdings"/>
              </a:rPr>
              <a:t>As we can see Avalanches and Lightning are of primary concern for danger in the high altitude of Colorado. </a:t>
            </a:r>
            <a:endParaRPr lang="en-US" dirty="0"/>
          </a:p>
        </p:txBody>
      </p:sp>
      <p:sp>
        <p:nvSpPr>
          <p:cNvPr id="4" name="Slide Number Placeholder 3"/>
          <p:cNvSpPr>
            <a:spLocks noGrp="1"/>
          </p:cNvSpPr>
          <p:nvPr>
            <p:ph type="sldNum" sz="quarter" idx="10"/>
          </p:nvPr>
        </p:nvSpPr>
        <p:spPr/>
        <p:txBody>
          <a:bodyPr/>
          <a:lstStyle/>
          <a:p>
            <a:fld id="{4FC99AE5-977B-3243-9593-532E64531923}" type="slidenum">
              <a:rPr lang="en-US" smtClean="0"/>
              <a:t>14</a:t>
            </a:fld>
            <a:endParaRPr lang="en-US"/>
          </a:p>
        </p:txBody>
      </p:sp>
    </p:spTree>
    <p:extLst>
      <p:ext uri="{BB962C8B-B14F-4D97-AF65-F5344CB8AC3E}">
        <p14:creationId xmlns:p14="http://schemas.microsoft.com/office/powerpoint/2010/main" val="1379279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Most reported weather events are east of the Continental Divide</a:t>
            </a:r>
            <a:r>
              <a:rPr lang="en-US" baseline="0" dirty="0"/>
              <a:t> of the Rocky Mountains where most of Colorado’s population lives (Colorado Demographics, 2019). The cities of Denver and Colorado Springs are the main population centers and their suburbs make up most of the population of the state. </a:t>
            </a:r>
          </a:p>
          <a:p>
            <a:pPr marL="171450" indent="-171450">
              <a:buFont typeface="Arial"/>
              <a:buChar char="•"/>
            </a:pPr>
            <a:r>
              <a:rPr lang="en-US" baseline="0" dirty="0"/>
              <a:t>What is not pictured are the high ways and road systems of the state but knowing the weather events are reported around the population centers we could easily compare this map to a transportation related map in the future. </a:t>
            </a:r>
            <a:endParaRPr lang="en-US" dirty="0"/>
          </a:p>
        </p:txBody>
      </p:sp>
      <p:sp>
        <p:nvSpPr>
          <p:cNvPr id="4" name="Slide Number Placeholder 3"/>
          <p:cNvSpPr>
            <a:spLocks noGrp="1"/>
          </p:cNvSpPr>
          <p:nvPr>
            <p:ph type="sldNum" sz="quarter" idx="10"/>
          </p:nvPr>
        </p:nvSpPr>
        <p:spPr/>
        <p:txBody>
          <a:bodyPr/>
          <a:lstStyle/>
          <a:p>
            <a:fld id="{4FC99AE5-977B-3243-9593-532E64531923}" type="slidenum">
              <a:rPr lang="en-US" smtClean="0"/>
              <a:t>15</a:t>
            </a:fld>
            <a:endParaRPr lang="en-US"/>
          </a:p>
        </p:txBody>
      </p:sp>
    </p:spTree>
    <p:extLst>
      <p:ext uri="{BB962C8B-B14F-4D97-AF65-F5344CB8AC3E}">
        <p14:creationId xmlns:p14="http://schemas.microsoft.com/office/powerpoint/2010/main" val="2299273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June, May and July are the 3</a:t>
            </a:r>
            <a:r>
              <a:rPr lang="en-US" baseline="0" dirty="0"/>
              <a:t> months with the most storm/weather activity in the state of Colorado. </a:t>
            </a:r>
          </a:p>
          <a:p>
            <a:r>
              <a:rPr lang="en-US" baseline="0" dirty="0"/>
              <a:t>We will call this the first tier of extreme weather events which is mostly in the spring/summer. </a:t>
            </a:r>
          </a:p>
          <a:p>
            <a:r>
              <a:rPr lang="en-US" baseline="0" dirty="0"/>
              <a:t>The ‘second tier’ of most weather events occurs on the winter months January, February, December. </a:t>
            </a:r>
          </a:p>
          <a:p>
            <a:r>
              <a:rPr lang="en-US" baseline="0" dirty="0"/>
              <a:t>I would think you want to focus your budget for the fiscal year on these two sets of months, however, I will tell you there are “extreme’ events that occur in months with less weather events you should also plan to focus on and we will get to these later in the presentation. </a:t>
            </a:r>
          </a:p>
        </p:txBody>
      </p:sp>
      <p:sp>
        <p:nvSpPr>
          <p:cNvPr id="4" name="Slide Number Placeholder 3"/>
          <p:cNvSpPr>
            <a:spLocks noGrp="1"/>
          </p:cNvSpPr>
          <p:nvPr>
            <p:ph type="sldNum" sz="quarter" idx="10"/>
          </p:nvPr>
        </p:nvSpPr>
        <p:spPr/>
        <p:txBody>
          <a:bodyPr/>
          <a:lstStyle/>
          <a:p>
            <a:fld id="{4FC99AE5-977B-3243-9593-532E64531923}" type="slidenum">
              <a:rPr lang="en-US" smtClean="0"/>
              <a:t>2</a:t>
            </a:fld>
            <a:endParaRPr lang="en-US"/>
          </a:p>
        </p:txBody>
      </p:sp>
    </p:spTree>
    <p:extLst>
      <p:ext uri="{BB962C8B-B14F-4D97-AF65-F5344CB8AC3E}">
        <p14:creationId xmlns:p14="http://schemas.microsoft.com/office/powerpoint/2010/main" val="1131998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a:t>
            </a:r>
            <a:r>
              <a:rPr lang="en-US" baseline="0" dirty="0"/>
              <a:t> are many layers of granularity to this data set</a:t>
            </a:r>
          </a:p>
          <a:p>
            <a:pPr marL="171450" indent="-171450">
              <a:buFont typeface="Arial"/>
              <a:buChar char="•"/>
            </a:pPr>
            <a:r>
              <a:rPr lang="en-US" baseline="0" dirty="0"/>
              <a:t>The previous slides showed us the months with the most weather in two tiers</a:t>
            </a:r>
          </a:p>
          <a:p>
            <a:pPr marL="171450" indent="-171450">
              <a:buFont typeface="Arial"/>
              <a:buChar char="•"/>
            </a:pPr>
            <a:r>
              <a:rPr lang="en-US" baseline="0" dirty="0"/>
              <a:t>This data visualization shows us the Storm events that occur the most. The months are color coded. We will dissect the most important months in the following slides. </a:t>
            </a:r>
          </a:p>
          <a:p>
            <a:pPr marL="171450" indent="-171450">
              <a:buFont typeface="Arial"/>
              <a:buChar char="•"/>
            </a:pPr>
            <a:r>
              <a:rPr lang="en-US" baseline="0" dirty="0"/>
              <a:t>Let us focus for a second on Hail. Notice it has 6 layers of colors meaning it occurs in 6 months out of the year and the amount of hail events we see is by far mountains above the rest. </a:t>
            </a:r>
          </a:p>
          <a:p>
            <a:pPr marL="171450" indent="-171450">
              <a:buFont typeface="Arial"/>
              <a:buChar char="•"/>
            </a:pPr>
            <a:r>
              <a:rPr lang="en-US" baseline="0" dirty="0"/>
              <a:t>Lets direct our attention now to Winter storms. There are 7 layers of winter storms meaning 7 months out of the year snow is falling somewhere within Colorado. This is important information to plan for storm crew removal of the snow. </a:t>
            </a:r>
          </a:p>
          <a:p>
            <a:pPr marL="171450" indent="-171450">
              <a:buFont typeface="Arial"/>
              <a:buChar char="•"/>
            </a:pPr>
            <a:r>
              <a:rPr lang="en-US" baseline="0" dirty="0"/>
              <a:t>Tornados, floods and Thunderstorm wind are the next set of events that occur 4 months out of the year. </a:t>
            </a:r>
          </a:p>
          <a:p>
            <a:pPr marL="171450" indent="-171450">
              <a:buFont typeface="Arial"/>
              <a:buChar char="•"/>
            </a:pPr>
            <a:r>
              <a:rPr lang="en-US" baseline="0" dirty="0"/>
              <a:t>As you can see there are other “minor” weather events as there are many different climates in Colorado but not all are of concern for your budget. We will </a:t>
            </a:r>
            <a:r>
              <a:rPr lang="en-US" baseline="0" dirty="0" err="1"/>
              <a:t>touh</a:t>
            </a:r>
            <a:r>
              <a:rPr lang="en-US" baseline="0" dirty="0"/>
              <a:t> upon the most important aspects in the coming slides. </a:t>
            </a:r>
            <a:endParaRPr lang="en-US" dirty="0"/>
          </a:p>
        </p:txBody>
      </p:sp>
      <p:sp>
        <p:nvSpPr>
          <p:cNvPr id="4" name="Slide Number Placeholder 3"/>
          <p:cNvSpPr>
            <a:spLocks noGrp="1"/>
          </p:cNvSpPr>
          <p:nvPr>
            <p:ph type="sldNum" sz="quarter" idx="10"/>
          </p:nvPr>
        </p:nvSpPr>
        <p:spPr/>
        <p:txBody>
          <a:bodyPr/>
          <a:lstStyle/>
          <a:p>
            <a:fld id="{4FC99AE5-977B-3243-9593-532E64531923}" type="slidenum">
              <a:rPr lang="en-US" smtClean="0"/>
              <a:t>3</a:t>
            </a:fld>
            <a:endParaRPr lang="en-US"/>
          </a:p>
        </p:txBody>
      </p:sp>
    </p:spTree>
    <p:extLst>
      <p:ext uri="{BB962C8B-B14F-4D97-AF65-F5344CB8AC3E}">
        <p14:creationId xmlns:p14="http://schemas.microsoft.com/office/powerpoint/2010/main" val="2889847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May/June/July</a:t>
            </a:r>
            <a:r>
              <a:rPr lang="en-US" baseline="0" dirty="0"/>
              <a:t> are the busiest months for storms in Colorado. These weather events above are what we most often see in the spring and summer months. </a:t>
            </a:r>
          </a:p>
          <a:p>
            <a:pPr marL="171450" indent="-171450">
              <a:buFont typeface="Arial"/>
              <a:buChar char="•"/>
            </a:pPr>
            <a:r>
              <a:rPr lang="en-US" baseline="0" dirty="0"/>
              <a:t>Hail </a:t>
            </a:r>
            <a:r>
              <a:rPr lang="en-US" baseline="0" dirty="0">
                <a:sym typeface="Wingdings"/>
              </a:rPr>
              <a:t> Thunderstorms  Tornados  Flash Floods are the most common events in that order</a:t>
            </a:r>
          </a:p>
          <a:p>
            <a:pPr marL="171450" indent="-171450">
              <a:buFont typeface="Arial"/>
              <a:buChar char="•"/>
            </a:pPr>
            <a:r>
              <a:rPr lang="en-US" baseline="0" dirty="0">
                <a:sym typeface="Wingdings"/>
              </a:rPr>
              <a:t>These weather events are responsible for the most storm damage throughout the year. We will discuss this in further detail in coming slides. </a:t>
            </a:r>
            <a:endParaRPr lang="en-US" baseline="0" dirty="0"/>
          </a:p>
        </p:txBody>
      </p:sp>
      <p:sp>
        <p:nvSpPr>
          <p:cNvPr id="4" name="Slide Number Placeholder 3"/>
          <p:cNvSpPr>
            <a:spLocks noGrp="1"/>
          </p:cNvSpPr>
          <p:nvPr>
            <p:ph type="sldNum" sz="quarter" idx="10"/>
          </p:nvPr>
        </p:nvSpPr>
        <p:spPr/>
        <p:txBody>
          <a:bodyPr/>
          <a:lstStyle/>
          <a:p>
            <a:fld id="{4FC99AE5-977B-3243-9593-532E64531923}" type="slidenum">
              <a:rPr lang="en-US" smtClean="0"/>
              <a:t>4</a:t>
            </a:fld>
            <a:endParaRPr lang="en-US"/>
          </a:p>
        </p:txBody>
      </p:sp>
    </p:spTree>
    <p:extLst>
      <p:ext uri="{BB962C8B-B14F-4D97-AF65-F5344CB8AC3E}">
        <p14:creationId xmlns:p14="http://schemas.microsoft.com/office/powerpoint/2010/main" val="3589433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Stacked bar graphs of May and June. Examples of the most common weather.</a:t>
            </a:r>
          </a:p>
          <a:p>
            <a:pPr marL="171450" indent="-171450">
              <a:buFont typeface="Arial"/>
              <a:buChar char="•"/>
            </a:pPr>
            <a:r>
              <a:rPr lang="en-US" dirty="0"/>
              <a:t>May</a:t>
            </a:r>
            <a:r>
              <a:rPr lang="en-US" baseline="0" dirty="0"/>
              <a:t> is the most varied month of the year as there is winter weather as well as the aforementioned hail, flash floods, tornados and thunderstorms. There are even Avalanches, dense fog, debris flow, winter storms and winter weather. </a:t>
            </a:r>
          </a:p>
          <a:p>
            <a:pPr marL="171450" indent="-171450">
              <a:buFont typeface="Arial"/>
              <a:buChar char="•"/>
            </a:pPr>
            <a:r>
              <a:rPr lang="en-US" baseline="0" dirty="0"/>
              <a:t>May should be a primary beginning focus of your state budget as it has the most variable weather we see in this data set. </a:t>
            </a:r>
          </a:p>
        </p:txBody>
      </p:sp>
      <p:sp>
        <p:nvSpPr>
          <p:cNvPr id="4" name="Slide Number Placeholder 3"/>
          <p:cNvSpPr>
            <a:spLocks noGrp="1"/>
          </p:cNvSpPr>
          <p:nvPr>
            <p:ph type="sldNum" sz="quarter" idx="10"/>
          </p:nvPr>
        </p:nvSpPr>
        <p:spPr/>
        <p:txBody>
          <a:bodyPr/>
          <a:lstStyle/>
          <a:p>
            <a:fld id="{4FC99AE5-977B-3243-9593-532E64531923}" type="slidenum">
              <a:rPr lang="en-US" smtClean="0"/>
              <a:t>5</a:t>
            </a:fld>
            <a:endParaRPr lang="en-US"/>
          </a:p>
        </p:txBody>
      </p:sp>
    </p:spTree>
    <p:extLst>
      <p:ext uri="{BB962C8B-B14F-4D97-AF65-F5344CB8AC3E}">
        <p14:creationId xmlns:p14="http://schemas.microsoft.com/office/powerpoint/2010/main" val="2107148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December, January and February are</a:t>
            </a:r>
            <a:r>
              <a:rPr lang="en-US" baseline="0" dirty="0"/>
              <a:t> the winter months with the worst weather, the 2</a:t>
            </a:r>
            <a:r>
              <a:rPr lang="en-US" baseline="30000" dirty="0"/>
              <a:t>nd</a:t>
            </a:r>
            <a:r>
              <a:rPr lang="en-US" baseline="0" dirty="0"/>
              <a:t> tier of weather events as I mentioned earlier</a:t>
            </a:r>
          </a:p>
          <a:p>
            <a:pPr marL="171450" indent="-171450">
              <a:buFont typeface="Arial"/>
              <a:buChar char="•"/>
            </a:pPr>
            <a:r>
              <a:rPr lang="en-US" baseline="0" dirty="0"/>
              <a:t>February is the month with the most winter storms. For your winter and February budget this may be the top event you plan for: more storm crews available to clear the roads. This includes Colorado Department of Transportation (CDOT) storm crews for high elevation mountain pass roads and avalanche mitigation management on dangerous highways and roadways. </a:t>
            </a:r>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4FC99AE5-977B-3243-9593-532E64531923}" type="slidenum">
              <a:rPr lang="en-US" smtClean="0"/>
              <a:t>6</a:t>
            </a:fld>
            <a:endParaRPr lang="en-US"/>
          </a:p>
        </p:txBody>
      </p:sp>
    </p:spTree>
    <p:extLst>
      <p:ext uri="{BB962C8B-B14F-4D97-AF65-F5344CB8AC3E}">
        <p14:creationId xmlns:p14="http://schemas.microsoft.com/office/powerpoint/2010/main" val="2770824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Pictured above we focus</a:t>
            </a:r>
            <a:r>
              <a:rPr lang="en-US" baseline="0" dirty="0"/>
              <a:t> on January </a:t>
            </a:r>
            <a:r>
              <a:rPr lang="mr-IN" baseline="0" dirty="0"/>
              <a:t>–</a:t>
            </a:r>
            <a:r>
              <a:rPr lang="en-US" baseline="0" dirty="0"/>
              <a:t> March. December is identical to these months even though it is not included. </a:t>
            </a:r>
            <a:endParaRPr lang="en-US" dirty="0"/>
          </a:p>
        </p:txBody>
      </p:sp>
      <p:sp>
        <p:nvSpPr>
          <p:cNvPr id="4" name="Slide Number Placeholder 3"/>
          <p:cNvSpPr>
            <a:spLocks noGrp="1"/>
          </p:cNvSpPr>
          <p:nvPr>
            <p:ph type="sldNum" sz="quarter" idx="10"/>
          </p:nvPr>
        </p:nvSpPr>
        <p:spPr/>
        <p:txBody>
          <a:bodyPr/>
          <a:lstStyle/>
          <a:p>
            <a:fld id="{4FC99AE5-977B-3243-9593-532E64531923}" type="slidenum">
              <a:rPr lang="en-US" smtClean="0"/>
              <a:t>7</a:t>
            </a:fld>
            <a:endParaRPr lang="en-US"/>
          </a:p>
        </p:txBody>
      </p:sp>
    </p:spTree>
    <p:extLst>
      <p:ext uri="{BB962C8B-B14F-4D97-AF65-F5344CB8AC3E}">
        <p14:creationId xmlns:p14="http://schemas.microsoft.com/office/powerpoint/2010/main" val="2996915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These are less common weather events but are important to still plan for in your budget</a:t>
            </a:r>
          </a:p>
        </p:txBody>
      </p:sp>
      <p:sp>
        <p:nvSpPr>
          <p:cNvPr id="4" name="Slide Number Placeholder 3"/>
          <p:cNvSpPr>
            <a:spLocks noGrp="1"/>
          </p:cNvSpPr>
          <p:nvPr>
            <p:ph type="sldNum" sz="quarter" idx="10"/>
          </p:nvPr>
        </p:nvSpPr>
        <p:spPr/>
        <p:txBody>
          <a:bodyPr/>
          <a:lstStyle/>
          <a:p>
            <a:fld id="{4FC99AE5-977B-3243-9593-532E64531923}" type="slidenum">
              <a:rPr lang="en-US" smtClean="0"/>
              <a:t>8</a:t>
            </a:fld>
            <a:endParaRPr lang="en-US"/>
          </a:p>
        </p:txBody>
      </p:sp>
    </p:spTree>
    <p:extLst>
      <p:ext uri="{BB962C8B-B14F-4D97-AF65-F5344CB8AC3E}">
        <p14:creationId xmlns:p14="http://schemas.microsoft.com/office/powerpoint/2010/main" val="836881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Flooding is very common in Colorado and should</a:t>
            </a:r>
            <a:r>
              <a:rPr lang="en-US" baseline="0" dirty="0"/>
              <a:t> be a primary planning point in your state budget. It depends mostly upon the winter snow melting. As much as you plan for winter storms and snow plowing you should plan for flooding to follow. </a:t>
            </a:r>
          </a:p>
          <a:p>
            <a:pPr marL="171450" indent="-171450">
              <a:buFont typeface="Arial"/>
              <a:buChar char="•"/>
            </a:pPr>
            <a:r>
              <a:rPr lang="en-US" baseline="0" dirty="0"/>
              <a:t>Flooding is the primary cause of the most damaged property and damaged crops in the state of Colorado. We will see just how destructive on the following slide via a data visualization. </a:t>
            </a:r>
            <a:endParaRPr lang="en-US" dirty="0"/>
          </a:p>
        </p:txBody>
      </p:sp>
      <p:sp>
        <p:nvSpPr>
          <p:cNvPr id="4" name="Slide Number Placeholder 3"/>
          <p:cNvSpPr>
            <a:spLocks noGrp="1"/>
          </p:cNvSpPr>
          <p:nvPr>
            <p:ph type="sldNum" sz="quarter" idx="10"/>
          </p:nvPr>
        </p:nvSpPr>
        <p:spPr/>
        <p:txBody>
          <a:bodyPr/>
          <a:lstStyle/>
          <a:p>
            <a:fld id="{4FC99AE5-977B-3243-9593-532E64531923}" type="slidenum">
              <a:rPr lang="en-US" smtClean="0"/>
              <a:t>9</a:t>
            </a:fld>
            <a:endParaRPr lang="en-US"/>
          </a:p>
        </p:txBody>
      </p:sp>
    </p:spTree>
    <p:extLst>
      <p:ext uri="{BB962C8B-B14F-4D97-AF65-F5344CB8AC3E}">
        <p14:creationId xmlns:p14="http://schemas.microsoft.com/office/powerpoint/2010/main" val="1018919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August 15, 2020</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FB5AFD-D735-4504-A039-ADEBB6448D55}" type="datetime4">
              <a:rPr lang="en-US" smtClean="0"/>
              <a:pPr/>
              <a:t>August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C8118-FB93-4E87-B380-0175F2FE2167}" type="datetime4">
              <a:rPr lang="en-US" smtClean="0"/>
              <a:pPr/>
              <a:t>August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August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August 15,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9525A706-D8F2-4D1A-855A-CADC92600C26}" type="datetime4">
              <a:rPr lang="en-US" smtClean="0"/>
              <a:pPr/>
              <a:t>August 15,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August 15,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127EC2-47FB-48A1-8644-C8A81DDAA119}" type="datetime4">
              <a:rPr lang="en-US" smtClean="0"/>
              <a:pPr/>
              <a:t>August 15, 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August 15, 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August 15, 2020</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August 15, 2020</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August 15, 2020</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outtherecolorado.com" TargetMode="External"/><Relationship Id="rId2" Type="http://schemas.openxmlformats.org/officeDocument/2006/relationships/hyperlink" Target="http://www.insideclimatenews.org"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accent3">
                    <a:lumMod val="50000"/>
                  </a:schemeClr>
                </a:solidFill>
              </a:rPr>
              <a:t>Colorado Storm Data: 2015-2016</a:t>
            </a:r>
            <a:br>
              <a:rPr lang="en-US" dirty="0">
                <a:solidFill>
                  <a:schemeClr val="accent3">
                    <a:lumMod val="50000"/>
                  </a:schemeClr>
                </a:solidFill>
              </a:rPr>
            </a:br>
            <a:r>
              <a:rPr lang="en-US" dirty="0">
                <a:solidFill>
                  <a:schemeClr val="accent3">
                    <a:lumMod val="50000"/>
                  </a:schemeClr>
                </a:solidFill>
              </a:rPr>
              <a:t>How do you plan the Storm budget?</a:t>
            </a:r>
          </a:p>
        </p:txBody>
      </p:sp>
      <p:sp>
        <p:nvSpPr>
          <p:cNvPr id="3" name="Subtitle 2"/>
          <p:cNvSpPr>
            <a:spLocks noGrp="1"/>
          </p:cNvSpPr>
          <p:nvPr>
            <p:ph type="subTitle" idx="1"/>
          </p:nvPr>
        </p:nvSpPr>
        <p:spPr/>
        <p:txBody>
          <a:bodyPr/>
          <a:lstStyle/>
          <a:p>
            <a:r>
              <a:rPr lang="en-US" dirty="0"/>
              <a:t>By Adam Lang</a:t>
            </a:r>
          </a:p>
          <a:p>
            <a:r>
              <a:rPr lang="en-US" dirty="0"/>
              <a:t>A Presentation for the Colorado State Budget Office </a:t>
            </a:r>
          </a:p>
        </p:txBody>
      </p:sp>
    </p:spTree>
    <p:extLst>
      <p:ext uri="{BB962C8B-B14F-4D97-AF65-F5344CB8AC3E}">
        <p14:creationId xmlns:p14="http://schemas.microsoft.com/office/powerpoint/2010/main" val="4259027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9-10-05 at 2.50.41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7852" y="427731"/>
            <a:ext cx="7067907" cy="3135932"/>
          </a:xfrm>
          <a:prstGeom prst="rect">
            <a:avLst/>
          </a:prstGeom>
        </p:spPr>
      </p:pic>
      <p:pic>
        <p:nvPicPr>
          <p:cNvPr id="4" name="Picture 3" descr="Screen Shot 2019-10-05 at 2.51.57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01525" y="3563663"/>
            <a:ext cx="7084615" cy="2574301"/>
          </a:xfrm>
          <a:prstGeom prst="rect">
            <a:avLst/>
          </a:prstGeom>
        </p:spPr>
      </p:pic>
    </p:spTree>
    <p:extLst>
      <p:ext uri="{BB962C8B-B14F-4D97-AF65-F5344CB8AC3E}">
        <p14:creationId xmlns:p14="http://schemas.microsoft.com/office/powerpoint/2010/main" val="27736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7F3400"/>
                </a:solidFill>
              </a:rPr>
              <a:t>Injuries from Weather</a:t>
            </a:r>
          </a:p>
        </p:txBody>
      </p:sp>
      <p:sp>
        <p:nvSpPr>
          <p:cNvPr id="3" name="Content Placeholder 2"/>
          <p:cNvSpPr>
            <a:spLocks noGrp="1"/>
          </p:cNvSpPr>
          <p:nvPr>
            <p:ph sz="quarter" idx="13"/>
          </p:nvPr>
        </p:nvSpPr>
        <p:spPr/>
        <p:txBody>
          <a:bodyPr/>
          <a:lstStyle/>
          <a:p>
            <a:r>
              <a:rPr lang="en-US" dirty="0"/>
              <a:t>Injuries</a:t>
            </a:r>
          </a:p>
          <a:p>
            <a:pPr marL="525780" indent="-457200">
              <a:buAutoNum type="arabicPeriod"/>
            </a:pPr>
            <a:r>
              <a:rPr lang="en-US" dirty="0"/>
              <a:t>Lightning: over 20 people struck a year</a:t>
            </a:r>
          </a:p>
          <a:p>
            <a:pPr marL="525780" indent="-457200">
              <a:buAutoNum type="arabicPeriod"/>
            </a:pPr>
            <a:r>
              <a:rPr lang="en-US" dirty="0"/>
              <a:t>Thunderstorms</a:t>
            </a:r>
          </a:p>
          <a:p>
            <a:pPr marL="525780" indent="-457200">
              <a:buAutoNum type="arabicPeriod"/>
            </a:pPr>
            <a:r>
              <a:rPr lang="en-US" dirty="0"/>
              <a:t>Tornados</a:t>
            </a:r>
          </a:p>
          <a:p>
            <a:pPr marL="525780" indent="-457200">
              <a:buAutoNum type="arabicPeriod"/>
            </a:pPr>
            <a:r>
              <a:rPr lang="en-US" dirty="0"/>
              <a:t>Avalanches</a:t>
            </a:r>
          </a:p>
          <a:p>
            <a:pPr marL="525780" indent="-457200">
              <a:buAutoNum type="arabicPeriod"/>
            </a:pPr>
            <a:endParaRPr lang="en-US" dirty="0"/>
          </a:p>
          <a:p>
            <a:pPr marL="525780" indent="-457200">
              <a:buAutoNum type="arabicPeriod"/>
            </a:pPr>
            <a:endParaRPr lang="en-US" dirty="0"/>
          </a:p>
        </p:txBody>
      </p:sp>
      <p:pic>
        <p:nvPicPr>
          <p:cNvPr id="5" name="Content Placeholder 4" descr="Screen Shot 2019-10-05 at 8.12.25 PM.png"/>
          <p:cNvPicPr>
            <a:picLocks noGrp="1" noChangeAspect="1"/>
          </p:cNvPicPr>
          <p:nvPr>
            <p:ph sz="quarter" idx="14"/>
          </p:nvPr>
        </p:nvPicPr>
        <p:blipFill>
          <a:blip r:embed="rId3" cstate="email">
            <a:extLst>
              <a:ext uri="{28A0092B-C50C-407E-A947-70E740481C1C}">
                <a14:useLocalDpi xmlns:a14="http://schemas.microsoft.com/office/drawing/2010/main" val="0"/>
              </a:ext>
            </a:extLst>
          </a:blip>
          <a:srcRect l="23454" r="23454"/>
          <a:stretch>
            <a:fillRect/>
          </a:stretch>
        </p:blipFill>
        <p:spPr/>
      </p:pic>
    </p:spTree>
    <p:extLst>
      <p:ext uri="{BB962C8B-B14F-4D97-AF65-F5344CB8AC3E}">
        <p14:creationId xmlns:p14="http://schemas.microsoft.com/office/powerpoint/2010/main" val="1211703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9-10-05 at 2.49.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952500"/>
            <a:ext cx="6997700" cy="4953000"/>
          </a:xfrm>
          <a:prstGeom prst="rect">
            <a:avLst/>
          </a:prstGeom>
        </p:spPr>
      </p:pic>
    </p:spTree>
    <p:extLst>
      <p:ext uri="{BB962C8B-B14F-4D97-AF65-F5344CB8AC3E}">
        <p14:creationId xmlns:p14="http://schemas.microsoft.com/office/powerpoint/2010/main" val="2662186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F3400"/>
                </a:solidFill>
              </a:rPr>
              <a:t>Storm Deaths</a:t>
            </a:r>
          </a:p>
        </p:txBody>
      </p:sp>
      <p:sp>
        <p:nvSpPr>
          <p:cNvPr id="3" name="Content Placeholder 2"/>
          <p:cNvSpPr>
            <a:spLocks noGrp="1"/>
          </p:cNvSpPr>
          <p:nvPr>
            <p:ph sz="quarter" idx="13"/>
          </p:nvPr>
        </p:nvSpPr>
        <p:spPr>
          <a:xfrm>
            <a:off x="1042416" y="2313432"/>
            <a:ext cx="3769776" cy="3493008"/>
          </a:xfrm>
        </p:spPr>
        <p:txBody>
          <a:bodyPr/>
          <a:lstStyle/>
          <a:p>
            <a:pPr marL="525780" indent="-457200">
              <a:buAutoNum type="arabicPeriod"/>
            </a:pPr>
            <a:r>
              <a:rPr lang="en-US" dirty="0"/>
              <a:t>Avalanche: 4</a:t>
            </a:r>
          </a:p>
          <a:p>
            <a:pPr marL="525780" indent="-457200">
              <a:buAutoNum type="arabicPeriod"/>
            </a:pPr>
            <a:r>
              <a:rPr lang="en-US" dirty="0"/>
              <a:t>Lightning: 3</a:t>
            </a:r>
          </a:p>
          <a:p>
            <a:pPr marL="525780" indent="-457200">
              <a:buAutoNum type="arabicPeriod"/>
            </a:pPr>
            <a:r>
              <a:rPr lang="en-US" dirty="0"/>
              <a:t>Thunderstorm Wind: 1</a:t>
            </a:r>
          </a:p>
        </p:txBody>
      </p:sp>
      <p:pic>
        <p:nvPicPr>
          <p:cNvPr id="5" name="Content Placeholder 4" descr="Screen Shot 2019-10-05 at 8.26.59 PM.png"/>
          <p:cNvPicPr>
            <a:picLocks noGrp="1" noChangeAspect="1"/>
          </p:cNvPicPr>
          <p:nvPr>
            <p:ph sz="quarter" idx="14"/>
          </p:nvPr>
        </p:nvPicPr>
        <p:blipFill>
          <a:blip r:embed="rId3">
            <a:extLst>
              <a:ext uri="{28A0092B-C50C-407E-A947-70E740481C1C}">
                <a14:useLocalDpi xmlns:a14="http://schemas.microsoft.com/office/drawing/2010/main" val="0"/>
              </a:ext>
            </a:extLst>
          </a:blip>
          <a:srcRect l="17498" r="17498"/>
          <a:stretch>
            <a:fillRect/>
          </a:stretch>
        </p:blipFill>
        <p:spPr/>
      </p:pic>
    </p:spTree>
    <p:extLst>
      <p:ext uri="{BB962C8B-B14F-4D97-AF65-F5344CB8AC3E}">
        <p14:creationId xmlns:p14="http://schemas.microsoft.com/office/powerpoint/2010/main" val="1715751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9-10-05 at 2.48.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00" y="901700"/>
            <a:ext cx="7734300" cy="5041900"/>
          </a:xfrm>
          <a:prstGeom prst="rect">
            <a:avLst/>
          </a:prstGeom>
        </p:spPr>
      </p:pic>
    </p:spTree>
    <p:extLst>
      <p:ext uri="{BB962C8B-B14F-4D97-AF65-F5344CB8AC3E}">
        <p14:creationId xmlns:p14="http://schemas.microsoft.com/office/powerpoint/2010/main" val="2084639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9-10-05 at 2.47.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2932" y="1935720"/>
            <a:ext cx="4227377" cy="3771941"/>
          </a:xfrm>
          <a:prstGeom prst="rect">
            <a:avLst/>
          </a:prstGeom>
        </p:spPr>
      </p:pic>
      <p:sp>
        <p:nvSpPr>
          <p:cNvPr id="6" name="TextBox 5"/>
          <p:cNvSpPr txBox="1"/>
          <p:nvPr/>
        </p:nvSpPr>
        <p:spPr>
          <a:xfrm>
            <a:off x="985831" y="618327"/>
            <a:ext cx="7084616" cy="1323439"/>
          </a:xfrm>
          <a:prstGeom prst="rect">
            <a:avLst/>
          </a:prstGeom>
          <a:noFill/>
        </p:spPr>
        <p:txBody>
          <a:bodyPr wrap="square" rtlCol="0">
            <a:spAutoFit/>
          </a:bodyPr>
          <a:lstStyle/>
          <a:p>
            <a:r>
              <a:rPr lang="en-US" sz="4000" dirty="0">
                <a:solidFill>
                  <a:srgbClr val="7F3400"/>
                </a:solidFill>
                <a:latin typeface="+mj-lt"/>
              </a:rPr>
              <a:t>Colorado Map: Where are the Weather Events? </a:t>
            </a:r>
          </a:p>
        </p:txBody>
      </p:sp>
    </p:spTree>
    <p:extLst>
      <p:ext uri="{BB962C8B-B14F-4D97-AF65-F5344CB8AC3E}">
        <p14:creationId xmlns:p14="http://schemas.microsoft.com/office/powerpoint/2010/main" val="2207077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F3400"/>
                </a:solidFill>
              </a:rPr>
              <a:t>Questions? </a:t>
            </a:r>
          </a:p>
        </p:txBody>
      </p:sp>
      <p:sp>
        <p:nvSpPr>
          <p:cNvPr id="3" name="Content Placeholder 2"/>
          <p:cNvSpPr>
            <a:spLocks noGrp="1"/>
          </p:cNvSpPr>
          <p:nvPr>
            <p:ph idx="1"/>
          </p:nvPr>
        </p:nvSpPr>
        <p:spPr/>
        <p:txBody>
          <a:bodyPr/>
          <a:lstStyle/>
          <a:p>
            <a:r>
              <a:rPr lang="en-US" dirty="0"/>
              <a:t>Contact information</a:t>
            </a:r>
          </a:p>
          <a:p>
            <a:r>
              <a:rPr lang="en-US" dirty="0"/>
              <a:t>1-720-WEA-DATA</a:t>
            </a:r>
          </a:p>
          <a:p>
            <a:r>
              <a:rPr lang="en-US" dirty="0"/>
              <a:t>Email: </a:t>
            </a:r>
            <a:r>
              <a:rPr lang="en-US" dirty="0" err="1"/>
              <a:t>coloradoweatherdata@colorado.gov</a:t>
            </a:r>
            <a:endParaRPr lang="en-US" dirty="0"/>
          </a:p>
        </p:txBody>
      </p:sp>
    </p:spTree>
    <p:extLst>
      <p:ext uri="{BB962C8B-B14F-4D97-AF65-F5344CB8AC3E}">
        <p14:creationId xmlns:p14="http://schemas.microsoft.com/office/powerpoint/2010/main" val="2378554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F3400"/>
                </a:solidFill>
              </a:rPr>
              <a:t>References</a:t>
            </a:r>
          </a:p>
        </p:txBody>
      </p:sp>
      <p:sp>
        <p:nvSpPr>
          <p:cNvPr id="5" name="TextBox 4"/>
          <p:cNvSpPr txBox="1"/>
          <p:nvPr/>
        </p:nvSpPr>
        <p:spPr>
          <a:xfrm>
            <a:off x="1043490" y="2490020"/>
            <a:ext cx="7024744" cy="2308324"/>
          </a:xfrm>
          <a:prstGeom prst="rect">
            <a:avLst/>
          </a:prstGeom>
          <a:noFill/>
        </p:spPr>
        <p:txBody>
          <a:bodyPr wrap="square" rtlCol="0">
            <a:spAutoFit/>
          </a:bodyPr>
          <a:lstStyle/>
          <a:p>
            <a:pPr marL="285750" indent="-285750">
              <a:buFont typeface="Arial"/>
              <a:buChar char="•"/>
            </a:pPr>
            <a:r>
              <a:rPr lang="en-US" dirty="0"/>
              <a:t>Berwyn, B. (2019) Avalanches Menace Colorado as Climate Change Raises the Risk. Retrieved from: </a:t>
            </a:r>
            <a:r>
              <a:rPr lang="en-US" dirty="0">
                <a:hlinkClick r:id="rId2"/>
              </a:rPr>
              <a:t>www.insideclimatenews.org</a:t>
            </a:r>
            <a:r>
              <a:rPr lang="en-US" dirty="0"/>
              <a:t>. </a:t>
            </a:r>
          </a:p>
          <a:p>
            <a:pPr marL="285750" indent="-285750">
              <a:buFont typeface="Arial"/>
              <a:buChar char="•"/>
            </a:pPr>
            <a:r>
              <a:rPr lang="en-US" dirty="0"/>
              <a:t>Colorado Demographics (2019) Colorado Cities By Population. Retrieved from: </a:t>
            </a:r>
            <a:r>
              <a:rPr lang="en-US" dirty="0" err="1"/>
              <a:t>www.colorado-demographics.com</a:t>
            </a:r>
            <a:endParaRPr lang="en-US" dirty="0"/>
          </a:p>
          <a:p>
            <a:pPr marL="285750" indent="-285750">
              <a:buFont typeface="Arial"/>
              <a:buChar char="•"/>
            </a:pPr>
            <a:r>
              <a:rPr lang="en-US" dirty="0"/>
              <a:t>McKee, S. (2019) The Numbers Behind Lightning Strikes and Casualties in Colorado. Retrieved from:  </a:t>
            </a:r>
            <a:r>
              <a:rPr lang="en-US" dirty="0">
                <a:hlinkClick r:id="rId3"/>
              </a:rPr>
              <a:t>www.outtherecolorado.com</a:t>
            </a:r>
            <a:endParaRPr lang="en-US" dirty="0"/>
          </a:p>
          <a:p>
            <a:pPr marL="285750" indent="-285750">
              <a:buFont typeface="Arial"/>
              <a:buChar char="•"/>
            </a:pPr>
            <a:r>
              <a:rPr lang="en-US" dirty="0"/>
              <a:t>NOAA 2015-2016 Storm Events. Retrieved from: https://</a:t>
            </a:r>
            <a:r>
              <a:rPr lang="en-US" dirty="0" err="1"/>
              <a:t>ncdc.noaa.gov</a:t>
            </a:r>
            <a:r>
              <a:rPr lang="en-US" dirty="0"/>
              <a:t>/</a:t>
            </a:r>
            <a:r>
              <a:rPr lang="en-US" dirty="0" err="1"/>
              <a:t>stormevents</a:t>
            </a:r>
            <a:r>
              <a:rPr lang="en-US" dirty="0"/>
              <a:t>/</a:t>
            </a:r>
          </a:p>
        </p:txBody>
      </p:sp>
    </p:spTree>
    <p:extLst>
      <p:ext uri="{BB962C8B-B14F-4D97-AF65-F5344CB8AC3E}">
        <p14:creationId xmlns:p14="http://schemas.microsoft.com/office/powerpoint/2010/main" val="2682443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7F3400"/>
                </a:solidFill>
              </a:rPr>
              <a:t>A Year of Storm Activity: Where should you focus your budget?</a:t>
            </a:r>
          </a:p>
        </p:txBody>
      </p:sp>
      <p:pic>
        <p:nvPicPr>
          <p:cNvPr id="4" name="Content Placeholder 3" descr="Screen Shot 2019-10-05 at 12.45.42 PM.png"/>
          <p:cNvPicPr>
            <a:picLocks noGrp="1" noChangeAspect="1"/>
          </p:cNvPicPr>
          <p:nvPr>
            <p:ph idx="1"/>
          </p:nvPr>
        </p:nvPicPr>
        <p:blipFill>
          <a:blip r:embed="rId3" cstate="print">
            <a:extLst>
              <a:ext uri="{28A0092B-C50C-407E-A947-70E740481C1C}">
                <a14:useLocalDpi xmlns:a14="http://schemas.microsoft.com/office/drawing/2010/main"/>
              </a:ext>
            </a:extLst>
          </a:blip>
          <a:srcRect/>
          <a:stretch>
            <a:fillRect/>
          </a:stretch>
        </p:blipFill>
        <p:spPr>
          <a:ln w="57150" cmpd="sng">
            <a:solidFill>
              <a:schemeClr val="accent5"/>
            </a:solidFill>
          </a:ln>
        </p:spPr>
      </p:pic>
    </p:spTree>
    <p:extLst>
      <p:ext uri="{BB962C8B-B14F-4D97-AF65-F5344CB8AC3E}">
        <p14:creationId xmlns:p14="http://schemas.microsoft.com/office/powerpoint/2010/main" val="308052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F3400"/>
                </a:solidFill>
              </a:rPr>
              <a:t>A Year of Storm Activity</a:t>
            </a:r>
          </a:p>
        </p:txBody>
      </p:sp>
      <p:pic>
        <p:nvPicPr>
          <p:cNvPr id="12" name="Content Placeholder 11" descr="Screen Shot 2019-10-05 at 1.40.27 PM.png"/>
          <p:cNvPicPr>
            <a:picLocks noGrp="1" noChangeAspect="1"/>
          </p:cNvPicPr>
          <p:nvPr>
            <p:ph idx="1"/>
          </p:nvPr>
        </p:nvPicPr>
        <p:blipFill>
          <a:blip r:embed="rId3">
            <a:extLst>
              <a:ext uri="{28A0092B-C50C-407E-A947-70E740481C1C}">
                <a14:useLocalDpi xmlns:a14="http://schemas.microsoft.com/office/drawing/2010/main" val="0"/>
              </a:ext>
            </a:extLst>
          </a:blip>
          <a:srcRect t="12775" b="12775"/>
          <a:stretch>
            <a:fillRect/>
          </a:stretch>
        </p:blipFill>
        <p:spPr>
          <a:xfrm>
            <a:off x="668360" y="2170664"/>
            <a:ext cx="6098785" cy="3508977"/>
          </a:xfrm>
        </p:spPr>
      </p:pic>
      <p:pic>
        <p:nvPicPr>
          <p:cNvPr id="13" name="Picture 12" descr="Screen Shot 2019-10-05 at 1.41.0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7145" y="2250641"/>
            <a:ext cx="1765300" cy="3429000"/>
          </a:xfrm>
          <a:prstGeom prst="rect">
            <a:avLst/>
          </a:prstGeom>
        </p:spPr>
      </p:pic>
    </p:spTree>
    <p:extLst>
      <p:ext uri="{BB962C8B-B14F-4D97-AF65-F5344CB8AC3E}">
        <p14:creationId xmlns:p14="http://schemas.microsoft.com/office/powerpoint/2010/main" val="580553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611772" cy="1143000"/>
          </a:xfrm>
        </p:spPr>
        <p:txBody>
          <a:bodyPr>
            <a:normAutofit fontScale="90000"/>
          </a:bodyPr>
          <a:lstStyle/>
          <a:p>
            <a:r>
              <a:rPr lang="en-US" dirty="0">
                <a:solidFill>
                  <a:srgbClr val="7F3400"/>
                </a:solidFill>
              </a:rPr>
              <a:t>Most Common Storms: Spring/Summer </a:t>
            </a:r>
          </a:p>
        </p:txBody>
      </p:sp>
      <p:sp>
        <p:nvSpPr>
          <p:cNvPr id="3" name="Content Placeholder 2"/>
          <p:cNvSpPr>
            <a:spLocks noGrp="1"/>
          </p:cNvSpPr>
          <p:nvPr>
            <p:ph sz="quarter" idx="13"/>
          </p:nvPr>
        </p:nvSpPr>
        <p:spPr/>
        <p:txBody>
          <a:bodyPr/>
          <a:lstStyle/>
          <a:p>
            <a:r>
              <a:rPr lang="en-US" dirty="0"/>
              <a:t>May, June, July</a:t>
            </a:r>
          </a:p>
          <a:p>
            <a:pPr marL="525780" indent="-457200">
              <a:buAutoNum type="arabicPeriod"/>
            </a:pPr>
            <a:r>
              <a:rPr lang="en-US" dirty="0"/>
              <a:t>Hail</a:t>
            </a:r>
          </a:p>
          <a:p>
            <a:pPr marL="525780" indent="-457200">
              <a:buAutoNum type="arabicPeriod"/>
            </a:pPr>
            <a:r>
              <a:rPr lang="en-US" dirty="0"/>
              <a:t>Thunderstorms</a:t>
            </a:r>
          </a:p>
          <a:p>
            <a:pPr marL="525780" indent="-457200">
              <a:buAutoNum type="arabicPeriod"/>
            </a:pPr>
            <a:r>
              <a:rPr lang="en-US" dirty="0"/>
              <a:t>Tornados</a:t>
            </a:r>
          </a:p>
          <a:p>
            <a:pPr marL="525780" indent="-457200">
              <a:buAutoNum type="arabicPeriod"/>
            </a:pPr>
            <a:r>
              <a:rPr lang="en-US" dirty="0"/>
              <a:t>Flash Floods</a:t>
            </a:r>
          </a:p>
          <a:p>
            <a:pPr marL="525780" indent="-457200">
              <a:buAutoNum type="arabicPeriod"/>
            </a:pPr>
            <a:endParaRPr lang="en-US" dirty="0"/>
          </a:p>
          <a:p>
            <a:r>
              <a:rPr lang="en-US" dirty="0"/>
              <a:t>Most Storm Damages!</a:t>
            </a:r>
          </a:p>
        </p:txBody>
      </p:sp>
      <p:pic>
        <p:nvPicPr>
          <p:cNvPr id="6" name="Content Placeholder 5" descr="Screen Shot 2019-10-05 at 7.22.43 PM.png"/>
          <p:cNvPicPr>
            <a:picLocks noGrp="1" noChangeAspect="1"/>
          </p:cNvPicPr>
          <p:nvPr>
            <p:ph sz="quarter" idx="14"/>
          </p:nvPr>
        </p:nvPicPr>
        <p:blipFill>
          <a:blip r:embed="rId3" cstate="email">
            <a:extLst>
              <a:ext uri="{28A0092B-C50C-407E-A947-70E740481C1C}">
                <a14:useLocalDpi xmlns:a14="http://schemas.microsoft.com/office/drawing/2010/main" val="0"/>
              </a:ext>
            </a:extLst>
          </a:blip>
          <a:srcRect t="6208" b="6208"/>
          <a:stretch>
            <a:fillRect/>
          </a:stretch>
        </p:blipFill>
        <p:spPr>
          <a:xfrm>
            <a:off x="4645153" y="2313431"/>
            <a:ext cx="1537178" cy="1570059"/>
          </a:xfrm>
        </p:spPr>
      </p:pic>
      <p:pic>
        <p:nvPicPr>
          <p:cNvPr id="7" name="Picture 6" descr="Screen Shot 2019-10-05 at 7.23.30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414685" y="4102136"/>
            <a:ext cx="2505381" cy="1704304"/>
          </a:xfrm>
          <a:prstGeom prst="rect">
            <a:avLst/>
          </a:prstGeom>
        </p:spPr>
      </p:pic>
    </p:spTree>
    <p:extLst>
      <p:ext uri="{BB962C8B-B14F-4D97-AF65-F5344CB8AC3E}">
        <p14:creationId xmlns:p14="http://schemas.microsoft.com/office/powerpoint/2010/main" val="1761294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9-10-05 at 7.26.26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18741" y="1046097"/>
            <a:ext cx="7151452" cy="4152940"/>
          </a:xfrm>
          <a:prstGeom prst="rect">
            <a:avLst/>
          </a:prstGeom>
          <a:ln w="57150" cmpd="sng">
            <a:solidFill>
              <a:srgbClr val="956B43"/>
            </a:solidFill>
          </a:ln>
        </p:spPr>
      </p:pic>
      <p:sp>
        <p:nvSpPr>
          <p:cNvPr id="3" name="TextBox 2"/>
          <p:cNvSpPr txBox="1"/>
          <p:nvPr/>
        </p:nvSpPr>
        <p:spPr>
          <a:xfrm>
            <a:off x="935704" y="5514810"/>
            <a:ext cx="6850690" cy="646331"/>
          </a:xfrm>
          <a:prstGeom prst="rect">
            <a:avLst/>
          </a:prstGeom>
          <a:noFill/>
        </p:spPr>
        <p:txBody>
          <a:bodyPr wrap="square" rtlCol="0">
            <a:spAutoFit/>
          </a:bodyPr>
          <a:lstStyle/>
          <a:p>
            <a:r>
              <a:rPr lang="en-US" dirty="0"/>
              <a:t>May and June: Hail prevails as the most common storm type. Thunderstorms, Tornados and Flash Floods are also common.  </a:t>
            </a:r>
          </a:p>
        </p:txBody>
      </p:sp>
    </p:spTree>
    <p:extLst>
      <p:ext uri="{BB962C8B-B14F-4D97-AF65-F5344CB8AC3E}">
        <p14:creationId xmlns:p14="http://schemas.microsoft.com/office/powerpoint/2010/main" val="137724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7F3400"/>
                </a:solidFill>
              </a:rPr>
              <a:t>Most Common Storms: Winter</a:t>
            </a:r>
          </a:p>
        </p:txBody>
      </p:sp>
      <p:sp>
        <p:nvSpPr>
          <p:cNvPr id="3" name="Content Placeholder 2"/>
          <p:cNvSpPr>
            <a:spLocks noGrp="1"/>
          </p:cNvSpPr>
          <p:nvPr>
            <p:ph sz="quarter" idx="13"/>
          </p:nvPr>
        </p:nvSpPr>
        <p:spPr/>
        <p:txBody>
          <a:bodyPr>
            <a:normAutofit fontScale="92500" lnSpcReduction="20000"/>
          </a:bodyPr>
          <a:lstStyle/>
          <a:p>
            <a:r>
              <a:rPr lang="en-US" dirty="0"/>
              <a:t>December - March</a:t>
            </a:r>
          </a:p>
          <a:p>
            <a:pPr marL="525780" indent="-457200">
              <a:buAutoNum type="arabicPeriod"/>
            </a:pPr>
            <a:r>
              <a:rPr lang="en-US" dirty="0"/>
              <a:t>Winter Storm</a:t>
            </a:r>
          </a:p>
          <a:p>
            <a:pPr marL="525780" indent="-457200">
              <a:buAutoNum type="arabicPeriod"/>
            </a:pPr>
            <a:r>
              <a:rPr lang="en-US" dirty="0"/>
              <a:t>Winter Weather</a:t>
            </a:r>
          </a:p>
          <a:p>
            <a:pPr marL="525780" indent="-457200">
              <a:buAutoNum type="arabicPeriod"/>
            </a:pPr>
            <a:r>
              <a:rPr lang="en-US" dirty="0"/>
              <a:t>Heavy Snow</a:t>
            </a:r>
          </a:p>
          <a:p>
            <a:pPr marL="525780" indent="-457200">
              <a:buAutoNum type="arabicPeriod"/>
            </a:pPr>
            <a:r>
              <a:rPr lang="en-US" dirty="0"/>
              <a:t>High Wind</a:t>
            </a:r>
          </a:p>
          <a:p>
            <a:pPr marL="525780" indent="-457200">
              <a:buAutoNum type="arabicPeriod"/>
            </a:pPr>
            <a:r>
              <a:rPr lang="en-US" dirty="0"/>
              <a:t>Dense Fog</a:t>
            </a:r>
          </a:p>
          <a:p>
            <a:pPr marL="68580" indent="0">
              <a:buNone/>
            </a:pPr>
            <a:endParaRPr lang="en-US" dirty="0"/>
          </a:p>
          <a:p>
            <a:r>
              <a:rPr lang="en-US" dirty="0"/>
              <a:t>February MOST winter weather: CDOT storm crews are needed most! </a:t>
            </a:r>
          </a:p>
        </p:txBody>
      </p:sp>
      <p:pic>
        <p:nvPicPr>
          <p:cNvPr id="5" name="Content Placeholder 4" descr="Screen Shot 2019-10-05 at 7.39.07 PM.png"/>
          <p:cNvPicPr>
            <a:picLocks noGrp="1" noChangeAspect="1"/>
          </p:cNvPicPr>
          <p:nvPr>
            <p:ph sz="quarter" idx="14"/>
          </p:nvPr>
        </p:nvPicPr>
        <p:blipFill>
          <a:blip r:embed="rId3" cstate="email">
            <a:extLst>
              <a:ext uri="{28A0092B-C50C-407E-A947-70E740481C1C}">
                <a14:useLocalDpi xmlns:a14="http://schemas.microsoft.com/office/drawing/2010/main" val="0"/>
              </a:ext>
            </a:extLst>
          </a:blip>
          <a:srcRect l="13445" r="13445"/>
          <a:stretch>
            <a:fillRect/>
          </a:stretch>
        </p:blipFill>
        <p:spPr/>
      </p:pic>
    </p:spTree>
    <p:extLst>
      <p:ext uri="{BB962C8B-B14F-4D97-AF65-F5344CB8AC3E}">
        <p14:creationId xmlns:p14="http://schemas.microsoft.com/office/powerpoint/2010/main" val="121824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9-10-05 at 7.52.14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68868" y="1117580"/>
            <a:ext cx="7402087" cy="3224258"/>
          </a:xfrm>
          <a:prstGeom prst="rect">
            <a:avLst/>
          </a:prstGeom>
          <a:ln w="57150" cmpd="sng">
            <a:solidFill>
              <a:srgbClr val="956B43"/>
            </a:solidFill>
          </a:ln>
        </p:spPr>
      </p:pic>
      <p:sp>
        <p:nvSpPr>
          <p:cNvPr id="3" name="TextBox 2"/>
          <p:cNvSpPr txBox="1"/>
          <p:nvPr/>
        </p:nvSpPr>
        <p:spPr>
          <a:xfrm>
            <a:off x="1052667" y="4695944"/>
            <a:ext cx="6466383" cy="923330"/>
          </a:xfrm>
          <a:prstGeom prst="rect">
            <a:avLst/>
          </a:prstGeom>
          <a:noFill/>
        </p:spPr>
        <p:txBody>
          <a:bodyPr wrap="square" rtlCol="0">
            <a:spAutoFit/>
          </a:bodyPr>
          <a:lstStyle/>
          <a:p>
            <a:pPr marL="285750" indent="-285750">
              <a:buFont typeface="Arial"/>
              <a:buChar char="•"/>
            </a:pPr>
            <a:r>
              <a:rPr lang="en-US" dirty="0"/>
              <a:t>Winter Weather prevails December </a:t>
            </a:r>
            <a:r>
              <a:rPr lang="mr-IN" dirty="0"/>
              <a:t>–</a:t>
            </a:r>
            <a:r>
              <a:rPr lang="en-US" dirty="0"/>
              <a:t> March</a:t>
            </a:r>
          </a:p>
          <a:p>
            <a:pPr marL="285750" indent="-285750">
              <a:buFont typeface="Arial"/>
              <a:buChar char="•"/>
            </a:pPr>
            <a:r>
              <a:rPr lang="en-US" dirty="0"/>
              <a:t>February has the most winter weather of all the months: prepare your storm crew budget! </a:t>
            </a:r>
          </a:p>
        </p:txBody>
      </p:sp>
    </p:spTree>
    <p:extLst>
      <p:ext uri="{BB962C8B-B14F-4D97-AF65-F5344CB8AC3E}">
        <p14:creationId xmlns:p14="http://schemas.microsoft.com/office/powerpoint/2010/main" val="429028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7F3400"/>
                </a:solidFill>
              </a:rPr>
              <a:t>Least Common Storms: Still a concern</a:t>
            </a:r>
          </a:p>
        </p:txBody>
      </p:sp>
      <p:sp>
        <p:nvSpPr>
          <p:cNvPr id="3" name="Content Placeholder 2"/>
          <p:cNvSpPr>
            <a:spLocks noGrp="1"/>
          </p:cNvSpPr>
          <p:nvPr>
            <p:ph sz="quarter" idx="13"/>
          </p:nvPr>
        </p:nvSpPr>
        <p:spPr/>
        <p:txBody>
          <a:bodyPr/>
          <a:lstStyle/>
          <a:p>
            <a:r>
              <a:rPr lang="en-US" dirty="0"/>
              <a:t>Debris flow</a:t>
            </a:r>
          </a:p>
          <a:p>
            <a:r>
              <a:rPr lang="en-US" dirty="0"/>
              <a:t>Dense fog</a:t>
            </a:r>
          </a:p>
          <a:p>
            <a:r>
              <a:rPr lang="en-US" dirty="0"/>
              <a:t>Wildfires</a:t>
            </a:r>
          </a:p>
          <a:p>
            <a:r>
              <a:rPr lang="en-US" dirty="0"/>
              <a:t>Lightning</a:t>
            </a:r>
          </a:p>
          <a:p>
            <a:r>
              <a:rPr lang="en-US" dirty="0"/>
              <a:t>Droughts</a:t>
            </a:r>
          </a:p>
          <a:p>
            <a:r>
              <a:rPr lang="en-US" dirty="0"/>
              <a:t>Avalanches</a:t>
            </a:r>
          </a:p>
        </p:txBody>
      </p:sp>
      <p:sp>
        <p:nvSpPr>
          <p:cNvPr id="4" name="Content Placeholder 3"/>
          <p:cNvSpPr>
            <a:spLocks noGrp="1"/>
          </p:cNvSpPr>
          <p:nvPr>
            <p:ph sz="quarter" idx="14"/>
          </p:nvPr>
        </p:nvSpPr>
        <p:spPr/>
        <p:txBody>
          <a:bodyPr/>
          <a:lstStyle/>
          <a:p>
            <a:r>
              <a:rPr lang="en-US" dirty="0"/>
              <a:t>These events occur January-April and September </a:t>
            </a:r>
            <a:r>
              <a:rPr lang="mr-IN" dirty="0"/>
              <a:t>–</a:t>
            </a:r>
            <a:r>
              <a:rPr lang="en-US" dirty="0"/>
              <a:t>November</a:t>
            </a:r>
          </a:p>
          <a:p>
            <a:r>
              <a:rPr lang="en-US" dirty="0"/>
              <a:t>As a whole they are not as destructive but are worth planning for</a:t>
            </a:r>
          </a:p>
        </p:txBody>
      </p:sp>
    </p:spTree>
    <p:extLst>
      <p:ext uri="{BB962C8B-B14F-4D97-AF65-F5344CB8AC3E}">
        <p14:creationId xmlns:p14="http://schemas.microsoft.com/office/powerpoint/2010/main" val="4129948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F3400"/>
                </a:solidFill>
              </a:rPr>
              <a:t>Storm Damages</a:t>
            </a:r>
          </a:p>
        </p:txBody>
      </p:sp>
      <p:sp>
        <p:nvSpPr>
          <p:cNvPr id="3" name="Content Placeholder 2"/>
          <p:cNvSpPr>
            <a:spLocks noGrp="1"/>
          </p:cNvSpPr>
          <p:nvPr>
            <p:ph sz="quarter" idx="13"/>
          </p:nvPr>
        </p:nvSpPr>
        <p:spPr/>
        <p:txBody>
          <a:bodyPr/>
          <a:lstStyle/>
          <a:p>
            <a:r>
              <a:rPr lang="en-US" dirty="0"/>
              <a:t>Damaged Crops</a:t>
            </a:r>
          </a:p>
          <a:p>
            <a:pPr marL="525780" indent="-457200">
              <a:buAutoNum type="arabicPeriod"/>
            </a:pPr>
            <a:r>
              <a:rPr lang="en-US" dirty="0"/>
              <a:t>Flood</a:t>
            </a:r>
          </a:p>
          <a:p>
            <a:pPr marL="525780" indent="-457200">
              <a:buAutoNum type="arabicPeriod"/>
            </a:pPr>
            <a:r>
              <a:rPr lang="en-US" dirty="0"/>
              <a:t>Flash Floods</a:t>
            </a:r>
          </a:p>
          <a:p>
            <a:pPr marL="525780" indent="-457200">
              <a:buAutoNum type="arabicPeriod"/>
            </a:pPr>
            <a:r>
              <a:rPr lang="en-US" dirty="0"/>
              <a:t>Tornados</a:t>
            </a:r>
          </a:p>
          <a:p>
            <a:pPr marL="68580" indent="0">
              <a:buNone/>
            </a:pPr>
            <a:endParaRPr lang="en-US" dirty="0"/>
          </a:p>
          <a:p>
            <a:r>
              <a:rPr lang="en-US" dirty="0"/>
              <a:t>Spring </a:t>
            </a:r>
            <a:r>
              <a:rPr lang="mr-IN" dirty="0"/>
              <a:t>–</a:t>
            </a:r>
            <a:r>
              <a:rPr lang="en-US" dirty="0"/>
              <a:t> Summer Months</a:t>
            </a:r>
          </a:p>
        </p:txBody>
      </p:sp>
      <p:sp>
        <p:nvSpPr>
          <p:cNvPr id="4" name="Content Placeholder 3"/>
          <p:cNvSpPr>
            <a:spLocks noGrp="1"/>
          </p:cNvSpPr>
          <p:nvPr>
            <p:ph sz="quarter" idx="14"/>
          </p:nvPr>
        </p:nvSpPr>
        <p:spPr/>
        <p:txBody>
          <a:bodyPr/>
          <a:lstStyle/>
          <a:p>
            <a:r>
              <a:rPr lang="en-US" dirty="0"/>
              <a:t>Damaged Property</a:t>
            </a:r>
          </a:p>
          <a:p>
            <a:pPr marL="525780" indent="-457200">
              <a:buAutoNum type="arabicPeriod"/>
            </a:pPr>
            <a:r>
              <a:rPr lang="en-US" dirty="0"/>
              <a:t>Flood</a:t>
            </a:r>
          </a:p>
          <a:p>
            <a:pPr marL="525780" indent="-457200">
              <a:buAutoNum type="arabicPeriod"/>
            </a:pPr>
            <a:r>
              <a:rPr lang="en-US" dirty="0"/>
              <a:t>Flash Floods</a:t>
            </a:r>
          </a:p>
          <a:p>
            <a:pPr marL="525780" indent="-457200">
              <a:buAutoNum type="arabicPeriod"/>
            </a:pPr>
            <a:r>
              <a:rPr lang="en-US" dirty="0"/>
              <a:t>Hail</a:t>
            </a:r>
          </a:p>
          <a:p>
            <a:pPr marL="525780" indent="-457200">
              <a:buAutoNum type="arabicPeriod"/>
            </a:pPr>
            <a:r>
              <a:rPr lang="en-US" dirty="0"/>
              <a:t>Tornados</a:t>
            </a:r>
          </a:p>
          <a:p>
            <a:pPr marL="525780" indent="-457200">
              <a:buAutoNum type="arabicPeriod"/>
            </a:pPr>
            <a:r>
              <a:rPr lang="en-US" dirty="0"/>
              <a:t>Thunderstorm Wind</a:t>
            </a:r>
          </a:p>
        </p:txBody>
      </p:sp>
    </p:spTree>
    <p:extLst>
      <p:ext uri="{BB962C8B-B14F-4D97-AF65-F5344CB8AC3E}">
        <p14:creationId xmlns:p14="http://schemas.microsoft.com/office/powerpoint/2010/main" val="4162447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1617</TotalTime>
  <Words>1696</Words>
  <Application>Microsoft Office PowerPoint</Application>
  <PresentationFormat>On-screen Show (4:3)</PresentationFormat>
  <Paragraphs>125</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Impact</vt:lpstr>
      <vt:lpstr>Times New Roman</vt:lpstr>
      <vt:lpstr>Wingdings 2</vt:lpstr>
      <vt:lpstr>Austin</vt:lpstr>
      <vt:lpstr>Colorado Storm Data: 2015-2016 How do you plan the Storm budget?</vt:lpstr>
      <vt:lpstr>A Year of Storm Activity: Where should you focus your budget?</vt:lpstr>
      <vt:lpstr>A Year of Storm Activity</vt:lpstr>
      <vt:lpstr>Most Common Storms: Spring/Summer </vt:lpstr>
      <vt:lpstr>PowerPoint Presentation</vt:lpstr>
      <vt:lpstr>Most Common Storms: Winter</vt:lpstr>
      <vt:lpstr>PowerPoint Presentation</vt:lpstr>
      <vt:lpstr>Least Common Storms: Still a concern</vt:lpstr>
      <vt:lpstr>Storm Damages</vt:lpstr>
      <vt:lpstr>PowerPoint Presentation</vt:lpstr>
      <vt:lpstr>Injuries from Weather</vt:lpstr>
      <vt:lpstr>PowerPoint Presentation</vt:lpstr>
      <vt:lpstr>Storm Deaths</vt:lpstr>
      <vt:lpstr>PowerPoint Presentation</vt:lpstr>
      <vt:lpstr>PowerPoint Presentation</vt:lpstr>
      <vt:lpstr>Questions?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Colorado Storm Data: 2015-2016</dc:title>
  <dc:creator>Rachel Shrinsky</dc:creator>
  <cp:lastModifiedBy>pythonadam525@outlook.com</cp:lastModifiedBy>
  <cp:revision>29</cp:revision>
  <dcterms:created xsi:type="dcterms:W3CDTF">2019-10-05T16:39:10Z</dcterms:created>
  <dcterms:modified xsi:type="dcterms:W3CDTF">2020-08-15T19:23:42Z</dcterms:modified>
</cp:coreProperties>
</file>