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Lst>
  <p:sldSz cy="6858000" cx="9144000"/>
  <p:notesSz cx="6858000" cy="9144000"/>
  <p:embeddedFontLst>
    <p:embeddedFont>
      <p:font typeface="Quattrocento Sans"/>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11" roundtripDataSignature="AMtx7mgI/Q+omHvW6tEk7DIFUO/yZE0xR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customschemas.google.com/relationships/presentationmetadata" Target="metadata"/><Relationship Id="rId10" Type="http://schemas.openxmlformats.org/officeDocument/2006/relationships/font" Target="fonts/QuattrocentoSans-boldItalic.fntdata"/><Relationship Id="rId9" Type="http://schemas.openxmlformats.org/officeDocument/2006/relationships/font" Target="fonts/Quattrocento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QuattrocentoSans-regular.fntdata"/><Relationship Id="rId8" Type="http://schemas.openxmlformats.org/officeDocument/2006/relationships/font" Target="fonts/QuattrocentoSan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A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 name="Shape 15"/>
        <p:cNvGrpSpPr/>
        <p:nvPr/>
      </p:nvGrpSpPr>
      <p:grpSpPr>
        <a:xfrm>
          <a:off x="0" y="0"/>
          <a:ext cx="0" cy="0"/>
          <a:chOff x="0" y="0"/>
          <a:chExt cx="0" cy="0"/>
        </a:xfrm>
      </p:grpSpPr>
      <p:sp>
        <p:nvSpPr>
          <p:cNvPr id="16" name="Google Shape;16;p1:notes"/>
          <p:cNvSpPr txBox="1"/>
          <p:nvPr>
            <p:ph idx="12" type="sldNum"/>
          </p:nvPr>
        </p:nvSpPr>
        <p:spPr>
          <a:xfrm>
            <a:off x="6042320" y="9493393"/>
            <a:ext cx="169918" cy="184666"/>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AU" sz="1800" u="none" cap="none" strike="noStrike">
                <a:solidFill>
                  <a:srgbClr val="000000"/>
                </a:solidFill>
              </a:rPr>
              <a:t>‹#›</a:t>
            </a:fld>
            <a:endParaRPr b="0" i="0" sz="1800" u="none" cap="none" strike="noStrike">
              <a:solidFill>
                <a:srgbClr val="000000"/>
              </a:solidFill>
            </a:endParaRPr>
          </a:p>
        </p:txBody>
      </p:sp>
      <p:sp>
        <p:nvSpPr>
          <p:cNvPr id="17" name="Google Shape;17;p1:notes"/>
          <p:cNvSpPr/>
          <p:nvPr>
            <p:ph idx="2" type="sldImg"/>
          </p:nvPr>
        </p:nvSpPr>
        <p:spPr>
          <a:xfrm>
            <a:off x="-2319338" y="1265238"/>
            <a:ext cx="11201401" cy="84010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 name="Google Shape;18;p1:notes"/>
          <p:cNvSpPr txBox="1"/>
          <p:nvPr>
            <p:ph idx="1" type="body"/>
          </p:nvPr>
        </p:nvSpPr>
        <p:spPr>
          <a:xfrm>
            <a:off x="789535" y="605318"/>
            <a:ext cx="5470797" cy="24622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lang="en-AU"/>
              <a:t>Hypothesis: </a:t>
            </a:r>
            <a:r>
              <a:rPr b="0" i="1" lang="en-AU" sz="1200" u="none" cap="none" strike="noStrike">
                <a:solidFill>
                  <a:srgbClr val="000000"/>
                </a:solidFill>
                <a:latin typeface="Arial"/>
                <a:ea typeface="Arial"/>
                <a:cs typeface="Arial"/>
                <a:sym typeface="Arial"/>
              </a:rPr>
              <a:t>Create a Hypothesis with an emphasis on SMART principles. </a:t>
            </a:r>
            <a:r>
              <a:rPr b="1" i="1" lang="en-AU" sz="1200" u="none" cap="none" strike="noStrike">
                <a:solidFill>
                  <a:srgbClr val="000000"/>
                </a:solidFill>
                <a:latin typeface="Arial"/>
                <a:ea typeface="Arial"/>
                <a:cs typeface="Arial"/>
                <a:sym typeface="Arial"/>
              </a:rPr>
              <a:t>(</a:t>
            </a:r>
            <a:r>
              <a:rPr b="1" i="1" lang="en-AU" sz="1200"/>
              <a:t>S – Specific, M – Measurable, A – Achievable, R – Realistic, T – Timebound). </a:t>
            </a:r>
            <a:r>
              <a:rPr b="0" i="0" lang="en-AU" sz="1200"/>
              <a:t>If you cannot do this, you </a:t>
            </a:r>
            <a:r>
              <a:rPr b="1" i="0" lang="en-AU" sz="1200"/>
              <a:t>do not</a:t>
            </a:r>
            <a:r>
              <a:rPr b="0" i="0" lang="en-AU" sz="1200"/>
              <a:t> have a good grasp on the business problem.</a:t>
            </a:r>
            <a:endParaRPr b="1"/>
          </a:p>
          <a:p>
            <a:pPr indent="0" lvl="0" marL="0" rtl="0" algn="l">
              <a:lnSpc>
                <a:spcPct val="100000"/>
              </a:lnSpc>
              <a:spcBef>
                <a:spcPts val="0"/>
              </a:spcBef>
              <a:spcAft>
                <a:spcPts val="0"/>
              </a:spcAft>
              <a:buSzPts val="1400"/>
              <a:buNone/>
            </a:pPr>
            <a:r>
              <a:t/>
            </a:r>
            <a:endParaRPr/>
          </a:p>
          <a:p>
            <a:pPr indent="0" lvl="0" marL="0" marR="0" rtl="0" algn="l">
              <a:lnSpc>
                <a:spcPct val="100000"/>
              </a:lnSpc>
              <a:spcBef>
                <a:spcPts val="0"/>
              </a:spcBef>
              <a:spcAft>
                <a:spcPts val="0"/>
              </a:spcAft>
              <a:buClr>
                <a:srgbClr val="000000"/>
              </a:buClr>
              <a:buSzPts val="1400"/>
              <a:buFont typeface="Arial"/>
              <a:buNone/>
            </a:pPr>
            <a:r>
              <a:rPr b="1" lang="en-AU"/>
              <a:t>Context: </a:t>
            </a:r>
            <a:r>
              <a:rPr lang="en-AU" sz="1200"/>
              <a:t>With context, we have </a:t>
            </a:r>
            <a:r>
              <a:rPr b="1" lang="en-AU" sz="1200" u="sng"/>
              <a:t>clearly identified the problem at hand </a:t>
            </a:r>
            <a:r>
              <a:rPr lang="en-AU" sz="1200"/>
              <a:t>and have elucidated on how our initiative may solve this problem, alongside the commercial implications this will have on the business. </a:t>
            </a:r>
            <a:endParaRPr/>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rPr b="1" lang="en-AU"/>
              <a:t>Criteria for Success</a:t>
            </a:r>
            <a:r>
              <a:rPr b="0" lang="en-AU"/>
              <a:t>: Clearly defining the criteria for success ensures that the scope of your work is clearly defined and understood. Otherwise, if this isn’t defined – your work will never end which will result in mismatched expectations.</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Scope of Solution Space: </a:t>
            </a:r>
            <a:r>
              <a:rPr b="0" lang="en-AU"/>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Constraints within Solution Space: </a:t>
            </a:r>
            <a:r>
              <a:rPr b="0" lang="en-AU"/>
              <a:t>Looking forward, what are the foreseeable problems we are likely to encounter? Could this be stakeholder resistance? Could this be we don’t have access to the right data? </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Stakeholders to provide key insight: </a:t>
            </a:r>
            <a:r>
              <a:rPr b="0" lang="en-AU"/>
              <a:t>Who are the people I need to speak to, to get the answers I need for my data analysis?</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What key data sources are required</a:t>
            </a:r>
            <a:r>
              <a:rPr b="0" lang="en-AU"/>
              <a:t>?</a:t>
            </a:r>
            <a:endParaRPr/>
          </a:p>
          <a:p>
            <a:pPr indent="0" lvl="0" marL="0" rtl="0" algn="l">
              <a:lnSpc>
                <a:spcPct val="100000"/>
              </a:lnSpc>
              <a:spcBef>
                <a:spcPts val="0"/>
              </a:spcBef>
              <a:spcAft>
                <a:spcPts val="0"/>
              </a:spcAft>
              <a:buSzPts val="1400"/>
              <a:buNone/>
            </a:pPr>
            <a:r>
              <a:rPr b="0" lang="en-AU"/>
              <a:t>Based off my discussions with the key stakeholders – can we clearly list out all the data sources we need so we can make a highly targeted request as opposed to a scatter-gun approach where we ask for a bit of everything?</a:t>
            </a:r>
            <a:endParaRPr/>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t/>
            </a: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3" name="Shape 13"/>
        <p:cNvGrpSpPr/>
        <p:nvPr/>
      </p:nvGrpSpPr>
      <p:grpSpPr>
        <a:xfrm>
          <a:off x="0" y="0"/>
          <a:ext cx="0" cy="0"/>
          <a:chOff x="0" y="0"/>
          <a:chExt cx="0" cy="0"/>
        </a:xfrm>
      </p:grpSpPr>
      <p:sp>
        <p:nvSpPr>
          <p:cNvPr id="14" name="Google Shape;14;p3"/>
          <p:cNvSpPr txBox="1"/>
          <p:nvPr>
            <p:ph type="title"/>
          </p:nvPr>
        </p:nvSpPr>
        <p:spPr>
          <a:xfrm>
            <a:off x="174945" y="234863"/>
            <a:ext cx="8794113" cy="298327"/>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rgbClr val="000000"/>
              </a:buClr>
              <a:buSzPts val="816"/>
              <a:buFont typeface="Arial"/>
              <a:buNone/>
            </a:pPr>
            <a:r>
              <a:t/>
            </a:r>
            <a:endParaRPr b="0" i="0" sz="816" u="none" cap="none" strike="noStrike">
              <a:solidFill>
                <a:srgbClr val="000000"/>
              </a:solidFill>
              <a:latin typeface="Arial"/>
              <a:ea typeface="Arial"/>
              <a:cs typeface="Arial"/>
              <a:sym typeface="Arial"/>
            </a:endParaRPr>
          </a:p>
        </p:txBody>
      </p:sp>
      <p:sp>
        <p:nvSpPr>
          <p:cNvPr id="11" name="Google Shape;11;p2"/>
          <p:cNvSpPr txBox="1"/>
          <p:nvPr>
            <p:ph idx="1" type="body"/>
          </p:nvPr>
        </p:nvSpPr>
        <p:spPr>
          <a:xfrm>
            <a:off x="2343099" y="2570857"/>
            <a:ext cx="4389768" cy="1256112"/>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1pPr>
            <a:lvl2pPr indent="-358140" lvl="1" marL="914400" marR="0" rtl="0" algn="l">
              <a:lnSpc>
                <a:spcPct val="100000"/>
              </a:lnSpc>
              <a:spcBef>
                <a:spcPts val="0"/>
              </a:spcBef>
              <a:spcAft>
                <a:spcPts val="0"/>
              </a:spcAft>
              <a:buClr>
                <a:schemeClr val="dk2"/>
              </a:buClr>
              <a:buSzPts val="2040"/>
              <a:buFont typeface="Arial"/>
              <a:buChar char="▪"/>
              <a:defRPr b="0" i="0" sz="1632" u="none" cap="none" strike="noStrike">
                <a:solidFill>
                  <a:schemeClr val="dk1"/>
                </a:solidFill>
                <a:latin typeface="Arial"/>
                <a:ea typeface="Arial"/>
                <a:cs typeface="Arial"/>
                <a:sym typeface="Arial"/>
              </a:defRPr>
            </a:lvl2pPr>
            <a:lvl3pPr indent="-352933" lvl="2" marL="1371600" marR="0" rtl="0" algn="l">
              <a:lnSpc>
                <a:spcPct val="100000"/>
              </a:lnSpc>
              <a:spcBef>
                <a:spcPts val="0"/>
              </a:spcBef>
              <a:spcAft>
                <a:spcPts val="0"/>
              </a:spcAft>
              <a:buClr>
                <a:schemeClr val="dk2"/>
              </a:buClr>
              <a:buSzPts val="1958"/>
              <a:buFont typeface="Arial"/>
              <a:buChar char="–"/>
              <a:defRPr b="0" i="0" sz="1632" u="none" cap="none" strike="noStrike">
                <a:solidFill>
                  <a:schemeClr val="dk1"/>
                </a:solidFill>
                <a:latin typeface="Arial"/>
                <a:ea typeface="Arial"/>
                <a:cs typeface="Arial"/>
                <a:sym typeface="Arial"/>
              </a:defRPr>
            </a:lvl3pPr>
            <a:lvl4pPr indent="-352933" lvl="3" marL="1828800" marR="0" rtl="0" algn="l">
              <a:lnSpc>
                <a:spcPct val="100000"/>
              </a:lnSpc>
              <a:spcBef>
                <a:spcPts val="0"/>
              </a:spcBef>
              <a:spcAft>
                <a:spcPts val="0"/>
              </a:spcAft>
              <a:buClr>
                <a:schemeClr val="dk2"/>
              </a:buClr>
              <a:buSzPts val="1958"/>
              <a:buFont typeface="Arial"/>
              <a:buChar char="▫"/>
              <a:defRPr b="0" i="0" sz="1632" u="none" cap="none" strike="noStrike">
                <a:solidFill>
                  <a:schemeClr val="dk1"/>
                </a:solidFill>
                <a:latin typeface="Arial"/>
                <a:ea typeface="Arial"/>
                <a:cs typeface="Arial"/>
                <a:sym typeface="Arial"/>
              </a:defRPr>
            </a:lvl4pPr>
            <a:lvl5pPr indent="-320801" lvl="4" marL="22860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5pPr>
            <a:lvl6pPr indent="-320801" lvl="5" marL="27432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6pPr>
            <a:lvl7pPr indent="-320801" lvl="6" marL="32004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7pPr>
            <a:lvl8pPr indent="-320802" lvl="7" marL="36576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8pPr>
            <a:lvl9pPr indent="-320802" lvl="8" marL="41148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9pPr>
          </a:lstStyle>
          <a:p/>
        </p:txBody>
      </p:sp>
      <p:sp>
        <p:nvSpPr>
          <p:cNvPr id="12" name="Google Shape;12;p2"/>
          <p:cNvSpPr txBox="1"/>
          <p:nvPr>
            <p:ph type="title"/>
          </p:nvPr>
        </p:nvSpPr>
        <p:spPr>
          <a:xfrm>
            <a:off x="174945" y="234863"/>
            <a:ext cx="8794113" cy="298327"/>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1939"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 name="Shape 19"/>
        <p:cNvGrpSpPr/>
        <p:nvPr/>
      </p:nvGrpSpPr>
      <p:grpSpPr>
        <a:xfrm>
          <a:off x="0" y="0"/>
          <a:ext cx="0" cy="0"/>
          <a:chOff x="0" y="0"/>
          <a:chExt cx="0" cy="0"/>
        </a:xfrm>
      </p:grpSpPr>
      <p:sp>
        <p:nvSpPr>
          <p:cNvPr id="20" name="Google Shape;20;p1"/>
          <p:cNvSpPr/>
          <p:nvPr/>
        </p:nvSpPr>
        <p:spPr>
          <a:xfrm>
            <a:off x="92897" y="1134533"/>
            <a:ext cx="4355191" cy="5595201"/>
          </a:xfrm>
          <a:prstGeom prst="rect">
            <a:avLst/>
          </a:prstGeom>
          <a:solidFill>
            <a:schemeClr val="lt1"/>
          </a:solidFill>
          <a:ln cap="flat" cmpd="sng" w="190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28"/>
              <a:buFont typeface="Arial"/>
              <a:buNone/>
            </a:pPr>
            <a:r>
              <a:t/>
            </a:r>
            <a:endParaRPr b="0" i="0" sz="1428" u="none" cap="none" strike="noStrike">
              <a:solidFill>
                <a:srgbClr val="000000"/>
              </a:solidFill>
              <a:latin typeface="Arial"/>
              <a:ea typeface="Arial"/>
              <a:cs typeface="Arial"/>
              <a:sym typeface="Arial"/>
            </a:endParaRPr>
          </a:p>
        </p:txBody>
      </p:sp>
      <p:sp>
        <p:nvSpPr>
          <p:cNvPr id="21" name="Google Shape;21;p1"/>
          <p:cNvSpPr/>
          <p:nvPr/>
        </p:nvSpPr>
        <p:spPr>
          <a:xfrm>
            <a:off x="4571190" y="1134533"/>
            <a:ext cx="4344156" cy="5347056"/>
          </a:xfrm>
          <a:prstGeom prst="rect">
            <a:avLst/>
          </a:prstGeom>
          <a:solidFill>
            <a:schemeClr val="lt1"/>
          </a:solidFill>
          <a:ln cap="flat" cmpd="sng" w="190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28"/>
              <a:buFont typeface="Arial"/>
              <a:buNone/>
            </a:pPr>
            <a:r>
              <a:t/>
            </a:r>
            <a:endParaRPr b="0" i="0" sz="1000" u="none" cap="none" strike="noStrike">
              <a:solidFill>
                <a:srgbClr val="000000"/>
              </a:solidFill>
              <a:latin typeface="Arial"/>
              <a:ea typeface="Arial"/>
              <a:cs typeface="Arial"/>
              <a:sym typeface="Arial"/>
            </a:endParaRPr>
          </a:p>
        </p:txBody>
      </p:sp>
      <p:sp>
        <p:nvSpPr>
          <p:cNvPr id="22" name="Google Shape;22;p1"/>
          <p:cNvSpPr/>
          <p:nvPr/>
        </p:nvSpPr>
        <p:spPr>
          <a:xfrm>
            <a:off x="133845" y="1168157"/>
            <a:ext cx="271966" cy="228277"/>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1</a:t>
            </a:r>
            <a:endParaRPr b="0" i="0" sz="1428" u="none" cap="none" strike="noStrike">
              <a:solidFill>
                <a:schemeClr val="lt1"/>
              </a:solidFill>
              <a:latin typeface="Arial"/>
              <a:ea typeface="Arial"/>
              <a:cs typeface="Arial"/>
              <a:sym typeface="Arial"/>
            </a:endParaRPr>
          </a:p>
        </p:txBody>
      </p:sp>
      <p:sp>
        <p:nvSpPr>
          <p:cNvPr id="23" name="Google Shape;23;p1"/>
          <p:cNvSpPr/>
          <p:nvPr/>
        </p:nvSpPr>
        <p:spPr>
          <a:xfrm>
            <a:off x="4623020" y="1193797"/>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24" name="Google Shape;24;p1"/>
          <p:cNvSpPr/>
          <p:nvPr/>
        </p:nvSpPr>
        <p:spPr>
          <a:xfrm>
            <a:off x="481939" y="1164556"/>
            <a:ext cx="3480461" cy="228277"/>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Context</a:t>
            </a:r>
            <a:endParaRPr b="0" i="0" sz="1400" u="none" cap="none" strike="noStrike">
              <a:solidFill>
                <a:srgbClr val="000000"/>
              </a:solidFill>
              <a:latin typeface="Arial"/>
              <a:ea typeface="Arial"/>
              <a:cs typeface="Arial"/>
              <a:sym typeface="Arial"/>
            </a:endParaRPr>
          </a:p>
        </p:txBody>
      </p:sp>
      <p:sp>
        <p:nvSpPr>
          <p:cNvPr id="25" name="Google Shape;25;p1"/>
          <p:cNvSpPr/>
          <p:nvPr/>
        </p:nvSpPr>
        <p:spPr>
          <a:xfrm>
            <a:off x="5050634" y="1155950"/>
            <a:ext cx="3597454" cy="388636"/>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Constraints within solution space</a:t>
            </a:r>
            <a:endParaRPr b="0" i="0" sz="1400" u="none" cap="none" strike="noStrike">
              <a:solidFill>
                <a:srgbClr val="000000"/>
              </a:solidFill>
              <a:latin typeface="Arial"/>
              <a:ea typeface="Arial"/>
              <a:cs typeface="Arial"/>
              <a:sym typeface="Arial"/>
            </a:endParaRPr>
          </a:p>
        </p:txBody>
      </p:sp>
      <p:sp>
        <p:nvSpPr>
          <p:cNvPr id="26" name="Google Shape;26;p1"/>
          <p:cNvSpPr/>
          <p:nvPr/>
        </p:nvSpPr>
        <p:spPr>
          <a:xfrm>
            <a:off x="4639218" y="3115540"/>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5</a:t>
            </a:r>
            <a:endParaRPr b="0" i="0" sz="1400" u="none" cap="none" strike="noStrike">
              <a:solidFill>
                <a:srgbClr val="000000"/>
              </a:solidFill>
              <a:latin typeface="Arial"/>
              <a:ea typeface="Arial"/>
              <a:cs typeface="Arial"/>
              <a:sym typeface="Arial"/>
            </a:endParaRPr>
          </a:p>
        </p:txBody>
      </p:sp>
      <p:sp>
        <p:nvSpPr>
          <p:cNvPr id="27" name="Google Shape;27;p1"/>
          <p:cNvSpPr/>
          <p:nvPr/>
        </p:nvSpPr>
        <p:spPr>
          <a:xfrm>
            <a:off x="133852" y="3161935"/>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28" name="Google Shape;28;p1"/>
          <p:cNvSpPr/>
          <p:nvPr/>
        </p:nvSpPr>
        <p:spPr>
          <a:xfrm>
            <a:off x="449401" y="3161936"/>
            <a:ext cx="3749248" cy="30142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Criteria for success</a:t>
            </a:r>
            <a:endParaRPr b="0" i="0" sz="1400" u="none" cap="none" strike="noStrike">
              <a:solidFill>
                <a:srgbClr val="000000"/>
              </a:solidFill>
              <a:latin typeface="Arial"/>
              <a:ea typeface="Arial"/>
              <a:cs typeface="Arial"/>
              <a:sym typeface="Arial"/>
            </a:endParaRPr>
          </a:p>
        </p:txBody>
      </p:sp>
      <p:sp>
        <p:nvSpPr>
          <p:cNvPr id="29" name="Google Shape;29;p1"/>
          <p:cNvSpPr/>
          <p:nvPr/>
        </p:nvSpPr>
        <p:spPr>
          <a:xfrm>
            <a:off x="5050634" y="3124878"/>
            <a:ext cx="3597454" cy="278977"/>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Stakeholders to provide key insight</a:t>
            </a:r>
            <a:endParaRPr b="0" i="0" sz="1400" u="none" cap="none" strike="noStrike">
              <a:solidFill>
                <a:srgbClr val="000000"/>
              </a:solidFill>
              <a:latin typeface="Arial"/>
              <a:ea typeface="Arial"/>
              <a:cs typeface="Arial"/>
              <a:sym typeface="Arial"/>
            </a:endParaRPr>
          </a:p>
        </p:txBody>
      </p:sp>
      <p:sp>
        <p:nvSpPr>
          <p:cNvPr id="30" name="Google Shape;30;p1"/>
          <p:cNvSpPr/>
          <p:nvPr/>
        </p:nvSpPr>
        <p:spPr>
          <a:xfrm>
            <a:off x="92898" y="4517713"/>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6</a:t>
            </a:r>
            <a:endParaRPr b="0" i="0" sz="1400" u="none" cap="none" strike="noStrike">
              <a:solidFill>
                <a:srgbClr val="000000"/>
              </a:solidFill>
              <a:latin typeface="Arial"/>
              <a:ea typeface="Arial"/>
              <a:cs typeface="Arial"/>
              <a:sym typeface="Arial"/>
            </a:endParaRPr>
          </a:p>
        </p:txBody>
      </p:sp>
      <p:sp>
        <p:nvSpPr>
          <p:cNvPr id="32" name="Google Shape;32;p1"/>
          <p:cNvSpPr/>
          <p:nvPr/>
        </p:nvSpPr>
        <p:spPr>
          <a:xfrm>
            <a:off x="483854" y="4541428"/>
            <a:ext cx="3839816" cy="198696"/>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Scope of solution space </a:t>
            </a:r>
            <a:endParaRPr b="0" i="0" sz="1400" u="none" cap="none" strike="noStrik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Key data sources </a:t>
            </a:r>
            <a:endParaRPr b="0" i="0" sz="1400" u="none" cap="none" strike="noStrike">
              <a:solidFill>
                <a:srgbClr val="000000"/>
              </a:solidFill>
              <a:latin typeface="Arial"/>
              <a:ea typeface="Arial"/>
              <a:cs typeface="Arial"/>
              <a:sym typeface="Arial"/>
            </a:endParaRPr>
          </a:p>
        </p:txBody>
      </p:sp>
      <p:sp>
        <p:nvSpPr>
          <p:cNvPr id="34" name="Google Shape;34;p1"/>
          <p:cNvSpPr txBox="1"/>
          <p:nvPr/>
        </p:nvSpPr>
        <p:spPr>
          <a:xfrm>
            <a:off x="133845" y="1422855"/>
            <a:ext cx="4314244" cy="184364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0" i="0" lang="en-AU" sz="1000" u="none" cap="none" strike="noStrike">
                <a:solidFill>
                  <a:srgbClr val="000000"/>
                </a:solidFill>
                <a:latin typeface="Arial"/>
                <a:ea typeface="Arial"/>
                <a:cs typeface="Arial"/>
                <a:sym typeface="Arial"/>
              </a:rPr>
              <a:t>Big Mountain Ski Resort in Montana is a popular winter destination for skiers and snowboarders. The resort recently increased their lift fleet from 11 to 12, by adding a state of the art lift system. However, the new addition is going to increase operating expenses by $1,540,000 over the next ski season. Previously Big Mountain had set their lift ticket prices at a premium above average price of resorts within its market segment across the U.S. Management realizes this strategy is not practical as the market ticket prices do not account for Big Mountain’s individual operational facility costs. Big Mountain would like to take a holistic approach to a better value lift ticket that is data-driven, allows them to cut costs and account for more than just their market competitors.</a:t>
            </a:r>
            <a:endParaRPr b="0" i="0" sz="1000" u="none" cap="none" strike="noStrike">
              <a:solidFill>
                <a:srgbClr val="000000"/>
              </a:solidFill>
              <a:latin typeface="Arial"/>
              <a:ea typeface="Arial"/>
              <a:cs typeface="Arial"/>
              <a:sym typeface="Arial"/>
            </a:endParaRPr>
          </a:p>
        </p:txBody>
      </p:sp>
      <p:sp>
        <p:nvSpPr>
          <p:cNvPr id="35" name="Google Shape;35;p1"/>
          <p:cNvSpPr txBox="1"/>
          <p:nvPr/>
        </p:nvSpPr>
        <p:spPr>
          <a:xfrm>
            <a:off x="111927" y="3429000"/>
            <a:ext cx="4192005" cy="1136623"/>
          </a:xfrm>
          <a:prstGeom prst="rect">
            <a:avLst/>
          </a:prstGeom>
          <a:noFill/>
          <a:ln>
            <a:noFill/>
          </a:ln>
        </p:spPr>
        <p:txBody>
          <a:bodyPr anchorCtr="0" anchor="t" bIns="45700" lIns="91425" spcFirstLastPara="1" rIns="91425" wrap="square" tIns="45700">
            <a:noAutofit/>
          </a:bodyPr>
          <a:lstStyle/>
          <a:p>
            <a:pPr indent="-171450" lvl="0" marL="171450" marR="0" rtl="0" algn="l">
              <a:lnSpc>
                <a:spcPct val="100000"/>
              </a:lnSpc>
              <a:spcBef>
                <a:spcPts val="0"/>
              </a:spcBef>
              <a:spcAft>
                <a:spcPts val="0"/>
              </a:spcAft>
              <a:buClr>
                <a:srgbClr val="000000"/>
              </a:buClr>
              <a:buSzPts val="1000"/>
              <a:buFont typeface="Arial"/>
              <a:buChar char="•"/>
            </a:pPr>
            <a:r>
              <a:rPr b="0" i="0" lang="en-AU" sz="1000" u="none" cap="none" strike="noStrike">
                <a:solidFill>
                  <a:srgbClr val="000000"/>
                </a:solidFill>
                <a:latin typeface="Arial"/>
                <a:ea typeface="Arial"/>
                <a:cs typeface="Arial"/>
                <a:sym typeface="Arial"/>
              </a:rPr>
              <a:t>Offset operational expense increase of $1,540,000.</a:t>
            </a:r>
            <a:endParaRPr/>
          </a:p>
          <a:p>
            <a:pPr indent="-171450" lvl="0" marL="171450" marR="0" rtl="0" algn="l">
              <a:lnSpc>
                <a:spcPct val="100000"/>
              </a:lnSpc>
              <a:spcBef>
                <a:spcPts val="0"/>
              </a:spcBef>
              <a:spcAft>
                <a:spcPts val="0"/>
              </a:spcAft>
              <a:buClr>
                <a:srgbClr val="000000"/>
              </a:buClr>
              <a:buSzPts val="1000"/>
              <a:buFont typeface="Arial"/>
              <a:buChar char="•"/>
            </a:pPr>
            <a:r>
              <a:rPr b="0" i="0" lang="en-AU" sz="1000" u="none" cap="none" strike="noStrike">
                <a:solidFill>
                  <a:srgbClr val="000000"/>
                </a:solidFill>
                <a:latin typeface="Arial"/>
                <a:ea typeface="Arial"/>
                <a:cs typeface="Arial"/>
                <a:sym typeface="Arial"/>
              </a:rPr>
              <a:t>Refine current strategy of charging a premium above average price of resorts in same market segment.</a:t>
            </a:r>
            <a:endParaRPr/>
          </a:p>
          <a:p>
            <a:pPr indent="-171450" lvl="0" marL="171450" marR="0" rtl="0" algn="l">
              <a:lnSpc>
                <a:spcPct val="100000"/>
              </a:lnSpc>
              <a:spcBef>
                <a:spcPts val="0"/>
              </a:spcBef>
              <a:spcAft>
                <a:spcPts val="0"/>
              </a:spcAft>
              <a:buClr>
                <a:srgbClr val="000000"/>
              </a:buClr>
              <a:buSzPts val="1000"/>
              <a:buFont typeface="Arial"/>
              <a:buChar char="•"/>
            </a:pPr>
            <a:r>
              <a:rPr b="0" i="0" lang="en-AU" sz="1000" u="none" cap="none" strike="noStrike">
                <a:solidFill>
                  <a:srgbClr val="000000"/>
                </a:solidFill>
                <a:latin typeface="Arial"/>
                <a:ea typeface="Arial"/>
                <a:cs typeface="Arial"/>
                <a:sym typeface="Arial"/>
              </a:rPr>
              <a:t>Balance operational costs of Big Mountains’ facilities with market average supply and demand.</a:t>
            </a:r>
            <a:endParaRPr/>
          </a:p>
          <a:p>
            <a:pPr indent="-171450" lvl="0" marL="171450" marR="0" rtl="0" algn="l">
              <a:lnSpc>
                <a:spcPct val="100000"/>
              </a:lnSpc>
              <a:spcBef>
                <a:spcPts val="0"/>
              </a:spcBef>
              <a:spcAft>
                <a:spcPts val="0"/>
              </a:spcAft>
              <a:buClr>
                <a:srgbClr val="000000"/>
              </a:buClr>
              <a:buSzPts val="1000"/>
              <a:buFont typeface="Arial"/>
              <a:buChar char="•"/>
            </a:pPr>
            <a:r>
              <a:rPr b="0" i="0" lang="en-AU" sz="1000" u="none" cap="none" strike="noStrike">
                <a:solidFill>
                  <a:srgbClr val="000000"/>
                </a:solidFill>
                <a:latin typeface="Arial"/>
                <a:ea typeface="Arial"/>
                <a:cs typeface="Arial"/>
                <a:sym typeface="Arial"/>
              </a:rPr>
              <a:t>Set a fair value ticket price that considers the customer base, Big Mountains’ expenses and the market averages.</a:t>
            </a:r>
            <a:endParaRPr b="0" i="0" sz="1000" u="none" cap="none" strike="noStrike">
              <a:solidFill>
                <a:srgbClr val="000000"/>
              </a:solidFill>
              <a:latin typeface="Arial"/>
              <a:ea typeface="Arial"/>
              <a:cs typeface="Arial"/>
              <a:sym typeface="Arial"/>
            </a:endParaRPr>
          </a:p>
        </p:txBody>
      </p:sp>
      <p:sp>
        <p:nvSpPr>
          <p:cNvPr id="36" name="Google Shape;36;p1"/>
          <p:cNvSpPr txBox="1"/>
          <p:nvPr/>
        </p:nvSpPr>
        <p:spPr>
          <a:xfrm>
            <a:off x="186842" y="4725180"/>
            <a:ext cx="4261246" cy="1943230"/>
          </a:xfrm>
          <a:prstGeom prst="rect">
            <a:avLst/>
          </a:prstGeom>
          <a:noFill/>
          <a:ln>
            <a:noFill/>
          </a:ln>
        </p:spPr>
        <p:txBody>
          <a:bodyPr anchorCtr="0" anchor="t" bIns="45700" lIns="91425" spcFirstLastPara="1" rIns="91425" wrap="square" tIns="45700">
            <a:noAutofit/>
          </a:bodyPr>
          <a:lstStyle/>
          <a:p>
            <a:pPr indent="-171450" lvl="0" marL="171450" marR="0" rtl="0" algn="l">
              <a:lnSpc>
                <a:spcPct val="100000"/>
              </a:lnSpc>
              <a:spcBef>
                <a:spcPts val="0"/>
              </a:spcBef>
              <a:spcAft>
                <a:spcPts val="0"/>
              </a:spcAft>
              <a:buClr>
                <a:srgbClr val="000000"/>
              </a:buClr>
              <a:buSzPts val="1000"/>
              <a:buFont typeface="Arial"/>
              <a:buChar char="•"/>
            </a:pPr>
            <a:r>
              <a:rPr b="0" i="0" lang="en-AU" sz="1000" u="none" cap="none" strike="noStrike">
                <a:solidFill>
                  <a:srgbClr val="000000"/>
                </a:solidFill>
                <a:latin typeface="Arial"/>
                <a:ea typeface="Arial"/>
                <a:cs typeface="Arial"/>
                <a:sym typeface="Arial"/>
              </a:rPr>
              <a:t>What is capacity of the new lift? Should we deactivate or amend operating schedule of current lifts to offset expenses? </a:t>
            </a:r>
            <a:endParaRPr/>
          </a:p>
          <a:p>
            <a:pPr indent="-171450" lvl="0" marL="171450" marR="0" rtl="0" algn="l">
              <a:lnSpc>
                <a:spcPct val="100000"/>
              </a:lnSpc>
              <a:spcBef>
                <a:spcPts val="0"/>
              </a:spcBef>
              <a:spcAft>
                <a:spcPts val="0"/>
              </a:spcAft>
              <a:buClr>
                <a:srgbClr val="000000"/>
              </a:buClr>
              <a:buSzPts val="1000"/>
              <a:buFont typeface="Arial"/>
              <a:buChar char="•"/>
            </a:pPr>
            <a:r>
              <a:rPr b="0" i="0" lang="en-AU" sz="1000" u="none" cap="none" strike="noStrike">
                <a:solidFill>
                  <a:srgbClr val="000000"/>
                </a:solidFill>
                <a:latin typeface="Arial"/>
                <a:ea typeface="Arial"/>
                <a:cs typeface="Arial"/>
                <a:sym typeface="Arial"/>
              </a:rPr>
              <a:t>What is cost to run new lift vs. current lifts? What are power sources, can we save money on alternative power (i.e. solar)?</a:t>
            </a:r>
            <a:endParaRPr/>
          </a:p>
          <a:p>
            <a:pPr indent="-171450" lvl="0" marL="171450" marR="0" rtl="0" algn="l">
              <a:lnSpc>
                <a:spcPct val="100000"/>
              </a:lnSpc>
              <a:spcBef>
                <a:spcPts val="0"/>
              </a:spcBef>
              <a:spcAft>
                <a:spcPts val="0"/>
              </a:spcAft>
              <a:buClr>
                <a:srgbClr val="000000"/>
              </a:buClr>
              <a:buSzPts val="1000"/>
              <a:buFont typeface="Arial"/>
              <a:buChar char="•"/>
            </a:pPr>
            <a:r>
              <a:rPr b="0" i="0" lang="en-AU" sz="1000" u="none" cap="none" strike="noStrike">
                <a:solidFill>
                  <a:srgbClr val="000000"/>
                </a:solidFill>
                <a:latin typeface="Arial"/>
                <a:ea typeface="Arial"/>
                <a:cs typeface="Arial"/>
                <a:sym typeface="Arial"/>
              </a:rPr>
              <a:t>Where is the new lift located? What is the ski/snowboard traffic on this part of the mountain? Will it make sense to shut down older lifts to offset this new lift’s increased skier capacity?</a:t>
            </a:r>
            <a:endParaRPr/>
          </a:p>
          <a:p>
            <a:pPr indent="-171450" lvl="0" marL="171450" marR="0" rtl="0" algn="l">
              <a:lnSpc>
                <a:spcPct val="100000"/>
              </a:lnSpc>
              <a:spcBef>
                <a:spcPts val="0"/>
              </a:spcBef>
              <a:spcAft>
                <a:spcPts val="0"/>
              </a:spcAft>
              <a:buClr>
                <a:srgbClr val="000000"/>
              </a:buClr>
              <a:buSzPts val="1000"/>
              <a:buFont typeface="Arial"/>
              <a:buChar char="•"/>
            </a:pPr>
            <a:r>
              <a:rPr b="0" i="0" lang="en-AU" sz="1000" u="none" cap="none" strike="noStrike">
                <a:solidFill>
                  <a:srgbClr val="000000"/>
                </a:solidFill>
                <a:latin typeface="Arial"/>
                <a:ea typeface="Arial"/>
                <a:cs typeface="Arial"/>
                <a:sym typeface="Arial"/>
              </a:rPr>
              <a:t>Local vs. Regional vs. National ticket prices – consider snowfall, operation days, uphill capacity, vertical drop vs. market prices. Do we set prices based on western resorts only?</a:t>
            </a:r>
            <a:endParaRPr/>
          </a:p>
          <a:p>
            <a:pPr indent="-171450" lvl="0" marL="171450" marR="0" rtl="0" algn="l">
              <a:lnSpc>
                <a:spcPct val="100000"/>
              </a:lnSpc>
              <a:spcBef>
                <a:spcPts val="0"/>
              </a:spcBef>
              <a:spcAft>
                <a:spcPts val="0"/>
              </a:spcAft>
              <a:buClr>
                <a:srgbClr val="000000"/>
              </a:buClr>
              <a:buSzPts val="1000"/>
              <a:buFont typeface="Arial"/>
              <a:buChar char="•"/>
            </a:pPr>
            <a:r>
              <a:rPr b="0" i="0" lang="en-AU" sz="1000" u="none" cap="none" strike="noStrike">
                <a:solidFill>
                  <a:srgbClr val="000000"/>
                </a:solidFill>
                <a:latin typeface="Arial"/>
                <a:ea typeface="Arial"/>
                <a:cs typeface="Arial"/>
                <a:sym typeface="Arial"/>
              </a:rPr>
              <a:t>Cost considerations: weekday vs. weekend skiers, holiday prices, families vs. singles, multi-resort pass holders (i.e. IKON, Epic, Indy)</a:t>
            </a:r>
            <a:endParaRPr/>
          </a:p>
        </p:txBody>
      </p:sp>
      <p:sp>
        <p:nvSpPr>
          <p:cNvPr id="37" name="Google Shape;37;p1"/>
          <p:cNvSpPr txBox="1"/>
          <p:nvPr/>
        </p:nvSpPr>
        <p:spPr>
          <a:xfrm>
            <a:off x="4558232" y="1566001"/>
            <a:ext cx="4324418" cy="1478983"/>
          </a:xfrm>
          <a:prstGeom prst="rect">
            <a:avLst/>
          </a:prstGeom>
          <a:noFill/>
          <a:ln>
            <a:noFill/>
          </a:ln>
        </p:spPr>
        <p:txBody>
          <a:bodyPr anchorCtr="0" anchor="t" bIns="45700" lIns="91425" spcFirstLastPara="1" rIns="91425" wrap="square" tIns="45700">
            <a:noAutofit/>
          </a:bodyPr>
          <a:lstStyle/>
          <a:p>
            <a:pPr indent="-171450" lvl="0" marL="171450" marR="0" rtl="0" algn="l">
              <a:lnSpc>
                <a:spcPct val="100000"/>
              </a:lnSpc>
              <a:spcBef>
                <a:spcPts val="0"/>
              </a:spcBef>
              <a:spcAft>
                <a:spcPts val="0"/>
              </a:spcAft>
              <a:buClr>
                <a:srgbClr val="000000"/>
              </a:buClr>
              <a:buSzPts val="1000"/>
              <a:buFont typeface="Arial"/>
              <a:buChar char="•"/>
            </a:pPr>
            <a:r>
              <a:rPr b="0" i="0" lang="en-AU" sz="1000" u="none" cap="none" strike="noStrike">
                <a:solidFill>
                  <a:srgbClr val="000000"/>
                </a:solidFill>
                <a:latin typeface="Arial"/>
                <a:ea typeface="Arial"/>
                <a:cs typeface="Arial"/>
                <a:sym typeface="Arial"/>
              </a:rPr>
              <a:t>Operating expenses of Big Mountains’ facilities.</a:t>
            </a:r>
            <a:endParaRPr/>
          </a:p>
          <a:p>
            <a:pPr indent="-171450" lvl="0" marL="171450" marR="0" rtl="0" algn="l">
              <a:lnSpc>
                <a:spcPct val="100000"/>
              </a:lnSpc>
              <a:spcBef>
                <a:spcPts val="0"/>
              </a:spcBef>
              <a:spcAft>
                <a:spcPts val="0"/>
              </a:spcAft>
              <a:buClr>
                <a:srgbClr val="000000"/>
              </a:buClr>
              <a:buSzPts val="1000"/>
              <a:buFont typeface="Arial"/>
              <a:buChar char="•"/>
            </a:pPr>
            <a:r>
              <a:rPr b="0" i="0" lang="en-AU" sz="1000" u="none" cap="none" strike="noStrike">
                <a:solidFill>
                  <a:srgbClr val="000000"/>
                </a:solidFill>
                <a:latin typeface="Arial"/>
                <a:ea typeface="Arial"/>
                <a:cs typeface="Arial"/>
                <a:sym typeface="Arial"/>
              </a:rPr>
              <a:t>Market price competition – Local vs. Regional vs. National</a:t>
            </a:r>
            <a:endParaRPr/>
          </a:p>
          <a:p>
            <a:pPr indent="-171450" lvl="0" marL="171450" marR="0" rtl="0" algn="l">
              <a:lnSpc>
                <a:spcPct val="100000"/>
              </a:lnSpc>
              <a:spcBef>
                <a:spcPts val="0"/>
              </a:spcBef>
              <a:spcAft>
                <a:spcPts val="0"/>
              </a:spcAft>
              <a:buClr>
                <a:srgbClr val="000000"/>
              </a:buClr>
              <a:buSzPts val="1000"/>
              <a:buFont typeface="Arial"/>
              <a:buChar char="•"/>
            </a:pPr>
            <a:r>
              <a:rPr b="0" i="0" lang="en-AU" sz="1000" u="none" cap="none" strike="noStrike">
                <a:solidFill>
                  <a:srgbClr val="000000"/>
                </a:solidFill>
                <a:latin typeface="Arial"/>
                <a:ea typeface="Arial"/>
                <a:cs typeface="Arial"/>
                <a:sym typeface="Arial"/>
              </a:rPr>
              <a:t>Customer demographics – families vs. singles, weekday vs. weekend vs. holiday skiers</a:t>
            </a:r>
            <a:endParaRPr/>
          </a:p>
          <a:p>
            <a:pPr indent="-171450" lvl="0" marL="171450" marR="0" rtl="0" algn="l">
              <a:lnSpc>
                <a:spcPct val="100000"/>
              </a:lnSpc>
              <a:spcBef>
                <a:spcPts val="0"/>
              </a:spcBef>
              <a:spcAft>
                <a:spcPts val="0"/>
              </a:spcAft>
              <a:buClr>
                <a:srgbClr val="000000"/>
              </a:buClr>
              <a:buSzPts val="1000"/>
              <a:buFont typeface="Arial"/>
              <a:buChar char="•"/>
            </a:pPr>
            <a:r>
              <a:rPr b="0" i="0" lang="en-AU" sz="1000" u="none" cap="none" strike="noStrike">
                <a:solidFill>
                  <a:srgbClr val="000000"/>
                </a:solidFill>
                <a:latin typeface="Arial"/>
                <a:ea typeface="Arial"/>
                <a:cs typeface="Arial"/>
                <a:sym typeface="Arial"/>
              </a:rPr>
              <a:t>Data quality</a:t>
            </a:r>
            <a:endParaRPr/>
          </a:p>
          <a:p>
            <a:pPr indent="-171450" lvl="0" marL="171450" marR="0" rtl="0" algn="l">
              <a:lnSpc>
                <a:spcPct val="100000"/>
              </a:lnSpc>
              <a:spcBef>
                <a:spcPts val="0"/>
              </a:spcBef>
              <a:spcAft>
                <a:spcPts val="0"/>
              </a:spcAft>
              <a:buClr>
                <a:srgbClr val="000000"/>
              </a:buClr>
              <a:buSzPts val="1000"/>
              <a:buFont typeface="Arial"/>
              <a:buChar char="•"/>
            </a:pPr>
            <a:r>
              <a:rPr b="0" i="0" lang="en-AU" sz="1000" u="none" cap="none" strike="noStrike">
                <a:solidFill>
                  <a:srgbClr val="000000"/>
                </a:solidFill>
                <a:latin typeface="Arial"/>
                <a:ea typeface="Arial"/>
                <a:cs typeface="Arial"/>
                <a:sym typeface="Arial"/>
              </a:rPr>
              <a:t>Data availability – right now we only have data from “market segment” resorts – how can we get data on operational expenses of Big Mountain vs. competitors? What about data on our customers vs. the market customers? This data may not be available. </a:t>
            </a:r>
            <a:endParaRPr/>
          </a:p>
          <a:p>
            <a:pPr indent="-107950" lvl="0" marL="17145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38" name="Google Shape;38;p1"/>
          <p:cNvSpPr txBox="1"/>
          <p:nvPr/>
        </p:nvSpPr>
        <p:spPr>
          <a:xfrm>
            <a:off x="4590928" y="5085174"/>
            <a:ext cx="4324418" cy="1368914"/>
          </a:xfrm>
          <a:prstGeom prst="rect">
            <a:avLst/>
          </a:prstGeom>
          <a:noFill/>
          <a:ln>
            <a:noFill/>
          </a:ln>
        </p:spPr>
        <p:txBody>
          <a:bodyPr anchorCtr="0" anchor="t" bIns="45700" lIns="91425" spcFirstLastPara="1" rIns="91425" wrap="square" tIns="45700">
            <a:noAutofit/>
          </a:bodyPr>
          <a:lstStyle/>
          <a:p>
            <a:pPr indent="-171450" lvl="0" marL="171450" marR="0" rtl="0" algn="l">
              <a:lnSpc>
                <a:spcPct val="100000"/>
              </a:lnSpc>
              <a:spcBef>
                <a:spcPts val="0"/>
              </a:spcBef>
              <a:spcAft>
                <a:spcPts val="0"/>
              </a:spcAft>
              <a:buClr>
                <a:srgbClr val="000000"/>
              </a:buClr>
              <a:buSzPts val="1000"/>
              <a:buFont typeface="Arial"/>
              <a:buChar char="•"/>
            </a:pPr>
            <a:r>
              <a:rPr b="0" i="0" lang="en-AU" sz="1000" u="none" cap="none" strike="noStrike">
                <a:solidFill>
                  <a:srgbClr val="000000"/>
                </a:solidFill>
                <a:latin typeface="Arial"/>
                <a:ea typeface="Arial"/>
                <a:cs typeface="Arial"/>
                <a:sym typeface="Arial"/>
              </a:rPr>
              <a:t>Database CSV file with 330 ski resorts considered part of the “same market share” – including metadata file.</a:t>
            </a:r>
            <a:endParaRPr/>
          </a:p>
          <a:p>
            <a:pPr indent="-171450" lvl="0" marL="171450" marR="0" rtl="0" algn="l">
              <a:lnSpc>
                <a:spcPct val="100000"/>
              </a:lnSpc>
              <a:spcBef>
                <a:spcPts val="0"/>
              </a:spcBef>
              <a:spcAft>
                <a:spcPts val="0"/>
              </a:spcAft>
              <a:buClr>
                <a:srgbClr val="000000"/>
              </a:buClr>
              <a:buSzPts val="1000"/>
              <a:buFont typeface="Arial"/>
              <a:buChar char="•"/>
            </a:pPr>
            <a:r>
              <a:rPr b="0" i="0" lang="en-AU" sz="1000" u="none" cap="none" strike="noStrike">
                <a:solidFill>
                  <a:srgbClr val="000000"/>
                </a:solidFill>
                <a:latin typeface="Arial"/>
                <a:ea typeface="Arial"/>
                <a:cs typeface="Arial"/>
                <a:sym typeface="Arial"/>
              </a:rPr>
              <a:t>We need to also request additional data from Big Mountain Resorts’ operational facilities to factor in current operating expenses.</a:t>
            </a:r>
            <a:endParaRPr/>
          </a:p>
          <a:p>
            <a:pPr indent="-171450" lvl="0" marL="171450" marR="0" rtl="0" algn="l">
              <a:lnSpc>
                <a:spcPct val="100000"/>
              </a:lnSpc>
              <a:spcBef>
                <a:spcPts val="0"/>
              </a:spcBef>
              <a:spcAft>
                <a:spcPts val="0"/>
              </a:spcAft>
              <a:buClr>
                <a:srgbClr val="000000"/>
              </a:buClr>
              <a:buSzPts val="1000"/>
              <a:buFont typeface="Arial"/>
              <a:buChar char="•"/>
            </a:pPr>
            <a:r>
              <a:rPr b="0" i="0" lang="en-AU" sz="1000" u="none" cap="none" strike="noStrike">
                <a:solidFill>
                  <a:srgbClr val="000000"/>
                </a:solidFill>
                <a:latin typeface="Arial"/>
                <a:ea typeface="Arial"/>
                <a:cs typeface="Arial"/>
                <a:sym typeface="Arial"/>
              </a:rPr>
              <a:t>We should also request customer information from our database – we need to know our clientele demographics, are they mostly families? Local vs. Regional vs. National vs. International? </a:t>
            </a:r>
            <a:endParaRPr b="0" i="0" sz="1000" u="none" cap="none" strike="noStrike">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fmla="val 50000" name="adj"/>
            </a:avLst>
          </a:prstGeom>
          <a:solidFill>
            <a:schemeClr val="accent4"/>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H</a:t>
            </a:r>
            <a:endParaRPr b="0" i="0" sz="1400" u="none" cap="none" strike="noStrik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D</a:t>
            </a:r>
            <a:endParaRPr b="0" i="0" sz="1400" u="none" cap="none" strike="noStrik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E</a:t>
            </a:r>
            <a:endParaRPr b="0" i="0" sz="1400" u="none" cap="none" strike="noStrik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I</a:t>
            </a:r>
            <a:endParaRPr b="0" i="0" sz="1400" u="none" cap="none" strike="noStrik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P</a:t>
            </a:r>
            <a:endParaRPr b="0" i="0" sz="1400" u="none" cap="none" strike="noStrike">
              <a:solidFill>
                <a:srgbClr val="000000"/>
              </a:solidFill>
              <a:latin typeface="Arial"/>
              <a:ea typeface="Arial"/>
              <a:cs typeface="Arial"/>
              <a:sym typeface="Arial"/>
            </a:endParaRPr>
          </a:p>
        </p:txBody>
      </p:sp>
      <p:sp>
        <p:nvSpPr>
          <p:cNvPr id="44" name="Google Shape;44;p1"/>
          <p:cNvSpPr/>
          <p:nvPr/>
        </p:nvSpPr>
        <p:spPr>
          <a:xfrm>
            <a:off x="121750" y="116631"/>
            <a:ext cx="7977380" cy="1017903"/>
          </a:xfrm>
          <a:prstGeom prst="wedgeRectCallout">
            <a:avLst>
              <a:gd fmla="val 53513" name="adj1"/>
              <a:gd fmla="val 6588" name="adj2"/>
            </a:avLst>
          </a:prstGeom>
          <a:solidFill>
            <a:srgbClr val="FEF2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5" name="Google Shape;45;p1"/>
          <p:cNvSpPr txBox="1"/>
          <p:nvPr>
            <p:ph type="title"/>
          </p:nvPr>
        </p:nvSpPr>
        <p:spPr>
          <a:xfrm>
            <a:off x="184140" y="189590"/>
            <a:ext cx="8793596" cy="307777"/>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(Hypothesis) – Big Mountain Ski Resort Case Study</a:t>
            </a:r>
            <a:endParaRPr sz="2000">
              <a:solidFill>
                <a:srgbClr val="29748D"/>
              </a:solidFill>
              <a:latin typeface="Quattrocento Sans"/>
              <a:ea typeface="Quattrocento Sans"/>
              <a:cs typeface="Quattrocento Sans"/>
              <a:sym typeface="Quattrocento Sans"/>
            </a:endParaRPr>
          </a:p>
          <a:p>
            <a:pPr indent="0" lvl="0" marL="0" rtl="0" algn="l">
              <a:lnSpc>
                <a:spcPct val="100000"/>
              </a:lnSpc>
              <a:spcBef>
                <a:spcPts val="0"/>
              </a:spcBef>
              <a:spcAft>
                <a:spcPts val="0"/>
              </a:spcAft>
              <a:buSzPts val="1400"/>
              <a:buNone/>
            </a:pPr>
            <a:r>
              <a:t/>
            </a:r>
            <a:endParaRPr sz="2000">
              <a:solidFill>
                <a:srgbClr val="29748D"/>
              </a:solidFill>
              <a:latin typeface="Quattrocento Sans"/>
              <a:ea typeface="Quattrocento Sans"/>
              <a:cs typeface="Quattrocento Sans"/>
              <a:sym typeface="Quattrocento Sans"/>
            </a:endParaRPr>
          </a:p>
        </p:txBody>
      </p:sp>
      <p:sp>
        <p:nvSpPr>
          <p:cNvPr id="46" name="Google Shape;46;p1"/>
          <p:cNvSpPr txBox="1"/>
          <p:nvPr/>
        </p:nvSpPr>
        <p:spPr>
          <a:xfrm>
            <a:off x="4607126" y="3547600"/>
            <a:ext cx="4324418" cy="1081065"/>
          </a:xfrm>
          <a:prstGeom prst="rect">
            <a:avLst/>
          </a:prstGeom>
          <a:noFill/>
          <a:ln>
            <a:noFill/>
          </a:ln>
        </p:spPr>
        <p:txBody>
          <a:bodyPr anchorCtr="0" anchor="t" bIns="45700" lIns="91425" spcFirstLastPara="1" rIns="91425" wrap="square" tIns="45700">
            <a:noAutofit/>
          </a:bodyPr>
          <a:lstStyle/>
          <a:p>
            <a:pPr indent="-171450" lvl="0" marL="171450" marR="0" rtl="0" algn="l">
              <a:lnSpc>
                <a:spcPct val="100000"/>
              </a:lnSpc>
              <a:spcBef>
                <a:spcPts val="0"/>
              </a:spcBef>
              <a:spcAft>
                <a:spcPts val="0"/>
              </a:spcAft>
              <a:buClr>
                <a:srgbClr val="000000"/>
              </a:buClr>
              <a:buSzPts val="1000"/>
              <a:buFont typeface="Arial"/>
              <a:buChar char="•"/>
            </a:pPr>
            <a:r>
              <a:rPr b="0" i="0" lang="en-AU" sz="1000" u="none" cap="none" strike="noStrike">
                <a:solidFill>
                  <a:srgbClr val="000000"/>
                </a:solidFill>
                <a:latin typeface="Arial"/>
                <a:ea typeface="Arial"/>
                <a:cs typeface="Arial"/>
                <a:sym typeface="Arial"/>
              </a:rPr>
              <a:t>Jimmy Blackburn (Director of Operations)</a:t>
            </a:r>
            <a:endParaRPr/>
          </a:p>
          <a:p>
            <a:pPr indent="-171450" lvl="0" marL="171450" marR="0" rtl="0" algn="l">
              <a:lnSpc>
                <a:spcPct val="100000"/>
              </a:lnSpc>
              <a:spcBef>
                <a:spcPts val="0"/>
              </a:spcBef>
              <a:spcAft>
                <a:spcPts val="0"/>
              </a:spcAft>
              <a:buClr>
                <a:srgbClr val="000000"/>
              </a:buClr>
              <a:buSzPts val="1000"/>
              <a:buFont typeface="Arial"/>
              <a:buChar char="•"/>
            </a:pPr>
            <a:r>
              <a:rPr b="0" i="0" lang="en-AU" sz="1000" u="none" cap="none" strike="noStrike">
                <a:solidFill>
                  <a:srgbClr val="000000"/>
                </a:solidFill>
                <a:latin typeface="Arial"/>
                <a:ea typeface="Arial"/>
                <a:cs typeface="Arial"/>
                <a:sym typeface="Arial"/>
              </a:rPr>
              <a:t>Alesha Eisen (Database Manager)</a:t>
            </a:r>
            <a:endParaRPr/>
          </a:p>
          <a:p>
            <a:pPr indent="-171450" lvl="0" marL="171450" marR="0" rtl="0" algn="l">
              <a:lnSpc>
                <a:spcPct val="100000"/>
              </a:lnSpc>
              <a:spcBef>
                <a:spcPts val="0"/>
              </a:spcBef>
              <a:spcAft>
                <a:spcPts val="0"/>
              </a:spcAft>
              <a:buClr>
                <a:srgbClr val="000000"/>
              </a:buClr>
              <a:buSzPts val="1000"/>
              <a:buFont typeface="Arial"/>
              <a:buChar char="•"/>
            </a:pPr>
            <a:r>
              <a:rPr b="0" i="0" lang="en-AU" sz="1000" u="none" cap="none" strike="noStrike">
                <a:solidFill>
                  <a:srgbClr val="000000"/>
                </a:solidFill>
                <a:latin typeface="Arial"/>
                <a:ea typeface="Arial"/>
                <a:cs typeface="Arial"/>
                <a:sym typeface="Arial"/>
              </a:rPr>
              <a:t>Others to consider: Big Mountain Resort CEO, as well as other ski resort operations directors as needed.</a:t>
            </a:r>
            <a:endParaRPr/>
          </a:p>
        </p:txBody>
      </p:sp>
      <p:sp>
        <p:nvSpPr>
          <p:cNvPr id="47" name="Google Shape;47;p1"/>
          <p:cNvSpPr txBox="1"/>
          <p:nvPr/>
        </p:nvSpPr>
        <p:spPr>
          <a:xfrm>
            <a:off x="184140" y="497367"/>
            <a:ext cx="7805315" cy="54460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AU" sz="1000" u="none" cap="none" strike="noStrike">
                <a:solidFill>
                  <a:srgbClr val="000000"/>
                </a:solidFill>
                <a:latin typeface="Arial"/>
                <a:ea typeface="Arial"/>
                <a:cs typeface="Arial"/>
                <a:sym typeface="Arial"/>
              </a:rPr>
              <a:t>How can Montana based Big Mountain Ski Resort implement a data-driven business strategy to select a better valued lift ticket price for the upcoming ski season that will offset the sudden $1.5 million increase in operating expenses while aligning with the market, customers, and resort facility costs?</a:t>
            </a:r>
            <a:endParaRPr b="1" i="0" sz="1000" u="none" cap="none" strike="noStrike">
              <a:solidFill>
                <a:srgbClr val="000000"/>
              </a:solidFill>
              <a:latin typeface="Arial"/>
              <a:ea typeface="Arial"/>
              <a:cs typeface="Arial"/>
              <a:sym typeface="Arial"/>
            </a:endParaRPr>
          </a:p>
        </p:txBody>
      </p:sp>
      <p:sp>
        <p:nvSpPr>
          <p:cNvPr id="48" name="Google Shape;48;p1"/>
          <p:cNvSpPr txBox="1"/>
          <p:nvPr/>
        </p:nvSpPr>
        <p:spPr>
          <a:xfrm>
            <a:off x="7924575" y="169450"/>
            <a:ext cx="1156200" cy="7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AU" sz="1032">
                <a:solidFill>
                  <a:schemeClr val="dk1"/>
                </a:solidFill>
              </a:rPr>
              <a:t>By Adam Lang</a:t>
            </a:r>
            <a:endParaRPr b="1" sz="1032">
              <a:solidFill>
                <a:schemeClr val="dk1"/>
              </a:solidFill>
            </a:endParaRPr>
          </a:p>
          <a:p>
            <a:pPr indent="0" lvl="0" marL="0" rtl="0" algn="l">
              <a:spcBef>
                <a:spcPts val="0"/>
              </a:spcBef>
              <a:spcAft>
                <a:spcPts val="0"/>
              </a:spcAft>
              <a:buNone/>
            </a:pPr>
            <a:r>
              <a:rPr b="1" lang="en-AU" sz="1032">
                <a:solidFill>
                  <a:schemeClr val="dk1"/>
                </a:solidFill>
              </a:rPr>
              <a:t>Date: 3/25/2024</a:t>
            </a:r>
            <a:endParaRPr b="1" sz="1032">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Christopher H</dc:creator>
</cp:coreProperties>
</file>