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7" r:id="rId10"/>
    <p:sldId id="276" r:id="rId11"/>
    <p:sldId id="265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69" r:id="rId20"/>
    <p:sldId id="270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71" r:id="rId29"/>
    <p:sldId id="272" r:id="rId30"/>
    <p:sldId id="273" r:id="rId31"/>
    <p:sldId id="274" r:id="rId32"/>
    <p:sldId id="296" r:id="rId33"/>
    <p:sldId id="297" r:id="rId34"/>
    <p:sldId id="298" r:id="rId35"/>
    <p:sldId id="299" r:id="rId36"/>
    <p:sldId id="300" r:id="rId37"/>
    <p:sldId id="275" r:id="rId38"/>
    <p:sldId id="292" r:id="rId39"/>
    <p:sldId id="293" r:id="rId40"/>
    <p:sldId id="294" r:id="rId41"/>
    <p:sldId id="295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필기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Java Fundamental</c:v>
                </c:pt>
                <c:pt idx="1">
                  <c:v>HTML</c:v>
                </c:pt>
                <c:pt idx="2">
                  <c:v>Servlet,JSP</c:v>
                </c:pt>
                <c:pt idx="3">
                  <c:v>Oracle</c:v>
                </c:pt>
                <c:pt idx="4">
                  <c:v>Struts2</c:v>
                </c:pt>
                <c:pt idx="5">
                  <c:v>Jdbc</c:v>
                </c:pt>
                <c:pt idx="6">
                  <c:v>Mybatis</c:v>
                </c:pt>
                <c:pt idx="7">
                  <c:v>Jquery,Ajax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100</c:v>
                </c:pt>
                <c:pt idx="1">
                  <c:v>80</c:v>
                </c:pt>
                <c:pt idx="2">
                  <c:v>98</c:v>
                </c:pt>
                <c:pt idx="3">
                  <c:v>67</c:v>
                </c:pt>
                <c:pt idx="4">
                  <c:v>78</c:v>
                </c:pt>
                <c:pt idx="5">
                  <c:v>89</c:v>
                </c:pt>
                <c:pt idx="6">
                  <c:v>89</c:v>
                </c:pt>
                <c:pt idx="7">
                  <c:v>66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실기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Java Fundamental</c:v>
                </c:pt>
                <c:pt idx="1">
                  <c:v>HTML</c:v>
                </c:pt>
                <c:pt idx="2">
                  <c:v>Servlet,JSP</c:v>
                </c:pt>
                <c:pt idx="3">
                  <c:v>Oracle</c:v>
                </c:pt>
                <c:pt idx="4">
                  <c:v>Struts2</c:v>
                </c:pt>
                <c:pt idx="5">
                  <c:v>Jdbc</c:v>
                </c:pt>
                <c:pt idx="6">
                  <c:v>Mybatis</c:v>
                </c:pt>
                <c:pt idx="7">
                  <c:v>Jquery,Ajax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99</c:v>
                </c:pt>
                <c:pt idx="1">
                  <c:v>90</c:v>
                </c:pt>
                <c:pt idx="2">
                  <c:v>45</c:v>
                </c:pt>
                <c:pt idx="3">
                  <c:v>56</c:v>
                </c:pt>
                <c:pt idx="4">
                  <c:v>87</c:v>
                </c:pt>
                <c:pt idx="5">
                  <c:v>99</c:v>
                </c:pt>
                <c:pt idx="6">
                  <c:v>66</c:v>
                </c:pt>
                <c:pt idx="7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평균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Java Fundamental</c:v>
                </c:pt>
                <c:pt idx="1">
                  <c:v>HTML</c:v>
                </c:pt>
                <c:pt idx="2">
                  <c:v>Servlet,JSP</c:v>
                </c:pt>
                <c:pt idx="3">
                  <c:v>Oracle</c:v>
                </c:pt>
                <c:pt idx="4">
                  <c:v>Struts2</c:v>
                </c:pt>
                <c:pt idx="5">
                  <c:v>Jdbc</c:v>
                </c:pt>
                <c:pt idx="6">
                  <c:v>Mybatis</c:v>
                </c:pt>
                <c:pt idx="7">
                  <c:v>Jquery,Ajax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99.5</c:v>
                </c:pt>
                <c:pt idx="1">
                  <c:v>85</c:v>
                </c:pt>
                <c:pt idx="2">
                  <c:v>71.5</c:v>
                </c:pt>
                <c:pt idx="3">
                  <c:v>61.5</c:v>
                </c:pt>
                <c:pt idx="4">
                  <c:v>82.5</c:v>
                </c:pt>
                <c:pt idx="5">
                  <c:v>94</c:v>
                </c:pt>
                <c:pt idx="6">
                  <c:v>77.5</c:v>
                </c:pt>
                <c:pt idx="7">
                  <c:v>82.5</c:v>
                </c:pt>
              </c:numCache>
            </c:numRef>
          </c:val>
        </c:ser>
        <c:dLbls/>
        <c:axId val="83802368"/>
        <c:axId val="60620800"/>
      </c:barChart>
      <c:catAx>
        <c:axId val="83802368"/>
        <c:scaling>
          <c:orientation val="minMax"/>
        </c:scaling>
        <c:axPos val="b"/>
        <c:tickLblPos val="nextTo"/>
        <c:crossAx val="60620800"/>
        <c:crosses val="autoZero"/>
        <c:auto val="1"/>
        <c:lblAlgn val="ctr"/>
        <c:lblOffset val="100"/>
      </c:catAx>
      <c:valAx>
        <c:axId val="60620800"/>
        <c:scaling>
          <c:orientation val="minMax"/>
          <c:max val="100"/>
        </c:scaling>
        <c:axPos val="l"/>
        <c:majorGridlines/>
        <c:numFmt formatCode="General" sourceLinked="1"/>
        <c:tickLblPos val="nextTo"/>
        <c:crossAx val="83802368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9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필기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2월</c:v>
                </c:pt>
                <c:pt idx="1">
                  <c:v>3월</c:v>
                </c:pt>
                <c:pt idx="2">
                  <c:v>4월</c:v>
                </c:pt>
                <c:pt idx="3">
                  <c:v>5월</c:v>
                </c:pt>
                <c:pt idx="4">
                  <c:v>6월</c:v>
                </c:pt>
                <c:pt idx="5">
                  <c:v>7월</c:v>
                </c:pt>
                <c:pt idx="6">
                  <c:v>8월</c:v>
                </c:pt>
                <c:pt idx="7">
                  <c:v>9월</c:v>
                </c:pt>
                <c:pt idx="8">
                  <c:v>10월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88</c:v>
                </c:pt>
                <c:pt idx="1">
                  <c:v>89</c:v>
                </c:pt>
                <c:pt idx="2">
                  <c:v>78</c:v>
                </c:pt>
                <c:pt idx="3">
                  <c:v>67</c:v>
                </c:pt>
                <c:pt idx="4">
                  <c:v>89</c:v>
                </c:pt>
                <c:pt idx="5">
                  <c:v>89</c:v>
                </c:pt>
                <c:pt idx="6">
                  <c:v>77</c:v>
                </c:pt>
                <c:pt idx="7">
                  <c:v>66</c:v>
                </c:pt>
                <c:pt idx="8">
                  <c:v>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인터뷰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2월</c:v>
                </c:pt>
                <c:pt idx="1">
                  <c:v>3월</c:v>
                </c:pt>
                <c:pt idx="2">
                  <c:v>4월</c:v>
                </c:pt>
                <c:pt idx="3">
                  <c:v>5월</c:v>
                </c:pt>
                <c:pt idx="4">
                  <c:v>6월</c:v>
                </c:pt>
                <c:pt idx="5">
                  <c:v>7월</c:v>
                </c:pt>
                <c:pt idx="6">
                  <c:v>8월</c:v>
                </c:pt>
                <c:pt idx="7">
                  <c:v>9월</c:v>
                </c:pt>
                <c:pt idx="8">
                  <c:v>10월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89</c:v>
                </c:pt>
                <c:pt idx="1">
                  <c:v>99</c:v>
                </c:pt>
                <c:pt idx="2">
                  <c:v>90</c:v>
                </c:pt>
                <c:pt idx="3">
                  <c:v>78</c:v>
                </c:pt>
                <c:pt idx="4">
                  <c:v>89</c:v>
                </c:pt>
                <c:pt idx="5">
                  <c:v>100</c:v>
                </c:pt>
                <c:pt idx="6">
                  <c:v>99</c:v>
                </c:pt>
                <c:pt idx="7">
                  <c:v>88</c:v>
                </c:pt>
                <c:pt idx="8">
                  <c:v>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평균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2월</c:v>
                </c:pt>
                <c:pt idx="1">
                  <c:v>3월</c:v>
                </c:pt>
                <c:pt idx="2">
                  <c:v>4월</c:v>
                </c:pt>
                <c:pt idx="3">
                  <c:v>5월</c:v>
                </c:pt>
                <c:pt idx="4">
                  <c:v>6월</c:v>
                </c:pt>
                <c:pt idx="5">
                  <c:v>7월</c:v>
                </c:pt>
                <c:pt idx="6">
                  <c:v>8월</c:v>
                </c:pt>
                <c:pt idx="7">
                  <c:v>9월</c:v>
                </c:pt>
                <c:pt idx="8">
                  <c:v>10월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88.5</c:v>
                </c:pt>
                <c:pt idx="1">
                  <c:v>94</c:v>
                </c:pt>
                <c:pt idx="2">
                  <c:v>84</c:v>
                </c:pt>
                <c:pt idx="3">
                  <c:v>72.5</c:v>
                </c:pt>
                <c:pt idx="4">
                  <c:v>89</c:v>
                </c:pt>
                <c:pt idx="5">
                  <c:v>94.5</c:v>
                </c:pt>
                <c:pt idx="6">
                  <c:v>88</c:v>
                </c:pt>
                <c:pt idx="7">
                  <c:v>77</c:v>
                </c:pt>
                <c:pt idx="8">
                  <c:v>88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평가시험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2월</c:v>
                </c:pt>
                <c:pt idx="1">
                  <c:v>3월</c:v>
                </c:pt>
                <c:pt idx="2">
                  <c:v>4월</c:v>
                </c:pt>
                <c:pt idx="3">
                  <c:v>5월</c:v>
                </c:pt>
                <c:pt idx="4">
                  <c:v>6월</c:v>
                </c:pt>
                <c:pt idx="5">
                  <c:v>7월</c:v>
                </c:pt>
                <c:pt idx="6">
                  <c:v>8월</c:v>
                </c:pt>
                <c:pt idx="7">
                  <c:v>9월</c:v>
                </c:pt>
                <c:pt idx="8">
                  <c:v>10월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100</c:v>
                </c:pt>
                <c:pt idx="2">
                  <c:v>99</c:v>
                </c:pt>
                <c:pt idx="4">
                  <c:v>66</c:v>
                </c:pt>
                <c:pt idx="7">
                  <c:v>88</c:v>
                </c:pt>
              </c:numCache>
            </c:numRef>
          </c:val>
        </c:ser>
        <c:dLbls/>
        <c:axId val="87699840"/>
        <c:axId val="87701376"/>
      </c:barChart>
      <c:catAx>
        <c:axId val="87699840"/>
        <c:scaling>
          <c:orientation val="minMax"/>
        </c:scaling>
        <c:axPos val="b"/>
        <c:tickLblPos val="nextTo"/>
        <c:crossAx val="87701376"/>
        <c:crosses val="autoZero"/>
        <c:auto val="1"/>
        <c:lblAlgn val="ctr"/>
        <c:lblOffset val="100"/>
      </c:catAx>
      <c:valAx>
        <c:axId val="87701376"/>
        <c:scaling>
          <c:orientation val="minMax"/>
          <c:max val="100"/>
        </c:scaling>
        <c:axPos val="l"/>
        <c:majorGridlines/>
        <c:numFmt formatCode="General" sourceLinked="1"/>
        <c:tickLblPos val="nextTo"/>
        <c:crossAx val="87699840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9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>
        <c:manualLayout>
          <c:layoutTarget val="inner"/>
          <c:xMode val="edge"/>
          <c:yMode val="edge"/>
          <c:x val="0.17929596046856056"/>
          <c:y val="7.413565312570447E-2"/>
          <c:w val="0.53189741711920502"/>
          <c:h val="0.73256304517363613"/>
        </c:manualLayout>
      </c:layout>
      <c:radarChart>
        <c:radarStyle val="marker"/>
        <c:ser>
          <c:idx val="0"/>
          <c:order val="0"/>
          <c:tx>
            <c:strRef>
              <c:f>Sheet1!$B$1</c:f>
              <c:strCache>
                <c:ptCount val="1"/>
                <c:pt idx="0">
                  <c:v>IT성적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JAVA</c:v>
                </c:pt>
                <c:pt idx="1">
                  <c:v>ORACLE</c:v>
                </c:pt>
                <c:pt idx="2">
                  <c:v>JDBC</c:v>
                </c:pt>
                <c:pt idx="3">
                  <c:v>SWING</c:v>
                </c:pt>
                <c:pt idx="4">
                  <c:v>JAVASCRIPT</c:v>
                </c:pt>
                <c:pt idx="5">
                  <c:v>STRUTS</c:v>
                </c:pt>
                <c:pt idx="6">
                  <c:v>MYBATIS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87</c:v>
                </c:pt>
                <c:pt idx="1">
                  <c:v>86</c:v>
                </c:pt>
                <c:pt idx="2">
                  <c:v>98</c:v>
                </c:pt>
                <c:pt idx="3">
                  <c:v>60</c:v>
                </c:pt>
                <c:pt idx="4">
                  <c:v>80</c:v>
                </c:pt>
                <c:pt idx="5">
                  <c:v>78</c:v>
                </c:pt>
                <c:pt idx="6">
                  <c:v>60</c:v>
                </c:pt>
              </c:numCache>
            </c:numRef>
          </c:val>
        </c:ser>
        <c:dLbls/>
        <c:axId val="36356864"/>
        <c:axId val="36358400"/>
      </c:radarChart>
      <c:catAx>
        <c:axId val="36356864"/>
        <c:scaling>
          <c:orientation val="minMax"/>
        </c:scaling>
        <c:axPos val="b"/>
        <c:majorGridlines/>
        <c:numFmt formatCode="m/d/yyyy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36358400"/>
        <c:crosses val="autoZero"/>
        <c:auto val="1"/>
        <c:lblAlgn val="ctr"/>
        <c:lblOffset val="100"/>
      </c:catAx>
      <c:valAx>
        <c:axId val="36358400"/>
        <c:scaling>
          <c:orientation val="minMax"/>
        </c:scaling>
        <c:axPos val="l"/>
        <c:majorGridlines/>
        <c:numFmt formatCode="General" sourceLinked="1"/>
        <c:majorTickMark val="cross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363568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4865844479763652"/>
          <c:y val="0.78290784394681134"/>
          <c:w val="0.24140963822672332"/>
          <c:h val="0.10655338851424415"/>
        </c:manualLayout>
      </c:layout>
      <c:txPr>
        <a:bodyPr/>
        <a:lstStyle/>
        <a:p>
          <a:pPr>
            <a:defRPr sz="1100"/>
          </a:pPr>
          <a:endParaRPr lang="ko-KR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>
        <c:manualLayout>
          <c:layoutTarget val="inner"/>
          <c:xMode val="edge"/>
          <c:yMode val="edge"/>
          <c:x val="0.17929596046856056"/>
          <c:y val="7.413565312570447E-2"/>
          <c:w val="0.53189741711920502"/>
          <c:h val="0.73256304517363613"/>
        </c:manualLayout>
      </c:layout>
      <c:radarChart>
        <c:radarStyle val="marker"/>
        <c:ser>
          <c:idx val="0"/>
          <c:order val="0"/>
          <c:tx>
            <c:strRef>
              <c:f>Sheet1!$B$1</c:f>
              <c:strCache>
                <c:ptCount val="1"/>
                <c:pt idx="0">
                  <c:v>일본어성적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읽기</c:v>
                </c:pt>
                <c:pt idx="1">
                  <c:v>작문</c:v>
                </c:pt>
                <c:pt idx="2">
                  <c:v>한자</c:v>
                </c:pt>
                <c:pt idx="3">
                  <c:v>인터뷰</c:v>
                </c:pt>
                <c:pt idx="4">
                  <c:v>스피치</c:v>
                </c:pt>
                <c:pt idx="5">
                  <c:v>필기</c:v>
                </c:pt>
                <c:pt idx="6">
                  <c:v>카타카나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89</c:v>
                </c:pt>
                <c:pt idx="1">
                  <c:v>60</c:v>
                </c:pt>
                <c:pt idx="2">
                  <c:v>70</c:v>
                </c:pt>
                <c:pt idx="3">
                  <c:v>90</c:v>
                </c:pt>
                <c:pt idx="4">
                  <c:v>74</c:v>
                </c:pt>
                <c:pt idx="5">
                  <c:v>97</c:v>
                </c:pt>
                <c:pt idx="6">
                  <c:v>70</c:v>
                </c:pt>
              </c:numCache>
            </c:numRef>
          </c:val>
        </c:ser>
        <c:dLbls/>
        <c:axId val="38341248"/>
        <c:axId val="38371712"/>
      </c:radarChart>
      <c:catAx>
        <c:axId val="38341248"/>
        <c:scaling>
          <c:orientation val="minMax"/>
        </c:scaling>
        <c:axPos val="b"/>
        <c:majorGridlines/>
        <c:numFmt formatCode="m/d/yyyy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38371712"/>
        <c:crosses val="autoZero"/>
        <c:auto val="1"/>
        <c:lblAlgn val="ctr"/>
        <c:lblOffset val="100"/>
      </c:catAx>
      <c:valAx>
        <c:axId val="38371712"/>
        <c:scaling>
          <c:orientation val="minMax"/>
        </c:scaling>
        <c:axPos val="l"/>
        <c:majorGridlines/>
        <c:numFmt formatCode="General" sourceLinked="1"/>
        <c:majorTickMark val="cross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383412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129469598528552"/>
          <c:y val="0.82452290138869777"/>
          <c:w val="0.33267232197449853"/>
          <c:h val="0.10655338851424415"/>
        </c:manualLayout>
      </c:layout>
      <c:txPr>
        <a:bodyPr/>
        <a:lstStyle/>
        <a:p>
          <a:pPr>
            <a:defRPr sz="1100"/>
          </a:pPr>
          <a:endParaRPr lang="ko-KR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800"/>
      </a:pPr>
      <a:endParaRPr lang="ko-K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0A00-7574-4EF0-AB20-FA3EF37A5E5E}" type="datetimeFigureOut">
              <a:rPr lang="ko-KR" altLang="en-US" smtClean="0"/>
              <a:pPr/>
              <a:t>2014-10-06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C5F7A-058B-4D60-82DB-C499D10C8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61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0BF4C-CD25-4089-8699-70A407D9D97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D28E4-062B-445E-9AFC-5965C3980D40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058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D28E4-062B-445E-9AFC-5965C3980D40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058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D28E4-062B-445E-9AFC-5965C3980D40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058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D28E4-062B-445E-9AFC-5965C3980D40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058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D28E4-062B-445E-9AFC-5965C3980D40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058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D28E4-062B-445E-9AFC-5965C3980D40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058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D28E4-062B-445E-9AFC-5965C3980D40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058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C1485-F1F0-46BB-B8CC-CB39FE09631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C1485-F1F0-46BB-B8CC-CB39FE09631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C1485-F1F0-46BB-B8CC-CB39FE09631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C1485-F1F0-46BB-B8CC-CB39FE09631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C1485-F1F0-46BB-B8CC-CB39FE09631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C1485-F1F0-46BB-B8CC-CB39FE0963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D28E4-062B-445E-9AFC-5965C3980D40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05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D28E4-062B-445E-9AFC-5965C3980D40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05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EEEF-C945-403B-BCE8-0AF33C9C9237}" type="datetimeFigureOut">
              <a:rPr lang="ko-KR" altLang="en-US" smtClean="0"/>
              <a:pPr/>
              <a:t>2014-10-06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4FC-39FA-4197-92CE-ED0C7D7002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284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EEEF-C945-403B-BCE8-0AF33C9C9237}" type="datetimeFigureOut">
              <a:rPr lang="ko-KR" altLang="en-US" smtClean="0"/>
              <a:pPr/>
              <a:t>2014-10-06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4FC-39FA-4197-92CE-ED0C7D7002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379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EEEF-C945-403B-BCE8-0AF33C9C9237}" type="datetimeFigureOut">
              <a:rPr lang="ko-KR" altLang="en-US" smtClean="0"/>
              <a:pPr/>
              <a:t>2014-10-06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4FC-39FA-4197-92CE-ED0C7D7002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362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EEEF-C945-403B-BCE8-0AF33C9C9237}" type="datetimeFigureOut">
              <a:rPr lang="ko-KR" altLang="en-US" smtClean="0"/>
              <a:pPr/>
              <a:t>2014-10-06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4FC-39FA-4197-92CE-ED0C7D7002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258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EEEF-C945-403B-BCE8-0AF33C9C9237}" type="datetimeFigureOut">
              <a:rPr lang="ko-KR" altLang="en-US" smtClean="0"/>
              <a:pPr/>
              <a:t>2014-10-06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4FC-39FA-4197-92CE-ED0C7D7002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452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EEEF-C945-403B-BCE8-0AF33C9C9237}" type="datetimeFigureOut">
              <a:rPr lang="ko-KR" altLang="en-US" smtClean="0"/>
              <a:pPr/>
              <a:t>2014-10-06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4FC-39FA-4197-92CE-ED0C7D7002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88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EEEF-C945-403B-BCE8-0AF33C9C9237}" type="datetimeFigureOut">
              <a:rPr lang="ko-KR" altLang="en-US" smtClean="0"/>
              <a:pPr/>
              <a:t>2014-10-06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4FC-39FA-4197-92CE-ED0C7D7002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860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EEEF-C945-403B-BCE8-0AF33C9C9237}" type="datetimeFigureOut">
              <a:rPr lang="ko-KR" altLang="en-US" smtClean="0"/>
              <a:pPr/>
              <a:t>2014-10-06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4FC-39FA-4197-92CE-ED0C7D7002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0485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EEEF-C945-403B-BCE8-0AF33C9C9237}" type="datetimeFigureOut">
              <a:rPr lang="ko-KR" altLang="en-US" smtClean="0"/>
              <a:pPr/>
              <a:t>2014-10-06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4FC-39FA-4197-92CE-ED0C7D7002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8656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EEEF-C945-403B-BCE8-0AF33C9C9237}" type="datetimeFigureOut">
              <a:rPr lang="ko-KR" altLang="en-US" smtClean="0"/>
              <a:pPr/>
              <a:t>2014-10-06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4FC-39FA-4197-92CE-ED0C7D7002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300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EEEF-C945-403B-BCE8-0AF33C9C9237}" type="datetimeFigureOut">
              <a:rPr lang="ko-KR" altLang="en-US" smtClean="0"/>
              <a:pPr/>
              <a:t>2014-10-06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B4FC-39FA-4197-92CE-ED0C7D7002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15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BEEEF-C945-403B-BCE8-0AF33C9C9237}" type="datetimeFigureOut">
              <a:rPr lang="ko-KR" altLang="en-US" smtClean="0"/>
              <a:pPr/>
              <a:t>2014-10-06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3B4FC-39FA-4197-92CE-ED0C7D7002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094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dirty="0" smtClean="0"/>
              <a:t>3</a:t>
            </a:r>
            <a:r>
              <a:rPr lang="ko-KR" altLang="en-US" sz="8800" dirty="0" smtClean="0"/>
              <a:t>조 </a:t>
            </a:r>
            <a:r>
              <a:rPr lang="en-US" altLang="ko-KR" sz="8800" dirty="0" smtClean="0"/>
              <a:t>UI </a:t>
            </a:r>
            <a:r>
              <a:rPr lang="ko-KR" altLang="en-US" sz="8800" dirty="0" smtClean="0"/>
              <a:t>정의서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40426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모서리가 둥근 직사각형 65"/>
          <p:cNvSpPr/>
          <p:nvPr/>
        </p:nvSpPr>
        <p:spPr>
          <a:xfrm>
            <a:off x="2551584" y="1857364"/>
            <a:ext cx="6235258" cy="4669877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0796" y="2780928"/>
            <a:ext cx="2136948" cy="37444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학사관리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4282" y="4286256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51520" y="3480530"/>
            <a:ext cx="19442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/>
              <a:t>회원 승인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선생님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학생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인원현황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선생님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 rot="5400000">
            <a:off x="2429654" y="4286256"/>
            <a:ext cx="3713982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071802" y="2786058"/>
            <a:ext cx="10715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71802" y="2428868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선생님</a:t>
            </a:r>
            <a:r>
              <a:rPr lang="en-US" altLang="ko-KR" sz="1100" dirty="0" smtClean="0"/>
              <a:t> | </a:t>
            </a:r>
            <a:r>
              <a:rPr lang="ko-KR" altLang="en-US" sz="1100" dirty="0" smtClean="0"/>
              <a:t>학생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5786446" y="2571744"/>
            <a:ext cx="1928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  </a:t>
            </a:r>
            <a:r>
              <a:rPr lang="en-US" altLang="ko-KR" sz="1200" dirty="0" smtClean="0"/>
              <a:t>:  </a:t>
            </a:r>
            <a:r>
              <a:rPr lang="ko-KR" altLang="en-US" sz="1200" dirty="0" err="1" smtClean="0"/>
              <a:t>미야자키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아오이</a:t>
            </a:r>
            <a:endParaRPr lang="en-US" altLang="ko-KR" sz="1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786446" y="3000372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과목 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일본어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중급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14282" y="164305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인원현황</a:t>
            </a:r>
            <a:endParaRPr lang="ko-KR" altLang="en-US" sz="3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500562" y="4714884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학생보기</a:t>
            </a:r>
            <a:endParaRPr lang="ko-KR" alt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071802" y="3286124"/>
            <a:ext cx="135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안성현</a:t>
            </a:r>
            <a:endParaRPr lang="en-US" altLang="ko-KR" sz="1200" dirty="0" smtClean="0"/>
          </a:p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김태희</a:t>
            </a:r>
            <a:endParaRPr lang="en-US" altLang="ko-KR" sz="1200" dirty="0" smtClean="0"/>
          </a:p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김두용</a:t>
            </a:r>
            <a:endParaRPr lang="en-US" altLang="ko-KR" sz="1200" dirty="0" smtClean="0"/>
          </a:p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이영보</a:t>
            </a:r>
            <a:endParaRPr lang="en-US" altLang="ko-KR" sz="1200" dirty="0" smtClean="0"/>
          </a:p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은다훈</a:t>
            </a:r>
            <a:endParaRPr lang="en-US" altLang="ko-KR" sz="1200" dirty="0" smtClean="0"/>
          </a:p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김용수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3071802" y="2928934"/>
            <a:ext cx="714380" cy="2143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900" dirty="0" smtClean="0"/>
          </a:p>
          <a:p>
            <a:pPr algn="ctr"/>
            <a:endParaRPr lang="ko-KR" altLang="en-US" sz="9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714744" y="2886075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en-US" altLang="ko-KR" sz="1200" dirty="0" smtClean="0"/>
          </a:p>
        </p:txBody>
      </p:sp>
      <p:cxnSp>
        <p:nvCxnSpPr>
          <p:cNvPr id="53" name="직선 연결선 52"/>
          <p:cNvCxnSpPr/>
          <p:nvPr/>
        </p:nvCxnSpPr>
        <p:spPr>
          <a:xfrm>
            <a:off x="3214678" y="2643182"/>
            <a:ext cx="35719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 descr="미야자키아오이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428868"/>
            <a:ext cx="843043" cy="1071570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>
            <a:off x="5214942" y="4857760"/>
            <a:ext cx="342902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8073256" y="5429264"/>
            <a:ext cx="114221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429124" y="6000768"/>
            <a:ext cx="42148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rot="5400000" flipH="1" flipV="1">
            <a:off x="3858414" y="5429264"/>
            <a:ext cx="114221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429124" y="4857760"/>
            <a:ext cx="14287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500562" y="5000636"/>
            <a:ext cx="400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김지훈</a:t>
            </a:r>
            <a:r>
              <a:rPr lang="en-US" altLang="ko-KR" sz="1200" dirty="0" smtClean="0"/>
              <a:t>,  </a:t>
            </a:r>
            <a:r>
              <a:rPr lang="ko-KR" altLang="en-US" sz="1200" dirty="0" smtClean="0"/>
              <a:t>김현국</a:t>
            </a:r>
            <a:r>
              <a:rPr lang="en-US" altLang="ko-KR" sz="1200" dirty="0" smtClean="0"/>
              <a:t>,  </a:t>
            </a:r>
            <a:r>
              <a:rPr lang="ko-KR" altLang="en-US" sz="1200" dirty="0" smtClean="0"/>
              <a:t>김태희</a:t>
            </a:r>
            <a:r>
              <a:rPr lang="en-US" altLang="ko-KR" sz="1200" dirty="0" smtClean="0"/>
              <a:t>,  </a:t>
            </a:r>
            <a:r>
              <a:rPr lang="ko-KR" altLang="en-US" sz="1200" dirty="0" smtClean="0"/>
              <a:t>이승훈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심욱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진승민</a:t>
            </a:r>
            <a:r>
              <a:rPr lang="en-US" altLang="ko-KR" sz="1200" dirty="0" smtClean="0"/>
              <a:t>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00562" y="5286388"/>
            <a:ext cx="400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진승민 </a:t>
            </a:r>
            <a:r>
              <a:rPr lang="en-US" altLang="ko-KR" sz="1200" dirty="0" smtClean="0"/>
              <a:t>……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4572000" y="3571876"/>
            <a:ext cx="3071834" cy="1134255"/>
            <a:chOff x="4572000" y="3571876"/>
            <a:chExt cx="3071834" cy="1134255"/>
          </a:xfrm>
        </p:grpSpPr>
        <p:sp>
          <p:nvSpPr>
            <p:cNvPr id="54" name="TextBox 53"/>
            <p:cNvSpPr txBox="1"/>
            <p:nvPr/>
          </p:nvSpPr>
          <p:spPr>
            <a:xfrm>
              <a:off x="4572000" y="3571876"/>
              <a:ext cx="2571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연락처  </a:t>
              </a:r>
              <a:r>
                <a:rPr lang="en-US" altLang="ko-KR" sz="1200" dirty="0" smtClean="0"/>
                <a:t>:  010-0100-0004</a:t>
              </a:r>
              <a:endParaRPr lang="ko-KR" alt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72000" y="3857628"/>
              <a:ext cx="3071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E-mail  :  blue1004@naver.com  </a:t>
              </a:r>
              <a:endParaRPr lang="ko-KR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72000" y="4143380"/>
              <a:ext cx="2786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생년월일  </a:t>
              </a:r>
              <a:r>
                <a:rPr lang="en-US" altLang="ko-KR" sz="1200" dirty="0" smtClean="0"/>
                <a:t>:  1980</a:t>
              </a:r>
              <a:r>
                <a:rPr lang="ko-KR" altLang="en-US" sz="1200" dirty="0" smtClean="0"/>
                <a:t>년 </a:t>
              </a:r>
              <a:r>
                <a:rPr lang="en-US" altLang="ko-KR" sz="1200" dirty="0" smtClean="0"/>
                <a:t>03</a:t>
              </a:r>
              <a:r>
                <a:rPr lang="ko-KR" altLang="en-US" sz="1200" dirty="0" smtClean="0"/>
                <a:t>월 </a:t>
              </a:r>
              <a:r>
                <a:rPr lang="en-US" altLang="ko-KR" sz="1200" dirty="0" smtClean="0"/>
                <a:t>29</a:t>
              </a:r>
              <a:r>
                <a:rPr lang="ko-KR" altLang="en-US" sz="1200" dirty="0" smtClean="0"/>
                <a:t>일</a:t>
              </a:r>
              <a:r>
                <a:rPr lang="en-US" altLang="ko-KR" sz="1200" dirty="0" smtClean="0"/>
                <a:t>  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572000" y="4429132"/>
              <a:ext cx="27860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u="sng" dirty="0" smtClean="0">
                  <a:solidFill>
                    <a:srgbClr val="0070C0"/>
                  </a:solidFill>
                </a:rPr>
                <a:t>첨부 된 이력서 보기</a:t>
              </a:r>
              <a:endParaRPr lang="ko-KR" altLang="en-US" sz="1200" u="sng" dirty="0">
                <a:solidFill>
                  <a:srgbClr val="0070C0"/>
                </a:solidFill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7643834" y="4429132"/>
            <a:ext cx="800106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승인 취소</a:t>
            </a:r>
            <a:endParaRPr lang="ko-KR" altLang="en-US" sz="10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5662605" y="4005263"/>
            <a:ext cx="2000264" cy="928694"/>
            <a:chOff x="6929454" y="4071942"/>
            <a:chExt cx="2000264" cy="928694"/>
          </a:xfrm>
        </p:grpSpPr>
        <p:sp>
          <p:nvSpPr>
            <p:cNvPr id="67" name="모서리가 둥근 사각형 설명선 66"/>
            <p:cNvSpPr/>
            <p:nvPr/>
          </p:nvSpPr>
          <p:spPr>
            <a:xfrm>
              <a:off x="6929454" y="4071942"/>
              <a:ext cx="1928826" cy="928694"/>
            </a:xfrm>
            <a:prstGeom prst="wedgeRoundRectCallou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  <p:grpSp>
          <p:nvGrpSpPr>
            <p:cNvPr id="68" name="그룹 38"/>
            <p:cNvGrpSpPr/>
            <p:nvPr/>
          </p:nvGrpSpPr>
          <p:grpSpPr>
            <a:xfrm>
              <a:off x="7143768" y="4162425"/>
              <a:ext cx="1785950" cy="838210"/>
              <a:chOff x="4572000" y="2428868"/>
              <a:chExt cx="2714644" cy="1199328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786445" y="2428870"/>
                <a:ext cx="928694" cy="537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반 </a:t>
                </a:r>
                <a:r>
                  <a:rPr lang="en-US" altLang="ko-KR" sz="800" dirty="0" smtClean="0"/>
                  <a:t>:  A</a:t>
                </a:r>
                <a:r>
                  <a:rPr lang="ko-KR" altLang="en-US" sz="800" dirty="0" smtClean="0"/>
                  <a:t>반</a:t>
                </a:r>
                <a:endParaRPr lang="en-US" altLang="ko-KR" sz="800" dirty="0" smtClean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86445" y="2857498"/>
                <a:ext cx="1214445" cy="537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기수  </a:t>
                </a:r>
                <a:r>
                  <a:rPr lang="en-US" altLang="ko-KR" sz="800" dirty="0" smtClean="0"/>
                  <a:t>:  27</a:t>
                </a:r>
                <a:r>
                  <a:rPr lang="ko-KR" altLang="en-US" sz="800" dirty="0" smtClean="0"/>
                  <a:t>기</a:t>
                </a:r>
                <a:endParaRPr lang="ko-KR" altLang="en-US" sz="8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786445" y="3286125"/>
                <a:ext cx="1500199" cy="342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이름  </a:t>
                </a:r>
                <a:r>
                  <a:rPr lang="en-US" altLang="ko-KR" sz="800" dirty="0" smtClean="0"/>
                  <a:t>:  </a:t>
                </a:r>
                <a:r>
                  <a:rPr lang="ko-KR" altLang="en-US" sz="800" dirty="0" smtClean="0"/>
                  <a:t>김태희</a:t>
                </a:r>
                <a:endParaRPr lang="ko-KR" altLang="en-US" sz="800" dirty="0"/>
              </a:p>
            </p:txBody>
          </p:sp>
          <p:pic>
            <p:nvPicPr>
              <p:cNvPr id="72" name="그림 71" descr="김태희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72000" y="2428868"/>
                <a:ext cx="857256" cy="1071570"/>
              </a:xfrm>
              <a:prstGeom prst="rect">
                <a:avLst/>
              </a:prstGeom>
            </p:spPr>
          </p:pic>
        </p:grpSp>
      </p:grpSp>
      <p:sp>
        <p:nvSpPr>
          <p:cNvPr id="73" name="설명선 1(테두리 없음) 72"/>
          <p:cNvSpPr/>
          <p:nvPr/>
        </p:nvSpPr>
        <p:spPr>
          <a:xfrm>
            <a:off x="7786710" y="2928934"/>
            <a:ext cx="1143008" cy="1143008"/>
          </a:xfrm>
          <a:prstGeom prst="callout1">
            <a:avLst>
              <a:gd name="adj1" fmla="val 99583"/>
              <a:gd name="adj2" fmla="val 18333"/>
              <a:gd name="adj3" fmla="val 126667"/>
              <a:gd name="adj4" fmla="val 16667"/>
            </a:avLst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관리자는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회원 승인 관리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페이지뿐만 아니라 개인상세정보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페이지에서도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 승인여부를 변경할 수 있도록 한다</a:t>
            </a:r>
            <a:r>
              <a:rPr lang="en-US" altLang="ko-KR" sz="900" dirty="0" smtClean="0"/>
              <a:t>.</a:t>
            </a:r>
            <a:endParaRPr lang="ko-KR" alt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xmlns="" val="41706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2551584" y="1857364"/>
            <a:ext cx="6235258" cy="4669877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0796" y="2780928"/>
            <a:ext cx="2136948" cy="37444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학사관리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1519" y="4878031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78024" y="3821944"/>
            <a:ext cx="1944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승인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선생님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학생</a:t>
            </a:r>
            <a:endParaRPr lang="en-US" altLang="ko-KR" dirty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인원현황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학생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 rot="5400000">
            <a:off x="2429654" y="4286256"/>
            <a:ext cx="3713982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071802" y="2786058"/>
            <a:ext cx="10715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71802" y="2428868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선생님</a:t>
            </a:r>
            <a:r>
              <a:rPr lang="en-US" altLang="ko-KR" sz="1100" dirty="0" smtClean="0"/>
              <a:t> | </a:t>
            </a:r>
            <a:r>
              <a:rPr lang="ko-KR" altLang="en-US" sz="1100" dirty="0" smtClean="0"/>
              <a:t>학생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0" y="3786190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연락처  </a:t>
            </a:r>
            <a:r>
              <a:rPr lang="en-US" altLang="ko-KR" sz="1200" dirty="0" smtClean="0"/>
              <a:t>:  010-0100-0004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0" y="4071942"/>
            <a:ext cx="3071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E-mail  :  taehee1004@naver.com  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0" y="4357694"/>
            <a:ext cx="278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생년월일  </a:t>
            </a:r>
            <a:r>
              <a:rPr lang="en-US" altLang="ko-KR" sz="1200" dirty="0" smtClean="0"/>
              <a:t>:  1980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03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29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  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14282" y="164305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인원현황</a:t>
            </a:r>
            <a:endParaRPr lang="ko-KR" altLang="en-US" sz="36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572000" y="2428868"/>
            <a:ext cx="2714644" cy="1134255"/>
            <a:chOff x="4572000" y="2428868"/>
            <a:chExt cx="2714644" cy="1134255"/>
          </a:xfrm>
        </p:grpSpPr>
        <p:sp>
          <p:nvSpPr>
            <p:cNvPr id="16" name="TextBox 15"/>
            <p:cNvSpPr txBox="1"/>
            <p:nvPr/>
          </p:nvSpPr>
          <p:spPr>
            <a:xfrm>
              <a:off x="5786446" y="2428868"/>
              <a:ext cx="928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반 </a:t>
              </a:r>
              <a:r>
                <a:rPr lang="en-US" altLang="ko-KR" sz="1200" dirty="0" smtClean="0"/>
                <a:t>:  A</a:t>
              </a:r>
              <a:r>
                <a:rPr lang="ko-KR" altLang="en-US" sz="1200" dirty="0" smtClean="0"/>
                <a:t>반</a:t>
              </a:r>
              <a:endParaRPr lang="en-US" altLang="ko-KR" sz="12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86446" y="2857496"/>
              <a:ext cx="1214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기수  </a:t>
              </a:r>
              <a:r>
                <a:rPr lang="en-US" altLang="ko-KR" sz="1200" dirty="0" smtClean="0"/>
                <a:t>:  27</a:t>
              </a:r>
              <a:r>
                <a:rPr lang="ko-KR" altLang="en-US" sz="1200" dirty="0" smtClean="0"/>
                <a:t>기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86446" y="3286124"/>
              <a:ext cx="15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이름  </a:t>
              </a:r>
              <a:r>
                <a:rPr lang="en-US" altLang="ko-KR" sz="1200" dirty="0" smtClean="0"/>
                <a:t>:  </a:t>
              </a:r>
              <a:r>
                <a:rPr lang="ko-KR" altLang="en-US" sz="1200" dirty="0" smtClean="0"/>
                <a:t>김태희</a:t>
              </a:r>
              <a:endParaRPr lang="ko-KR" altLang="en-US" sz="1200" dirty="0"/>
            </a:p>
          </p:txBody>
        </p:sp>
        <p:pic>
          <p:nvPicPr>
            <p:cNvPr id="41" name="그림 40" descr="김태희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2428868"/>
              <a:ext cx="857256" cy="1071570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4500562" y="4714884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자격유무</a:t>
            </a:r>
            <a:endParaRPr lang="ko-KR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572000" y="5000636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정보처리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산업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기사  </a:t>
            </a:r>
            <a:endParaRPr lang="en-US" altLang="ko-KR" sz="12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4572000" y="5357826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JLPT</a:t>
            </a:r>
            <a:endParaRPr lang="ko-KR" altLang="en-US" sz="1200" dirty="0"/>
          </a:p>
        </p:txBody>
      </p:sp>
      <p:pic>
        <p:nvPicPr>
          <p:cNvPr id="47" name="그림 46" descr="체크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5074" y="4929198"/>
            <a:ext cx="357190" cy="32971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15074" y="5357826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r>
              <a:rPr lang="ko-KR" altLang="en-US" sz="1200" dirty="0" smtClean="0"/>
              <a:t>급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071802" y="3286124"/>
            <a:ext cx="135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안성현</a:t>
            </a:r>
            <a:endParaRPr lang="en-US" altLang="ko-KR" sz="1200" dirty="0" smtClean="0"/>
          </a:p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김태희</a:t>
            </a:r>
            <a:endParaRPr lang="en-US" altLang="ko-KR" sz="1200" dirty="0" smtClean="0"/>
          </a:p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김두용</a:t>
            </a:r>
            <a:endParaRPr lang="en-US" altLang="ko-KR" sz="1200" dirty="0" smtClean="0"/>
          </a:p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이영보</a:t>
            </a:r>
            <a:endParaRPr lang="en-US" altLang="ko-KR" sz="1200" dirty="0" smtClean="0"/>
          </a:p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은다훈</a:t>
            </a:r>
            <a:endParaRPr lang="en-US" altLang="ko-KR" sz="1200" dirty="0" smtClean="0"/>
          </a:p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김용수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3071802" y="2928934"/>
            <a:ext cx="714380" cy="2143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900" dirty="0" smtClean="0"/>
          </a:p>
          <a:p>
            <a:pPr algn="ctr"/>
            <a:endParaRPr lang="ko-KR" altLang="en-US" sz="9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714744" y="2886075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</a:t>
            </a:r>
            <a:endParaRPr lang="en-US" altLang="ko-KR" sz="1200" dirty="0" smtClean="0"/>
          </a:p>
        </p:txBody>
      </p:sp>
      <p:cxnSp>
        <p:nvCxnSpPr>
          <p:cNvPr id="53" name="직선 연결선 52"/>
          <p:cNvCxnSpPr/>
          <p:nvPr/>
        </p:nvCxnSpPr>
        <p:spPr>
          <a:xfrm>
            <a:off x="3667119" y="2643182"/>
            <a:ext cx="35719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7143768" y="5357826"/>
            <a:ext cx="800106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승인 취소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2401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모서리가 둥근 직사각형 67"/>
          <p:cNvSpPr/>
          <p:nvPr/>
        </p:nvSpPr>
        <p:spPr>
          <a:xfrm>
            <a:off x="227161" y="3705999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grpSp>
        <p:nvGrpSpPr>
          <p:cNvPr id="32" name="그룹 31"/>
          <p:cNvGrpSpPr/>
          <p:nvPr/>
        </p:nvGrpSpPr>
        <p:grpSpPr>
          <a:xfrm>
            <a:off x="130796" y="2780928"/>
            <a:ext cx="2136948" cy="3744416"/>
            <a:chOff x="130796" y="2780928"/>
            <a:chExt cx="2136948" cy="3744416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6" name="모서리가 둥근 직사각형 5"/>
            <p:cNvSpPr/>
            <p:nvPr/>
          </p:nvSpPr>
          <p:spPr>
            <a:xfrm>
              <a:off x="130796" y="2780928"/>
              <a:ext cx="2136948" cy="3744416"/>
            </a:xfrm>
            <a:prstGeom prst="round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2852" y="2826379"/>
              <a:ext cx="1944217" cy="34163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시험성적관리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- </a:t>
              </a:r>
              <a:r>
                <a:rPr lang="ko-KR" altLang="en-US" dirty="0" smtClean="0"/>
                <a:t>시험관리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</a:t>
              </a:r>
              <a:r>
                <a:rPr lang="en-US" altLang="ko-KR" dirty="0" smtClean="0"/>
                <a:t> -  I T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 </a:t>
              </a:r>
              <a:r>
                <a:rPr lang="en-US" altLang="ko-KR" dirty="0" smtClean="0"/>
                <a:t>-  </a:t>
              </a:r>
              <a:r>
                <a:rPr lang="ko-KR" altLang="en-US" dirty="0" smtClean="0"/>
                <a:t>일본어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성적관리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출석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좌석배정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상담게시판</a:t>
              </a:r>
              <a:endParaRPr lang="en-US" altLang="ko-KR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555775" y="1370882"/>
            <a:ext cx="249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/>
              <a:t>홈</a:t>
            </a:r>
            <a:r>
              <a:rPr lang="en-US" altLang="ko-KR" sz="1000" dirty="0"/>
              <a:t>-&gt;</a:t>
            </a:r>
            <a:r>
              <a:rPr lang="ko-KR" altLang="en-US" sz="1000" dirty="0"/>
              <a:t>인원관리</a:t>
            </a:r>
            <a:r>
              <a:rPr lang="en-US" altLang="ko-KR" sz="1000" dirty="0"/>
              <a:t>-&gt;</a:t>
            </a:r>
            <a:r>
              <a:rPr lang="ko-KR" altLang="en-US" sz="1000" dirty="0"/>
              <a:t>시험관리</a:t>
            </a:r>
            <a:r>
              <a:rPr lang="en-US" altLang="ko-KR" sz="1000" dirty="0" smtClean="0"/>
              <a:t>-&gt;IT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2844" y="1643050"/>
            <a:ext cx="23574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00" b="1" dirty="0" smtClean="0"/>
              <a:t> 시험관리</a:t>
            </a:r>
            <a:endParaRPr lang="en-US" altLang="ko-KR" sz="3100" b="1" dirty="0" smtClean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51584" y="1857364"/>
            <a:ext cx="6235258" cy="4669877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52539" y="3761606"/>
            <a:ext cx="1033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</a:t>
            </a:r>
            <a:r>
              <a:rPr lang="en-US" altLang="ko-KR" sz="1200" dirty="0" smtClean="0"/>
              <a:t>IT A</a:t>
            </a:r>
            <a:r>
              <a:rPr lang="ko-KR" altLang="en-US" sz="1200" dirty="0" smtClean="0"/>
              <a:t>반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484587" y="4257645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시험일시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시험장소</a:t>
            </a:r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시험명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학생수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평균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08923" y="4849743"/>
            <a:ext cx="128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총평균</a:t>
            </a:r>
            <a:r>
              <a:rPr lang="en-US" altLang="ko-KR" sz="1200" b="1" dirty="0" smtClean="0"/>
              <a:t>:  71.3</a:t>
            </a:r>
            <a:r>
              <a:rPr lang="ko-KR" altLang="en-US" sz="1200" b="1" dirty="0" smtClean="0"/>
              <a:t>점</a:t>
            </a:r>
            <a:endParaRPr lang="ko-KR" altLang="en-US" sz="12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354746" y="4545677"/>
            <a:ext cx="5357850" cy="276999"/>
            <a:chOff x="3381089" y="3717032"/>
            <a:chExt cx="5357850" cy="276999"/>
          </a:xfrm>
        </p:grpSpPr>
        <p:sp>
          <p:nvSpPr>
            <p:cNvPr id="18" name="TextBox 17"/>
            <p:cNvSpPr txBox="1"/>
            <p:nvPr/>
          </p:nvSpPr>
          <p:spPr>
            <a:xfrm>
              <a:off x="3381089" y="3717032"/>
              <a:ext cx="535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2014.4.10	   4</a:t>
              </a:r>
              <a:r>
                <a:rPr lang="ko-KR" altLang="en-US" sz="1200" dirty="0" smtClean="0"/>
                <a:t>강의실</a:t>
              </a:r>
              <a:r>
                <a:rPr lang="en-US" altLang="ko-KR" sz="1200" dirty="0" smtClean="0"/>
                <a:t>	  JAVA</a:t>
              </a:r>
              <a:r>
                <a:rPr lang="ko-KR" altLang="en-US" sz="1200" dirty="0" smtClean="0"/>
                <a:t>필기</a:t>
              </a:r>
              <a:r>
                <a:rPr lang="en-US" altLang="ko-KR" sz="1200" dirty="0" smtClean="0"/>
                <a:t>	   30</a:t>
              </a:r>
              <a:r>
                <a:rPr lang="ko-KR" altLang="en-US" sz="1200" dirty="0" smtClean="0"/>
                <a:t>명</a:t>
              </a:r>
              <a:r>
                <a:rPr lang="en-US" altLang="ko-KR" sz="1200" dirty="0" smtClean="0"/>
                <a:t>	 73.4</a:t>
              </a:r>
              <a:r>
                <a:rPr lang="ko-KR" altLang="en-US" sz="1200" dirty="0" smtClean="0"/>
                <a:t>점</a:t>
              </a:r>
              <a:endParaRPr lang="ko-KR" altLang="en-US" sz="1200" dirty="0"/>
            </a:p>
          </p:txBody>
        </p:sp>
        <p:sp>
          <p:nvSpPr>
            <p:cNvPr id="28" name="빗면 27"/>
            <p:cNvSpPr/>
            <p:nvPr/>
          </p:nvSpPr>
          <p:spPr>
            <a:xfrm>
              <a:off x="7805067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성적수</a:t>
              </a:r>
              <a:r>
                <a:rPr lang="ko-KR" altLang="en-US" sz="900" dirty="0"/>
                <a:t>정</a:t>
              </a:r>
              <a:endParaRPr lang="ko-KR" altLang="en-US" sz="900" dirty="0" smtClean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63888" y="2095758"/>
            <a:ext cx="642943" cy="233358"/>
            <a:chOff x="3643305" y="2095758"/>
            <a:chExt cx="642943" cy="233358"/>
          </a:xfrm>
        </p:grpSpPr>
        <p:sp>
          <p:nvSpPr>
            <p:cNvPr id="29" name="직사각형 28"/>
            <p:cNvSpPr/>
            <p:nvPr/>
          </p:nvSpPr>
          <p:spPr>
            <a:xfrm>
              <a:off x="3643305" y="2095758"/>
              <a:ext cx="642943" cy="23335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 smtClean="0"/>
                <a:t>27</a:t>
              </a:r>
              <a:r>
                <a:rPr lang="ko-KR" altLang="en-US" sz="900" dirty="0" smtClean="0"/>
                <a:t>기</a:t>
              </a:r>
            </a:p>
          </p:txBody>
        </p:sp>
        <p:sp>
          <p:nvSpPr>
            <p:cNvPr id="2" name="이등변 삼각형 1"/>
            <p:cNvSpPr/>
            <p:nvPr/>
          </p:nvSpPr>
          <p:spPr>
            <a:xfrm>
              <a:off x="4094554" y="2160193"/>
              <a:ext cx="178595" cy="116679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287790" y="2095758"/>
            <a:ext cx="777961" cy="233358"/>
            <a:chOff x="3643305" y="2095758"/>
            <a:chExt cx="642943" cy="233358"/>
          </a:xfrm>
        </p:grpSpPr>
        <p:sp>
          <p:nvSpPr>
            <p:cNvPr id="33" name="직사각형 32"/>
            <p:cNvSpPr/>
            <p:nvPr/>
          </p:nvSpPr>
          <p:spPr>
            <a:xfrm>
              <a:off x="3643305" y="2095758"/>
              <a:ext cx="642943" cy="23335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 smtClean="0"/>
                <a:t>과목</a:t>
              </a:r>
              <a:r>
                <a:rPr lang="ko-KR" altLang="en-US" sz="900" dirty="0"/>
                <a:t>별</a:t>
              </a:r>
              <a:endParaRPr lang="ko-KR" altLang="en-US" sz="900" dirty="0" smtClean="0"/>
            </a:p>
          </p:txBody>
        </p:sp>
        <p:sp>
          <p:nvSpPr>
            <p:cNvPr id="34" name="이등변 삼각형 33"/>
            <p:cNvSpPr/>
            <p:nvPr/>
          </p:nvSpPr>
          <p:spPr>
            <a:xfrm>
              <a:off x="4094554" y="2160193"/>
              <a:ext cx="178595" cy="116679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153193" y="2096472"/>
            <a:ext cx="642943" cy="233358"/>
            <a:chOff x="3643305" y="2095758"/>
            <a:chExt cx="642943" cy="233358"/>
          </a:xfrm>
        </p:grpSpPr>
        <p:sp>
          <p:nvSpPr>
            <p:cNvPr id="39" name="직사각형 38"/>
            <p:cNvSpPr/>
            <p:nvPr/>
          </p:nvSpPr>
          <p:spPr>
            <a:xfrm>
              <a:off x="3643305" y="2095758"/>
              <a:ext cx="642943" cy="23335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 smtClean="0"/>
                <a:t>전체</a:t>
              </a:r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4094554" y="2160193"/>
              <a:ext cx="178595" cy="116679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873273" y="2098691"/>
            <a:ext cx="642943" cy="233358"/>
            <a:chOff x="3643305" y="2095758"/>
            <a:chExt cx="642943" cy="233358"/>
          </a:xfrm>
        </p:grpSpPr>
        <p:sp>
          <p:nvSpPr>
            <p:cNvPr id="42" name="직사각형 41"/>
            <p:cNvSpPr/>
            <p:nvPr/>
          </p:nvSpPr>
          <p:spPr>
            <a:xfrm>
              <a:off x="3643305" y="2095758"/>
              <a:ext cx="642943" cy="23335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 smtClean="0"/>
                <a:t>A</a:t>
              </a:r>
              <a:r>
                <a:rPr lang="ko-KR" altLang="en-US" sz="900" dirty="0" smtClean="0"/>
                <a:t>반</a:t>
              </a:r>
            </a:p>
          </p:txBody>
        </p:sp>
        <p:sp>
          <p:nvSpPr>
            <p:cNvPr id="43" name="이등변 삼각형 42"/>
            <p:cNvSpPr/>
            <p:nvPr/>
          </p:nvSpPr>
          <p:spPr>
            <a:xfrm>
              <a:off x="4094554" y="2160193"/>
              <a:ext cx="178595" cy="116679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6665932" y="2069709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검</a:t>
            </a:r>
            <a:r>
              <a:rPr lang="ko-KR" altLang="en-US" sz="1000" dirty="0"/>
              <a:t>색</a:t>
            </a:r>
            <a:endParaRPr lang="en-US" altLang="ko-KR" sz="10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3268563" y="3978905"/>
            <a:ext cx="1793622" cy="276999"/>
            <a:chOff x="3818788" y="3017277"/>
            <a:chExt cx="1793622" cy="276999"/>
          </a:xfrm>
        </p:grpSpPr>
        <p:sp>
          <p:nvSpPr>
            <p:cNvPr id="15" name="TextBox 14"/>
            <p:cNvSpPr txBox="1"/>
            <p:nvPr/>
          </p:nvSpPr>
          <p:spPr>
            <a:xfrm>
              <a:off x="3964775" y="3017277"/>
              <a:ext cx="164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JAVA – </a:t>
              </a:r>
              <a:r>
                <a:rPr lang="ko-KR" altLang="en-US" sz="1200" dirty="0" smtClean="0"/>
                <a:t>강사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지현수</a:t>
              </a:r>
              <a:endParaRPr lang="ko-KR" altLang="en-US" sz="1200" dirty="0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3818788" y="3109610"/>
              <a:ext cx="134368" cy="1110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3335747" y="4262591"/>
            <a:ext cx="531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340571" y="4849743"/>
            <a:ext cx="5304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3268563" y="5223500"/>
            <a:ext cx="2117479" cy="276999"/>
            <a:chOff x="3818788" y="3017277"/>
            <a:chExt cx="2117479" cy="276999"/>
          </a:xfrm>
        </p:grpSpPr>
        <p:sp>
          <p:nvSpPr>
            <p:cNvPr id="53" name="TextBox 52"/>
            <p:cNvSpPr txBox="1"/>
            <p:nvPr/>
          </p:nvSpPr>
          <p:spPr>
            <a:xfrm>
              <a:off x="3964775" y="3017277"/>
              <a:ext cx="19714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JAVA </a:t>
              </a:r>
              <a:r>
                <a:rPr lang="en-US" altLang="ko-KR" sz="1200" dirty="0" smtClean="0"/>
                <a:t>– </a:t>
              </a:r>
              <a:r>
                <a:rPr lang="ko-KR" altLang="en-US" sz="1200" dirty="0" smtClean="0"/>
                <a:t>강사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김태준</a:t>
              </a:r>
              <a:endParaRPr lang="ko-KR" altLang="en-US" sz="1200" dirty="0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3818788" y="3109610"/>
              <a:ext cx="134368" cy="1110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cxnSp>
        <p:nvCxnSpPr>
          <p:cNvPr id="55" name="직선 연결선 54"/>
          <p:cNvCxnSpPr/>
          <p:nvPr/>
        </p:nvCxnSpPr>
        <p:spPr>
          <a:xfrm>
            <a:off x="3340571" y="5497815"/>
            <a:ext cx="531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94112" y="5497815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시험일시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시험장소</a:t>
            </a:r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시험명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학생수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평균</a:t>
            </a:r>
            <a:endParaRPr lang="ko-KR" altLang="en-US" sz="12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3378671" y="5785847"/>
            <a:ext cx="5357850" cy="276999"/>
            <a:chOff x="3381089" y="3717032"/>
            <a:chExt cx="5357850" cy="276999"/>
          </a:xfrm>
        </p:grpSpPr>
        <p:sp>
          <p:nvSpPr>
            <p:cNvPr id="58" name="TextBox 57"/>
            <p:cNvSpPr txBox="1"/>
            <p:nvPr/>
          </p:nvSpPr>
          <p:spPr>
            <a:xfrm>
              <a:off x="3381089" y="3717032"/>
              <a:ext cx="535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  </a:t>
              </a:r>
              <a:r>
                <a:rPr lang="en-US" altLang="ko-KR" sz="1200" dirty="0" smtClean="0"/>
                <a:t>2014.4.10</a:t>
              </a:r>
              <a:r>
                <a:rPr lang="en-US" altLang="ko-KR" sz="1200" dirty="0" smtClean="0"/>
                <a:t>	   4</a:t>
              </a:r>
              <a:r>
                <a:rPr lang="ko-KR" altLang="en-US" sz="1200" dirty="0" smtClean="0"/>
                <a:t>강의실</a:t>
              </a:r>
              <a:r>
                <a:rPr lang="en-US" altLang="ko-KR" sz="1200" dirty="0" smtClean="0"/>
                <a:t>	</a:t>
              </a:r>
              <a:r>
                <a:rPr lang="en-US" altLang="ko-KR" sz="1200" dirty="0" smtClean="0"/>
                <a:t> JAVA</a:t>
              </a:r>
              <a:r>
                <a:rPr lang="ko-KR" altLang="en-US" sz="1200" dirty="0" smtClean="0"/>
                <a:t>필기 </a:t>
              </a:r>
              <a:r>
                <a:rPr lang="ko-KR" altLang="en-US" sz="1200" dirty="0" smtClean="0"/>
                <a:t>      </a:t>
              </a:r>
              <a:r>
                <a:rPr lang="en-US" altLang="ko-KR" sz="1200" dirty="0" smtClean="0"/>
                <a:t>30</a:t>
              </a:r>
              <a:r>
                <a:rPr lang="ko-KR" altLang="en-US" sz="1200" dirty="0" smtClean="0"/>
                <a:t>명</a:t>
              </a:r>
              <a:r>
                <a:rPr lang="en-US" altLang="ko-KR" sz="1200" dirty="0" smtClean="0"/>
                <a:t>	 73.4</a:t>
              </a:r>
              <a:r>
                <a:rPr lang="ko-KR" altLang="en-US" sz="1200" dirty="0" smtClean="0"/>
                <a:t>점</a:t>
              </a:r>
              <a:endParaRPr lang="ko-KR" altLang="en-US" sz="1200" dirty="0"/>
            </a:p>
          </p:txBody>
        </p:sp>
        <p:sp>
          <p:nvSpPr>
            <p:cNvPr id="59" name="빗면 58"/>
            <p:cNvSpPr/>
            <p:nvPr/>
          </p:nvSpPr>
          <p:spPr>
            <a:xfrm>
              <a:off x="7805067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성적수</a:t>
              </a:r>
              <a:r>
                <a:rPr lang="ko-KR" altLang="en-US" sz="900" dirty="0"/>
                <a:t>정</a:t>
              </a:r>
              <a:endParaRPr lang="ko-KR" altLang="en-US" sz="900" dirty="0" smtClean="0"/>
            </a:p>
          </p:txBody>
        </p:sp>
      </p:grpSp>
      <p:cxnSp>
        <p:nvCxnSpPr>
          <p:cNvPr id="63" name="직선 연결선 62"/>
          <p:cNvCxnSpPr/>
          <p:nvPr/>
        </p:nvCxnSpPr>
        <p:spPr>
          <a:xfrm>
            <a:off x="3350096" y="6145887"/>
            <a:ext cx="531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54316" y="6134045"/>
            <a:ext cx="128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총평균</a:t>
            </a:r>
            <a:r>
              <a:rPr lang="en-US" altLang="ko-KR" sz="1200" b="1" dirty="0" smtClean="0"/>
              <a:t>:  73.4</a:t>
            </a:r>
            <a:r>
              <a:rPr lang="ko-KR" altLang="en-US" sz="1200" b="1" dirty="0" smtClean="0"/>
              <a:t>점</a:t>
            </a:r>
            <a:endParaRPr lang="ko-KR" alt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052539" y="5011301"/>
            <a:ext cx="1033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</a:t>
            </a:r>
            <a:r>
              <a:rPr lang="en-US" altLang="ko-KR" sz="1200" dirty="0" smtClean="0"/>
              <a:t>IT B</a:t>
            </a:r>
            <a:r>
              <a:rPr lang="ko-KR" altLang="en-US" sz="1200" dirty="0" smtClean="0"/>
              <a:t>반</a:t>
            </a:r>
            <a:endParaRPr lang="en-US" altLang="ko-KR" sz="1200" dirty="0" smtClean="0"/>
          </a:p>
        </p:txBody>
      </p:sp>
      <p:sp>
        <p:nvSpPr>
          <p:cNvPr id="96" name="빗면 95"/>
          <p:cNvSpPr/>
          <p:nvPr/>
        </p:nvSpPr>
        <p:spPr>
          <a:xfrm>
            <a:off x="3059832" y="2564904"/>
            <a:ext cx="1512168" cy="259320"/>
          </a:xfrm>
          <a:prstGeom prst="bevel">
            <a:avLst/>
          </a:prstGeom>
          <a:solidFill>
            <a:schemeClr val="bg1">
              <a:lumMod val="75000"/>
            </a:schemeClr>
          </a:solidFill>
          <a:ln w="0" cmpd="sng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mtClean="0"/>
              <a:t>과목</a:t>
            </a:r>
            <a:r>
              <a:rPr lang="ko-KR" altLang="en-US" sz="900" smtClean="0"/>
              <a:t>별</a:t>
            </a:r>
            <a:r>
              <a:rPr lang="ko-KR" altLang="en-US" sz="900" smtClean="0"/>
              <a:t>시험일괄등록</a:t>
            </a:r>
            <a:endParaRPr lang="ko-KR" altLang="en-US" sz="900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3059832" y="2892894"/>
            <a:ext cx="164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월말시험리스트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3207194" y="3359641"/>
            <a:ext cx="5357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2014</a:t>
            </a:r>
            <a:r>
              <a:rPr lang="en-US" altLang="ko-KR" sz="1200" dirty="0" smtClean="0"/>
              <a:t>.4.10</a:t>
            </a:r>
            <a:r>
              <a:rPr lang="en-US" altLang="ko-KR" sz="1200" dirty="0" smtClean="0"/>
              <a:t>	</a:t>
            </a:r>
            <a:r>
              <a:rPr lang="en-US" altLang="ko-KR" sz="1200" dirty="0" smtClean="0"/>
              <a:t> JAVA</a:t>
            </a:r>
            <a:r>
              <a:rPr lang="ko-KR" altLang="en-US" sz="1200" dirty="0" smtClean="0"/>
              <a:t>필기 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60</a:t>
            </a:r>
            <a:r>
              <a:rPr lang="ko-KR" altLang="en-US" sz="1200" dirty="0" smtClean="0"/>
              <a:t>명</a:t>
            </a:r>
            <a:r>
              <a:rPr lang="en-US" altLang="ko-KR" sz="1200" dirty="0" smtClean="0"/>
              <a:t>	</a:t>
            </a:r>
          </a:p>
        </p:txBody>
      </p:sp>
      <p:grpSp>
        <p:nvGrpSpPr>
          <p:cNvPr id="125" name="그룹 124"/>
          <p:cNvGrpSpPr/>
          <p:nvPr/>
        </p:nvGrpSpPr>
        <p:grpSpPr>
          <a:xfrm>
            <a:off x="3021982" y="3377900"/>
            <a:ext cx="253874" cy="237827"/>
            <a:chOff x="3259027" y="3674236"/>
            <a:chExt cx="253874" cy="237827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3315802" y="3714430"/>
              <a:ext cx="140324" cy="15744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259027" y="3674236"/>
              <a:ext cx="253874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X</a:t>
              </a:r>
              <a:endParaRPr lang="ko-KR" altLang="en-US" sz="1100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275856" y="3108918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시험일시</a:t>
            </a:r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시험명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학생수</a:t>
            </a:r>
            <a:r>
              <a:rPr lang="en-US" altLang="ko-KR" sz="1200" dirty="0" smtClean="0"/>
              <a:t>	</a:t>
            </a:r>
            <a:endParaRPr lang="ko-KR" altLang="en-US" sz="1200" dirty="0"/>
          </a:p>
        </p:txBody>
      </p:sp>
      <p:cxnSp>
        <p:nvCxnSpPr>
          <p:cNvPr id="129" name="직선 연결선 128"/>
          <p:cNvCxnSpPr/>
          <p:nvPr/>
        </p:nvCxnSpPr>
        <p:spPr>
          <a:xfrm>
            <a:off x="3203848" y="3146422"/>
            <a:ext cx="531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3203848" y="3635145"/>
            <a:ext cx="531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빗면 130"/>
          <p:cNvSpPr/>
          <p:nvPr/>
        </p:nvSpPr>
        <p:spPr>
          <a:xfrm>
            <a:off x="6444208" y="3372567"/>
            <a:ext cx="857256" cy="214314"/>
          </a:xfrm>
          <a:prstGeom prst="bevel">
            <a:avLst/>
          </a:prstGeom>
          <a:solidFill>
            <a:schemeClr val="bg1">
              <a:lumMod val="75000"/>
            </a:schemeClr>
          </a:solidFill>
          <a:ln w="0" cmpd="sng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수정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2915816" y="2204864"/>
            <a:ext cx="4536504" cy="3362432"/>
            <a:chOff x="-2988840" y="-310334"/>
            <a:chExt cx="4536504" cy="3362432"/>
          </a:xfrm>
        </p:grpSpPr>
        <p:grpSp>
          <p:nvGrpSpPr>
            <p:cNvPr id="121" name="그룹 120"/>
            <p:cNvGrpSpPr/>
            <p:nvPr/>
          </p:nvGrpSpPr>
          <p:grpSpPr>
            <a:xfrm>
              <a:off x="-2988840" y="-310334"/>
              <a:ext cx="4536504" cy="3362432"/>
              <a:chOff x="-2484784" y="1927743"/>
              <a:chExt cx="4536504" cy="3362432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-2484784" y="1927743"/>
                <a:ext cx="4536504" cy="3362432"/>
                <a:chOff x="-2484784" y="1927743"/>
                <a:chExt cx="4536504" cy="3362432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-2484784" y="1927743"/>
                  <a:ext cx="4536504" cy="33624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 dirty="0" smtClean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-2088083" y="2248853"/>
                  <a:ext cx="16195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JAVA</a:t>
                  </a:r>
                  <a:r>
                    <a:rPr lang="ko-KR" altLang="en-US" dirty="0" smtClean="0"/>
                    <a:t>시험등록</a:t>
                  </a:r>
                  <a:endParaRPr lang="ko-KR" altLang="en-US" dirty="0"/>
                </a:p>
              </p:txBody>
            </p:sp>
          </p:grpSp>
          <p:grpSp>
            <p:nvGrpSpPr>
              <p:cNvPr id="106" name="그룹 105"/>
              <p:cNvGrpSpPr/>
              <p:nvPr/>
            </p:nvGrpSpPr>
            <p:grpSpPr>
              <a:xfrm>
                <a:off x="-1951259" y="2853253"/>
                <a:ext cx="3323765" cy="1583859"/>
                <a:chOff x="-1957658" y="2641039"/>
                <a:chExt cx="3323765" cy="1583859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-1951259" y="2651973"/>
                  <a:ext cx="12594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시험일시</a:t>
                  </a:r>
                  <a:endParaRPr lang="ko-KR" altLang="en-US" sz="16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-1954733" y="3007330"/>
                  <a:ext cx="12594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/>
                    <a:t>시험장소</a:t>
                  </a:r>
                  <a:endParaRPr lang="ko-KR" altLang="en-US" sz="1600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-1938186" y="3812148"/>
                  <a:ext cx="12594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/>
                    <a:t>학생수</a:t>
                  </a:r>
                  <a:endParaRPr lang="ko-KR" altLang="en-US" sz="16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-1957658" y="3395141"/>
                  <a:ext cx="12594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err="1" smtClean="0"/>
                    <a:t>시험명</a:t>
                  </a:r>
                  <a:endParaRPr lang="ko-KR" altLang="en-US" sz="1600" dirty="0"/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-907027" y="2641039"/>
                  <a:ext cx="2263118" cy="353028"/>
                </a:xfrm>
                <a:prstGeom prst="rect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900" dirty="0" smtClean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-899089" y="3034594"/>
                  <a:ext cx="2263118" cy="353028"/>
                </a:xfrm>
                <a:prstGeom prst="rect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900" dirty="0" smtClean="0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-897011" y="3443858"/>
                  <a:ext cx="2263118" cy="353028"/>
                </a:xfrm>
                <a:prstGeom prst="rect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900" dirty="0" smtClean="0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-902834" y="3871870"/>
                  <a:ext cx="2263118" cy="353028"/>
                </a:xfrm>
                <a:prstGeom prst="rect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900" dirty="0" smtClean="0"/>
                </a:p>
              </p:txBody>
            </p:sp>
          </p:grpSp>
        </p:grpSp>
        <p:sp>
          <p:nvSpPr>
            <p:cNvPr id="102" name="빗면 101"/>
            <p:cNvSpPr/>
            <p:nvPr/>
          </p:nvSpPr>
          <p:spPr>
            <a:xfrm>
              <a:off x="138260" y="2461303"/>
              <a:ext cx="942982" cy="379671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시험등</a:t>
              </a:r>
              <a:r>
                <a:rPr lang="ko-KR" altLang="en-US" sz="900" dirty="0"/>
                <a:t>록</a:t>
              </a:r>
              <a:endParaRPr lang="ko-KR" altLang="en-US" sz="900" dirty="0" smtClean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915816" y="2204864"/>
            <a:ext cx="4536504" cy="3362432"/>
            <a:chOff x="614235" y="2277586"/>
            <a:chExt cx="4536504" cy="3362432"/>
          </a:xfrm>
        </p:grpSpPr>
        <p:grpSp>
          <p:nvGrpSpPr>
            <p:cNvPr id="108" name="그룹 107"/>
            <p:cNvGrpSpPr/>
            <p:nvPr/>
          </p:nvGrpSpPr>
          <p:grpSpPr>
            <a:xfrm>
              <a:off x="614235" y="2277586"/>
              <a:ext cx="4536504" cy="3362432"/>
              <a:chOff x="-2484784" y="1908693"/>
              <a:chExt cx="4536504" cy="3362432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-2484784" y="1908693"/>
                <a:ext cx="4536504" cy="33624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00" dirty="0" smtClean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-2088083" y="2248853"/>
                <a:ext cx="2070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JAVA</a:t>
                </a:r>
                <a:r>
                  <a:rPr lang="ko-KR" altLang="en-US" dirty="0" smtClean="0"/>
                  <a:t>필기성적입력</a:t>
                </a:r>
                <a:endParaRPr lang="ko-KR" altLang="en-US" dirty="0"/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1296455" y="3376563"/>
              <a:ext cx="3220896" cy="1583859"/>
              <a:chOff x="-1919558" y="2726764"/>
              <a:chExt cx="3220896" cy="1583859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-1913159" y="2737698"/>
                <a:ext cx="12594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김태희</a:t>
                </a:r>
                <a:endParaRPr lang="ko-KR" altLang="en-US" sz="14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-1916633" y="3093055"/>
                <a:ext cx="12594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송승헌</a:t>
                </a:r>
                <a:endParaRPr lang="ko-KR" altLang="en-US" sz="16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-1900086" y="3897873"/>
                <a:ext cx="12594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이승기</a:t>
                </a:r>
                <a:endParaRPr lang="ko-KR" altLang="en-US" sz="1600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-1919558" y="3480866"/>
                <a:ext cx="12594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고아라</a:t>
                </a:r>
                <a:endParaRPr lang="ko-KR" altLang="en-US" sz="1600" dirty="0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-766058" y="2726764"/>
                <a:ext cx="2057380" cy="353028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900" dirty="0" smtClean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-758120" y="3120319"/>
                <a:ext cx="2057380" cy="353028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900" dirty="0" smtClean="0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-756042" y="3529583"/>
                <a:ext cx="2057380" cy="353028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900" dirty="0" smtClean="0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-761865" y="3957595"/>
                <a:ext cx="2057380" cy="353028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900" dirty="0" smtClean="0"/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1395412" y="3019677"/>
              <a:ext cx="3010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이름</a:t>
              </a:r>
              <a:r>
                <a:rPr lang="en-US" altLang="ko-KR" sz="1400" dirty="0" smtClean="0"/>
                <a:t>		</a:t>
              </a:r>
              <a:r>
                <a:rPr lang="ko-KR" altLang="en-US" sz="1400" dirty="0" smtClean="0"/>
                <a:t>성적</a:t>
              </a:r>
              <a:endParaRPr lang="ko-KR" altLang="en-US" sz="1400" dirty="0"/>
            </a:p>
          </p:txBody>
        </p:sp>
        <p:sp>
          <p:nvSpPr>
            <p:cNvPr id="123" name="빗면 122"/>
            <p:cNvSpPr/>
            <p:nvPr/>
          </p:nvSpPr>
          <p:spPr>
            <a:xfrm>
              <a:off x="3850534" y="5125507"/>
              <a:ext cx="942982" cy="379671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성적입력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79344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2278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</a:t>
            </a:r>
            <a:r>
              <a:rPr lang="en-US" altLang="ko-KR" sz="1000" dirty="0"/>
              <a:t>-&gt;</a:t>
            </a:r>
            <a:r>
              <a:rPr lang="ko-KR" altLang="en-US" sz="1000" dirty="0"/>
              <a:t>인원관리</a:t>
            </a:r>
            <a:r>
              <a:rPr lang="en-US" altLang="ko-KR" sz="1000" dirty="0"/>
              <a:t>-&gt;</a:t>
            </a:r>
            <a:r>
              <a:rPr lang="ko-KR" altLang="en-US" sz="1000" dirty="0"/>
              <a:t>시험관리</a:t>
            </a:r>
            <a:r>
              <a:rPr lang="en-US" altLang="ko-KR" sz="1000" dirty="0" smtClean="0"/>
              <a:t>-&gt;IT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2844" y="1643050"/>
            <a:ext cx="23574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00" b="1" dirty="0" smtClean="0"/>
              <a:t> 시험관리</a:t>
            </a:r>
            <a:endParaRPr lang="en-US" altLang="ko-KR" sz="3100" b="1" dirty="0" smtClean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51584" y="1857364"/>
            <a:ext cx="6235258" cy="4669877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491880" y="3356992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시험일시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시험장소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시험내용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학생수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평균</a:t>
            </a:r>
            <a:endParaRPr lang="ko-KR" altLang="en-US" sz="12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462622" y="3645024"/>
            <a:ext cx="5357850" cy="646331"/>
            <a:chOff x="3381089" y="3717032"/>
            <a:chExt cx="5357850" cy="646331"/>
          </a:xfrm>
        </p:grpSpPr>
        <p:sp>
          <p:nvSpPr>
            <p:cNvPr id="18" name="TextBox 17"/>
            <p:cNvSpPr txBox="1"/>
            <p:nvPr/>
          </p:nvSpPr>
          <p:spPr>
            <a:xfrm>
              <a:off x="3381089" y="3717032"/>
              <a:ext cx="5357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2014.5.15~	 1</a:t>
              </a:r>
              <a:r>
                <a:rPr lang="ko-KR" altLang="en-US" sz="1200" dirty="0" smtClean="0"/>
                <a:t>강의실</a:t>
              </a:r>
              <a:r>
                <a:rPr lang="en-US" altLang="ko-KR" sz="1200" dirty="0" smtClean="0"/>
                <a:t>	    JAVA	   60</a:t>
              </a:r>
              <a:r>
                <a:rPr lang="ko-KR" altLang="en-US" sz="1200" dirty="0" smtClean="0"/>
                <a:t>명</a:t>
              </a:r>
              <a:r>
                <a:rPr lang="en-US" altLang="ko-KR" sz="1200" dirty="0" smtClean="0"/>
                <a:t>	 71.5</a:t>
              </a:r>
              <a:r>
                <a:rPr lang="ko-KR" altLang="en-US" sz="1200" dirty="0" smtClean="0"/>
                <a:t>점</a:t>
              </a:r>
              <a:r>
                <a:rPr lang="en-US" altLang="ko-KR" sz="1200" dirty="0" smtClean="0"/>
                <a:t>	</a:t>
              </a:r>
            </a:p>
            <a:p>
              <a:r>
                <a:rPr lang="en-US" altLang="ko-KR" sz="1200" dirty="0" smtClean="0"/>
                <a:t>2014.5.16	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강의실 </a:t>
              </a:r>
              <a:r>
                <a:rPr lang="en-US" altLang="ko-KR" sz="1200" dirty="0" smtClean="0"/>
                <a:t>	  ORACLE</a:t>
              </a:r>
            </a:p>
            <a:p>
              <a:r>
                <a:rPr lang="en-US" altLang="ko-KR" sz="1200" dirty="0"/>
                <a:t>	</a:t>
              </a:r>
              <a:r>
                <a:rPr lang="en-US" altLang="ko-KR" sz="1200" dirty="0" smtClean="0"/>
                <a:t>	   SWING</a:t>
              </a:r>
              <a:endParaRPr lang="ko-KR" altLang="en-US" sz="1200" dirty="0"/>
            </a:p>
          </p:txBody>
        </p:sp>
        <p:sp>
          <p:nvSpPr>
            <p:cNvPr id="28" name="빗면 27"/>
            <p:cNvSpPr/>
            <p:nvPr/>
          </p:nvSpPr>
          <p:spPr>
            <a:xfrm>
              <a:off x="7805067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성적수</a:t>
              </a:r>
              <a:r>
                <a:rPr lang="ko-KR" altLang="en-US" sz="900" dirty="0"/>
                <a:t>정</a:t>
              </a:r>
              <a:endParaRPr lang="ko-KR" altLang="en-US" sz="900" dirty="0" smtClean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63888" y="2095758"/>
            <a:ext cx="642943" cy="233358"/>
            <a:chOff x="3643305" y="2095758"/>
            <a:chExt cx="642943" cy="233358"/>
          </a:xfrm>
        </p:grpSpPr>
        <p:sp>
          <p:nvSpPr>
            <p:cNvPr id="29" name="직사각형 28"/>
            <p:cNvSpPr/>
            <p:nvPr/>
          </p:nvSpPr>
          <p:spPr>
            <a:xfrm>
              <a:off x="3643305" y="2095758"/>
              <a:ext cx="642943" cy="23335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 smtClean="0"/>
                <a:t>27</a:t>
              </a:r>
              <a:r>
                <a:rPr lang="ko-KR" altLang="en-US" sz="900" dirty="0" smtClean="0"/>
                <a:t>기</a:t>
              </a:r>
            </a:p>
          </p:txBody>
        </p:sp>
        <p:sp>
          <p:nvSpPr>
            <p:cNvPr id="2" name="이등변 삼각형 1"/>
            <p:cNvSpPr/>
            <p:nvPr/>
          </p:nvSpPr>
          <p:spPr>
            <a:xfrm>
              <a:off x="4094554" y="2160193"/>
              <a:ext cx="178595" cy="116679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287790" y="2095758"/>
            <a:ext cx="777961" cy="233358"/>
            <a:chOff x="3643305" y="2095758"/>
            <a:chExt cx="642943" cy="233358"/>
          </a:xfrm>
        </p:grpSpPr>
        <p:sp>
          <p:nvSpPr>
            <p:cNvPr id="33" name="직사각형 32"/>
            <p:cNvSpPr/>
            <p:nvPr/>
          </p:nvSpPr>
          <p:spPr>
            <a:xfrm>
              <a:off x="3643305" y="2095758"/>
              <a:ext cx="642943" cy="23335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 smtClean="0"/>
                <a:t>역량평가</a:t>
              </a:r>
            </a:p>
          </p:txBody>
        </p:sp>
        <p:sp>
          <p:nvSpPr>
            <p:cNvPr id="34" name="이등변 삼각형 33"/>
            <p:cNvSpPr/>
            <p:nvPr/>
          </p:nvSpPr>
          <p:spPr>
            <a:xfrm>
              <a:off x="4094554" y="2160193"/>
              <a:ext cx="178595" cy="116679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153193" y="2096472"/>
            <a:ext cx="642943" cy="233358"/>
            <a:chOff x="3643305" y="2095758"/>
            <a:chExt cx="642943" cy="233358"/>
          </a:xfrm>
        </p:grpSpPr>
        <p:sp>
          <p:nvSpPr>
            <p:cNvPr id="39" name="직사각형 38"/>
            <p:cNvSpPr/>
            <p:nvPr/>
          </p:nvSpPr>
          <p:spPr>
            <a:xfrm>
              <a:off x="3643305" y="2095758"/>
              <a:ext cx="642943" cy="23335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 smtClean="0"/>
                <a:t>1</a:t>
              </a:r>
              <a:r>
                <a:rPr lang="ko-KR" altLang="en-US" sz="900" dirty="0" smtClean="0"/>
                <a:t>차</a:t>
              </a:r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4094554" y="2160193"/>
              <a:ext cx="178595" cy="116679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873273" y="2098691"/>
            <a:ext cx="642943" cy="233358"/>
            <a:chOff x="3643305" y="2095758"/>
            <a:chExt cx="642943" cy="233358"/>
          </a:xfrm>
        </p:grpSpPr>
        <p:sp>
          <p:nvSpPr>
            <p:cNvPr id="42" name="직사각형 41"/>
            <p:cNvSpPr/>
            <p:nvPr/>
          </p:nvSpPr>
          <p:spPr>
            <a:xfrm>
              <a:off x="3643305" y="2095758"/>
              <a:ext cx="642943" cy="23335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 smtClean="0"/>
                <a:t>A</a:t>
              </a:r>
              <a:r>
                <a:rPr lang="ko-KR" altLang="en-US" sz="900" dirty="0" smtClean="0"/>
                <a:t>반</a:t>
              </a:r>
            </a:p>
          </p:txBody>
        </p:sp>
        <p:sp>
          <p:nvSpPr>
            <p:cNvPr id="43" name="이등변 삼각형 42"/>
            <p:cNvSpPr/>
            <p:nvPr/>
          </p:nvSpPr>
          <p:spPr>
            <a:xfrm>
              <a:off x="4094554" y="2160193"/>
              <a:ext cx="178595" cy="116679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6665932" y="2069709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검</a:t>
            </a:r>
            <a:r>
              <a:rPr lang="ko-KR" altLang="en-US" sz="1000" dirty="0"/>
              <a:t>색</a:t>
            </a:r>
            <a:endParaRPr lang="en-US" altLang="ko-KR" sz="1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284405" y="2996952"/>
            <a:ext cx="164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차 역량평가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343040" y="3352413"/>
            <a:ext cx="531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347864" y="4293096"/>
            <a:ext cx="5304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347864" y="5013176"/>
            <a:ext cx="531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01405" y="5013176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시험일시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시험장소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시험내용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학생수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평균</a:t>
            </a:r>
            <a:endParaRPr lang="ko-KR" altLang="en-US" sz="12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3385964" y="5301208"/>
            <a:ext cx="5357850" cy="830997"/>
            <a:chOff x="3381089" y="3717032"/>
            <a:chExt cx="5357850" cy="830997"/>
          </a:xfrm>
        </p:grpSpPr>
        <p:sp>
          <p:nvSpPr>
            <p:cNvPr id="58" name="TextBox 57"/>
            <p:cNvSpPr txBox="1"/>
            <p:nvPr/>
          </p:nvSpPr>
          <p:spPr>
            <a:xfrm>
              <a:off x="3381089" y="3717032"/>
              <a:ext cx="53578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2014.9.10~</a:t>
              </a:r>
              <a:r>
                <a:rPr lang="en-US" altLang="ko-KR" sz="1200" dirty="0"/>
                <a:t>	   4</a:t>
              </a:r>
              <a:r>
                <a:rPr lang="ko-KR" altLang="en-US" sz="1200" dirty="0"/>
                <a:t>강의실</a:t>
              </a:r>
              <a:r>
                <a:rPr lang="en-US" altLang="ko-KR" sz="1200" dirty="0"/>
                <a:t>	    JAVA	   60</a:t>
              </a:r>
              <a:r>
                <a:rPr lang="ko-KR" altLang="en-US" sz="1200" dirty="0"/>
                <a:t>명</a:t>
              </a:r>
              <a:r>
                <a:rPr lang="en-US" altLang="ko-KR" sz="1200" dirty="0"/>
                <a:t>	 </a:t>
              </a:r>
              <a:r>
                <a:rPr lang="en-US" altLang="ko-KR" sz="1200" dirty="0" smtClean="0"/>
                <a:t>70.9</a:t>
              </a:r>
              <a:r>
                <a:rPr lang="ko-KR" altLang="en-US" sz="1200" dirty="0" smtClean="0"/>
                <a:t>점</a:t>
              </a:r>
              <a:r>
                <a:rPr lang="en-US" altLang="ko-KR" sz="1200" dirty="0"/>
                <a:t>	</a:t>
              </a:r>
            </a:p>
            <a:p>
              <a:r>
                <a:rPr lang="en-US" altLang="ko-KR" sz="1200" dirty="0" smtClean="0"/>
                <a:t> 2014.9.12</a:t>
              </a:r>
              <a:r>
                <a:rPr lang="en-US" altLang="ko-KR" sz="1200" dirty="0"/>
                <a:t>	</a:t>
              </a:r>
              <a:r>
                <a:rPr lang="en-US" altLang="ko-KR" sz="1200" dirty="0" smtClean="0"/>
                <a:t>   5</a:t>
              </a:r>
              <a:r>
                <a:rPr lang="ko-KR" altLang="en-US" sz="1200" dirty="0" smtClean="0"/>
                <a:t>강의실 </a:t>
              </a:r>
              <a:r>
                <a:rPr lang="en-US" altLang="ko-KR" sz="1200" dirty="0"/>
                <a:t>	  ORACLE</a:t>
              </a:r>
            </a:p>
            <a:p>
              <a:r>
                <a:rPr lang="en-US" altLang="ko-KR" sz="1200" dirty="0"/>
                <a:t>		</a:t>
              </a:r>
              <a:r>
                <a:rPr lang="en-US" altLang="ko-KR" sz="1200" dirty="0" smtClean="0"/>
                <a:t>    JDBC</a:t>
              </a:r>
            </a:p>
            <a:p>
              <a:r>
                <a:rPr lang="en-US" altLang="ko-KR" sz="1200" dirty="0" smtClean="0"/>
                <a:t>		JAVASCRIPT</a:t>
              </a:r>
              <a:endParaRPr lang="ko-KR" altLang="en-US" sz="1200" dirty="0"/>
            </a:p>
          </p:txBody>
        </p:sp>
        <p:sp>
          <p:nvSpPr>
            <p:cNvPr id="59" name="빗면 58"/>
            <p:cNvSpPr/>
            <p:nvPr/>
          </p:nvSpPr>
          <p:spPr>
            <a:xfrm>
              <a:off x="7805067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성적수</a:t>
              </a:r>
              <a:r>
                <a:rPr lang="ko-KR" altLang="en-US" sz="900" dirty="0"/>
                <a:t>정</a:t>
              </a:r>
              <a:endParaRPr lang="ko-KR" altLang="en-US" sz="900" dirty="0" smtClean="0"/>
            </a:p>
          </p:txBody>
        </p:sp>
      </p:grpSp>
      <p:cxnSp>
        <p:nvCxnSpPr>
          <p:cNvPr id="63" name="직선 연결선 62"/>
          <p:cNvCxnSpPr/>
          <p:nvPr/>
        </p:nvCxnSpPr>
        <p:spPr>
          <a:xfrm>
            <a:off x="3357389" y="6165304"/>
            <a:ext cx="531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빗면 64"/>
          <p:cNvSpPr/>
          <p:nvPr/>
        </p:nvSpPr>
        <p:spPr>
          <a:xfrm>
            <a:off x="3037781" y="2567684"/>
            <a:ext cx="1037280" cy="285252"/>
          </a:xfrm>
          <a:prstGeom prst="bevel">
            <a:avLst/>
          </a:prstGeom>
          <a:solidFill>
            <a:schemeClr val="bg1">
              <a:lumMod val="75000"/>
            </a:schemeClr>
          </a:solidFill>
          <a:ln w="0" cmpd="sng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역량평가등</a:t>
            </a:r>
            <a:r>
              <a:rPr lang="ko-KR" altLang="en-US" sz="900" dirty="0"/>
              <a:t>록</a:t>
            </a:r>
            <a:endParaRPr lang="ko-KR" altLang="en-US" sz="900" dirty="0" smtClean="0"/>
          </a:p>
        </p:txBody>
      </p:sp>
      <p:grpSp>
        <p:nvGrpSpPr>
          <p:cNvPr id="60" name="그룹 59"/>
          <p:cNvGrpSpPr/>
          <p:nvPr/>
        </p:nvGrpSpPr>
        <p:grpSpPr>
          <a:xfrm>
            <a:off x="3069357" y="3018582"/>
            <a:ext cx="253874" cy="237827"/>
            <a:chOff x="3259027" y="3674236"/>
            <a:chExt cx="253874" cy="237827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3315802" y="3714430"/>
              <a:ext cx="140324" cy="15744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59027" y="3674236"/>
              <a:ext cx="253874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X</a:t>
              </a:r>
              <a:endParaRPr lang="ko-KR" altLang="en-US" sz="11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275856" y="4664169"/>
            <a:ext cx="164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 smtClean="0"/>
              <a:t>차 역량평가</a:t>
            </a:r>
            <a:endParaRPr lang="ko-KR" altLang="en-US" sz="12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3069357" y="4684291"/>
            <a:ext cx="253874" cy="237827"/>
            <a:chOff x="3259027" y="3674236"/>
            <a:chExt cx="253874" cy="237827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3315802" y="3714430"/>
              <a:ext cx="140324" cy="15744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59027" y="3674236"/>
              <a:ext cx="253874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X</a:t>
              </a:r>
              <a:endParaRPr lang="ko-KR" altLang="en-US" sz="1100" dirty="0"/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217015" y="3717032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grpSp>
        <p:nvGrpSpPr>
          <p:cNvPr id="46" name="그룹 45"/>
          <p:cNvGrpSpPr/>
          <p:nvPr/>
        </p:nvGrpSpPr>
        <p:grpSpPr>
          <a:xfrm>
            <a:off x="127928" y="2777928"/>
            <a:ext cx="2136948" cy="3744416"/>
            <a:chOff x="130796" y="2780928"/>
            <a:chExt cx="2136948" cy="3744416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47" name="모서리가 둥근 직사각형 46"/>
            <p:cNvSpPr/>
            <p:nvPr/>
          </p:nvSpPr>
          <p:spPr>
            <a:xfrm>
              <a:off x="130796" y="2780928"/>
              <a:ext cx="2136948" cy="3744416"/>
            </a:xfrm>
            <a:prstGeom prst="round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2852" y="2826379"/>
              <a:ext cx="1944217" cy="34163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시험성적관리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- </a:t>
              </a:r>
              <a:r>
                <a:rPr lang="ko-KR" altLang="en-US" dirty="0" smtClean="0"/>
                <a:t>시험관리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</a:t>
              </a:r>
              <a:r>
                <a:rPr lang="en-US" altLang="ko-KR" dirty="0" smtClean="0"/>
                <a:t> -  I T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 </a:t>
              </a:r>
              <a:r>
                <a:rPr lang="en-US" altLang="ko-KR" dirty="0" smtClean="0"/>
                <a:t>-  </a:t>
              </a:r>
              <a:r>
                <a:rPr lang="ko-KR" altLang="en-US" dirty="0" smtClean="0"/>
                <a:t>일본어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성적관리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출석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좌석배정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상담게시판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1146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55775" y="1370882"/>
            <a:ext cx="2597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</a:t>
            </a:r>
            <a:r>
              <a:rPr lang="en-US" altLang="ko-KR" sz="1000" dirty="0"/>
              <a:t>-&gt;</a:t>
            </a:r>
            <a:r>
              <a:rPr lang="ko-KR" altLang="en-US" sz="1000" dirty="0"/>
              <a:t>인원관리</a:t>
            </a:r>
            <a:r>
              <a:rPr lang="en-US" altLang="ko-KR" sz="1000" dirty="0"/>
              <a:t>-&gt;</a:t>
            </a:r>
            <a:r>
              <a:rPr lang="ko-KR" altLang="en-US" sz="1000" dirty="0"/>
              <a:t>시험관리</a:t>
            </a:r>
            <a:r>
              <a:rPr lang="en-US" altLang="ko-KR" sz="1000" dirty="0"/>
              <a:t>-&gt;</a:t>
            </a:r>
            <a:r>
              <a:rPr lang="ko-KR" altLang="en-US" sz="1000" dirty="0"/>
              <a:t>일본어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2844" y="1643050"/>
            <a:ext cx="23574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00" b="1" dirty="0" smtClean="0"/>
              <a:t> 시험관리</a:t>
            </a:r>
            <a:endParaRPr lang="en-US" altLang="ko-KR" sz="3100" b="1" dirty="0" smtClean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51584" y="1857364"/>
            <a:ext cx="6235258" cy="4669877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2924944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시험일시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시험장소</a:t>
            </a:r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시험명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학생수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평균</a:t>
            </a:r>
            <a:endParaRPr lang="ko-KR" altLang="en-US" sz="12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203848" y="3214717"/>
            <a:ext cx="5357850" cy="276999"/>
            <a:chOff x="3381089" y="3717032"/>
            <a:chExt cx="5357850" cy="276999"/>
          </a:xfrm>
        </p:grpSpPr>
        <p:sp>
          <p:nvSpPr>
            <p:cNvPr id="18" name="TextBox 17"/>
            <p:cNvSpPr txBox="1"/>
            <p:nvPr/>
          </p:nvSpPr>
          <p:spPr>
            <a:xfrm>
              <a:off x="3381089" y="3717032"/>
              <a:ext cx="535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2014.5.15</a:t>
              </a:r>
              <a:r>
                <a:rPr lang="en-US" altLang="ko-KR" sz="1200" dirty="0"/>
                <a:t>	 </a:t>
              </a:r>
              <a:r>
                <a:rPr lang="en-US" altLang="ko-KR" sz="1200" dirty="0" smtClean="0"/>
                <a:t> 1</a:t>
              </a:r>
              <a:r>
                <a:rPr lang="ko-KR" altLang="en-US" sz="1200" dirty="0" smtClean="0"/>
                <a:t>강의</a:t>
              </a:r>
              <a:r>
                <a:rPr lang="ko-KR" altLang="en-US" sz="1200" dirty="0"/>
                <a:t>실</a:t>
              </a:r>
              <a:r>
                <a:rPr lang="en-US" altLang="ko-KR" sz="1200" dirty="0" smtClean="0"/>
                <a:t>	    </a:t>
              </a:r>
              <a:r>
                <a:rPr lang="ko-KR" altLang="en-US" sz="1200" dirty="0" smtClean="0"/>
                <a:t>한자</a:t>
              </a:r>
              <a:r>
                <a:rPr lang="en-US" altLang="ko-KR" sz="1200" dirty="0" smtClean="0"/>
                <a:t>	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10</a:t>
              </a:r>
              <a:r>
                <a:rPr lang="ko-KR" altLang="en-US" sz="1200" dirty="0" smtClean="0"/>
                <a:t>명</a:t>
              </a:r>
              <a:r>
                <a:rPr lang="en-US" altLang="ko-KR" sz="1200" dirty="0" smtClean="0"/>
                <a:t>	  41</a:t>
              </a:r>
              <a:r>
                <a:rPr lang="ko-KR" altLang="en-US" sz="1200" dirty="0" smtClean="0"/>
                <a:t>점</a:t>
              </a:r>
              <a:endParaRPr lang="en-US" altLang="ko-KR" sz="1200" dirty="0" smtClean="0"/>
            </a:p>
          </p:txBody>
        </p:sp>
        <p:sp>
          <p:nvSpPr>
            <p:cNvPr id="28" name="빗면 27"/>
            <p:cNvSpPr/>
            <p:nvPr/>
          </p:nvSpPr>
          <p:spPr>
            <a:xfrm>
              <a:off x="7805067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성적수</a:t>
              </a:r>
              <a:r>
                <a:rPr lang="ko-KR" altLang="en-US" sz="900" dirty="0"/>
                <a:t>정</a:t>
              </a:r>
              <a:endParaRPr lang="ko-KR" altLang="en-US" sz="900" dirty="0" smtClean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63888" y="2095758"/>
            <a:ext cx="642943" cy="233358"/>
            <a:chOff x="3643305" y="2095758"/>
            <a:chExt cx="642943" cy="233358"/>
          </a:xfrm>
        </p:grpSpPr>
        <p:sp>
          <p:nvSpPr>
            <p:cNvPr id="29" name="직사각형 28"/>
            <p:cNvSpPr/>
            <p:nvPr/>
          </p:nvSpPr>
          <p:spPr>
            <a:xfrm>
              <a:off x="3643305" y="2095758"/>
              <a:ext cx="642943" cy="23335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 smtClean="0"/>
                <a:t>27</a:t>
              </a:r>
              <a:r>
                <a:rPr lang="ko-KR" altLang="en-US" sz="900" dirty="0" smtClean="0"/>
                <a:t>기</a:t>
              </a:r>
            </a:p>
          </p:txBody>
        </p:sp>
        <p:sp>
          <p:nvSpPr>
            <p:cNvPr id="2" name="이등변 삼각형 1"/>
            <p:cNvSpPr/>
            <p:nvPr/>
          </p:nvSpPr>
          <p:spPr>
            <a:xfrm>
              <a:off x="4094554" y="2160193"/>
              <a:ext cx="178595" cy="116679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287790" y="2095758"/>
            <a:ext cx="777961" cy="233358"/>
            <a:chOff x="3643305" y="2095758"/>
            <a:chExt cx="642943" cy="233358"/>
          </a:xfrm>
        </p:grpSpPr>
        <p:sp>
          <p:nvSpPr>
            <p:cNvPr id="33" name="직사각형 32"/>
            <p:cNvSpPr/>
            <p:nvPr/>
          </p:nvSpPr>
          <p:spPr>
            <a:xfrm>
              <a:off x="3643305" y="2095758"/>
              <a:ext cx="642943" cy="23335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 err="1" smtClean="0"/>
                <a:t>매일시험</a:t>
              </a:r>
              <a:endParaRPr lang="ko-KR" altLang="en-US" sz="900" dirty="0" smtClean="0"/>
            </a:p>
          </p:txBody>
        </p:sp>
        <p:sp>
          <p:nvSpPr>
            <p:cNvPr id="34" name="이등변 삼각형 33"/>
            <p:cNvSpPr/>
            <p:nvPr/>
          </p:nvSpPr>
          <p:spPr>
            <a:xfrm>
              <a:off x="4094554" y="2160193"/>
              <a:ext cx="178595" cy="116679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153193" y="2096472"/>
            <a:ext cx="642943" cy="233358"/>
            <a:chOff x="3643305" y="2095758"/>
            <a:chExt cx="642943" cy="233358"/>
          </a:xfrm>
        </p:grpSpPr>
        <p:sp>
          <p:nvSpPr>
            <p:cNvPr id="39" name="직사각형 38"/>
            <p:cNvSpPr/>
            <p:nvPr/>
          </p:nvSpPr>
          <p:spPr>
            <a:xfrm>
              <a:off x="3643305" y="2095758"/>
              <a:ext cx="642943" cy="23335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 smtClean="0"/>
                <a:t>초</a:t>
              </a:r>
              <a:r>
                <a:rPr lang="ko-KR" altLang="en-US" sz="900" dirty="0"/>
                <a:t>급</a:t>
              </a:r>
              <a:endParaRPr lang="ko-KR" altLang="en-US" sz="900" dirty="0" smtClean="0"/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4094554" y="2160193"/>
              <a:ext cx="178595" cy="116679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940152" y="2069709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검</a:t>
            </a:r>
            <a:r>
              <a:rPr lang="ko-KR" altLang="en-US" sz="1000" dirty="0"/>
              <a:t>색</a:t>
            </a:r>
            <a:endParaRPr lang="en-US" altLang="ko-KR" sz="10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3203848" y="2924944"/>
            <a:ext cx="531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222898" y="5157192"/>
            <a:ext cx="5304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91397" y="2527915"/>
            <a:ext cx="164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우치다선생님</a:t>
            </a:r>
            <a:endParaRPr lang="ko-KR" altLang="en-US" sz="1200" dirty="0"/>
          </a:p>
        </p:txBody>
      </p:sp>
      <p:sp>
        <p:nvSpPr>
          <p:cNvPr id="46" name="빗면 45"/>
          <p:cNvSpPr/>
          <p:nvPr/>
        </p:nvSpPr>
        <p:spPr>
          <a:xfrm>
            <a:off x="3185844" y="5301208"/>
            <a:ext cx="1037280" cy="259320"/>
          </a:xfrm>
          <a:prstGeom prst="bevel">
            <a:avLst/>
          </a:prstGeom>
          <a:solidFill>
            <a:schemeClr val="bg1">
              <a:lumMod val="75000"/>
            </a:schemeClr>
          </a:solidFill>
          <a:ln w="0" cmpd="sng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err="1" smtClean="0"/>
              <a:t>매일시험등</a:t>
            </a:r>
            <a:r>
              <a:rPr lang="ko-KR" altLang="en-US" sz="900" dirty="0" err="1"/>
              <a:t>록</a:t>
            </a:r>
            <a:endParaRPr lang="ko-KR" altLang="en-US" sz="900" dirty="0" smtClean="0"/>
          </a:p>
        </p:txBody>
      </p:sp>
      <p:grpSp>
        <p:nvGrpSpPr>
          <p:cNvPr id="47" name="그룹 46"/>
          <p:cNvGrpSpPr/>
          <p:nvPr/>
        </p:nvGrpSpPr>
        <p:grpSpPr>
          <a:xfrm>
            <a:off x="3203848" y="3481417"/>
            <a:ext cx="5357850" cy="276999"/>
            <a:chOff x="3381089" y="3717032"/>
            <a:chExt cx="5357850" cy="276999"/>
          </a:xfrm>
        </p:grpSpPr>
        <p:sp>
          <p:nvSpPr>
            <p:cNvPr id="48" name="TextBox 47"/>
            <p:cNvSpPr txBox="1"/>
            <p:nvPr/>
          </p:nvSpPr>
          <p:spPr>
            <a:xfrm>
              <a:off x="3381089" y="3717032"/>
              <a:ext cx="535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2014.5.16</a:t>
              </a:r>
              <a:r>
                <a:rPr lang="en-US" altLang="ko-KR" sz="1200" dirty="0"/>
                <a:t>	 </a:t>
              </a:r>
              <a:r>
                <a:rPr lang="en-US" altLang="ko-KR" sz="1200" dirty="0" smtClean="0"/>
                <a:t> 1</a:t>
              </a:r>
              <a:r>
                <a:rPr lang="ko-KR" altLang="en-US" sz="1200" dirty="0" smtClean="0"/>
                <a:t>강의</a:t>
              </a:r>
              <a:r>
                <a:rPr lang="ko-KR" altLang="en-US" sz="1200" dirty="0"/>
                <a:t>실</a:t>
              </a:r>
              <a:r>
                <a:rPr lang="en-US" altLang="ko-KR" sz="1200" dirty="0" smtClean="0"/>
                <a:t>	 </a:t>
              </a:r>
              <a:r>
                <a:rPr lang="ko-KR" altLang="en-US" sz="1200" dirty="0" err="1"/>
                <a:t>카</a:t>
              </a:r>
              <a:r>
                <a:rPr lang="ko-KR" altLang="en-US" sz="1200" dirty="0" err="1" smtClean="0"/>
                <a:t>타카나</a:t>
              </a:r>
              <a:r>
                <a:rPr lang="en-US" altLang="ko-KR" sz="1200" dirty="0" smtClean="0"/>
                <a:t>	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10</a:t>
              </a:r>
              <a:r>
                <a:rPr lang="ko-KR" altLang="en-US" sz="1200" dirty="0" smtClean="0"/>
                <a:t>명</a:t>
              </a:r>
              <a:r>
                <a:rPr lang="en-US" altLang="ko-KR" sz="1200" dirty="0" smtClean="0"/>
                <a:t>	  40</a:t>
              </a:r>
              <a:r>
                <a:rPr lang="ko-KR" altLang="en-US" sz="1200" dirty="0" smtClean="0"/>
                <a:t>점</a:t>
              </a:r>
              <a:endParaRPr lang="en-US" altLang="ko-KR" sz="1200" dirty="0" smtClean="0"/>
            </a:p>
          </p:txBody>
        </p:sp>
        <p:sp>
          <p:nvSpPr>
            <p:cNvPr id="49" name="빗면 48"/>
            <p:cNvSpPr/>
            <p:nvPr/>
          </p:nvSpPr>
          <p:spPr>
            <a:xfrm>
              <a:off x="7805067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성적수</a:t>
              </a:r>
              <a:r>
                <a:rPr lang="ko-KR" altLang="en-US" sz="900" dirty="0"/>
                <a:t>정</a:t>
              </a:r>
              <a:endParaRPr lang="ko-KR" altLang="en-US" sz="900" dirty="0" smtClean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203848" y="3736082"/>
            <a:ext cx="5357850" cy="276999"/>
            <a:chOff x="3381089" y="3717032"/>
            <a:chExt cx="5357850" cy="276999"/>
          </a:xfrm>
        </p:grpSpPr>
        <p:sp>
          <p:nvSpPr>
            <p:cNvPr id="52" name="TextBox 51"/>
            <p:cNvSpPr txBox="1"/>
            <p:nvPr/>
          </p:nvSpPr>
          <p:spPr>
            <a:xfrm>
              <a:off x="3381089" y="3717032"/>
              <a:ext cx="535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2014.5.17</a:t>
              </a:r>
              <a:r>
                <a:rPr lang="en-US" altLang="ko-KR" sz="1200" dirty="0"/>
                <a:t>	 </a:t>
              </a:r>
              <a:r>
                <a:rPr lang="en-US" altLang="ko-KR" sz="1200" dirty="0" smtClean="0"/>
                <a:t> 1</a:t>
              </a:r>
              <a:r>
                <a:rPr lang="ko-KR" altLang="en-US" sz="1200" dirty="0" smtClean="0"/>
                <a:t>강의</a:t>
              </a:r>
              <a:r>
                <a:rPr lang="ko-KR" altLang="en-US" sz="1200" dirty="0"/>
                <a:t>실</a:t>
              </a:r>
              <a:r>
                <a:rPr lang="en-US" altLang="ko-KR" sz="1200" dirty="0" smtClean="0"/>
                <a:t>	    </a:t>
              </a:r>
              <a:r>
                <a:rPr lang="ko-KR" altLang="en-US" sz="1200" dirty="0" smtClean="0"/>
                <a:t>읽기</a:t>
              </a:r>
              <a:r>
                <a:rPr lang="en-US" altLang="ko-KR" sz="1200" dirty="0" smtClean="0"/>
                <a:t>	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10</a:t>
              </a:r>
              <a:r>
                <a:rPr lang="ko-KR" altLang="en-US" sz="1200" dirty="0" smtClean="0"/>
                <a:t>명</a:t>
              </a:r>
              <a:r>
                <a:rPr lang="en-US" altLang="ko-KR" sz="1200" dirty="0" smtClean="0"/>
                <a:t>	  39</a:t>
              </a:r>
              <a:r>
                <a:rPr lang="ko-KR" altLang="en-US" sz="1200" dirty="0" smtClean="0"/>
                <a:t>점</a:t>
              </a:r>
              <a:endParaRPr lang="en-US" altLang="ko-KR" sz="1200" dirty="0" smtClean="0"/>
            </a:p>
          </p:txBody>
        </p:sp>
        <p:sp>
          <p:nvSpPr>
            <p:cNvPr id="53" name="빗면 52"/>
            <p:cNvSpPr/>
            <p:nvPr/>
          </p:nvSpPr>
          <p:spPr>
            <a:xfrm>
              <a:off x="7805067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성적수</a:t>
              </a:r>
              <a:r>
                <a:rPr lang="ko-KR" altLang="en-US" sz="900" dirty="0"/>
                <a:t>정</a:t>
              </a:r>
              <a:endParaRPr lang="ko-KR" altLang="en-US" sz="900" dirty="0" smtClean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208498" y="3995539"/>
            <a:ext cx="5357850" cy="276999"/>
            <a:chOff x="3381089" y="3717032"/>
            <a:chExt cx="5357850" cy="276999"/>
          </a:xfrm>
        </p:grpSpPr>
        <p:sp>
          <p:nvSpPr>
            <p:cNvPr id="64" name="TextBox 63"/>
            <p:cNvSpPr txBox="1"/>
            <p:nvPr/>
          </p:nvSpPr>
          <p:spPr>
            <a:xfrm>
              <a:off x="3381089" y="3717032"/>
              <a:ext cx="535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2014.5.18</a:t>
              </a:r>
              <a:r>
                <a:rPr lang="en-US" altLang="ko-KR" sz="1200" dirty="0"/>
                <a:t>	 </a:t>
              </a:r>
              <a:r>
                <a:rPr lang="en-US" altLang="ko-KR" sz="1200" dirty="0" smtClean="0"/>
                <a:t> 1</a:t>
              </a:r>
              <a:r>
                <a:rPr lang="ko-KR" altLang="en-US" sz="1200" dirty="0" smtClean="0"/>
                <a:t>강의</a:t>
              </a:r>
              <a:r>
                <a:rPr lang="ko-KR" altLang="en-US" sz="1200" dirty="0"/>
                <a:t>실</a:t>
              </a:r>
              <a:r>
                <a:rPr lang="en-US" altLang="ko-KR" sz="1200" dirty="0" smtClean="0"/>
                <a:t>	    </a:t>
              </a:r>
              <a:r>
                <a:rPr lang="ko-KR" altLang="en-US" sz="1200" dirty="0" smtClean="0"/>
                <a:t>작문</a:t>
              </a:r>
              <a:r>
                <a:rPr lang="en-US" altLang="ko-KR" sz="1200" dirty="0" smtClean="0"/>
                <a:t>	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10</a:t>
              </a:r>
              <a:r>
                <a:rPr lang="ko-KR" altLang="en-US" sz="1200" dirty="0" smtClean="0"/>
                <a:t>명</a:t>
              </a:r>
              <a:r>
                <a:rPr lang="en-US" altLang="ko-KR" sz="1200" dirty="0" smtClean="0"/>
                <a:t>	  37</a:t>
              </a:r>
              <a:r>
                <a:rPr lang="ko-KR" altLang="en-US" sz="1200" dirty="0" smtClean="0"/>
                <a:t>점</a:t>
              </a:r>
              <a:endParaRPr lang="en-US" altLang="ko-KR" sz="1200" dirty="0" smtClean="0"/>
            </a:p>
          </p:txBody>
        </p:sp>
        <p:sp>
          <p:nvSpPr>
            <p:cNvPr id="67" name="빗면 66"/>
            <p:cNvSpPr/>
            <p:nvPr/>
          </p:nvSpPr>
          <p:spPr>
            <a:xfrm>
              <a:off x="7805067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성적수</a:t>
              </a:r>
              <a:r>
                <a:rPr lang="ko-KR" altLang="en-US" sz="900" dirty="0"/>
                <a:t>정</a:t>
              </a:r>
              <a:endParaRPr lang="ko-KR" altLang="en-US" sz="900" dirty="0" smtClean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203848" y="4259188"/>
            <a:ext cx="5357850" cy="276999"/>
            <a:chOff x="3381089" y="3717032"/>
            <a:chExt cx="5357850" cy="276999"/>
          </a:xfrm>
        </p:grpSpPr>
        <p:sp>
          <p:nvSpPr>
            <p:cNvPr id="73" name="TextBox 72"/>
            <p:cNvSpPr txBox="1"/>
            <p:nvPr/>
          </p:nvSpPr>
          <p:spPr>
            <a:xfrm>
              <a:off x="3381089" y="3717032"/>
              <a:ext cx="535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2014.5.21</a:t>
              </a:r>
              <a:r>
                <a:rPr lang="en-US" altLang="ko-KR" sz="1200" dirty="0"/>
                <a:t>	 </a:t>
              </a:r>
              <a:r>
                <a:rPr lang="en-US" altLang="ko-KR" sz="1200" dirty="0" smtClean="0"/>
                <a:t> 1</a:t>
              </a:r>
              <a:r>
                <a:rPr lang="ko-KR" altLang="en-US" sz="1200" dirty="0" smtClean="0"/>
                <a:t>강의</a:t>
              </a:r>
              <a:r>
                <a:rPr lang="ko-KR" altLang="en-US" sz="1200" dirty="0"/>
                <a:t>실</a:t>
              </a:r>
              <a:r>
                <a:rPr lang="en-US" altLang="ko-KR" sz="1200" dirty="0" smtClean="0"/>
                <a:t>	    </a:t>
              </a:r>
              <a:r>
                <a:rPr lang="ko-KR" altLang="en-US" sz="1200" dirty="0" smtClean="0"/>
                <a:t>한자</a:t>
              </a:r>
              <a:r>
                <a:rPr lang="en-US" altLang="ko-KR" sz="1200" dirty="0" smtClean="0"/>
                <a:t>	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10</a:t>
              </a:r>
              <a:r>
                <a:rPr lang="ko-KR" altLang="en-US" sz="1200" dirty="0" smtClean="0"/>
                <a:t>명</a:t>
              </a:r>
              <a:r>
                <a:rPr lang="en-US" altLang="ko-KR" sz="1200" dirty="0" smtClean="0"/>
                <a:t>	  40</a:t>
              </a:r>
              <a:r>
                <a:rPr lang="ko-KR" altLang="en-US" sz="1200" dirty="0" smtClean="0"/>
                <a:t>점</a:t>
              </a:r>
              <a:endParaRPr lang="en-US" altLang="ko-KR" sz="1200" dirty="0" smtClean="0"/>
            </a:p>
          </p:txBody>
        </p:sp>
        <p:sp>
          <p:nvSpPr>
            <p:cNvPr id="74" name="빗면 73"/>
            <p:cNvSpPr/>
            <p:nvPr/>
          </p:nvSpPr>
          <p:spPr>
            <a:xfrm>
              <a:off x="7805067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성적수</a:t>
              </a:r>
              <a:r>
                <a:rPr lang="ko-KR" altLang="en-US" sz="900" dirty="0"/>
                <a:t>정</a:t>
              </a:r>
              <a:endParaRPr lang="ko-KR" altLang="en-US" sz="900" dirty="0" smtClean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203848" y="4518645"/>
            <a:ext cx="5357850" cy="276999"/>
            <a:chOff x="3381089" y="3717032"/>
            <a:chExt cx="5357850" cy="276999"/>
          </a:xfrm>
        </p:grpSpPr>
        <p:sp>
          <p:nvSpPr>
            <p:cNvPr id="76" name="TextBox 75"/>
            <p:cNvSpPr txBox="1"/>
            <p:nvPr/>
          </p:nvSpPr>
          <p:spPr>
            <a:xfrm>
              <a:off x="3381089" y="3717032"/>
              <a:ext cx="535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2014.5.19</a:t>
              </a:r>
              <a:r>
                <a:rPr lang="en-US" altLang="ko-KR" sz="1200" dirty="0"/>
                <a:t>	 </a:t>
              </a:r>
              <a:r>
                <a:rPr lang="en-US" altLang="ko-KR" sz="1200" dirty="0" smtClean="0"/>
                <a:t> 1</a:t>
              </a:r>
              <a:r>
                <a:rPr lang="ko-KR" altLang="en-US" sz="1200" dirty="0" smtClean="0"/>
                <a:t>강의</a:t>
              </a:r>
              <a:r>
                <a:rPr lang="ko-KR" altLang="en-US" sz="1200" dirty="0"/>
                <a:t>실</a:t>
              </a:r>
              <a:r>
                <a:rPr lang="en-US" altLang="ko-KR" sz="1200" dirty="0" smtClean="0"/>
                <a:t>	 </a:t>
              </a:r>
              <a:r>
                <a:rPr lang="ko-KR" altLang="en-US" sz="1200" dirty="0" err="1"/>
                <a:t>카</a:t>
              </a:r>
              <a:r>
                <a:rPr lang="ko-KR" altLang="en-US" sz="1200" dirty="0" err="1" smtClean="0"/>
                <a:t>타카나</a:t>
              </a:r>
              <a:r>
                <a:rPr lang="en-US" altLang="ko-KR" sz="1200" dirty="0" smtClean="0"/>
                <a:t>	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10</a:t>
              </a:r>
              <a:r>
                <a:rPr lang="ko-KR" altLang="en-US" sz="1200" dirty="0" smtClean="0"/>
                <a:t>명</a:t>
              </a:r>
              <a:r>
                <a:rPr lang="en-US" altLang="ko-KR" sz="1200" dirty="0" smtClean="0"/>
                <a:t>	  43</a:t>
              </a:r>
              <a:r>
                <a:rPr lang="ko-KR" altLang="en-US" sz="1200" dirty="0" smtClean="0"/>
                <a:t>점</a:t>
              </a:r>
              <a:endParaRPr lang="en-US" altLang="ko-KR" sz="1200" dirty="0" smtClean="0"/>
            </a:p>
          </p:txBody>
        </p:sp>
        <p:sp>
          <p:nvSpPr>
            <p:cNvPr id="77" name="빗면 76"/>
            <p:cNvSpPr/>
            <p:nvPr/>
          </p:nvSpPr>
          <p:spPr>
            <a:xfrm>
              <a:off x="7805067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성적수</a:t>
              </a:r>
              <a:r>
                <a:rPr lang="ko-KR" altLang="en-US" sz="900" dirty="0"/>
                <a:t>정</a:t>
              </a:r>
              <a:endParaRPr lang="ko-KR" altLang="en-US" sz="900" dirty="0" smtClean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3203753" y="4774312"/>
            <a:ext cx="5357850" cy="276999"/>
            <a:chOff x="3381089" y="3717032"/>
            <a:chExt cx="5357850" cy="276999"/>
          </a:xfrm>
        </p:grpSpPr>
        <p:sp>
          <p:nvSpPr>
            <p:cNvPr id="79" name="TextBox 78"/>
            <p:cNvSpPr txBox="1"/>
            <p:nvPr/>
          </p:nvSpPr>
          <p:spPr>
            <a:xfrm>
              <a:off x="3381089" y="3717032"/>
              <a:ext cx="535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2014.5.19</a:t>
              </a:r>
              <a:r>
                <a:rPr lang="en-US" altLang="ko-KR" sz="1200" dirty="0"/>
                <a:t>	 </a:t>
              </a:r>
              <a:r>
                <a:rPr lang="en-US" altLang="ko-KR" sz="1200" dirty="0" smtClean="0"/>
                <a:t> 1</a:t>
              </a:r>
              <a:r>
                <a:rPr lang="ko-KR" altLang="en-US" sz="1200" dirty="0" smtClean="0"/>
                <a:t>강의</a:t>
              </a:r>
              <a:r>
                <a:rPr lang="ko-KR" altLang="en-US" sz="1200" dirty="0"/>
                <a:t>실</a:t>
              </a:r>
              <a:r>
                <a:rPr lang="en-US" altLang="ko-KR" sz="1200" dirty="0" smtClean="0"/>
                <a:t>	    </a:t>
              </a:r>
              <a:r>
                <a:rPr lang="ko-KR" altLang="en-US" sz="1200" dirty="0" smtClean="0"/>
                <a:t>읽기</a:t>
              </a:r>
              <a:r>
                <a:rPr lang="en-US" altLang="ko-KR" sz="1200" dirty="0" smtClean="0"/>
                <a:t>	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10</a:t>
              </a:r>
              <a:r>
                <a:rPr lang="ko-KR" altLang="en-US" sz="1200" dirty="0" smtClean="0"/>
                <a:t>명</a:t>
              </a:r>
              <a:r>
                <a:rPr lang="en-US" altLang="ko-KR" sz="1200" dirty="0" smtClean="0"/>
                <a:t>	  42</a:t>
              </a:r>
              <a:r>
                <a:rPr lang="ko-KR" altLang="en-US" sz="1200" dirty="0" smtClean="0"/>
                <a:t>점</a:t>
              </a:r>
              <a:endParaRPr lang="en-US" altLang="ko-KR" sz="1200" dirty="0" smtClean="0"/>
            </a:p>
          </p:txBody>
        </p:sp>
        <p:sp>
          <p:nvSpPr>
            <p:cNvPr id="80" name="빗면 79"/>
            <p:cNvSpPr/>
            <p:nvPr/>
          </p:nvSpPr>
          <p:spPr>
            <a:xfrm>
              <a:off x="7805067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성적수</a:t>
              </a:r>
              <a:r>
                <a:rPr lang="ko-KR" altLang="en-US" sz="900" dirty="0"/>
                <a:t>정</a:t>
              </a:r>
              <a:endParaRPr lang="ko-KR" altLang="en-US" sz="900" dirty="0" smtClean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016399" y="3212976"/>
            <a:ext cx="253874" cy="237827"/>
            <a:chOff x="3259027" y="3674236"/>
            <a:chExt cx="253874" cy="237827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3315802" y="3714430"/>
              <a:ext cx="140324" cy="15744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59027" y="3674236"/>
              <a:ext cx="253874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X</a:t>
              </a:r>
              <a:endParaRPr lang="ko-KR" altLang="en-US" sz="11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3022989" y="3736082"/>
            <a:ext cx="253874" cy="237827"/>
            <a:chOff x="3259027" y="3674236"/>
            <a:chExt cx="253874" cy="237827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3315802" y="3714430"/>
              <a:ext cx="140324" cy="15744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59027" y="3674236"/>
              <a:ext cx="253874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X</a:t>
              </a:r>
              <a:endParaRPr lang="ko-KR" altLang="en-US" sz="11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3025924" y="3999731"/>
            <a:ext cx="253874" cy="237827"/>
            <a:chOff x="3259027" y="3674236"/>
            <a:chExt cx="253874" cy="237827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315802" y="3714430"/>
              <a:ext cx="140324" cy="15744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259027" y="3674236"/>
              <a:ext cx="253874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X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025924" y="4264521"/>
            <a:ext cx="253874" cy="237827"/>
            <a:chOff x="3259027" y="3674236"/>
            <a:chExt cx="253874" cy="237827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3315802" y="3714430"/>
              <a:ext cx="140324" cy="15744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59027" y="3674236"/>
              <a:ext cx="253874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X</a:t>
              </a:r>
              <a:endParaRPr lang="ko-KR" altLang="en-US" sz="11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3016399" y="3483397"/>
            <a:ext cx="253874" cy="237827"/>
            <a:chOff x="3259027" y="3674236"/>
            <a:chExt cx="253874" cy="237827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3315802" y="3714430"/>
              <a:ext cx="140324" cy="15744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59027" y="3674236"/>
              <a:ext cx="253874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X</a:t>
              </a:r>
              <a:endParaRPr lang="ko-KR" altLang="en-US" sz="1100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025924" y="4521225"/>
            <a:ext cx="253874" cy="237827"/>
            <a:chOff x="3259027" y="3674236"/>
            <a:chExt cx="253874" cy="237827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3315802" y="3714430"/>
              <a:ext cx="140324" cy="15744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59027" y="3674236"/>
              <a:ext cx="253874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X</a:t>
              </a:r>
              <a:endParaRPr lang="ko-KR" altLang="en-US" sz="11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3031507" y="4776961"/>
            <a:ext cx="253874" cy="237827"/>
            <a:chOff x="3259027" y="3674236"/>
            <a:chExt cx="253874" cy="237827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3315802" y="3714430"/>
              <a:ext cx="140324" cy="15744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259027" y="3674236"/>
              <a:ext cx="253874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X</a:t>
              </a:r>
              <a:endParaRPr lang="ko-KR" altLang="en-US" sz="1100" dirty="0"/>
            </a:p>
          </p:txBody>
        </p:sp>
      </p:grpSp>
      <p:sp>
        <p:nvSpPr>
          <p:cNvPr id="69" name="이등변 삼각형 68"/>
          <p:cNvSpPr/>
          <p:nvPr/>
        </p:nvSpPr>
        <p:spPr>
          <a:xfrm>
            <a:off x="3008968" y="2610902"/>
            <a:ext cx="134368" cy="111023"/>
          </a:xfrm>
          <a:prstGeom prst="triangle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217015" y="4131828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grpSp>
        <p:nvGrpSpPr>
          <p:cNvPr id="105" name="그룹 104"/>
          <p:cNvGrpSpPr/>
          <p:nvPr/>
        </p:nvGrpSpPr>
        <p:grpSpPr>
          <a:xfrm>
            <a:off x="127928" y="2777928"/>
            <a:ext cx="2136948" cy="3744416"/>
            <a:chOff x="130796" y="2780928"/>
            <a:chExt cx="2136948" cy="3744416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106" name="모서리가 둥근 직사각형 105"/>
            <p:cNvSpPr/>
            <p:nvPr/>
          </p:nvSpPr>
          <p:spPr>
            <a:xfrm>
              <a:off x="130796" y="2780928"/>
              <a:ext cx="2136948" cy="3744416"/>
            </a:xfrm>
            <a:prstGeom prst="round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2852" y="2826379"/>
              <a:ext cx="1944217" cy="34163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시험성적관리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- </a:t>
              </a:r>
              <a:r>
                <a:rPr lang="ko-KR" altLang="en-US" dirty="0" smtClean="0"/>
                <a:t>시험관리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</a:t>
              </a:r>
              <a:r>
                <a:rPr lang="en-US" altLang="ko-KR" dirty="0" smtClean="0"/>
                <a:t> -  I T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 </a:t>
              </a:r>
              <a:r>
                <a:rPr lang="en-US" altLang="ko-KR" dirty="0" smtClean="0"/>
                <a:t>-  </a:t>
              </a:r>
              <a:r>
                <a:rPr lang="ko-KR" altLang="en-US" dirty="0" smtClean="0"/>
                <a:t>일본어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성적관리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출석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좌석배정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상담게시판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5132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55775" y="1370882"/>
            <a:ext cx="2278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인원관리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시험관리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일본어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2844" y="1643050"/>
            <a:ext cx="23574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00" b="1" dirty="0" smtClean="0"/>
              <a:t> 시험관리</a:t>
            </a:r>
            <a:endParaRPr lang="en-US" altLang="ko-KR" sz="3100" b="1" dirty="0" smtClean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51584" y="1857364"/>
            <a:ext cx="6235258" cy="4669877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4149080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시험일시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시험장소</a:t>
            </a:r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시험명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학생수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평균</a:t>
            </a:r>
            <a:endParaRPr lang="ko-KR" altLang="en-US" sz="12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203848" y="4438853"/>
            <a:ext cx="5357850" cy="276999"/>
            <a:chOff x="3381089" y="3717032"/>
            <a:chExt cx="5357850" cy="276999"/>
          </a:xfrm>
        </p:grpSpPr>
        <p:sp>
          <p:nvSpPr>
            <p:cNvPr id="18" name="TextBox 17"/>
            <p:cNvSpPr txBox="1"/>
            <p:nvPr/>
          </p:nvSpPr>
          <p:spPr>
            <a:xfrm>
              <a:off x="3381089" y="3717032"/>
              <a:ext cx="535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2014.3.21</a:t>
              </a:r>
              <a:r>
                <a:rPr lang="en-US" altLang="ko-KR" sz="1200" dirty="0"/>
                <a:t>	 </a:t>
              </a:r>
              <a:r>
                <a:rPr lang="en-US" altLang="ko-KR" sz="1200" dirty="0" smtClean="0"/>
                <a:t> 1</a:t>
              </a:r>
              <a:r>
                <a:rPr lang="ko-KR" altLang="en-US" sz="1200" dirty="0" smtClean="0"/>
                <a:t>강의</a:t>
              </a:r>
              <a:r>
                <a:rPr lang="ko-KR" altLang="en-US" sz="1200" dirty="0"/>
                <a:t>실</a:t>
              </a:r>
              <a:r>
                <a:rPr lang="en-US" altLang="ko-KR" sz="1200" dirty="0" smtClean="0"/>
                <a:t>	3</a:t>
              </a:r>
              <a:r>
                <a:rPr lang="ko-KR" altLang="en-US" sz="1200" dirty="0" err="1" smtClean="0"/>
                <a:t>월월말평가</a:t>
              </a:r>
              <a:r>
                <a:rPr lang="en-US" altLang="ko-KR" sz="1200" dirty="0" smtClean="0"/>
                <a:t>	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10</a:t>
              </a:r>
              <a:r>
                <a:rPr lang="ko-KR" altLang="en-US" sz="1200" dirty="0" smtClean="0"/>
                <a:t>명</a:t>
              </a:r>
              <a:r>
                <a:rPr lang="en-US" altLang="ko-KR" sz="1200" dirty="0" smtClean="0"/>
                <a:t>	  71</a:t>
              </a:r>
              <a:r>
                <a:rPr lang="ko-KR" altLang="en-US" sz="1200" dirty="0" smtClean="0"/>
                <a:t>점</a:t>
              </a:r>
              <a:endParaRPr lang="en-US" altLang="ko-KR" sz="1200" dirty="0" smtClean="0"/>
            </a:p>
          </p:txBody>
        </p:sp>
        <p:sp>
          <p:nvSpPr>
            <p:cNvPr id="28" name="빗면 27"/>
            <p:cNvSpPr/>
            <p:nvPr/>
          </p:nvSpPr>
          <p:spPr>
            <a:xfrm>
              <a:off x="7805067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성적수</a:t>
              </a:r>
              <a:r>
                <a:rPr lang="ko-KR" altLang="en-US" sz="900" dirty="0"/>
                <a:t>정</a:t>
              </a:r>
              <a:endParaRPr lang="ko-KR" altLang="en-US" sz="900" dirty="0" smtClean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63888" y="2095758"/>
            <a:ext cx="642943" cy="233358"/>
            <a:chOff x="3643305" y="2095758"/>
            <a:chExt cx="642943" cy="233358"/>
          </a:xfrm>
        </p:grpSpPr>
        <p:sp>
          <p:nvSpPr>
            <p:cNvPr id="29" name="직사각형 28"/>
            <p:cNvSpPr/>
            <p:nvPr/>
          </p:nvSpPr>
          <p:spPr>
            <a:xfrm>
              <a:off x="3643305" y="2095758"/>
              <a:ext cx="642943" cy="23335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 smtClean="0"/>
                <a:t>27</a:t>
              </a:r>
              <a:r>
                <a:rPr lang="ko-KR" altLang="en-US" sz="900" dirty="0" smtClean="0"/>
                <a:t>기</a:t>
              </a:r>
            </a:p>
          </p:txBody>
        </p:sp>
        <p:sp>
          <p:nvSpPr>
            <p:cNvPr id="2" name="이등변 삼각형 1"/>
            <p:cNvSpPr/>
            <p:nvPr/>
          </p:nvSpPr>
          <p:spPr>
            <a:xfrm>
              <a:off x="4094554" y="2160193"/>
              <a:ext cx="178595" cy="116679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287790" y="2095758"/>
            <a:ext cx="777961" cy="233358"/>
            <a:chOff x="3643305" y="2095758"/>
            <a:chExt cx="642943" cy="233358"/>
          </a:xfrm>
        </p:grpSpPr>
        <p:sp>
          <p:nvSpPr>
            <p:cNvPr id="33" name="직사각형 32"/>
            <p:cNvSpPr/>
            <p:nvPr/>
          </p:nvSpPr>
          <p:spPr>
            <a:xfrm>
              <a:off x="3643305" y="2095758"/>
              <a:ext cx="642943" cy="23335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 smtClean="0"/>
                <a:t>월</a:t>
              </a:r>
              <a:r>
                <a:rPr lang="ko-KR" altLang="en-US" sz="900" dirty="0"/>
                <a:t>말</a:t>
              </a:r>
              <a:r>
                <a:rPr lang="ko-KR" altLang="en-US" sz="900" dirty="0" smtClean="0"/>
                <a:t>시험</a:t>
              </a:r>
            </a:p>
          </p:txBody>
        </p:sp>
        <p:sp>
          <p:nvSpPr>
            <p:cNvPr id="34" name="이등변 삼각형 33"/>
            <p:cNvSpPr/>
            <p:nvPr/>
          </p:nvSpPr>
          <p:spPr>
            <a:xfrm>
              <a:off x="4094554" y="2160193"/>
              <a:ext cx="178595" cy="116679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153193" y="2096472"/>
            <a:ext cx="642943" cy="233358"/>
            <a:chOff x="3643305" y="2095758"/>
            <a:chExt cx="642943" cy="233358"/>
          </a:xfrm>
        </p:grpSpPr>
        <p:sp>
          <p:nvSpPr>
            <p:cNvPr id="39" name="직사각형 38"/>
            <p:cNvSpPr/>
            <p:nvPr/>
          </p:nvSpPr>
          <p:spPr>
            <a:xfrm>
              <a:off x="3643305" y="2095758"/>
              <a:ext cx="642943" cy="23335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 smtClean="0"/>
                <a:t>전</a:t>
              </a:r>
              <a:r>
                <a:rPr lang="ko-KR" altLang="en-US" sz="900" dirty="0"/>
                <a:t>체</a:t>
              </a:r>
              <a:endParaRPr lang="ko-KR" altLang="en-US" sz="900" dirty="0" smtClean="0"/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4094554" y="2160193"/>
              <a:ext cx="178595" cy="116679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940152" y="2069709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검</a:t>
            </a:r>
            <a:r>
              <a:rPr lang="ko-KR" altLang="en-US" sz="1000" dirty="0"/>
              <a:t>색</a:t>
            </a:r>
            <a:endParaRPr lang="en-US" altLang="ko-KR" sz="10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3203848" y="4149080"/>
            <a:ext cx="531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222898" y="5085184"/>
            <a:ext cx="5304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91397" y="3872081"/>
            <a:ext cx="164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우치다선생님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초</a:t>
            </a:r>
            <a:r>
              <a:rPr lang="ko-KR" altLang="en-US" sz="1200" dirty="0" smtClean="0"/>
              <a:t>급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6" name="빗면 45"/>
          <p:cNvSpPr/>
          <p:nvPr/>
        </p:nvSpPr>
        <p:spPr>
          <a:xfrm>
            <a:off x="3051514" y="2395010"/>
            <a:ext cx="1255109" cy="259320"/>
          </a:xfrm>
          <a:prstGeom prst="bevel">
            <a:avLst/>
          </a:prstGeom>
          <a:solidFill>
            <a:schemeClr val="bg1">
              <a:lumMod val="75000"/>
            </a:schemeClr>
          </a:solidFill>
          <a:ln w="0" cmpd="sng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mtClean="0"/>
              <a:t>월말시험일괄등록</a:t>
            </a:r>
            <a:endParaRPr lang="ko-KR" altLang="en-US" sz="900" dirty="0" smtClean="0"/>
          </a:p>
        </p:txBody>
      </p:sp>
      <p:grpSp>
        <p:nvGrpSpPr>
          <p:cNvPr id="47" name="그룹 46"/>
          <p:cNvGrpSpPr/>
          <p:nvPr/>
        </p:nvGrpSpPr>
        <p:grpSpPr>
          <a:xfrm>
            <a:off x="3203848" y="4705553"/>
            <a:ext cx="5357850" cy="276999"/>
            <a:chOff x="3381089" y="3717032"/>
            <a:chExt cx="5357850" cy="276999"/>
          </a:xfrm>
        </p:grpSpPr>
        <p:sp>
          <p:nvSpPr>
            <p:cNvPr id="48" name="TextBox 47"/>
            <p:cNvSpPr txBox="1"/>
            <p:nvPr/>
          </p:nvSpPr>
          <p:spPr>
            <a:xfrm>
              <a:off x="3381089" y="3717032"/>
              <a:ext cx="535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2014.4.24</a:t>
              </a:r>
              <a:r>
                <a:rPr lang="en-US" altLang="ko-KR" sz="1200" dirty="0"/>
                <a:t>	 </a:t>
              </a:r>
              <a:r>
                <a:rPr lang="en-US" altLang="ko-KR" sz="1200" dirty="0" smtClean="0"/>
                <a:t> 1</a:t>
              </a:r>
              <a:r>
                <a:rPr lang="ko-KR" altLang="en-US" sz="1200" dirty="0" smtClean="0"/>
                <a:t>강의</a:t>
              </a:r>
              <a:r>
                <a:rPr lang="ko-KR" altLang="en-US" sz="1200" dirty="0"/>
                <a:t>실</a:t>
              </a:r>
              <a:r>
                <a:rPr lang="en-US" altLang="ko-KR" sz="1200" dirty="0" smtClean="0"/>
                <a:t>	4</a:t>
              </a:r>
              <a:r>
                <a:rPr lang="ko-KR" altLang="en-US" sz="1200" dirty="0" err="1" smtClean="0"/>
                <a:t>월월말평가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	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10</a:t>
              </a:r>
              <a:r>
                <a:rPr lang="ko-KR" altLang="en-US" sz="1200" dirty="0" smtClean="0"/>
                <a:t>명</a:t>
              </a:r>
              <a:r>
                <a:rPr lang="en-US" altLang="ko-KR" sz="1200" dirty="0" smtClean="0"/>
                <a:t>	  68</a:t>
              </a:r>
              <a:r>
                <a:rPr lang="ko-KR" altLang="en-US" sz="1200" dirty="0" smtClean="0"/>
                <a:t>점</a:t>
              </a:r>
              <a:endParaRPr lang="en-US" altLang="ko-KR" sz="1200" dirty="0" smtClean="0"/>
            </a:p>
          </p:txBody>
        </p:sp>
        <p:sp>
          <p:nvSpPr>
            <p:cNvPr id="49" name="빗면 48"/>
            <p:cNvSpPr/>
            <p:nvPr/>
          </p:nvSpPr>
          <p:spPr>
            <a:xfrm>
              <a:off x="7805067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성적수</a:t>
              </a:r>
              <a:r>
                <a:rPr lang="ko-KR" altLang="en-US" sz="900" dirty="0"/>
                <a:t>정</a:t>
              </a:r>
              <a:endParaRPr lang="ko-KR" altLang="en-US" sz="900" dirty="0" smtClean="0"/>
            </a:p>
          </p:txBody>
        </p:sp>
      </p:grpSp>
      <p:sp>
        <p:nvSpPr>
          <p:cNvPr id="89" name="이등변 삼각형 88"/>
          <p:cNvSpPr/>
          <p:nvPr/>
        </p:nvSpPr>
        <p:spPr>
          <a:xfrm>
            <a:off x="3005990" y="3966049"/>
            <a:ext cx="134368" cy="111023"/>
          </a:xfrm>
          <a:prstGeom prst="triangle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cxnSp>
        <p:nvCxnSpPr>
          <p:cNvPr id="90" name="직선 연결선 89"/>
          <p:cNvCxnSpPr/>
          <p:nvPr/>
        </p:nvCxnSpPr>
        <p:spPr>
          <a:xfrm>
            <a:off x="3221999" y="5511899"/>
            <a:ext cx="531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65432" y="5528265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시험일시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시험장소</a:t>
            </a:r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시험명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학생수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평균</a:t>
            </a:r>
            <a:endParaRPr lang="ko-KR" altLang="en-US" sz="1200" dirty="0"/>
          </a:p>
        </p:txBody>
      </p:sp>
      <p:grpSp>
        <p:nvGrpSpPr>
          <p:cNvPr id="92" name="그룹 91"/>
          <p:cNvGrpSpPr/>
          <p:nvPr/>
        </p:nvGrpSpPr>
        <p:grpSpPr>
          <a:xfrm>
            <a:off x="3193424" y="5816297"/>
            <a:ext cx="5357850" cy="276999"/>
            <a:chOff x="3381089" y="3717032"/>
            <a:chExt cx="5357850" cy="276999"/>
          </a:xfrm>
        </p:grpSpPr>
        <p:sp>
          <p:nvSpPr>
            <p:cNvPr id="93" name="TextBox 92"/>
            <p:cNvSpPr txBox="1"/>
            <p:nvPr/>
          </p:nvSpPr>
          <p:spPr>
            <a:xfrm>
              <a:off x="3381089" y="3717032"/>
              <a:ext cx="535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2014.3.21</a:t>
              </a:r>
              <a:r>
                <a:rPr lang="en-US" altLang="ko-KR" sz="1200" dirty="0"/>
                <a:t>	 </a:t>
              </a:r>
              <a:r>
                <a:rPr lang="en-US" altLang="ko-KR" sz="1200" dirty="0" smtClean="0"/>
                <a:t> 2</a:t>
              </a:r>
              <a:r>
                <a:rPr lang="ko-KR" altLang="en-US" sz="1200" dirty="0" smtClean="0"/>
                <a:t>강의실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 3</a:t>
              </a:r>
              <a:r>
                <a:rPr lang="ko-KR" altLang="en-US" sz="1200" dirty="0" err="1"/>
                <a:t>월월말평가</a:t>
              </a:r>
              <a:r>
                <a:rPr lang="ko-KR" altLang="en-US" sz="1200" dirty="0"/>
                <a:t> </a:t>
              </a:r>
              <a:r>
                <a:rPr lang="en-US" altLang="ko-KR" sz="1200" dirty="0" smtClean="0"/>
                <a:t>   10</a:t>
              </a:r>
              <a:r>
                <a:rPr lang="ko-KR" altLang="en-US" sz="1200" dirty="0" smtClean="0"/>
                <a:t>명</a:t>
              </a:r>
              <a:r>
                <a:rPr lang="en-US" altLang="ko-KR" sz="1200" dirty="0" smtClean="0"/>
                <a:t>	  71</a:t>
              </a:r>
              <a:r>
                <a:rPr lang="ko-KR" altLang="en-US" sz="1200" dirty="0" smtClean="0"/>
                <a:t>점</a:t>
              </a:r>
              <a:endParaRPr lang="en-US" altLang="ko-KR" sz="1200" dirty="0" smtClean="0"/>
            </a:p>
          </p:txBody>
        </p:sp>
        <p:sp>
          <p:nvSpPr>
            <p:cNvPr id="94" name="빗면 93"/>
            <p:cNvSpPr/>
            <p:nvPr/>
          </p:nvSpPr>
          <p:spPr>
            <a:xfrm>
              <a:off x="7805067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성적수</a:t>
              </a:r>
              <a:r>
                <a:rPr lang="ko-KR" altLang="en-US" sz="900" dirty="0"/>
                <a:t>정</a:t>
              </a:r>
              <a:endParaRPr lang="ko-KR" altLang="en-US" sz="900" dirty="0" smtClean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3193424" y="6075754"/>
            <a:ext cx="5357850" cy="276999"/>
            <a:chOff x="3381089" y="3717032"/>
            <a:chExt cx="5357850" cy="276999"/>
          </a:xfrm>
        </p:grpSpPr>
        <p:sp>
          <p:nvSpPr>
            <p:cNvPr id="96" name="TextBox 95"/>
            <p:cNvSpPr txBox="1"/>
            <p:nvPr/>
          </p:nvSpPr>
          <p:spPr>
            <a:xfrm>
              <a:off x="3381089" y="3717032"/>
              <a:ext cx="535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2014.4.24</a:t>
              </a:r>
              <a:r>
                <a:rPr lang="en-US" altLang="ko-KR" sz="1200" dirty="0"/>
                <a:t>	 </a:t>
              </a:r>
              <a:r>
                <a:rPr lang="en-US" altLang="ko-KR" sz="1200" dirty="0" smtClean="0"/>
                <a:t> 2</a:t>
              </a:r>
              <a:r>
                <a:rPr lang="ko-KR" altLang="en-US" sz="1200" dirty="0" smtClean="0"/>
                <a:t>강의실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 4</a:t>
              </a:r>
              <a:r>
                <a:rPr lang="ko-KR" altLang="en-US" sz="1200" dirty="0" err="1"/>
                <a:t>월월말평가</a:t>
              </a:r>
              <a:r>
                <a:rPr lang="ko-KR" altLang="en-US" sz="1200" dirty="0"/>
                <a:t> </a:t>
              </a:r>
              <a:r>
                <a:rPr lang="en-US" altLang="ko-KR" sz="1200" dirty="0" smtClean="0"/>
                <a:t>   10</a:t>
              </a:r>
              <a:r>
                <a:rPr lang="ko-KR" altLang="en-US" sz="1200" dirty="0" smtClean="0"/>
                <a:t>명</a:t>
              </a:r>
              <a:r>
                <a:rPr lang="en-US" altLang="ko-KR" sz="1200" dirty="0" smtClean="0"/>
                <a:t>	  84</a:t>
              </a:r>
              <a:r>
                <a:rPr lang="ko-KR" altLang="en-US" sz="1200" dirty="0" smtClean="0"/>
                <a:t>점</a:t>
              </a:r>
              <a:endParaRPr lang="en-US" altLang="ko-KR" sz="1200" dirty="0" smtClean="0"/>
            </a:p>
          </p:txBody>
        </p:sp>
        <p:sp>
          <p:nvSpPr>
            <p:cNvPr id="97" name="빗면 96"/>
            <p:cNvSpPr/>
            <p:nvPr/>
          </p:nvSpPr>
          <p:spPr>
            <a:xfrm>
              <a:off x="7805067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성적수</a:t>
              </a:r>
              <a:r>
                <a:rPr lang="ko-KR" altLang="en-US" sz="900" dirty="0"/>
                <a:t>정</a:t>
              </a:r>
              <a:endParaRPr lang="ko-KR" altLang="en-US" sz="900" dirty="0" smtClean="0"/>
            </a:p>
          </p:txBody>
        </p:sp>
      </p:grpSp>
      <p:cxnSp>
        <p:nvCxnSpPr>
          <p:cNvPr id="99" name="직선 연결선 98"/>
          <p:cNvCxnSpPr/>
          <p:nvPr/>
        </p:nvCxnSpPr>
        <p:spPr>
          <a:xfrm>
            <a:off x="3250574" y="6453336"/>
            <a:ext cx="531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이등변 삼각형 105"/>
          <p:cNvSpPr/>
          <p:nvPr/>
        </p:nvSpPr>
        <p:spPr>
          <a:xfrm>
            <a:off x="3002489" y="5334201"/>
            <a:ext cx="134368" cy="111023"/>
          </a:xfrm>
          <a:prstGeom prst="triangle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107" name="TextBox 106"/>
          <p:cNvSpPr txBox="1"/>
          <p:nvPr/>
        </p:nvSpPr>
        <p:spPr>
          <a:xfrm>
            <a:off x="3094336" y="5229200"/>
            <a:ext cx="164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우사미선생님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중급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059832" y="2636912"/>
            <a:ext cx="164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월말시험리스트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207194" y="3103659"/>
            <a:ext cx="5357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2014.3.21	3</a:t>
            </a:r>
            <a:r>
              <a:rPr lang="ko-KR" altLang="en-US" sz="1200" dirty="0" err="1" smtClean="0"/>
              <a:t>월월말평가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60</a:t>
            </a:r>
            <a:r>
              <a:rPr lang="ko-KR" altLang="en-US" sz="1200" dirty="0" smtClean="0"/>
              <a:t>명</a:t>
            </a:r>
            <a:r>
              <a:rPr lang="en-US" altLang="ko-KR" sz="1200" dirty="0" smtClean="0"/>
              <a:t>	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3025328" y="3111880"/>
            <a:ext cx="253874" cy="237827"/>
            <a:chOff x="3259027" y="3674236"/>
            <a:chExt cx="253874" cy="237827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3315802" y="3714430"/>
              <a:ext cx="140324" cy="15744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59027" y="3674236"/>
              <a:ext cx="253874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X</a:t>
              </a:r>
              <a:endParaRPr lang="ko-KR" altLang="en-US" sz="11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209777" y="3393903"/>
            <a:ext cx="5357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2014.4.24	4</a:t>
            </a:r>
            <a:r>
              <a:rPr lang="ko-KR" altLang="en-US" sz="1200" dirty="0" err="1" smtClean="0"/>
              <a:t>월월말평가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60</a:t>
            </a:r>
            <a:r>
              <a:rPr lang="ko-KR" altLang="en-US" sz="1200" dirty="0" smtClean="0"/>
              <a:t>명</a:t>
            </a:r>
            <a:r>
              <a:rPr lang="en-US" altLang="ko-KR" sz="1200" dirty="0" smtClean="0"/>
              <a:t>	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3022328" y="3391691"/>
            <a:ext cx="253874" cy="237827"/>
            <a:chOff x="3259027" y="3674236"/>
            <a:chExt cx="253874" cy="237827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3315802" y="3714430"/>
              <a:ext cx="140324" cy="15744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59027" y="3674236"/>
              <a:ext cx="253874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X</a:t>
              </a:r>
              <a:endParaRPr lang="ko-KR" altLang="en-US" sz="1100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275856" y="2852936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시험일시</a:t>
            </a:r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시험명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학생수</a:t>
            </a:r>
            <a:r>
              <a:rPr lang="en-US" altLang="ko-KR" sz="1200" dirty="0" smtClean="0"/>
              <a:t>	</a:t>
            </a:r>
            <a:endParaRPr lang="ko-KR" altLang="en-US" sz="12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3203848" y="2890440"/>
            <a:ext cx="531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3203848" y="3717032"/>
            <a:ext cx="531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빗면 83"/>
          <p:cNvSpPr/>
          <p:nvPr/>
        </p:nvSpPr>
        <p:spPr>
          <a:xfrm>
            <a:off x="6444208" y="3156254"/>
            <a:ext cx="857256" cy="214314"/>
          </a:xfrm>
          <a:prstGeom prst="bevel">
            <a:avLst/>
          </a:prstGeom>
          <a:solidFill>
            <a:schemeClr val="bg1">
              <a:lumMod val="75000"/>
            </a:schemeClr>
          </a:solidFill>
          <a:ln w="0" cmpd="sng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수정</a:t>
            </a:r>
          </a:p>
        </p:txBody>
      </p:sp>
      <p:sp>
        <p:nvSpPr>
          <p:cNvPr id="85" name="빗면 84"/>
          <p:cNvSpPr/>
          <p:nvPr/>
        </p:nvSpPr>
        <p:spPr>
          <a:xfrm>
            <a:off x="6452834" y="3437626"/>
            <a:ext cx="857256" cy="214314"/>
          </a:xfrm>
          <a:prstGeom prst="bevel">
            <a:avLst/>
          </a:prstGeom>
          <a:solidFill>
            <a:schemeClr val="bg1">
              <a:lumMod val="75000"/>
            </a:schemeClr>
          </a:solidFill>
          <a:ln w="0" cmpd="sng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수정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217015" y="4099950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grpSp>
        <p:nvGrpSpPr>
          <p:cNvPr id="87" name="그룹 86"/>
          <p:cNvGrpSpPr/>
          <p:nvPr/>
        </p:nvGrpSpPr>
        <p:grpSpPr>
          <a:xfrm>
            <a:off x="127928" y="2777928"/>
            <a:ext cx="2136948" cy="3744416"/>
            <a:chOff x="130796" y="2780928"/>
            <a:chExt cx="2136948" cy="3744416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88" name="모서리가 둥근 직사각형 87"/>
            <p:cNvSpPr/>
            <p:nvPr/>
          </p:nvSpPr>
          <p:spPr>
            <a:xfrm>
              <a:off x="130796" y="2780928"/>
              <a:ext cx="2136948" cy="3744416"/>
            </a:xfrm>
            <a:prstGeom prst="round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2852" y="2826379"/>
              <a:ext cx="1944217" cy="34163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시험성적관리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- </a:t>
              </a:r>
              <a:r>
                <a:rPr lang="ko-KR" altLang="en-US" dirty="0" smtClean="0"/>
                <a:t>시험관리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</a:t>
              </a:r>
              <a:r>
                <a:rPr lang="en-US" altLang="ko-KR" dirty="0" smtClean="0"/>
                <a:t> -  I T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 </a:t>
              </a:r>
              <a:r>
                <a:rPr lang="en-US" altLang="ko-KR" dirty="0" smtClean="0"/>
                <a:t>-  </a:t>
              </a:r>
              <a:r>
                <a:rPr lang="ko-KR" altLang="en-US" dirty="0" smtClean="0"/>
                <a:t>일본어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성적관리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출석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좌석배정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상담게시판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77335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55775" y="1370882"/>
            <a:ext cx="2386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인원관리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시험관리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일본어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2844" y="1643050"/>
            <a:ext cx="23574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00" b="1" dirty="0" smtClean="0"/>
              <a:t> 시험관리</a:t>
            </a:r>
            <a:endParaRPr lang="en-US" altLang="ko-KR" sz="3100" b="1" dirty="0" smtClean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51584" y="1857364"/>
            <a:ext cx="6235258" cy="4669877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4374629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시험일시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시험장소</a:t>
            </a:r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시험명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학생수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평균</a:t>
            </a:r>
            <a:endParaRPr lang="ko-KR" altLang="en-US" sz="12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203848" y="4664402"/>
            <a:ext cx="5357850" cy="276999"/>
            <a:chOff x="3381089" y="3717032"/>
            <a:chExt cx="5357850" cy="276999"/>
          </a:xfrm>
        </p:grpSpPr>
        <p:sp>
          <p:nvSpPr>
            <p:cNvPr id="18" name="TextBox 17"/>
            <p:cNvSpPr txBox="1"/>
            <p:nvPr/>
          </p:nvSpPr>
          <p:spPr>
            <a:xfrm>
              <a:off x="3381089" y="3717032"/>
              <a:ext cx="535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2014.5.16</a:t>
              </a:r>
              <a:r>
                <a:rPr lang="en-US" altLang="ko-KR" sz="1200" dirty="0"/>
                <a:t>	 </a:t>
              </a:r>
              <a:r>
                <a:rPr lang="en-US" altLang="ko-KR" sz="1200" dirty="0" smtClean="0"/>
                <a:t> 1</a:t>
              </a:r>
              <a:r>
                <a:rPr lang="ko-KR" altLang="en-US" sz="1200" dirty="0" smtClean="0"/>
                <a:t>강의</a:t>
              </a:r>
              <a:r>
                <a:rPr lang="ko-KR" altLang="en-US" sz="1200" dirty="0"/>
                <a:t>실</a:t>
              </a:r>
              <a:r>
                <a:rPr lang="en-US" altLang="ko-KR" sz="1200" dirty="0" smtClean="0"/>
                <a:t>	1</a:t>
              </a:r>
              <a:r>
                <a:rPr lang="ko-KR" altLang="en-US" sz="1200" dirty="0" err="1" smtClean="0"/>
                <a:t>차종합평가</a:t>
              </a:r>
              <a:r>
                <a:rPr lang="en-US" altLang="ko-KR" sz="1200" dirty="0" smtClean="0"/>
                <a:t>	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10</a:t>
              </a:r>
              <a:r>
                <a:rPr lang="ko-KR" altLang="en-US" sz="1200" dirty="0" smtClean="0"/>
                <a:t>명</a:t>
              </a:r>
              <a:r>
                <a:rPr lang="en-US" altLang="ko-KR" sz="1200" dirty="0" smtClean="0"/>
                <a:t>	  71</a:t>
              </a:r>
              <a:r>
                <a:rPr lang="ko-KR" altLang="en-US" sz="1200" dirty="0" smtClean="0"/>
                <a:t>점</a:t>
              </a:r>
              <a:endParaRPr lang="en-US" altLang="ko-KR" sz="1200" dirty="0" smtClean="0"/>
            </a:p>
          </p:txBody>
        </p:sp>
        <p:sp>
          <p:nvSpPr>
            <p:cNvPr id="28" name="빗면 27"/>
            <p:cNvSpPr/>
            <p:nvPr/>
          </p:nvSpPr>
          <p:spPr>
            <a:xfrm>
              <a:off x="7805067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성적수</a:t>
              </a:r>
              <a:r>
                <a:rPr lang="ko-KR" altLang="en-US" sz="900" dirty="0"/>
                <a:t>정</a:t>
              </a:r>
              <a:endParaRPr lang="ko-KR" altLang="en-US" sz="900" dirty="0" smtClean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63888" y="2095758"/>
            <a:ext cx="642943" cy="233358"/>
            <a:chOff x="3643305" y="2095758"/>
            <a:chExt cx="642943" cy="233358"/>
          </a:xfrm>
        </p:grpSpPr>
        <p:sp>
          <p:nvSpPr>
            <p:cNvPr id="29" name="직사각형 28"/>
            <p:cNvSpPr/>
            <p:nvPr/>
          </p:nvSpPr>
          <p:spPr>
            <a:xfrm>
              <a:off x="3643305" y="2095758"/>
              <a:ext cx="642943" cy="23335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 smtClean="0"/>
                <a:t>27</a:t>
              </a:r>
              <a:r>
                <a:rPr lang="ko-KR" altLang="en-US" sz="900" dirty="0" smtClean="0"/>
                <a:t>기</a:t>
              </a:r>
            </a:p>
          </p:txBody>
        </p:sp>
        <p:sp>
          <p:nvSpPr>
            <p:cNvPr id="2" name="이등변 삼각형 1"/>
            <p:cNvSpPr/>
            <p:nvPr/>
          </p:nvSpPr>
          <p:spPr>
            <a:xfrm>
              <a:off x="4094554" y="2160193"/>
              <a:ext cx="178595" cy="116679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287790" y="2095758"/>
            <a:ext cx="777961" cy="233358"/>
            <a:chOff x="3643305" y="2095758"/>
            <a:chExt cx="642943" cy="233358"/>
          </a:xfrm>
        </p:grpSpPr>
        <p:sp>
          <p:nvSpPr>
            <p:cNvPr id="33" name="직사각형 32"/>
            <p:cNvSpPr/>
            <p:nvPr/>
          </p:nvSpPr>
          <p:spPr>
            <a:xfrm>
              <a:off x="3643305" y="2095758"/>
              <a:ext cx="642943" cy="23335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 smtClean="0"/>
                <a:t>종</a:t>
              </a:r>
              <a:r>
                <a:rPr lang="ko-KR" altLang="en-US" sz="900" dirty="0"/>
                <a:t>합</a:t>
              </a:r>
              <a:r>
                <a:rPr lang="ko-KR" altLang="en-US" sz="900" dirty="0" smtClean="0"/>
                <a:t>시험</a:t>
              </a:r>
            </a:p>
          </p:txBody>
        </p:sp>
        <p:sp>
          <p:nvSpPr>
            <p:cNvPr id="34" name="이등변 삼각형 33"/>
            <p:cNvSpPr/>
            <p:nvPr/>
          </p:nvSpPr>
          <p:spPr>
            <a:xfrm>
              <a:off x="4094554" y="2160193"/>
              <a:ext cx="178595" cy="116679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153193" y="2096472"/>
            <a:ext cx="642943" cy="233358"/>
            <a:chOff x="3643305" y="2095758"/>
            <a:chExt cx="642943" cy="233358"/>
          </a:xfrm>
        </p:grpSpPr>
        <p:sp>
          <p:nvSpPr>
            <p:cNvPr id="39" name="직사각형 38"/>
            <p:cNvSpPr/>
            <p:nvPr/>
          </p:nvSpPr>
          <p:spPr>
            <a:xfrm>
              <a:off x="3643305" y="2095758"/>
              <a:ext cx="642943" cy="23335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 smtClean="0"/>
                <a:t>전체</a:t>
              </a:r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4094554" y="2160193"/>
              <a:ext cx="178595" cy="116679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5940152" y="2069709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검</a:t>
            </a:r>
            <a:r>
              <a:rPr lang="ko-KR" altLang="en-US" sz="1000" dirty="0"/>
              <a:t>색</a:t>
            </a:r>
            <a:endParaRPr lang="en-US" altLang="ko-KR" sz="1000" dirty="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3203848" y="4374629"/>
            <a:ext cx="531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222898" y="5301208"/>
            <a:ext cx="5304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91397" y="4103849"/>
            <a:ext cx="164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우치다선생님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초급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3203848" y="4921577"/>
            <a:ext cx="5357850" cy="276999"/>
            <a:chOff x="3381089" y="3717032"/>
            <a:chExt cx="5357850" cy="276999"/>
          </a:xfrm>
        </p:grpSpPr>
        <p:sp>
          <p:nvSpPr>
            <p:cNvPr id="56" name="TextBox 55"/>
            <p:cNvSpPr txBox="1"/>
            <p:nvPr/>
          </p:nvSpPr>
          <p:spPr>
            <a:xfrm>
              <a:off x="3381089" y="3717032"/>
              <a:ext cx="535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2014.9.21</a:t>
              </a:r>
              <a:r>
                <a:rPr lang="en-US" altLang="ko-KR" sz="1200" dirty="0"/>
                <a:t>	 </a:t>
              </a:r>
              <a:r>
                <a:rPr lang="en-US" altLang="ko-KR" sz="1200" dirty="0" smtClean="0"/>
                <a:t> 1</a:t>
              </a:r>
              <a:r>
                <a:rPr lang="ko-KR" altLang="en-US" sz="1200" dirty="0" smtClean="0"/>
                <a:t>강의</a:t>
              </a:r>
              <a:r>
                <a:rPr lang="ko-KR" altLang="en-US" sz="1200" dirty="0"/>
                <a:t>실</a:t>
              </a:r>
              <a:r>
                <a:rPr lang="en-US" altLang="ko-KR" sz="1200" dirty="0" smtClean="0"/>
                <a:t>	2</a:t>
              </a:r>
              <a:r>
                <a:rPr lang="ko-KR" altLang="en-US" sz="1200" dirty="0" err="1" smtClean="0"/>
                <a:t>차종합평가</a:t>
              </a:r>
              <a:r>
                <a:rPr lang="en-US" altLang="ko-KR" sz="1200" dirty="0" smtClean="0"/>
                <a:t>	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10</a:t>
              </a:r>
              <a:r>
                <a:rPr lang="ko-KR" altLang="en-US" sz="1200" dirty="0" smtClean="0"/>
                <a:t>명</a:t>
              </a:r>
              <a:r>
                <a:rPr lang="en-US" altLang="ko-KR" sz="1200" dirty="0" smtClean="0"/>
                <a:t>	  73</a:t>
              </a:r>
              <a:r>
                <a:rPr lang="ko-KR" altLang="en-US" sz="1200" dirty="0" smtClean="0"/>
                <a:t>점</a:t>
              </a:r>
              <a:endParaRPr lang="en-US" altLang="ko-KR" sz="1200" dirty="0" smtClean="0"/>
            </a:p>
          </p:txBody>
        </p:sp>
        <p:sp>
          <p:nvSpPr>
            <p:cNvPr id="57" name="빗면 56"/>
            <p:cNvSpPr/>
            <p:nvPr/>
          </p:nvSpPr>
          <p:spPr>
            <a:xfrm>
              <a:off x="7805067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성적수</a:t>
              </a:r>
              <a:r>
                <a:rPr lang="ko-KR" altLang="en-US" sz="900" dirty="0"/>
                <a:t>정</a:t>
              </a:r>
              <a:endParaRPr lang="ko-KR" altLang="en-US" sz="900" dirty="0" smtClean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102289" y="5306834"/>
            <a:ext cx="164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우사미선생님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중급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3232423" y="5583907"/>
            <a:ext cx="531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75856" y="5600273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시험일시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시험장소</a:t>
            </a:r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시험명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학생수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평균</a:t>
            </a:r>
            <a:endParaRPr lang="ko-KR" altLang="en-US" sz="12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3203848" y="5888305"/>
            <a:ext cx="5357850" cy="276999"/>
            <a:chOff x="3381089" y="3717032"/>
            <a:chExt cx="5357850" cy="276999"/>
          </a:xfrm>
        </p:grpSpPr>
        <p:sp>
          <p:nvSpPr>
            <p:cNvPr id="62" name="TextBox 61"/>
            <p:cNvSpPr txBox="1"/>
            <p:nvPr/>
          </p:nvSpPr>
          <p:spPr>
            <a:xfrm>
              <a:off x="3381089" y="3717032"/>
              <a:ext cx="535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2014.5.16</a:t>
              </a:r>
              <a:r>
                <a:rPr lang="en-US" altLang="ko-KR" sz="1200" dirty="0"/>
                <a:t>	 </a:t>
              </a:r>
              <a:r>
                <a:rPr lang="en-US" altLang="ko-KR" sz="1200" dirty="0" smtClean="0"/>
                <a:t> 2</a:t>
              </a:r>
              <a:r>
                <a:rPr lang="ko-KR" altLang="en-US" sz="1200" dirty="0" smtClean="0"/>
                <a:t>강의실</a:t>
              </a:r>
              <a:r>
                <a:rPr lang="en-US" altLang="ko-KR" sz="1200" dirty="0" smtClean="0"/>
                <a:t>	1</a:t>
              </a:r>
              <a:r>
                <a:rPr lang="ko-KR" altLang="en-US" sz="1200" dirty="0" err="1" smtClean="0"/>
                <a:t>차종합평가</a:t>
              </a:r>
              <a:r>
                <a:rPr lang="en-US" altLang="ko-KR" sz="1200" dirty="0" smtClean="0"/>
                <a:t>	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10</a:t>
              </a:r>
              <a:r>
                <a:rPr lang="ko-KR" altLang="en-US" sz="1200" dirty="0" smtClean="0"/>
                <a:t>명</a:t>
              </a:r>
              <a:r>
                <a:rPr lang="en-US" altLang="ko-KR" sz="1200" dirty="0" smtClean="0"/>
                <a:t>	  71</a:t>
              </a:r>
              <a:r>
                <a:rPr lang="ko-KR" altLang="en-US" sz="1200" dirty="0" smtClean="0"/>
                <a:t>점</a:t>
              </a:r>
              <a:endParaRPr lang="en-US" altLang="ko-KR" sz="1200" dirty="0" smtClean="0"/>
            </a:p>
          </p:txBody>
        </p:sp>
        <p:sp>
          <p:nvSpPr>
            <p:cNvPr id="63" name="빗면 62"/>
            <p:cNvSpPr/>
            <p:nvPr/>
          </p:nvSpPr>
          <p:spPr>
            <a:xfrm>
              <a:off x="7805067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성적수</a:t>
              </a:r>
              <a:r>
                <a:rPr lang="ko-KR" altLang="en-US" sz="900" dirty="0"/>
                <a:t>정</a:t>
              </a:r>
              <a:endParaRPr lang="ko-KR" altLang="en-US" sz="900" dirty="0" smtClean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203848" y="6147762"/>
            <a:ext cx="5357850" cy="276999"/>
            <a:chOff x="3381089" y="3717032"/>
            <a:chExt cx="5357850" cy="276999"/>
          </a:xfrm>
        </p:grpSpPr>
        <p:sp>
          <p:nvSpPr>
            <p:cNvPr id="69" name="TextBox 68"/>
            <p:cNvSpPr txBox="1"/>
            <p:nvPr/>
          </p:nvSpPr>
          <p:spPr>
            <a:xfrm>
              <a:off x="3381089" y="3717032"/>
              <a:ext cx="535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2014.9.21</a:t>
              </a:r>
              <a:r>
                <a:rPr lang="en-US" altLang="ko-KR" sz="1200" dirty="0"/>
                <a:t>	 </a:t>
              </a:r>
              <a:r>
                <a:rPr lang="en-US" altLang="ko-KR" sz="1200" dirty="0" smtClean="0"/>
                <a:t> 2</a:t>
              </a:r>
              <a:r>
                <a:rPr lang="ko-KR" altLang="en-US" sz="1200" dirty="0" smtClean="0"/>
                <a:t>강의실</a:t>
              </a:r>
              <a:r>
                <a:rPr lang="en-US" altLang="ko-KR" sz="1200" dirty="0" smtClean="0"/>
                <a:t>	2</a:t>
              </a:r>
              <a:r>
                <a:rPr lang="ko-KR" altLang="en-US" sz="1200" dirty="0" err="1" smtClean="0"/>
                <a:t>차종합평가</a:t>
              </a:r>
              <a:r>
                <a:rPr lang="en-US" altLang="ko-KR" sz="1200" dirty="0" smtClean="0"/>
                <a:t>	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10</a:t>
              </a:r>
              <a:r>
                <a:rPr lang="ko-KR" altLang="en-US" sz="1200" dirty="0" smtClean="0"/>
                <a:t>명</a:t>
              </a:r>
              <a:r>
                <a:rPr lang="en-US" altLang="ko-KR" sz="1200" dirty="0" smtClean="0"/>
                <a:t>	  84</a:t>
              </a:r>
              <a:r>
                <a:rPr lang="ko-KR" altLang="en-US" sz="1200" dirty="0" smtClean="0"/>
                <a:t>점</a:t>
              </a:r>
              <a:endParaRPr lang="en-US" altLang="ko-KR" sz="1200" dirty="0" smtClean="0"/>
            </a:p>
          </p:txBody>
        </p:sp>
        <p:sp>
          <p:nvSpPr>
            <p:cNvPr id="70" name="빗면 69"/>
            <p:cNvSpPr/>
            <p:nvPr/>
          </p:nvSpPr>
          <p:spPr>
            <a:xfrm>
              <a:off x="7805067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성적수</a:t>
              </a:r>
              <a:r>
                <a:rPr lang="ko-KR" altLang="en-US" sz="900" dirty="0"/>
                <a:t>정</a:t>
              </a:r>
              <a:endParaRPr lang="ko-KR" altLang="en-US" sz="900" dirty="0" smtClean="0"/>
            </a:p>
          </p:txBody>
        </p:sp>
      </p:grpSp>
      <p:cxnSp>
        <p:nvCxnSpPr>
          <p:cNvPr id="81" name="직선 연결선 80"/>
          <p:cNvCxnSpPr/>
          <p:nvPr/>
        </p:nvCxnSpPr>
        <p:spPr>
          <a:xfrm>
            <a:off x="3260998" y="6525344"/>
            <a:ext cx="531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>
            <a:off x="3005990" y="4186836"/>
            <a:ext cx="134368" cy="111023"/>
          </a:xfrm>
          <a:prstGeom prst="triangle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67" name="이등변 삼각형 66"/>
          <p:cNvSpPr/>
          <p:nvPr/>
        </p:nvSpPr>
        <p:spPr>
          <a:xfrm>
            <a:off x="3012913" y="5385957"/>
            <a:ext cx="134368" cy="111023"/>
          </a:xfrm>
          <a:prstGeom prst="triangle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102" name="빗면 101"/>
          <p:cNvSpPr/>
          <p:nvPr/>
        </p:nvSpPr>
        <p:spPr>
          <a:xfrm>
            <a:off x="3051514" y="2395010"/>
            <a:ext cx="1255109" cy="259320"/>
          </a:xfrm>
          <a:prstGeom prst="bevel">
            <a:avLst/>
          </a:prstGeom>
          <a:solidFill>
            <a:schemeClr val="bg1">
              <a:lumMod val="75000"/>
            </a:schemeClr>
          </a:solidFill>
          <a:ln w="0" cmpd="sng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종</a:t>
            </a:r>
            <a:r>
              <a:rPr lang="ko-KR" altLang="en-US" sz="900" dirty="0"/>
              <a:t>합</a:t>
            </a:r>
            <a:r>
              <a:rPr lang="ko-KR" altLang="en-US" sz="900" dirty="0" smtClean="0"/>
              <a:t>시험일괄등록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059832" y="2708920"/>
            <a:ext cx="1647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종</a:t>
            </a:r>
            <a:r>
              <a:rPr lang="ko-KR" altLang="en-US" sz="1200" dirty="0"/>
              <a:t>합</a:t>
            </a:r>
            <a:r>
              <a:rPr lang="ko-KR" altLang="en-US" sz="1200" dirty="0" smtClean="0"/>
              <a:t>시험리스트</a:t>
            </a:r>
            <a:endParaRPr lang="ko-KR" altLang="en-US" sz="12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3207194" y="3175667"/>
            <a:ext cx="5357850" cy="276999"/>
            <a:chOff x="3381089" y="3717032"/>
            <a:chExt cx="5357850" cy="276999"/>
          </a:xfrm>
        </p:grpSpPr>
        <p:sp>
          <p:nvSpPr>
            <p:cNvPr id="105" name="TextBox 104"/>
            <p:cNvSpPr txBox="1"/>
            <p:nvPr/>
          </p:nvSpPr>
          <p:spPr>
            <a:xfrm>
              <a:off x="3381089" y="3717032"/>
              <a:ext cx="535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2014.5.16</a:t>
              </a:r>
              <a:r>
                <a:rPr lang="en-US" altLang="ko-KR" sz="1200" dirty="0"/>
                <a:t>	</a:t>
              </a:r>
              <a:r>
                <a:rPr lang="en-US" altLang="ko-KR" sz="1200" dirty="0" smtClean="0"/>
                <a:t> 1</a:t>
              </a:r>
              <a:r>
                <a:rPr lang="ko-KR" altLang="en-US" sz="1200" dirty="0" err="1" smtClean="0"/>
                <a:t>차종합평가</a:t>
              </a:r>
              <a:r>
                <a:rPr lang="en-US" altLang="ko-KR" sz="1200" dirty="0" smtClean="0"/>
                <a:t>	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   60</a:t>
              </a:r>
              <a:r>
                <a:rPr lang="ko-KR" altLang="en-US" sz="1200" dirty="0" smtClean="0"/>
                <a:t>명</a:t>
              </a:r>
              <a:r>
                <a:rPr lang="en-US" altLang="ko-KR" sz="1200" dirty="0" smtClean="0"/>
                <a:t>	</a:t>
              </a:r>
            </a:p>
          </p:txBody>
        </p:sp>
        <p:sp>
          <p:nvSpPr>
            <p:cNvPr id="106" name="빗면 105"/>
            <p:cNvSpPr/>
            <p:nvPr/>
          </p:nvSpPr>
          <p:spPr>
            <a:xfrm>
              <a:off x="6618103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수정</a:t>
              </a: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3025328" y="3183888"/>
            <a:ext cx="253874" cy="237827"/>
            <a:chOff x="3259027" y="3674236"/>
            <a:chExt cx="253874" cy="237827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3315802" y="3714430"/>
              <a:ext cx="140324" cy="15744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259027" y="3674236"/>
              <a:ext cx="253874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X</a:t>
              </a:r>
              <a:endParaRPr lang="ko-KR" altLang="en-US" sz="11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209777" y="3465911"/>
            <a:ext cx="5357850" cy="276999"/>
            <a:chOff x="3381089" y="3717032"/>
            <a:chExt cx="5357850" cy="276999"/>
          </a:xfrm>
        </p:grpSpPr>
        <p:sp>
          <p:nvSpPr>
            <p:cNvPr id="111" name="TextBox 110"/>
            <p:cNvSpPr txBox="1"/>
            <p:nvPr/>
          </p:nvSpPr>
          <p:spPr>
            <a:xfrm>
              <a:off x="3381089" y="3717032"/>
              <a:ext cx="535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2014.9.21</a:t>
              </a:r>
              <a:r>
                <a:rPr lang="en-US" altLang="ko-KR" sz="1200" dirty="0"/>
                <a:t>	</a:t>
              </a:r>
              <a:r>
                <a:rPr lang="en-US" altLang="ko-KR" sz="1200" dirty="0" smtClean="0"/>
                <a:t> 2</a:t>
              </a:r>
              <a:r>
                <a:rPr lang="ko-KR" altLang="en-US" sz="1200" dirty="0" err="1" smtClean="0"/>
                <a:t>차종합평가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     60</a:t>
              </a:r>
              <a:r>
                <a:rPr lang="ko-KR" altLang="en-US" sz="1200" dirty="0" smtClean="0"/>
                <a:t>명</a:t>
              </a:r>
              <a:r>
                <a:rPr lang="en-US" altLang="ko-KR" sz="1200" dirty="0" smtClean="0"/>
                <a:t>	</a:t>
              </a:r>
            </a:p>
          </p:txBody>
        </p:sp>
        <p:sp>
          <p:nvSpPr>
            <p:cNvPr id="112" name="빗면 111"/>
            <p:cNvSpPr/>
            <p:nvPr/>
          </p:nvSpPr>
          <p:spPr>
            <a:xfrm>
              <a:off x="6621146" y="3758001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수정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3022328" y="3463699"/>
            <a:ext cx="253874" cy="237827"/>
            <a:chOff x="3259027" y="3674236"/>
            <a:chExt cx="253874" cy="237827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3315802" y="3714430"/>
              <a:ext cx="140324" cy="15744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259027" y="3674236"/>
              <a:ext cx="253874" cy="237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X</a:t>
              </a:r>
              <a:endParaRPr lang="ko-KR" altLang="en-US" sz="1100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3275856" y="2924944"/>
            <a:ext cx="504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시험일시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시험명</a:t>
            </a:r>
            <a:r>
              <a:rPr lang="en-US" altLang="ko-KR" sz="1200" dirty="0" smtClean="0"/>
              <a:t>	   </a:t>
            </a:r>
            <a:r>
              <a:rPr lang="ko-KR" altLang="en-US" sz="1200" dirty="0" smtClean="0"/>
              <a:t>학생수</a:t>
            </a:r>
            <a:r>
              <a:rPr lang="en-US" altLang="ko-KR" sz="1200" dirty="0" smtClean="0"/>
              <a:t>	</a:t>
            </a:r>
            <a:endParaRPr lang="ko-KR" altLang="en-US" sz="1200" dirty="0"/>
          </a:p>
        </p:txBody>
      </p:sp>
      <p:cxnSp>
        <p:nvCxnSpPr>
          <p:cNvPr id="117" name="직선 연결선 116"/>
          <p:cNvCxnSpPr/>
          <p:nvPr/>
        </p:nvCxnSpPr>
        <p:spPr>
          <a:xfrm>
            <a:off x="3203848" y="2962448"/>
            <a:ext cx="531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203848" y="3789040"/>
            <a:ext cx="5319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18"/>
          <p:cNvSpPr/>
          <p:nvPr/>
        </p:nvSpPr>
        <p:spPr>
          <a:xfrm>
            <a:off x="217015" y="4102950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grpSp>
        <p:nvGrpSpPr>
          <p:cNvPr id="120" name="그룹 119"/>
          <p:cNvGrpSpPr/>
          <p:nvPr/>
        </p:nvGrpSpPr>
        <p:grpSpPr>
          <a:xfrm>
            <a:off x="127928" y="2777928"/>
            <a:ext cx="2136948" cy="3744416"/>
            <a:chOff x="130796" y="2780928"/>
            <a:chExt cx="2136948" cy="3744416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121" name="모서리가 둥근 직사각형 120"/>
            <p:cNvSpPr/>
            <p:nvPr/>
          </p:nvSpPr>
          <p:spPr>
            <a:xfrm>
              <a:off x="130796" y="2780928"/>
              <a:ext cx="2136948" cy="3744416"/>
            </a:xfrm>
            <a:prstGeom prst="round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52852" y="2826379"/>
              <a:ext cx="1944217" cy="34163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시험성적관리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- </a:t>
              </a:r>
              <a:r>
                <a:rPr lang="ko-KR" altLang="en-US" dirty="0" smtClean="0"/>
                <a:t>시험관리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</a:t>
              </a:r>
              <a:r>
                <a:rPr lang="en-US" altLang="ko-KR" dirty="0" smtClean="0"/>
                <a:t> -  I T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 </a:t>
              </a:r>
              <a:r>
                <a:rPr lang="en-US" altLang="ko-KR" dirty="0" smtClean="0"/>
                <a:t>-  </a:t>
              </a:r>
              <a:r>
                <a:rPr lang="ko-KR" altLang="en-US" dirty="0" smtClean="0"/>
                <a:t>일본어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성적관리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출석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좌석배정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상담게시판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9139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55775" y="1370882"/>
            <a:ext cx="1728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홈</a:t>
            </a:r>
            <a:r>
              <a:rPr lang="en-US" altLang="ko-KR" sz="1000" dirty="0"/>
              <a:t>-&gt;</a:t>
            </a:r>
            <a:r>
              <a:rPr lang="ko-KR" altLang="en-US" sz="1000" dirty="0"/>
              <a:t>인원관리</a:t>
            </a:r>
            <a:r>
              <a:rPr lang="en-US" altLang="ko-KR" sz="1000" dirty="0"/>
              <a:t>-&gt;</a:t>
            </a:r>
            <a:r>
              <a:rPr lang="ko-KR" altLang="en-US" sz="1000" dirty="0"/>
              <a:t>성적관리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2844" y="1643050"/>
            <a:ext cx="23574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00" b="1" dirty="0" smtClean="0"/>
              <a:t> 성적관리</a:t>
            </a:r>
            <a:endParaRPr lang="en-US" altLang="ko-KR" sz="3100" b="1" dirty="0" smtClean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51584" y="1857364"/>
            <a:ext cx="6235258" cy="4669877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grpSp>
        <p:nvGrpSpPr>
          <p:cNvPr id="38" name="그룹 37"/>
          <p:cNvGrpSpPr/>
          <p:nvPr/>
        </p:nvGrpSpPr>
        <p:grpSpPr>
          <a:xfrm>
            <a:off x="2627784" y="2413079"/>
            <a:ext cx="531358" cy="233358"/>
            <a:chOff x="3643305" y="2095758"/>
            <a:chExt cx="642943" cy="233358"/>
          </a:xfrm>
        </p:grpSpPr>
        <p:sp>
          <p:nvSpPr>
            <p:cNvPr id="39" name="직사각형 38"/>
            <p:cNvSpPr/>
            <p:nvPr/>
          </p:nvSpPr>
          <p:spPr>
            <a:xfrm>
              <a:off x="3643305" y="2095758"/>
              <a:ext cx="642943" cy="23335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 smtClean="0"/>
                <a:t>27</a:t>
              </a:r>
              <a:r>
                <a:rPr lang="ko-KR" altLang="en-US" sz="900" dirty="0" smtClean="0"/>
                <a:t>기</a:t>
              </a:r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4094554" y="2160193"/>
              <a:ext cx="178595" cy="116679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3808854" y="2355461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검</a:t>
            </a:r>
            <a:r>
              <a:rPr lang="ko-KR" altLang="en-US" sz="1000" dirty="0"/>
              <a:t>색</a:t>
            </a:r>
            <a:endParaRPr lang="en-US" altLang="ko-KR" sz="1000" dirty="0" smtClean="0"/>
          </a:p>
        </p:txBody>
      </p:sp>
      <p:cxnSp>
        <p:nvCxnSpPr>
          <p:cNvPr id="64" name="직선 연결선 63"/>
          <p:cNvCxnSpPr/>
          <p:nvPr/>
        </p:nvCxnSpPr>
        <p:spPr>
          <a:xfrm rot="5400000">
            <a:off x="2786620" y="4264856"/>
            <a:ext cx="3713982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221773" y="2408262"/>
            <a:ext cx="531358" cy="2333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2669202" y="2760504"/>
            <a:ext cx="1854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이름</a:t>
            </a:r>
            <a:r>
              <a:rPr lang="en-US" altLang="ko-KR" sz="1200" dirty="0" smtClean="0"/>
              <a:t>       IT      </a:t>
            </a:r>
            <a:r>
              <a:rPr lang="ko-KR" altLang="en-US" sz="1200" dirty="0" smtClean="0"/>
              <a:t>일본어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김태희    </a:t>
            </a:r>
            <a:r>
              <a:rPr lang="en-US" altLang="ko-KR" sz="1200" dirty="0" smtClean="0"/>
              <a:t>89         78</a:t>
            </a:r>
          </a:p>
          <a:p>
            <a:r>
              <a:rPr lang="ko-KR" altLang="en-US" sz="1200" dirty="0" smtClean="0"/>
              <a:t>송승헌    </a:t>
            </a:r>
            <a:r>
              <a:rPr lang="en-US" altLang="ko-KR" sz="1200" dirty="0" smtClean="0"/>
              <a:t>85         89</a:t>
            </a:r>
          </a:p>
          <a:p>
            <a:r>
              <a:rPr lang="ko-KR" altLang="en-US" sz="1200" dirty="0" smtClean="0"/>
              <a:t>은지원    </a:t>
            </a:r>
            <a:r>
              <a:rPr lang="en-US" altLang="ko-KR" sz="1200" dirty="0" smtClean="0"/>
              <a:t>77         80</a:t>
            </a:r>
          </a:p>
          <a:p>
            <a:r>
              <a:rPr lang="ko-KR" altLang="en-US" sz="1200" dirty="0" err="1" smtClean="0"/>
              <a:t>이요원</a:t>
            </a:r>
            <a:r>
              <a:rPr lang="ko-KR" altLang="en-US" sz="1200" dirty="0" smtClean="0"/>
              <a:t>    </a:t>
            </a:r>
            <a:r>
              <a:rPr lang="en-US" altLang="ko-KR" sz="1200" dirty="0" smtClean="0"/>
              <a:t>99         99</a:t>
            </a:r>
          </a:p>
          <a:p>
            <a:r>
              <a:rPr lang="ko-KR" altLang="en-US" sz="1200" dirty="0" smtClean="0"/>
              <a:t>이승기    </a:t>
            </a:r>
            <a:r>
              <a:rPr lang="en-US" altLang="ko-KR" sz="1200" dirty="0" smtClean="0"/>
              <a:t>90         92</a:t>
            </a:r>
          </a:p>
          <a:p>
            <a:r>
              <a:rPr lang="ko-KR" altLang="en-US" sz="1200" dirty="0" smtClean="0"/>
              <a:t>고아라    </a:t>
            </a:r>
            <a:r>
              <a:rPr lang="en-US" altLang="ko-KR" sz="1200" dirty="0" smtClean="0"/>
              <a:t>89         92</a:t>
            </a:r>
            <a:endParaRPr lang="ko-KR" altLang="en-US" sz="1200" dirty="0"/>
          </a:p>
        </p:txBody>
      </p:sp>
      <p:grpSp>
        <p:nvGrpSpPr>
          <p:cNvPr id="75" name="그룹 74"/>
          <p:cNvGrpSpPr/>
          <p:nvPr/>
        </p:nvGrpSpPr>
        <p:grpSpPr>
          <a:xfrm>
            <a:off x="4927849" y="2288045"/>
            <a:ext cx="1334525" cy="1909550"/>
            <a:chOff x="5005659" y="2443564"/>
            <a:chExt cx="1504924" cy="1909550"/>
          </a:xfrm>
        </p:grpSpPr>
        <p:sp>
          <p:nvSpPr>
            <p:cNvPr id="76" name="TextBox 75"/>
            <p:cNvSpPr txBox="1"/>
            <p:nvPr/>
          </p:nvSpPr>
          <p:spPr>
            <a:xfrm>
              <a:off x="5108032" y="4076115"/>
              <a:ext cx="1130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반   </a:t>
              </a:r>
              <a:r>
                <a:rPr lang="en-US" altLang="ko-KR" sz="1200" dirty="0" smtClean="0"/>
                <a:t>:  A</a:t>
              </a:r>
              <a:r>
                <a:rPr lang="ko-KR" altLang="en-US" sz="1200" dirty="0" smtClean="0"/>
                <a:t>반</a:t>
              </a:r>
              <a:endParaRPr lang="en-US" altLang="ko-KR" sz="1200" dirty="0" smtClean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005659" y="3902634"/>
              <a:ext cx="1214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기수  </a:t>
              </a:r>
              <a:r>
                <a:rPr lang="en-US" altLang="ko-KR" sz="1200" dirty="0" smtClean="0"/>
                <a:t>:  27</a:t>
              </a:r>
              <a:r>
                <a:rPr lang="ko-KR" altLang="en-US" sz="1200" dirty="0" smtClean="0"/>
                <a:t>기</a:t>
              </a:r>
              <a:endParaRPr lang="ko-KR" alt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10385" y="3728535"/>
              <a:ext cx="15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이름  </a:t>
              </a:r>
              <a:r>
                <a:rPr lang="en-US" altLang="ko-KR" sz="1200" dirty="0" smtClean="0"/>
                <a:t>:  </a:t>
              </a:r>
              <a:r>
                <a:rPr lang="ko-KR" altLang="en-US" sz="1200" dirty="0" smtClean="0"/>
                <a:t>김태희</a:t>
              </a:r>
              <a:endParaRPr lang="ko-KR" altLang="en-US" sz="1200" dirty="0"/>
            </a:p>
          </p:txBody>
        </p:sp>
        <p:pic>
          <p:nvPicPr>
            <p:cNvPr id="79" name="그림 78" descr="김태희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3110" y="2443564"/>
              <a:ext cx="1038876" cy="1298594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4572000" y="1927743"/>
            <a:ext cx="1560546" cy="332331"/>
            <a:chOff x="4635339" y="2045818"/>
            <a:chExt cx="1560546" cy="332331"/>
          </a:xfrm>
        </p:grpSpPr>
        <p:grpSp>
          <p:nvGrpSpPr>
            <p:cNvPr id="10" name="그룹 9"/>
            <p:cNvGrpSpPr/>
            <p:nvPr/>
          </p:nvGrpSpPr>
          <p:grpSpPr>
            <a:xfrm>
              <a:off x="4635339" y="2060848"/>
              <a:ext cx="697037" cy="317301"/>
              <a:chOff x="4635339" y="2060848"/>
              <a:chExt cx="697037" cy="317301"/>
            </a:xfrm>
          </p:grpSpPr>
          <p:sp>
            <p:nvSpPr>
              <p:cNvPr id="5" name="한쪽 모서리가 잘린 사각형 4"/>
              <p:cNvSpPr/>
              <p:nvPr/>
            </p:nvSpPr>
            <p:spPr>
              <a:xfrm>
                <a:off x="4635339" y="2060848"/>
                <a:ext cx="697037" cy="273829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00" dirty="0" smtClean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05933" y="2070373"/>
                <a:ext cx="476086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I T</a:t>
                </a:r>
                <a:endParaRPr lang="ko-KR" altLang="en-US" sz="14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5375977" y="2045818"/>
              <a:ext cx="819908" cy="307777"/>
              <a:chOff x="5375977" y="2045818"/>
              <a:chExt cx="819908" cy="307777"/>
            </a:xfrm>
          </p:grpSpPr>
          <p:sp>
            <p:nvSpPr>
              <p:cNvPr id="97" name="한쪽 모서리가 잘린 사각형 96"/>
              <p:cNvSpPr/>
              <p:nvPr/>
            </p:nvSpPr>
            <p:spPr>
              <a:xfrm>
                <a:off x="5387131" y="2060848"/>
                <a:ext cx="697037" cy="273829"/>
              </a:xfrm>
              <a:prstGeom prst="snip1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00" dirty="0" smtClean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375977" y="2045818"/>
                <a:ext cx="819908" cy="307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일본</a:t>
                </a:r>
                <a:r>
                  <a:rPr lang="ko-KR" altLang="en-US" sz="1400" dirty="0"/>
                  <a:t>어</a:t>
                </a:r>
              </a:p>
            </p:txBody>
          </p:sp>
        </p:grpSp>
      </p:grp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xmlns="" val="2913722905"/>
              </p:ext>
            </p:extLst>
          </p:nvPr>
        </p:nvGraphicFramePr>
        <p:xfrm>
          <a:off x="5868144" y="1772816"/>
          <a:ext cx="3528392" cy="2759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6255857" y="2089422"/>
            <a:ext cx="2302385" cy="2080381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4601813" y="4198578"/>
            <a:ext cx="4201375" cy="1102630"/>
            <a:chOff x="4601813" y="4265253"/>
            <a:chExt cx="4201375" cy="1102630"/>
          </a:xfrm>
        </p:grpSpPr>
        <p:sp>
          <p:nvSpPr>
            <p:cNvPr id="100" name="TextBox 99"/>
            <p:cNvSpPr txBox="1"/>
            <p:nvPr/>
          </p:nvSpPr>
          <p:spPr>
            <a:xfrm>
              <a:off x="4601813" y="4512504"/>
              <a:ext cx="418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시험일시</a:t>
              </a:r>
              <a:r>
                <a:rPr lang="en-US" altLang="ko-KR" sz="1200" dirty="0" smtClean="0"/>
                <a:t>	</a:t>
              </a:r>
              <a:r>
                <a:rPr lang="ko-KR" altLang="en-US" sz="1200" dirty="0" smtClean="0"/>
                <a:t>시험장소</a:t>
              </a:r>
              <a:r>
                <a:rPr lang="en-US" altLang="ko-KR" sz="1200" dirty="0" smtClean="0"/>
                <a:t>	</a:t>
              </a:r>
              <a:r>
                <a:rPr lang="ko-KR" altLang="en-US" sz="1200" dirty="0" err="1" smtClean="0"/>
                <a:t>시험명</a:t>
              </a:r>
              <a:r>
                <a:rPr lang="en-US" altLang="ko-KR" sz="1200" dirty="0" smtClean="0"/>
                <a:t>	 </a:t>
              </a:r>
              <a:r>
                <a:rPr lang="ko-KR" altLang="en-US" sz="1200" dirty="0" smtClean="0"/>
                <a:t>점수</a:t>
              </a:r>
              <a:r>
                <a:rPr lang="en-US" altLang="ko-KR" sz="1200" dirty="0" smtClean="0"/>
                <a:t>	</a:t>
              </a:r>
              <a:r>
                <a:rPr lang="ko-KR" altLang="en-US" sz="1200" dirty="0" smtClean="0"/>
                <a:t>석차</a:t>
              </a:r>
              <a:endParaRPr lang="ko-KR" alt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668806" y="4265253"/>
              <a:ext cx="164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IT</a:t>
              </a:r>
              <a:r>
                <a:rPr lang="ko-KR" altLang="en-US" sz="1200" dirty="0" smtClean="0"/>
                <a:t>성적과목별리스트</a:t>
              </a:r>
              <a:endParaRPr lang="ko-KR" altLang="en-US" sz="12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610100" y="4731579"/>
              <a:ext cx="418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2014.4.10	</a:t>
              </a:r>
              <a:r>
                <a:rPr lang="en-US" altLang="ko-KR" sz="1200" dirty="0" smtClean="0"/>
                <a:t>4</a:t>
              </a:r>
              <a:r>
                <a:rPr lang="ko-KR" altLang="en-US" sz="1200" dirty="0"/>
                <a:t>강의실</a:t>
              </a:r>
              <a:r>
                <a:rPr lang="en-US" altLang="ko-KR" sz="1200" dirty="0"/>
                <a:t>	</a:t>
              </a:r>
              <a:r>
                <a:rPr lang="en-US" altLang="ko-KR" sz="1200" dirty="0" smtClean="0"/>
                <a:t>  JAVA</a:t>
              </a:r>
              <a:r>
                <a:rPr lang="en-US" altLang="ko-KR" sz="1200" dirty="0"/>
                <a:t>	</a:t>
              </a:r>
              <a:r>
                <a:rPr lang="en-US" altLang="ko-KR" sz="1200" dirty="0" smtClean="0"/>
                <a:t> 87</a:t>
              </a:r>
              <a:r>
                <a:rPr lang="ko-KR" altLang="en-US" sz="1200" dirty="0" smtClean="0"/>
                <a:t>점</a:t>
              </a:r>
              <a:r>
                <a:rPr lang="en-US" altLang="ko-KR" sz="1200" dirty="0" smtClean="0"/>
                <a:t>	 8</a:t>
              </a:r>
              <a:r>
                <a:rPr lang="ko-KR" altLang="en-US" sz="1200" dirty="0" smtClean="0"/>
                <a:t>등</a:t>
              </a:r>
              <a:endParaRPr lang="ko-KR" altLang="en-US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11241" y="4923626"/>
              <a:ext cx="418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2014.5.12</a:t>
              </a:r>
              <a:r>
                <a:rPr lang="en-US" altLang="ko-KR" sz="1200" dirty="0"/>
                <a:t>	</a:t>
              </a:r>
              <a:r>
                <a:rPr lang="en-US" altLang="ko-KR" sz="1200" dirty="0" smtClean="0"/>
                <a:t>4</a:t>
              </a:r>
              <a:r>
                <a:rPr lang="ko-KR" altLang="en-US" sz="1200" dirty="0" smtClean="0"/>
                <a:t>강의실</a:t>
              </a:r>
              <a:r>
                <a:rPr lang="en-US" altLang="ko-KR" sz="1200" dirty="0" smtClean="0"/>
                <a:t>	ORACLE</a:t>
              </a:r>
              <a:r>
                <a:rPr lang="en-US" altLang="ko-KR" sz="1200" dirty="0"/>
                <a:t>	</a:t>
              </a:r>
              <a:r>
                <a:rPr lang="en-US" altLang="ko-KR" sz="1200" dirty="0" smtClean="0"/>
                <a:t> 86</a:t>
              </a:r>
              <a:r>
                <a:rPr lang="ko-KR" altLang="en-US" sz="1200" dirty="0" smtClean="0"/>
                <a:t>점</a:t>
              </a:r>
              <a:r>
                <a:rPr lang="en-US" altLang="ko-KR" sz="1200" dirty="0" smtClean="0"/>
                <a:t>	 7</a:t>
              </a:r>
              <a:r>
                <a:rPr lang="ko-KR" altLang="en-US" sz="1200" dirty="0" smtClean="0"/>
                <a:t>등</a:t>
              </a:r>
              <a:endParaRPr lang="ko-KR" altLang="en-US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618159" y="5090884"/>
              <a:ext cx="418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		…..</a:t>
              </a:r>
              <a:endParaRPr lang="ko-KR" altLang="en-US" sz="12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06868" y="5200625"/>
            <a:ext cx="4212644" cy="925071"/>
            <a:chOff x="4606868" y="5229200"/>
            <a:chExt cx="4212644" cy="925071"/>
          </a:xfrm>
        </p:grpSpPr>
        <p:sp>
          <p:nvSpPr>
            <p:cNvPr id="107" name="TextBox 106"/>
            <p:cNvSpPr txBox="1"/>
            <p:nvPr/>
          </p:nvSpPr>
          <p:spPr>
            <a:xfrm>
              <a:off x="4672583" y="5229200"/>
              <a:ext cx="164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IT</a:t>
              </a:r>
              <a:r>
                <a:rPr lang="ko-KR" altLang="en-US" sz="1200" dirty="0" smtClean="0"/>
                <a:t>성적역량평</a:t>
              </a:r>
              <a:r>
                <a:rPr lang="ko-KR" altLang="en-US" sz="1200" dirty="0"/>
                <a:t>가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06868" y="5445224"/>
              <a:ext cx="418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시험일시</a:t>
              </a:r>
              <a:r>
                <a:rPr lang="en-US" altLang="ko-KR" sz="1200" dirty="0" smtClean="0"/>
                <a:t>	</a:t>
              </a:r>
              <a:r>
                <a:rPr lang="ko-KR" altLang="en-US" sz="1200" dirty="0" smtClean="0"/>
                <a:t>시험장소</a:t>
              </a:r>
              <a:r>
                <a:rPr lang="en-US" altLang="ko-KR" sz="1200" dirty="0" smtClean="0"/>
                <a:t>	</a:t>
              </a:r>
              <a:r>
                <a:rPr lang="ko-KR" altLang="en-US" sz="1200" dirty="0" err="1" smtClean="0"/>
                <a:t>시험명</a:t>
              </a:r>
              <a:r>
                <a:rPr lang="en-US" altLang="ko-KR" sz="1200" dirty="0" smtClean="0"/>
                <a:t>	 </a:t>
              </a:r>
              <a:r>
                <a:rPr lang="ko-KR" altLang="en-US" sz="1200" dirty="0" smtClean="0"/>
                <a:t>점수</a:t>
              </a:r>
              <a:r>
                <a:rPr lang="en-US" altLang="ko-KR" sz="1200" dirty="0" smtClean="0"/>
                <a:t>	</a:t>
              </a:r>
              <a:r>
                <a:rPr lang="ko-KR" altLang="en-US" sz="1200" dirty="0" smtClean="0"/>
                <a:t>석차</a:t>
              </a:r>
              <a:endParaRPr lang="ko-KR" alt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25918" y="5661248"/>
              <a:ext cx="418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2014.5.15	4</a:t>
              </a:r>
              <a:r>
                <a:rPr lang="ko-KR" altLang="en-US" sz="1200" dirty="0" smtClean="0"/>
                <a:t>강의실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  1</a:t>
              </a:r>
              <a:r>
                <a:rPr lang="ko-KR" altLang="en-US" sz="1200" dirty="0" err="1" smtClean="0"/>
                <a:t>차역량평가</a:t>
              </a:r>
              <a:r>
                <a:rPr lang="en-US" altLang="ko-KR" sz="1200" dirty="0"/>
                <a:t>	</a:t>
              </a:r>
              <a:r>
                <a:rPr lang="en-US" altLang="ko-KR" sz="1200" dirty="0" smtClean="0"/>
                <a:t> 88</a:t>
              </a:r>
              <a:r>
                <a:rPr lang="ko-KR" altLang="en-US" sz="1200" dirty="0" smtClean="0"/>
                <a:t>점</a:t>
              </a:r>
              <a:r>
                <a:rPr lang="en-US" altLang="ko-KR" sz="1200" dirty="0" smtClean="0"/>
                <a:t>	 8</a:t>
              </a:r>
              <a:r>
                <a:rPr lang="ko-KR" altLang="en-US" sz="1200" dirty="0" smtClean="0"/>
                <a:t>등</a:t>
              </a:r>
              <a:endParaRPr lang="ko-KR" alt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634483" y="5877272"/>
              <a:ext cx="418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2014.9.10</a:t>
              </a:r>
              <a:r>
                <a:rPr lang="en-US" altLang="ko-KR" sz="1200" dirty="0"/>
                <a:t>	</a:t>
              </a:r>
              <a:r>
                <a:rPr lang="en-US" altLang="ko-KR" sz="1200" dirty="0" smtClean="0"/>
                <a:t>4</a:t>
              </a:r>
              <a:r>
                <a:rPr lang="ko-KR" altLang="en-US" sz="1200" dirty="0" smtClean="0"/>
                <a:t>강의실</a:t>
              </a:r>
              <a:r>
                <a:rPr lang="en-US" altLang="ko-KR" sz="1200" dirty="0" smtClean="0"/>
                <a:t>     2</a:t>
              </a:r>
              <a:r>
                <a:rPr lang="ko-KR" altLang="en-US" sz="1200" dirty="0" err="1" smtClean="0"/>
                <a:t>차역량평가</a:t>
              </a:r>
              <a:r>
                <a:rPr lang="en-US" altLang="ko-KR" sz="1200" dirty="0"/>
                <a:t>	</a:t>
              </a:r>
              <a:r>
                <a:rPr lang="en-US" altLang="ko-KR" sz="1200" dirty="0" smtClean="0"/>
                <a:t> 90</a:t>
              </a:r>
              <a:r>
                <a:rPr lang="ko-KR" altLang="en-US" sz="1200" dirty="0" smtClean="0"/>
                <a:t>점</a:t>
              </a:r>
              <a:r>
                <a:rPr lang="en-US" altLang="ko-KR" sz="1200" dirty="0" smtClean="0"/>
                <a:t>	 7</a:t>
              </a:r>
              <a:r>
                <a:rPr lang="ko-KR" altLang="en-US" sz="1200" dirty="0" smtClean="0"/>
                <a:t>등</a:t>
              </a:r>
              <a:endParaRPr lang="ko-KR" altLang="en-US" sz="1200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254667" y="6165304"/>
            <a:ext cx="3056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IT</a:t>
            </a:r>
            <a:r>
              <a:rPr lang="ko-KR" altLang="en-US" sz="1200" b="1" dirty="0" smtClean="0"/>
              <a:t>종합점수평균 </a:t>
            </a:r>
            <a:r>
              <a:rPr lang="en-US" altLang="ko-KR" sz="1200" b="1" dirty="0" smtClean="0"/>
              <a:t>: 89</a:t>
            </a:r>
            <a:r>
              <a:rPr lang="ko-KR" altLang="en-US" sz="1200" b="1" dirty="0" smtClean="0"/>
              <a:t>점  </a:t>
            </a:r>
            <a:r>
              <a:rPr lang="en-US" altLang="ko-KR" sz="1200" b="1" dirty="0" smtClean="0"/>
              <a:t>IT</a:t>
            </a:r>
            <a:r>
              <a:rPr lang="ko-KR" altLang="en-US" sz="1200" b="1" dirty="0" smtClean="0"/>
              <a:t>종합석차 </a:t>
            </a:r>
            <a:r>
              <a:rPr lang="en-US" altLang="ko-KR" sz="1200" b="1" dirty="0" smtClean="0"/>
              <a:t>: 7</a:t>
            </a:r>
            <a:r>
              <a:rPr lang="ko-KR" altLang="en-US" sz="1200" b="1" dirty="0" smtClean="0"/>
              <a:t>등</a:t>
            </a:r>
            <a:endParaRPr lang="ko-KR" altLang="en-US" sz="1200" b="1" dirty="0"/>
          </a:p>
        </p:txBody>
      </p:sp>
      <p:cxnSp>
        <p:nvCxnSpPr>
          <p:cNvPr id="112" name="직선 연결선 111"/>
          <p:cNvCxnSpPr/>
          <p:nvPr/>
        </p:nvCxnSpPr>
        <p:spPr>
          <a:xfrm>
            <a:off x="4716016" y="6165304"/>
            <a:ext cx="399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217015" y="4523372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grpSp>
        <p:nvGrpSpPr>
          <p:cNvPr id="46" name="그룹 45"/>
          <p:cNvGrpSpPr/>
          <p:nvPr/>
        </p:nvGrpSpPr>
        <p:grpSpPr>
          <a:xfrm>
            <a:off x="127928" y="2777928"/>
            <a:ext cx="2136948" cy="3744416"/>
            <a:chOff x="130796" y="2780928"/>
            <a:chExt cx="2136948" cy="3744416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47" name="모서리가 둥근 직사각형 46"/>
            <p:cNvSpPr/>
            <p:nvPr/>
          </p:nvSpPr>
          <p:spPr>
            <a:xfrm>
              <a:off x="130796" y="2780928"/>
              <a:ext cx="2136948" cy="3744416"/>
            </a:xfrm>
            <a:prstGeom prst="round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2852" y="2826379"/>
              <a:ext cx="1944217" cy="34163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시험성적관리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- </a:t>
              </a:r>
              <a:r>
                <a:rPr lang="ko-KR" altLang="en-US" dirty="0" smtClean="0"/>
                <a:t>시험관리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</a:t>
              </a:r>
              <a:r>
                <a:rPr lang="en-US" altLang="ko-KR" dirty="0" smtClean="0"/>
                <a:t> -  I T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 </a:t>
              </a:r>
              <a:r>
                <a:rPr lang="en-US" altLang="ko-KR" dirty="0" smtClean="0"/>
                <a:t>-  </a:t>
              </a:r>
              <a:r>
                <a:rPr lang="ko-KR" altLang="en-US" dirty="0" smtClean="0"/>
                <a:t>일본어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성적관리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출석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좌석배정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상담게시판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1682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인원관리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성적관리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2844" y="1643050"/>
            <a:ext cx="23574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00" b="1" dirty="0" smtClean="0"/>
              <a:t> 성적관리</a:t>
            </a:r>
            <a:endParaRPr lang="en-US" altLang="ko-KR" sz="3100" b="1" dirty="0" smtClean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51584" y="1857364"/>
            <a:ext cx="6235258" cy="4669877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grpSp>
        <p:nvGrpSpPr>
          <p:cNvPr id="38" name="그룹 37"/>
          <p:cNvGrpSpPr/>
          <p:nvPr/>
        </p:nvGrpSpPr>
        <p:grpSpPr>
          <a:xfrm>
            <a:off x="2627784" y="2413079"/>
            <a:ext cx="531358" cy="233358"/>
            <a:chOff x="3643305" y="2095758"/>
            <a:chExt cx="642943" cy="233358"/>
          </a:xfrm>
        </p:grpSpPr>
        <p:sp>
          <p:nvSpPr>
            <p:cNvPr id="39" name="직사각형 38"/>
            <p:cNvSpPr/>
            <p:nvPr/>
          </p:nvSpPr>
          <p:spPr>
            <a:xfrm>
              <a:off x="3643305" y="2095758"/>
              <a:ext cx="642943" cy="233358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 smtClean="0"/>
                <a:t>27</a:t>
              </a:r>
              <a:r>
                <a:rPr lang="ko-KR" altLang="en-US" sz="900" dirty="0" smtClean="0"/>
                <a:t>기</a:t>
              </a:r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4094554" y="2160193"/>
              <a:ext cx="178595" cy="116679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3808854" y="2355461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검</a:t>
            </a:r>
            <a:r>
              <a:rPr lang="ko-KR" altLang="en-US" sz="1000" dirty="0"/>
              <a:t>색</a:t>
            </a:r>
            <a:endParaRPr lang="en-US" altLang="ko-KR" sz="1000" dirty="0" smtClean="0"/>
          </a:p>
        </p:txBody>
      </p:sp>
      <p:cxnSp>
        <p:nvCxnSpPr>
          <p:cNvPr id="64" name="직선 연결선 63"/>
          <p:cNvCxnSpPr/>
          <p:nvPr/>
        </p:nvCxnSpPr>
        <p:spPr>
          <a:xfrm rot="5400000">
            <a:off x="2786620" y="4264856"/>
            <a:ext cx="3713982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221773" y="2408262"/>
            <a:ext cx="531358" cy="2333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2669202" y="2760504"/>
            <a:ext cx="1854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이름</a:t>
            </a:r>
            <a:r>
              <a:rPr lang="en-US" altLang="ko-KR" sz="1200" dirty="0" smtClean="0"/>
              <a:t>       IT      </a:t>
            </a:r>
            <a:r>
              <a:rPr lang="ko-KR" altLang="en-US" sz="1200" dirty="0" smtClean="0"/>
              <a:t>일본어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김태희    </a:t>
            </a:r>
            <a:r>
              <a:rPr lang="en-US" altLang="ko-KR" sz="1200" dirty="0" smtClean="0"/>
              <a:t>89         78</a:t>
            </a:r>
          </a:p>
          <a:p>
            <a:r>
              <a:rPr lang="ko-KR" altLang="en-US" sz="1200" dirty="0" smtClean="0"/>
              <a:t>송승헌    </a:t>
            </a:r>
            <a:r>
              <a:rPr lang="en-US" altLang="ko-KR" sz="1200" dirty="0" smtClean="0"/>
              <a:t>85         89</a:t>
            </a:r>
          </a:p>
          <a:p>
            <a:r>
              <a:rPr lang="ko-KR" altLang="en-US" sz="1200" dirty="0" smtClean="0"/>
              <a:t>은지원    </a:t>
            </a:r>
            <a:r>
              <a:rPr lang="en-US" altLang="ko-KR" sz="1200" dirty="0" smtClean="0"/>
              <a:t>77         80</a:t>
            </a:r>
          </a:p>
          <a:p>
            <a:r>
              <a:rPr lang="ko-KR" altLang="en-US" sz="1200" dirty="0" err="1" smtClean="0"/>
              <a:t>이요원</a:t>
            </a:r>
            <a:r>
              <a:rPr lang="ko-KR" altLang="en-US" sz="1200" dirty="0" smtClean="0"/>
              <a:t>    </a:t>
            </a:r>
            <a:r>
              <a:rPr lang="en-US" altLang="ko-KR" sz="1200" dirty="0" smtClean="0"/>
              <a:t>99         99</a:t>
            </a:r>
          </a:p>
          <a:p>
            <a:r>
              <a:rPr lang="ko-KR" altLang="en-US" sz="1200" dirty="0" smtClean="0"/>
              <a:t>이승기    </a:t>
            </a:r>
            <a:r>
              <a:rPr lang="en-US" altLang="ko-KR" sz="1200" dirty="0" smtClean="0"/>
              <a:t>90         92</a:t>
            </a:r>
          </a:p>
          <a:p>
            <a:r>
              <a:rPr lang="ko-KR" altLang="en-US" sz="1200" dirty="0" smtClean="0"/>
              <a:t>고아라    </a:t>
            </a:r>
            <a:r>
              <a:rPr lang="en-US" altLang="ko-KR" sz="1200" dirty="0" smtClean="0"/>
              <a:t>89         92</a:t>
            </a:r>
            <a:endParaRPr lang="ko-KR" altLang="en-US" sz="1200" dirty="0"/>
          </a:p>
        </p:txBody>
      </p:sp>
      <p:grpSp>
        <p:nvGrpSpPr>
          <p:cNvPr id="75" name="그룹 74"/>
          <p:cNvGrpSpPr/>
          <p:nvPr/>
        </p:nvGrpSpPr>
        <p:grpSpPr>
          <a:xfrm>
            <a:off x="4927849" y="2288045"/>
            <a:ext cx="1334525" cy="1909550"/>
            <a:chOff x="5005659" y="2443564"/>
            <a:chExt cx="1504924" cy="1909550"/>
          </a:xfrm>
        </p:grpSpPr>
        <p:sp>
          <p:nvSpPr>
            <p:cNvPr id="76" name="TextBox 75"/>
            <p:cNvSpPr txBox="1"/>
            <p:nvPr/>
          </p:nvSpPr>
          <p:spPr>
            <a:xfrm>
              <a:off x="5108032" y="4076115"/>
              <a:ext cx="1130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반   </a:t>
              </a:r>
              <a:r>
                <a:rPr lang="en-US" altLang="ko-KR" sz="1200" dirty="0" smtClean="0"/>
                <a:t>:  A</a:t>
              </a:r>
              <a:r>
                <a:rPr lang="ko-KR" altLang="en-US" sz="1200" dirty="0" smtClean="0"/>
                <a:t>반</a:t>
              </a:r>
              <a:endParaRPr lang="en-US" altLang="ko-KR" sz="1200" dirty="0" smtClean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005659" y="3902634"/>
              <a:ext cx="1214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기수  </a:t>
              </a:r>
              <a:r>
                <a:rPr lang="en-US" altLang="ko-KR" sz="1200" dirty="0" smtClean="0"/>
                <a:t>:  27</a:t>
              </a:r>
              <a:r>
                <a:rPr lang="ko-KR" altLang="en-US" sz="1200" dirty="0" smtClean="0"/>
                <a:t>기</a:t>
              </a:r>
              <a:endParaRPr lang="ko-KR" alt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10385" y="3728535"/>
              <a:ext cx="15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이름  </a:t>
              </a:r>
              <a:r>
                <a:rPr lang="en-US" altLang="ko-KR" sz="1200" dirty="0" smtClean="0"/>
                <a:t>:  </a:t>
              </a:r>
              <a:r>
                <a:rPr lang="ko-KR" altLang="en-US" sz="1200" dirty="0" smtClean="0"/>
                <a:t>김태희</a:t>
              </a:r>
              <a:endParaRPr lang="ko-KR" altLang="en-US" sz="1200" dirty="0"/>
            </a:p>
          </p:txBody>
        </p:sp>
        <p:pic>
          <p:nvPicPr>
            <p:cNvPr id="79" name="그림 78" descr="김태희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3110" y="2443564"/>
              <a:ext cx="1038876" cy="1298594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4572000" y="1921470"/>
            <a:ext cx="1560546" cy="338604"/>
            <a:chOff x="4635339" y="2039545"/>
            <a:chExt cx="1560546" cy="338604"/>
          </a:xfrm>
        </p:grpSpPr>
        <p:grpSp>
          <p:nvGrpSpPr>
            <p:cNvPr id="10" name="그룹 9"/>
            <p:cNvGrpSpPr/>
            <p:nvPr/>
          </p:nvGrpSpPr>
          <p:grpSpPr>
            <a:xfrm>
              <a:off x="4635339" y="2060848"/>
              <a:ext cx="697037" cy="317301"/>
              <a:chOff x="4635339" y="2060848"/>
              <a:chExt cx="697037" cy="317301"/>
            </a:xfrm>
          </p:grpSpPr>
          <p:sp>
            <p:nvSpPr>
              <p:cNvPr id="5" name="한쪽 모서리가 잘린 사각형 4"/>
              <p:cNvSpPr/>
              <p:nvPr/>
            </p:nvSpPr>
            <p:spPr>
              <a:xfrm>
                <a:off x="4635339" y="2060848"/>
                <a:ext cx="697037" cy="273829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00" dirty="0" smtClean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05933" y="2070373"/>
                <a:ext cx="476086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I T</a:t>
                </a:r>
                <a:endParaRPr lang="ko-KR" altLang="en-US" sz="14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5375977" y="2039545"/>
              <a:ext cx="819908" cy="307777"/>
              <a:chOff x="5375977" y="2039545"/>
              <a:chExt cx="819908" cy="307777"/>
            </a:xfrm>
          </p:grpSpPr>
          <p:sp>
            <p:nvSpPr>
              <p:cNvPr id="97" name="한쪽 모서리가 잘린 사각형 96"/>
              <p:cNvSpPr/>
              <p:nvPr/>
            </p:nvSpPr>
            <p:spPr>
              <a:xfrm>
                <a:off x="5387131" y="2060848"/>
                <a:ext cx="697037" cy="273829"/>
              </a:xfrm>
              <a:prstGeom prst="snip1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900" dirty="0" smtClean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375977" y="2039545"/>
                <a:ext cx="819908" cy="30777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일본</a:t>
                </a:r>
                <a:r>
                  <a:rPr lang="ko-KR" altLang="en-US" sz="1400" dirty="0"/>
                  <a:t>어</a:t>
                </a:r>
              </a:p>
            </p:txBody>
          </p:sp>
        </p:grpSp>
      </p:grp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xmlns="" val="4242175119"/>
              </p:ext>
            </p:extLst>
          </p:nvPr>
        </p:nvGraphicFramePr>
        <p:xfrm>
          <a:off x="6020829" y="1888898"/>
          <a:ext cx="3200651" cy="2441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6255857" y="2089422"/>
            <a:ext cx="2302385" cy="2080381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4936751" y="6165304"/>
            <a:ext cx="3680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일본</a:t>
            </a:r>
            <a:r>
              <a:rPr lang="ko-KR" altLang="en-US" sz="1200" b="1" dirty="0"/>
              <a:t>어</a:t>
            </a:r>
            <a:r>
              <a:rPr lang="ko-KR" altLang="en-US" sz="1200" b="1" dirty="0" smtClean="0"/>
              <a:t>종합점수평균 </a:t>
            </a:r>
            <a:r>
              <a:rPr lang="en-US" altLang="ko-KR" sz="1200" b="1" dirty="0" smtClean="0"/>
              <a:t>: 85</a:t>
            </a:r>
            <a:r>
              <a:rPr lang="ko-KR" altLang="en-US" sz="1200" b="1" dirty="0" smtClean="0"/>
              <a:t>점  일본</a:t>
            </a:r>
            <a:r>
              <a:rPr lang="ko-KR" altLang="en-US" sz="1200" b="1" dirty="0"/>
              <a:t>어</a:t>
            </a:r>
            <a:r>
              <a:rPr lang="ko-KR" altLang="en-US" sz="1200" b="1" dirty="0" smtClean="0"/>
              <a:t>종합석차 </a:t>
            </a:r>
            <a:r>
              <a:rPr lang="en-US" altLang="ko-KR" sz="1200" b="1" dirty="0" smtClean="0"/>
              <a:t>: 7</a:t>
            </a:r>
            <a:r>
              <a:rPr lang="ko-KR" altLang="en-US" sz="1200" b="1" dirty="0" smtClean="0"/>
              <a:t>등</a:t>
            </a:r>
            <a:endParaRPr lang="ko-KR" altLang="en-US" sz="1200" b="1" dirty="0"/>
          </a:p>
        </p:txBody>
      </p:sp>
      <p:cxnSp>
        <p:nvCxnSpPr>
          <p:cNvPr id="112" name="직선 연결선 111"/>
          <p:cNvCxnSpPr/>
          <p:nvPr/>
        </p:nvCxnSpPr>
        <p:spPr>
          <a:xfrm>
            <a:off x="4716016" y="6165304"/>
            <a:ext cx="399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601813" y="4131903"/>
            <a:ext cx="4193316" cy="880906"/>
            <a:chOff x="4601813" y="4198578"/>
            <a:chExt cx="4193316" cy="880906"/>
          </a:xfrm>
        </p:grpSpPr>
        <p:grpSp>
          <p:nvGrpSpPr>
            <p:cNvPr id="20" name="그룹 19"/>
            <p:cNvGrpSpPr/>
            <p:nvPr/>
          </p:nvGrpSpPr>
          <p:grpSpPr>
            <a:xfrm>
              <a:off x="4601813" y="4198578"/>
              <a:ext cx="4193316" cy="667125"/>
              <a:chOff x="4601813" y="4265253"/>
              <a:chExt cx="4193316" cy="667125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4601813" y="4455354"/>
                <a:ext cx="41850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시험장소</a:t>
                </a:r>
                <a:r>
                  <a:rPr lang="en-US" altLang="ko-KR" sz="1200" dirty="0" smtClean="0"/>
                  <a:t>	</a:t>
                </a:r>
                <a:r>
                  <a:rPr lang="ko-KR" altLang="en-US" sz="1200" dirty="0" err="1" smtClean="0"/>
                  <a:t>시험명</a:t>
                </a:r>
                <a:r>
                  <a:rPr lang="en-US" altLang="ko-KR" sz="1200" dirty="0" smtClean="0"/>
                  <a:t>	 </a:t>
                </a:r>
                <a:r>
                  <a:rPr lang="ko-KR" altLang="en-US" sz="1200" dirty="0" smtClean="0"/>
                  <a:t>평균점수</a:t>
                </a:r>
                <a:r>
                  <a:rPr lang="en-US" altLang="ko-KR" sz="1200" dirty="0" smtClean="0"/>
                  <a:t>	</a:t>
                </a:r>
                <a:r>
                  <a:rPr lang="ko-KR" altLang="en-US" sz="1200" dirty="0" smtClean="0"/>
                  <a:t>석차</a:t>
                </a:r>
                <a:endParaRPr lang="ko-KR" altLang="en-US" sz="12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668806" y="4265253"/>
                <a:ext cx="16476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일본어시험성적</a:t>
                </a:r>
                <a:endParaRPr lang="ko-KR" altLang="en-US" sz="12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610100" y="4655379"/>
                <a:ext cx="41850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1</a:t>
                </a:r>
                <a:r>
                  <a:rPr lang="ko-KR" altLang="en-US" sz="1200" dirty="0" smtClean="0"/>
                  <a:t>강의실</a:t>
                </a:r>
                <a:r>
                  <a:rPr lang="en-US" altLang="ko-KR" sz="1200" dirty="0"/>
                  <a:t>	</a:t>
                </a:r>
                <a:r>
                  <a:rPr lang="en-US" altLang="ko-KR" sz="1200" dirty="0" smtClean="0"/>
                  <a:t>  </a:t>
                </a:r>
                <a:r>
                  <a:rPr lang="ko-KR" altLang="en-US" sz="1200" dirty="0" smtClean="0"/>
                  <a:t>한</a:t>
                </a:r>
                <a:r>
                  <a:rPr lang="ko-KR" altLang="en-US" sz="1200" dirty="0"/>
                  <a:t>자</a:t>
                </a:r>
                <a:r>
                  <a:rPr lang="en-US" altLang="ko-KR" sz="1200" dirty="0"/>
                  <a:t>	</a:t>
                </a:r>
                <a:r>
                  <a:rPr lang="en-US" altLang="ko-KR" sz="1200" dirty="0" smtClean="0"/>
                  <a:t>   70</a:t>
                </a:r>
                <a:r>
                  <a:rPr lang="ko-KR" altLang="en-US" sz="1200" dirty="0" smtClean="0"/>
                  <a:t>점</a:t>
                </a:r>
                <a:r>
                  <a:rPr lang="en-US" altLang="ko-KR" sz="1200" dirty="0"/>
                  <a:t>	</a:t>
                </a:r>
                <a:r>
                  <a:rPr lang="en-US" altLang="ko-KR" sz="1200" dirty="0" smtClean="0"/>
                  <a:t>10</a:t>
                </a:r>
                <a:r>
                  <a:rPr lang="ko-KR" altLang="en-US" sz="1200" dirty="0" smtClean="0"/>
                  <a:t>등</a:t>
                </a:r>
                <a:endParaRPr lang="ko-KR" altLang="en-US" sz="1200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609244" y="4802485"/>
              <a:ext cx="418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강의실</a:t>
              </a:r>
              <a:r>
                <a:rPr lang="en-US" altLang="ko-KR" sz="1200" dirty="0"/>
                <a:t>	</a:t>
              </a:r>
              <a:r>
                <a:rPr lang="en-US" altLang="ko-KR" sz="1200" dirty="0" smtClean="0"/>
                <a:t>  </a:t>
              </a:r>
              <a:r>
                <a:rPr lang="ko-KR" altLang="en-US" sz="1200" dirty="0" smtClean="0"/>
                <a:t>인터뷰</a:t>
              </a:r>
              <a:r>
                <a:rPr lang="en-US" altLang="ko-KR" sz="1200" dirty="0"/>
                <a:t>	</a:t>
              </a:r>
              <a:r>
                <a:rPr lang="en-US" altLang="ko-KR" sz="1200" dirty="0" smtClean="0"/>
                <a:t>   90</a:t>
              </a:r>
              <a:r>
                <a:rPr lang="ko-KR" altLang="en-US" sz="1200" dirty="0" smtClean="0"/>
                <a:t>점</a:t>
              </a:r>
              <a:r>
                <a:rPr lang="en-US" altLang="ko-KR" sz="1200" dirty="0" smtClean="0"/>
                <a:t>	 4</a:t>
              </a:r>
              <a:r>
                <a:rPr lang="ko-KR" altLang="en-US" sz="1200" dirty="0" smtClean="0"/>
                <a:t>등</a:t>
              </a:r>
              <a:endParaRPr lang="ko-KR" altLang="en-US" sz="12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600575" y="4941168"/>
            <a:ext cx="4190362" cy="691505"/>
            <a:chOff x="4610100" y="5503515"/>
            <a:chExt cx="4190362" cy="691505"/>
          </a:xfrm>
        </p:grpSpPr>
        <p:sp>
          <p:nvSpPr>
            <p:cNvPr id="54" name="TextBox 53"/>
            <p:cNvSpPr txBox="1"/>
            <p:nvPr/>
          </p:nvSpPr>
          <p:spPr>
            <a:xfrm>
              <a:off x="4687440" y="5503515"/>
              <a:ext cx="1991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일본어시험월말평가시험</a:t>
              </a:r>
              <a:endParaRPr lang="ko-KR" alt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15433" y="5918021"/>
              <a:ext cx="418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2014.5.16</a:t>
              </a:r>
              <a:r>
                <a:rPr lang="en-US" altLang="ko-KR" sz="1200" dirty="0"/>
                <a:t>	1</a:t>
              </a:r>
              <a:r>
                <a:rPr lang="ko-KR" altLang="en-US" sz="1200" dirty="0" smtClean="0"/>
                <a:t>강의실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  5</a:t>
              </a:r>
              <a:r>
                <a:rPr lang="ko-KR" altLang="en-US" sz="1200" dirty="0" err="1" smtClean="0"/>
                <a:t>월월말평가</a:t>
              </a:r>
              <a:r>
                <a:rPr lang="en-US" altLang="ko-KR" sz="1200" dirty="0"/>
                <a:t>	</a:t>
              </a:r>
              <a:r>
                <a:rPr lang="en-US" altLang="ko-KR" sz="1200" dirty="0" smtClean="0"/>
                <a:t>   78</a:t>
              </a:r>
              <a:r>
                <a:rPr lang="ko-KR" altLang="en-US" sz="1200" dirty="0" smtClean="0"/>
                <a:t>점</a:t>
              </a:r>
              <a:r>
                <a:rPr lang="en-US" altLang="ko-KR" sz="1200" dirty="0"/>
                <a:t>	</a:t>
              </a:r>
              <a:r>
                <a:rPr lang="en-US" altLang="ko-KR" sz="1200" dirty="0" smtClean="0"/>
                <a:t>13</a:t>
              </a:r>
              <a:r>
                <a:rPr lang="ko-KR" altLang="en-US" sz="1200" dirty="0" smtClean="0"/>
                <a:t>등</a:t>
              </a:r>
              <a:endParaRPr lang="ko-KR" alt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10100" y="5696664"/>
              <a:ext cx="418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시험일시</a:t>
              </a:r>
              <a:r>
                <a:rPr lang="en-US" altLang="ko-KR" sz="1200" dirty="0"/>
                <a:t>	</a:t>
              </a:r>
              <a:r>
                <a:rPr lang="ko-KR" altLang="en-US" sz="1200" dirty="0" smtClean="0"/>
                <a:t>시험장소</a:t>
              </a:r>
              <a:r>
                <a:rPr lang="en-US" altLang="ko-KR" sz="1200" dirty="0" smtClean="0"/>
                <a:t>	</a:t>
              </a:r>
              <a:r>
                <a:rPr lang="ko-KR" altLang="en-US" sz="1200" dirty="0" err="1" smtClean="0"/>
                <a:t>시험명</a:t>
              </a:r>
              <a:r>
                <a:rPr lang="en-US" altLang="ko-KR" sz="1200" dirty="0" smtClean="0"/>
                <a:t>	 </a:t>
              </a:r>
              <a:r>
                <a:rPr lang="ko-KR" altLang="en-US" sz="1200" dirty="0" smtClean="0"/>
                <a:t>평균점수</a:t>
              </a:r>
              <a:r>
                <a:rPr lang="en-US" altLang="ko-KR" sz="1200" dirty="0" smtClean="0"/>
                <a:t>	</a:t>
              </a:r>
              <a:r>
                <a:rPr lang="ko-KR" altLang="en-US" sz="1200" dirty="0" smtClean="0"/>
                <a:t>석차</a:t>
              </a:r>
              <a:endParaRPr lang="ko-KR" altLang="en-US" sz="12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611060" y="5526757"/>
            <a:ext cx="4190362" cy="691505"/>
            <a:chOff x="4610100" y="5503515"/>
            <a:chExt cx="4190362" cy="691505"/>
          </a:xfrm>
        </p:grpSpPr>
        <p:sp>
          <p:nvSpPr>
            <p:cNvPr id="59" name="TextBox 58"/>
            <p:cNvSpPr txBox="1"/>
            <p:nvPr/>
          </p:nvSpPr>
          <p:spPr>
            <a:xfrm>
              <a:off x="4687440" y="5503515"/>
              <a:ext cx="1991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일본어시험종합평가시험</a:t>
              </a:r>
              <a:endParaRPr lang="ko-KR" alt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15433" y="5918021"/>
              <a:ext cx="418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2014.5.16</a:t>
              </a:r>
              <a:r>
                <a:rPr lang="en-US" altLang="ko-KR" sz="1200" dirty="0"/>
                <a:t>	1</a:t>
              </a:r>
              <a:r>
                <a:rPr lang="ko-KR" altLang="en-US" sz="1200" dirty="0" smtClean="0"/>
                <a:t>강의실</a:t>
              </a:r>
              <a:r>
                <a:rPr lang="en-US" altLang="ko-KR" sz="1200" dirty="0"/>
                <a:t> </a:t>
              </a:r>
              <a:r>
                <a:rPr lang="en-US" altLang="ko-KR" sz="1200" dirty="0" smtClean="0"/>
                <a:t>    1</a:t>
              </a:r>
              <a:r>
                <a:rPr lang="ko-KR" altLang="en-US" sz="1200" dirty="0" err="1" smtClean="0"/>
                <a:t>차종합평가</a:t>
              </a:r>
              <a:r>
                <a:rPr lang="en-US" altLang="ko-KR" sz="1200" dirty="0"/>
                <a:t>	</a:t>
              </a:r>
              <a:r>
                <a:rPr lang="en-US" altLang="ko-KR" sz="1200" dirty="0" smtClean="0"/>
                <a:t>   80</a:t>
              </a:r>
              <a:r>
                <a:rPr lang="ko-KR" altLang="en-US" sz="1200" dirty="0" smtClean="0"/>
                <a:t>점</a:t>
              </a:r>
              <a:r>
                <a:rPr lang="en-US" altLang="ko-KR" sz="1200" dirty="0"/>
                <a:t>	</a:t>
              </a:r>
              <a:r>
                <a:rPr lang="en-US" altLang="ko-KR" sz="1200" dirty="0" smtClean="0"/>
                <a:t>10</a:t>
              </a:r>
              <a:r>
                <a:rPr lang="ko-KR" altLang="en-US" sz="1200" dirty="0" smtClean="0"/>
                <a:t>등</a:t>
              </a:r>
              <a:endParaRPr lang="ko-KR" alt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10100" y="5696664"/>
              <a:ext cx="4185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시험일시</a:t>
              </a:r>
              <a:r>
                <a:rPr lang="en-US" altLang="ko-KR" sz="1200" dirty="0"/>
                <a:t>	</a:t>
              </a:r>
              <a:r>
                <a:rPr lang="ko-KR" altLang="en-US" sz="1200" dirty="0" smtClean="0"/>
                <a:t>시험장소</a:t>
              </a:r>
              <a:r>
                <a:rPr lang="en-US" altLang="ko-KR" sz="1200" dirty="0" smtClean="0"/>
                <a:t>	</a:t>
              </a:r>
              <a:r>
                <a:rPr lang="ko-KR" altLang="en-US" sz="1200" dirty="0" err="1" smtClean="0"/>
                <a:t>시험명</a:t>
              </a:r>
              <a:r>
                <a:rPr lang="en-US" altLang="ko-KR" sz="1200" dirty="0" smtClean="0"/>
                <a:t>	 </a:t>
              </a:r>
              <a:r>
                <a:rPr lang="ko-KR" altLang="en-US" sz="1200" dirty="0" smtClean="0"/>
                <a:t>평균점수</a:t>
              </a:r>
              <a:r>
                <a:rPr lang="en-US" altLang="ko-KR" sz="1200" dirty="0" smtClean="0"/>
                <a:t>	</a:t>
              </a:r>
              <a:r>
                <a:rPr lang="ko-KR" altLang="en-US" sz="1200" dirty="0" smtClean="0"/>
                <a:t>석차</a:t>
              </a:r>
              <a:endParaRPr lang="ko-KR" altLang="en-US" sz="1200" dirty="0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217015" y="4531998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grpSp>
        <p:nvGrpSpPr>
          <p:cNvPr id="49" name="그룹 48"/>
          <p:cNvGrpSpPr/>
          <p:nvPr/>
        </p:nvGrpSpPr>
        <p:grpSpPr>
          <a:xfrm>
            <a:off x="127928" y="2777928"/>
            <a:ext cx="2136948" cy="3744416"/>
            <a:chOff x="130796" y="2780928"/>
            <a:chExt cx="2136948" cy="3744416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50" name="모서리가 둥근 직사각형 49"/>
            <p:cNvSpPr/>
            <p:nvPr/>
          </p:nvSpPr>
          <p:spPr>
            <a:xfrm>
              <a:off x="130796" y="2780928"/>
              <a:ext cx="2136948" cy="3744416"/>
            </a:xfrm>
            <a:prstGeom prst="round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2852" y="2826379"/>
              <a:ext cx="1944217" cy="34163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시험성적관리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- </a:t>
              </a:r>
              <a:r>
                <a:rPr lang="ko-KR" altLang="en-US" dirty="0" smtClean="0"/>
                <a:t>시험관리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</a:t>
              </a:r>
              <a:r>
                <a:rPr lang="en-US" altLang="ko-KR" dirty="0" smtClean="0"/>
                <a:t> -  I T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 </a:t>
              </a:r>
              <a:r>
                <a:rPr lang="en-US" altLang="ko-KR" dirty="0" smtClean="0"/>
                <a:t>-  </a:t>
              </a:r>
              <a:r>
                <a:rPr lang="ko-KR" altLang="en-US" dirty="0" smtClean="0"/>
                <a:t>일본어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dirty="0" smtClean="0"/>
                <a:t>성적관리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출석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좌석배정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상담게시판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705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0796" y="2780928"/>
            <a:ext cx="2136948" cy="37444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0796" y="1412776"/>
            <a:ext cx="2208956" cy="122413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520" y="1786581"/>
            <a:ext cx="1088454" cy="2880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아이디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2204864"/>
            <a:ext cx="1088454" cy="2880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비밀번</a:t>
            </a:r>
            <a:r>
              <a:rPr lang="ko-KR" altLang="en-US" sz="900" dirty="0"/>
              <a:t>호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5656" y="1816297"/>
            <a:ext cx="720081" cy="692671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로그</a:t>
            </a:r>
            <a:r>
              <a:rPr lang="ko-KR" altLang="en-US" sz="1000" dirty="0"/>
              <a:t>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1516691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회원가입</a:t>
            </a:r>
            <a:endParaRPr lang="ko-KR" altLang="en-US" sz="105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학사관리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4282" y="4071942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63165" y="3573016"/>
            <a:ext cx="1944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시험성적관리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</a:t>
            </a:r>
            <a:r>
              <a:rPr lang="ko-KR" altLang="en-US" dirty="0" smtClean="0"/>
              <a:t>출석체크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좌석배정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상담게시판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인원관리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출석</a:t>
            </a:r>
            <a:endParaRPr lang="ko-KR" altLang="en-US" sz="1000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2571736" y="2214544"/>
          <a:ext cx="5918729" cy="4064000"/>
        </p:xfrm>
        <a:graphic>
          <a:graphicData uri="http://schemas.openxmlformats.org/drawingml/2006/table">
            <a:tbl>
              <a:tblPr/>
              <a:tblGrid>
                <a:gridCol w="361514"/>
                <a:gridCol w="126109"/>
                <a:gridCol w="126109"/>
                <a:gridCol w="126109"/>
                <a:gridCol w="126109"/>
                <a:gridCol w="126109"/>
                <a:gridCol w="126109"/>
                <a:gridCol w="126109"/>
                <a:gridCol w="126109"/>
                <a:gridCol w="126109"/>
                <a:gridCol w="176553"/>
                <a:gridCol w="176553"/>
                <a:gridCol w="176553"/>
                <a:gridCol w="176553"/>
                <a:gridCol w="176553"/>
                <a:gridCol w="176553"/>
                <a:gridCol w="176553"/>
                <a:gridCol w="176553"/>
                <a:gridCol w="176553"/>
                <a:gridCol w="176553"/>
                <a:gridCol w="176553"/>
                <a:gridCol w="176553"/>
                <a:gridCol w="176553"/>
                <a:gridCol w="176553"/>
                <a:gridCol w="176553"/>
                <a:gridCol w="176553"/>
                <a:gridCol w="176553"/>
                <a:gridCol w="176553"/>
                <a:gridCol w="176553"/>
                <a:gridCol w="176553"/>
                <a:gridCol w="176553"/>
                <a:gridCol w="176553"/>
                <a:gridCol w="269034"/>
                <a:gridCol w="269034"/>
              </a:tblGrid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이름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17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18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19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31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지각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결석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김두용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김용수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안성현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은다훈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이영보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삼십번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지각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결석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773" marR="5773" marT="5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2571736" y="1857364"/>
            <a:ext cx="642943" cy="2333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27</a:t>
            </a:r>
            <a:r>
              <a:rPr lang="ko-KR" altLang="en-US" sz="900" dirty="0" smtClean="0"/>
              <a:t>기</a:t>
            </a:r>
          </a:p>
        </p:txBody>
      </p:sp>
      <p:sp>
        <p:nvSpPr>
          <p:cNvPr id="64" name="순서도: 병합 63"/>
          <p:cNvSpPr/>
          <p:nvPr/>
        </p:nvSpPr>
        <p:spPr>
          <a:xfrm>
            <a:off x="3000365" y="1904983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3357554" y="1857364"/>
            <a:ext cx="571504" cy="2143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A</a:t>
            </a:r>
            <a:r>
              <a:rPr lang="ko-KR" altLang="en-US" sz="900" dirty="0" smtClean="0"/>
              <a:t>반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43438" y="185736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월</a:t>
            </a:r>
            <a:r>
              <a:rPr lang="en-US" altLang="ko-KR" sz="1200" dirty="0" smtClean="0"/>
              <a:t>   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071934" y="1857364"/>
            <a:ext cx="500066" cy="2333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10</a:t>
            </a:r>
            <a:endParaRPr lang="ko-KR" altLang="en-US" sz="900" dirty="0" smtClean="0"/>
          </a:p>
        </p:txBody>
      </p:sp>
      <p:sp>
        <p:nvSpPr>
          <p:cNvPr id="68" name="순서도: 병합 67"/>
          <p:cNvSpPr/>
          <p:nvPr/>
        </p:nvSpPr>
        <p:spPr>
          <a:xfrm>
            <a:off x="3714745" y="1904983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69" name="순서도: 병합 68"/>
          <p:cNvSpPr/>
          <p:nvPr/>
        </p:nvSpPr>
        <p:spPr>
          <a:xfrm>
            <a:off x="4357686" y="1885939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cxnSp>
        <p:nvCxnSpPr>
          <p:cNvPr id="73" name="직선 연결선 72"/>
          <p:cNvCxnSpPr/>
          <p:nvPr/>
        </p:nvCxnSpPr>
        <p:spPr>
          <a:xfrm>
            <a:off x="214282" y="3357562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66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0796" y="1412776"/>
            <a:ext cx="2208956" cy="122413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520" y="1786581"/>
            <a:ext cx="1088454" cy="2880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아이디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2204864"/>
            <a:ext cx="1088454" cy="2880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비밀번</a:t>
            </a:r>
            <a:r>
              <a:rPr lang="ko-KR" altLang="en-US" sz="900" dirty="0"/>
              <a:t>호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5656" y="1816297"/>
            <a:ext cx="720081" cy="692671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로그</a:t>
            </a:r>
            <a:r>
              <a:rPr lang="ko-KR" altLang="en-US" sz="1000" dirty="0"/>
              <a:t>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1516691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회원가입</a:t>
            </a:r>
            <a:endParaRPr lang="ko-KR" altLang="en-US" sz="105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51584" y="4294993"/>
            <a:ext cx="2985814" cy="223224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55776" y="1930597"/>
            <a:ext cx="2985814" cy="223224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796136" y="1930597"/>
            <a:ext cx="2985814" cy="223224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796136" y="4293096"/>
            <a:ext cx="2985814" cy="223224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771800" y="207461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32326" y="2080649"/>
            <a:ext cx="105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스케</a:t>
            </a:r>
            <a:r>
              <a:rPr lang="ko-KR" altLang="en-US" dirty="0" err="1"/>
              <a:t>쥴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64954" y="446847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12160" y="446847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뉴</a:t>
            </a:r>
            <a:r>
              <a:rPr lang="ko-KR" altLang="en-US" dirty="0"/>
              <a:t>스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771800" y="2518950"/>
            <a:ext cx="2448272" cy="12700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일부 리스트</a:t>
            </a:r>
            <a:endParaRPr lang="ko-KR" altLang="en-US" sz="10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032326" y="2499900"/>
            <a:ext cx="2428107" cy="1289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일부 리스트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714700" y="4941168"/>
            <a:ext cx="2649388" cy="13275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일부 리스트</a:t>
            </a:r>
            <a:endParaRPr lang="ko-KR" altLang="en-US" sz="1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012160" y="4941168"/>
            <a:ext cx="2664296" cy="13275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일부 리스트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endParaRPr lang="ko-KR" altLang="en-US" sz="10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026340" y="2024844"/>
            <a:ext cx="1221643" cy="375369"/>
          </a:xfrm>
          <a:prstGeom prst="roundRect">
            <a:avLst/>
          </a:prstGeom>
          <a:solidFill>
            <a:srgbClr val="FCE11C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자세한 정보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246379" y="2024844"/>
            <a:ext cx="1221643" cy="375369"/>
          </a:xfrm>
          <a:prstGeom prst="roundRect">
            <a:avLst/>
          </a:prstGeom>
          <a:solidFill>
            <a:srgbClr val="FCE11C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자세한 정보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138811" y="4462433"/>
            <a:ext cx="1221643" cy="375369"/>
          </a:xfrm>
          <a:prstGeom prst="roundRect">
            <a:avLst/>
          </a:prstGeom>
          <a:solidFill>
            <a:srgbClr val="FCE11C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자세한 정보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246379" y="4451792"/>
            <a:ext cx="1221643" cy="375369"/>
          </a:xfrm>
          <a:prstGeom prst="roundRect">
            <a:avLst/>
          </a:prstGeom>
          <a:solidFill>
            <a:srgbClr val="FCE11C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자세한 정보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18418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0796" y="1412776"/>
            <a:ext cx="2208956" cy="122413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520" y="1786581"/>
            <a:ext cx="1088454" cy="2880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아이디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2204864"/>
            <a:ext cx="1088454" cy="2880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비밀번</a:t>
            </a:r>
            <a:r>
              <a:rPr lang="ko-KR" altLang="en-US" sz="900" dirty="0"/>
              <a:t>호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5656" y="1816297"/>
            <a:ext cx="720081" cy="692671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로그</a:t>
            </a:r>
            <a:r>
              <a:rPr lang="ko-KR" altLang="en-US" sz="1000" dirty="0"/>
              <a:t>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1516691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회원가입</a:t>
            </a:r>
            <a:endParaRPr lang="ko-KR" altLang="en-US" sz="105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1873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인원관리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출석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출석체크</a:t>
            </a:r>
            <a:endParaRPr lang="ko-KR" altLang="en-US" sz="10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30796" y="2780928"/>
            <a:ext cx="2136948" cy="37444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학사관리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4282" y="4643446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263165" y="3573016"/>
            <a:ext cx="1944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시험성적관리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출석체크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좌석배정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상담게시판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714612" y="2000240"/>
            <a:ext cx="642943" cy="2333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27</a:t>
            </a:r>
            <a:r>
              <a:rPr lang="ko-KR" altLang="en-US" sz="900" dirty="0" smtClean="0"/>
              <a:t>기</a:t>
            </a:r>
          </a:p>
        </p:txBody>
      </p:sp>
      <p:sp>
        <p:nvSpPr>
          <p:cNvPr id="50" name="순서도: 병합 49"/>
          <p:cNvSpPr/>
          <p:nvPr/>
        </p:nvSpPr>
        <p:spPr>
          <a:xfrm>
            <a:off x="3143241" y="2047859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3500430" y="2000240"/>
            <a:ext cx="571504" cy="2143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A</a:t>
            </a:r>
            <a:r>
              <a:rPr lang="ko-KR" altLang="en-US" sz="900" dirty="0" smtClean="0"/>
              <a:t>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86314" y="200024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월</a:t>
            </a:r>
            <a:r>
              <a:rPr lang="en-US" altLang="ko-KR" sz="1200" dirty="0" smtClean="0"/>
              <a:t>   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214810" y="2000240"/>
            <a:ext cx="500066" cy="2333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10</a:t>
            </a:r>
            <a:endParaRPr lang="ko-KR" altLang="en-US" sz="900" dirty="0" smtClean="0"/>
          </a:p>
        </p:txBody>
      </p:sp>
      <p:sp>
        <p:nvSpPr>
          <p:cNvPr id="56" name="순서도: 병합 55"/>
          <p:cNvSpPr/>
          <p:nvPr/>
        </p:nvSpPr>
        <p:spPr>
          <a:xfrm>
            <a:off x="3857621" y="2047859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57" name="순서도: 병합 56"/>
          <p:cNvSpPr/>
          <p:nvPr/>
        </p:nvSpPr>
        <p:spPr>
          <a:xfrm>
            <a:off x="4500562" y="2028815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715008" y="2000240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</a:t>
            </a:r>
            <a:r>
              <a:rPr lang="en-US" altLang="ko-KR" sz="1200" dirty="0" smtClean="0"/>
              <a:t>   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143504" y="2000240"/>
            <a:ext cx="500066" cy="2333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10</a:t>
            </a:r>
            <a:endParaRPr lang="ko-KR" altLang="en-US" sz="900" dirty="0" smtClean="0"/>
          </a:p>
        </p:txBody>
      </p:sp>
      <p:sp>
        <p:nvSpPr>
          <p:cNvPr id="60" name="순서도: 병합 59"/>
          <p:cNvSpPr/>
          <p:nvPr/>
        </p:nvSpPr>
        <p:spPr>
          <a:xfrm>
            <a:off x="5429256" y="2028815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2643174" y="2928934"/>
          <a:ext cx="171451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김두용</a:t>
                      </a:r>
                      <a:endParaRPr lang="ko-KR" altLang="en-US" dirty="0"/>
                    </a:p>
                  </a:txBody>
                  <a:tcPr/>
                </a:tc>
              </a:tr>
              <a:tr h="327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김용수</a:t>
                      </a:r>
                      <a:endParaRPr lang="ko-KR" altLang="en-US" dirty="0"/>
                    </a:p>
                  </a:txBody>
                  <a:tcPr/>
                </a:tc>
              </a:tr>
              <a:tr h="327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안성현</a:t>
                      </a:r>
                      <a:endParaRPr lang="ko-KR" altLang="en-US" dirty="0"/>
                    </a:p>
                  </a:txBody>
                  <a:tcPr/>
                </a:tc>
              </a:tr>
              <a:tr h="327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은다훈</a:t>
                      </a:r>
                      <a:endParaRPr lang="ko-KR" altLang="en-US" dirty="0"/>
                    </a:p>
                  </a:txBody>
                  <a:tcPr/>
                </a:tc>
              </a:tr>
              <a:tr h="327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이영보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도넛 63"/>
          <p:cNvSpPr/>
          <p:nvPr/>
        </p:nvSpPr>
        <p:spPr>
          <a:xfrm>
            <a:off x="5072066" y="3000372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72000" y="300037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출석</a:t>
            </a:r>
            <a:endParaRPr lang="ko-KR" altLang="en-US" sz="1200" dirty="0"/>
          </a:p>
        </p:txBody>
      </p:sp>
      <p:sp>
        <p:nvSpPr>
          <p:cNvPr id="66" name="도넛 65"/>
          <p:cNvSpPr/>
          <p:nvPr/>
        </p:nvSpPr>
        <p:spPr>
          <a:xfrm>
            <a:off x="5857884" y="3000372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57818" y="300037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지각</a:t>
            </a:r>
            <a:endParaRPr lang="ko-KR" altLang="en-US" sz="1200" dirty="0"/>
          </a:p>
        </p:txBody>
      </p:sp>
      <p:sp>
        <p:nvSpPr>
          <p:cNvPr id="68" name="도넛 67"/>
          <p:cNvSpPr/>
          <p:nvPr/>
        </p:nvSpPr>
        <p:spPr>
          <a:xfrm>
            <a:off x="6643702" y="3000372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43636" y="300037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결석</a:t>
            </a:r>
            <a:endParaRPr lang="ko-KR" altLang="en-US" sz="1200" dirty="0"/>
          </a:p>
        </p:txBody>
      </p:sp>
      <p:sp>
        <p:nvSpPr>
          <p:cNvPr id="71" name="도넛 70"/>
          <p:cNvSpPr/>
          <p:nvPr/>
        </p:nvSpPr>
        <p:spPr>
          <a:xfrm>
            <a:off x="5072066" y="3357562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2000" y="335756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출석</a:t>
            </a:r>
            <a:endParaRPr lang="ko-KR" altLang="en-US" sz="1200" dirty="0"/>
          </a:p>
        </p:txBody>
      </p:sp>
      <p:sp>
        <p:nvSpPr>
          <p:cNvPr id="73" name="도넛 72"/>
          <p:cNvSpPr/>
          <p:nvPr/>
        </p:nvSpPr>
        <p:spPr>
          <a:xfrm>
            <a:off x="5857884" y="3357562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57818" y="335756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지각</a:t>
            </a:r>
            <a:endParaRPr lang="ko-KR" altLang="en-US" sz="1200" dirty="0"/>
          </a:p>
        </p:txBody>
      </p:sp>
      <p:sp>
        <p:nvSpPr>
          <p:cNvPr id="75" name="도넛 74"/>
          <p:cNvSpPr/>
          <p:nvPr/>
        </p:nvSpPr>
        <p:spPr>
          <a:xfrm>
            <a:off x="6643702" y="3357562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43636" y="335756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결석</a:t>
            </a:r>
            <a:endParaRPr lang="ko-KR" altLang="en-US" sz="1200" dirty="0"/>
          </a:p>
        </p:txBody>
      </p:sp>
      <p:sp>
        <p:nvSpPr>
          <p:cNvPr id="77" name="도넛 76"/>
          <p:cNvSpPr/>
          <p:nvPr/>
        </p:nvSpPr>
        <p:spPr>
          <a:xfrm>
            <a:off x="5072066" y="3714752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72000" y="371475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출석</a:t>
            </a:r>
            <a:endParaRPr lang="ko-KR" altLang="en-US" sz="1200" dirty="0"/>
          </a:p>
        </p:txBody>
      </p:sp>
      <p:sp>
        <p:nvSpPr>
          <p:cNvPr id="79" name="도넛 78"/>
          <p:cNvSpPr/>
          <p:nvPr/>
        </p:nvSpPr>
        <p:spPr>
          <a:xfrm>
            <a:off x="5857884" y="3714752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57818" y="371475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지각</a:t>
            </a:r>
            <a:endParaRPr lang="ko-KR" altLang="en-US" sz="1200" dirty="0"/>
          </a:p>
        </p:txBody>
      </p:sp>
      <p:sp>
        <p:nvSpPr>
          <p:cNvPr id="81" name="도넛 80"/>
          <p:cNvSpPr/>
          <p:nvPr/>
        </p:nvSpPr>
        <p:spPr>
          <a:xfrm>
            <a:off x="6643702" y="3714752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43636" y="371475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결석</a:t>
            </a:r>
            <a:endParaRPr lang="ko-KR" altLang="en-US" sz="1200" dirty="0"/>
          </a:p>
        </p:txBody>
      </p:sp>
      <p:sp>
        <p:nvSpPr>
          <p:cNvPr id="83" name="도넛 82"/>
          <p:cNvSpPr/>
          <p:nvPr/>
        </p:nvSpPr>
        <p:spPr>
          <a:xfrm>
            <a:off x="5072066" y="4071942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72000" y="407194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출석</a:t>
            </a:r>
            <a:endParaRPr lang="ko-KR" altLang="en-US" sz="1200" dirty="0"/>
          </a:p>
        </p:txBody>
      </p:sp>
      <p:sp>
        <p:nvSpPr>
          <p:cNvPr id="85" name="도넛 84"/>
          <p:cNvSpPr/>
          <p:nvPr/>
        </p:nvSpPr>
        <p:spPr>
          <a:xfrm>
            <a:off x="5857884" y="4071942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57818" y="407194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지각</a:t>
            </a:r>
            <a:endParaRPr lang="ko-KR" altLang="en-US" sz="1200" dirty="0"/>
          </a:p>
        </p:txBody>
      </p:sp>
      <p:sp>
        <p:nvSpPr>
          <p:cNvPr id="87" name="도넛 86"/>
          <p:cNvSpPr/>
          <p:nvPr/>
        </p:nvSpPr>
        <p:spPr>
          <a:xfrm>
            <a:off x="6643702" y="4071942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43636" y="407194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결석</a:t>
            </a:r>
            <a:endParaRPr lang="ko-KR" altLang="en-US" sz="1200" dirty="0"/>
          </a:p>
        </p:txBody>
      </p:sp>
      <p:sp>
        <p:nvSpPr>
          <p:cNvPr id="89" name="도넛 88"/>
          <p:cNvSpPr/>
          <p:nvPr/>
        </p:nvSpPr>
        <p:spPr>
          <a:xfrm>
            <a:off x="5072066" y="4429132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572000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출석</a:t>
            </a:r>
            <a:endParaRPr lang="ko-KR" altLang="en-US" sz="1200" dirty="0"/>
          </a:p>
        </p:txBody>
      </p:sp>
      <p:sp>
        <p:nvSpPr>
          <p:cNvPr id="91" name="도넛 90"/>
          <p:cNvSpPr/>
          <p:nvPr/>
        </p:nvSpPr>
        <p:spPr>
          <a:xfrm>
            <a:off x="5857884" y="4429132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57818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지각</a:t>
            </a:r>
            <a:endParaRPr lang="ko-KR" altLang="en-US" sz="1200" dirty="0"/>
          </a:p>
        </p:txBody>
      </p:sp>
      <p:sp>
        <p:nvSpPr>
          <p:cNvPr id="93" name="도넛 92"/>
          <p:cNvSpPr/>
          <p:nvPr/>
        </p:nvSpPr>
        <p:spPr>
          <a:xfrm>
            <a:off x="6643702" y="4429132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143636" y="44291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결석</a:t>
            </a:r>
            <a:endParaRPr lang="ko-KR" altLang="en-US" sz="1200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3714744" y="5143512"/>
            <a:ext cx="857256" cy="47835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4857752" y="5143512"/>
            <a:ext cx="857256" cy="47835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재입력</a:t>
            </a:r>
            <a:endParaRPr lang="ko-KR" altLang="en-US" sz="1000" dirty="0"/>
          </a:p>
        </p:txBody>
      </p:sp>
      <p:grpSp>
        <p:nvGrpSpPr>
          <p:cNvPr id="97" name="그룹 96"/>
          <p:cNvGrpSpPr/>
          <p:nvPr/>
        </p:nvGrpSpPr>
        <p:grpSpPr>
          <a:xfrm>
            <a:off x="2571736" y="2285992"/>
            <a:ext cx="1785950" cy="571504"/>
            <a:chOff x="6929454" y="4071942"/>
            <a:chExt cx="2083570" cy="928694"/>
          </a:xfrm>
        </p:grpSpPr>
        <p:sp>
          <p:nvSpPr>
            <p:cNvPr id="98" name="모서리가 둥근 사각형 설명선 97"/>
            <p:cNvSpPr/>
            <p:nvPr/>
          </p:nvSpPr>
          <p:spPr>
            <a:xfrm>
              <a:off x="6929454" y="4071942"/>
              <a:ext cx="1928826" cy="928694"/>
            </a:xfrm>
            <a:prstGeom prst="wedgeRoundRectCallou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  <p:grpSp>
          <p:nvGrpSpPr>
            <p:cNvPr id="99" name="그룹 38"/>
            <p:cNvGrpSpPr/>
            <p:nvPr/>
          </p:nvGrpSpPr>
          <p:grpSpPr>
            <a:xfrm>
              <a:off x="7143768" y="4162425"/>
              <a:ext cx="1869256" cy="748920"/>
              <a:chOff x="4572000" y="2428870"/>
              <a:chExt cx="2841270" cy="1071571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5786447" y="2428870"/>
                <a:ext cx="1626823" cy="50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이름</a:t>
                </a:r>
                <a:r>
                  <a:rPr lang="en-US" altLang="ko-KR" sz="800" dirty="0" smtClean="0"/>
                  <a:t> : </a:t>
                </a:r>
                <a:r>
                  <a:rPr lang="ko-KR" altLang="en-US" sz="800" dirty="0" smtClean="0"/>
                  <a:t>김두용</a:t>
                </a:r>
                <a:endParaRPr lang="en-US" altLang="ko-KR" sz="800" dirty="0" smtClean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766471" y="2963804"/>
                <a:ext cx="1214445" cy="121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지각 </a:t>
                </a:r>
                <a:r>
                  <a:rPr lang="en-US" altLang="ko-KR" sz="800" dirty="0" smtClean="0"/>
                  <a:t>: 3</a:t>
                </a:r>
                <a:endParaRPr lang="ko-KR" altLang="en-US" sz="8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766468" y="3248543"/>
                <a:ext cx="1500199" cy="121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결석 </a:t>
                </a:r>
                <a:r>
                  <a:rPr lang="en-US" altLang="ko-KR" sz="800" dirty="0" smtClean="0"/>
                  <a:t>: 1</a:t>
                </a:r>
              </a:p>
            </p:txBody>
          </p:sp>
          <p:pic>
            <p:nvPicPr>
              <p:cNvPr id="103" name="그림 102" descr="김태희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572000" y="2428870"/>
                <a:ext cx="857256" cy="10715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xmlns="" val="36779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0796" y="1412776"/>
            <a:ext cx="2208956" cy="122413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아래쪽 화살표 35"/>
          <p:cNvSpPr/>
          <p:nvPr/>
        </p:nvSpPr>
        <p:spPr>
          <a:xfrm>
            <a:off x="4357686" y="500042"/>
            <a:ext cx="142876" cy="142876"/>
          </a:xfrm>
          <a:prstGeom prst="downArrow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286248" y="285728"/>
            <a:ext cx="857256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err="1" smtClean="0"/>
              <a:t>클릭시</a:t>
            </a:r>
            <a:endParaRPr lang="ko-KR" altLang="en-US" sz="9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357158" y="1571612"/>
            <a:ext cx="1643074" cy="7143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smtClean="0"/>
              <a:t>관리자로그인중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3643306" y="1142984"/>
            <a:ext cx="1285884" cy="1500198"/>
          </a:xfrm>
          <a:prstGeom prst="downArrow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성적관리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인원현황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자리관리</a:t>
            </a:r>
          </a:p>
        </p:txBody>
      </p:sp>
      <p:sp>
        <p:nvSpPr>
          <p:cNvPr id="48" name="왼쪽 화살표 47"/>
          <p:cNvSpPr/>
          <p:nvPr/>
        </p:nvSpPr>
        <p:spPr>
          <a:xfrm>
            <a:off x="4572000" y="1785926"/>
            <a:ext cx="785818" cy="214314"/>
          </a:xfrm>
          <a:prstGeom prst="leftArrow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클릭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14678" y="2786058"/>
            <a:ext cx="1928826" cy="142876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 smtClean="0">
                <a:solidFill>
                  <a:schemeClr val="accent2">
                    <a:lumMod val="75000"/>
                  </a:schemeClr>
                </a:solidFill>
              </a:rPr>
              <a:t>일본어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15008" y="2786058"/>
            <a:ext cx="1928826" cy="142876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accent4"/>
                </a:solidFill>
              </a:rPr>
              <a:t>IT</a:t>
            </a:r>
            <a:endParaRPr lang="ko-KR" altLang="en-US" sz="2000" dirty="0" smtClean="0">
              <a:solidFill>
                <a:schemeClr val="accent4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11909" y="2912975"/>
            <a:ext cx="2136948" cy="37444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5513" y="3423870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학사관리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8275" y="5142372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57158" y="4071942"/>
            <a:ext cx="1944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시험성적관리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좌석배정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상담게시판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308275" y="3856488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2012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0796" y="1412776"/>
            <a:ext cx="2208956" cy="65890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95298" y="1526203"/>
            <a:ext cx="3429024" cy="432048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/>
              <a:t>칠판</a:t>
            </a:r>
          </a:p>
        </p:txBody>
      </p:sp>
      <p:sp>
        <p:nvSpPr>
          <p:cNvPr id="36" name="아래쪽 화살표 35"/>
          <p:cNvSpPr/>
          <p:nvPr/>
        </p:nvSpPr>
        <p:spPr>
          <a:xfrm>
            <a:off x="4357686" y="500042"/>
            <a:ext cx="142876" cy="142876"/>
          </a:xfrm>
          <a:prstGeom prst="downArrow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286248" y="285728"/>
            <a:ext cx="857256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err="1" smtClean="0"/>
              <a:t>클릭시</a:t>
            </a:r>
            <a:endParaRPr lang="ko-KR" altLang="en-US" sz="9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357158" y="1571612"/>
            <a:ext cx="1643074" cy="2857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smtClean="0"/>
              <a:t>관리자로그인중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5925432"/>
              </p:ext>
            </p:extLst>
          </p:nvPr>
        </p:nvGraphicFramePr>
        <p:xfrm>
          <a:off x="3503506" y="2071678"/>
          <a:ext cx="1714512" cy="2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857256"/>
              </a:tblGrid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5268522"/>
              </p:ext>
            </p:extLst>
          </p:nvPr>
        </p:nvGraphicFramePr>
        <p:xfrm>
          <a:off x="7164288" y="2001949"/>
          <a:ext cx="1714512" cy="2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857256"/>
              </a:tblGrid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3455334"/>
              </p:ext>
            </p:extLst>
          </p:nvPr>
        </p:nvGraphicFramePr>
        <p:xfrm>
          <a:off x="5357818" y="2025960"/>
          <a:ext cx="1714512" cy="2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857256"/>
              </a:tblGrid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835583"/>
              </p:ext>
            </p:extLst>
          </p:nvPr>
        </p:nvGraphicFramePr>
        <p:xfrm>
          <a:off x="2292102" y="2071678"/>
          <a:ext cx="1055762" cy="291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76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사진 이름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        </a:t>
                      </a:r>
                      <a:r>
                        <a:rPr lang="ko-KR" altLang="en-US" sz="1300" dirty="0" smtClean="0"/>
                        <a:t>기역</a:t>
                      </a:r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        </a:t>
                      </a:r>
                      <a:r>
                        <a:rPr lang="ko-KR" altLang="en-US" sz="1300" dirty="0" smtClean="0"/>
                        <a:t>니은</a:t>
                      </a:r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        </a:t>
                      </a:r>
                      <a:r>
                        <a:rPr lang="ko-KR" altLang="en-US" sz="1300" dirty="0" smtClean="0"/>
                        <a:t>디귿</a:t>
                      </a:r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        </a:t>
                      </a:r>
                      <a:r>
                        <a:rPr lang="ko-KR" altLang="en-US" sz="1300" dirty="0" smtClean="0"/>
                        <a:t>리을</a:t>
                      </a:r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        </a:t>
                      </a:r>
                      <a:r>
                        <a:rPr lang="ko-KR" altLang="en-US" sz="1300" dirty="0" smtClean="0"/>
                        <a:t>미음</a:t>
                      </a:r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        </a:t>
                      </a:r>
                      <a:r>
                        <a:rPr lang="ko-KR" altLang="en-US" sz="1300" dirty="0" smtClean="0"/>
                        <a:t>시옷</a:t>
                      </a:r>
                      <a:endParaRPr lang="ko-KR" altLang="en-US" sz="1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        </a:t>
                      </a:r>
                      <a:r>
                        <a:rPr lang="ko-KR" altLang="en-US" sz="1300" dirty="0" smtClean="0"/>
                        <a:t>이응</a:t>
                      </a:r>
                      <a:endParaRPr lang="ko-KR" altLang="en-US" sz="13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그림 20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7495" y="3128428"/>
            <a:ext cx="480267" cy="337545"/>
          </a:xfrm>
          <a:prstGeom prst="rect">
            <a:avLst/>
          </a:prstGeom>
        </p:spPr>
      </p:pic>
      <p:pic>
        <p:nvPicPr>
          <p:cNvPr id="22" name="그림 21" descr="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7496" y="3485619"/>
            <a:ext cx="480267" cy="337707"/>
          </a:xfrm>
          <a:prstGeom prst="rect">
            <a:avLst/>
          </a:prstGeom>
        </p:spPr>
      </p:pic>
      <p:pic>
        <p:nvPicPr>
          <p:cNvPr id="23" name="그림 22" descr="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7496" y="3842809"/>
            <a:ext cx="480267" cy="337545"/>
          </a:xfrm>
          <a:prstGeom prst="rect">
            <a:avLst/>
          </a:prstGeom>
        </p:spPr>
      </p:pic>
      <p:pic>
        <p:nvPicPr>
          <p:cNvPr id="24" name="그림 23" descr="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37495" y="4200000"/>
            <a:ext cx="480267" cy="337545"/>
          </a:xfrm>
          <a:prstGeom prst="rect">
            <a:avLst/>
          </a:prstGeom>
        </p:spPr>
      </p:pic>
      <p:pic>
        <p:nvPicPr>
          <p:cNvPr id="25" name="그림 24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37495" y="4628627"/>
            <a:ext cx="480267" cy="337544"/>
          </a:xfrm>
          <a:prstGeom prst="rect">
            <a:avLst/>
          </a:prstGeom>
        </p:spPr>
      </p:pic>
      <p:pic>
        <p:nvPicPr>
          <p:cNvPr id="26" name="그림 25" descr="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7495" y="2771239"/>
            <a:ext cx="480267" cy="337545"/>
          </a:xfrm>
          <a:prstGeom prst="rect">
            <a:avLst/>
          </a:prstGeom>
        </p:spPr>
      </p:pic>
      <p:pic>
        <p:nvPicPr>
          <p:cNvPr id="27" name="그림 26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37495" y="2414049"/>
            <a:ext cx="480267" cy="33754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4643438" y="5214950"/>
            <a:ext cx="857256" cy="5000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저장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786446" y="5214950"/>
            <a:ext cx="857256" cy="5000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취소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20272" y="1209644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27</a:t>
            </a:r>
            <a:r>
              <a:rPr lang="ko-KR" altLang="en-US" sz="900" dirty="0" smtClean="0"/>
              <a:t>기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010893" y="1209613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28</a:t>
            </a:r>
            <a:r>
              <a:rPr lang="ko-KR" altLang="en-US" sz="900" dirty="0" smtClean="0"/>
              <a:t>기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17916" y="2414049"/>
            <a:ext cx="2136948" cy="37444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학사관리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14282" y="4643446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63165" y="3573016"/>
            <a:ext cx="1944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시험성적관리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좌석배정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상담게시판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214282" y="3357562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7020272" y="1362044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A</a:t>
            </a:r>
            <a:r>
              <a:rPr lang="ko-KR" altLang="en-US" sz="900" dirty="0" smtClean="0"/>
              <a:t>반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010893" y="1383296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A</a:t>
            </a:r>
            <a:r>
              <a:rPr lang="ko-KR" altLang="en-US" sz="900" dirty="0" smtClean="0"/>
              <a:t>반</a:t>
            </a:r>
          </a:p>
        </p:txBody>
      </p:sp>
    </p:spTree>
    <p:extLst>
      <p:ext uri="{BB962C8B-B14F-4D97-AF65-F5344CB8AC3E}">
        <p14:creationId xmlns:p14="http://schemas.microsoft.com/office/powerpoint/2010/main" xmlns="" val="8844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2428860" y="2214554"/>
            <a:ext cx="714380" cy="64294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0796" y="1412776"/>
            <a:ext cx="2208956" cy="65890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00430" y="1428736"/>
            <a:ext cx="3429024" cy="432048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/>
              <a:t>칠판</a:t>
            </a:r>
          </a:p>
        </p:txBody>
      </p:sp>
      <p:sp>
        <p:nvSpPr>
          <p:cNvPr id="36" name="아래쪽 화살표 35"/>
          <p:cNvSpPr/>
          <p:nvPr/>
        </p:nvSpPr>
        <p:spPr>
          <a:xfrm>
            <a:off x="4357686" y="500042"/>
            <a:ext cx="142876" cy="142876"/>
          </a:xfrm>
          <a:prstGeom prst="downArrow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286248" y="285728"/>
            <a:ext cx="857256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err="1" smtClean="0"/>
              <a:t>클릭시</a:t>
            </a:r>
            <a:endParaRPr lang="ko-KR" altLang="en-US" sz="9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357158" y="1571612"/>
            <a:ext cx="1643074" cy="2857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smtClean="0"/>
              <a:t>관리자로그인중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071934" y="2000240"/>
          <a:ext cx="1428760" cy="28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642942"/>
              </a:tblGrid>
              <a:tr h="1080450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8885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88853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072330" y="2000240"/>
          <a:ext cx="1428760" cy="2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714380"/>
              </a:tblGrid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572132" y="2000240"/>
          <a:ext cx="1428760" cy="2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40"/>
                <a:gridCol w="683320"/>
              </a:tblGrid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428860" y="2000240"/>
          <a:ext cx="142876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사진 이름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기역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니은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디귿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리을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미음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시옷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이응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그림 20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0298" y="3143248"/>
            <a:ext cx="571504" cy="337545"/>
          </a:xfrm>
          <a:prstGeom prst="rect">
            <a:avLst/>
          </a:prstGeom>
        </p:spPr>
      </p:pic>
      <p:pic>
        <p:nvPicPr>
          <p:cNvPr id="22" name="그림 21" descr="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0299" y="3500438"/>
            <a:ext cx="571504" cy="337707"/>
          </a:xfrm>
          <a:prstGeom prst="rect">
            <a:avLst/>
          </a:prstGeom>
        </p:spPr>
      </p:pic>
      <p:pic>
        <p:nvPicPr>
          <p:cNvPr id="23" name="그림 22" descr="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00299" y="3857628"/>
            <a:ext cx="571504" cy="337545"/>
          </a:xfrm>
          <a:prstGeom prst="rect">
            <a:avLst/>
          </a:prstGeom>
        </p:spPr>
      </p:pic>
      <p:pic>
        <p:nvPicPr>
          <p:cNvPr id="24" name="그림 23" descr="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00298" y="4214819"/>
            <a:ext cx="571504" cy="337545"/>
          </a:xfrm>
          <a:prstGeom prst="rect">
            <a:avLst/>
          </a:prstGeom>
        </p:spPr>
      </p:pic>
      <p:pic>
        <p:nvPicPr>
          <p:cNvPr id="25" name="그림 24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00298" y="4643446"/>
            <a:ext cx="571504" cy="337544"/>
          </a:xfrm>
          <a:prstGeom prst="rect">
            <a:avLst/>
          </a:prstGeom>
        </p:spPr>
      </p:pic>
      <p:pic>
        <p:nvPicPr>
          <p:cNvPr id="26" name="그림 25" descr="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00298" y="2786058"/>
            <a:ext cx="571504" cy="337545"/>
          </a:xfrm>
          <a:prstGeom prst="rect">
            <a:avLst/>
          </a:prstGeom>
        </p:spPr>
      </p:pic>
      <p:pic>
        <p:nvPicPr>
          <p:cNvPr id="27" name="그림 26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00298" y="2428868"/>
            <a:ext cx="571504" cy="337544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2786050" y="2571744"/>
            <a:ext cx="2143140" cy="71438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err="1" smtClean="0"/>
              <a:t>드래그앤드롭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이동후에</a:t>
            </a:r>
            <a:r>
              <a:rPr lang="ko-KR" altLang="en-US" sz="1400" dirty="0" smtClean="0"/>
              <a:t> 왼쪽 목록에 없어짐</a:t>
            </a:r>
            <a:endParaRPr lang="ko-KR" altLang="en-US" sz="1200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4643438" y="5214950"/>
            <a:ext cx="857256" cy="5000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저장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786446" y="5214950"/>
            <a:ext cx="857256" cy="5000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취소</a:t>
            </a:r>
          </a:p>
        </p:txBody>
      </p:sp>
      <p:cxnSp>
        <p:nvCxnSpPr>
          <p:cNvPr id="33" name="구부러진 연결선 32"/>
          <p:cNvCxnSpPr/>
          <p:nvPr/>
        </p:nvCxnSpPr>
        <p:spPr>
          <a:xfrm flipV="1">
            <a:off x="2857488" y="2143116"/>
            <a:ext cx="1643074" cy="57150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43372" y="2071678"/>
            <a:ext cx="595317" cy="500066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117916" y="2414049"/>
            <a:ext cx="2136948" cy="37444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학사관리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4282" y="4643446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63165" y="3573016"/>
            <a:ext cx="1944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시험성적관리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좌석배정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상담게시판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214282" y="3357562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020272" y="1209644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27</a:t>
            </a:r>
            <a:r>
              <a:rPr lang="ko-KR" altLang="en-US" sz="900" dirty="0" smtClean="0"/>
              <a:t>기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010893" y="1209613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28</a:t>
            </a:r>
            <a:r>
              <a:rPr lang="ko-KR" altLang="en-US" sz="900" dirty="0" smtClean="0"/>
              <a:t>기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20272" y="1362044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A</a:t>
            </a:r>
            <a:r>
              <a:rPr lang="ko-KR" altLang="en-US" sz="900" dirty="0" smtClean="0"/>
              <a:t>반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010893" y="1383296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A</a:t>
            </a:r>
            <a:r>
              <a:rPr lang="ko-KR" altLang="en-US" sz="900" dirty="0" smtClean="0"/>
              <a:t>반</a:t>
            </a:r>
          </a:p>
        </p:txBody>
      </p:sp>
    </p:spTree>
    <p:extLst>
      <p:ext uri="{BB962C8B-B14F-4D97-AF65-F5344CB8AC3E}">
        <p14:creationId xmlns:p14="http://schemas.microsoft.com/office/powerpoint/2010/main" xmlns="" val="8484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2428860" y="2143116"/>
            <a:ext cx="714380" cy="64294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0796" y="1412776"/>
            <a:ext cx="2208956" cy="65890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00430" y="1428736"/>
            <a:ext cx="3429024" cy="432048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/>
              <a:t>칠판</a:t>
            </a:r>
          </a:p>
        </p:txBody>
      </p:sp>
      <p:sp>
        <p:nvSpPr>
          <p:cNvPr id="36" name="아래쪽 화살표 35"/>
          <p:cNvSpPr/>
          <p:nvPr/>
        </p:nvSpPr>
        <p:spPr>
          <a:xfrm>
            <a:off x="4357686" y="500042"/>
            <a:ext cx="142876" cy="142876"/>
          </a:xfrm>
          <a:prstGeom prst="downArrow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286248" y="285728"/>
            <a:ext cx="857256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err="1" smtClean="0"/>
              <a:t>클릭시</a:t>
            </a:r>
            <a:endParaRPr lang="ko-KR" altLang="en-US" sz="9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357158" y="1571612"/>
            <a:ext cx="1643074" cy="2857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smtClean="0"/>
              <a:t>관리자로그인중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071934" y="2000240"/>
          <a:ext cx="1500198" cy="2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99"/>
                <a:gridCol w="750099"/>
              </a:tblGrid>
              <a:tr h="952507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072330" y="2000240"/>
          <a:ext cx="1428760" cy="2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714380"/>
              </a:tblGrid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572132" y="2000240"/>
          <a:ext cx="1428760" cy="2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714380"/>
              </a:tblGrid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428860" y="1928802"/>
          <a:ext cx="15478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0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사진 이름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기역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니은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디귿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리을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미음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시옷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이응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그림 20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0298" y="3071810"/>
            <a:ext cx="571504" cy="337545"/>
          </a:xfrm>
          <a:prstGeom prst="rect">
            <a:avLst/>
          </a:prstGeom>
        </p:spPr>
      </p:pic>
      <p:pic>
        <p:nvPicPr>
          <p:cNvPr id="22" name="그림 21" descr="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0299" y="3429000"/>
            <a:ext cx="571504" cy="337707"/>
          </a:xfrm>
          <a:prstGeom prst="rect">
            <a:avLst/>
          </a:prstGeom>
        </p:spPr>
      </p:pic>
      <p:pic>
        <p:nvPicPr>
          <p:cNvPr id="23" name="그림 22" descr="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00299" y="3786190"/>
            <a:ext cx="571504" cy="337545"/>
          </a:xfrm>
          <a:prstGeom prst="rect">
            <a:avLst/>
          </a:prstGeom>
        </p:spPr>
      </p:pic>
      <p:pic>
        <p:nvPicPr>
          <p:cNvPr id="24" name="그림 23" descr="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00298" y="4143381"/>
            <a:ext cx="571504" cy="337545"/>
          </a:xfrm>
          <a:prstGeom prst="rect">
            <a:avLst/>
          </a:prstGeom>
        </p:spPr>
      </p:pic>
      <p:pic>
        <p:nvPicPr>
          <p:cNvPr id="25" name="그림 24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00298" y="4572008"/>
            <a:ext cx="571504" cy="337544"/>
          </a:xfrm>
          <a:prstGeom prst="rect">
            <a:avLst/>
          </a:prstGeom>
        </p:spPr>
      </p:pic>
      <p:pic>
        <p:nvPicPr>
          <p:cNvPr id="26" name="그림 25" descr="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00298" y="2714620"/>
            <a:ext cx="571504" cy="337545"/>
          </a:xfrm>
          <a:prstGeom prst="rect">
            <a:avLst/>
          </a:prstGeom>
        </p:spPr>
      </p:pic>
      <p:pic>
        <p:nvPicPr>
          <p:cNvPr id="27" name="그림 26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00298" y="2357430"/>
            <a:ext cx="571504" cy="33754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4643438" y="5214950"/>
            <a:ext cx="857256" cy="5000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서버에 저장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786446" y="5214950"/>
            <a:ext cx="857256" cy="5000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취소</a:t>
            </a:r>
          </a:p>
        </p:txBody>
      </p:sp>
      <p:pic>
        <p:nvPicPr>
          <p:cNvPr id="38" name="그림 37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18354" y="2071678"/>
            <a:ext cx="625083" cy="500066"/>
          </a:xfrm>
          <a:prstGeom prst="rect">
            <a:avLst/>
          </a:prstGeom>
        </p:spPr>
      </p:pic>
      <p:sp>
        <p:nvSpPr>
          <p:cNvPr id="41" name="오른쪽 화살표 40"/>
          <p:cNvSpPr/>
          <p:nvPr/>
        </p:nvSpPr>
        <p:spPr>
          <a:xfrm>
            <a:off x="3500430" y="5214950"/>
            <a:ext cx="1000132" cy="428628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err="1" smtClean="0"/>
              <a:t>클릭시</a:t>
            </a:r>
            <a:endParaRPr lang="ko-KR" altLang="en-US" sz="900" dirty="0" smtClean="0"/>
          </a:p>
        </p:txBody>
      </p:sp>
      <p:sp>
        <p:nvSpPr>
          <p:cNvPr id="43" name="타원 42"/>
          <p:cNvSpPr/>
          <p:nvPr/>
        </p:nvSpPr>
        <p:spPr>
          <a:xfrm>
            <a:off x="2428860" y="5072074"/>
            <a:ext cx="1000132" cy="785818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배치종료</a:t>
            </a:r>
          </a:p>
        </p:txBody>
      </p:sp>
      <p:pic>
        <p:nvPicPr>
          <p:cNvPr id="30" name="그림 29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43768" y="3071810"/>
            <a:ext cx="595317" cy="500066"/>
          </a:xfrm>
          <a:prstGeom prst="rect">
            <a:avLst/>
          </a:prstGeom>
        </p:spPr>
      </p:pic>
      <p:pic>
        <p:nvPicPr>
          <p:cNvPr id="31" name="그림 30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18354" y="3071810"/>
            <a:ext cx="625083" cy="500066"/>
          </a:xfrm>
          <a:prstGeom prst="rect">
            <a:avLst/>
          </a:prstGeom>
        </p:spPr>
      </p:pic>
      <p:pic>
        <p:nvPicPr>
          <p:cNvPr id="32" name="그림 31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43570" y="3071810"/>
            <a:ext cx="595317" cy="500066"/>
          </a:xfrm>
          <a:prstGeom prst="rect">
            <a:avLst/>
          </a:prstGeom>
        </p:spPr>
      </p:pic>
      <p:pic>
        <p:nvPicPr>
          <p:cNvPr id="40" name="그림 39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34136" y="2071678"/>
            <a:ext cx="595317" cy="500066"/>
          </a:xfrm>
          <a:prstGeom prst="rect">
            <a:avLst/>
          </a:prstGeom>
        </p:spPr>
      </p:pic>
      <p:pic>
        <p:nvPicPr>
          <p:cNvPr id="44" name="그림 43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15008" y="2071678"/>
            <a:ext cx="595317" cy="500066"/>
          </a:xfrm>
          <a:prstGeom prst="rect">
            <a:avLst/>
          </a:prstGeom>
        </p:spPr>
      </p:pic>
      <p:pic>
        <p:nvPicPr>
          <p:cNvPr id="45" name="그림 44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75610" y="3071810"/>
            <a:ext cx="625083" cy="500066"/>
          </a:xfrm>
          <a:prstGeom prst="rect">
            <a:avLst/>
          </a:prstGeom>
        </p:spPr>
      </p:pic>
      <p:pic>
        <p:nvPicPr>
          <p:cNvPr id="46" name="그림 45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75610" y="4000504"/>
            <a:ext cx="625083" cy="500066"/>
          </a:xfrm>
          <a:prstGeom prst="rect">
            <a:avLst/>
          </a:prstGeom>
        </p:spPr>
      </p:pic>
      <p:pic>
        <p:nvPicPr>
          <p:cNvPr id="47" name="그림 46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18354" y="4000504"/>
            <a:ext cx="625083" cy="500066"/>
          </a:xfrm>
          <a:prstGeom prst="rect">
            <a:avLst/>
          </a:prstGeom>
        </p:spPr>
      </p:pic>
      <p:pic>
        <p:nvPicPr>
          <p:cNvPr id="48" name="그림 47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34334" y="2071678"/>
            <a:ext cx="595317" cy="500066"/>
          </a:xfrm>
          <a:prstGeom prst="rect">
            <a:avLst/>
          </a:prstGeom>
        </p:spPr>
      </p:pic>
      <p:pic>
        <p:nvPicPr>
          <p:cNvPr id="49" name="그림 48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43768" y="2071678"/>
            <a:ext cx="595317" cy="500066"/>
          </a:xfrm>
          <a:prstGeom prst="rect">
            <a:avLst/>
          </a:prstGeom>
        </p:spPr>
      </p:pic>
      <p:pic>
        <p:nvPicPr>
          <p:cNvPr id="50" name="그림 49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57950" y="4000504"/>
            <a:ext cx="595317" cy="500066"/>
          </a:xfrm>
          <a:prstGeom prst="rect">
            <a:avLst/>
          </a:prstGeom>
        </p:spPr>
      </p:pic>
      <p:pic>
        <p:nvPicPr>
          <p:cNvPr id="51" name="그림 50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43570" y="4000504"/>
            <a:ext cx="595317" cy="500066"/>
          </a:xfrm>
          <a:prstGeom prst="rect">
            <a:avLst/>
          </a:prstGeom>
        </p:spPr>
      </p:pic>
      <p:pic>
        <p:nvPicPr>
          <p:cNvPr id="52" name="그림 51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34136" y="3071810"/>
            <a:ext cx="595317" cy="500066"/>
          </a:xfrm>
          <a:prstGeom prst="rect">
            <a:avLst/>
          </a:prstGeom>
        </p:spPr>
      </p:pic>
      <p:pic>
        <p:nvPicPr>
          <p:cNvPr id="53" name="그림 52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34334" y="3071810"/>
            <a:ext cx="595317" cy="500066"/>
          </a:xfrm>
          <a:prstGeom prst="rect">
            <a:avLst/>
          </a:prstGeom>
        </p:spPr>
      </p:pic>
      <p:pic>
        <p:nvPicPr>
          <p:cNvPr id="54" name="그림 53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75610" y="2071678"/>
            <a:ext cx="625083" cy="500066"/>
          </a:xfrm>
          <a:prstGeom prst="rect">
            <a:avLst/>
          </a:prstGeom>
        </p:spPr>
      </p:pic>
      <p:pic>
        <p:nvPicPr>
          <p:cNvPr id="55" name="그림 54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58148" y="4000504"/>
            <a:ext cx="595317" cy="500066"/>
          </a:xfrm>
          <a:prstGeom prst="rect">
            <a:avLst/>
          </a:prstGeom>
        </p:spPr>
      </p:pic>
      <p:pic>
        <p:nvPicPr>
          <p:cNvPr id="56" name="그림 55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43768" y="4000504"/>
            <a:ext cx="595317" cy="500066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7020272" y="1209644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27</a:t>
            </a:r>
            <a:r>
              <a:rPr lang="ko-KR" altLang="en-US" sz="900" dirty="0" smtClean="0"/>
              <a:t>기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010893" y="1209613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28</a:t>
            </a:r>
            <a:r>
              <a:rPr lang="ko-KR" altLang="en-US" sz="900" dirty="0" smtClean="0"/>
              <a:t>기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020272" y="1362044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A</a:t>
            </a:r>
            <a:r>
              <a:rPr lang="ko-KR" altLang="en-US" sz="900" dirty="0" smtClean="0"/>
              <a:t>반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8010893" y="1383296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A</a:t>
            </a:r>
            <a:r>
              <a:rPr lang="ko-KR" altLang="en-US" sz="900" dirty="0" smtClean="0"/>
              <a:t>반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17916" y="2414049"/>
            <a:ext cx="2136948" cy="37444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학사관리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4282" y="4643446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63165" y="3573016"/>
            <a:ext cx="1944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시험성적관리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좌석배정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상담게시판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214282" y="3357562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022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42918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0796" y="1412776"/>
            <a:ext cx="2208956" cy="65890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00430" y="1428736"/>
            <a:ext cx="3429024" cy="432048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/>
              <a:t>칠판</a:t>
            </a:r>
          </a:p>
        </p:txBody>
      </p:sp>
      <p:sp>
        <p:nvSpPr>
          <p:cNvPr id="36" name="아래쪽 화살표 35"/>
          <p:cNvSpPr/>
          <p:nvPr/>
        </p:nvSpPr>
        <p:spPr>
          <a:xfrm>
            <a:off x="4357686" y="500042"/>
            <a:ext cx="142876" cy="142876"/>
          </a:xfrm>
          <a:prstGeom prst="downArrow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286248" y="285728"/>
            <a:ext cx="857256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err="1" smtClean="0"/>
              <a:t>클릭시</a:t>
            </a:r>
            <a:endParaRPr lang="ko-KR" altLang="en-US" sz="9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357158" y="1571612"/>
            <a:ext cx="1643074" cy="2857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smtClean="0"/>
              <a:t>관리자로그인중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643438" y="5214950"/>
            <a:ext cx="857256" cy="5000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저장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786446" y="5214950"/>
            <a:ext cx="857256" cy="5000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취소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428992" y="1214422"/>
            <a:ext cx="1785950" cy="57150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툴팁기능에</a:t>
            </a:r>
            <a:r>
              <a:rPr lang="ko-KR" altLang="en-US" sz="1000" b="1" dirty="0" smtClean="0"/>
              <a:t> 의한 컴퓨터나 인터넷 모니터에 상태에 대하여 나타낸다</a:t>
            </a:r>
            <a:r>
              <a:rPr lang="en-US" altLang="ko-KR" sz="1000" b="1" dirty="0" smtClean="0"/>
              <a:t>.</a:t>
            </a:r>
            <a:endParaRPr lang="ko-KR" altLang="en-US" sz="1000" b="1" dirty="0" smtClean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020272" y="1209644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27</a:t>
            </a:r>
            <a:r>
              <a:rPr lang="ko-KR" altLang="en-US" sz="900" dirty="0" smtClean="0"/>
              <a:t>기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8010893" y="1209613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28</a:t>
            </a:r>
            <a:r>
              <a:rPr lang="ko-KR" altLang="en-US" sz="900" dirty="0" smtClean="0"/>
              <a:t>기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020272" y="1362044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A</a:t>
            </a:r>
            <a:r>
              <a:rPr lang="ko-KR" altLang="en-US" sz="900" dirty="0" smtClean="0"/>
              <a:t>반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8010893" y="1383296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A</a:t>
            </a:r>
            <a:r>
              <a:rPr lang="ko-KR" altLang="en-US" sz="900" dirty="0" smtClean="0"/>
              <a:t>반</a:t>
            </a:r>
          </a:p>
        </p:txBody>
      </p:sp>
      <p:sp>
        <p:nvSpPr>
          <p:cNvPr id="65" name="타원 64"/>
          <p:cNvSpPr/>
          <p:nvPr/>
        </p:nvSpPr>
        <p:spPr>
          <a:xfrm>
            <a:off x="2428860" y="2143116"/>
            <a:ext cx="714380" cy="64294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4071934" y="2000240"/>
          <a:ext cx="1500198" cy="2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99"/>
                <a:gridCol w="750099"/>
              </a:tblGrid>
              <a:tr h="952507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7072330" y="2000240"/>
          <a:ext cx="1428760" cy="2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714380"/>
              </a:tblGrid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5572132" y="2000240"/>
          <a:ext cx="1428760" cy="2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714380"/>
              </a:tblGrid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2428860" y="1928802"/>
          <a:ext cx="15478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0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사진 이름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기역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니은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디귿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리을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미음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시옷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이응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0" name="그림 69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0298" y="3071810"/>
            <a:ext cx="571504" cy="337545"/>
          </a:xfrm>
          <a:prstGeom prst="rect">
            <a:avLst/>
          </a:prstGeom>
        </p:spPr>
      </p:pic>
      <p:pic>
        <p:nvPicPr>
          <p:cNvPr id="71" name="그림 70" descr="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0299" y="3429000"/>
            <a:ext cx="571504" cy="337707"/>
          </a:xfrm>
          <a:prstGeom prst="rect">
            <a:avLst/>
          </a:prstGeom>
        </p:spPr>
      </p:pic>
      <p:pic>
        <p:nvPicPr>
          <p:cNvPr id="72" name="그림 71" descr="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00299" y="3786190"/>
            <a:ext cx="571504" cy="337545"/>
          </a:xfrm>
          <a:prstGeom prst="rect">
            <a:avLst/>
          </a:prstGeom>
        </p:spPr>
      </p:pic>
      <p:pic>
        <p:nvPicPr>
          <p:cNvPr id="73" name="그림 72" descr="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00298" y="4143381"/>
            <a:ext cx="571504" cy="337545"/>
          </a:xfrm>
          <a:prstGeom prst="rect">
            <a:avLst/>
          </a:prstGeom>
        </p:spPr>
      </p:pic>
      <p:pic>
        <p:nvPicPr>
          <p:cNvPr id="74" name="그림 73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00298" y="4572008"/>
            <a:ext cx="571504" cy="337544"/>
          </a:xfrm>
          <a:prstGeom prst="rect">
            <a:avLst/>
          </a:prstGeom>
        </p:spPr>
      </p:pic>
      <p:pic>
        <p:nvPicPr>
          <p:cNvPr id="75" name="그림 74" descr="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00298" y="2714620"/>
            <a:ext cx="571504" cy="337545"/>
          </a:xfrm>
          <a:prstGeom prst="rect">
            <a:avLst/>
          </a:prstGeom>
        </p:spPr>
      </p:pic>
      <p:pic>
        <p:nvPicPr>
          <p:cNvPr id="76" name="그림 75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00298" y="2357430"/>
            <a:ext cx="571504" cy="337544"/>
          </a:xfrm>
          <a:prstGeom prst="rect">
            <a:avLst/>
          </a:prstGeom>
        </p:spPr>
      </p:pic>
      <p:pic>
        <p:nvPicPr>
          <p:cNvPr id="77" name="그림 76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18354" y="2071678"/>
            <a:ext cx="625083" cy="500066"/>
          </a:xfrm>
          <a:prstGeom prst="rect">
            <a:avLst/>
          </a:prstGeom>
        </p:spPr>
      </p:pic>
      <p:pic>
        <p:nvPicPr>
          <p:cNvPr id="78" name="그림 77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43768" y="3071810"/>
            <a:ext cx="595317" cy="500066"/>
          </a:xfrm>
          <a:prstGeom prst="rect">
            <a:avLst/>
          </a:prstGeom>
        </p:spPr>
      </p:pic>
      <p:pic>
        <p:nvPicPr>
          <p:cNvPr id="79" name="그림 78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18354" y="3071810"/>
            <a:ext cx="625083" cy="500066"/>
          </a:xfrm>
          <a:prstGeom prst="rect">
            <a:avLst/>
          </a:prstGeom>
        </p:spPr>
      </p:pic>
      <p:pic>
        <p:nvPicPr>
          <p:cNvPr id="80" name="그림 79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43570" y="3071810"/>
            <a:ext cx="595317" cy="500066"/>
          </a:xfrm>
          <a:prstGeom prst="rect">
            <a:avLst/>
          </a:prstGeom>
        </p:spPr>
      </p:pic>
      <p:pic>
        <p:nvPicPr>
          <p:cNvPr id="81" name="그림 80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34136" y="2071678"/>
            <a:ext cx="595317" cy="500066"/>
          </a:xfrm>
          <a:prstGeom prst="rect">
            <a:avLst/>
          </a:prstGeom>
        </p:spPr>
      </p:pic>
      <p:pic>
        <p:nvPicPr>
          <p:cNvPr id="82" name="그림 81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15008" y="2071678"/>
            <a:ext cx="595317" cy="500066"/>
          </a:xfrm>
          <a:prstGeom prst="rect">
            <a:avLst/>
          </a:prstGeom>
        </p:spPr>
      </p:pic>
      <p:pic>
        <p:nvPicPr>
          <p:cNvPr id="83" name="그림 82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75610" y="3071810"/>
            <a:ext cx="625083" cy="500066"/>
          </a:xfrm>
          <a:prstGeom prst="rect">
            <a:avLst/>
          </a:prstGeom>
        </p:spPr>
      </p:pic>
      <p:pic>
        <p:nvPicPr>
          <p:cNvPr id="84" name="그림 83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75610" y="4000504"/>
            <a:ext cx="625083" cy="500066"/>
          </a:xfrm>
          <a:prstGeom prst="rect">
            <a:avLst/>
          </a:prstGeom>
        </p:spPr>
      </p:pic>
      <p:pic>
        <p:nvPicPr>
          <p:cNvPr id="85" name="그림 84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18354" y="4000504"/>
            <a:ext cx="625083" cy="500066"/>
          </a:xfrm>
          <a:prstGeom prst="rect">
            <a:avLst/>
          </a:prstGeom>
        </p:spPr>
      </p:pic>
      <p:pic>
        <p:nvPicPr>
          <p:cNvPr id="86" name="그림 85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34334" y="2071678"/>
            <a:ext cx="595317" cy="500066"/>
          </a:xfrm>
          <a:prstGeom prst="rect">
            <a:avLst/>
          </a:prstGeom>
        </p:spPr>
      </p:pic>
      <p:pic>
        <p:nvPicPr>
          <p:cNvPr id="87" name="그림 86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43768" y="2071678"/>
            <a:ext cx="595317" cy="500066"/>
          </a:xfrm>
          <a:prstGeom prst="rect">
            <a:avLst/>
          </a:prstGeom>
        </p:spPr>
      </p:pic>
      <p:pic>
        <p:nvPicPr>
          <p:cNvPr id="88" name="그림 87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57950" y="4000504"/>
            <a:ext cx="595317" cy="500066"/>
          </a:xfrm>
          <a:prstGeom prst="rect">
            <a:avLst/>
          </a:prstGeom>
        </p:spPr>
      </p:pic>
      <p:pic>
        <p:nvPicPr>
          <p:cNvPr id="89" name="그림 88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43570" y="4000504"/>
            <a:ext cx="595317" cy="500066"/>
          </a:xfrm>
          <a:prstGeom prst="rect">
            <a:avLst/>
          </a:prstGeom>
        </p:spPr>
      </p:pic>
      <p:pic>
        <p:nvPicPr>
          <p:cNvPr id="90" name="그림 89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34136" y="3071810"/>
            <a:ext cx="595317" cy="500066"/>
          </a:xfrm>
          <a:prstGeom prst="rect">
            <a:avLst/>
          </a:prstGeom>
        </p:spPr>
      </p:pic>
      <p:pic>
        <p:nvPicPr>
          <p:cNvPr id="91" name="그림 90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34334" y="3071810"/>
            <a:ext cx="595317" cy="500066"/>
          </a:xfrm>
          <a:prstGeom prst="rect">
            <a:avLst/>
          </a:prstGeom>
        </p:spPr>
      </p:pic>
      <p:pic>
        <p:nvPicPr>
          <p:cNvPr id="92" name="그림 91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75610" y="2071678"/>
            <a:ext cx="625083" cy="500066"/>
          </a:xfrm>
          <a:prstGeom prst="rect">
            <a:avLst/>
          </a:prstGeom>
        </p:spPr>
      </p:pic>
      <p:pic>
        <p:nvPicPr>
          <p:cNvPr id="93" name="그림 92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58148" y="4000504"/>
            <a:ext cx="595317" cy="500066"/>
          </a:xfrm>
          <a:prstGeom prst="rect">
            <a:avLst/>
          </a:prstGeom>
        </p:spPr>
      </p:pic>
      <p:pic>
        <p:nvPicPr>
          <p:cNvPr id="94" name="그림 93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43768" y="4000504"/>
            <a:ext cx="595317" cy="500066"/>
          </a:xfrm>
          <a:prstGeom prst="rect">
            <a:avLst/>
          </a:prstGeom>
        </p:spPr>
      </p:pic>
      <p:sp>
        <p:nvSpPr>
          <p:cNvPr id="59" name="아래쪽 화살표 58"/>
          <p:cNvSpPr/>
          <p:nvPr/>
        </p:nvSpPr>
        <p:spPr>
          <a:xfrm>
            <a:off x="4000496" y="1785926"/>
            <a:ext cx="500066" cy="857256"/>
          </a:xfrm>
          <a:prstGeom prst="downArrow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err="1" smtClean="0"/>
              <a:t>마우스호버</a:t>
            </a:r>
            <a:endParaRPr lang="ko-KR" altLang="en-US" sz="900" dirty="0" smtClean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7916" y="2414049"/>
            <a:ext cx="2136948" cy="37444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학사관리</a:t>
            </a:r>
            <a:endParaRPr lang="ko-KR" altLang="en-US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214282" y="4643446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263165" y="3573016"/>
            <a:ext cx="1944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시험성적관리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좌석배정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상담게시판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99" name="직선 연결선 98"/>
          <p:cNvCxnSpPr/>
          <p:nvPr/>
        </p:nvCxnSpPr>
        <p:spPr>
          <a:xfrm>
            <a:off x="214282" y="3357562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51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0796" y="1412776"/>
            <a:ext cx="2208956" cy="65890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00430" y="1428736"/>
            <a:ext cx="3429024" cy="432048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/>
              <a:t>칠판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57158" y="1571612"/>
            <a:ext cx="1643074" cy="2857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smtClean="0"/>
              <a:t>강사로그인중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714876" y="2000240"/>
          <a:ext cx="1143008" cy="2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571504"/>
              </a:tblGrid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358082" y="2000240"/>
          <a:ext cx="1143008" cy="2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571504"/>
              </a:tblGrid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000760" y="2000240"/>
          <a:ext cx="1143008" cy="2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571504"/>
              </a:tblGrid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857488" y="2071678"/>
          <a:ext cx="154780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0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사진 이름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기역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니은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디귿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리을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미음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시옷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     </a:t>
                      </a:r>
                      <a:r>
                        <a:rPr lang="ko-KR" altLang="en-US" dirty="0" smtClean="0"/>
                        <a:t>이응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그림 20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8926" y="3214685"/>
            <a:ext cx="571504" cy="337545"/>
          </a:xfrm>
          <a:prstGeom prst="rect">
            <a:avLst/>
          </a:prstGeom>
        </p:spPr>
      </p:pic>
      <p:pic>
        <p:nvPicPr>
          <p:cNvPr id="22" name="그림 21" descr="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8927" y="3571876"/>
            <a:ext cx="571504" cy="337707"/>
          </a:xfrm>
          <a:prstGeom prst="rect">
            <a:avLst/>
          </a:prstGeom>
        </p:spPr>
      </p:pic>
      <p:pic>
        <p:nvPicPr>
          <p:cNvPr id="23" name="그림 22" descr="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8927" y="3929066"/>
            <a:ext cx="571504" cy="337545"/>
          </a:xfrm>
          <a:prstGeom prst="rect">
            <a:avLst/>
          </a:prstGeom>
        </p:spPr>
      </p:pic>
      <p:pic>
        <p:nvPicPr>
          <p:cNvPr id="24" name="그림 23" descr="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8926" y="4286257"/>
            <a:ext cx="571504" cy="337545"/>
          </a:xfrm>
          <a:prstGeom prst="rect">
            <a:avLst/>
          </a:prstGeom>
        </p:spPr>
      </p:pic>
      <p:pic>
        <p:nvPicPr>
          <p:cNvPr id="25" name="그림 24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28926" y="4714884"/>
            <a:ext cx="571504" cy="337544"/>
          </a:xfrm>
          <a:prstGeom prst="rect">
            <a:avLst/>
          </a:prstGeom>
        </p:spPr>
      </p:pic>
      <p:pic>
        <p:nvPicPr>
          <p:cNvPr id="26" name="그림 25" descr="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8926" y="2857496"/>
            <a:ext cx="571504" cy="337545"/>
          </a:xfrm>
          <a:prstGeom prst="rect">
            <a:avLst/>
          </a:prstGeom>
        </p:spPr>
      </p:pic>
      <p:pic>
        <p:nvPicPr>
          <p:cNvPr id="27" name="그림 26" descr="4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28926" y="2500306"/>
            <a:ext cx="571504" cy="33754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4643438" y="5214950"/>
            <a:ext cx="857256" cy="5000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저장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786446" y="5214950"/>
            <a:ext cx="857256" cy="5000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취소</a:t>
            </a:r>
          </a:p>
        </p:txBody>
      </p:sp>
      <p:sp>
        <p:nvSpPr>
          <p:cNvPr id="31" name="왼쪽 화살표 설명선 30"/>
          <p:cNvSpPr/>
          <p:nvPr/>
        </p:nvSpPr>
        <p:spPr>
          <a:xfrm>
            <a:off x="2071670" y="1071546"/>
            <a:ext cx="1571636" cy="1428760"/>
          </a:xfrm>
          <a:prstGeom prst="leftArrowCallou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관리자회원과 동일한 기능을 가지고 있지만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기자재 현황에 대해서는 나오지 않는다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7916" y="2414049"/>
            <a:ext cx="2136948" cy="37444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학사관리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14282" y="4643446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63165" y="3573016"/>
            <a:ext cx="1944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시험성적관리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좌석배정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상담게시판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214282" y="3357562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7020272" y="1209644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27</a:t>
            </a:r>
            <a:r>
              <a:rPr lang="ko-KR" altLang="en-US" sz="900" dirty="0" smtClean="0"/>
              <a:t>기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10893" y="1209613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28</a:t>
            </a:r>
            <a:r>
              <a:rPr lang="ko-KR" altLang="en-US" sz="900" dirty="0" smtClean="0"/>
              <a:t>기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020272" y="1362044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A</a:t>
            </a:r>
            <a:r>
              <a:rPr lang="ko-KR" altLang="en-US" sz="900" dirty="0" smtClean="0"/>
              <a:t>반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010893" y="1383296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A</a:t>
            </a:r>
            <a:r>
              <a:rPr lang="ko-KR" altLang="en-US" sz="900" dirty="0" smtClean="0"/>
              <a:t>반</a:t>
            </a:r>
          </a:p>
        </p:txBody>
      </p:sp>
    </p:spTree>
    <p:extLst>
      <p:ext uri="{BB962C8B-B14F-4D97-AF65-F5344CB8AC3E}">
        <p14:creationId xmlns:p14="http://schemas.microsoft.com/office/powerpoint/2010/main" xmlns="" val="36622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0796" y="1412776"/>
            <a:ext cx="2208956" cy="65890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00430" y="1428736"/>
            <a:ext cx="3429024" cy="432048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/>
              <a:t>칠판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57158" y="1571612"/>
            <a:ext cx="1643074" cy="2857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smtClean="0"/>
              <a:t>학생로그인중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571868" y="2000240"/>
          <a:ext cx="1285884" cy="2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</a:tblGrid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143768" y="2000240"/>
          <a:ext cx="1357322" cy="2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61"/>
                <a:gridCol w="678661"/>
              </a:tblGrid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357818" y="2000240"/>
          <a:ext cx="1285884" cy="2857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642942"/>
              </a:tblGrid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9525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1" name="왼쪽 화살표 설명선 30"/>
          <p:cNvSpPr/>
          <p:nvPr/>
        </p:nvSpPr>
        <p:spPr>
          <a:xfrm>
            <a:off x="2000232" y="1285860"/>
            <a:ext cx="1143008" cy="785818"/>
          </a:xfrm>
          <a:prstGeom prst="leftArrowCallou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아무런 기능은 없지만 조회는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가능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7916" y="2414049"/>
            <a:ext cx="2136948" cy="37444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학사관리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4282" y="4643446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63165" y="3573016"/>
            <a:ext cx="1944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시험성적관리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좌석배정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상담게시판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14282" y="3357562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7020272" y="1209644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27</a:t>
            </a:r>
            <a:r>
              <a:rPr lang="ko-KR" altLang="en-US" sz="900" dirty="0" smtClean="0"/>
              <a:t>기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010893" y="1209613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28</a:t>
            </a:r>
            <a:r>
              <a:rPr lang="ko-KR" altLang="en-US" sz="900" dirty="0" smtClean="0"/>
              <a:t>기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20272" y="1362044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A</a:t>
            </a:r>
            <a:r>
              <a:rPr lang="ko-KR" altLang="en-US" sz="900" dirty="0" smtClean="0"/>
              <a:t>반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010893" y="1383296"/>
            <a:ext cx="928694" cy="1428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A</a:t>
            </a:r>
            <a:r>
              <a:rPr lang="ko-KR" altLang="en-US" sz="900" dirty="0" smtClean="0"/>
              <a:t>반</a:t>
            </a:r>
          </a:p>
        </p:txBody>
      </p:sp>
    </p:spTree>
    <p:extLst>
      <p:ext uri="{BB962C8B-B14F-4D97-AF65-F5344CB8AC3E}">
        <p14:creationId xmlns:p14="http://schemas.microsoft.com/office/powerpoint/2010/main" xmlns="" val="13973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0796" y="2780928"/>
            <a:ext cx="2136948" cy="37444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0796" y="1412776"/>
            <a:ext cx="2208956" cy="122413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520" y="1786581"/>
            <a:ext cx="1088454" cy="2880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아이디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2204864"/>
            <a:ext cx="1088454" cy="2880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비밀번</a:t>
            </a:r>
            <a:r>
              <a:rPr lang="ko-KR" altLang="en-US" sz="900" dirty="0"/>
              <a:t>호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5656" y="1816297"/>
            <a:ext cx="720081" cy="692671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로그</a:t>
            </a:r>
            <a:r>
              <a:rPr lang="ko-KR" altLang="en-US" sz="1000" dirty="0"/>
              <a:t>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1516691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회원가입</a:t>
            </a:r>
            <a:endParaRPr lang="ko-KR" altLang="en-US" sz="105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학사관리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4282" y="5715016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63165" y="3573016"/>
            <a:ext cx="1944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시험성적관리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</a:t>
            </a:r>
            <a:r>
              <a:rPr lang="ko-KR" altLang="en-US" dirty="0" smtClean="0"/>
              <a:t>출석체크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좌석배정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상담게시판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인원관리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상담게시판</a:t>
            </a:r>
            <a:endParaRPr lang="ko-KR" altLang="en-US" sz="1000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7415" name="Picture 7" descr="http://www.homelearn.go.kr/html/images/front/ko/btn/paging_pre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8" y="-1039813"/>
            <a:ext cx="123825" cy="104775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2643174" y="178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43174" y="26431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상담내용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14876" y="22145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43174" y="22145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714612" y="3071810"/>
            <a:ext cx="5429288" cy="25003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3500430" y="2285992"/>
            <a:ext cx="1071570" cy="2857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/>
              <a:t>김두용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643570" y="2285992"/>
            <a:ext cx="1071570" cy="2857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/>
              <a:t>2014.10.01</a:t>
            </a:r>
            <a:endParaRPr lang="ko-KR" altLang="en-US" sz="1200" dirty="0" smtClean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14282" y="3357562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6572264" y="5786454"/>
            <a:ext cx="714380" cy="35719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등록</a:t>
            </a:r>
            <a:endParaRPr lang="en-US" altLang="ko-KR" sz="1400" dirty="0" smtClean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429520" y="5786454"/>
            <a:ext cx="714380" cy="35719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취소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00364" y="600076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학생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8399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0796" y="2780928"/>
            <a:ext cx="2136948" cy="37444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0796" y="1412776"/>
            <a:ext cx="2208956" cy="122413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520" y="1786581"/>
            <a:ext cx="1088454" cy="2880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아이디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2204864"/>
            <a:ext cx="1088454" cy="2880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비밀번</a:t>
            </a:r>
            <a:r>
              <a:rPr lang="ko-KR" altLang="en-US" sz="900" dirty="0"/>
              <a:t>호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5656" y="1816297"/>
            <a:ext cx="720081" cy="692671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로그</a:t>
            </a:r>
            <a:r>
              <a:rPr lang="ko-KR" altLang="en-US" sz="1000" dirty="0"/>
              <a:t>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1516691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회원가입</a:t>
            </a:r>
            <a:endParaRPr lang="ko-KR" altLang="en-US" sz="105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학사 관리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4282" y="5715016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63165" y="3573016"/>
            <a:ext cx="1944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시험성적관리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</a:t>
            </a:r>
            <a:r>
              <a:rPr lang="ko-KR" altLang="en-US" dirty="0" smtClean="0"/>
              <a:t>출석체크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좌석배정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상담게시판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인원관리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상담게시판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2643174" y="2000240"/>
            <a:ext cx="6286544" cy="50006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/>
              <a:t>번호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       제목</a:t>
            </a:r>
            <a:r>
              <a:rPr lang="en-US" altLang="ko-KR" sz="1200" dirty="0" smtClean="0"/>
              <a:t>		</a:t>
            </a:r>
            <a:r>
              <a:rPr lang="ko-KR" altLang="en-US" sz="1200" dirty="0" smtClean="0"/>
              <a:t> 작성자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 작성일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 답변상태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43174" y="2928934"/>
            <a:ext cx="6215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5277	     </a:t>
            </a:r>
            <a:r>
              <a:rPr lang="ko-KR" altLang="en-US" sz="1200" dirty="0" smtClean="0"/>
              <a:t>자바가 어려워요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김두용</a:t>
            </a:r>
            <a:r>
              <a:rPr lang="en-US" altLang="ko-KR" sz="1200" dirty="0" smtClean="0"/>
              <a:t>	      2014.10.04       </a:t>
            </a:r>
            <a:r>
              <a:rPr lang="ko-KR" altLang="en-US" sz="1200" dirty="0" err="1" smtClean="0"/>
              <a:t>확인중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643174" y="3214686"/>
            <a:ext cx="6215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5277	     </a:t>
            </a:r>
            <a:r>
              <a:rPr lang="ko-KR" altLang="en-US" sz="1200" dirty="0" smtClean="0"/>
              <a:t>자바가 어려워요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김두용 </a:t>
            </a:r>
            <a:r>
              <a:rPr lang="en-US" altLang="ko-KR" sz="1200" dirty="0" smtClean="0"/>
              <a:t>	      2014.10.04       </a:t>
            </a:r>
            <a:r>
              <a:rPr lang="ko-KR" altLang="en-US" sz="1200" dirty="0" err="1" smtClean="0"/>
              <a:t>확인중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643174" y="3500438"/>
            <a:ext cx="6215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5277	     </a:t>
            </a:r>
            <a:r>
              <a:rPr lang="ko-KR" altLang="en-US" sz="1200" dirty="0" smtClean="0"/>
              <a:t>자바가 어려워요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김두용 </a:t>
            </a:r>
            <a:r>
              <a:rPr lang="en-US" altLang="ko-KR" sz="1200" dirty="0" smtClean="0"/>
              <a:t>	      2014.10.04       </a:t>
            </a:r>
            <a:r>
              <a:rPr lang="ko-KR" altLang="en-US" sz="1200" dirty="0" err="1" smtClean="0"/>
              <a:t>확인중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643174" y="3786190"/>
            <a:ext cx="6215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5277	     </a:t>
            </a:r>
            <a:r>
              <a:rPr lang="ko-KR" altLang="en-US" sz="1200" dirty="0" smtClean="0"/>
              <a:t>자바가 어려워요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김두용 </a:t>
            </a:r>
            <a:r>
              <a:rPr lang="en-US" altLang="ko-KR" sz="1200" dirty="0" smtClean="0"/>
              <a:t>	      2014.10.04       </a:t>
            </a:r>
            <a:r>
              <a:rPr lang="ko-KR" altLang="en-US" sz="1200" dirty="0" err="1" smtClean="0"/>
              <a:t>확인중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643174" y="4071942"/>
            <a:ext cx="6215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5277	     </a:t>
            </a:r>
            <a:r>
              <a:rPr lang="ko-KR" altLang="en-US" sz="1200" dirty="0" smtClean="0"/>
              <a:t>자바가 어려워요</a:t>
            </a:r>
            <a:r>
              <a:rPr lang="en-US" altLang="ko-KR" sz="1200" dirty="0" smtClean="0"/>
              <a:t>	       </a:t>
            </a:r>
            <a:r>
              <a:rPr lang="ko-KR" altLang="en-US" sz="1200" dirty="0" smtClean="0"/>
              <a:t>김두용 </a:t>
            </a:r>
            <a:r>
              <a:rPr lang="en-US" altLang="ko-KR" sz="1200" dirty="0" smtClean="0"/>
              <a:t>	      2014.10.04       </a:t>
            </a:r>
            <a:r>
              <a:rPr lang="ko-KR" altLang="en-US" sz="1200" dirty="0" smtClean="0"/>
              <a:t>답변완료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000496" y="485776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  &lt;  1 2 3 4 5  &gt;  &gt;&gt;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43240" y="5429264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  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929058" y="5500702"/>
            <a:ext cx="857256" cy="2857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/>
              <a:t>제목</a:t>
            </a:r>
          </a:p>
        </p:txBody>
      </p:sp>
      <p:sp>
        <p:nvSpPr>
          <p:cNvPr id="36" name="순서도: 병합 35"/>
          <p:cNvSpPr/>
          <p:nvPr/>
        </p:nvSpPr>
        <p:spPr>
          <a:xfrm>
            <a:off x="4572000" y="5572140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4929190" y="5500702"/>
            <a:ext cx="2071702" cy="2857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pic>
        <p:nvPicPr>
          <p:cNvPr id="18435" name="Picture 3" descr="C:\Users\용\Desktop\btn_stepSea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5500702"/>
            <a:ext cx="612799" cy="272355"/>
          </a:xfrm>
          <a:prstGeom prst="rect">
            <a:avLst/>
          </a:prstGeom>
          <a:noFill/>
        </p:spPr>
      </p:pic>
      <p:cxnSp>
        <p:nvCxnSpPr>
          <p:cNvPr id="38" name="직선 연결선 37"/>
          <p:cNvCxnSpPr/>
          <p:nvPr/>
        </p:nvCxnSpPr>
        <p:spPr>
          <a:xfrm>
            <a:off x="214282" y="3357562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14810" y="6357958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관리자와 강사만 볼 수 있는 </a:t>
            </a:r>
            <a:r>
              <a:rPr lang="ko-KR" altLang="en-US" sz="1100" dirty="0" err="1" smtClean="0"/>
              <a:t>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6454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/>
          <p:cNvSpPr/>
          <p:nvPr/>
        </p:nvSpPr>
        <p:spPr>
          <a:xfrm>
            <a:off x="323528" y="1857364"/>
            <a:ext cx="8463314" cy="4669877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2171353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회원가입</a:t>
            </a:r>
            <a:endParaRPr lang="ko-KR" altLang="en-US" sz="36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endParaRPr lang="ko-KR" altLang="en-US" sz="1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4357686" y="3143248"/>
            <a:ext cx="3429024" cy="2928958"/>
            <a:chOff x="4357686" y="3143248"/>
            <a:chExt cx="2500330" cy="1857388"/>
          </a:xfrm>
        </p:grpSpPr>
        <p:sp>
          <p:nvSpPr>
            <p:cNvPr id="60" name="한쪽 모서리가 잘린 사각형 59"/>
            <p:cNvSpPr/>
            <p:nvPr/>
          </p:nvSpPr>
          <p:spPr>
            <a:xfrm>
              <a:off x="4357686" y="3143248"/>
              <a:ext cx="2500330" cy="857256"/>
            </a:xfrm>
            <a:prstGeom prst="snip1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0" lon="10800000" rev="0"/>
              </a:camera>
              <a:lightRig rig="threePt" dir="t"/>
            </a:scene3d>
            <a:sp3d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flatTx/>
            </a:bodyPr>
            <a:lstStyle/>
            <a:p>
              <a:pPr algn="ctr"/>
              <a:r>
                <a:rPr lang="ko-KR" altLang="en-US" sz="3200" b="1" dirty="0" smtClean="0"/>
                <a:t>학생</a:t>
              </a:r>
            </a:p>
          </p:txBody>
        </p:sp>
        <p:sp>
          <p:nvSpPr>
            <p:cNvPr id="63" name="한쪽 모서리가 잘린 사각형 62"/>
            <p:cNvSpPr/>
            <p:nvPr/>
          </p:nvSpPr>
          <p:spPr>
            <a:xfrm>
              <a:off x="4357686" y="4143380"/>
              <a:ext cx="2500330" cy="857256"/>
            </a:xfrm>
            <a:prstGeom prst="snip1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>
                <a:rot lat="10800000" lon="0" rev="0"/>
              </a:camera>
              <a:lightRig rig="threePt" dir="t"/>
            </a:scene3d>
            <a:sp3d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flatTx/>
            </a:bodyPr>
            <a:lstStyle/>
            <a:p>
              <a:pPr algn="ctr"/>
              <a:r>
                <a:rPr lang="ko-KR" altLang="en-US" sz="3600" b="1" dirty="0" smtClean="0"/>
                <a:t>선생님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14282" y="3786190"/>
            <a:ext cx="3622722" cy="1754326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Welcome </a:t>
            </a:r>
          </a:p>
          <a:p>
            <a:pPr algn="ctr"/>
            <a:r>
              <a:rPr lang="en-US" altLang="ko-KR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To SCM</a:t>
            </a:r>
            <a:endParaRPr lang="en-US" altLang="ko-KR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05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0796" y="2780928"/>
            <a:ext cx="2136948" cy="37444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0796" y="1412776"/>
            <a:ext cx="2208956" cy="122413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520" y="1786581"/>
            <a:ext cx="1088454" cy="2880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아이디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2204864"/>
            <a:ext cx="1088454" cy="2880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비밀번</a:t>
            </a:r>
            <a:r>
              <a:rPr lang="ko-KR" altLang="en-US" sz="900" dirty="0"/>
              <a:t>호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5656" y="1816297"/>
            <a:ext cx="720081" cy="692671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로그</a:t>
            </a:r>
            <a:r>
              <a:rPr lang="ko-KR" altLang="en-US" sz="1000" dirty="0"/>
              <a:t>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1516691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회원가입</a:t>
            </a:r>
            <a:endParaRPr lang="ko-KR" altLang="en-US" sz="105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학사 관리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4282" y="5715016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63165" y="3573016"/>
            <a:ext cx="1944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시험성적관리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</a:t>
            </a:r>
            <a:r>
              <a:rPr lang="ko-KR" altLang="en-US" dirty="0" smtClean="0"/>
              <a:t>출석체크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좌석배정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상담게시판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인원관리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상담게시판</a:t>
            </a:r>
            <a:endParaRPr lang="ko-KR" altLang="en-US" sz="1000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7415" name="Picture 7" descr="http://www.homelearn.go.kr/html/images/front/ko/btn/paging_pre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8" y="-1039813"/>
            <a:ext cx="123825" cy="104775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2643174" y="1785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643174" y="26431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상담내용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14876" y="22145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43174" y="42148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답변내용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43174" y="22145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714612" y="3071810"/>
            <a:ext cx="5429288" cy="92869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1" name="직사각형 40"/>
          <p:cNvSpPr/>
          <p:nvPr/>
        </p:nvSpPr>
        <p:spPr>
          <a:xfrm>
            <a:off x="2714612" y="4643446"/>
            <a:ext cx="5429288" cy="10001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3500430" y="2285992"/>
            <a:ext cx="1071570" cy="2857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 smtClean="0"/>
              <a:t>김두용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572132" y="2285992"/>
            <a:ext cx="1071570" cy="2857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/>
              <a:t>2014.10.01</a:t>
            </a:r>
            <a:endParaRPr lang="ko-KR" altLang="en-US" sz="12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857488" y="321468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상담내용입니다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14282" y="3357562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6286512" y="5786454"/>
            <a:ext cx="1000132" cy="35719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답변하기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429520" y="5786454"/>
            <a:ext cx="714380" cy="35719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/>
              <a:t>목록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43174" y="6215082"/>
            <a:ext cx="3315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답변 등록하면 답변 내용은 쪽지로 발송한다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78356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0796" y="2780928"/>
            <a:ext cx="2136948" cy="37444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0796" y="1412776"/>
            <a:ext cx="2208956" cy="122413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520" y="1786581"/>
            <a:ext cx="1088454" cy="2880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아이디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251520" y="2204864"/>
            <a:ext cx="1088454" cy="2880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비밀번</a:t>
            </a:r>
            <a:r>
              <a:rPr lang="ko-KR" altLang="en-US" sz="900" dirty="0"/>
              <a:t>호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5656" y="1816297"/>
            <a:ext cx="720081" cy="692671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로그</a:t>
            </a:r>
            <a:r>
              <a:rPr lang="ko-KR" altLang="en-US" sz="1000" dirty="0"/>
              <a:t>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520" y="1516691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회원가입</a:t>
            </a:r>
            <a:endParaRPr lang="ko-KR" altLang="en-US" sz="105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학습관리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4282" y="3571876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63165" y="3573016"/>
            <a:ext cx="1944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강의 목록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스케쥴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인원관리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강의관리</a:t>
            </a:r>
            <a:endParaRPr lang="ko-KR" altLang="en-US" sz="10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214282" y="3357562"/>
            <a:ext cx="19288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714612" y="2000240"/>
            <a:ext cx="642943" cy="2333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27</a:t>
            </a:r>
            <a:r>
              <a:rPr lang="ko-KR" altLang="en-US" sz="900" dirty="0" smtClean="0"/>
              <a:t>기</a:t>
            </a:r>
          </a:p>
        </p:txBody>
      </p:sp>
      <p:sp>
        <p:nvSpPr>
          <p:cNvPr id="24" name="순서도: 병합 23"/>
          <p:cNvSpPr/>
          <p:nvPr/>
        </p:nvSpPr>
        <p:spPr>
          <a:xfrm>
            <a:off x="3143241" y="2047859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643174" y="3500438"/>
            <a:ext cx="6286544" cy="3571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기수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반</a:t>
            </a:r>
            <a:r>
              <a:rPr lang="en-US" altLang="ko-KR" sz="900" dirty="0" smtClean="0"/>
              <a:t>	</a:t>
            </a:r>
            <a:r>
              <a:rPr lang="ko-KR" altLang="en-US" sz="900" dirty="0" smtClean="0"/>
              <a:t>강의명</a:t>
            </a:r>
            <a:r>
              <a:rPr lang="en-US" altLang="ko-KR" sz="900" dirty="0" smtClean="0"/>
              <a:t>	               </a:t>
            </a:r>
            <a:r>
              <a:rPr lang="ko-KR" altLang="en-US" sz="900" dirty="0" smtClean="0"/>
              <a:t>강사</a:t>
            </a:r>
            <a:r>
              <a:rPr lang="en-US" altLang="ko-KR" sz="900" dirty="0" smtClean="0"/>
              <a:t>	                       </a:t>
            </a:r>
            <a:r>
              <a:rPr lang="ko-KR" altLang="en-US" sz="900" dirty="0" smtClean="0"/>
              <a:t>기간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43174" y="2428868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강의명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3214678" y="2428868"/>
            <a:ext cx="714380" cy="2143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5786446" y="2428868"/>
            <a:ext cx="642943" cy="2333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smtClean="0"/>
              <a:t>월</a:t>
            </a:r>
          </a:p>
        </p:txBody>
      </p:sp>
      <p:sp>
        <p:nvSpPr>
          <p:cNvPr id="43" name="순서도: 병합 42"/>
          <p:cNvSpPr/>
          <p:nvPr/>
        </p:nvSpPr>
        <p:spPr>
          <a:xfrm>
            <a:off x="6215075" y="2476487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6572264" y="2428868"/>
            <a:ext cx="571504" cy="2143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3</a:t>
            </a:r>
            <a:r>
              <a:rPr lang="ko-KR" altLang="en-US" sz="900" dirty="0" smtClean="0"/>
              <a:t>일</a:t>
            </a:r>
          </a:p>
        </p:txBody>
      </p:sp>
      <p:sp>
        <p:nvSpPr>
          <p:cNvPr id="45" name="순서도: 병합 44"/>
          <p:cNvSpPr/>
          <p:nvPr/>
        </p:nvSpPr>
        <p:spPr>
          <a:xfrm>
            <a:off x="6929455" y="2476487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286380" y="2428868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기간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000496" y="2428868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강사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4429124" y="2428868"/>
            <a:ext cx="714380" cy="2143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7429520" y="2428868"/>
            <a:ext cx="642943" cy="2333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1</a:t>
            </a:r>
            <a:r>
              <a:rPr lang="ko-KR" altLang="en-US" sz="900" dirty="0" smtClean="0"/>
              <a:t>월</a:t>
            </a:r>
          </a:p>
        </p:txBody>
      </p:sp>
      <p:sp>
        <p:nvSpPr>
          <p:cNvPr id="50" name="순서도: 병합 49"/>
          <p:cNvSpPr/>
          <p:nvPr/>
        </p:nvSpPr>
        <p:spPr>
          <a:xfrm>
            <a:off x="7858149" y="2476487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8215338" y="2428868"/>
            <a:ext cx="571504" cy="2143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3</a:t>
            </a:r>
            <a:r>
              <a:rPr lang="ko-KR" altLang="en-US" sz="900" dirty="0" smtClean="0"/>
              <a:t>일</a:t>
            </a:r>
          </a:p>
        </p:txBody>
      </p:sp>
      <p:sp>
        <p:nvSpPr>
          <p:cNvPr id="52" name="순서도: 병합 51"/>
          <p:cNvSpPr/>
          <p:nvPr/>
        </p:nvSpPr>
        <p:spPr>
          <a:xfrm>
            <a:off x="8572529" y="2476487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143768" y="235743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643174" y="4000504"/>
            <a:ext cx="6000792" cy="3571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27</a:t>
            </a:r>
            <a:r>
              <a:rPr lang="ko-KR" altLang="en-US" sz="900" dirty="0" smtClean="0"/>
              <a:t>기</a:t>
            </a:r>
            <a:r>
              <a:rPr lang="en-US" altLang="ko-KR" sz="900" dirty="0" smtClean="0"/>
              <a:t>	A</a:t>
            </a:r>
            <a:r>
              <a:rPr lang="ko-KR" altLang="en-US" sz="900" dirty="0" smtClean="0"/>
              <a:t>반</a:t>
            </a:r>
            <a:r>
              <a:rPr lang="en-US" altLang="ko-KR" sz="900" dirty="0" smtClean="0"/>
              <a:t>	  Java                             </a:t>
            </a:r>
            <a:r>
              <a:rPr lang="ko-KR" altLang="en-US" sz="900" dirty="0" smtClean="0"/>
              <a:t>김태준</a:t>
            </a:r>
            <a:r>
              <a:rPr lang="en-US" altLang="ko-KR" sz="900" dirty="0" smtClean="0"/>
              <a:t>	                    3.1~4.30</a:t>
            </a:r>
            <a:endParaRPr lang="ko-KR" altLang="en-US" sz="900" dirty="0" smtClean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8001024" y="2857496"/>
            <a:ext cx="642942" cy="28575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등록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643174" y="4857760"/>
            <a:ext cx="6000792" cy="3571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27</a:t>
            </a:r>
            <a:r>
              <a:rPr lang="ko-KR" altLang="en-US" sz="900" dirty="0" smtClean="0"/>
              <a:t>기</a:t>
            </a:r>
            <a:r>
              <a:rPr lang="en-US" altLang="ko-KR" sz="900" dirty="0" smtClean="0"/>
              <a:t>           </a:t>
            </a:r>
            <a:r>
              <a:rPr lang="ko-KR" altLang="en-US" sz="900" dirty="0" smtClean="0"/>
              <a:t>일본어 </a:t>
            </a:r>
            <a:r>
              <a:rPr lang="en-US" altLang="ko-KR" sz="900" dirty="0" smtClean="0"/>
              <a:t>– </a:t>
            </a:r>
            <a:r>
              <a:rPr lang="ko-KR" altLang="en-US" sz="900" dirty="0" smtClean="0"/>
              <a:t>초급</a:t>
            </a:r>
            <a:r>
              <a:rPr lang="en-US" altLang="ko-KR" sz="900" dirty="0" smtClean="0"/>
              <a:t>         </a:t>
            </a:r>
            <a:r>
              <a:rPr lang="ko-KR" altLang="en-US" sz="900" dirty="0" err="1" smtClean="0"/>
              <a:t>민나노니홍고</a:t>
            </a:r>
            <a:r>
              <a:rPr lang="en-US" altLang="ko-KR" sz="900" dirty="0" smtClean="0"/>
              <a:t>                     </a:t>
            </a:r>
            <a:r>
              <a:rPr lang="ko-KR" altLang="en-US" sz="900" dirty="0" err="1" smtClean="0"/>
              <a:t>나카무라</a:t>
            </a:r>
            <a:r>
              <a:rPr lang="en-US" altLang="ko-KR" sz="900" dirty="0" smtClean="0"/>
              <a:t>                  3.1~12.30</a:t>
            </a:r>
            <a:endParaRPr lang="ko-KR" altLang="en-US" sz="900" dirty="0" smtClean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429652" y="4071942"/>
            <a:ext cx="500066" cy="21431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삭제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500430" y="2000240"/>
            <a:ext cx="642943" cy="2333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 I T</a:t>
            </a:r>
            <a:endParaRPr lang="ko-KR" altLang="en-US" sz="900" dirty="0" smtClean="0"/>
          </a:p>
        </p:txBody>
      </p:sp>
      <p:sp>
        <p:nvSpPr>
          <p:cNvPr id="41" name="순서도: 병합 40"/>
          <p:cNvSpPr/>
          <p:nvPr/>
        </p:nvSpPr>
        <p:spPr>
          <a:xfrm>
            <a:off x="3929059" y="2047859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4286248" y="2000240"/>
            <a:ext cx="642943" cy="2333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A </a:t>
            </a:r>
            <a:r>
              <a:rPr lang="ko-KR" altLang="en-US" sz="900" dirty="0" smtClean="0"/>
              <a:t>반</a:t>
            </a:r>
          </a:p>
        </p:txBody>
      </p:sp>
      <p:sp>
        <p:nvSpPr>
          <p:cNvPr id="55" name="순서도: 병합 54"/>
          <p:cNvSpPr/>
          <p:nvPr/>
        </p:nvSpPr>
        <p:spPr>
          <a:xfrm>
            <a:off x="4714877" y="2047859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643174" y="4429132"/>
            <a:ext cx="5500726" cy="3571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27</a:t>
            </a:r>
            <a:r>
              <a:rPr lang="ko-KR" altLang="en-US" sz="900" dirty="0" smtClean="0"/>
              <a:t>기</a:t>
            </a:r>
            <a:r>
              <a:rPr lang="en-US" altLang="ko-KR" sz="900" dirty="0" smtClean="0"/>
              <a:t>	B</a:t>
            </a:r>
            <a:r>
              <a:rPr lang="ko-KR" altLang="en-US" sz="900" dirty="0" smtClean="0"/>
              <a:t>반</a:t>
            </a:r>
            <a:r>
              <a:rPr lang="en-US" altLang="ko-KR" sz="900" dirty="0" smtClean="0"/>
              <a:t>	  Java                             </a:t>
            </a:r>
            <a:r>
              <a:rPr lang="ko-KR" altLang="en-US" sz="900" dirty="0" smtClean="0"/>
              <a:t>지현수</a:t>
            </a:r>
            <a:r>
              <a:rPr lang="en-US" altLang="ko-KR" sz="900" dirty="0" smtClean="0"/>
              <a:t>	                    3.1~4.30</a:t>
            </a:r>
            <a:endParaRPr lang="ko-KR" altLang="en-US" sz="900" dirty="0" smtClean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43174" y="5286388"/>
            <a:ext cx="6000792" cy="3571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27</a:t>
            </a:r>
            <a:r>
              <a:rPr lang="ko-KR" altLang="en-US" sz="900" dirty="0" smtClean="0"/>
              <a:t>기</a:t>
            </a:r>
            <a:r>
              <a:rPr lang="en-US" altLang="ko-KR" sz="900" dirty="0" smtClean="0"/>
              <a:t>           </a:t>
            </a:r>
            <a:r>
              <a:rPr lang="ko-KR" altLang="en-US" sz="900" dirty="0" smtClean="0"/>
              <a:t>일본어 </a:t>
            </a:r>
            <a:r>
              <a:rPr lang="en-US" altLang="ko-KR" sz="900" dirty="0" smtClean="0"/>
              <a:t>– </a:t>
            </a:r>
            <a:r>
              <a:rPr lang="ko-KR" altLang="en-US" sz="900" dirty="0" smtClean="0"/>
              <a:t>초급</a:t>
            </a:r>
            <a:r>
              <a:rPr lang="en-US" altLang="ko-KR" sz="900" dirty="0" smtClean="0"/>
              <a:t>         </a:t>
            </a:r>
            <a:r>
              <a:rPr lang="ko-KR" altLang="en-US" sz="900" dirty="0" err="1" smtClean="0"/>
              <a:t>민나노니홍고</a:t>
            </a:r>
            <a:r>
              <a:rPr lang="en-US" altLang="ko-KR" sz="900" dirty="0" smtClean="0"/>
              <a:t>                     </a:t>
            </a:r>
            <a:r>
              <a:rPr lang="ko-KR" altLang="en-US" sz="900" dirty="0" err="1" smtClean="0"/>
              <a:t>오다쿠라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                 3.1~12.30</a:t>
            </a:r>
            <a:endParaRPr lang="ko-KR" altLang="en-US" sz="900" dirty="0" smtClean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643174" y="5715016"/>
            <a:ext cx="6000792" cy="35719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27</a:t>
            </a:r>
            <a:r>
              <a:rPr lang="ko-KR" altLang="en-US" sz="900" dirty="0" smtClean="0"/>
              <a:t>기</a:t>
            </a:r>
            <a:r>
              <a:rPr lang="en-US" altLang="ko-KR" sz="900" dirty="0" smtClean="0"/>
              <a:t>           </a:t>
            </a:r>
            <a:r>
              <a:rPr lang="ko-KR" altLang="en-US" sz="900" dirty="0" smtClean="0"/>
              <a:t>일본어 </a:t>
            </a:r>
            <a:r>
              <a:rPr lang="en-US" altLang="ko-KR" sz="900" dirty="0" smtClean="0"/>
              <a:t>– </a:t>
            </a:r>
            <a:r>
              <a:rPr lang="ko-KR" altLang="en-US" sz="900" dirty="0" smtClean="0"/>
              <a:t>초급</a:t>
            </a:r>
            <a:r>
              <a:rPr lang="en-US" altLang="ko-KR" sz="900" dirty="0" smtClean="0"/>
              <a:t>         </a:t>
            </a:r>
            <a:r>
              <a:rPr lang="ko-KR" altLang="en-US" sz="900" dirty="0" err="1" smtClean="0"/>
              <a:t>민나노니홍고</a:t>
            </a:r>
            <a:r>
              <a:rPr lang="en-US" altLang="ko-KR" sz="900" dirty="0" smtClean="0"/>
              <a:t>                      </a:t>
            </a:r>
            <a:r>
              <a:rPr lang="ko-KR" altLang="en-US" sz="900" dirty="0" err="1" smtClean="0"/>
              <a:t>스즈키</a:t>
            </a:r>
            <a:r>
              <a:rPr lang="en-US" altLang="ko-KR" sz="900" dirty="0" smtClean="0"/>
              <a:t>                   3.1~12.30</a:t>
            </a:r>
            <a:endParaRPr lang="ko-KR" altLang="en-US" sz="900" dirty="0" smtClean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7858148" y="4071942"/>
            <a:ext cx="500066" cy="21431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수정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8429652" y="4500570"/>
            <a:ext cx="500066" cy="21431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삭제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858148" y="4500570"/>
            <a:ext cx="500066" cy="21431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수정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429652" y="4929198"/>
            <a:ext cx="500066" cy="21431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삭제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858148" y="4929198"/>
            <a:ext cx="500066" cy="21431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수정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8429652" y="5357826"/>
            <a:ext cx="500066" cy="21431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삭제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7858148" y="5357826"/>
            <a:ext cx="500066" cy="21431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수정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8429652" y="5786454"/>
            <a:ext cx="500066" cy="21431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삭제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858148" y="5786454"/>
            <a:ext cx="500066" cy="21431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xmlns="" val="16154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2555776" y="1909250"/>
            <a:ext cx="6235258" cy="476011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1909250"/>
            <a:ext cx="2034464" cy="466987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학습관리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커뮤니티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통합게시판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07537" y="1378260"/>
            <a:ext cx="197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#</a:t>
            </a:r>
            <a:r>
              <a:rPr lang="ko-KR" altLang="en-US" b="1" dirty="0" smtClean="0"/>
              <a:t>강의 목록에서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ko-KR" altLang="en-US" b="1" dirty="0" smtClean="0"/>
              <a:t>특정강의 </a:t>
            </a:r>
            <a:r>
              <a:rPr lang="ko-KR" altLang="en-US" b="1" dirty="0" err="1" smtClean="0"/>
              <a:t>클릭시</a:t>
            </a:r>
            <a:endParaRPr lang="ko-KR" altLang="en-US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767" y="4351759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9051" y="3825042"/>
            <a:ext cx="1818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강의관</a:t>
            </a:r>
            <a:r>
              <a:rPr lang="ko-KR" altLang="en-US" dirty="0"/>
              <a:t>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강의목록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스케쥴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729458" y="2207290"/>
            <a:ext cx="5976664" cy="432048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427983" y="5436492"/>
            <a:ext cx="792088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댓글달</a:t>
            </a:r>
            <a:r>
              <a:rPr lang="ko-KR" altLang="en-US" sz="1000"/>
              <a:t>기</a:t>
            </a:r>
            <a:endParaRPr lang="ko-KR" altLang="en-US" sz="10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37570" y="2557896"/>
            <a:ext cx="3960440" cy="101512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773574" y="2656439"/>
            <a:ext cx="517186" cy="39333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사진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85642" y="2557896"/>
            <a:ext cx="77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강사이름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400361" y="2784273"/>
            <a:ext cx="77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강의 일정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100021" y="2557896"/>
            <a:ext cx="77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 smtClean="0"/>
              <a:t>강의제목</a:t>
            </a:r>
            <a:endParaRPr lang="ko-KR" altLang="en-US" sz="10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842021" y="3065456"/>
            <a:ext cx="3783981" cy="40446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간단한 강의 소개</a:t>
            </a:r>
            <a:endParaRPr lang="ko-KR" altLang="en-US" sz="10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737570" y="3807133"/>
            <a:ext cx="3960440" cy="113403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925339" y="5167507"/>
            <a:ext cx="772671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강의추</a:t>
            </a:r>
            <a:r>
              <a:rPr lang="ko-KR" altLang="en-US" sz="1000" dirty="0"/>
              <a:t>가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791952" y="5167507"/>
            <a:ext cx="772671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문제풀</a:t>
            </a:r>
            <a:r>
              <a:rPr lang="ko-KR" altLang="en-US" sz="1000" dirty="0"/>
              <a:t>기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04424" y="5167507"/>
            <a:ext cx="772671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문제내기</a:t>
            </a:r>
            <a:endParaRPr lang="ko-KR" altLang="en-US" sz="10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842021" y="3884840"/>
            <a:ext cx="3783981" cy="17967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강의 리스트 항목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842021" y="4145627"/>
            <a:ext cx="3783981" cy="17967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강의 리스트 항목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832137" y="4388109"/>
            <a:ext cx="3783981" cy="17967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강의 리스트 항목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842020" y="4612368"/>
            <a:ext cx="3783981" cy="17967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강의 리스트 항목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8" name="이등변 삼각형 47"/>
          <p:cNvSpPr/>
          <p:nvPr/>
        </p:nvSpPr>
        <p:spPr>
          <a:xfrm flipV="1">
            <a:off x="7513664" y="3884840"/>
            <a:ext cx="108012" cy="17254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7291302" y="3383856"/>
            <a:ext cx="1080120" cy="378320"/>
          </a:xfrm>
          <a:prstGeom prst="wedgeRoundRectCallou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삭</a:t>
            </a:r>
            <a:r>
              <a:rPr lang="ko-KR" altLang="en-US" sz="900" dirty="0"/>
              <a:t>제</a:t>
            </a:r>
            <a:endParaRPr lang="ko-KR" altLang="en-US" sz="900" dirty="0" smtClean="0"/>
          </a:p>
        </p:txBody>
      </p:sp>
      <p:sp>
        <p:nvSpPr>
          <p:cNvPr id="51" name="이등변 삼각형 50"/>
          <p:cNvSpPr/>
          <p:nvPr/>
        </p:nvSpPr>
        <p:spPr>
          <a:xfrm flipV="1">
            <a:off x="7508106" y="4169333"/>
            <a:ext cx="108012" cy="17254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52" name="이등변 삼각형 51"/>
          <p:cNvSpPr/>
          <p:nvPr/>
        </p:nvSpPr>
        <p:spPr>
          <a:xfrm flipV="1">
            <a:off x="7508106" y="4388109"/>
            <a:ext cx="108012" cy="17254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53" name="이등변 삼각형 52"/>
          <p:cNvSpPr/>
          <p:nvPr/>
        </p:nvSpPr>
        <p:spPr>
          <a:xfrm flipV="1">
            <a:off x="7508106" y="4619494"/>
            <a:ext cx="108012" cy="17254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745421" y="5160264"/>
            <a:ext cx="998308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강의 게시판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7075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2555776" y="1909250"/>
            <a:ext cx="6235258" cy="476011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1909250"/>
            <a:ext cx="2034464" cy="466987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학습관리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학습관리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강의목록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07537" y="1378260"/>
            <a:ext cx="197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#</a:t>
            </a:r>
            <a:r>
              <a:rPr lang="ko-KR" altLang="en-US" b="1" dirty="0" smtClean="0"/>
              <a:t>강의 목록에서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ko-KR" altLang="en-US" b="1" dirty="0" smtClean="0"/>
              <a:t>특정강의 </a:t>
            </a:r>
            <a:r>
              <a:rPr lang="ko-KR" altLang="en-US" b="1" dirty="0" err="1" smtClean="0"/>
              <a:t>클릭시</a:t>
            </a:r>
            <a:endParaRPr lang="ko-KR" altLang="en-US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767" y="4351759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9051" y="3825042"/>
            <a:ext cx="1818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강의관</a:t>
            </a:r>
            <a:r>
              <a:rPr lang="ko-KR" altLang="en-US" dirty="0"/>
              <a:t>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강의목록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스케쥴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729458" y="2207290"/>
            <a:ext cx="5976664" cy="432048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427983" y="5436492"/>
            <a:ext cx="792088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댓글달</a:t>
            </a:r>
            <a:r>
              <a:rPr lang="ko-KR" altLang="en-US" sz="1000"/>
              <a:t>기</a:t>
            </a:r>
            <a:endParaRPr lang="ko-KR" altLang="en-US" sz="10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37570" y="2557896"/>
            <a:ext cx="3960440" cy="101512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773574" y="2656439"/>
            <a:ext cx="517186" cy="39333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사진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85642" y="2557896"/>
            <a:ext cx="77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강사이름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400361" y="2784273"/>
            <a:ext cx="77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강의 일정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100021" y="2557896"/>
            <a:ext cx="77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 smtClean="0"/>
              <a:t>강의제목</a:t>
            </a:r>
            <a:endParaRPr lang="ko-KR" altLang="en-US" sz="10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842021" y="3065456"/>
            <a:ext cx="3783981" cy="40446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간단한 강의 소개</a:t>
            </a:r>
            <a:endParaRPr lang="ko-KR" altLang="en-US" sz="10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737570" y="3807133"/>
            <a:ext cx="3960440" cy="113403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925339" y="5167507"/>
            <a:ext cx="772671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강의추</a:t>
            </a:r>
            <a:r>
              <a:rPr lang="ko-KR" altLang="en-US" sz="1000" dirty="0"/>
              <a:t>가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791952" y="5167507"/>
            <a:ext cx="772671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문제풀</a:t>
            </a:r>
            <a:r>
              <a:rPr lang="ko-KR" altLang="en-US" sz="1000" dirty="0"/>
              <a:t>기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04424" y="5167507"/>
            <a:ext cx="772671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문제내기</a:t>
            </a:r>
            <a:endParaRPr lang="ko-KR" altLang="en-US" sz="10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842021" y="3884840"/>
            <a:ext cx="3783981" cy="17967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강의 리스트 항목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842021" y="4145627"/>
            <a:ext cx="3783981" cy="17967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강의 리스트 항목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832137" y="4388109"/>
            <a:ext cx="3783981" cy="17967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강의 리스트 항목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842020" y="4612368"/>
            <a:ext cx="3783981" cy="17967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강의 리스트 항목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8" name="이등변 삼각형 47"/>
          <p:cNvSpPr/>
          <p:nvPr/>
        </p:nvSpPr>
        <p:spPr>
          <a:xfrm flipV="1">
            <a:off x="7513664" y="3884840"/>
            <a:ext cx="108012" cy="17254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7291302" y="3383856"/>
            <a:ext cx="1080120" cy="378320"/>
          </a:xfrm>
          <a:prstGeom prst="wedgeRoundRectCallou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삭</a:t>
            </a:r>
            <a:r>
              <a:rPr lang="ko-KR" altLang="en-US" sz="900" dirty="0"/>
              <a:t>제</a:t>
            </a:r>
            <a:endParaRPr lang="ko-KR" altLang="en-US" sz="900" dirty="0" smtClean="0"/>
          </a:p>
        </p:txBody>
      </p:sp>
      <p:sp>
        <p:nvSpPr>
          <p:cNvPr id="51" name="이등변 삼각형 50"/>
          <p:cNvSpPr/>
          <p:nvPr/>
        </p:nvSpPr>
        <p:spPr>
          <a:xfrm flipV="1">
            <a:off x="7508106" y="4169333"/>
            <a:ext cx="108012" cy="17254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52" name="이등변 삼각형 51"/>
          <p:cNvSpPr/>
          <p:nvPr/>
        </p:nvSpPr>
        <p:spPr>
          <a:xfrm flipV="1">
            <a:off x="7508106" y="4388109"/>
            <a:ext cx="108012" cy="17254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53" name="이등변 삼각형 52"/>
          <p:cNvSpPr/>
          <p:nvPr/>
        </p:nvSpPr>
        <p:spPr>
          <a:xfrm flipV="1">
            <a:off x="7508106" y="4619494"/>
            <a:ext cx="108012" cy="17254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745421" y="5160264"/>
            <a:ext cx="998308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강의 게시판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51901" y="5902810"/>
            <a:ext cx="3960440" cy="55171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887905" y="6001353"/>
            <a:ext cx="517186" cy="39333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사진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99973" y="5902810"/>
            <a:ext cx="77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아이디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514692" y="6129187"/>
            <a:ext cx="77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</a:t>
            </a:r>
            <a:r>
              <a:rPr lang="ko-KR" altLang="en-US" sz="1000" dirty="0"/>
              <a:t>용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14352" y="5902810"/>
            <a:ext cx="77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입력날</a:t>
            </a:r>
            <a:r>
              <a:rPr lang="ko-KR" altLang="en-US" sz="1000" dirty="0"/>
              <a:t>짜</a:t>
            </a:r>
          </a:p>
        </p:txBody>
      </p:sp>
      <p:sp>
        <p:nvSpPr>
          <p:cNvPr id="59" name="이등변 삼각형 58"/>
          <p:cNvSpPr/>
          <p:nvPr/>
        </p:nvSpPr>
        <p:spPr>
          <a:xfrm flipV="1">
            <a:off x="7380293" y="6025921"/>
            <a:ext cx="216024" cy="172102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7245489" y="5562799"/>
            <a:ext cx="1080120" cy="378320"/>
          </a:xfrm>
          <a:prstGeom prst="wedgeRoundRectCallou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삭</a:t>
            </a:r>
            <a:r>
              <a:rPr lang="ko-KR" altLang="en-US" sz="900" dirty="0"/>
              <a:t>제</a:t>
            </a:r>
            <a:endParaRPr lang="ko-KR" altLang="en-US" sz="900" dirty="0" smtClean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825799" y="5579368"/>
            <a:ext cx="2330377" cy="29581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한줄</a:t>
            </a:r>
            <a:r>
              <a:rPr lang="ko-KR" altLang="en-US" sz="1000" dirty="0" smtClean="0"/>
              <a:t> 평가</a:t>
            </a:r>
            <a:endParaRPr lang="ko-KR" altLang="en-US" sz="10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6244575" y="5589428"/>
            <a:ext cx="772671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제</a:t>
            </a:r>
            <a:r>
              <a:rPr lang="ko-KR" altLang="en-US" sz="1000" dirty="0"/>
              <a:t>출</a:t>
            </a:r>
          </a:p>
        </p:txBody>
      </p:sp>
    </p:spTree>
    <p:extLst>
      <p:ext uri="{BB962C8B-B14F-4D97-AF65-F5344CB8AC3E}">
        <p14:creationId xmlns:p14="http://schemas.microsoft.com/office/powerpoint/2010/main" xmlns="" val="31326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2555776" y="1909250"/>
            <a:ext cx="6235258" cy="476011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1909250"/>
            <a:ext cx="2034464" cy="466987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학습관리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55775" y="1370882"/>
            <a:ext cx="2347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학습관리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강의목록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강의듣기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07537" y="1378260"/>
            <a:ext cx="197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#</a:t>
            </a:r>
            <a:r>
              <a:rPr lang="ko-KR" altLang="en-US" b="1" dirty="0" smtClean="0"/>
              <a:t>강의 목록</a:t>
            </a:r>
            <a:endParaRPr lang="en-US" altLang="ko-KR" b="1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767" y="4351759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9051" y="3825042"/>
            <a:ext cx="1818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강의관</a:t>
            </a:r>
            <a:r>
              <a:rPr lang="ko-KR" altLang="en-US" dirty="0"/>
              <a:t>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강의목록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스케쥴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729458" y="2207290"/>
            <a:ext cx="5976664" cy="432048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427983" y="5436492"/>
            <a:ext cx="792088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댓글달</a:t>
            </a:r>
            <a:r>
              <a:rPr lang="ko-KR" altLang="en-US" sz="1000"/>
              <a:t>기</a:t>
            </a:r>
            <a:endParaRPr lang="ko-KR" altLang="en-US" sz="10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056805" y="2708920"/>
            <a:ext cx="4431499" cy="129614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596317" y="2703492"/>
            <a:ext cx="833742" cy="1646893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전체 강의 리스트</a:t>
            </a:r>
            <a:endParaRPr lang="ko-KR" altLang="en-US" sz="10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761442" y="5805264"/>
            <a:ext cx="998308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강의 게시판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056805" y="4736544"/>
            <a:ext cx="4431499" cy="932661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3042265" y="2327472"/>
            <a:ext cx="3960440" cy="24250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강의 번호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담당 강사 이름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작성일시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175077" y="2712472"/>
            <a:ext cx="161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동영상 강의</a:t>
            </a:r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056805" y="4106825"/>
            <a:ext cx="4323488" cy="460958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선생님의 간단한 설명 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강의 자료 및 과제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408473"/>
            <a:ext cx="4212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강의에 관련된 게시물이 강의 게시판에서 </a:t>
            </a:r>
            <a:r>
              <a:rPr lang="ko-KR" altLang="en-US" sz="1000" dirty="0" err="1"/>
              <a:t>로드되어</a:t>
            </a:r>
            <a:r>
              <a:rPr lang="ko-KR" altLang="en-US" sz="1000" dirty="0"/>
              <a:t> 리스트화됨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419117" y="4796462"/>
            <a:ext cx="3783981" cy="17967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관련 게시물 항목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399298" y="5113037"/>
            <a:ext cx="3783981" cy="17967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관련 게시물 항목</a:t>
            </a:r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9923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2555776" y="1909250"/>
            <a:ext cx="6235258" cy="476011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1909250"/>
            <a:ext cx="2034464" cy="466987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학습관리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55775" y="1370882"/>
            <a:ext cx="3312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학습관리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강의목록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해당강의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문제내기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07537" y="1378261"/>
            <a:ext cx="210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#</a:t>
            </a:r>
            <a:r>
              <a:rPr lang="ko-KR" altLang="en-US" b="1" dirty="0" smtClean="0"/>
              <a:t>문제내기 </a:t>
            </a:r>
            <a:r>
              <a:rPr lang="ko-KR" altLang="en-US" b="1" dirty="0" err="1" smtClean="0"/>
              <a:t>클릭시</a:t>
            </a:r>
            <a:endParaRPr lang="en-US" altLang="ko-KR" b="1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767" y="4351759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9051" y="3825042"/>
            <a:ext cx="1818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강의관</a:t>
            </a:r>
            <a:r>
              <a:rPr lang="ko-KR" altLang="en-US" dirty="0"/>
              <a:t>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강의목록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스케쥴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08377" y="2665100"/>
            <a:ext cx="4431499" cy="50005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문제내용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508252" y="3357134"/>
            <a:ext cx="3431623" cy="24534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해</a:t>
            </a:r>
            <a:r>
              <a:rPr lang="ko-KR" altLang="en-US" sz="1000" dirty="0"/>
              <a:t>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48362" y="2132857"/>
            <a:ext cx="2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강의 문제</a:t>
            </a:r>
            <a:endParaRPr lang="ko-KR" altLang="en-US" dirty="0"/>
          </a:p>
        </p:txBody>
      </p:sp>
      <p:sp>
        <p:nvSpPr>
          <p:cNvPr id="23" name="도넛 22"/>
          <p:cNvSpPr/>
          <p:nvPr/>
        </p:nvSpPr>
        <p:spPr>
          <a:xfrm>
            <a:off x="4572000" y="4456803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537721" y="3357135"/>
            <a:ext cx="805257" cy="24534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문제답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2762620" y="2703492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문제내</a:t>
            </a:r>
            <a:r>
              <a:rPr lang="ko-KR" altLang="en-US" sz="1200" dirty="0"/>
              <a:t>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26005" y="3324882"/>
            <a:ext cx="87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문제답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주관식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37721" y="3861499"/>
            <a:ext cx="4431499" cy="42780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문제내용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37720" y="4643537"/>
            <a:ext cx="805257" cy="490691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문제답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82313" y="386149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문제내</a:t>
            </a:r>
            <a:r>
              <a:rPr lang="ko-KR" altLang="en-US" sz="1200" dirty="0"/>
              <a:t>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72515" y="4640326"/>
            <a:ext cx="87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문제답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객관식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9" name="도넛 38"/>
          <p:cNvSpPr/>
          <p:nvPr/>
        </p:nvSpPr>
        <p:spPr>
          <a:xfrm>
            <a:off x="4573290" y="4718807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1" name="도넛 40"/>
          <p:cNvSpPr/>
          <p:nvPr/>
        </p:nvSpPr>
        <p:spPr>
          <a:xfrm>
            <a:off x="4593630" y="5012067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2" name="도넛 41"/>
          <p:cNvSpPr/>
          <p:nvPr/>
        </p:nvSpPr>
        <p:spPr>
          <a:xfrm>
            <a:off x="4593630" y="5278849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896656" y="4456803"/>
            <a:ext cx="2669100" cy="190943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선택지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98642" y="4744352"/>
            <a:ext cx="2667114" cy="14905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898642" y="5059703"/>
            <a:ext cx="2669100" cy="14905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선택지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98642" y="5293812"/>
            <a:ext cx="2667114" cy="14268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선택지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502274" y="5707068"/>
            <a:ext cx="4431499" cy="42780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도넛 47"/>
          <p:cNvSpPr/>
          <p:nvPr/>
        </p:nvSpPr>
        <p:spPr>
          <a:xfrm>
            <a:off x="3643039" y="5813814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0" name="도넛 49"/>
          <p:cNvSpPr/>
          <p:nvPr/>
        </p:nvSpPr>
        <p:spPr>
          <a:xfrm>
            <a:off x="4692673" y="5813814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77891" y="5813814"/>
            <a:ext cx="749683" cy="21431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객관</a:t>
            </a:r>
            <a:r>
              <a:rPr lang="ko-KR" altLang="en-US" sz="1000" dirty="0"/>
              <a:t>식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977025" y="5813814"/>
            <a:ext cx="749683" cy="21431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주관</a:t>
            </a:r>
            <a:r>
              <a:rPr lang="ko-KR" altLang="en-US" sz="1000" dirty="0"/>
              <a:t>식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156176" y="5805264"/>
            <a:ext cx="1224136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문제 추가하기</a:t>
            </a:r>
            <a:endParaRPr lang="ko-KR" altLang="en-US" sz="10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491980" y="6241554"/>
            <a:ext cx="4431499" cy="337573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876315" y="6303183"/>
            <a:ext cx="749683" cy="21431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제한시간</a:t>
            </a:r>
            <a:endParaRPr lang="ko-KR" altLang="en-US" sz="10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26708" y="6267464"/>
            <a:ext cx="1224136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최종 제출하기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90974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2555776" y="1909250"/>
            <a:ext cx="6235258" cy="476011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1909250"/>
            <a:ext cx="2034464" cy="466987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학습관리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55775" y="1370882"/>
            <a:ext cx="3312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학습관리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강의목록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해당강의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문제내기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07537" y="1378261"/>
            <a:ext cx="210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#</a:t>
            </a:r>
            <a:r>
              <a:rPr lang="ko-KR" altLang="en-US" b="1" dirty="0" smtClean="0"/>
              <a:t>문제풀기</a:t>
            </a:r>
            <a:endParaRPr lang="en-US" altLang="ko-KR" b="1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767" y="4351759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9051" y="3825042"/>
            <a:ext cx="1818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강의관</a:t>
            </a:r>
            <a:r>
              <a:rPr lang="ko-KR" altLang="en-US" dirty="0"/>
              <a:t>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강의목록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스케쥴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08377" y="2665100"/>
            <a:ext cx="4431499" cy="50005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문제내용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508252" y="3357134"/>
            <a:ext cx="3431623" cy="24534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해</a:t>
            </a:r>
            <a:r>
              <a:rPr lang="ko-KR" altLang="en-US" sz="1000" dirty="0"/>
              <a:t>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48362" y="2132857"/>
            <a:ext cx="27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강의 문제</a:t>
            </a:r>
            <a:endParaRPr lang="ko-KR" altLang="en-US" dirty="0"/>
          </a:p>
        </p:txBody>
      </p:sp>
      <p:sp>
        <p:nvSpPr>
          <p:cNvPr id="23" name="도넛 22"/>
          <p:cNvSpPr/>
          <p:nvPr/>
        </p:nvSpPr>
        <p:spPr>
          <a:xfrm>
            <a:off x="4572000" y="4456803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537721" y="3357135"/>
            <a:ext cx="805257" cy="24534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문제답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2762620" y="2703492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문제내</a:t>
            </a:r>
            <a:r>
              <a:rPr lang="ko-KR" altLang="en-US" sz="1200" dirty="0"/>
              <a:t>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26005" y="3324882"/>
            <a:ext cx="87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문제답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주관식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37721" y="3861499"/>
            <a:ext cx="4431499" cy="42780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문제내용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37720" y="4643537"/>
            <a:ext cx="805257" cy="490691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문제답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82313" y="386149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문제내</a:t>
            </a:r>
            <a:r>
              <a:rPr lang="ko-KR" altLang="en-US" sz="1200" dirty="0"/>
              <a:t>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72515" y="4640326"/>
            <a:ext cx="87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문제답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객관식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9" name="도넛 38"/>
          <p:cNvSpPr/>
          <p:nvPr/>
        </p:nvSpPr>
        <p:spPr>
          <a:xfrm>
            <a:off x="4573290" y="4718807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1" name="도넛 40"/>
          <p:cNvSpPr/>
          <p:nvPr/>
        </p:nvSpPr>
        <p:spPr>
          <a:xfrm>
            <a:off x="4593630" y="5012067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2" name="도넛 41"/>
          <p:cNvSpPr/>
          <p:nvPr/>
        </p:nvSpPr>
        <p:spPr>
          <a:xfrm>
            <a:off x="4593630" y="5278849"/>
            <a:ext cx="214314" cy="214314"/>
          </a:xfrm>
          <a:prstGeom prst="donut">
            <a:avLst/>
          </a:prstGeom>
          <a:ln w="127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896656" y="4456803"/>
            <a:ext cx="2669100" cy="190943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선택지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98642" y="4744352"/>
            <a:ext cx="2667114" cy="14905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898642" y="5059703"/>
            <a:ext cx="2669100" cy="14905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선택지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98642" y="5293812"/>
            <a:ext cx="2667114" cy="14268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선택지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999927" y="5877272"/>
            <a:ext cx="1224136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최종 제출하기</a:t>
            </a:r>
            <a:endParaRPr lang="ko-KR" altLang="en-US" sz="1000" dirty="0"/>
          </a:p>
        </p:txBody>
      </p:sp>
      <p:pic>
        <p:nvPicPr>
          <p:cNvPr id="54" name="그림 53" descr="체크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562" y="4888882"/>
            <a:ext cx="357190" cy="329714"/>
          </a:xfrm>
          <a:prstGeom prst="rect">
            <a:avLst/>
          </a:prstGeom>
        </p:spPr>
      </p:pic>
      <p:sp>
        <p:nvSpPr>
          <p:cNvPr id="55" name="모서리가 둥근 직사각형 54"/>
          <p:cNvSpPr/>
          <p:nvPr/>
        </p:nvSpPr>
        <p:spPr>
          <a:xfrm>
            <a:off x="7939876" y="2190055"/>
            <a:ext cx="798087" cy="51343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남은시간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42245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2555776" y="1909250"/>
            <a:ext cx="6235258" cy="4669877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0796" y="2780928"/>
            <a:ext cx="2136948" cy="37444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학습관리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학사관리</a:t>
            </a:r>
            <a:r>
              <a:rPr lang="en-US" altLang="ko-KR" sz="1000" dirty="0" smtClean="0"/>
              <a:t>-&gt;</a:t>
            </a:r>
            <a:r>
              <a:rPr lang="ko-KR" altLang="en-US" sz="1000" dirty="0" err="1" smtClean="0"/>
              <a:t>스케쥴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242022" y="4144176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시작일자 </a:t>
            </a:r>
            <a:r>
              <a:rPr lang="en-US" altLang="ko-KR" sz="1200" dirty="0" smtClean="0"/>
              <a:t>:   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170715" y="4196570"/>
            <a:ext cx="642943" cy="2333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1994</a:t>
            </a:r>
            <a:endParaRPr lang="ko-KR" altLang="en-US" sz="9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214282" y="164305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 smtClean="0"/>
              <a:t>스케쥴</a:t>
            </a:r>
            <a:endParaRPr lang="ko-KR" altLang="en-US" sz="3600" b="1" dirty="0"/>
          </a:p>
        </p:txBody>
      </p:sp>
      <p:sp>
        <p:nvSpPr>
          <p:cNvPr id="32" name="순서도: 병합 31"/>
          <p:cNvSpPr/>
          <p:nvPr/>
        </p:nvSpPr>
        <p:spPr>
          <a:xfrm>
            <a:off x="4599344" y="4244189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813658" y="41441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년</a:t>
            </a:r>
            <a:r>
              <a:rPr lang="en-US" altLang="ko-KR" sz="1200" dirty="0" smtClean="0"/>
              <a:t>  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099409" y="4215614"/>
            <a:ext cx="428629" cy="2143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10</a:t>
            </a:r>
            <a:endParaRPr lang="ko-KR" altLang="en-US" sz="9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6385294" y="41441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월</a:t>
            </a:r>
            <a:r>
              <a:rPr lang="en-US" altLang="ko-KR" sz="1200" dirty="0" smtClean="0"/>
              <a:t>  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85228" y="4215614"/>
            <a:ext cx="500066" cy="2333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01</a:t>
            </a:r>
            <a:endParaRPr lang="ko-KR" altLang="en-US" sz="9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528038" y="414417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</a:t>
            </a:r>
            <a:r>
              <a:rPr lang="en-US" altLang="ko-KR" sz="1200" dirty="0" smtClean="0"/>
              <a:t>   </a:t>
            </a:r>
          </a:p>
        </p:txBody>
      </p:sp>
      <p:sp>
        <p:nvSpPr>
          <p:cNvPr id="40" name="순서도: 병합 39"/>
          <p:cNvSpPr/>
          <p:nvPr/>
        </p:nvSpPr>
        <p:spPr>
          <a:xfrm>
            <a:off x="5313724" y="4244189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3" name="순서도: 병합 42"/>
          <p:cNvSpPr/>
          <p:nvPr/>
        </p:nvSpPr>
        <p:spPr>
          <a:xfrm>
            <a:off x="6170980" y="4244189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3242022" y="4501366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종료일자 </a:t>
            </a:r>
            <a:r>
              <a:rPr lang="en-US" altLang="ko-KR" sz="1200" dirty="0" smtClean="0"/>
              <a:t>:   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170715" y="4553760"/>
            <a:ext cx="642943" cy="2333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1994</a:t>
            </a:r>
            <a:endParaRPr lang="ko-KR" altLang="en-US" sz="900" dirty="0" smtClean="0"/>
          </a:p>
        </p:txBody>
      </p:sp>
      <p:sp>
        <p:nvSpPr>
          <p:cNvPr id="46" name="순서도: 병합 45"/>
          <p:cNvSpPr/>
          <p:nvPr/>
        </p:nvSpPr>
        <p:spPr>
          <a:xfrm>
            <a:off x="4599344" y="4601379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813658" y="450136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년</a:t>
            </a:r>
            <a:r>
              <a:rPr lang="en-US" altLang="ko-KR" sz="1200" dirty="0" smtClean="0"/>
              <a:t>   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099409" y="4572804"/>
            <a:ext cx="428629" cy="2143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10</a:t>
            </a:r>
            <a:endParaRPr lang="ko-KR" altLang="en-US" sz="9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385294" y="450136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월</a:t>
            </a:r>
            <a:r>
              <a:rPr lang="en-US" altLang="ko-KR" sz="1200" dirty="0" smtClean="0"/>
              <a:t>  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885228" y="4572804"/>
            <a:ext cx="500066" cy="2333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30</a:t>
            </a:r>
            <a:endParaRPr lang="ko-KR" altLang="en-US" sz="9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5528038" y="450136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</a:t>
            </a:r>
            <a:r>
              <a:rPr lang="en-US" altLang="ko-KR" sz="1200" dirty="0" smtClean="0"/>
              <a:t>   </a:t>
            </a:r>
          </a:p>
        </p:txBody>
      </p:sp>
      <p:sp>
        <p:nvSpPr>
          <p:cNvPr id="64" name="순서도: 병합 63"/>
          <p:cNvSpPr/>
          <p:nvPr/>
        </p:nvSpPr>
        <p:spPr>
          <a:xfrm>
            <a:off x="5313724" y="4601379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65" name="순서도: 병합 64"/>
          <p:cNvSpPr/>
          <p:nvPr/>
        </p:nvSpPr>
        <p:spPr>
          <a:xfrm>
            <a:off x="6170980" y="4601379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3242022" y="4858556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일정내용 </a:t>
            </a:r>
            <a:r>
              <a:rPr lang="en-US" altLang="ko-KR" sz="1200" dirty="0" smtClean="0"/>
              <a:t>:   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170716" y="4887130"/>
            <a:ext cx="2428892" cy="2571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/>
              <a:t>27</a:t>
            </a:r>
            <a:r>
              <a:rPr lang="ko-KR" altLang="en-US" sz="900" dirty="0" smtClean="0"/>
              <a:t>기 프로젝트 기간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742484" y="4858557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등록</a:t>
            </a:r>
            <a:endParaRPr lang="ko-KR" altLang="en-US" sz="1000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347864" y="4142588"/>
            <a:ext cx="492922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86116" y="5531513"/>
            <a:ext cx="4929222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2014/02/17	27</a:t>
            </a:r>
            <a:r>
              <a:rPr lang="ko-KR" altLang="en-US" sz="1100" dirty="0" smtClean="0"/>
              <a:t>기 입학식</a:t>
            </a:r>
            <a:r>
              <a:rPr lang="en-US" altLang="ko-KR" sz="1100" dirty="0" smtClean="0"/>
              <a:t>&amp;</a:t>
            </a:r>
            <a:r>
              <a:rPr lang="ko-KR" altLang="en-US" sz="1100" dirty="0" smtClean="0"/>
              <a:t>오리엔테이션</a:t>
            </a:r>
            <a:endParaRPr lang="ko-KR" alt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3286116" y="5269903"/>
            <a:ext cx="4929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2014/02/17	27</a:t>
            </a:r>
            <a:r>
              <a:rPr lang="ko-KR" altLang="en-US" sz="1100" dirty="0" smtClean="0"/>
              <a:t>기 입학식</a:t>
            </a:r>
            <a:r>
              <a:rPr lang="en-US" altLang="ko-KR" sz="1100" dirty="0" smtClean="0"/>
              <a:t>&amp;</a:t>
            </a:r>
            <a:r>
              <a:rPr lang="ko-KR" altLang="en-US" sz="1100" dirty="0" smtClean="0"/>
              <a:t>오리엔테이션</a:t>
            </a:r>
            <a:endParaRPr lang="ko-KR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259517" y="6143644"/>
            <a:ext cx="4929222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2014/02/17	27</a:t>
            </a:r>
            <a:r>
              <a:rPr lang="ko-KR" altLang="en-US" sz="1100" dirty="0" smtClean="0"/>
              <a:t>기 입학식</a:t>
            </a:r>
            <a:r>
              <a:rPr lang="en-US" altLang="ko-KR" sz="1100" dirty="0" smtClean="0"/>
              <a:t>&amp;</a:t>
            </a:r>
            <a:r>
              <a:rPr lang="ko-KR" altLang="en-US" sz="1100" dirty="0" smtClean="0"/>
              <a:t>오리엔테이션</a:t>
            </a:r>
            <a:endParaRPr lang="ko-KR" alt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3286116" y="5882034"/>
            <a:ext cx="4929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2014/02/17	27</a:t>
            </a:r>
            <a:r>
              <a:rPr lang="ko-KR" altLang="en-US" sz="1100" dirty="0" smtClean="0"/>
              <a:t>기 입학식</a:t>
            </a:r>
            <a:r>
              <a:rPr lang="en-US" altLang="ko-KR" sz="1100" dirty="0" smtClean="0"/>
              <a:t>&amp;</a:t>
            </a:r>
            <a:r>
              <a:rPr lang="ko-KR" altLang="en-US" sz="1100" dirty="0" smtClean="0"/>
              <a:t>오리엔테이션</a:t>
            </a:r>
            <a:endParaRPr lang="ko-KR" altLang="en-US" sz="1100" dirty="0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5065406"/>
              </p:ext>
            </p:extLst>
          </p:nvPr>
        </p:nvGraphicFramePr>
        <p:xfrm>
          <a:off x="2902542" y="2060848"/>
          <a:ext cx="52387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392"/>
                <a:gridCol w="748392"/>
                <a:gridCol w="748392"/>
                <a:gridCol w="748392"/>
                <a:gridCol w="748392"/>
                <a:gridCol w="748392"/>
                <a:gridCol w="748392"/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</a:tr>
              <a:tr h="3286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</a:tr>
              <a:tr h="3286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</a:tr>
              <a:tr h="3286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/>
                </a:tc>
              </a:tr>
              <a:tr h="3286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2956270" y="1796257"/>
            <a:ext cx="514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◀</a:t>
            </a:r>
            <a:r>
              <a:rPr lang="en-US" altLang="ko-KR" sz="1400" b="1" dirty="0" smtClean="0"/>
              <a:t>		         2</a:t>
            </a:r>
            <a:r>
              <a:rPr lang="ko-KR" altLang="en-US" sz="1400" b="1" dirty="0" smtClean="0"/>
              <a:t>월</a:t>
            </a:r>
            <a:r>
              <a:rPr lang="en-US" altLang="ko-KR" sz="1400" b="1" dirty="0" smtClean="0"/>
              <a:t>			   </a:t>
            </a:r>
            <a:r>
              <a:rPr lang="ko-KR" altLang="en-US" sz="1400" b="1" dirty="0" smtClean="0"/>
              <a:t>▶</a:t>
            </a:r>
            <a:endParaRPr lang="ko-KR" altLang="en-US" sz="1400" b="1" dirty="0"/>
          </a:p>
        </p:txBody>
      </p:sp>
      <p:pic>
        <p:nvPicPr>
          <p:cNvPr id="82" name="그림 81" descr="체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1654" y="2780928"/>
            <a:ext cx="214314" cy="197829"/>
          </a:xfrm>
          <a:prstGeom prst="rect">
            <a:avLst/>
          </a:prstGeom>
        </p:spPr>
      </p:pic>
      <p:pic>
        <p:nvPicPr>
          <p:cNvPr id="83" name="그림 82" descr="체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1486" y="3294276"/>
            <a:ext cx="214314" cy="197829"/>
          </a:xfrm>
          <a:prstGeom prst="rect">
            <a:avLst/>
          </a:prstGeom>
        </p:spPr>
      </p:pic>
      <p:sp>
        <p:nvSpPr>
          <p:cNvPr id="85" name="모서리가 둥근 사각형 설명선 84"/>
          <p:cNvSpPr/>
          <p:nvPr/>
        </p:nvSpPr>
        <p:spPr>
          <a:xfrm>
            <a:off x="5349243" y="2115141"/>
            <a:ext cx="1428760" cy="642942"/>
          </a:xfrm>
          <a:prstGeom prst="wedgeRoundRectCallou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err="1" smtClean="0"/>
              <a:t>ㆍ</a:t>
            </a:r>
            <a:r>
              <a:rPr lang="en-US" altLang="ko-KR" sz="900" dirty="0" smtClean="0"/>
              <a:t>27</a:t>
            </a:r>
            <a:r>
              <a:rPr lang="ko-KR" altLang="en-US" sz="900" dirty="0" smtClean="0"/>
              <a:t>기 정신교육</a:t>
            </a:r>
            <a:endParaRPr lang="en-US" altLang="ko-KR" sz="900" dirty="0" smtClean="0"/>
          </a:p>
          <a:p>
            <a:r>
              <a:rPr lang="ko-KR" altLang="en-US" sz="900" dirty="0" err="1" smtClean="0"/>
              <a:t>ㆍ일본어반</a:t>
            </a:r>
            <a:r>
              <a:rPr lang="ko-KR" altLang="en-US" sz="900" dirty="0" smtClean="0"/>
              <a:t> 배정시험</a:t>
            </a:r>
          </a:p>
          <a:p>
            <a:pPr algn="ctr"/>
            <a:endParaRPr lang="ko-KR" altLang="en-US" sz="9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56307" y="4800824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85720" y="3714752"/>
            <a:ext cx="1818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강의 목록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스케쥴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772220" y="5489365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500958" y="5477328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774864" y="5819775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539058" y="5822280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788896" y="6153150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533082" y="6165161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sp>
        <p:nvSpPr>
          <p:cNvPr id="54" name="설명선 2(테두리 없음) 53"/>
          <p:cNvSpPr/>
          <p:nvPr/>
        </p:nvSpPr>
        <p:spPr>
          <a:xfrm>
            <a:off x="7643834" y="3786190"/>
            <a:ext cx="1357322" cy="785818"/>
          </a:xfrm>
          <a:prstGeom prst="callout2">
            <a:avLst>
              <a:gd name="adj1" fmla="val 78144"/>
              <a:gd name="adj2" fmla="val -6228"/>
              <a:gd name="adj3" fmla="val 66022"/>
              <a:gd name="adj4" fmla="val -32106"/>
              <a:gd name="adj5" fmla="val 4622"/>
              <a:gd name="adj6" fmla="val -43860"/>
            </a:avLst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캘린더에는 강의일정과 하단에서 등록되는 행사일정이 보여진다</a:t>
            </a:r>
            <a:r>
              <a:rPr lang="en-US" altLang="ko-KR" sz="900" dirty="0" smtClean="0"/>
              <a:t>.</a:t>
            </a:r>
            <a:endParaRPr lang="ko-KR" alt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xmlns="" val="1747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2555776" y="1909250"/>
            <a:ext cx="6235258" cy="4669877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6324" y="2708920"/>
            <a:ext cx="2136948" cy="37444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커뮤니티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통합게시판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51520" y="1627381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커뮤니</a:t>
            </a:r>
            <a:r>
              <a:rPr lang="ko-KR" altLang="en-US" sz="3600" b="1" dirty="0"/>
              <a:t>티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7537" y="3812140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3800474"/>
            <a:ext cx="1818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통합게시판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IT</a:t>
            </a:r>
            <a:r>
              <a:rPr lang="ko-KR" altLang="en-US" dirty="0" smtClean="0"/>
              <a:t>게시판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외국어 게시판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26</a:t>
            </a:r>
            <a:r>
              <a:rPr lang="ko-KR" altLang="en-US" dirty="0" smtClean="0"/>
              <a:t>기 게시판</a:t>
            </a:r>
            <a:endParaRPr lang="en-US" altLang="ko-KR" dirty="0" smtClean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99792" y="2511166"/>
            <a:ext cx="5976664" cy="84582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699792" y="3429000"/>
            <a:ext cx="5976664" cy="201622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419614" y="5605457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◀ 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    1 2 3 4 5       </a:t>
            </a:r>
            <a:r>
              <a:rPr lang="ko-KR" altLang="en-US" dirty="0" smtClean="0"/>
              <a:t>▶</a:t>
            </a:r>
          </a:p>
          <a:p>
            <a:pPr algn="ctr"/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4572000" y="6004941"/>
            <a:ext cx="2428892" cy="2571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err="1" smtClean="0"/>
              <a:t>검색</a:t>
            </a:r>
            <a:r>
              <a:rPr lang="ko-KR" altLang="en-US" sz="900" dirty="0" err="1"/>
              <a:t>어</a:t>
            </a:r>
            <a:endParaRPr lang="ko-KR" altLang="en-US" sz="900" dirty="0" smtClean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7156841" y="5976366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검</a:t>
            </a:r>
            <a:r>
              <a:rPr lang="ko-KR" altLang="en-US" sz="1000" dirty="0"/>
              <a:t>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827911" y="6004941"/>
            <a:ext cx="642943" cy="2333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/>
              <a:t>제목</a:t>
            </a:r>
          </a:p>
        </p:txBody>
      </p:sp>
      <p:sp>
        <p:nvSpPr>
          <p:cNvPr id="84" name="순서도: 병합 83"/>
          <p:cNvSpPr/>
          <p:nvPr/>
        </p:nvSpPr>
        <p:spPr>
          <a:xfrm>
            <a:off x="4256540" y="6052560"/>
            <a:ext cx="208190" cy="155572"/>
          </a:xfrm>
          <a:prstGeom prst="flowChartMerge">
            <a:avLst/>
          </a:prstGeom>
          <a:solidFill>
            <a:srgbClr val="6F8AFF"/>
          </a:solidFill>
          <a:ln>
            <a:solidFill>
              <a:srgbClr val="6F8AFF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2739430" y="5540705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글쓰</a:t>
            </a:r>
            <a:r>
              <a:rPr lang="ko-KR" altLang="en-US" sz="1000" dirty="0"/>
              <a:t>기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705234" y="2159140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글쓰</a:t>
            </a:r>
            <a:r>
              <a:rPr lang="ko-KR" altLang="en-US" sz="1000" dirty="0"/>
              <a:t>기</a:t>
            </a: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88663451"/>
              </p:ext>
            </p:extLst>
          </p:nvPr>
        </p:nvGraphicFramePr>
        <p:xfrm>
          <a:off x="2960585" y="2562756"/>
          <a:ext cx="552708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17"/>
                <a:gridCol w="1388521"/>
                <a:gridCol w="822314"/>
                <a:gridCol w="1105417"/>
                <a:gridCol w="1105417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글쓴이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날짜</a:t>
                      </a:r>
                      <a:endParaRPr lang="ko-KR" altLang="en-US" sz="1000" dirty="0"/>
                    </a:p>
                  </a:txBody>
                  <a:tcPr/>
                </a:tc>
              </a:tr>
              <a:tr h="205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공지사항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역량평가에 관해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관리자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2014-04-12</a:t>
                      </a:r>
                      <a:endParaRPr lang="ko-KR" altLang="en-US" sz="1000" dirty="0"/>
                    </a:p>
                  </a:txBody>
                  <a:tcPr/>
                </a:tc>
              </a:tr>
              <a:tr h="2055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공지사항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쪽지 시험에 대해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일본어선생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2014-04-13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2341105"/>
              </p:ext>
            </p:extLst>
          </p:nvPr>
        </p:nvGraphicFramePr>
        <p:xfrm>
          <a:off x="2915815" y="3429000"/>
          <a:ext cx="561662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325"/>
                <a:gridCol w="1123325"/>
                <a:gridCol w="1123325"/>
                <a:gridCol w="1123325"/>
                <a:gridCol w="1123325"/>
              </a:tblGrid>
              <a:tr h="20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글쓴이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날짜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통합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글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aaaa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2014-04-12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통합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글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bbb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2014-04-11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통합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글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ccc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2014-03-22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206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206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206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931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2555776" y="1909250"/>
            <a:ext cx="6235258" cy="4669877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1909250"/>
            <a:ext cx="2034464" cy="466987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커뮤니티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통합게시판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07537" y="1378260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#</a:t>
            </a:r>
            <a:r>
              <a:rPr lang="ko-KR" altLang="en-US" b="1" dirty="0" smtClean="0"/>
              <a:t>글쓰기 작성시</a:t>
            </a:r>
            <a:endParaRPr lang="ko-KR" altLang="en-US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7537" y="3812140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3800474"/>
            <a:ext cx="1818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통합게시판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IT</a:t>
            </a:r>
            <a:r>
              <a:rPr lang="ko-KR" altLang="en-US" dirty="0" smtClean="0"/>
              <a:t>게시판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외국어 게시판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26</a:t>
            </a:r>
            <a:r>
              <a:rPr lang="ko-KR" altLang="en-US" dirty="0" smtClean="0"/>
              <a:t>기 게시판</a:t>
            </a:r>
            <a:endParaRPr lang="en-US" altLang="ko-KR" dirty="0" smtClean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699792" y="2204864"/>
            <a:ext cx="5976664" cy="3888431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14810" y="5013176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글쓰</a:t>
            </a:r>
            <a:r>
              <a:rPr lang="ko-KR" altLang="en-US" sz="1000" dirty="0"/>
              <a:t>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11960" y="2489272"/>
            <a:ext cx="3960440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/>
              <a:t>제</a:t>
            </a:r>
            <a:r>
              <a:rPr lang="ko-KR" altLang="en-US" sz="900" dirty="0"/>
              <a:t>목</a:t>
            </a:r>
            <a:endParaRPr lang="ko-KR" altLang="en-US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43808" y="24892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11960" y="2974008"/>
            <a:ext cx="3960440" cy="13910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/>
              <a:t>내</a:t>
            </a:r>
            <a:r>
              <a:rPr lang="ko-KR" altLang="en-US" sz="900" dirty="0"/>
              <a:t>용</a:t>
            </a:r>
            <a:endParaRPr lang="ko-KR" altLang="en-US" sz="9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843808" y="29740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214810" y="2969726"/>
            <a:ext cx="3957590" cy="3736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/>
              <a:t>웹에디터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스타일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업로드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이미지어노테이션</a:t>
            </a:r>
            <a:r>
              <a:rPr lang="ko-KR" altLang="en-US" sz="1000" dirty="0" smtClean="0"/>
              <a:t> 등등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4211960" y="4446804"/>
            <a:ext cx="2592288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/>
              <a:t>첨부파</a:t>
            </a:r>
            <a:r>
              <a:rPr lang="ko-KR" altLang="en-US" sz="900" dirty="0"/>
              <a:t>일</a:t>
            </a:r>
            <a:endParaRPr lang="ko-KR" altLang="en-US" sz="9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915816" y="44468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첨부파일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948264" y="4446804"/>
            <a:ext cx="1224136" cy="3693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업로</a:t>
            </a:r>
            <a:r>
              <a:rPr lang="ko-KR" altLang="en-US" sz="1000" dirty="0"/>
              <a:t>드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50914" y="5013176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취</a:t>
            </a:r>
            <a:r>
              <a:rPr lang="ko-KR" altLang="en-US" sz="1000" dirty="0"/>
              <a:t>소</a:t>
            </a:r>
          </a:p>
        </p:txBody>
      </p:sp>
    </p:spTree>
    <p:extLst>
      <p:ext uri="{BB962C8B-B14F-4D97-AF65-F5344CB8AC3E}">
        <p14:creationId xmlns:p14="http://schemas.microsoft.com/office/powerpoint/2010/main" xmlns="" val="11121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/>
          <p:cNvGrpSpPr/>
          <p:nvPr/>
        </p:nvGrpSpPr>
        <p:grpSpPr>
          <a:xfrm>
            <a:off x="214282" y="1857364"/>
            <a:ext cx="8572560" cy="4669877"/>
            <a:chOff x="214282" y="1857364"/>
            <a:chExt cx="8572560" cy="4669877"/>
          </a:xfrm>
        </p:grpSpPr>
        <p:grpSp>
          <p:nvGrpSpPr>
            <p:cNvPr id="65" name="그룹 64"/>
            <p:cNvGrpSpPr/>
            <p:nvPr/>
          </p:nvGrpSpPr>
          <p:grpSpPr>
            <a:xfrm>
              <a:off x="214282" y="1857364"/>
              <a:ext cx="8572560" cy="4669877"/>
              <a:chOff x="214282" y="1857364"/>
              <a:chExt cx="8572560" cy="4669877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251520" y="1857364"/>
                <a:ext cx="8535322" cy="4669877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flatTx/>
              </a:bodyPr>
              <a:lstStyle/>
              <a:p>
                <a:pPr algn="ctr"/>
                <a:endParaRPr lang="ko-KR" altLang="en-US" sz="900" dirty="0" smtClean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14282" y="3786190"/>
                <a:ext cx="3622722" cy="1754326"/>
              </a:xfrm>
              <a:prstGeom prst="rect">
                <a:avLst/>
              </a:prstGeom>
              <a:noFill/>
              <a:scene3d>
                <a:camera prst="orthographicFront">
                  <a:rot lat="0" lon="0" rev="1800000"/>
                </a:camera>
                <a:lightRig rig="threePt" dir="t"/>
              </a:scene3d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pPr algn="ctr"/>
                <a:r>
                  <a:rPr lang="en-US" altLang="ko-KR" sz="5400" b="1" spc="150" dirty="0" smtClean="0">
                    <a:ln w="11430"/>
                    <a:solidFill>
                      <a:srgbClr val="F8F8F8"/>
                    </a:solidFill>
                    <a:effectLst>
                      <a:outerShdw blurRad="25400" algn="tl" rotWithShape="0">
                        <a:srgbClr val="000000">
                          <a:alpha val="43000"/>
                        </a:srgbClr>
                      </a:outerShdw>
                    </a:effectLst>
                  </a:rPr>
                  <a:t>Welcome </a:t>
                </a:r>
              </a:p>
              <a:p>
                <a:pPr algn="ctr"/>
                <a:r>
                  <a:rPr lang="en-US" altLang="ko-KR" sz="5400" b="1" spc="150" dirty="0" smtClean="0">
                    <a:ln w="11430"/>
                    <a:solidFill>
                      <a:srgbClr val="F8F8F8"/>
                    </a:solidFill>
                    <a:effectLst>
                      <a:outerShdw blurRad="25400" algn="tl" rotWithShape="0">
                        <a:srgbClr val="000000">
                          <a:alpha val="43000"/>
                        </a:srgbClr>
                      </a:outerShdw>
                    </a:effectLst>
                  </a:rPr>
                  <a:t>To SCM</a:t>
                </a:r>
                <a:endParaRPr lang="en-US" altLang="ko-KR" sz="5400" b="1" cap="none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3287208" y="1966215"/>
              <a:ext cx="40708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/>
                <a:t>회원가입</a:t>
              </a:r>
              <a:r>
                <a:rPr lang="en-US" altLang="ko-KR" sz="3600" b="1" dirty="0" smtClean="0"/>
                <a:t>(</a:t>
              </a:r>
              <a:r>
                <a:rPr lang="ko-KR" altLang="en-US" sz="3600" b="1" dirty="0" smtClean="0"/>
                <a:t>학생</a:t>
              </a:r>
              <a:r>
                <a:rPr lang="en-US" altLang="ko-KR" sz="3600" b="1" dirty="0" smtClean="0"/>
                <a:t>)</a:t>
              </a:r>
              <a:endParaRPr lang="ko-KR" altLang="en-US" sz="3600" b="1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회원가입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학생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3500430" y="2571744"/>
            <a:ext cx="857256" cy="92869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사진등록</a:t>
            </a:r>
          </a:p>
        </p:txBody>
      </p:sp>
      <p:sp>
        <p:nvSpPr>
          <p:cNvPr id="42" name="빗면 41"/>
          <p:cNvSpPr/>
          <p:nvPr/>
        </p:nvSpPr>
        <p:spPr>
          <a:xfrm>
            <a:off x="3500430" y="3571876"/>
            <a:ext cx="857256" cy="214314"/>
          </a:xfrm>
          <a:prstGeom prst="bevel">
            <a:avLst/>
          </a:prstGeom>
          <a:solidFill>
            <a:schemeClr val="bg1">
              <a:lumMod val="75000"/>
            </a:schemeClr>
          </a:solidFill>
          <a:ln w="0" cmpd="sng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사진업로드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14876" y="2857496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en-US" altLang="ko-KR" sz="12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714876" y="3143248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714876" y="3500438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비밀번호확인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6000760" y="2928934"/>
            <a:ext cx="1000132" cy="2143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900" dirty="0" smtClean="0"/>
          </a:p>
          <a:p>
            <a:pPr algn="ctr"/>
            <a:endParaRPr lang="ko-KR" altLang="en-US" sz="900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6000760" y="3214686"/>
            <a:ext cx="1071570" cy="2143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900" dirty="0" smtClean="0"/>
          </a:p>
          <a:p>
            <a:pPr algn="ctr"/>
            <a:endParaRPr lang="ko-KR" altLang="en-US" sz="900" dirty="0" smtClean="0"/>
          </a:p>
        </p:txBody>
      </p:sp>
      <p:sp>
        <p:nvSpPr>
          <p:cNvPr id="54" name="직사각형 53"/>
          <p:cNvSpPr/>
          <p:nvPr/>
        </p:nvSpPr>
        <p:spPr>
          <a:xfrm>
            <a:off x="6000760" y="3500438"/>
            <a:ext cx="1071570" cy="2143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900" dirty="0" smtClean="0"/>
          </a:p>
          <a:p>
            <a:pPr algn="ctr"/>
            <a:endParaRPr lang="ko-KR" altLang="en-US" sz="900" dirty="0" smtClean="0"/>
          </a:p>
        </p:txBody>
      </p:sp>
      <p:grpSp>
        <p:nvGrpSpPr>
          <p:cNvPr id="51" name="그룹 50"/>
          <p:cNvGrpSpPr/>
          <p:nvPr/>
        </p:nvGrpSpPr>
        <p:grpSpPr>
          <a:xfrm>
            <a:off x="3500430" y="3857628"/>
            <a:ext cx="2143140" cy="848503"/>
            <a:chOff x="3500430" y="3857628"/>
            <a:chExt cx="2143140" cy="848503"/>
          </a:xfrm>
        </p:grpSpPr>
        <p:sp>
          <p:nvSpPr>
            <p:cNvPr id="55" name="TextBox 54"/>
            <p:cNvSpPr txBox="1"/>
            <p:nvPr/>
          </p:nvSpPr>
          <p:spPr>
            <a:xfrm>
              <a:off x="3500430" y="3857628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이름</a:t>
              </a:r>
              <a:endParaRPr lang="ko-KR" altLang="en-US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00430" y="414338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연락처</a:t>
              </a:r>
              <a:endParaRPr lang="ko-KR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00430" y="4429132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E-mail</a:t>
              </a:r>
              <a:endParaRPr lang="ko-KR" altLang="en-US" sz="12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357686" y="3857628"/>
              <a:ext cx="1071570" cy="21431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900" dirty="0" smtClean="0"/>
            </a:p>
            <a:p>
              <a:pPr algn="ctr"/>
              <a:endParaRPr lang="ko-KR" altLang="en-US" sz="900" dirty="0" smtClean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7686" y="4429132"/>
              <a:ext cx="1214446" cy="21431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900" dirty="0" smtClean="0"/>
            </a:p>
            <a:p>
              <a:pPr algn="ctr"/>
              <a:endParaRPr lang="ko-KR" altLang="en-US" sz="900" dirty="0" smtClean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357686" y="4143380"/>
              <a:ext cx="1285884" cy="21431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900" dirty="0" smtClean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500430" y="4857760"/>
            <a:ext cx="4071966" cy="1348569"/>
            <a:chOff x="3571868" y="4714884"/>
            <a:chExt cx="4071966" cy="1348569"/>
          </a:xfrm>
        </p:grpSpPr>
        <p:sp>
          <p:nvSpPr>
            <p:cNvPr id="66" name="TextBox 65"/>
            <p:cNvSpPr txBox="1"/>
            <p:nvPr/>
          </p:nvSpPr>
          <p:spPr>
            <a:xfrm>
              <a:off x="3571868" y="4714884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자격유무</a:t>
              </a:r>
              <a:endParaRPr lang="ko-KR" altLang="en-US" sz="12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43306" y="4929198"/>
              <a:ext cx="1643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정보처리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산업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기사</a:t>
              </a:r>
              <a:endParaRPr lang="ko-KR" alt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43306" y="52149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JLPT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71868" y="557214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언어</a:t>
              </a:r>
              <a:endParaRPr lang="ko-KR" altLang="en-US" sz="12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43306" y="5786454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일본어</a:t>
              </a:r>
              <a:endParaRPr lang="ko-KR" altLang="en-US" sz="1200" dirty="0"/>
            </a:p>
          </p:txBody>
        </p:sp>
        <p:sp>
          <p:nvSpPr>
            <p:cNvPr id="71" name="도넛 70"/>
            <p:cNvSpPr/>
            <p:nvPr/>
          </p:nvSpPr>
          <p:spPr>
            <a:xfrm>
              <a:off x="4781549" y="5824539"/>
              <a:ext cx="214314" cy="214314"/>
            </a:xfrm>
            <a:prstGeom prst="donut">
              <a:avLst/>
            </a:prstGeom>
            <a:ln w="127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05310" y="5786439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</a:t>
              </a:r>
              <a:endParaRPr lang="ko-KR" altLang="en-US" sz="1200" dirty="0"/>
            </a:p>
          </p:txBody>
        </p:sp>
        <p:sp>
          <p:nvSpPr>
            <p:cNvPr id="73" name="도넛 72"/>
            <p:cNvSpPr/>
            <p:nvPr/>
          </p:nvSpPr>
          <p:spPr>
            <a:xfrm>
              <a:off x="5500694" y="5824539"/>
              <a:ext cx="214314" cy="214314"/>
            </a:xfrm>
            <a:prstGeom prst="donut">
              <a:avLst/>
            </a:prstGeom>
            <a:ln w="127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124455" y="5786439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중</a:t>
              </a:r>
              <a:endParaRPr lang="ko-KR" altLang="en-US" sz="1200" dirty="0"/>
            </a:p>
          </p:txBody>
        </p:sp>
        <p:sp>
          <p:nvSpPr>
            <p:cNvPr id="75" name="도넛 74"/>
            <p:cNvSpPr/>
            <p:nvPr/>
          </p:nvSpPr>
          <p:spPr>
            <a:xfrm>
              <a:off x="6215074" y="5824539"/>
              <a:ext cx="214314" cy="214314"/>
            </a:xfrm>
            <a:prstGeom prst="donut">
              <a:avLst/>
            </a:prstGeom>
            <a:ln w="127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838835" y="5786439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하</a:t>
              </a:r>
              <a:endParaRPr lang="ko-KR" altLang="en-US" sz="1200" dirty="0"/>
            </a:p>
          </p:txBody>
        </p:sp>
        <p:sp>
          <p:nvSpPr>
            <p:cNvPr id="77" name="도넛 76"/>
            <p:cNvSpPr/>
            <p:nvPr/>
          </p:nvSpPr>
          <p:spPr>
            <a:xfrm>
              <a:off x="5500694" y="4967298"/>
              <a:ext cx="214314" cy="214314"/>
            </a:xfrm>
            <a:prstGeom prst="donut">
              <a:avLst/>
            </a:prstGeom>
            <a:ln w="127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124455" y="4929198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유</a:t>
              </a:r>
              <a:endParaRPr lang="ko-KR" altLang="en-US" sz="1200" dirty="0"/>
            </a:p>
          </p:txBody>
        </p:sp>
        <p:sp>
          <p:nvSpPr>
            <p:cNvPr id="79" name="도넛 78"/>
            <p:cNvSpPr/>
            <p:nvPr/>
          </p:nvSpPr>
          <p:spPr>
            <a:xfrm>
              <a:off x="6234123" y="4967298"/>
              <a:ext cx="214314" cy="214314"/>
            </a:xfrm>
            <a:prstGeom prst="donut">
              <a:avLst/>
            </a:prstGeom>
            <a:ln w="127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57884" y="4929198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무</a:t>
              </a:r>
              <a:endParaRPr lang="ko-KR" altLang="en-US" sz="1200" dirty="0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6786578" y="5572140"/>
              <a:ext cx="857256" cy="47835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smtClean="0"/>
                <a:t>가입하기</a:t>
              </a:r>
              <a:endParaRPr lang="ko-KR" altLang="en-US" sz="10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214942" y="5286388"/>
              <a:ext cx="642942" cy="21431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900" dirty="0" smtClean="0"/>
                <a:t>N1</a:t>
              </a:r>
            </a:p>
          </p:txBody>
        </p:sp>
        <p:sp>
          <p:nvSpPr>
            <p:cNvPr id="45" name="순서도: 병합 44"/>
            <p:cNvSpPr/>
            <p:nvPr/>
          </p:nvSpPr>
          <p:spPr>
            <a:xfrm>
              <a:off x="5500694" y="5286388"/>
              <a:ext cx="285752" cy="214314"/>
            </a:xfrm>
            <a:prstGeom prst="flowChartMerge">
              <a:avLst/>
            </a:prstGeom>
            <a:solidFill>
              <a:srgbClr val="6F8A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xmlns="" val="6473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2411760" y="1909250"/>
            <a:ext cx="6379274" cy="483211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1909250"/>
            <a:ext cx="2034464" cy="466987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커뮤니티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외국어 게시판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07537" y="1378260"/>
            <a:ext cx="194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#</a:t>
            </a:r>
            <a:r>
              <a:rPr lang="ko-KR" altLang="en-US" b="1" dirty="0" smtClean="0"/>
              <a:t>외국어 게시판 </a:t>
            </a:r>
            <a:endParaRPr lang="en-US" altLang="ko-KR" b="1" dirty="0" smtClean="0"/>
          </a:p>
          <a:p>
            <a:r>
              <a:rPr lang="ko-KR" altLang="en-US" b="1" dirty="0" smtClean="0"/>
              <a:t>첨삭기능 </a:t>
            </a:r>
            <a:endParaRPr lang="ko-KR" altLang="en-US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767" y="4866880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33314" y="3800473"/>
            <a:ext cx="1818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통합게시판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IT</a:t>
            </a:r>
            <a:r>
              <a:rPr lang="ko-KR" altLang="en-US" dirty="0" smtClean="0"/>
              <a:t>게시판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외국어 게시판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26</a:t>
            </a:r>
            <a:r>
              <a:rPr lang="ko-KR" altLang="en-US" dirty="0" smtClean="0"/>
              <a:t>기 게시판</a:t>
            </a:r>
            <a:endParaRPr lang="en-US" altLang="ko-KR" dirty="0" smtClean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699792" y="2204864"/>
            <a:ext cx="5976664" cy="396044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i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79912" y="3717032"/>
            <a:ext cx="4752528" cy="230425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i="1" dirty="0"/>
          </a:p>
        </p:txBody>
      </p:sp>
      <p:sp>
        <p:nvSpPr>
          <p:cNvPr id="22" name="직사각형 21"/>
          <p:cNvSpPr/>
          <p:nvPr/>
        </p:nvSpPr>
        <p:spPr>
          <a:xfrm>
            <a:off x="4175956" y="2438616"/>
            <a:ext cx="3960440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/>
              <a:t>제</a:t>
            </a:r>
            <a:r>
              <a:rPr lang="ko-KR" altLang="en-US" sz="900" dirty="0"/>
              <a:t>목</a:t>
            </a:r>
            <a:endParaRPr lang="ko-KR" altLang="en-US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75856" y="247346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175956" y="2927816"/>
            <a:ext cx="3960441" cy="7329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smtClean="0"/>
              <a:t>원</a:t>
            </a:r>
            <a:r>
              <a:rPr lang="ko-KR" altLang="en-US" sz="900"/>
              <a:t>문</a:t>
            </a:r>
            <a:endParaRPr lang="ko-KR" altLang="en-US" sz="9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284637" y="310229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11958" y="3800474"/>
            <a:ext cx="3960441" cy="3486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/>
              <a:t>원문 문장</a:t>
            </a:r>
            <a:r>
              <a:rPr lang="en-US" altLang="ko-KR" sz="900" dirty="0" smtClean="0"/>
              <a:t>1</a:t>
            </a:r>
            <a:endParaRPr lang="ko-KR" altLang="en-US" sz="9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4214810" y="4639878"/>
            <a:ext cx="3960441" cy="4430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/>
              <a:t>원문 문장</a:t>
            </a:r>
            <a:r>
              <a:rPr lang="en-US" altLang="ko-KR" sz="900" dirty="0" smtClean="0"/>
              <a:t>1</a:t>
            </a:r>
            <a:endParaRPr lang="ko-KR" altLang="en-US" sz="9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214810" y="4244188"/>
            <a:ext cx="3957590" cy="3736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/>
              <a:t>웹에디터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굵게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밑줄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빨강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파랑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새로고침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4214810" y="5139636"/>
            <a:ext cx="3960441" cy="4430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smtClean="0"/>
              <a:t>보충설명</a:t>
            </a:r>
            <a:endParaRPr lang="ko-KR" altLang="en-US" sz="9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214810" y="558266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…………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932040" y="5661248"/>
            <a:ext cx="1944216" cy="2976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/>
              <a:t>원문에 관한 답변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092280" y="5678793"/>
            <a:ext cx="864096" cy="2732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첨삭완</a:t>
            </a:r>
            <a:r>
              <a:rPr lang="ko-KR" altLang="en-US" sz="1000"/>
              <a:t>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0056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2555776" y="1909250"/>
            <a:ext cx="6235258" cy="476011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1909250"/>
            <a:ext cx="2034464" cy="4669877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커뮤니티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통합게시판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07537" y="1378260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#</a:t>
            </a:r>
            <a:r>
              <a:rPr lang="ko-KR" altLang="en-US" b="1" dirty="0" smtClean="0"/>
              <a:t>글 자세히 보기</a:t>
            </a:r>
            <a:endParaRPr lang="ko-KR" altLang="en-US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7537" y="3812140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3800474"/>
            <a:ext cx="1818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통합게시판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IT</a:t>
            </a:r>
            <a:r>
              <a:rPr lang="ko-KR" altLang="en-US" dirty="0" smtClean="0"/>
              <a:t>게시판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외국어 게시판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26</a:t>
            </a:r>
            <a:r>
              <a:rPr lang="ko-KR" altLang="en-US" dirty="0" smtClean="0"/>
              <a:t>기 게시판</a:t>
            </a:r>
            <a:endParaRPr lang="en-US" altLang="ko-KR" dirty="0" smtClean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729458" y="2207290"/>
            <a:ext cx="5976664" cy="432048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765149" y="4530384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삭</a:t>
            </a:r>
            <a:r>
              <a:rPr lang="ko-KR" altLang="en-US" sz="1000" dirty="0"/>
              <a:t>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11960" y="2489272"/>
            <a:ext cx="3960440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/>
              <a:t>제</a:t>
            </a:r>
            <a:r>
              <a:rPr lang="ko-KR" altLang="en-US" sz="900" dirty="0"/>
              <a:t>목</a:t>
            </a:r>
            <a:endParaRPr lang="ko-KR" altLang="en-US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43808" y="24892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11960" y="2974008"/>
            <a:ext cx="3960440" cy="13910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/>
              <a:t>내</a:t>
            </a:r>
            <a:r>
              <a:rPr lang="ko-KR" altLang="en-US" sz="900" dirty="0"/>
              <a:t>용</a:t>
            </a:r>
            <a:endParaRPr lang="ko-KR" altLang="en-US" sz="9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843808" y="29740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588224" y="2974008"/>
            <a:ext cx="1584176" cy="32026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dirty="0" smtClean="0"/>
              <a:t>첨부파</a:t>
            </a:r>
            <a:r>
              <a:rPr lang="ko-KR" altLang="en-US" sz="900" dirty="0"/>
              <a:t>일</a:t>
            </a:r>
            <a:endParaRPr lang="ko-KR" altLang="en-US" sz="900" dirty="0" smtClean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37959" y="4523885"/>
            <a:ext cx="714380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88224" y="4523884"/>
            <a:ext cx="864096" cy="29225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목록으</a:t>
            </a:r>
            <a:r>
              <a:rPr lang="ko-KR" altLang="en-US" sz="1000"/>
              <a:t>로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211960" y="4978364"/>
            <a:ext cx="3960440" cy="3228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smtClean="0"/>
              <a:t>댓</a:t>
            </a:r>
            <a:r>
              <a:rPr lang="ko-KR" altLang="en-US" sz="900"/>
              <a:t>글</a:t>
            </a:r>
            <a:endParaRPr lang="ko-KR" altLang="en-US" sz="900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11960" y="5353870"/>
            <a:ext cx="792088" cy="28575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댓글달</a:t>
            </a:r>
            <a:r>
              <a:rPr lang="ko-KR" altLang="en-US" sz="1000"/>
              <a:t>기</a:t>
            </a:r>
            <a:endParaRPr lang="ko-KR" altLang="en-US" sz="10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211960" y="5733256"/>
            <a:ext cx="3960440" cy="55171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47964" y="5831799"/>
            <a:ext cx="517186" cy="39333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사진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60032" y="5733256"/>
            <a:ext cx="77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아이디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874751" y="5959633"/>
            <a:ext cx="77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</a:t>
            </a:r>
            <a:r>
              <a:rPr lang="ko-KR" altLang="en-US" sz="1000" dirty="0"/>
              <a:t>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4411" y="5733256"/>
            <a:ext cx="777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입력날</a:t>
            </a:r>
            <a:r>
              <a:rPr lang="ko-KR" altLang="en-US" sz="1000" dirty="0"/>
              <a:t>짜</a:t>
            </a:r>
          </a:p>
        </p:txBody>
      </p:sp>
      <p:sp>
        <p:nvSpPr>
          <p:cNvPr id="7" name="이등변 삼각형 6"/>
          <p:cNvSpPr/>
          <p:nvPr/>
        </p:nvSpPr>
        <p:spPr>
          <a:xfrm flipV="1">
            <a:off x="7740352" y="5856367"/>
            <a:ext cx="216024" cy="172102"/>
          </a:xfrm>
          <a:prstGeom prst="triangl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626002" y="5354936"/>
            <a:ext cx="1080120" cy="378320"/>
          </a:xfrm>
          <a:prstGeom prst="wedgeRoundRectCallou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삭</a:t>
            </a:r>
            <a:r>
              <a:rPr lang="ko-KR" altLang="en-US" sz="900" dirty="0"/>
              <a:t>제</a:t>
            </a:r>
            <a:endParaRPr lang="ko-KR" alt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xmlns="" val="35312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14282" y="1857364"/>
            <a:ext cx="8572560" cy="4669877"/>
            <a:chOff x="214282" y="1857364"/>
            <a:chExt cx="8572560" cy="4669877"/>
          </a:xfrm>
        </p:grpSpPr>
        <p:grpSp>
          <p:nvGrpSpPr>
            <p:cNvPr id="28" name="그룹 64"/>
            <p:cNvGrpSpPr/>
            <p:nvPr/>
          </p:nvGrpSpPr>
          <p:grpSpPr>
            <a:xfrm>
              <a:off x="214282" y="1857364"/>
              <a:ext cx="8572560" cy="4669877"/>
              <a:chOff x="214282" y="1857364"/>
              <a:chExt cx="8572560" cy="4669877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251520" y="1857364"/>
                <a:ext cx="8535322" cy="4669877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flatTx/>
              </a:bodyPr>
              <a:lstStyle/>
              <a:p>
                <a:pPr algn="ctr"/>
                <a:endParaRPr lang="ko-KR" altLang="en-US" sz="900" dirty="0" smtClean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14282" y="3786190"/>
                <a:ext cx="3622722" cy="1754326"/>
              </a:xfrm>
              <a:prstGeom prst="rect">
                <a:avLst/>
              </a:prstGeom>
              <a:noFill/>
              <a:scene3d>
                <a:camera prst="orthographicFront">
                  <a:rot lat="0" lon="0" rev="1800000"/>
                </a:camera>
                <a:lightRig rig="threePt" dir="t"/>
              </a:scene3d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bevelT w="27940" h="12700"/>
                  <a:contourClr>
                    <a:srgbClr val="DDDDDD"/>
                  </a:contourClr>
                </a:sp3d>
              </a:bodyPr>
              <a:lstStyle/>
              <a:p>
                <a:pPr algn="ctr"/>
                <a:r>
                  <a:rPr lang="en-US" altLang="ko-KR" sz="5400" b="1" spc="150" dirty="0" smtClean="0">
                    <a:ln w="11430"/>
                    <a:solidFill>
                      <a:srgbClr val="F8F8F8"/>
                    </a:solidFill>
                    <a:effectLst>
                      <a:outerShdw blurRad="25400" algn="tl" rotWithShape="0">
                        <a:srgbClr val="000000">
                          <a:alpha val="43000"/>
                        </a:srgbClr>
                      </a:outerShdw>
                    </a:effectLst>
                  </a:rPr>
                  <a:t>Welcome </a:t>
                </a:r>
              </a:p>
              <a:p>
                <a:pPr algn="ctr"/>
                <a:r>
                  <a:rPr lang="en-US" altLang="ko-KR" sz="5400" b="1" spc="150" dirty="0" smtClean="0">
                    <a:ln w="11430"/>
                    <a:solidFill>
                      <a:srgbClr val="F8F8F8"/>
                    </a:solidFill>
                    <a:effectLst>
                      <a:outerShdw blurRad="25400" algn="tl" rotWithShape="0">
                        <a:srgbClr val="000000">
                          <a:alpha val="43000"/>
                        </a:srgbClr>
                      </a:outerShdw>
                    </a:effectLst>
                  </a:rPr>
                  <a:t>To SCM</a:t>
                </a:r>
                <a:endParaRPr lang="en-US" altLang="ko-KR" sz="5400" b="1" cap="none" spc="150" dirty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287209" y="1966215"/>
              <a:ext cx="20717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/>
                <a:t>회원가입</a:t>
              </a:r>
              <a:endParaRPr lang="ko-KR" altLang="en-US" sz="3600" b="1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회원가입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선생님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3500430" y="2571744"/>
            <a:ext cx="3571900" cy="1214446"/>
            <a:chOff x="3500430" y="2500306"/>
            <a:chExt cx="3571900" cy="1214446"/>
          </a:xfrm>
        </p:grpSpPr>
        <p:sp>
          <p:nvSpPr>
            <p:cNvPr id="36" name="직사각형 35"/>
            <p:cNvSpPr/>
            <p:nvPr/>
          </p:nvSpPr>
          <p:spPr>
            <a:xfrm>
              <a:off x="3500430" y="2500306"/>
              <a:ext cx="857256" cy="92869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사진등록</a:t>
              </a:r>
            </a:p>
          </p:txBody>
        </p:sp>
        <p:sp>
          <p:nvSpPr>
            <p:cNvPr id="42" name="빗면 41"/>
            <p:cNvSpPr/>
            <p:nvPr/>
          </p:nvSpPr>
          <p:spPr>
            <a:xfrm>
              <a:off x="3500430" y="3500438"/>
              <a:ext cx="857256" cy="214314"/>
            </a:xfrm>
            <a:prstGeom prst="bevel">
              <a:avLst/>
            </a:prstGeom>
            <a:solidFill>
              <a:schemeClr val="bg1">
                <a:lumMod val="75000"/>
              </a:schemeClr>
            </a:solidFill>
            <a:ln w="0" cmpd="sng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/>
                <a:t>사진업로드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14876" y="2500306"/>
              <a:ext cx="928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아이디</a:t>
              </a:r>
              <a:endParaRPr lang="en-US" altLang="ko-KR" sz="12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14876" y="2928934"/>
              <a:ext cx="928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비밀번호</a:t>
              </a:r>
              <a:endParaRPr lang="ko-KR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14876" y="3357562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비밀번호확인</a:t>
              </a:r>
              <a:endParaRPr lang="ko-KR" altLang="en-US" sz="12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000760" y="2571744"/>
              <a:ext cx="1000132" cy="21431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900" dirty="0" smtClean="0"/>
            </a:p>
            <a:p>
              <a:pPr algn="ctr"/>
              <a:endParaRPr lang="ko-KR" altLang="en-US" sz="900" dirty="0" smtClean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000760" y="2928934"/>
              <a:ext cx="1071570" cy="21431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900" dirty="0" smtClean="0"/>
            </a:p>
            <a:p>
              <a:pPr algn="ctr"/>
              <a:endParaRPr lang="ko-KR" altLang="en-US" sz="900" dirty="0" smtClean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000760" y="3357562"/>
              <a:ext cx="1071570" cy="21431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900" dirty="0" smtClean="0"/>
            </a:p>
            <a:p>
              <a:pPr algn="ctr"/>
              <a:endParaRPr lang="ko-KR" altLang="en-US" sz="900" dirty="0" smtClean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500430" y="3857628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00430" y="4143380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연락처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500430" y="4429132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E-mail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4357686" y="3857628"/>
            <a:ext cx="1071570" cy="2143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900" dirty="0" smtClean="0"/>
          </a:p>
          <a:p>
            <a:pPr algn="ctr"/>
            <a:endParaRPr lang="ko-KR" altLang="en-US" sz="900" dirty="0" smtClean="0"/>
          </a:p>
        </p:txBody>
      </p:sp>
      <p:sp>
        <p:nvSpPr>
          <p:cNvPr id="61" name="직사각형 60"/>
          <p:cNvSpPr/>
          <p:nvPr/>
        </p:nvSpPr>
        <p:spPr>
          <a:xfrm>
            <a:off x="4357686" y="4429132"/>
            <a:ext cx="1214446" cy="2143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900" dirty="0" smtClean="0"/>
          </a:p>
          <a:p>
            <a:pPr algn="ctr"/>
            <a:endParaRPr lang="ko-KR" altLang="en-US" sz="900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4357686" y="4143380"/>
            <a:ext cx="1285884" cy="2143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9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3500430" y="4857760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이력서</a:t>
            </a:r>
            <a:endParaRPr lang="ko-KR" altLang="en-US" sz="1200" b="1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786578" y="5572140"/>
            <a:ext cx="857256" cy="47835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/>
              <a:t>가입하기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3571868" y="5214950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첨부파일</a:t>
            </a:r>
            <a:endParaRPr lang="ko-KR" altLang="en-US" sz="1200" dirty="0"/>
          </a:p>
        </p:txBody>
      </p:sp>
      <p:sp>
        <p:nvSpPr>
          <p:cNvPr id="92" name="직사각형 91"/>
          <p:cNvSpPr/>
          <p:nvPr/>
        </p:nvSpPr>
        <p:spPr>
          <a:xfrm>
            <a:off x="4429124" y="5214950"/>
            <a:ext cx="1785950" cy="2143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900" dirty="0" smtClean="0"/>
          </a:p>
          <a:p>
            <a:pPr algn="ctr"/>
            <a:endParaRPr lang="ko-KR" altLang="en-US" sz="9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214282" y="3786190"/>
            <a:ext cx="3622722" cy="1754326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altLang="ko-KR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Welcome </a:t>
            </a:r>
          </a:p>
          <a:p>
            <a:pPr algn="ctr"/>
            <a:r>
              <a:rPr lang="en-US" altLang="ko-KR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To SCM</a:t>
            </a:r>
            <a:endParaRPr lang="en-US" altLang="ko-KR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7208" y="1966215"/>
            <a:ext cx="399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회원가입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선생님</a:t>
            </a:r>
            <a:r>
              <a:rPr lang="en-US" altLang="ko-KR" sz="3600" b="1" dirty="0" smtClean="0"/>
              <a:t>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11409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grpSp>
        <p:nvGrpSpPr>
          <p:cNvPr id="32" name="그룹 31"/>
          <p:cNvGrpSpPr/>
          <p:nvPr/>
        </p:nvGrpSpPr>
        <p:grpSpPr>
          <a:xfrm>
            <a:off x="130796" y="2780928"/>
            <a:ext cx="2136948" cy="3744416"/>
            <a:chOff x="130796" y="2780928"/>
            <a:chExt cx="2136948" cy="374441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30796" y="2780928"/>
              <a:ext cx="2136948" cy="3744416"/>
            </a:xfrm>
            <a:prstGeom prst="round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2924944"/>
              <a:ext cx="1944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마이페이지</a:t>
              </a:r>
              <a:endParaRPr lang="ko-KR" altLang="en-US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27161" y="3573016"/>
              <a:ext cx="1944217" cy="432048"/>
            </a:xfrm>
            <a:prstGeom prst="roundRect">
              <a:avLst/>
            </a:prstGeom>
            <a:solidFill>
              <a:srgbClr val="6F8A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3165" y="3573016"/>
              <a:ext cx="19442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상세정보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ko-KR" altLang="en-US" dirty="0" smtClean="0"/>
                <a:t>내 강의보기</a:t>
              </a:r>
              <a:endParaRPr lang="en-US" altLang="ko-KR" dirty="0"/>
            </a:p>
            <a:p>
              <a:endParaRPr lang="en-US" altLang="ko-KR" dirty="0" smtClean="0"/>
            </a:p>
            <a:p>
              <a:r>
                <a:rPr lang="ko-KR" altLang="en-US" dirty="0" smtClean="0"/>
                <a:t>성적조회</a:t>
              </a:r>
              <a:endParaRPr lang="en-US" altLang="ko-KR" dirty="0" smtClean="0"/>
            </a:p>
            <a:p>
              <a:endParaRPr lang="ko-KR" alt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555776" y="1370882"/>
            <a:ext cx="2159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err="1" smtClean="0"/>
              <a:t>마이페이지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상세정보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2844" y="1643050"/>
            <a:ext cx="23574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00" b="1" dirty="0" err="1" smtClean="0"/>
              <a:t>마이페이지</a:t>
            </a:r>
            <a:endParaRPr lang="ko-KR" altLang="en-US" sz="31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51584" y="1857364"/>
            <a:ext cx="6235258" cy="4669877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cxnSp>
        <p:nvCxnSpPr>
          <p:cNvPr id="47" name="직선 연결선 46"/>
          <p:cNvCxnSpPr/>
          <p:nvPr/>
        </p:nvCxnSpPr>
        <p:spPr>
          <a:xfrm>
            <a:off x="3143240" y="2428868"/>
            <a:ext cx="400052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43240" y="2071678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상세정보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내 강의보기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성적조회</a:t>
            </a:r>
            <a:endParaRPr lang="ko-KR" altLang="en-US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3214678" y="2428868"/>
            <a:ext cx="92869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3438" y="2643182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반 </a:t>
            </a:r>
            <a:r>
              <a:rPr lang="en-US" altLang="ko-KR" sz="1200" dirty="0" smtClean="0"/>
              <a:t>:  A</a:t>
            </a:r>
            <a:r>
              <a:rPr lang="ko-KR" altLang="en-US" sz="1200" dirty="0" smtClean="0"/>
              <a:t>반</a:t>
            </a:r>
            <a:endParaRPr lang="en-US" altLang="ko-KR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643438" y="3071810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기수  </a:t>
            </a:r>
            <a:r>
              <a:rPr lang="en-US" altLang="ko-KR" sz="1200" dirty="0" smtClean="0"/>
              <a:t>:  27</a:t>
            </a:r>
            <a:r>
              <a:rPr lang="ko-KR" altLang="en-US" sz="1200" dirty="0" smtClean="0"/>
              <a:t>기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3438" y="3500438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 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김태희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428992" y="3929066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연락처  </a:t>
            </a:r>
            <a:r>
              <a:rPr lang="en-US" altLang="ko-KR" sz="1200" dirty="0" smtClean="0"/>
              <a:t>:  010-0100-0004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428992" y="4171955"/>
            <a:ext cx="278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생년월일  </a:t>
            </a:r>
            <a:r>
              <a:rPr lang="en-US" altLang="ko-KR" sz="1200" dirty="0" smtClean="0"/>
              <a:t>:  1980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03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29</a:t>
            </a:r>
            <a:r>
              <a:rPr lang="ko-KR" altLang="en-US" sz="1200" dirty="0" smtClean="0"/>
              <a:t>일</a:t>
            </a:r>
            <a:r>
              <a:rPr lang="en-US" altLang="ko-KR" sz="1200" dirty="0" smtClean="0"/>
              <a:t>  </a:t>
            </a:r>
            <a:endParaRPr lang="ko-KR" altLang="en-US" sz="1200" dirty="0"/>
          </a:p>
        </p:txBody>
      </p:sp>
      <p:pic>
        <p:nvPicPr>
          <p:cNvPr id="22" name="그림 21" descr="김태희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2643182"/>
            <a:ext cx="857256" cy="10715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357554" y="4714884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자격유무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428992" y="5000636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정보처리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산업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기사  </a:t>
            </a:r>
            <a:endParaRPr lang="en-US" altLang="ko-KR" sz="12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428992" y="5357826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JLPT</a:t>
            </a:r>
            <a:endParaRPr lang="ko-KR" altLang="en-US" sz="1200" dirty="0"/>
          </a:p>
        </p:txBody>
      </p:sp>
      <p:pic>
        <p:nvPicPr>
          <p:cNvPr id="26" name="그림 25" descr="체크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2066" y="4929198"/>
            <a:ext cx="357190" cy="32971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081597" y="5373800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r>
              <a:rPr lang="ko-KR" altLang="en-US" sz="1200" dirty="0" smtClean="0"/>
              <a:t>급</a:t>
            </a:r>
            <a:endParaRPr lang="ko-KR" altLang="en-US" sz="1200" dirty="0"/>
          </a:p>
        </p:txBody>
      </p:sp>
      <p:sp>
        <p:nvSpPr>
          <p:cNvPr id="28" name="빗면 27"/>
          <p:cNvSpPr/>
          <p:nvPr/>
        </p:nvSpPr>
        <p:spPr>
          <a:xfrm>
            <a:off x="3428992" y="5715016"/>
            <a:ext cx="857256" cy="214314"/>
          </a:xfrm>
          <a:prstGeom prst="bevel">
            <a:avLst/>
          </a:prstGeom>
          <a:solidFill>
            <a:schemeClr val="bg1">
              <a:lumMod val="75000"/>
            </a:schemeClr>
          </a:solidFill>
          <a:ln w="0" cmpd="sng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정보수정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38522" y="4429132"/>
            <a:ext cx="277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E-mail  :  taehee1004@naver.com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53533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2230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err="1" smtClean="0"/>
              <a:t>마이페이지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내 강의보기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2844" y="1643050"/>
            <a:ext cx="23574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00" b="1" dirty="0" err="1" smtClean="0"/>
              <a:t>마이페이지</a:t>
            </a:r>
            <a:endParaRPr lang="ko-KR" altLang="en-US" sz="31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51584" y="1857364"/>
            <a:ext cx="6235258" cy="4669877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cxnSp>
        <p:nvCxnSpPr>
          <p:cNvPr id="47" name="직선 연결선 46"/>
          <p:cNvCxnSpPr/>
          <p:nvPr/>
        </p:nvCxnSpPr>
        <p:spPr>
          <a:xfrm>
            <a:off x="3143240" y="2428868"/>
            <a:ext cx="400052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43240" y="2071678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상세정보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내 강의보기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성적조회</a:t>
            </a:r>
            <a:endParaRPr lang="ko-KR" altLang="en-US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4357686" y="2428868"/>
            <a:ext cx="1214446" cy="207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86116" y="2500306"/>
            <a:ext cx="3571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ICT | </a:t>
            </a:r>
            <a:r>
              <a:rPr lang="ko-KR" altLang="en-US" sz="1200" dirty="0" smtClean="0"/>
              <a:t>일본어</a:t>
            </a:r>
            <a:endParaRPr lang="ko-KR" altLang="en-US" sz="12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3357554" y="2786058"/>
            <a:ext cx="4000528" cy="1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57554" y="2928934"/>
            <a:ext cx="3571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Java fundamental   </a:t>
            </a:r>
            <a:r>
              <a:rPr lang="ko-KR" altLang="en-US" sz="1200" b="1" dirty="0" smtClean="0"/>
              <a:t>담당강사</a:t>
            </a:r>
            <a:r>
              <a:rPr lang="en-US" altLang="ko-KR" sz="1200" b="1" dirty="0" smtClean="0"/>
              <a:t>:</a:t>
            </a:r>
            <a:r>
              <a:rPr lang="ko-KR" altLang="en-US" sz="1200" b="1" dirty="0" smtClean="0"/>
              <a:t>아무개  일정</a:t>
            </a:r>
            <a:r>
              <a:rPr lang="en-US" altLang="ko-KR" sz="1200" b="1" dirty="0" smtClean="0"/>
              <a:t>:</a:t>
            </a:r>
            <a:r>
              <a:rPr lang="ko-KR" altLang="en-US" sz="1200" b="1" dirty="0" smtClean="0"/>
              <a:t>언제</a:t>
            </a:r>
            <a:endParaRPr lang="ko-KR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366706" y="3294276"/>
            <a:ext cx="377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Web Programming </a:t>
            </a:r>
            <a:r>
              <a:rPr lang="ko-KR" altLang="en-US" sz="1200" b="1" dirty="0"/>
              <a:t>담당강사</a:t>
            </a:r>
            <a:r>
              <a:rPr lang="en-US" altLang="ko-KR" sz="1200" b="1" dirty="0"/>
              <a:t>:</a:t>
            </a:r>
            <a:r>
              <a:rPr lang="ko-KR" altLang="en-US" sz="1200" b="1" dirty="0"/>
              <a:t>아무개  일정</a:t>
            </a:r>
            <a:r>
              <a:rPr lang="en-US" altLang="ko-KR" sz="1200" b="1" dirty="0"/>
              <a:t>:</a:t>
            </a:r>
            <a:r>
              <a:rPr lang="ko-KR" altLang="en-US" sz="1200" b="1" dirty="0"/>
              <a:t>언제</a:t>
            </a:r>
          </a:p>
          <a:p>
            <a:r>
              <a:rPr lang="en-US" altLang="ko-KR" sz="1200" b="1" dirty="0" smtClean="0"/>
              <a:t>  </a:t>
            </a:r>
            <a:endParaRPr lang="ko-KR" alt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857488" y="542926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◀</a:t>
            </a:r>
            <a:r>
              <a:rPr lang="en-US" altLang="ko-KR" dirty="0" smtClean="0"/>
              <a:t>	1	</a:t>
            </a:r>
            <a:r>
              <a:rPr lang="ko-KR" altLang="en-US" dirty="0" smtClean="0"/>
              <a:t>▶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30796" y="2780928"/>
            <a:ext cx="2136948" cy="3744416"/>
            <a:chOff x="130796" y="2780928"/>
            <a:chExt cx="2136948" cy="3744416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130796" y="2780928"/>
              <a:ext cx="2136948" cy="3744416"/>
            </a:xfrm>
            <a:prstGeom prst="round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1520" y="2924944"/>
              <a:ext cx="1944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마이페이지</a:t>
              </a:r>
              <a:endParaRPr lang="ko-KR" altLang="en-US" dirty="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27161" y="4071942"/>
              <a:ext cx="1944217" cy="432048"/>
            </a:xfrm>
            <a:prstGeom prst="roundRect">
              <a:avLst/>
            </a:prstGeom>
            <a:solidFill>
              <a:srgbClr val="6F8A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3165" y="3573016"/>
              <a:ext cx="19442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상세정보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ko-KR" altLang="en-US" dirty="0" smtClean="0"/>
                <a:t>내 강의보기</a:t>
              </a:r>
              <a:endParaRPr lang="en-US" altLang="ko-KR" dirty="0"/>
            </a:p>
            <a:p>
              <a:endParaRPr lang="en-US" altLang="ko-KR" dirty="0" smtClean="0"/>
            </a:p>
            <a:p>
              <a:r>
                <a:rPr lang="ko-KR" altLang="en-US" dirty="0" smtClean="0"/>
                <a:t>성적조회</a:t>
              </a:r>
              <a:endParaRPr lang="en-US" altLang="ko-KR" dirty="0" smtClean="0"/>
            </a:p>
            <a:p>
              <a:endParaRPr lang="ko-KR" altLang="en-US" dirty="0"/>
            </a:p>
          </p:txBody>
        </p:sp>
      </p:grpSp>
      <p:sp>
        <p:nvSpPr>
          <p:cNvPr id="20" name="설명선 1(테두리 없음) 19"/>
          <p:cNvSpPr/>
          <p:nvPr/>
        </p:nvSpPr>
        <p:spPr>
          <a:xfrm>
            <a:off x="7072330" y="2143116"/>
            <a:ext cx="1214446" cy="714380"/>
          </a:xfrm>
          <a:prstGeom prst="callout1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클릭하면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해당 강의페이지로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xmlns="" val="271022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2301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err="1" smtClean="0"/>
              <a:t>마이페이지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성적조회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2844" y="1643050"/>
            <a:ext cx="235745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00" b="1" dirty="0" err="1" smtClean="0"/>
              <a:t>마이페이지</a:t>
            </a:r>
            <a:endParaRPr lang="ko-KR" altLang="en-US" sz="31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51584" y="1857364"/>
            <a:ext cx="6235258" cy="4669877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cxnSp>
        <p:nvCxnSpPr>
          <p:cNvPr id="47" name="직선 연결선 46"/>
          <p:cNvCxnSpPr/>
          <p:nvPr/>
        </p:nvCxnSpPr>
        <p:spPr>
          <a:xfrm>
            <a:off x="3143240" y="2428868"/>
            <a:ext cx="400052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43240" y="2071678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상세정보 </a:t>
            </a:r>
            <a:r>
              <a:rPr lang="en-US" altLang="ko-KR" dirty="0" smtClean="0"/>
              <a:t>| </a:t>
            </a:r>
            <a:r>
              <a:rPr lang="ko-KR" altLang="en-US" dirty="0" smtClean="0"/>
              <a:t>내 강의보기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성적조회</a:t>
            </a:r>
            <a:endParaRPr lang="ko-KR" altLang="en-US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5786446" y="2428868"/>
            <a:ext cx="92869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xmlns="" val="1145230354"/>
              </p:ext>
            </p:extLst>
          </p:nvPr>
        </p:nvGraphicFramePr>
        <p:xfrm>
          <a:off x="3071802" y="2786058"/>
          <a:ext cx="5214974" cy="178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차트 17"/>
          <p:cNvGraphicFramePr/>
          <p:nvPr/>
        </p:nvGraphicFramePr>
        <p:xfrm>
          <a:off x="3000364" y="4714884"/>
          <a:ext cx="5572164" cy="1746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428992" y="257174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ICT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428992" y="450057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일본어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30796" y="2780928"/>
            <a:ext cx="2136948" cy="3744416"/>
            <a:chOff x="130796" y="2780928"/>
            <a:chExt cx="2136948" cy="3744416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30796" y="2780928"/>
              <a:ext cx="2136948" cy="3744416"/>
            </a:xfrm>
            <a:prstGeom prst="round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520" y="2924944"/>
              <a:ext cx="1944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마이페이지</a:t>
              </a:r>
              <a:endParaRPr lang="ko-KR" altLang="en-US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27161" y="4643446"/>
              <a:ext cx="1944217" cy="432048"/>
            </a:xfrm>
            <a:prstGeom prst="roundRect">
              <a:avLst/>
            </a:prstGeom>
            <a:solidFill>
              <a:srgbClr val="6F8AFF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 smtClean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3165" y="3573016"/>
              <a:ext cx="19442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상세정보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ko-KR" altLang="en-US" dirty="0" smtClean="0"/>
                <a:t>내 강의보기</a:t>
              </a:r>
              <a:endParaRPr lang="en-US" altLang="ko-KR" dirty="0"/>
            </a:p>
            <a:p>
              <a:endParaRPr lang="en-US" altLang="ko-KR" dirty="0" smtClean="0"/>
            </a:p>
            <a:p>
              <a:r>
                <a:rPr lang="ko-KR" altLang="en-US" dirty="0" smtClean="0"/>
                <a:t>성적조회</a:t>
              </a:r>
              <a:endParaRPr lang="en-US" altLang="ko-KR" dirty="0" smtClean="0"/>
            </a:p>
            <a:p>
              <a:endParaRPr lang="ko-KR" altLang="en-US" dirty="0"/>
            </a:p>
          </p:txBody>
        </p:sp>
      </p:grpSp>
      <p:sp>
        <p:nvSpPr>
          <p:cNvPr id="20" name="설명선 2(테두리 없음) 19"/>
          <p:cNvSpPr/>
          <p:nvPr/>
        </p:nvSpPr>
        <p:spPr>
          <a:xfrm>
            <a:off x="7572396" y="2071678"/>
            <a:ext cx="1428760" cy="785818"/>
          </a:xfrm>
          <a:prstGeom prst="callout2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성적관리 페이지로 링크 된다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실제 완성된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페이지는 차트가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아닐 수 있다</a:t>
            </a:r>
            <a:r>
              <a:rPr lang="en-US" altLang="ko-KR" sz="900" dirty="0" smtClean="0"/>
              <a:t>.</a:t>
            </a:r>
            <a:endParaRPr lang="ko-KR" alt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xmlns="" val="7815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모서리가 둥근 직사각형 65"/>
          <p:cNvSpPr/>
          <p:nvPr/>
        </p:nvSpPr>
        <p:spPr>
          <a:xfrm>
            <a:off x="2551584" y="1857364"/>
            <a:ext cx="6235258" cy="4669877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676207"/>
            <a:ext cx="9144000" cy="448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smtClean="0"/>
              <a:t>홈 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공지사항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인원관</a:t>
            </a:r>
            <a:r>
              <a:rPr lang="ko-KR" altLang="en-US" sz="2000" dirty="0"/>
              <a:t>리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 </a:t>
            </a:r>
            <a:r>
              <a:rPr lang="ko-KR" altLang="en-US" sz="2000" dirty="0" smtClean="0"/>
              <a:t>커리큘</a:t>
            </a:r>
            <a:r>
              <a:rPr lang="ko-KR" altLang="en-US" sz="2000" dirty="0"/>
              <a:t>럼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| 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r>
              <a:rPr lang="ko-KR" altLang="en-US" sz="2000" dirty="0" smtClean="0"/>
              <a:t>   </a:t>
            </a:r>
            <a:r>
              <a:rPr lang="en-US" altLang="ko-KR" sz="2000" dirty="0" smtClean="0"/>
              <a:t>    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0796" y="2780928"/>
            <a:ext cx="2136948" cy="3744416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1370882"/>
            <a:ext cx="6336704" cy="272768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브레드스크럼</a:t>
            </a:r>
            <a:r>
              <a:rPr lang="en-US" altLang="ko-KR" sz="900" dirty="0" smtClean="0"/>
              <a:t>)</a:t>
            </a:r>
            <a:endParaRPr lang="ko-KR" altLang="en-US" sz="9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292494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학사관리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4282" y="3714752"/>
            <a:ext cx="1944217" cy="432048"/>
          </a:xfrm>
          <a:prstGeom prst="roundRect">
            <a:avLst/>
          </a:prstGeom>
          <a:solidFill>
            <a:srgbClr val="6F8A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51520" y="3480530"/>
            <a:ext cx="19442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/>
              <a:t>회원 승인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선생님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학생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55776" y="1370882"/>
            <a:ext cx="2587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인원현황</a:t>
            </a:r>
            <a:r>
              <a:rPr lang="en-US" altLang="ko-KR" sz="1000" dirty="0" smtClean="0"/>
              <a:t>-&gt;</a:t>
            </a:r>
            <a:r>
              <a:rPr lang="ko-KR" altLang="en-US" sz="1000" dirty="0" smtClean="0"/>
              <a:t>회원 승인 관리</a:t>
            </a:r>
            <a:endParaRPr lang="ko-KR" altLang="en-US" sz="10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3214678" y="2000240"/>
            <a:ext cx="4857784" cy="361742"/>
            <a:chOff x="1285852" y="2428868"/>
            <a:chExt cx="4857784" cy="361742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1285852" y="2783411"/>
              <a:ext cx="4857784" cy="71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071802" y="2428868"/>
              <a:ext cx="12858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bg1"/>
                  </a:solidFill>
                </a:rPr>
                <a:t>선생님</a:t>
              </a:r>
              <a:r>
                <a:rPr lang="en-US" altLang="ko-KR" sz="1100" dirty="0" smtClean="0">
                  <a:solidFill>
                    <a:schemeClr val="bg1"/>
                  </a:solidFill>
                </a:rPr>
                <a:t> | </a:t>
              </a:r>
              <a:r>
                <a:rPr lang="ko-KR" altLang="en-US" sz="1100" dirty="0" smtClean="0">
                  <a:solidFill>
                    <a:schemeClr val="bg1"/>
                  </a:solidFill>
                </a:rPr>
                <a:t>학생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14282" y="164305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인원현황</a:t>
            </a:r>
            <a:endParaRPr lang="ko-KR" altLang="en-US" sz="3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357554" y="2714620"/>
            <a:ext cx="13573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안성현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김태희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김두용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이영보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은다훈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김용수</a:t>
            </a:r>
            <a:endParaRPr lang="ko-KR" altLang="en-US" sz="12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6643702" y="2000240"/>
            <a:ext cx="1571636" cy="276999"/>
            <a:chOff x="3071802" y="2886075"/>
            <a:chExt cx="1571636" cy="276999"/>
          </a:xfrm>
        </p:grpSpPr>
        <p:sp>
          <p:nvSpPr>
            <p:cNvPr id="50" name="직사각형 49"/>
            <p:cNvSpPr/>
            <p:nvPr/>
          </p:nvSpPr>
          <p:spPr>
            <a:xfrm>
              <a:off x="3071802" y="2928934"/>
              <a:ext cx="714380" cy="21431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900" dirty="0" smtClean="0"/>
            </a:p>
            <a:p>
              <a:r>
                <a:rPr lang="en-US" altLang="ko-KR" sz="900" dirty="0" smtClean="0"/>
                <a:t>27</a:t>
              </a:r>
              <a:r>
                <a:rPr lang="ko-KR" altLang="en-US" sz="900" dirty="0" smtClean="0"/>
                <a:t>기</a:t>
              </a:r>
              <a:r>
                <a:rPr lang="en-US" altLang="ko-KR" sz="900" dirty="0" smtClean="0"/>
                <a:t>,28</a:t>
              </a:r>
              <a:r>
                <a:rPr lang="ko-KR" altLang="en-US" sz="900" dirty="0" smtClean="0"/>
                <a:t>기</a:t>
              </a:r>
              <a:endParaRPr lang="en-US" altLang="ko-KR" sz="900" dirty="0" smtClean="0"/>
            </a:p>
            <a:p>
              <a:pPr algn="ctr"/>
              <a:endParaRPr lang="ko-KR" altLang="en-US" sz="900" dirty="0" smtClean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14744" y="2886075"/>
              <a:ext cx="928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검색</a:t>
              </a:r>
              <a:endParaRPr lang="en-US" altLang="ko-KR" sz="1200" dirty="0" smtClean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414836" y="2719382"/>
            <a:ext cx="814394" cy="2066940"/>
            <a:chOff x="4414836" y="2719382"/>
            <a:chExt cx="814394" cy="2066940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4414836" y="2719382"/>
              <a:ext cx="800106" cy="2857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/>
                <a:t>승인 취소</a:t>
              </a:r>
              <a:endParaRPr lang="ko-KR" altLang="en-US" sz="1000" dirty="0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4429124" y="3071810"/>
              <a:ext cx="800106" cy="2857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smtClean="0"/>
                <a:t>승인 취소</a:t>
              </a:r>
              <a:endParaRPr lang="ko-KR" altLang="en-US" sz="1000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4429124" y="3429000"/>
              <a:ext cx="800106" cy="2857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/>
                <a:t>승인 취소</a:t>
              </a:r>
              <a:endParaRPr lang="ko-KR" altLang="en-US" sz="1000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4429124" y="3786190"/>
              <a:ext cx="800106" cy="2857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smtClean="0"/>
                <a:t>승인 취소</a:t>
              </a:r>
              <a:endParaRPr lang="ko-KR" altLang="en-US" sz="1000" dirty="0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429124" y="4143380"/>
              <a:ext cx="800106" cy="2857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smtClean="0"/>
                <a:t>승인 취소</a:t>
              </a:r>
              <a:endParaRPr lang="ko-KR" altLang="en-US" sz="1000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4429124" y="4500570"/>
              <a:ext cx="800106" cy="2857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smtClean="0"/>
                <a:t>승인 취소</a:t>
              </a:r>
              <a:endParaRPr lang="ko-KR" altLang="en-US" sz="10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429256" y="2714620"/>
            <a:ext cx="13573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안성현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김태희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27</a:t>
            </a:r>
            <a:r>
              <a:rPr lang="ko-KR" altLang="en-US" sz="1200" dirty="0" smtClean="0"/>
              <a:t>기 김두용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28</a:t>
            </a:r>
            <a:r>
              <a:rPr lang="ko-KR" altLang="en-US" sz="1200" dirty="0" smtClean="0"/>
              <a:t>기 취준생</a:t>
            </a:r>
            <a:r>
              <a:rPr lang="en-US" altLang="ko-KR" sz="1200" dirty="0" smtClean="0"/>
              <a:t>1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28</a:t>
            </a:r>
            <a:r>
              <a:rPr lang="ko-KR" altLang="en-US" sz="1200" dirty="0" smtClean="0"/>
              <a:t>기 취준생</a:t>
            </a:r>
            <a:r>
              <a:rPr lang="en-US" altLang="ko-KR" sz="1200" dirty="0" smtClean="0"/>
              <a:t>2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28</a:t>
            </a:r>
            <a:r>
              <a:rPr lang="ko-KR" altLang="en-US" sz="1200" dirty="0" smtClean="0"/>
              <a:t>기 취준생</a:t>
            </a:r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6448438" y="2719382"/>
            <a:ext cx="814394" cy="2066940"/>
            <a:chOff x="4414836" y="2719382"/>
            <a:chExt cx="814394" cy="2066940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4414836" y="2719382"/>
              <a:ext cx="800106" cy="2857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smtClean="0"/>
                <a:t>승인 취소</a:t>
              </a:r>
              <a:endParaRPr lang="ko-KR" altLang="en-US" sz="1000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429124" y="3071810"/>
              <a:ext cx="800106" cy="2857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smtClean="0"/>
                <a:t>승인 취소</a:t>
              </a:r>
              <a:endParaRPr lang="ko-KR" altLang="en-US" sz="1000" dirty="0"/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4429124" y="3429000"/>
              <a:ext cx="800106" cy="2857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/>
                <a:t>승인 취소</a:t>
              </a:r>
              <a:endParaRPr lang="ko-KR" altLang="en-US" sz="1000" dirty="0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4429124" y="3786190"/>
              <a:ext cx="800106" cy="2857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/>
                <a:t>승인 </a:t>
              </a:r>
              <a:endParaRPr lang="ko-KR" altLang="en-US" sz="1000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429124" y="4143380"/>
              <a:ext cx="800106" cy="2857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/>
                <a:t>승인 </a:t>
              </a:r>
              <a:endParaRPr lang="ko-KR" altLang="en-US" sz="1000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4429124" y="4500570"/>
              <a:ext cx="800106" cy="2857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/>
                <a:t>승인 </a:t>
              </a:r>
              <a:endParaRPr lang="ko-KR" altLang="en-US" sz="100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071934" y="5357826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◀</a:t>
            </a:r>
            <a:r>
              <a:rPr lang="en-US" altLang="ko-KR" dirty="0" smtClean="0"/>
              <a:t>	1	</a:t>
            </a:r>
            <a:r>
              <a:rPr lang="ko-KR" altLang="en-US" dirty="0" smtClean="0"/>
              <a:t>▶</a:t>
            </a:r>
            <a:endParaRPr lang="ko-KR" altLang="en-US" dirty="0"/>
          </a:p>
        </p:txBody>
      </p:sp>
      <p:sp>
        <p:nvSpPr>
          <p:cNvPr id="89" name="양쪽 모서리가 잘린 사각형 88"/>
          <p:cNvSpPr/>
          <p:nvPr/>
        </p:nvSpPr>
        <p:spPr>
          <a:xfrm>
            <a:off x="3857620" y="2143116"/>
            <a:ext cx="642942" cy="214314"/>
          </a:xfrm>
          <a:prstGeom prst="snip2Same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/>
              <a:t>학생</a:t>
            </a:r>
          </a:p>
        </p:txBody>
      </p:sp>
      <p:sp>
        <p:nvSpPr>
          <p:cNvPr id="88" name="양쪽 모서리가 잘린 사각형 87"/>
          <p:cNvSpPr/>
          <p:nvPr/>
        </p:nvSpPr>
        <p:spPr>
          <a:xfrm>
            <a:off x="3214678" y="2143116"/>
            <a:ext cx="642942" cy="214314"/>
          </a:xfrm>
          <a:prstGeom prst="snip2Same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 smtClean="0"/>
              <a:t>선생님</a:t>
            </a:r>
          </a:p>
        </p:txBody>
      </p:sp>
      <p:sp>
        <p:nvSpPr>
          <p:cNvPr id="90" name="설명선 2(테두리 없음) 89"/>
          <p:cNvSpPr/>
          <p:nvPr/>
        </p:nvSpPr>
        <p:spPr>
          <a:xfrm>
            <a:off x="2000232" y="2643182"/>
            <a:ext cx="1071570" cy="642942"/>
          </a:xfrm>
          <a:prstGeom prst="callout2">
            <a:avLst>
              <a:gd name="adj1" fmla="val 18750"/>
              <a:gd name="adj2" fmla="val 102777"/>
              <a:gd name="adj3" fmla="val -1990"/>
              <a:gd name="adj4" fmla="val 159332"/>
              <a:gd name="adj5" fmla="val -48980"/>
              <a:gd name="adj6" fmla="val 161331"/>
            </a:avLst>
          </a:prstGeom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mtClean="0"/>
              <a:t>용수 형이 말한 형태의 메뉴</a:t>
            </a:r>
            <a:endParaRPr lang="ko-KR" alt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xmlns="" val="28828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2594</Words>
  <Application>Microsoft Office PowerPoint</Application>
  <PresentationFormat>화면 슬라이드 쇼(4:3)</PresentationFormat>
  <Paragraphs>2338</Paragraphs>
  <Slides>41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3조 UI 정의서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 UI 정의서</dc:title>
  <dc:creator>Lee</dc:creator>
  <cp:lastModifiedBy>user</cp:lastModifiedBy>
  <cp:revision>11</cp:revision>
  <dcterms:created xsi:type="dcterms:W3CDTF">2014-10-05T14:39:45Z</dcterms:created>
  <dcterms:modified xsi:type="dcterms:W3CDTF">2014-10-06T05:48:57Z</dcterms:modified>
</cp:coreProperties>
</file>