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57" r:id="rId3"/>
    <p:sldId id="260" r:id="rId4"/>
    <p:sldId id="261" r:id="rId5"/>
    <p:sldId id="264" r:id="rId6"/>
    <p:sldId id="263"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16"/>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atin typeface="Droid Sans Fallback" panose="020B0502000000000001" charset="-122"/>
                <a:ea typeface="Droid Sans Fallback" panose="020B0502000000000001" charset="-122"/>
                <a:cs typeface="DejaVu Sans" panose="020B0603030804020204" charset="0"/>
              </a:defRPr>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atin typeface="Droid Sans Fallback" panose="020B0502000000000001" charset="-122"/>
                <a:ea typeface="Droid Sans Fallback" panose="020B0502000000000001" charset="-122"/>
                <a:cs typeface="DejaVu Sans" panose="020B0603030804020204" charset="0"/>
              </a:defRPr>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atin typeface="Droid Sans Fallback" panose="020B0502000000000001" charset="-122"/>
                <a:ea typeface="Droid Sans Fallback" panose="020B0502000000000001" charset="-122"/>
                <a:cs typeface="DejaVu Sans" panose="020B0603030804020204" charset="0"/>
              </a:defRPr>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atin typeface="Droid Sans Fallback" panose="020B0502000000000001" charset="-122"/>
                <a:ea typeface="Droid Sans Fallback" panose="020B0502000000000001" charset="-122"/>
                <a:cs typeface="DejaVu Sans" panose="020B0603030804020204" charset="0"/>
              </a:defRPr>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Droid Sans Fallback" panose="020B0502000000000001" charset="-122"/>
        <a:ea typeface="Droid Sans Fallback" panose="020B0502000000000001" charset="-122"/>
        <a:cs typeface="DejaVu Sans" panose="020B0603030804020204" charset="0"/>
      </a:defRPr>
    </a:lvl1pPr>
    <a:lvl2pPr marL="457200" algn="l" defTabSz="914400" rtl="0" eaLnBrk="1" latinLnBrk="0" hangingPunct="1">
      <a:defRPr sz="1200" kern="1200">
        <a:solidFill>
          <a:schemeClr val="tx1"/>
        </a:solidFill>
        <a:latin typeface="Droid Sans Fallback" panose="020B0502000000000001" charset="-122"/>
        <a:ea typeface="Droid Sans Fallback" panose="020B0502000000000001" charset="-122"/>
        <a:cs typeface="DejaVu Sans" panose="020B0603030804020204" charset="0"/>
      </a:defRPr>
    </a:lvl2pPr>
    <a:lvl3pPr marL="914400" algn="l" defTabSz="914400" rtl="0" eaLnBrk="1" latinLnBrk="0" hangingPunct="1">
      <a:defRPr sz="1200" kern="1200">
        <a:solidFill>
          <a:schemeClr val="tx1"/>
        </a:solidFill>
        <a:latin typeface="Droid Sans Fallback" panose="020B0502000000000001" charset="-122"/>
        <a:ea typeface="Droid Sans Fallback" panose="020B0502000000000001" charset="-122"/>
        <a:cs typeface="DejaVu Sans" panose="020B0603030804020204" charset="0"/>
      </a:defRPr>
    </a:lvl3pPr>
    <a:lvl4pPr marL="1371600" algn="l" defTabSz="914400" rtl="0" eaLnBrk="1" latinLnBrk="0" hangingPunct="1">
      <a:defRPr sz="1200" kern="1200">
        <a:solidFill>
          <a:schemeClr val="tx1"/>
        </a:solidFill>
        <a:latin typeface="Droid Sans Fallback" panose="020B0502000000000001" charset="-122"/>
        <a:ea typeface="Droid Sans Fallback" panose="020B0502000000000001" charset="-122"/>
        <a:cs typeface="DejaVu Sans" panose="020B0603030804020204" charset="0"/>
      </a:defRPr>
    </a:lvl4pPr>
    <a:lvl5pPr marL="1828800" algn="l" defTabSz="914400" rtl="0" eaLnBrk="1" latinLnBrk="0" hangingPunct="1">
      <a:defRPr sz="1200" kern="1200">
        <a:solidFill>
          <a:schemeClr val="tx1"/>
        </a:solidFill>
        <a:latin typeface="Droid Sans Fallback" panose="020B0502000000000001" charset="-122"/>
        <a:ea typeface="Droid Sans Fallback" panose="020B0502000000000001" charset="-122"/>
        <a:cs typeface="DejaVu Sans" panose="020B06030308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true"/>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true" noChangeArrowheads="true"/>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true" noChangeArrowheads="true"/>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true" noChangeArrowheads="true"/>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760FBDFE-C587-4B4C-A407-44438C67B59E}" type="datetimeFigureOut">
              <a:rPr lang="zh-CN" altLang="en-US" smtClean="0"/>
            </a:fld>
            <a:endParaRPr lang="zh-CN" altLang="en-US"/>
          </a:p>
        </p:txBody>
      </p:sp>
      <p:sp>
        <p:nvSpPr>
          <p:cNvPr id="10" name="Rectangle 6"/>
          <p:cNvSpPr>
            <a:spLocks noGrp="true" noChangeArrowheads="true"/>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endParaRPr lang="zh-CN" altLang="en-US"/>
          </a:p>
        </p:txBody>
      </p:sp>
      <p:sp>
        <p:nvSpPr>
          <p:cNvPr id="11" name="Rectangle 7"/>
          <p:cNvSpPr>
            <a:spLocks noGrp="true" noChangeArrowheads="true"/>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endParaRPr>
          </a:p>
        </p:txBody>
      </p:sp>
      <p:sp>
        <p:nvSpPr>
          <p:cNvPr id="5" name="Footer Placeholder 4"/>
          <p:cNvSpPr>
            <a:spLocks noGrp="true"/>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endParaRPr>
          </a:p>
        </p:txBody>
      </p:sp>
      <p:sp>
        <p:nvSpPr>
          <p:cNvPr id="6" name="Slide Number Placeholder 5"/>
          <p:cNvSpPr>
            <a:spLocks noGrp="true"/>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rPr>
            </a:fld>
            <a:endParaRPr kumimoji="0" lang="en-US" altLang="zh-CN" sz="1400" b="0" i="0" u="none" strike="noStrike" kern="1200" cap="none" spc="0" normalizeH="0" baseline="0" noProof="0" smtClean="0">
              <a:ln>
                <a:noFill/>
              </a:ln>
              <a:solidFill>
                <a:schemeClr val="tx1"/>
              </a:solidFill>
              <a:effectLst/>
              <a:uLnTx/>
              <a:uFillTx/>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true"/>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true"/>
          </p:cNvSpPr>
          <p:nvPr>
            <p:ph type="ftr" sz="quarter" idx="11"/>
          </p:nvPr>
        </p:nvSpPr>
        <p:spPr/>
        <p:txBody>
          <a:bodyPr/>
          <a:p>
            <a:endParaRPr lang="zh-CN" altLang="en-US"/>
          </a:p>
        </p:txBody>
      </p:sp>
      <p:sp>
        <p:nvSpPr>
          <p:cNvPr id="7" name="Slide Number Placeholder 6"/>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true"/>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true"/>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true"/>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true"/>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true"/>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true"/>
          </p:cNvSpPr>
          <p:nvPr>
            <p:ph type="ftr" sz="quarter" idx="11"/>
          </p:nvPr>
        </p:nvSpPr>
        <p:spPr/>
        <p:txBody>
          <a:bodyPr/>
          <a:p>
            <a:endParaRPr lang="zh-CN" altLang="en-US"/>
          </a:p>
        </p:txBody>
      </p:sp>
      <p:sp>
        <p:nvSpPr>
          <p:cNvPr id="9" name="Slide Number Placeholder 8"/>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true"/>
          </p:cNvSpPr>
          <p:nvPr>
            <p:ph type="ftr" sz="quarter" idx="11"/>
          </p:nvPr>
        </p:nvSpPr>
        <p:spPr/>
        <p:txBody>
          <a:bodyPr/>
          <a:p>
            <a:endParaRPr lang="zh-CN" altLang="en-US"/>
          </a:p>
        </p:txBody>
      </p:sp>
      <p:sp>
        <p:nvSpPr>
          <p:cNvPr id="5" name="Slide Number Placeholder 4"/>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true"/>
          </p:cNvSpPr>
          <p:nvPr>
            <p:ph type="ftr" sz="quarter" idx="11"/>
          </p:nvPr>
        </p:nvSpPr>
        <p:spPr/>
        <p:txBody>
          <a:bodyPr/>
          <a:p>
            <a:endParaRPr lang="zh-CN"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true"/>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endParaRPr>
          </a:p>
        </p:txBody>
      </p:sp>
      <p:sp>
        <p:nvSpPr>
          <p:cNvPr id="6" name="Footer Placeholder 5"/>
          <p:cNvSpPr>
            <a:spLocks noGrp="true"/>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endParaRPr>
          </a:p>
        </p:txBody>
      </p:sp>
      <p:sp>
        <p:nvSpPr>
          <p:cNvPr id="7" name="Slide Number Placeholder 6"/>
          <p:cNvSpPr>
            <a:spLocks noGrp="true"/>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rPr>
            </a:fld>
            <a:endParaRPr kumimoji="0" lang="en-US" altLang="zh-CN" sz="1400" b="0" i="0" u="none" strike="noStrike" kern="1200" cap="none" spc="0" normalizeH="0" baseline="0" noProof="0" smtClean="0">
              <a:ln>
                <a:noFill/>
              </a:ln>
              <a:solidFill>
                <a:schemeClr val="tx1"/>
              </a:solidFill>
              <a:effectLst/>
              <a:uLnTx/>
              <a:uFillTx/>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true"/>
          </p:cNvSpPr>
          <p:nvPr>
            <p:ph type="pic" idx="1"/>
          </p:nvPr>
        </p:nvSpPr>
        <p:spPr>
          <a:xfrm>
            <a:off x="5183717" y="987425"/>
            <a:ext cx="6172200" cy="4873625"/>
          </a:xfrm>
        </p:spPr>
        <p:txBody>
          <a:bodyPr vert="horz" wrap="square" lIns="91440" tIns="45720" rIns="91440" bIns="45720" numCol="1" anchor="t" anchorCtr="false" compatLnSpc="true"/>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true"/>
          </p:cNvSpPr>
          <p:nvPr>
            <p:ph type="ftr" sz="quarter" idx="11"/>
          </p:nvPr>
        </p:nvSpPr>
        <p:spPr/>
        <p:txBody>
          <a:bodyPr/>
          <a:p>
            <a:endParaRPr lang="zh-CN" altLang="en-US" dirty="0"/>
          </a:p>
        </p:txBody>
      </p:sp>
      <p:sp>
        <p:nvSpPr>
          <p:cNvPr id="7" name="Slide Number Placeholder 6"/>
          <p:cNvSpPr>
            <a:spLocks noGrp="true"/>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true"/>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true"/>
          </p:cNvSpPr>
          <p:nvPr>
            <p:ph type="title"/>
          </p:nvPr>
        </p:nvSpPr>
        <p:spPr>
          <a:xfrm>
            <a:off x="609600" y="190500"/>
            <a:ext cx="10972800" cy="582613"/>
          </a:xfrm>
          <a:prstGeom prst="rect">
            <a:avLst/>
          </a:prstGeom>
          <a:noFill/>
          <a:ln w="9525">
            <a:noFill/>
          </a:ln>
        </p:spPr>
        <p:txBody>
          <a:bodyPr anchor="ctr" anchorCtr="false"/>
          <a:p>
            <a:pPr lvl="0"/>
            <a:r>
              <a:rPr lang="en-US" altLang="zh-CN" dirty="0"/>
              <a:t>Click to edit Master title style</a:t>
            </a:r>
            <a:endParaRPr lang="en-US" altLang="zh-CN" dirty="0"/>
          </a:p>
        </p:txBody>
      </p:sp>
      <p:sp>
        <p:nvSpPr>
          <p:cNvPr id="1028" name="Rectangle 4"/>
          <p:cNvSpPr>
            <a:spLocks noGrp="true"/>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true" noChangeArrowheads="true"/>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sz="1400"/>
            </a:lvl1pPr>
          </a:lstStyle>
          <a:p>
            <a:fld id="{760FBDFE-C587-4B4C-A407-44438C67B59E}" type="datetimeFigureOut">
              <a:rPr lang="zh-CN" altLang="en-US" smtClean="0"/>
            </a:fld>
            <a:endParaRPr lang="zh-CN" altLang="en-US"/>
          </a:p>
        </p:txBody>
      </p:sp>
      <p:sp>
        <p:nvSpPr>
          <p:cNvPr id="1030" name="Rectangle 6"/>
          <p:cNvSpPr>
            <a:spLocks noGrp="true" noChangeArrowheads="true"/>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ctr">
              <a:defRPr sz="1400"/>
            </a:lvl1pPr>
          </a:lstStyle>
          <a:p>
            <a:endParaRPr lang="zh-CN" altLang="en-US"/>
          </a:p>
        </p:txBody>
      </p:sp>
      <p:sp>
        <p:nvSpPr>
          <p:cNvPr id="1031" name="Rectangle 7"/>
          <p:cNvSpPr>
            <a:spLocks noGrp="true" noChangeArrowheads="true"/>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231140" y="1254125"/>
            <a:ext cx="5077460" cy="5015865"/>
          </a:xfrm>
          <a:prstGeom prst="rect">
            <a:avLst/>
          </a:prstGeom>
          <a:noFill/>
        </p:spPr>
        <p:txBody>
          <a:bodyPr wrap="square" rtlCol="0" anchor="t">
            <a:spAutoFit/>
          </a:bodyPr>
          <a:p>
            <a:pPr marL="342900" indent="-342900" algn="l">
              <a:buFont typeface="Arial" panose="02080604020202020204" pitchFamily="34" charset="0"/>
              <a:buChar char="•"/>
            </a:pPr>
            <a:r>
              <a:rPr lang="en-US" sz="2000">
                <a:cs typeface="DejaVu Sans" panose="020B0603030804020204" charset="0"/>
                <a:sym typeface="+mn-ea"/>
              </a:rPr>
              <a:t>Central Ops,                          </a:t>
            </a:r>
            <a:endParaRPr lang="en-US" sz="2000">
              <a:cs typeface="DejaVu Sans" panose="020B0603030804020204" charset="0"/>
            </a:endParaRPr>
          </a:p>
          <a:p>
            <a:pPr marL="342900" indent="-342900" algn="l">
              <a:buFont typeface="Arial" panose="02080604020202020204" pitchFamily="34" charset="0"/>
              <a:buChar char="•"/>
            </a:pPr>
            <a:r>
              <a:rPr lang="en-US" sz="2000">
                <a:cs typeface="DejaVu Sans" panose="020B0603030804020204" charset="0"/>
                <a:sym typeface="+mn-ea"/>
              </a:rPr>
              <a:t>WaybackMachine:                 </a:t>
            </a:r>
            <a:endParaRPr lang="en-US" sz="2000">
              <a:cs typeface="DejaVu Sans" panose="020B0603030804020204" charset="0"/>
            </a:endParaRPr>
          </a:p>
          <a:p>
            <a:pPr marL="342900" indent="-342900" algn="l">
              <a:buFont typeface="Arial" panose="02080604020202020204" pitchFamily="34" charset="0"/>
              <a:buChar char="•"/>
            </a:pPr>
            <a:r>
              <a:rPr lang="en-US" sz="2000">
                <a:cs typeface="DejaVu Sans" panose="020B0603030804020204" charset="0"/>
                <a:sym typeface="+mn-ea"/>
              </a:rPr>
              <a:t>Zone-h Defacement Archive</a:t>
            </a:r>
            <a:endParaRPr lang="en-US" sz="2000">
              <a:cs typeface="DejaVu Sans" panose="020B0603030804020204" charset="0"/>
            </a:endParaRPr>
          </a:p>
          <a:p>
            <a:pPr marL="342900" indent="-342900" algn="l">
              <a:buFont typeface="Arial" panose="02080604020202020204" pitchFamily="34" charset="0"/>
              <a:buChar char="•"/>
            </a:pPr>
            <a:r>
              <a:rPr lang="en-US" sz="2000">
                <a:cs typeface="DejaVu Sans" panose="020B0603030804020204" charset="0"/>
                <a:sym typeface="+mn-ea"/>
              </a:rPr>
              <a:t>Domain Tools, </a:t>
            </a:r>
            <a:endParaRPr lang="en-US" sz="2000">
              <a:cs typeface="DejaVu Sans" panose="020B0603030804020204" charset="0"/>
            </a:endParaRPr>
          </a:p>
          <a:p>
            <a:pPr marL="342900" indent="-342900" algn="l">
              <a:buFont typeface="Arial" panose="02080604020202020204" pitchFamily="34" charset="0"/>
              <a:buChar char="•"/>
            </a:pPr>
            <a:r>
              <a:rPr lang="en-US" sz="2000">
                <a:cs typeface="DejaVu Sans" panose="020B0603030804020204" charset="0"/>
                <a:sym typeface="+mn-ea"/>
              </a:rPr>
              <a:t>DNS Stuff, </a:t>
            </a:r>
            <a:endParaRPr lang="en-US" sz="2000">
              <a:cs typeface="DejaVu Sans" panose="020B0603030804020204" charset="0"/>
            </a:endParaRPr>
          </a:p>
          <a:p>
            <a:pPr marL="342900" indent="-342900" algn="l">
              <a:buFont typeface="Arial" panose="02080604020202020204" pitchFamily="34" charset="0"/>
              <a:buChar char="•"/>
            </a:pPr>
            <a:r>
              <a:rPr lang="en-US" sz="2000">
                <a:cs typeface="DejaVu Sans" panose="020B0603030804020204" charset="0"/>
                <a:sym typeface="+mn-ea"/>
              </a:rPr>
              <a:t>MX Toolbox, </a:t>
            </a:r>
            <a:endParaRPr lang="en-US" sz="2000">
              <a:cs typeface="DejaVu Sans" panose="020B0603030804020204" charset="0"/>
            </a:endParaRPr>
          </a:p>
          <a:p>
            <a:pPr marL="342900" indent="-342900" algn="l">
              <a:buFont typeface="Arial" panose="02080604020202020204" pitchFamily="34" charset="0"/>
              <a:buChar char="•"/>
            </a:pPr>
            <a:r>
              <a:rPr lang="en-US" sz="2000">
                <a:cs typeface="DejaVu Sans" panose="020B0603030804020204" charset="0"/>
                <a:sym typeface="+mn-ea"/>
              </a:rPr>
              <a:t>RIPE, </a:t>
            </a:r>
            <a:r>
              <a:rPr lang="" altLang="en-US" sz="2000">
                <a:cs typeface="DejaVu Sans" panose="020B0603030804020204" charset="0"/>
                <a:sym typeface="+mn-ea"/>
              </a:rPr>
              <a:t>(uncover the ISP's)</a:t>
            </a:r>
            <a:endParaRPr lang="en-US" sz="2000">
              <a:cs typeface="DejaVu Sans" panose="020B0603030804020204" charset="0"/>
            </a:endParaRPr>
          </a:p>
          <a:p>
            <a:pPr marL="342900" indent="-342900" algn="l">
              <a:buFont typeface="Arial" panose="02080604020202020204" pitchFamily="34" charset="0"/>
              <a:buChar char="•"/>
            </a:pPr>
            <a:r>
              <a:rPr lang="en-US" sz="2000">
                <a:cs typeface="DejaVu Sans" panose="020B0603030804020204" charset="0"/>
                <a:sym typeface="+mn-ea"/>
              </a:rPr>
              <a:t>WHOIS, </a:t>
            </a:r>
            <a:endParaRPr lang="en-US" sz="2000">
              <a:cs typeface="DejaVu Sans" panose="020B0603030804020204" charset="0"/>
            </a:endParaRPr>
          </a:p>
          <a:p>
            <a:pPr marL="342900" indent="-342900" algn="l">
              <a:buFont typeface="Arial" panose="02080604020202020204" pitchFamily="34" charset="0"/>
              <a:buChar char="•"/>
            </a:pPr>
            <a:r>
              <a:rPr lang="en-US" sz="2000">
                <a:cs typeface="DejaVu Sans" panose="020B0603030804020204" charset="0"/>
                <a:sym typeface="+mn-ea"/>
              </a:rPr>
              <a:t>WHOIS, </a:t>
            </a:r>
            <a:endParaRPr lang="en-US" sz="2000">
              <a:cs typeface="DejaVu Sans" panose="020B0603030804020204" charset="0"/>
            </a:endParaRPr>
          </a:p>
          <a:p>
            <a:pPr marL="342900" indent="-342900" algn="l">
              <a:buFont typeface="Arial" panose="02080604020202020204" pitchFamily="34" charset="0"/>
              <a:buChar char="•"/>
            </a:pPr>
            <a:r>
              <a:rPr lang="en-US" sz="2000">
                <a:cs typeface="DejaVu Sans" panose="020B0603030804020204" charset="0"/>
                <a:sym typeface="+mn-ea"/>
              </a:rPr>
              <a:t>What Is My IP, </a:t>
            </a:r>
            <a:endParaRPr lang="en-US" sz="2000">
              <a:cs typeface="DejaVu Sans" panose="020B0603030804020204" charset="0"/>
            </a:endParaRPr>
          </a:p>
          <a:p>
            <a:pPr marL="342900" indent="-342900" algn="l">
              <a:buFont typeface="Arial" panose="02080604020202020204" pitchFamily="34" charset="0"/>
              <a:buChar char="•"/>
            </a:pPr>
            <a:r>
              <a:rPr lang="en-US" sz="2000">
                <a:cs typeface="DejaVu Sans" panose="020B0603030804020204" charset="0"/>
                <a:sym typeface="+mn-ea"/>
              </a:rPr>
              <a:t>InterNIC, </a:t>
            </a:r>
            <a:endParaRPr lang="en-US" sz="2000">
              <a:cs typeface="DejaVu Sans" panose="020B0603030804020204" charset="0"/>
              <a:sym typeface="+mn-ea"/>
            </a:endParaRPr>
          </a:p>
          <a:p>
            <a:pPr marL="342900" indent="-342900" algn="l">
              <a:buFont typeface="Arial" panose="02080604020202020204" pitchFamily="34" charset="0"/>
              <a:buChar char="•"/>
            </a:pPr>
            <a:r>
              <a:rPr lang="en-US" sz="2000">
                <a:cs typeface="DejaVu Sans" panose="020B0603030804020204" charset="0"/>
                <a:sym typeface="+mn-ea"/>
              </a:rPr>
              <a:t>arin.net, whois.domaintools.com, netcraft.com or ripe.net </a:t>
            </a:r>
            <a:endParaRPr lang="en-US" sz="2000">
              <a:cs typeface="DejaVu Sans" panose="020B0603030804020204" charset="0"/>
              <a:sym typeface="+mn-ea"/>
            </a:endParaRPr>
          </a:p>
          <a:p>
            <a:pPr marL="342900" indent="-342900" algn="l">
              <a:buFont typeface="Arial" panose="02080604020202020204" pitchFamily="34" charset="0"/>
              <a:buChar char="•"/>
            </a:pPr>
            <a:r>
              <a:rPr lang="en-US" sz="2000">
                <a:cs typeface="DejaVu Sans" panose="020B0603030804020204" charset="0"/>
                <a:sym typeface="+mn-ea"/>
              </a:rPr>
              <a:t>Shodan.io</a:t>
            </a:r>
            <a:r>
              <a:rPr lang="en-US" altLang="en-US" sz="2000">
                <a:cs typeface="DejaVu Sans" panose="020B0603030804020204" charset="0"/>
                <a:sym typeface="+mn-ea"/>
              </a:rPr>
              <a:t>, # ip void (good site)</a:t>
            </a:r>
            <a:endParaRPr lang="en-US" altLang="en-US" sz="2000">
              <a:cs typeface="DejaVu Sans" panose="020B0603030804020204" charset="0"/>
              <a:sym typeface="+mn-ea"/>
            </a:endParaRPr>
          </a:p>
          <a:p>
            <a:pPr marL="342900" indent="-342900" algn="l">
              <a:buFont typeface="Arial" panose="02080604020202020204" pitchFamily="34" charset="0"/>
              <a:buChar char="•"/>
            </a:pPr>
            <a:r>
              <a:rPr lang="en-US" altLang="en-US" sz="2000">
                <a:cs typeface="DejaVu Sans" panose="020B0603030804020204" charset="0"/>
                <a:sym typeface="+mn-ea"/>
              </a:rPr>
              <a:t>wappalyzer addon, netcat, httprint, whatweb.</a:t>
            </a:r>
            <a:endParaRPr lang="en-US" altLang="en-US" sz="2000">
              <a:cs typeface="DejaVu Sans" panose="020B0603030804020204" charset="0"/>
              <a:sym typeface="+mn-ea"/>
            </a:endParaRPr>
          </a:p>
        </p:txBody>
      </p:sp>
      <p:sp>
        <p:nvSpPr>
          <p:cNvPr id="3" name="Text Box 2"/>
          <p:cNvSpPr txBox="true"/>
          <p:nvPr/>
        </p:nvSpPr>
        <p:spPr>
          <a:xfrm>
            <a:off x="5601970" y="1270635"/>
            <a:ext cx="6412230" cy="4707890"/>
          </a:xfrm>
          <a:prstGeom prst="rect">
            <a:avLst/>
          </a:prstGeom>
          <a:noFill/>
        </p:spPr>
        <p:txBody>
          <a:bodyPr wrap="square" rtlCol="0" anchor="t">
            <a:spAutoFit/>
          </a:bodyPr>
          <a:p>
            <a:pPr algn="l"/>
            <a:r>
              <a:rPr lang="en-US" altLang="en-US" sz="2000">
                <a:cs typeface="DejaVu Sans" panose="020B0603030804020204" charset="0"/>
                <a:sym typeface="+mn-ea"/>
              </a:rPr>
              <a:t>h</a:t>
            </a:r>
            <a:r>
              <a:rPr lang="en-US" sz="2000">
                <a:cs typeface="DejaVu Sans" panose="020B0603030804020204" charset="0"/>
                <a:sym typeface="+mn-ea"/>
              </a:rPr>
              <a:t>ttp://centralops.net/</a:t>
            </a:r>
            <a:endParaRPr lang="en-US" sz="2000">
              <a:cs typeface="DejaVu Sans" panose="020B0603030804020204" charset="0"/>
            </a:endParaRPr>
          </a:p>
          <a:p>
            <a:pPr algn="l"/>
            <a:r>
              <a:rPr lang="en-US" sz="2000">
                <a:cs typeface="DejaVu Sans" panose="020B0603030804020204" charset="0"/>
                <a:sym typeface="+mn-ea"/>
              </a:rPr>
              <a:t>http://archive.org/</a:t>
            </a:r>
            <a:endParaRPr lang="en-US" sz="2000">
              <a:cs typeface="DejaVu Sans" panose="020B0603030804020204" charset="0"/>
            </a:endParaRPr>
          </a:p>
          <a:p>
            <a:pPr algn="l"/>
            <a:r>
              <a:rPr lang="en-US" altLang="en-US" sz="2000">
                <a:cs typeface="DejaVu Sans" panose="020B0603030804020204" charset="0"/>
                <a:sym typeface="+mn-ea"/>
              </a:rPr>
              <a:t>h</a:t>
            </a:r>
            <a:r>
              <a:rPr lang="en-US" sz="2000">
                <a:cs typeface="DejaVu Sans" panose="020B0603030804020204" charset="0"/>
                <a:sym typeface="+mn-ea"/>
              </a:rPr>
              <a:t>ttp://zone-h.org/</a:t>
            </a:r>
            <a:endParaRPr lang="en-US" sz="2000">
              <a:cs typeface="DejaVu Sans" panose="020B0603030804020204" charset="0"/>
            </a:endParaRPr>
          </a:p>
          <a:p>
            <a:pPr algn="l"/>
            <a:r>
              <a:rPr lang="en-US" sz="2000">
                <a:cs typeface="DejaVu Sans" panose="020B0603030804020204" charset="0"/>
                <a:sym typeface="+mn-ea"/>
              </a:rPr>
              <a:t>http://www.domaintools.com/</a:t>
            </a:r>
            <a:endParaRPr lang="en-US" sz="2000">
              <a:cs typeface="DejaVu Sans" panose="020B0603030804020204" charset="0"/>
            </a:endParaRPr>
          </a:p>
          <a:p>
            <a:pPr algn="l"/>
            <a:r>
              <a:rPr lang="en-US" sz="2000">
                <a:cs typeface="DejaVu Sans" panose="020B0603030804020204" charset="0"/>
                <a:sym typeface="+mn-ea"/>
              </a:rPr>
              <a:t>http://www.dnsstuff.com</a:t>
            </a:r>
            <a:endParaRPr lang="en-US" sz="2000">
              <a:cs typeface="DejaVu Sans" panose="020B0603030804020204" charset="0"/>
            </a:endParaRPr>
          </a:p>
          <a:p>
            <a:pPr algn="l"/>
            <a:r>
              <a:rPr lang="en-US" sz="2000">
                <a:cs typeface="DejaVu Sans" panose="020B0603030804020204" charset="0"/>
                <a:sym typeface="+mn-ea"/>
              </a:rPr>
              <a:t>http://mxtoolbox.com</a:t>
            </a:r>
            <a:endParaRPr lang="en-US" sz="2000">
              <a:cs typeface="DejaVu Sans" panose="020B0603030804020204" charset="0"/>
            </a:endParaRPr>
          </a:p>
          <a:p>
            <a:pPr algn="l"/>
            <a:r>
              <a:rPr lang="en-US" sz="2000">
                <a:cs typeface="DejaVu Sans" panose="020B0603030804020204" charset="0"/>
                <a:sym typeface="+mn-ea"/>
              </a:rPr>
              <a:t>http://www.ripe.net/data-tools/db</a:t>
            </a:r>
            <a:endParaRPr lang="en-US" sz="2000">
              <a:cs typeface="DejaVu Sans" panose="020B0603030804020204" charset="0"/>
            </a:endParaRPr>
          </a:p>
          <a:p>
            <a:pPr algn="l"/>
            <a:r>
              <a:rPr lang="en-US" sz="2000">
                <a:cs typeface="DejaVu Sans" panose="020B0603030804020204" charset="0"/>
                <a:sym typeface="+mn-ea"/>
              </a:rPr>
              <a:t>http://www.whois.com/whois/</a:t>
            </a:r>
            <a:endParaRPr lang="en-US" sz="2000">
              <a:cs typeface="DejaVu Sans" panose="020B0603030804020204" charset="0"/>
            </a:endParaRPr>
          </a:p>
          <a:p>
            <a:pPr algn="l"/>
            <a:r>
              <a:rPr lang="en-US" sz="2000">
                <a:cs typeface="DejaVu Sans" panose="020B0603030804020204" charset="0"/>
                <a:sym typeface="+mn-ea"/>
              </a:rPr>
              <a:t>http://www.whois.sc/</a:t>
            </a:r>
            <a:endParaRPr lang="en-US" sz="2000">
              <a:cs typeface="DejaVu Sans" panose="020B0603030804020204" charset="0"/>
            </a:endParaRPr>
          </a:p>
          <a:p>
            <a:pPr algn="l"/>
            <a:r>
              <a:rPr lang="en-US" sz="2000">
                <a:cs typeface="DejaVu Sans" panose="020B0603030804020204" charset="0"/>
                <a:sym typeface="+mn-ea"/>
              </a:rPr>
              <a:t>http://www.whatismyip.com/</a:t>
            </a:r>
            <a:endParaRPr lang="en-US" sz="2000">
              <a:cs typeface="DejaVu Sans" panose="020B0603030804020204" charset="0"/>
            </a:endParaRPr>
          </a:p>
          <a:p>
            <a:pPr algn="l"/>
            <a:r>
              <a:rPr lang="en-US" sz="2000">
                <a:cs typeface="DejaVu Sans" panose="020B0603030804020204" charset="0"/>
                <a:sym typeface="+mn-ea"/>
              </a:rPr>
              <a:t>http://www.internic.net</a:t>
            </a:r>
            <a:endParaRPr lang="en-US" sz="2000">
              <a:cs typeface="DejaVu Sans" panose="020B0603030804020204" charset="0"/>
              <a:sym typeface="+mn-ea"/>
            </a:endParaRPr>
          </a:p>
          <a:p>
            <a:pPr algn="l"/>
            <a:endParaRPr lang="en-US" sz="2000">
              <a:cs typeface="DejaVu Sans" panose="020B0603030804020204" charset="0"/>
              <a:sym typeface="+mn-ea"/>
            </a:endParaRPr>
          </a:p>
          <a:p>
            <a:pPr algn="l"/>
            <a:endParaRPr lang="en-US" sz="2000">
              <a:cs typeface="DejaVu Sans" panose="020B0603030804020204" charset="0"/>
              <a:sym typeface="+mn-ea"/>
            </a:endParaRPr>
          </a:p>
          <a:p>
            <a:pPr algn="l"/>
            <a:r>
              <a:rPr lang="en-US" altLang="en-US" sz="2000">
                <a:cs typeface="DejaVu Sans" panose="020B0603030804020204" charset="0"/>
                <a:sym typeface="+mn-ea"/>
              </a:rPr>
              <a:t>Give details related to IP</a:t>
            </a:r>
            <a:endParaRPr lang="en-US" altLang="en-US" sz="2000">
              <a:cs typeface="DejaVu Sans" panose="020B0603030804020204" charset="0"/>
              <a:sym typeface="+mn-ea"/>
            </a:endParaRPr>
          </a:p>
          <a:p>
            <a:pPr algn="l"/>
            <a:r>
              <a:rPr lang="en-US" altLang="en-US" sz="2000">
                <a:cs typeface="DejaVu Sans" panose="020B0603030804020204" charset="0"/>
                <a:sym typeface="+mn-ea"/>
              </a:rPr>
              <a:t>Technologies used by a website</a:t>
            </a:r>
            <a:endParaRPr lang="en-US" altLang="en-US" sz="2000">
              <a:cs typeface="DejaVu Sans" panose="020B0603030804020204" charset="0"/>
              <a:sym typeface="+mn-ea"/>
            </a:endParaRPr>
          </a:p>
        </p:txBody>
      </p:sp>
      <p:sp>
        <p:nvSpPr>
          <p:cNvPr id="4" name="Text Box 3"/>
          <p:cNvSpPr txBox="true"/>
          <p:nvPr/>
        </p:nvSpPr>
        <p:spPr>
          <a:xfrm>
            <a:off x="438150" y="213995"/>
            <a:ext cx="11060430" cy="645160"/>
          </a:xfrm>
          <a:prstGeom prst="rect">
            <a:avLst/>
          </a:prstGeom>
          <a:noFill/>
        </p:spPr>
        <p:txBody>
          <a:bodyPr wrap="square" rtlCol="0" anchor="t">
            <a:spAutoFit/>
          </a:bodyPr>
          <a:p>
            <a:pPr algn="l"/>
            <a:r>
              <a:rPr lang="en-US" altLang="en-US" sz="3600">
                <a:sym typeface="+mn-ea"/>
              </a:rPr>
              <a:t>Recon </a:t>
            </a:r>
            <a:r>
              <a:rPr lang="en-US" sz="3600">
                <a:sym typeface="+mn-ea"/>
              </a:rPr>
              <a:t>Online Tools</a:t>
            </a:r>
            <a:endParaRPr lang="en-US" sz="3600">
              <a:sym typeface="+mn-ea"/>
            </a:endParaRPr>
          </a:p>
        </p:txBody>
      </p:sp>
      <p:cxnSp>
        <p:nvCxnSpPr>
          <p:cNvPr id="5" name="Straight Connector 4"/>
          <p:cNvCxnSpPr/>
          <p:nvPr/>
        </p:nvCxnSpPr>
        <p:spPr>
          <a:xfrm>
            <a:off x="217805" y="960755"/>
            <a:ext cx="11681460" cy="0"/>
          </a:xfrm>
          <a:prstGeom prst="line">
            <a:avLst/>
          </a:pr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217805" y="1155065"/>
            <a:ext cx="5282565" cy="5477510"/>
          </a:xfrm>
          <a:prstGeom prst="rect">
            <a:avLst/>
          </a:prstGeom>
          <a:noFill/>
        </p:spPr>
        <p:txBody>
          <a:bodyPr wrap="square" rtlCol="0" anchor="t">
            <a:spAutoFit/>
          </a:bodyPr>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VPN SITES free accounts5(use in terminal with command "openvpn filename.ovpn")</a:t>
            </a: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Metagoofilis a Linux based information gathering tool designed for extracting metadata of public documents (.pdf, .doc, .xls, .ppt, .odp, .ods) available on the client's websites.</a:t>
            </a: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SiteDigger searches Google’s cache to look for vulnerabilities, errors, configuration issues, proprietary information, and interesting security nuggets on web sites. You just have to select the signatures from the tree, then provide the license key at the bottom-right box on the tool.  </a:t>
            </a:r>
            <a:endParaRPr lang="en-US" altLang="en-US" sz="2000">
              <a:cs typeface="DejaVu Sans" panose="020B0603030804020204" charset="0"/>
              <a:sym typeface="+mn-ea"/>
            </a:endParaRPr>
          </a:p>
        </p:txBody>
      </p:sp>
      <p:sp>
        <p:nvSpPr>
          <p:cNvPr id="3" name="Text Box 2"/>
          <p:cNvSpPr txBox="true"/>
          <p:nvPr/>
        </p:nvSpPr>
        <p:spPr>
          <a:xfrm>
            <a:off x="5499735" y="1221105"/>
            <a:ext cx="6269355" cy="3476625"/>
          </a:xfrm>
          <a:prstGeom prst="rect">
            <a:avLst/>
          </a:prstGeom>
          <a:noFill/>
        </p:spPr>
        <p:txBody>
          <a:bodyPr wrap="square" rtlCol="0" anchor="t">
            <a:spAutoFit/>
          </a:bodyPr>
          <a:p>
            <a:pPr algn="l"/>
            <a:r>
              <a:rPr lang="en-US" sz="2000">
                <a:sym typeface="+mn-ea"/>
              </a:rPr>
              <a:t>https://www.vpnbook.com/freevpn</a:t>
            </a:r>
            <a:r>
              <a:rPr lang="en-US" sz="2000">
                <a:cs typeface="DejaVu Sans" panose="020B0603030804020204" charset="0"/>
                <a:sym typeface="+mn-ea"/>
              </a:rPr>
              <a:t> https://www.sshagan.net/?page=vpn-pptp </a:t>
            </a:r>
            <a:endParaRPr lang="en-US" sz="2000">
              <a:cs typeface="DejaVu Sans" panose="020B0603030804020204" charset="0"/>
              <a:sym typeface="+mn-ea"/>
            </a:endParaRPr>
          </a:p>
          <a:p>
            <a:pPr algn="l"/>
            <a:endParaRPr lang="en-US" sz="2000">
              <a:cs typeface="DejaVu Sans" panose="020B0603030804020204" charset="0"/>
              <a:sym typeface="+mn-ea"/>
            </a:endParaRPr>
          </a:p>
          <a:p>
            <a:pPr algn="l"/>
            <a:endParaRPr lang="en-US" sz="2000">
              <a:cs typeface="DejaVu Sans" panose="020B0603030804020204" charset="0"/>
              <a:sym typeface="+mn-ea"/>
            </a:endParaRPr>
          </a:p>
          <a:p>
            <a:pPr algn="l"/>
            <a:r>
              <a:rPr lang="en-US" sz="2000">
                <a:cs typeface="DejaVu Sans" panose="020B0603030804020204" charset="0"/>
                <a:sym typeface="+mn-ea"/>
              </a:rPr>
              <a:t>metagoofil</a:t>
            </a:r>
            <a:endParaRPr lang="en-US" sz="2000">
              <a:cs typeface="DejaVu Sans" panose="020B0603030804020204" charset="0"/>
              <a:sym typeface="+mn-ea"/>
            </a:endParaRPr>
          </a:p>
          <a:p>
            <a:pPr algn="l"/>
            <a:endParaRPr lang="en-US" sz="2000">
              <a:cs typeface="DejaVu Sans" panose="020B0603030804020204" charset="0"/>
              <a:sym typeface="+mn-ea"/>
            </a:endParaRPr>
          </a:p>
          <a:p>
            <a:pPr algn="l"/>
            <a:endParaRPr lang="en-US" sz="2000">
              <a:cs typeface="DejaVu Sans" panose="020B0603030804020204" charset="0"/>
              <a:sym typeface="+mn-ea"/>
            </a:endParaRPr>
          </a:p>
          <a:p>
            <a:pPr algn="l"/>
            <a:endParaRPr lang="en-US" sz="2000">
              <a:cs typeface="DejaVu Sans" panose="020B0603030804020204" charset="0"/>
              <a:sym typeface="+mn-ea"/>
            </a:endParaRPr>
          </a:p>
          <a:p>
            <a:pPr algn="l"/>
            <a:endParaRPr lang="en-US" sz="2000">
              <a:cs typeface="DejaVu Sans" panose="020B0603030804020204" charset="0"/>
              <a:sym typeface="+mn-ea"/>
            </a:endParaRPr>
          </a:p>
          <a:p>
            <a:pPr algn="l"/>
            <a:endParaRPr lang="en-US" sz="2000">
              <a:cs typeface="DejaVu Sans" panose="020B0603030804020204" charset="0"/>
              <a:sym typeface="+mn-ea"/>
            </a:endParaRPr>
          </a:p>
          <a:p>
            <a:pPr algn="l"/>
            <a:r>
              <a:rPr lang="en-US" sz="2000">
                <a:cs typeface="DejaVu Sans" panose="020B0603030804020204" charset="0"/>
                <a:sym typeface="+mn-ea"/>
              </a:rPr>
              <a:t>https://sitedigger.software.informer.com/3.0/ </a:t>
            </a:r>
            <a:endParaRPr lang="en-US" sz="2000">
              <a:cs typeface="DejaVu Sans" panose="020B0603030804020204" charset="0"/>
              <a:sym typeface="+mn-ea"/>
            </a:endParaRPr>
          </a:p>
        </p:txBody>
      </p:sp>
      <p:sp>
        <p:nvSpPr>
          <p:cNvPr id="4" name="Text Box 3"/>
          <p:cNvSpPr txBox="true"/>
          <p:nvPr/>
        </p:nvSpPr>
        <p:spPr>
          <a:xfrm>
            <a:off x="438150" y="213995"/>
            <a:ext cx="11060430" cy="645160"/>
          </a:xfrm>
          <a:prstGeom prst="rect">
            <a:avLst/>
          </a:prstGeom>
          <a:noFill/>
        </p:spPr>
        <p:txBody>
          <a:bodyPr wrap="square" rtlCol="0" anchor="t">
            <a:spAutoFit/>
          </a:bodyPr>
          <a:p>
            <a:pPr algn="l"/>
            <a:r>
              <a:rPr lang="en-US" altLang="en-US" sz="3600">
                <a:sym typeface="+mn-ea"/>
              </a:rPr>
              <a:t>Recon </a:t>
            </a:r>
            <a:r>
              <a:rPr lang="en-US" sz="3600">
                <a:sym typeface="+mn-ea"/>
              </a:rPr>
              <a:t>Tools</a:t>
            </a:r>
            <a:endParaRPr lang="en-US" sz="3600">
              <a:sym typeface="+mn-ea"/>
            </a:endParaRPr>
          </a:p>
        </p:txBody>
      </p:sp>
      <p:cxnSp>
        <p:nvCxnSpPr>
          <p:cNvPr id="5" name="Straight Connector 4"/>
          <p:cNvCxnSpPr/>
          <p:nvPr/>
        </p:nvCxnSpPr>
        <p:spPr>
          <a:xfrm>
            <a:off x="217805" y="960755"/>
            <a:ext cx="11681460" cy="0"/>
          </a:xfrm>
          <a:prstGeom prst="line">
            <a:avLst/>
          </a:pr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217805" y="1155065"/>
            <a:ext cx="5282565" cy="4939030"/>
          </a:xfrm>
          <a:prstGeom prst="rect">
            <a:avLst/>
          </a:prstGeom>
          <a:noFill/>
        </p:spPr>
        <p:txBody>
          <a:bodyPr wrap="square" rtlCol="0" anchor="t">
            <a:spAutoFit/>
          </a:bodyPr>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netscan</a:t>
            </a: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pipl.com</a:t>
            </a: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Haveibeenpwned </a:t>
            </a: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waybackmachine </a:t>
            </a: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httrack 	</a:t>
            </a: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spfrecord kiterman </a:t>
            </a: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Online qr code reader</a:t>
            </a: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All in one tool</a:t>
            </a: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Best site for encoding decoding cipher text			 	</a:t>
            </a:r>
            <a:endParaRPr lang="en-US" altLang="en-US" sz="2000">
              <a:cs typeface="DejaVu Sans" panose="020B0603030804020204" charset="0"/>
              <a:sym typeface="+mn-ea"/>
            </a:endParaRPr>
          </a:p>
        </p:txBody>
      </p:sp>
      <p:sp>
        <p:nvSpPr>
          <p:cNvPr id="3" name="Text Box 2"/>
          <p:cNvSpPr txBox="true"/>
          <p:nvPr/>
        </p:nvSpPr>
        <p:spPr>
          <a:xfrm>
            <a:off x="5483225" y="1134745"/>
            <a:ext cx="6269355" cy="4707890"/>
          </a:xfrm>
          <a:prstGeom prst="rect">
            <a:avLst/>
          </a:prstGeom>
          <a:noFill/>
        </p:spPr>
        <p:txBody>
          <a:bodyPr wrap="square" rtlCol="0" anchor="t">
            <a:spAutoFit/>
          </a:bodyPr>
          <a:p>
            <a:pPr algn="just" fontAlgn="auto">
              <a:spcAft>
                <a:spcPts val="600"/>
              </a:spcAft>
            </a:pPr>
            <a:r>
              <a:rPr lang="en-US" sz="2000">
                <a:sym typeface="+mn-ea"/>
              </a:rPr>
              <a:t>Gives Website Report</a:t>
            </a:r>
            <a:endParaRPr lang="en-US" sz="2000">
              <a:sym typeface="+mn-ea"/>
            </a:endParaRPr>
          </a:p>
          <a:p>
            <a:pPr algn="just" fontAlgn="auto">
              <a:spcAft>
                <a:spcPts val="600"/>
              </a:spcAft>
            </a:pPr>
            <a:r>
              <a:rPr lang="en-US" altLang="en-US" sz="2000">
                <a:cs typeface="DejaVu Sans" panose="020B0603030804020204" charset="0"/>
                <a:sym typeface="+mn-ea"/>
              </a:rPr>
              <a:t>Gives some extra information about people</a:t>
            </a:r>
            <a:endParaRPr lang="en-US" altLang="en-US" sz="2000">
              <a:cs typeface="DejaVu Sans" panose="020B0603030804020204" charset="0"/>
              <a:sym typeface="+mn-ea"/>
            </a:endParaRPr>
          </a:p>
          <a:p>
            <a:pPr algn="just" fontAlgn="auto">
              <a:spcAft>
                <a:spcPts val="600"/>
              </a:spcAft>
            </a:pPr>
            <a:r>
              <a:rPr lang="en-US" altLang="en-US" sz="2000">
                <a:cs typeface="DejaVu Sans" panose="020B0603030804020204" charset="0"/>
                <a:sym typeface="+mn-ea"/>
              </a:rPr>
              <a:t>Check whether our passwords or email been hacked by hackers</a:t>
            </a:r>
            <a:endParaRPr lang="en-US" altLang="en-US" sz="2000">
              <a:cs typeface="DejaVu Sans" panose="020B0603030804020204" charset="0"/>
              <a:sym typeface="+mn-ea"/>
            </a:endParaRPr>
          </a:p>
          <a:p>
            <a:pPr algn="just" fontAlgn="auto">
              <a:spcAft>
                <a:spcPts val="600"/>
              </a:spcAft>
            </a:pPr>
            <a:r>
              <a:rPr lang="en-US" altLang="en-US" sz="2000">
                <a:cs typeface="DejaVu Sans" panose="020B0603030804020204" charset="0"/>
                <a:sym typeface="+mn-ea"/>
              </a:rPr>
              <a:t>Provides previous history of a website with previuos screenshot or interface of a website</a:t>
            </a:r>
            <a:endParaRPr lang="en-US" altLang="en-US" sz="2000">
              <a:cs typeface="DejaVu Sans" panose="020B0603030804020204" charset="0"/>
              <a:sym typeface="+mn-ea"/>
            </a:endParaRPr>
          </a:p>
          <a:p>
            <a:pPr algn="just" fontAlgn="auto">
              <a:spcAft>
                <a:spcPts val="600"/>
              </a:spcAft>
            </a:pPr>
            <a:r>
              <a:rPr lang="en-US" altLang="en-US" sz="2000">
                <a:cs typeface="DejaVu Sans" panose="020B0603030804020204" charset="0"/>
                <a:sym typeface="+mn-ea"/>
              </a:rPr>
              <a:t>Creates a clone of a website</a:t>
            </a:r>
            <a:endParaRPr lang="en-US" altLang="en-US" sz="2000">
              <a:cs typeface="DejaVu Sans" panose="020B0603030804020204" charset="0"/>
              <a:sym typeface="+mn-ea"/>
            </a:endParaRPr>
          </a:p>
          <a:p>
            <a:pPr algn="just" fontAlgn="auto">
              <a:spcAft>
                <a:spcPts val="600"/>
              </a:spcAft>
            </a:pPr>
            <a:r>
              <a:rPr lang="en-US" altLang="en-US" sz="2000">
                <a:cs typeface="DejaVu Sans" panose="020B0603030804020204" charset="0"/>
                <a:sym typeface="+mn-ea"/>
              </a:rPr>
              <a:t>Check user identity i.e validate sender (Fake mailing enjoy i.e if spf not found than we can't play)</a:t>
            </a:r>
            <a:endParaRPr lang="en-US" altLang="en-US" sz="2000">
              <a:cs typeface="DejaVu Sans" panose="020B0603030804020204" charset="0"/>
              <a:sym typeface="+mn-ea"/>
            </a:endParaRPr>
          </a:p>
          <a:p>
            <a:pPr algn="just" fontAlgn="auto">
              <a:spcAft>
                <a:spcPts val="600"/>
              </a:spcAft>
            </a:pPr>
            <a:r>
              <a:rPr lang="en-US" sz="2000">
                <a:sym typeface="+mn-ea"/>
              </a:rPr>
              <a:t>https://zxing.org/w/decode.jspx </a:t>
            </a:r>
            <a:endParaRPr lang="en-US" sz="2000">
              <a:sym typeface="+mn-ea"/>
            </a:endParaRPr>
          </a:p>
          <a:p>
            <a:pPr algn="just" fontAlgn="auto">
              <a:spcAft>
                <a:spcPts val="600"/>
              </a:spcAft>
            </a:pPr>
            <a:r>
              <a:rPr lang="en-US" sz="2000">
                <a:sym typeface="+mn-ea"/>
              </a:rPr>
              <a:t>https://gchq.github.io/CyberChef/</a:t>
            </a:r>
            <a:endParaRPr lang="en-US" sz="2000">
              <a:sym typeface="+mn-ea"/>
            </a:endParaRPr>
          </a:p>
          <a:p>
            <a:pPr algn="just" fontAlgn="auto">
              <a:spcAft>
                <a:spcPts val="600"/>
              </a:spcAft>
            </a:pPr>
            <a:r>
              <a:rPr lang="en-US" sz="2000">
                <a:sym typeface="+mn-ea"/>
              </a:rPr>
              <a:t>https://cryptii.com/pipes/vigenere-cipher</a:t>
            </a:r>
            <a:endParaRPr lang="en-US" sz="2000">
              <a:sym typeface="+mn-ea"/>
            </a:endParaRPr>
          </a:p>
        </p:txBody>
      </p:sp>
      <p:sp>
        <p:nvSpPr>
          <p:cNvPr id="4" name="Text Box 3"/>
          <p:cNvSpPr txBox="true"/>
          <p:nvPr/>
        </p:nvSpPr>
        <p:spPr>
          <a:xfrm>
            <a:off x="438150" y="213995"/>
            <a:ext cx="11060430" cy="645160"/>
          </a:xfrm>
          <a:prstGeom prst="rect">
            <a:avLst/>
          </a:prstGeom>
          <a:noFill/>
        </p:spPr>
        <p:txBody>
          <a:bodyPr wrap="square" rtlCol="0" anchor="t">
            <a:spAutoFit/>
          </a:bodyPr>
          <a:p>
            <a:pPr algn="l"/>
            <a:r>
              <a:rPr lang="en-US" altLang="en-US" sz="3600">
                <a:sym typeface="+mn-ea"/>
              </a:rPr>
              <a:t>Recon </a:t>
            </a:r>
            <a:r>
              <a:rPr lang="en-US" sz="3600">
                <a:sym typeface="+mn-ea"/>
              </a:rPr>
              <a:t>Tools</a:t>
            </a:r>
            <a:endParaRPr lang="en-US" sz="3600">
              <a:sym typeface="+mn-ea"/>
            </a:endParaRPr>
          </a:p>
        </p:txBody>
      </p:sp>
      <p:cxnSp>
        <p:nvCxnSpPr>
          <p:cNvPr id="5" name="Straight Connector 4"/>
          <p:cNvCxnSpPr/>
          <p:nvPr/>
        </p:nvCxnSpPr>
        <p:spPr>
          <a:xfrm>
            <a:off x="217805" y="960755"/>
            <a:ext cx="11681460" cy="0"/>
          </a:xfrm>
          <a:prstGeom prst="line">
            <a:avLst/>
          </a:pr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217805" y="1155065"/>
            <a:ext cx="5282565" cy="4939030"/>
          </a:xfrm>
          <a:prstGeom prst="rect">
            <a:avLst/>
          </a:prstGeom>
          <a:noFill/>
        </p:spPr>
        <p:txBody>
          <a:bodyPr wrap="square" rtlCol="0" anchor="t">
            <a:spAutoFit/>
          </a:bodyPr>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Tool to extract Hidden files inside other files</a:t>
            </a: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All file signatures</a:t>
            </a: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for tracking email via header</a:t>
            </a: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for setoolkit fake mailing having spfrecord or not , for using our own mail server rather than the gmail server</a:t>
            </a: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sz="2000">
                <a:cs typeface="DejaVu Sans" panose="020B0603030804020204" charset="0"/>
                <a:sym typeface="+mn-ea"/>
              </a:rPr>
              <a:t>detect the passsword encryption method and decrypt</a:t>
            </a:r>
            <a:endParaRPr lang="en-US" altLang="en-US" sz="2000">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sz="2000">
                <a:sym typeface="+mn-ea"/>
              </a:rPr>
              <a:t>extension for chrome -------------- to bypass captchas</a:t>
            </a:r>
            <a:endParaRPr lang="en-US" sz="2000">
              <a:sym typeface="+mn-ea"/>
            </a:endParaRPr>
          </a:p>
          <a:p>
            <a:pPr marL="342900" indent="-342900" algn="l" fontAlgn="auto">
              <a:lnSpc>
                <a:spcPct val="100000"/>
              </a:lnSpc>
              <a:spcAft>
                <a:spcPts val="600"/>
              </a:spcAft>
              <a:buFont typeface="Arial" panose="02080604020202020204" pitchFamily="34" charset="0"/>
              <a:buChar char="•"/>
            </a:pPr>
            <a:endParaRPr lang="en-US" altLang="en-US" sz="2000">
              <a:cs typeface="DejaVu Sans" panose="020B0603030804020204" charset="0"/>
              <a:sym typeface="+mn-ea"/>
            </a:endParaRPr>
          </a:p>
        </p:txBody>
      </p:sp>
      <p:sp>
        <p:nvSpPr>
          <p:cNvPr id="3" name="Text Box 2"/>
          <p:cNvSpPr txBox="true"/>
          <p:nvPr/>
        </p:nvSpPr>
        <p:spPr>
          <a:xfrm>
            <a:off x="5483225" y="1204595"/>
            <a:ext cx="6269355" cy="4169410"/>
          </a:xfrm>
          <a:prstGeom prst="rect">
            <a:avLst/>
          </a:prstGeom>
          <a:noFill/>
        </p:spPr>
        <p:txBody>
          <a:bodyPr wrap="square" rtlCol="0" anchor="t">
            <a:spAutoFit/>
          </a:bodyPr>
          <a:p>
            <a:pPr algn="just" fontAlgn="auto">
              <a:spcAft>
                <a:spcPts val="600"/>
              </a:spcAft>
            </a:pPr>
            <a:r>
              <a:rPr lang="en-US" sz="2000">
                <a:sym typeface="+mn-ea"/>
              </a:rPr>
              <a:t>binwalk</a:t>
            </a:r>
            <a:endParaRPr lang="en-US" sz="2000">
              <a:sym typeface="+mn-ea"/>
            </a:endParaRPr>
          </a:p>
          <a:p>
            <a:pPr algn="just" fontAlgn="auto">
              <a:spcAft>
                <a:spcPts val="600"/>
              </a:spcAft>
            </a:pPr>
            <a:endParaRPr lang="en-US" sz="2000">
              <a:sym typeface="+mn-ea"/>
            </a:endParaRPr>
          </a:p>
          <a:p>
            <a:pPr algn="just" fontAlgn="auto">
              <a:spcAft>
                <a:spcPts val="600"/>
              </a:spcAft>
            </a:pPr>
            <a:r>
              <a:rPr lang="en-US" sz="2000">
                <a:sym typeface="+mn-ea"/>
              </a:rPr>
              <a:t>https://www.garykessler.net/library/file_sigs.html</a:t>
            </a:r>
            <a:endParaRPr lang="en-US" sz="2000">
              <a:sym typeface="+mn-ea"/>
            </a:endParaRPr>
          </a:p>
          <a:p>
            <a:pPr algn="just" fontAlgn="auto">
              <a:spcAft>
                <a:spcPts val="600"/>
              </a:spcAft>
            </a:pPr>
            <a:r>
              <a:rPr lang="en-US" sz="2000">
                <a:sym typeface="+mn-ea"/>
              </a:rPr>
              <a:t>emailtracker pro tool</a:t>
            </a:r>
            <a:endParaRPr lang="en-US" sz="2000">
              <a:sym typeface="+mn-ea"/>
            </a:endParaRPr>
          </a:p>
          <a:p>
            <a:pPr algn="just" fontAlgn="auto">
              <a:spcAft>
                <a:spcPts val="600"/>
              </a:spcAft>
            </a:pPr>
            <a:r>
              <a:rPr lang="en-US" sz="2000">
                <a:sym typeface="+mn-ea"/>
              </a:rPr>
              <a:t>smtp2go.com</a:t>
            </a:r>
            <a:endParaRPr lang="en-US" sz="2000">
              <a:sym typeface="+mn-ea"/>
            </a:endParaRPr>
          </a:p>
          <a:p>
            <a:pPr algn="just" fontAlgn="auto">
              <a:spcAft>
                <a:spcPts val="600"/>
              </a:spcAft>
            </a:pPr>
            <a:endParaRPr lang="en-US" sz="2000">
              <a:sym typeface="+mn-ea"/>
            </a:endParaRPr>
          </a:p>
          <a:p>
            <a:pPr algn="just" fontAlgn="auto">
              <a:spcAft>
                <a:spcPts val="600"/>
              </a:spcAft>
            </a:pPr>
            <a:endParaRPr lang="en-US" sz="2000">
              <a:sym typeface="+mn-ea"/>
            </a:endParaRPr>
          </a:p>
          <a:p>
            <a:pPr algn="just" fontAlgn="auto">
              <a:spcAft>
                <a:spcPts val="600"/>
              </a:spcAft>
            </a:pPr>
            <a:r>
              <a:rPr lang="en-US" sz="2000">
                <a:sym typeface="+mn-ea"/>
              </a:rPr>
              <a:t>crack station.net</a:t>
            </a:r>
            <a:endParaRPr lang="en-US" sz="2000">
              <a:sym typeface="+mn-ea"/>
            </a:endParaRPr>
          </a:p>
          <a:p>
            <a:pPr algn="just" fontAlgn="auto">
              <a:spcAft>
                <a:spcPts val="600"/>
              </a:spcAft>
            </a:pPr>
            <a:endParaRPr lang="en-US" sz="2000">
              <a:sym typeface="+mn-ea"/>
            </a:endParaRPr>
          </a:p>
          <a:p>
            <a:pPr algn="just" fontAlgn="auto">
              <a:spcAft>
                <a:spcPts val="600"/>
              </a:spcAft>
            </a:pPr>
            <a:r>
              <a:rPr lang="en-US" sz="2000">
                <a:sym typeface="+mn-ea"/>
              </a:rPr>
              <a:t>auto captcha solver</a:t>
            </a:r>
            <a:endParaRPr lang="en-US" sz="2000">
              <a:sym typeface="+mn-ea"/>
            </a:endParaRPr>
          </a:p>
        </p:txBody>
      </p:sp>
      <p:sp>
        <p:nvSpPr>
          <p:cNvPr id="4" name="Text Box 3"/>
          <p:cNvSpPr txBox="true"/>
          <p:nvPr/>
        </p:nvSpPr>
        <p:spPr>
          <a:xfrm>
            <a:off x="438150" y="213995"/>
            <a:ext cx="11060430" cy="645160"/>
          </a:xfrm>
          <a:prstGeom prst="rect">
            <a:avLst/>
          </a:prstGeom>
          <a:noFill/>
        </p:spPr>
        <p:txBody>
          <a:bodyPr wrap="square" rtlCol="0" anchor="t">
            <a:spAutoFit/>
          </a:bodyPr>
          <a:p>
            <a:pPr algn="l"/>
            <a:r>
              <a:rPr lang="en-US" altLang="en-US" sz="3600">
                <a:sym typeface="+mn-ea"/>
              </a:rPr>
              <a:t>Recon </a:t>
            </a:r>
            <a:r>
              <a:rPr lang="en-US" sz="3600">
                <a:sym typeface="+mn-ea"/>
              </a:rPr>
              <a:t>Tools</a:t>
            </a:r>
            <a:endParaRPr lang="en-US" sz="3600">
              <a:sym typeface="+mn-ea"/>
            </a:endParaRPr>
          </a:p>
        </p:txBody>
      </p:sp>
      <p:cxnSp>
        <p:nvCxnSpPr>
          <p:cNvPr id="5" name="Straight Connector 4"/>
          <p:cNvCxnSpPr/>
          <p:nvPr/>
        </p:nvCxnSpPr>
        <p:spPr>
          <a:xfrm>
            <a:off x="217805" y="960755"/>
            <a:ext cx="11681460" cy="0"/>
          </a:xfrm>
          <a:prstGeom prst="line">
            <a:avLst/>
          </a:pr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true"/>
          <p:nvPr/>
        </p:nvSpPr>
        <p:spPr>
          <a:xfrm>
            <a:off x="217805" y="960755"/>
            <a:ext cx="5282565" cy="5092700"/>
          </a:xfrm>
          <a:prstGeom prst="rect">
            <a:avLst/>
          </a:prstGeom>
          <a:noFill/>
        </p:spPr>
        <p:txBody>
          <a:bodyPr wrap="square" rtlCol="0" anchor="t">
            <a:spAutoFit/>
          </a:bodyPr>
          <a:p>
            <a:pPr marL="342900" indent="-342900" algn="l" fontAlgn="auto">
              <a:lnSpc>
                <a:spcPct val="100000"/>
              </a:lnSpc>
              <a:spcAft>
                <a:spcPts val="600"/>
              </a:spcAft>
              <a:buFont typeface="Arial" panose="02080604020202020204" pitchFamily="34" charset="0"/>
              <a:buChar char="•"/>
            </a:pPr>
            <a:r>
              <a:rPr lang="en-US">
                <a:sym typeface="+mn-ea"/>
              </a:rPr>
              <a:t>Rats</a:t>
            </a:r>
            <a:endParaRPr lang="en-US">
              <a:sym typeface="+mn-ea"/>
            </a:endParaRPr>
          </a:p>
          <a:p>
            <a:pPr marL="342900" indent="-342900" algn="l" fontAlgn="auto">
              <a:lnSpc>
                <a:spcPct val="100000"/>
              </a:lnSpc>
              <a:spcAft>
                <a:spcPts val="600"/>
              </a:spcAft>
              <a:buFont typeface="Arial" panose="02080604020202020204" pitchFamily="34" charset="0"/>
              <a:buChar char="•"/>
            </a:pPr>
            <a:endParaRPr lang="en-US" altLang="en-US">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endParaRPr lang="en-US" altLang="en-US">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sym typeface="+mn-ea"/>
              </a:rPr>
              <a:t>All CTF Sites list</a:t>
            </a:r>
            <a:endParaRPr lang="en-US">
              <a:sym typeface="+mn-ea"/>
            </a:endParaRPr>
          </a:p>
          <a:p>
            <a:pPr marL="342900" indent="-342900" algn="l" fontAlgn="auto">
              <a:lnSpc>
                <a:spcPct val="100000"/>
              </a:lnSpc>
              <a:spcAft>
                <a:spcPts val="600"/>
              </a:spcAft>
              <a:buFont typeface="Arial" panose="02080604020202020204" pitchFamily="34" charset="0"/>
              <a:buChar char="•"/>
            </a:pPr>
            <a:endParaRPr lang="en-US" altLang="en-US">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endParaRPr lang="en-US" altLang="en-US">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a:sym typeface="+mn-ea"/>
              </a:rPr>
              <a:t>wtsxDev /reverse-engineering</a:t>
            </a:r>
            <a:r>
              <a:rPr lang="en-US" altLang="en-US">
                <a:cs typeface="DejaVu Sans" panose="020B0603030804020204" charset="0"/>
                <a:sym typeface="+mn-ea"/>
              </a:rPr>
              <a:t> </a:t>
            </a:r>
            <a:endParaRPr lang="en-US" altLang="en-US">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endParaRPr lang="en-US" altLang="en-US">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a:cs typeface="DejaVu Sans" panose="020B0603030804020204" charset="0"/>
                <a:sym typeface="+mn-ea"/>
              </a:rPr>
              <a:t>for learning ctf beginner level</a:t>
            </a:r>
            <a:endParaRPr lang="en-US" altLang="en-US">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endParaRPr lang="en-US" altLang="en-US">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a:cs typeface="DejaVu Sans" panose="020B0603030804020204" charset="0"/>
                <a:sym typeface="+mn-ea"/>
              </a:rPr>
              <a:t>for blind payload			 	</a:t>
            </a:r>
            <a:endParaRPr lang="en-US" altLang="en-US">
              <a:cs typeface="DejaVu Sans" panose="020B0603030804020204" charset="0"/>
              <a:sym typeface="+mn-ea"/>
            </a:endParaRPr>
          </a:p>
          <a:p>
            <a:pPr marL="342900" indent="-342900" algn="l" fontAlgn="auto">
              <a:lnSpc>
                <a:spcPct val="100000"/>
              </a:lnSpc>
              <a:spcAft>
                <a:spcPts val="600"/>
              </a:spcAft>
              <a:buFont typeface="Arial" panose="02080604020202020204" pitchFamily="34" charset="0"/>
              <a:buChar char="•"/>
            </a:pPr>
            <a:r>
              <a:rPr lang="en-US" altLang="en-US">
                <a:cs typeface="DejaVu Sans" panose="020B0603030804020204" charset="0"/>
                <a:sym typeface="+mn-ea"/>
              </a:rPr>
              <a:t>A Geolocation OSINT Tool. Offers geolocation information gathering through social networking platforms.</a:t>
            </a:r>
            <a:endParaRPr lang="en-US" altLang="en-US">
              <a:cs typeface="DejaVu Sans" panose="020B0603030804020204" charset="0"/>
              <a:sym typeface="+mn-ea"/>
            </a:endParaRPr>
          </a:p>
        </p:txBody>
      </p:sp>
      <p:sp>
        <p:nvSpPr>
          <p:cNvPr id="3" name="Text Box 2"/>
          <p:cNvSpPr txBox="true"/>
          <p:nvPr/>
        </p:nvSpPr>
        <p:spPr>
          <a:xfrm>
            <a:off x="5410200" y="960755"/>
            <a:ext cx="6269355" cy="4739005"/>
          </a:xfrm>
          <a:prstGeom prst="rect">
            <a:avLst/>
          </a:prstGeom>
          <a:noFill/>
        </p:spPr>
        <p:txBody>
          <a:bodyPr wrap="square" rtlCol="0" anchor="t">
            <a:spAutoFit/>
          </a:bodyPr>
          <a:p>
            <a:pPr indent="0" algn="l" fontAlgn="auto">
              <a:spcAft>
                <a:spcPts val="600"/>
              </a:spcAft>
              <a:buClrTx/>
              <a:buSzTx/>
              <a:buNone/>
            </a:pPr>
            <a:r>
              <a:rPr lang="en-US">
                <a:sym typeface="+mn-ea"/>
              </a:rPr>
              <a:t>https://github.com/milkdevil/RATSGives some extra information about people</a:t>
            </a:r>
            <a:endParaRPr lang="en-US">
              <a:sym typeface="+mn-ea"/>
            </a:endParaRPr>
          </a:p>
          <a:p>
            <a:pPr indent="0" algn="l" fontAlgn="auto">
              <a:spcAft>
                <a:spcPts val="600"/>
              </a:spcAft>
              <a:buClrTx/>
              <a:buSzTx/>
              <a:buNone/>
            </a:pPr>
            <a:endParaRPr lang="en-US">
              <a:sym typeface="+mn-ea"/>
            </a:endParaRPr>
          </a:p>
          <a:p>
            <a:pPr indent="0" algn="l" fontAlgn="auto">
              <a:spcAft>
                <a:spcPts val="600"/>
              </a:spcAft>
              <a:buClrTx/>
              <a:buSzTx/>
              <a:buNone/>
            </a:pPr>
            <a:r>
              <a:rPr lang="en-US">
                <a:sym typeface="+mn-ea"/>
              </a:rPr>
              <a:t>https://www.peerlyst.com/posts/practice-ctf-list-permanent-ctf-list-chaya-sorir</a:t>
            </a:r>
            <a:endParaRPr lang="en-US"/>
          </a:p>
          <a:p>
            <a:pPr indent="0" algn="l" fontAlgn="auto">
              <a:spcAft>
                <a:spcPts val="600"/>
              </a:spcAft>
              <a:buClrTx/>
              <a:buSzTx/>
              <a:buNone/>
            </a:pPr>
            <a:endParaRPr lang="en-US">
              <a:sym typeface="+mn-ea"/>
            </a:endParaRPr>
          </a:p>
          <a:p>
            <a:pPr indent="0" algn="l" fontAlgn="auto">
              <a:spcAft>
                <a:spcPts val="600"/>
              </a:spcAft>
              <a:buClrTx/>
              <a:buSzTx/>
              <a:buNone/>
            </a:pPr>
            <a:r>
              <a:rPr lang="en-US">
                <a:sym typeface="+mn-ea"/>
              </a:rPr>
              <a:t>https://github.com/wtsxDev/reverse-engineering#courses</a:t>
            </a:r>
            <a:endParaRPr lang="en-US">
              <a:sym typeface="+mn-ea"/>
            </a:endParaRPr>
          </a:p>
          <a:p>
            <a:pPr indent="0" algn="l" fontAlgn="auto">
              <a:spcAft>
                <a:spcPts val="600"/>
              </a:spcAft>
              <a:buClrTx/>
              <a:buSzTx/>
              <a:buNone/>
            </a:pPr>
            <a:endParaRPr lang="en-US">
              <a:sym typeface="+mn-ea"/>
            </a:endParaRPr>
          </a:p>
          <a:p>
            <a:pPr indent="0" algn="l" fontAlgn="auto">
              <a:spcAft>
                <a:spcPts val="600"/>
              </a:spcAft>
              <a:buClrTx/>
              <a:buSzTx/>
              <a:buNone/>
            </a:pPr>
            <a:r>
              <a:rPr lang="en-US">
                <a:sym typeface="+mn-ea"/>
              </a:rPr>
              <a:t>https://ctflearn.com/</a:t>
            </a:r>
            <a:endParaRPr lang="en-US">
              <a:sym typeface="+mn-ea"/>
            </a:endParaRPr>
          </a:p>
          <a:p>
            <a:pPr indent="0" algn="l" fontAlgn="auto">
              <a:spcAft>
                <a:spcPts val="600"/>
              </a:spcAft>
              <a:buClrTx/>
              <a:buSzTx/>
              <a:buNone/>
            </a:pPr>
            <a:endParaRPr lang="en-US">
              <a:sym typeface="+mn-ea"/>
            </a:endParaRPr>
          </a:p>
          <a:p>
            <a:pPr indent="0" algn="l" fontAlgn="auto">
              <a:spcAft>
                <a:spcPts val="600"/>
              </a:spcAft>
              <a:buClrTx/>
              <a:buSzTx/>
              <a:buNone/>
            </a:pPr>
            <a:r>
              <a:rPr lang="en-US">
                <a:sym typeface="+mn-ea"/>
              </a:rPr>
              <a:t>xsshunter.com</a:t>
            </a:r>
            <a:endParaRPr lang="en-US">
              <a:sym typeface="+mn-ea"/>
            </a:endParaRPr>
          </a:p>
          <a:p>
            <a:pPr indent="0" algn="l" fontAlgn="auto">
              <a:spcAft>
                <a:spcPts val="600"/>
              </a:spcAft>
              <a:buClrTx/>
              <a:buSzTx/>
              <a:buNone/>
            </a:pPr>
            <a:endParaRPr lang="en-US">
              <a:sym typeface="+mn-ea"/>
            </a:endParaRPr>
          </a:p>
          <a:p>
            <a:pPr indent="0" algn="l" fontAlgn="auto">
              <a:spcAft>
                <a:spcPts val="600"/>
              </a:spcAft>
              <a:buClrTx/>
              <a:buSzTx/>
              <a:buNone/>
            </a:pPr>
            <a:r>
              <a:rPr lang="en-US">
                <a:sym typeface="+mn-ea"/>
              </a:rPr>
              <a:t>Creepy</a:t>
            </a:r>
            <a:endParaRPr lang="en-US">
              <a:sym typeface="+mn-ea"/>
            </a:endParaRPr>
          </a:p>
        </p:txBody>
      </p:sp>
      <p:sp>
        <p:nvSpPr>
          <p:cNvPr id="4" name="Text Box 3"/>
          <p:cNvSpPr txBox="true"/>
          <p:nvPr/>
        </p:nvSpPr>
        <p:spPr>
          <a:xfrm>
            <a:off x="438150" y="213995"/>
            <a:ext cx="11060430" cy="645160"/>
          </a:xfrm>
          <a:prstGeom prst="rect">
            <a:avLst/>
          </a:prstGeom>
          <a:noFill/>
        </p:spPr>
        <p:txBody>
          <a:bodyPr wrap="square" rtlCol="0" anchor="t">
            <a:spAutoFit/>
          </a:bodyPr>
          <a:p>
            <a:pPr algn="l"/>
            <a:r>
              <a:rPr lang="en-US" altLang="en-US" sz="3600">
                <a:sym typeface="+mn-ea"/>
              </a:rPr>
              <a:t>Informative links</a:t>
            </a:r>
            <a:endParaRPr lang="en-US" altLang="en-US" sz="3600">
              <a:sym typeface="+mn-ea"/>
            </a:endParaRPr>
          </a:p>
        </p:txBody>
      </p:sp>
      <p:cxnSp>
        <p:nvCxnSpPr>
          <p:cNvPr id="5" name="Straight Connector 4"/>
          <p:cNvCxnSpPr/>
          <p:nvPr/>
        </p:nvCxnSpPr>
        <p:spPr>
          <a:xfrm>
            <a:off x="217805" y="960755"/>
            <a:ext cx="11681460" cy="0"/>
          </a:xfrm>
          <a:prstGeom prst="line">
            <a:avLst/>
          </a:pr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jaVu Sans"/>
        <a:ea typeface=""/>
        <a:cs typeface=""/>
        <a:font script="Jpan" typeface="ＭＳ Ｐゴシック"/>
        <a:font script="Hang" typeface="맑은 고딕"/>
        <a:font script="Hans" typeface="宋体"/>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2872</Words>
  <Application>WPS Presentation</Application>
  <PresentationFormat>宽屏</PresentationFormat>
  <Paragraphs>124</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SimSun</vt:lpstr>
      <vt:lpstr>Wingdings</vt:lpstr>
      <vt:lpstr>DejaVu Sans</vt:lpstr>
      <vt:lpstr>Droid Sans Fallback</vt:lpstr>
      <vt:lpstr>微软雅黑</vt:lpstr>
      <vt:lpstr>Arial Unicode MS</vt:lpstr>
      <vt:lpstr>esint10</vt:lpstr>
      <vt:lpstr>Green Color</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patiala-bot</dc:creator>
  <cp:lastModifiedBy>root</cp:lastModifiedBy>
  <cp:revision>74</cp:revision>
  <dcterms:created xsi:type="dcterms:W3CDTF">2020-09-19T13:49:17Z</dcterms:created>
  <dcterms:modified xsi:type="dcterms:W3CDTF">2020-09-19T13:49:17Z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1033-11.1.0.9604</vt:lpwstr>
  </property>
</Properties>
</file>