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5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5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4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4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n-US" sz="5200">
                <a:solidFill>
                  <a:srgbClr val="000000"/>
                </a:solidFill>
                <a:latin typeface="Arial"/>
                <a:ea typeface="Arial"/>
              </a:rPr>
              <a:t>c++deep017</a:t>
            </a:r>
            <a:r>
              <a:rPr lang="en-US" sz="5200">
                <a:solidFill>
                  <a:srgbClr val="000000"/>
                </a:solidFill>
                <a:latin typeface="Arial"/>
                <a:ea typeface="Arial"/>
              </a:rPr>
              <a:t>继承和派生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311760" y="2834280"/>
            <a:ext cx="8519760" cy="79200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74320" y="548640"/>
            <a:ext cx="8595000" cy="51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1400">
                <a:latin typeface="Arial"/>
              </a:rPr>
              <a:t>概念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派生类是通过对基类进行修改和扩充得到的。在派生类中</a:t>
            </a:r>
            <a:r>
              <a:rPr lang="en-US" sz="1400">
                <a:latin typeface="Arial"/>
              </a:rPr>
              <a:t>,</a:t>
            </a:r>
            <a:r>
              <a:rPr lang="en-US" sz="1400">
                <a:latin typeface="Arial"/>
              </a:rPr>
              <a:t>可以扩充新的成员变量和成员函数。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派生类拥有基类的全部成员函数和成员变量</a:t>
            </a:r>
            <a:r>
              <a:rPr lang="en-US" sz="1400">
                <a:latin typeface="Arial"/>
              </a:rPr>
              <a:t>,</a:t>
            </a:r>
            <a:r>
              <a:rPr lang="en-US" sz="1400">
                <a:latin typeface="Arial"/>
              </a:rPr>
              <a:t>不论是</a:t>
            </a:r>
            <a:r>
              <a:rPr lang="en-US" sz="1400">
                <a:latin typeface="Arial"/>
              </a:rPr>
              <a:t>private</a:t>
            </a:r>
            <a:r>
              <a:rPr lang="en-US" sz="1400">
                <a:latin typeface="Arial"/>
              </a:rPr>
              <a:t>、</a:t>
            </a:r>
            <a:r>
              <a:rPr lang="en-US" sz="1400">
                <a:latin typeface="Arial"/>
              </a:rPr>
              <a:t>protected</a:t>
            </a:r>
            <a:r>
              <a:rPr lang="en-US" sz="1400">
                <a:latin typeface="Arial"/>
              </a:rPr>
              <a:t>、</a:t>
            </a:r>
            <a:r>
              <a:rPr lang="en-US" sz="1400">
                <a:latin typeface="Arial"/>
              </a:rPr>
              <a:t>public </a:t>
            </a:r>
            <a:r>
              <a:rPr lang="en-US" sz="1400">
                <a:latin typeface="Arial"/>
              </a:rPr>
              <a:t>。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1400">
                <a:solidFill>
                  <a:srgbClr val="ff3333"/>
                </a:solidFill>
                <a:latin typeface="Arial"/>
              </a:rPr>
              <a:t>在派生类的各个成员函数中</a:t>
            </a:r>
            <a:r>
              <a:rPr lang="en-US" sz="1400">
                <a:solidFill>
                  <a:srgbClr val="ff3333"/>
                </a:solidFill>
                <a:latin typeface="Arial"/>
              </a:rPr>
              <a:t>,</a:t>
            </a:r>
            <a:r>
              <a:rPr lang="en-US" sz="1400">
                <a:solidFill>
                  <a:srgbClr val="ff3333"/>
                </a:solidFill>
                <a:latin typeface="Arial"/>
              </a:rPr>
              <a:t>不能访问基类中的</a:t>
            </a:r>
            <a:r>
              <a:rPr lang="en-US" sz="1400">
                <a:solidFill>
                  <a:srgbClr val="ff3333"/>
                </a:solidFill>
                <a:latin typeface="Arial"/>
              </a:rPr>
              <a:t>private</a:t>
            </a:r>
            <a:r>
              <a:rPr lang="en-US" sz="1400">
                <a:solidFill>
                  <a:srgbClr val="ff3333"/>
                </a:solidFill>
                <a:latin typeface="Arial"/>
              </a:rPr>
              <a:t>成员。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74320" y="548640"/>
            <a:ext cx="8595000" cy="51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1400">
                <a:latin typeface="Arial"/>
              </a:rPr>
              <a:t>派生类对象的内存空间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派生类对象的体积</a:t>
            </a:r>
            <a:r>
              <a:rPr lang="en-US" sz="1400">
                <a:latin typeface="Arial"/>
              </a:rPr>
              <a:t>,</a:t>
            </a:r>
            <a:r>
              <a:rPr lang="en-US" sz="1400">
                <a:latin typeface="Arial"/>
              </a:rPr>
              <a:t>等于基类对象的体积</a:t>
            </a:r>
            <a:r>
              <a:rPr lang="en-US" sz="1400">
                <a:latin typeface="Arial"/>
              </a:rPr>
              <a:t>,</a:t>
            </a:r>
            <a:r>
              <a:rPr lang="en-US" sz="1400">
                <a:latin typeface="Arial"/>
              </a:rPr>
              <a:t>再加上派生类对象自己的成员变量的体积。在派生类对象中</a:t>
            </a:r>
            <a:r>
              <a:rPr lang="en-US" sz="1400">
                <a:latin typeface="Arial"/>
              </a:rPr>
              <a:t>,</a:t>
            </a:r>
            <a:r>
              <a:rPr lang="en-US" sz="1400">
                <a:latin typeface="Arial"/>
              </a:rPr>
              <a:t>包含着基类对象</a:t>
            </a:r>
            <a:r>
              <a:rPr lang="en-US" sz="1400">
                <a:latin typeface="Arial"/>
              </a:rPr>
              <a:t>,</a:t>
            </a:r>
            <a:r>
              <a:rPr lang="en-US" sz="1400">
                <a:latin typeface="Arial"/>
              </a:rPr>
              <a:t>而且基类对象的存储位置位于派生类对象新增的成员变量之前。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