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9C00E0-6BBF-4ECF-AD18-64991E191671}">
  <a:tblStyle styleId="{C09C00E0-6BBF-4ECF-AD18-64991E1916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3a013747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3a013747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3a7b27e8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3a7b27e8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a013747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3a013747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3a013747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3a013747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3a7b27e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3a7b27e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3a01374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3a01374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a013747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3a01374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3a013747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3a013747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a01374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3a01374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3a013747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3a01374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672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Bota Duisenbay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1849680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MSc AI and Robotics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1241738"/>
            <a:ext cx="91249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Results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1338263"/>
            <a:ext cx="45148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Results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1300163"/>
            <a:ext cx="39909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Temporal info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Spatial info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Fusion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Experimental 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(EEG  international 10 − 20 system):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Emotion Recognition (SEED)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three emotion classification tasks (positive, neutral, and negative)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 subjects, 2 experiment runs, 15 sessions in each run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each session four stages: 5 seconds notice before the movie starts, around 4 minutes of movie watching, 45 seconds of self-assessment, and 15 seconds of rest.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62 EEG channels were recorded at a sampling frequency of 1000Hz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Vigilance Estimation (SEED-VIG)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asked to drive the simulated car in virtual environment with eye-tracking glasses on (PERCLOS)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23 subjects, 2 hours duration of each experiment - 885 EEG trials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17 channels with frequency 1000HZ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EEG Motor Imagery Classification (BCICIV 2a  and BCICIV 2b)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694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(EEG  international 10 − 20 system) used: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Emotion Recognition (SEED)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Vigilance Estimation (SEED-VIG)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EEG Motor Imagery Classification BCICIV 2a (four class)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classify 4 MI tasks (left hand, right hand, tongue, both feet)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9 subjects each 2 sessions: each session 72 trials for each class =&gt; 288 trials per session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Duration 7.5 sec: fixation, visual cue, MI period and rest. =&gt; we use [2.0 - 6.0 s]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22 </a:t>
            </a:r>
            <a:r>
              <a:rPr lang="en"/>
              <a:t>EEG </a:t>
            </a:r>
            <a:r>
              <a:rPr lang="en"/>
              <a:t>channels sampling frequency 250Hz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EEG Motor Imagery Classification</a:t>
            </a:r>
            <a:r>
              <a:rPr lang="en"/>
              <a:t> BCICIV 2b (2 class)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classify 2 MI tasks (left hand or right hand)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9 subjects each 5 sessions: first 2  - 120 trials with feedback, last 3 - 160 trials without feedback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Duration 8 sec: fixation, visual cue, MI period and rest. =&gt; we use [3.4 - 7.4 s]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3 EEG channels sampling frequency 250Hz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Preprocessing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954301"/>
            <a:ext cx="65187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Conversion from .gdf -&gt; .mat (BCICIV 2a/2b)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Downsampling: 1000Hz -&gt; 200Hz (SEED/ SEED-VIG)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Cut relevant </a:t>
            </a:r>
            <a:r>
              <a:rPr lang="en"/>
              <a:t>interval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Artifact removal: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Bandpass filter: 5th order Butterworth</a:t>
            </a:r>
            <a:r>
              <a:rPr lang="en"/>
              <a:t> 0.5 - 70Hz </a:t>
            </a:r>
            <a:r>
              <a:rPr lang="en"/>
              <a:t>(H subbands)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Power noise removal: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Notch filter at 50Hz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Normalization [-1,1]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442452" y="3141406"/>
            <a:ext cx="730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535619" y="2654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{C09C00E0-6BBF-4ECF-AD18-64991E191671}</a:tableStyleId>
              </a:tblPr>
              <a:tblGrid>
                <a:gridCol w="1239925"/>
                <a:gridCol w="1239925"/>
                <a:gridCol w="1239925"/>
                <a:gridCol w="1023300"/>
                <a:gridCol w="530175"/>
              </a:tblGrid>
              <a:tr h="38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 sub bands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1 - 50 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Seed vig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- 50 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Bciciv 2a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0.5 - 50 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2.0 - 6.0 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Bciciv 2b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0.5 - 50 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3.4 - 7.4 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Feature Extraction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 50% </a:t>
            </a:r>
            <a:r>
              <a:rPr lang="en"/>
              <a:t>overlapping Hanning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Power Spectrum Density (PSD) and DE </a:t>
            </a:r>
            <a:br>
              <a:rPr lang="en"/>
            </a:br>
            <a:r>
              <a:rPr lang="en"/>
              <a:t>using periodogram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reshape matrices to in form: (Trials, H, L, 2*H*N)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50233" l="0" r="0" t="0"/>
          <a:stretch/>
        </p:blipFill>
        <p:spPr>
          <a:xfrm>
            <a:off x="5315508" y="526018"/>
            <a:ext cx="3671775" cy="1502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8"/>
          <p:cNvGraphicFramePr/>
          <p:nvPr/>
        </p:nvGraphicFramePr>
        <p:xfrm>
          <a:off x="1107559" y="27605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{C09C00E0-6BBF-4ECF-AD18-64991E191671}</a:tableStyleId>
              </a:tblPr>
              <a:tblGrid>
                <a:gridCol w="1133000"/>
                <a:gridCol w="956325"/>
                <a:gridCol w="1077425"/>
                <a:gridCol w="866350"/>
                <a:gridCol w="889925"/>
                <a:gridCol w="923700"/>
                <a:gridCol w="1233550"/>
              </a:tblGrid>
              <a:tr h="5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Trials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 bands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duration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channels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Features No (2*H x N)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248/170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10x62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Seed vig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50x17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Bciciv 2a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50x22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Bciciv 2b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400/320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50x3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Temporal Information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1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 fold train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reshape into 2d array and MinMax normalization [-1,1]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with accuracy and Cohen Kappa scores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276359" y="2869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{C09C00E0-6BBF-4ECF-AD18-64991E191671}</a:tableStyleId>
              </a:tblPr>
              <a:tblGrid>
                <a:gridCol w="860225"/>
                <a:gridCol w="649775"/>
                <a:gridCol w="1136625"/>
                <a:gridCol w="673700"/>
                <a:gridCol w="1051525"/>
                <a:gridCol w="654950"/>
                <a:gridCol w="1058825"/>
                <a:gridCol w="477375"/>
                <a:gridCol w="2069150"/>
              </a:tblGrid>
              <a:tr h="4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Seed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LSTM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256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BatchNorm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LeakyReLu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LSTM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256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BatchNorm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LeakyReLu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LSTM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256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BatchNorm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LeakyReLu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FC 64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CategoricalCrossentropy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Seed vig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MeanSquaredError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Bciciv 2a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Dropout 0.2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Dropout</a:t>
                      </a:r>
                      <a:r>
                        <a:rPr lang="en" sz="1300"/>
                        <a:t> 0.1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Dropout 0.1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CategoricalCrossentropy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Bciciv 2b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BatchNorm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LeakyReLu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BatchNorm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LeakyReLu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BatchNorm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LeakyReLu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BinaryCrossentropy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Spatial information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35500" y="771475"/>
            <a:ext cx="7781700" cy="25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Spatial Covariance Matrices (SCMs)</a:t>
            </a:r>
            <a:r>
              <a:rPr lang="en" sz="1400"/>
              <a:t> for each EEG X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Dimensionality</a:t>
            </a:r>
            <a:r>
              <a:rPr lang="en"/>
              <a:t> Reduction</a:t>
            </a:r>
            <a:r>
              <a:rPr lang="en" sz="1400"/>
              <a:t> using PCA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Affine-Invariant Distance </a:t>
            </a:r>
            <a:r>
              <a:rPr lang="en" sz="1400"/>
              <a:t>(Riemannian distance between C)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Choice of Reference - </a:t>
            </a:r>
            <a:r>
              <a:rPr lang="en" sz="1400"/>
              <a:t>approx Riemannian mean using GD to get C ref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Tangent Space Learning - </a:t>
            </a:r>
            <a:r>
              <a:rPr lang="en" sz="1400"/>
              <a:t>mapping from Riemannian to </a:t>
            </a:r>
            <a:r>
              <a:rPr lang="en" sz="1400"/>
              <a:t>Euclidean</a:t>
            </a:r>
            <a:r>
              <a:rPr lang="en" sz="1400"/>
              <a:t> 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Vectorization -</a:t>
            </a:r>
            <a:r>
              <a:rPr lang="en" sz="1400"/>
              <a:t> Upper(S) and sqrt(2) on non diag 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 FC </a:t>
            </a:r>
            <a:r>
              <a:rPr lang="en" sz="1400"/>
              <a:t>(512, 64) with dropout (0.5)</a:t>
            </a:r>
            <a:endParaRPr sz="1400"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3841559" y="2763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{C09C00E0-6BBF-4ECF-AD18-64991E191671}</a:tableStyleId>
              </a:tblPr>
              <a:tblGrid>
                <a:gridCol w="932050"/>
                <a:gridCol w="1051100"/>
                <a:gridCol w="1008725"/>
                <a:gridCol w="991625"/>
                <a:gridCol w="1226550"/>
              </a:tblGrid>
              <a:tr h="4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 bands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Channels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rank 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Features No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HxRx(R+1)/2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5x48x24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Seed vig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25x11x6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Bciciv 2a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25x18x9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Bciciv 2b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25x3x2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4" name="Google Shape;104;p20" title="[0,0,0,&quot;https://www.codecogs.com/eqnedit.php?latex=C_%7Bi%7D%20%3D%20%5Cfrac%7B1%7D%7BT-1%7D%20%5Cmathbf%7BX_%7Bi%7D%7D%5Cmathbf%7BX_%7Bi%7D%5E%7BT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900" y="847675"/>
            <a:ext cx="1389532" cy="3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 title="[0,0,0,&quot;https://www.codecogs.com/eqnedit.php?latex=%20C'_%7Bi%7D%20%3D%20%20%5Cmathbf%7BW%5E%7BT%7D%7D%20X_%7Bi%7D%20%5Cmathbf%7BW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025" y="1227625"/>
            <a:ext cx="1389525" cy="246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Fusion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4791" l="1723" r="2011" t="3068"/>
          <a:stretch/>
        </p:blipFill>
        <p:spPr>
          <a:xfrm>
            <a:off x="4886400" y="2448100"/>
            <a:ext cx="4257601" cy="26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35500" y="923875"/>
            <a:ext cx="672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Encoders</a:t>
            </a:r>
            <a:r>
              <a:rPr lang="en" sz="1400"/>
              <a:t> to learn embedding specific features: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Spatial - 2 FC (32,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Temporal - 2 FC(32,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 attention </a:t>
            </a:r>
            <a:br>
              <a:rPr lang="en"/>
            </a:br>
            <a:r>
              <a:rPr lang="en" sz="1400"/>
              <a:t>t</a:t>
            </a:r>
            <a:r>
              <a:rPr lang="en" sz="1400"/>
              <a:t>o learn weight (alpha) for each embedding-specific feature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(1+alpha) n</a:t>
            </a:r>
            <a:r>
              <a:rPr lang="en"/>
              <a:t>ew weighted embedding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Making</a:t>
            </a:r>
            <a:r>
              <a:rPr lang="en" sz="1400"/>
              <a:t> - FC (128)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