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115586-B8DD-464A-B55C-69136AFCBB2E}">
  <a:tblStyle styleId="{FE115586-B8DD-464A-B55C-69136AFCBB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d55e2338e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55e2338e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55e2338e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55e2338e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55e2338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55e2338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55e2338e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55e2338e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55e2338e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55e2338e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55e2338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55e2338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d55e2338e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d55e2338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55e2338e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55e2338e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d55e2338e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d55e2338e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55e2338e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55e2338e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4e3fd48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4e3fd48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d55e2338e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d55e2338e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55e2338e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55e2338e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55e2338e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55e2338e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55e2338e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55e2338e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55e2338e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d55e2338e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d55e2338e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d55e2338e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bf26a2b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bf26a2b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bf26a2b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bf26a2b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50565a27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50565a27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50565a27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50565a27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55e2338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55e2338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55e2338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55e2338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55e2338e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55e2338e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Natural Language Processing </a:t>
            </a:r>
            <a:r>
              <a:rPr lang="ru" sz="2422"/>
              <a:t>2021-2022 a.y.</a:t>
            </a:r>
            <a:endParaRPr sz="2422"/>
          </a:p>
          <a:p>
            <a:pPr indent="0" lvl="0" marL="0" rtl="0" algn="ctr">
              <a:spcBef>
                <a:spcPts val="0"/>
              </a:spcBef>
              <a:spcAft>
                <a:spcPts val="0"/>
              </a:spcAft>
              <a:buNone/>
            </a:pPr>
            <a:r>
              <a:rPr lang="ru" sz="2422"/>
              <a:t>Presentation of HWs</a:t>
            </a:r>
            <a:endParaRPr sz="2422"/>
          </a:p>
        </p:txBody>
      </p:sp>
      <p:graphicFrame>
        <p:nvGraphicFramePr>
          <p:cNvPr id="55" name="Google Shape;55;p13"/>
          <p:cNvGraphicFramePr/>
          <p:nvPr/>
        </p:nvGraphicFramePr>
        <p:xfrm>
          <a:off x="642050" y="3425475"/>
          <a:ext cx="3000000" cy="3000000"/>
        </p:xfrm>
        <a:graphic>
          <a:graphicData uri="http://schemas.openxmlformats.org/drawingml/2006/table">
            <a:tbl>
              <a:tblPr>
                <a:noFill/>
                <a:tableStyleId>{FE115586-B8DD-464A-B55C-69136AFCBB2E}</a:tableStyleId>
              </a:tblPr>
              <a:tblGrid>
                <a:gridCol w="3919375"/>
                <a:gridCol w="3919375"/>
              </a:tblGrid>
              <a:tr h="787075">
                <a:tc>
                  <a:txBody>
                    <a:bodyPr/>
                    <a:lstStyle/>
                    <a:p>
                      <a:pPr indent="0" lvl="0" marL="0" rtl="0" algn="l">
                        <a:spcBef>
                          <a:spcPts val="0"/>
                        </a:spcBef>
                        <a:spcAft>
                          <a:spcPts val="0"/>
                        </a:spcAft>
                        <a:buClr>
                          <a:schemeClr val="dk1"/>
                        </a:buClr>
                        <a:buSzPts val="1100"/>
                        <a:buFont typeface="Arial"/>
                        <a:buNone/>
                      </a:pPr>
                      <a:r>
                        <a:rPr lang="ru" sz="1100">
                          <a:solidFill>
                            <a:schemeClr val="dk2"/>
                          </a:solidFill>
                        </a:rPr>
                        <a:t>HW1 Named Entity Recognition (NER)</a:t>
                      </a:r>
                      <a:endParaRPr sz="1100">
                        <a:solidFill>
                          <a:schemeClr val="dk2"/>
                        </a:solidFill>
                      </a:endParaRPr>
                    </a:p>
                    <a:p>
                      <a:pPr indent="0" lvl="0" marL="0" rtl="0" algn="l">
                        <a:spcBef>
                          <a:spcPts val="0"/>
                        </a:spcBef>
                        <a:spcAft>
                          <a:spcPts val="0"/>
                        </a:spcAft>
                        <a:buClr>
                          <a:schemeClr val="dk1"/>
                        </a:buClr>
                        <a:buSzPts val="1100"/>
                        <a:buFont typeface="Arial"/>
                        <a:buNone/>
                      </a:pPr>
                      <a:r>
                        <a:rPr lang="ru" sz="1100">
                          <a:solidFill>
                            <a:schemeClr val="dk2"/>
                          </a:solidFill>
                        </a:rPr>
                        <a:t>HW2 Semantic Role Labeling (SRL)</a:t>
                      </a:r>
                      <a:endParaRPr sz="1100">
                        <a:solidFill>
                          <a:schemeClr val="dk2"/>
                        </a:solidFill>
                      </a:endParaRPr>
                    </a:p>
                    <a:p>
                      <a:pPr indent="0" lvl="0" marL="0" rtl="0" algn="l">
                        <a:spcBef>
                          <a:spcPts val="0"/>
                        </a:spcBef>
                        <a:spcAft>
                          <a:spcPts val="0"/>
                        </a:spcAft>
                        <a:buNone/>
                      </a:pPr>
                      <a:r>
                        <a:rPr lang="ru" sz="1100">
                          <a:solidFill>
                            <a:schemeClr val="dk2"/>
                          </a:solidFill>
                        </a:rPr>
                        <a:t>HW3 Coreference Resolution (Entity Resolution)</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ru">
                          <a:solidFill>
                            <a:schemeClr val="dk2"/>
                          </a:solidFill>
                        </a:rPr>
                        <a:t>Bota Duisenbay</a:t>
                      </a:r>
                      <a:endParaRPr>
                        <a:solidFill>
                          <a:schemeClr val="dk2"/>
                        </a:solidFill>
                      </a:endParaRPr>
                    </a:p>
                    <a:p>
                      <a:pPr indent="0" lvl="0" marL="0" rtl="0" algn="r">
                        <a:spcBef>
                          <a:spcPts val="0"/>
                        </a:spcBef>
                        <a:spcAft>
                          <a:spcPts val="0"/>
                        </a:spcAft>
                        <a:buNone/>
                      </a:pPr>
                      <a:r>
                        <a:rPr lang="ru">
                          <a:solidFill>
                            <a:schemeClr val="dk2"/>
                          </a:solidFill>
                        </a:rPr>
                        <a:t>1849680</a:t>
                      </a:r>
                      <a:endParaRPr>
                        <a:solidFill>
                          <a:schemeClr val="dk2"/>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HW2</a:t>
            </a:r>
            <a:endParaRPr/>
          </a:p>
          <a:p>
            <a:pPr indent="0" lvl="0" marL="0" rtl="0" algn="ctr">
              <a:spcBef>
                <a:spcPts val="0"/>
              </a:spcBef>
              <a:spcAft>
                <a:spcPts val="0"/>
              </a:spcAft>
              <a:buNone/>
            </a:pPr>
            <a:r>
              <a:rPr lang="ru"/>
              <a:t>Semantic Role Labeling</a:t>
            </a:r>
            <a:endParaRPr/>
          </a:p>
          <a:p>
            <a:pPr indent="0" lvl="0" marL="0" rtl="0" algn="ctr">
              <a:spcBef>
                <a:spcPts val="0"/>
              </a:spcBef>
              <a:spcAft>
                <a:spcPts val="0"/>
              </a:spcAft>
              <a:buNone/>
            </a:pPr>
            <a:r>
              <a:rPr lang="ru"/>
              <a:t>(SRL)</a:t>
            </a:r>
            <a:endParaRPr/>
          </a:p>
        </p:txBody>
      </p:sp>
      <p:sp>
        <p:nvSpPr>
          <p:cNvPr id="128" name="Google Shape;128;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31650" y="423850"/>
            <a:ext cx="759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HW2: SRL problem formulation</a:t>
            </a:r>
            <a:endParaRPr/>
          </a:p>
        </p:txBody>
      </p:sp>
      <p:sp>
        <p:nvSpPr>
          <p:cNvPr id="134" name="Google Shape;134;p23"/>
          <p:cNvSpPr txBox="1"/>
          <p:nvPr>
            <p:ph idx="1" type="body"/>
          </p:nvPr>
        </p:nvSpPr>
        <p:spPr>
          <a:xfrm>
            <a:off x="431650" y="2881850"/>
            <a:ext cx="6707700" cy="48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ru" sz="1050"/>
              <a:t>given a predicate, token</a:t>
            </a:r>
            <a:r>
              <a:rPr lang="ru" sz="1050"/>
              <a:t> wise </a:t>
            </a:r>
            <a:r>
              <a:rPr b="1" lang="ru" sz="1050"/>
              <a:t>identification</a:t>
            </a:r>
            <a:r>
              <a:rPr lang="ru" sz="1050"/>
              <a:t> and  </a:t>
            </a:r>
            <a:r>
              <a:rPr b="1" lang="ru" sz="1050">
                <a:solidFill>
                  <a:schemeClr val="dk1"/>
                </a:solidFill>
              </a:rPr>
              <a:t>classification</a:t>
            </a:r>
            <a:r>
              <a:rPr lang="ru" sz="1050"/>
              <a:t> of argument into the roles:</a:t>
            </a:r>
            <a:endParaRPr sz="1050"/>
          </a:p>
          <a:p>
            <a:pPr indent="0" lvl="0" marL="0" rtl="0" algn="l">
              <a:lnSpc>
                <a:spcPct val="95000"/>
              </a:lnSpc>
              <a:spcBef>
                <a:spcPts val="1200"/>
              </a:spcBef>
              <a:spcAft>
                <a:spcPts val="1200"/>
              </a:spcAft>
              <a:buNone/>
            </a:pPr>
            <a:r>
              <a:t/>
            </a:r>
            <a:endParaRPr sz="1050"/>
          </a:p>
        </p:txBody>
      </p:sp>
      <p:pic>
        <p:nvPicPr>
          <p:cNvPr id="135" name="Google Shape;135;p23"/>
          <p:cNvPicPr preferRelativeResize="0"/>
          <p:nvPr/>
        </p:nvPicPr>
        <p:blipFill>
          <a:blip r:embed="rId3">
            <a:alphaModFix/>
          </a:blip>
          <a:stretch>
            <a:fillRect/>
          </a:stretch>
        </p:blipFill>
        <p:spPr>
          <a:xfrm>
            <a:off x="389349" y="996549"/>
            <a:ext cx="4746449" cy="1885300"/>
          </a:xfrm>
          <a:prstGeom prst="rect">
            <a:avLst/>
          </a:prstGeom>
          <a:noFill/>
          <a:ln>
            <a:noFill/>
          </a:ln>
        </p:spPr>
      </p:pic>
      <p:pic>
        <p:nvPicPr>
          <p:cNvPr id="136" name="Google Shape;136;p23"/>
          <p:cNvPicPr preferRelativeResize="0"/>
          <p:nvPr/>
        </p:nvPicPr>
        <p:blipFill>
          <a:blip r:embed="rId4">
            <a:alphaModFix/>
          </a:blip>
          <a:stretch>
            <a:fillRect/>
          </a:stretch>
        </p:blipFill>
        <p:spPr>
          <a:xfrm>
            <a:off x="549224" y="3259875"/>
            <a:ext cx="2406375" cy="142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HW2: SRL preprocessing</a:t>
            </a:r>
            <a:endParaRPr/>
          </a:p>
        </p:txBody>
      </p:sp>
      <p:sp>
        <p:nvSpPr>
          <p:cNvPr id="142" name="Google Shape;142;p24"/>
          <p:cNvSpPr txBox="1"/>
          <p:nvPr>
            <p:ph idx="1" type="body"/>
          </p:nvPr>
        </p:nvSpPr>
        <p:spPr>
          <a:xfrm>
            <a:off x="237975" y="1152475"/>
            <a:ext cx="6172200" cy="34998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SzPts val="1050"/>
              <a:buChar char="●"/>
            </a:pPr>
            <a:r>
              <a:rPr lang="ru" sz="1050"/>
              <a:t>used only words (lowercase+special character removal), lemmas and roles</a:t>
            </a:r>
            <a:endParaRPr sz="1050"/>
          </a:p>
          <a:p>
            <a:pPr indent="-295275" lvl="0" marL="457200" rtl="0" algn="l">
              <a:spcBef>
                <a:spcPts val="0"/>
              </a:spcBef>
              <a:spcAft>
                <a:spcPts val="0"/>
              </a:spcAft>
              <a:buSzPts val="1050"/>
              <a:buChar char="●"/>
            </a:pPr>
            <a:r>
              <a:rPr lang="ru" sz="1050"/>
              <a:t>extracted predicate words from lemmas given predicate position in roles</a:t>
            </a:r>
            <a:endParaRPr sz="1050"/>
          </a:p>
          <a:p>
            <a:pPr indent="-295275" lvl="0" marL="457200" rtl="0" algn="l">
              <a:spcBef>
                <a:spcPts val="0"/>
              </a:spcBef>
              <a:spcAft>
                <a:spcPts val="0"/>
              </a:spcAft>
              <a:buSzPts val="1050"/>
              <a:buChar char="●"/>
            </a:pPr>
            <a:r>
              <a:rPr lang="ru" sz="1050"/>
              <a:t>a sentence per predicate:</a:t>
            </a:r>
            <a:endParaRPr sz="1050"/>
          </a:p>
          <a:p>
            <a:pPr indent="-295275" lvl="1" marL="914400" rtl="0" algn="l">
              <a:spcBef>
                <a:spcPts val="0"/>
              </a:spcBef>
              <a:spcAft>
                <a:spcPts val="0"/>
              </a:spcAft>
              <a:buSzPts val="1050"/>
              <a:buChar char="○"/>
            </a:pPr>
            <a:r>
              <a:rPr lang="ru" sz="1050"/>
              <a:t>if no predicate present, all labels are ‘-’</a:t>
            </a:r>
            <a:endParaRPr sz="1050"/>
          </a:p>
          <a:p>
            <a:pPr indent="-295275" lvl="1" marL="914400" rtl="0" algn="l">
              <a:spcBef>
                <a:spcPts val="0"/>
              </a:spcBef>
              <a:spcAft>
                <a:spcPts val="0"/>
              </a:spcAft>
              <a:buSzPts val="1050"/>
              <a:buChar char="○"/>
            </a:pPr>
            <a:r>
              <a:rPr lang="ru" sz="1050"/>
              <a:t>if multiple predicates in a single sentence, duplicate for each predicate and associated roles</a:t>
            </a:r>
            <a:endParaRPr sz="1050"/>
          </a:p>
          <a:p>
            <a:pPr indent="-295275" lvl="1" marL="914400" rtl="0" algn="l">
              <a:spcBef>
                <a:spcPts val="0"/>
              </a:spcBef>
              <a:spcAft>
                <a:spcPts val="0"/>
              </a:spcAft>
              <a:buSzPts val="1050"/>
              <a:buChar char="○"/>
            </a:pPr>
            <a:r>
              <a:rPr lang="ru" sz="1050"/>
              <a:t>as a result, increased number of sentences: train 5501-&gt;12641; val 1026 -&gt; 2553.</a:t>
            </a:r>
            <a:endParaRPr sz="1050"/>
          </a:p>
          <a:p>
            <a:pPr indent="-295275" lvl="0" marL="457200" rtl="0" algn="l">
              <a:spcBef>
                <a:spcPts val="0"/>
              </a:spcBef>
              <a:spcAft>
                <a:spcPts val="0"/>
              </a:spcAft>
              <a:buSzPts val="1050"/>
              <a:buChar char="●"/>
            </a:pPr>
            <a:r>
              <a:rPr lang="ru" sz="1050"/>
              <a:t>For Glove word embedding:</a:t>
            </a:r>
            <a:endParaRPr sz="1050"/>
          </a:p>
          <a:p>
            <a:pPr indent="0" lvl="0" marL="457200" rtl="0" algn="l">
              <a:spcBef>
                <a:spcPts val="1200"/>
              </a:spcBef>
              <a:spcAft>
                <a:spcPts val="0"/>
              </a:spcAft>
              <a:buNone/>
            </a:pPr>
            <a:r>
              <a:rPr lang="ru" sz="1050"/>
              <a:t>a sentence is a token-wise </a:t>
            </a:r>
            <a:r>
              <a:rPr lang="ru" sz="1050"/>
              <a:t>concatenation</a:t>
            </a:r>
            <a:r>
              <a:rPr lang="ru" sz="1050"/>
              <a:t> of cleaned word, lemma and predicate word (in case non predicate word - ‘0’)</a:t>
            </a:r>
            <a:endParaRPr sz="1050"/>
          </a:p>
          <a:p>
            <a:pPr indent="-295275" lvl="0" marL="457200" rtl="0" algn="l">
              <a:spcBef>
                <a:spcPts val="1200"/>
              </a:spcBef>
              <a:spcAft>
                <a:spcPts val="0"/>
              </a:spcAft>
              <a:buSzPts val="1050"/>
              <a:buChar char="●"/>
            </a:pPr>
            <a:r>
              <a:rPr lang="ru" sz="1050"/>
              <a:t>For BERT:</a:t>
            </a:r>
            <a:endParaRPr sz="1050"/>
          </a:p>
          <a:p>
            <a:pPr indent="0" lvl="0" marL="457200" rtl="0" algn="l">
              <a:spcBef>
                <a:spcPts val="1200"/>
              </a:spcBef>
              <a:spcAft>
                <a:spcPts val="0"/>
              </a:spcAft>
              <a:buNone/>
            </a:pPr>
            <a:r>
              <a:rPr lang="ru" sz="1050"/>
              <a:t>BERT tokenizer may divide a word into sub words, positions of labels and predicates were aligned to point to the first subword</a:t>
            </a:r>
            <a:endParaRPr sz="1050"/>
          </a:p>
          <a:p>
            <a:pPr indent="0" lvl="0" marL="457200" rtl="0" algn="l">
              <a:spcBef>
                <a:spcPts val="1200"/>
              </a:spcBef>
              <a:spcAft>
                <a:spcPts val="1200"/>
              </a:spcAft>
              <a:buNone/>
            </a:pPr>
            <a:r>
              <a:rPr lang="ru" sz="1050"/>
              <a:t>[CLS] sentence [SEP] predicate-word [SEP]</a:t>
            </a:r>
            <a:endParaRPr sz="10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HW2: SRL Glove embedding model</a:t>
            </a:r>
            <a:endParaRPr/>
          </a:p>
        </p:txBody>
      </p:sp>
      <p:graphicFrame>
        <p:nvGraphicFramePr>
          <p:cNvPr id="148" name="Google Shape;148;p25"/>
          <p:cNvGraphicFramePr/>
          <p:nvPr/>
        </p:nvGraphicFramePr>
        <p:xfrm>
          <a:off x="4485838" y="1236808"/>
          <a:ext cx="3000000" cy="3000000"/>
        </p:xfrm>
        <a:graphic>
          <a:graphicData uri="http://schemas.openxmlformats.org/drawingml/2006/table">
            <a:tbl>
              <a:tblPr>
                <a:noFill/>
                <a:tableStyleId>{FE115586-B8DD-464A-B55C-69136AFCBB2E}</a:tableStyleId>
              </a:tblPr>
              <a:tblGrid>
                <a:gridCol w="1599850"/>
                <a:gridCol w="983150"/>
              </a:tblGrid>
              <a:tr h="379125">
                <a:tc>
                  <a:txBody>
                    <a:bodyPr/>
                    <a:lstStyle/>
                    <a:p>
                      <a:pPr indent="0" lvl="0" marL="0" rtl="0" algn="l">
                        <a:lnSpc>
                          <a:spcPct val="100000"/>
                        </a:lnSpc>
                        <a:spcBef>
                          <a:spcPts val="0"/>
                        </a:spcBef>
                        <a:spcAft>
                          <a:spcPts val="0"/>
                        </a:spcAft>
                        <a:buNone/>
                      </a:pPr>
                      <a:r>
                        <a:rPr lang="ru" sz="1100"/>
                        <a:t>hidden size </a:t>
                      </a:r>
                      <a:r>
                        <a:rPr lang="ru" sz="800"/>
                        <a:t>(LSTM/BiLSTM)</a:t>
                      </a:r>
                      <a:endParaRPr sz="800"/>
                    </a:p>
                  </a:txBody>
                  <a:tcPr marT="91425" marB="91425" marR="91425" marL="91425"/>
                </a:tc>
                <a:tc>
                  <a:txBody>
                    <a:bodyPr/>
                    <a:lstStyle/>
                    <a:p>
                      <a:pPr indent="0" lvl="0" marL="0" rtl="0" algn="l">
                        <a:lnSpc>
                          <a:spcPct val="50000"/>
                        </a:lnSpc>
                        <a:spcBef>
                          <a:spcPts val="0"/>
                        </a:spcBef>
                        <a:spcAft>
                          <a:spcPts val="0"/>
                        </a:spcAft>
                        <a:buNone/>
                      </a:pPr>
                      <a:r>
                        <a:rPr lang="ru" sz="1100"/>
                        <a:t>512 / 256</a:t>
                      </a:r>
                      <a:endParaRPr sz="1100"/>
                    </a:p>
                  </a:txBody>
                  <a:tcPr marT="91425" marB="91425" marR="91425" marL="91425"/>
                </a:tc>
              </a:tr>
              <a:tr h="288450">
                <a:tc>
                  <a:txBody>
                    <a:bodyPr/>
                    <a:lstStyle/>
                    <a:p>
                      <a:pPr indent="0" lvl="0" marL="0" rtl="0" algn="l">
                        <a:lnSpc>
                          <a:spcPct val="50000"/>
                        </a:lnSpc>
                        <a:spcBef>
                          <a:spcPts val="0"/>
                        </a:spcBef>
                        <a:spcAft>
                          <a:spcPts val="0"/>
                        </a:spcAft>
                        <a:buNone/>
                      </a:pPr>
                      <a:r>
                        <a:rPr lang="ru" sz="1100"/>
                        <a:t>batch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32</a:t>
                      </a:r>
                      <a:endParaRPr sz="1100"/>
                    </a:p>
                  </a:txBody>
                  <a:tcPr marT="91425" marB="91425" marR="91425" marL="91425"/>
                </a:tc>
              </a:tr>
              <a:tr h="288450">
                <a:tc>
                  <a:txBody>
                    <a:bodyPr/>
                    <a:lstStyle/>
                    <a:p>
                      <a:pPr indent="0" lvl="0" marL="0" rtl="0" algn="l">
                        <a:lnSpc>
                          <a:spcPct val="50000"/>
                        </a:lnSpc>
                        <a:spcBef>
                          <a:spcPts val="0"/>
                        </a:spcBef>
                        <a:spcAft>
                          <a:spcPts val="0"/>
                        </a:spcAft>
                        <a:buNone/>
                      </a:pPr>
                      <a:r>
                        <a:rPr lang="ru" sz="1100"/>
                        <a:t>embedding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100</a:t>
                      </a:r>
                      <a:endParaRPr sz="1100"/>
                    </a:p>
                  </a:txBody>
                  <a:tcPr marT="91425" marB="91425" marR="91425" marL="91425"/>
                </a:tc>
              </a:tr>
              <a:tr h="288450">
                <a:tc>
                  <a:txBody>
                    <a:bodyPr/>
                    <a:lstStyle/>
                    <a:p>
                      <a:pPr indent="0" lvl="0" marL="0" rtl="0" algn="l">
                        <a:lnSpc>
                          <a:spcPct val="50000"/>
                        </a:lnSpc>
                        <a:spcBef>
                          <a:spcPts val="0"/>
                        </a:spcBef>
                        <a:spcAft>
                          <a:spcPts val="0"/>
                        </a:spcAft>
                        <a:buNone/>
                      </a:pPr>
                      <a:r>
                        <a:rPr lang="ru" sz="1100"/>
                        <a:t>learning rate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1e-3</a:t>
                      </a:r>
                      <a:endParaRPr sz="1100"/>
                    </a:p>
                  </a:txBody>
                  <a:tcPr marT="91425" marB="91425" marR="91425" marL="91425"/>
                </a:tc>
              </a:tr>
              <a:tr h="288450">
                <a:tc>
                  <a:txBody>
                    <a:bodyPr/>
                    <a:lstStyle/>
                    <a:p>
                      <a:pPr indent="0" lvl="0" marL="0" rtl="0" algn="l">
                        <a:lnSpc>
                          <a:spcPct val="50000"/>
                        </a:lnSpc>
                        <a:spcBef>
                          <a:spcPts val="0"/>
                        </a:spcBef>
                        <a:spcAft>
                          <a:spcPts val="0"/>
                        </a:spcAft>
                        <a:buNone/>
                      </a:pPr>
                      <a:r>
                        <a:rPr lang="ru" sz="1100"/>
                        <a:t>optimizer</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Adam</a:t>
                      </a:r>
                      <a:endParaRPr sz="1100"/>
                    </a:p>
                  </a:txBody>
                  <a:tcPr marT="91425" marB="91425" marR="91425" marL="91425"/>
                </a:tc>
              </a:tr>
            </a:tbl>
          </a:graphicData>
        </a:graphic>
      </p:graphicFrame>
      <p:pic>
        <p:nvPicPr>
          <p:cNvPr id="149" name="Google Shape;149;p25"/>
          <p:cNvPicPr preferRelativeResize="0"/>
          <p:nvPr/>
        </p:nvPicPr>
        <p:blipFill>
          <a:blip r:embed="rId3">
            <a:alphaModFix/>
          </a:blip>
          <a:stretch>
            <a:fillRect/>
          </a:stretch>
        </p:blipFill>
        <p:spPr>
          <a:xfrm>
            <a:off x="311700" y="1118673"/>
            <a:ext cx="2929875" cy="2306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HW2: SRL Glove model results</a:t>
            </a:r>
            <a:endParaRPr/>
          </a:p>
          <a:p>
            <a:pPr indent="0" lvl="0" marL="0" rtl="0" algn="l">
              <a:spcBef>
                <a:spcPts val="0"/>
              </a:spcBef>
              <a:spcAft>
                <a:spcPts val="0"/>
              </a:spcAft>
              <a:buNone/>
            </a:pPr>
            <a:r>
              <a:t/>
            </a:r>
            <a:endParaRPr/>
          </a:p>
        </p:txBody>
      </p:sp>
      <p:pic>
        <p:nvPicPr>
          <p:cNvPr id="155" name="Google Shape;155;p26"/>
          <p:cNvPicPr preferRelativeResize="0"/>
          <p:nvPr/>
        </p:nvPicPr>
        <p:blipFill rotWithShape="1">
          <a:blip r:embed="rId3">
            <a:alphaModFix/>
          </a:blip>
          <a:srcRect b="0" l="0" r="0" t="0"/>
          <a:stretch/>
        </p:blipFill>
        <p:spPr>
          <a:xfrm>
            <a:off x="736225" y="1185900"/>
            <a:ext cx="6331399" cy="3709175"/>
          </a:xfrm>
          <a:prstGeom prst="rect">
            <a:avLst/>
          </a:prstGeom>
          <a:noFill/>
          <a:ln>
            <a:noFill/>
          </a:ln>
        </p:spPr>
      </p:pic>
      <p:sp>
        <p:nvSpPr>
          <p:cNvPr id="156" name="Google Shape;156;p26"/>
          <p:cNvSpPr/>
          <p:nvPr/>
        </p:nvSpPr>
        <p:spPr>
          <a:xfrm>
            <a:off x="861000" y="1594700"/>
            <a:ext cx="6072000" cy="1812000"/>
          </a:xfrm>
          <a:prstGeom prst="rect">
            <a:avLst/>
          </a:prstGeom>
          <a:solidFill>
            <a:srgbClr val="418AA2">
              <a:alpha val="497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HW2: SRL Glove model results</a:t>
            </a:r>
            <a:endParaRPr/>
          </a:p>
          <a:p>
            <a:pPr indent="0" lvl="0" marL="0" rtl="0" algn="l">
              <a:spcBef>
                <a:spcPts val="0"/>
              </a:spcBef>
              <a:spcAft>
                <a:spcPts val="0"/>
              </a:spcAft>
              <a:buNone/>
            </a:pPr>
            <a:r>
              <a:t/>
            </a:r>
            <a:endParaRPr/>
          </a:p>
        </p:txBody>
      </p:sp>
      <p:pic>
        <p:nvPicPr>
          <p:cNvPr id="162" name="Google Shape;162;p27"/>
          <p:cNvPicPr preferRelativeResize="0"/>
          <p:nvPr/>
        </p:nvPicPr>
        <p:blipFill>
          <a:blip r:embed="rId3">
            <a:alphaModFix/>
          </a:blip>
          <a:stretch>
            <a:fillRect/>
          </a:stretch>
        </p:blipFill>
        <p:spPr>
          <a:xfrm>
            <a:off x="410125" y="913525"/>
            <a:ext cx="7141475" cy="4038050"/>
          </a:xfrm>
          <a:prstGeom prst="rect">
            <a:avLst/>
          </a:prstGeom>
          <a:noFill/>
          <a:ln>
            <a:noFill/>
          </a:ln>
        </p:spPr>
      </p:pic>
      <p:pic>
        <p:nvPicPr>
          <p:cNvPr id="163" name="Google Shape;163;p27"/>
          <p:cNvPicPr preferRelativeResize="0"/>
          <p:nvPr/>
        </p:nvPicPr>
        <p:blipFill>
          <a:blip r:embed="rId4">
            <a:alphaModFix/>
          </a:blip>
          <a:stretch>
            <a:fillRect/>
          </a:stretch>
        </p:blipFill>
        <p:spPr>
          <a:xfrm>
            <a:off x="7124125" y="0"/>
            <a:ext cx="2019875" cy="1196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HW2: SRL BERT</a:t>
            </a:r>
            <a:endParaRPr/>
          </a:p>
          <a:p>
            <a:pPr indent="0" lvl="0" marL="0" rtl="0" algn="l">
              <a:spcBef>
                <a:spcPts val="0"/>
              </a:spcBef>
              <a:spcAft>
                <a:spcPts val="0"/>
              </a:spcAft>
              <a:buNone/>
            </a:pPr>
            <a:r>
              <a:t/>
            </a:r>
            <a:endParaRPr/>
          </a:p>
        </p:txBody>
      </p:sp>
      <p:pic>
        <p:nvPicPr>
          <p:cNvPr id="169" name="Google Shape;169;p28"/>
          <p:cNvPicPr preferRelativeResize="0"/>
          <p:nvPr/>
        </p:nvPicPr>
        <p:blipFill rotWithShape="1">
          <a:blip r:embed="rId3">
            <a:alphaModFix/>
          </a:blip>
          <a:srcRect b="0" l="6335" r="9968" t="13956"/>
          <a:stretch/>
        </p:blipFill>
        <p:spPr>
          <a:xfrm>
            <a:off x="1301425" y="1073402"/>
            <a:ext cx="3914774" cy="2567375"/>
          </a:xfrm>
          <a:prstGeom prst="rect">
            <a:avLst/>
          </a:prstGeom>
          <a:noFill/>
          <a:ln>
            <a:noFill/>
          </a:ln>
        </p:spPr>
      </p:pic>
      <p:pic>
        <p:nvPicPr>
          <p:cNvPr id="170" name="Google Shape;170;p28"/>
          <p:cNvPicPr preferRelativeResize="0"/>
          <p:nvPr/>
        </p:nvPicPr>
        <p:blipFill>
          <a:blip r:embed="rId4">
            <a:alphaModFix/>
          </a:blip>
          <a:stretch>
            <a:fillRect/>
          </a:stretch>
        </p:blipFill>
        <p:spPr>
          <a:xfrm>
            <a:off x="6171678" y="3169075"/>
            <a:ext cx="1811100" cy="1289924"/>
          </a:xfrm>
          <a:prstGeom prst="rect">
            <a:avLst/>
          </a:prstGeom>
          <a:noFill/>
          <a:ln>
            <a:noFill/>
          </a:ln>
        </p:spPr>
      </p:pic>
      <p:sp>
        <p:nvSpPr>
          <p:cNvPr id="171" name="Google Shape;171;p28"/>
          <p:cNvSpPr txBox="1"/>
          <p:nvPr/>
        </p:nvSpPr>
        <p:spPr>
          <a:xfrm>
            <a:off x="475950" y="2410550"/>
            <a:ext cx="898200" cy="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ru" sz="700">
                <a:solidFill>
                  <a:schemeClr val="dk2"/>
                </a:solidFill>
              </a:rPr>
              <a:t>embedding for</a:t>
            </a:r>
            <a:r>
              <a:rPr lang="ru" sz="700">
                <a:solidFill>
                  <a:schemeClr val="dk2"/>
                </a:solidFill>
              </a:rPr>
              <a:t> </a:t>
            </a:r>
            <a:endParaRPr sz="700">
              <a:solidFill>
                <a:schemeClr val="dk2"/>
              </a:solidFill>
            </a:endParaRPr>
          </a:p>
          <a:p>
            <a:pPr indent="0" lvl="0" marL="0" rtl="0" algn="just">
              <a:lnSpc>
                <a:spcPct val="115000"/>
              </a:lnSpc>
              <a:spcBef>
                <a:spcPts val="0"/>
              </a:spcBef>
              <a:spcAft>
                <a:spcPts val="0"/>
              </a:spcAft>
              <a:buClr>
                <a:schemeClr val="dk1"/>
              </a:buClr>
              <a:buSzPts val="1100"/>
              <a:buFont typeface="Arial"/>
              <a:buNone/>
            </a:pPr>
            <a:r>
              <a:rPr lang="ru" sz="700">
                <a:solidFill>
                  <a:schemeClr val="dk2"/>
                </a:solidFill>
              </a:rPr>
              <a:t>[CLS] sent [SEP]</a:t>
            </a:r>
            <a:endParaRPr sz="300"/>
          </a:p>
        </p:txBody>
      </p:sp>
      <p:sp>
        <p:nvSpPr>
          <p:cNvPr id="172" name="Google Shape;172;p28"/>
          <p:cNvSpPr/>
          <p:nvPr/>
        </p:nvSpPr>
        <p:spPr>
          <a:xfrm>
            <a:off x="833175" y="2487325"/>
            <a:ext cx="3561900" cy="299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73" name="Google Shape;173;p28"/>
          <p:cNvSpPr txBox="1"/>
          <p:nvPr/>
        </p:nvSpPr>
        <p:spPr>
          <a:xfrm>
            <a:off x="4736200" y="2318875"/>
            <a:ext cx="17016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ru" sz="700">
                <a:solidFill>
                  <a:schemeClr val="dk2"/>
                </a:solidFill>
              </a:rPr>
              <a:t>t</a:t>
            </a:r>
            <a:r>
              <a:rPr lang="ru" sz="700">
                <a:solidFill>
                  <a:schemeClr val="dk2"/>
                </a:solidFill>
              </a:rPr>
              <a:t>he embedding layer of binary predicate indicator of a fixed size (10)</a:t>
            </a:r>
            <a:endParaRPr sz="700">
              <a:solidFill>
                <a:schemeClr val="dk2"/>
              </a:solidFill>
            </a:endParaRPr>
          </a:p>
        </p:txBody>
      </p:sp>
      <p:sp>
        <p:nvSpPr>
          <p:cNvPr id="174" name="Google Shape;174;p28"/>
          <p:cNvSpPr/>
          <p:nvPr/>
        </p:nvSpPr>
        <p:spPr>
          <a:xfrm>
            <a:off x="4518075" y="2350975"/>
            <a:ext cx="2571900" cy="3522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6348550" y="2304925"/>
            <a:ext cx="17016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700">
                <a:solidFill>
                  <a:schemeClr val="dk2"/>
                </a:solidFill>
              </a:rPr>
              <a:t>[11 11  11 11 11]  if a word is predicate</a:t>
            </a:r>
            <a:endParaRPr sz="700">
              <a:solidFill>
                <a:schemeClr val="dk2"/>
              </a:solidFill>
            </a:endParaRPr>
          </a:p>
          <a:p>
            <a:pPr indent="0" lvl="0" marL="0" rtl="0" algn="l">
              <a:lnSpc>
                <a:spcPct val="115000"/>
              </a:lnSpc>
              <a:spcBef>
                <a:spcPts val="0"/>
              </a:spcBef>
              <a:spcAft>
                <a:spcPts val="0"/>
              </a:spcAft>
              <a:buNone/>
            </a:pPr>
            <a:r>
              <a:rPr lang="ru" sz="700">
                <a:solidFill>
                  <a:schemeClr val="dk2"/>
                </a:solidFill>
              </a:rPr>
              <a:t>[00 00 00 00 00] else</a:t>
            </a:r>
            <a:endParaRPr sz="700">
              <a:solidFill>
                <a:schemeClr val="dk2"/>
              </a:solidFill>
            </a:endParaRPr>
          </a:p>
        </p:txBody>
      </p:sp>
      <p:sp>
        <p:nvSpPr>
          <p:cNvPr id="176" name="Google Shape;176;p28"/>
          <p:cNvSpPr txBox="1"/>
          <p:nvPr/>
        </p:nvSpPr>
        <p:spPr>
          <a:xfrm>
            <a:off x="942050" y="1931325"/>
            <a:ext cx="516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700"/>
              <a:t>BiLSTM</a:t>
            </a:r>
            <a:endParaRPr sz="700"/>
          </a:p>
        </p:txBody>
      </p:sp>
      <p:sp>
        <p:nvSpPr>
          <p:cNvPr id="177" name="Google Shape;177;p28"/>
          <p:cNvSpPr/>
          <p:nvPr/>
        </p:nvSpPr>
        <p:spPr>
          <a:xfrm>
            <a:off x="2425750" y="1444975"/>
            <a:ext cx="2223600" cy="2925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txBox="1"/>
          <p:nvPr/>
        </p:nvSpPr>
        <p:spPr>
          <a:xfrm>
            <a:off x="3149425" y="1395575"/>
            <a:ext cx="2979900" cy="471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700">
                <a:solidFill>
                  <a:schemeClr val="dk2"/>
                </a:solidFill>
              </a:rPr>
              <a:t>[hidden_state (a word) | hidden_state (predicate)] =&gt; </a:t>
            </a:r>
            <a:endParaRPr sz="700">
              <a:solidFill>
                <a:schemeClr val="dk2"/>
              </a:solidFill>
            </a:endParaRPr>
          </a:p>
          <a:p>
            <a:pPr indent="0" lvl="0" marL="0" rtl="0" algn="l">
              <a:spcBef>
                <a:spcPts val="0"/>
              </a:spcBef>
              <a:spcAft>
                <a:spcPts val="0"/>
              </a:spcAft>
              <a:buNone/>
            </a:pPr>
            <a:r>
              <a:rPr lang="ru" sz="700">
                <a:solidFill>
                  <a:schemeClr val="dk2"/>
                </a:solidFill>
              </a:rPr>
              <a:t>MLP classifier: linear+softmax+linear</a:t>
            </a:r>
            <a:endParaRPr sz="7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42425" y="39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HW2: SRL BERT embedding model</a:t>
            </a:r>
            <a:endParaRPr/>
          </a:p>
        </p:txBody>
      </p:sp>
      <p:pic>
        <p:nvPicPr>
          <p:cNvPr id="184" name="Google Shape;184;p29"/>
          <p:cNvPicPr preferRelativeResize="0"/>
          <p:nvPr/>
        </p:nvPicPr>
        <p:blipFill>
          <a:blip r:embed="rId3">
            <a:alphaModFix/>
          </a:blip>
          <a:stretch>
            <a:fillRect/>
          </a:stretch>
        </p:blipFill>
        <p:spPr>
          <a:xfrm>
            <a:off x="184225" y="1054975"/>
            <a:ext cx="7612825" cy="3973375"/>
          </a:xfrm>
          <a:prstGeom prst="rect">
            <a:avLst/>
          </a:prstGeom>
          <a:noFill/>
          <a:ln>
            <a:noFill/>
          </a:ln>
        </p:spPr>
      </p:pic>
      <p:pic>
        <p:nvPicPr>
          <p:cNvPr id="185" name="Google Shape;185;p29"/>
          <p:cNvPicPr preferRelativeResize="0"/>
          <p:nvPr/>
        </p:nvPicPr>
        <p:blipFill>
          <a:blip r:embed="rId4">
            <a:alphaModFix/>
          </a:blip>
          <a:stretch>
            <a:fillRect/>
          </a:stretch>
        </p:blipFill>
        <p:spPr>
          <a:xfrm>
            <a:off x="7124125" y="0"/>
            <a:ext cx="2019875" cy="119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HW2: BERT model results</a:t>
            </a:r>
            <a:endParaRPr/>
          </a:p>
          <a:p>
            <a:pPr indent="0" lvl="0" marL="0" rtl="0" algn="l">
              <a:spcBef>
                <a:spcPts val="0"/>
              </a:spcBef>
              <a:spcAft>
                <a:spcPts val="0"/>
              </a:spcAft>
              <a:buNone/>
            </a:pPr>
            <a:r>
              <a:t/>
            </a:r>
            <a:endParaRPr/>
          </a:p>
        </p:txBody>
      </p:sp>
      <p:pic>
        <p:nvPicPr>
          <p:cNvPr id="191" name="Google Shape;191;p30"/>
          <p:cNvPicPr preferRelativeResize="0"/>
          <p:nvPr/>
        </p:nvPicPr>
        <p:blipFill rotWithShape="1">
          <a:blip r:embed="rId3">
            <a:alphaModFix/>
          </a:blip>
          <a:srcRect b="0" l="0" r="0" t="0"/>
          <a:stretch/>
        </p:blipFill>
        <p:spPr>
          <a:xfrm>
            <a:off x="736225" y="1185900"/>
            <a:ext cx="6331399" cy="3709225"/>
          </a:xfrm>
          <a:prstGeom prst="rect">
            <a:avLst/>
          </a:prstGeom>
          <a:noFill/>
          <a:ln>
            <a:noFill/>
          </a:ln>
        </p:spPr>
      </p:pic>
      <p:sp>
        <p:nvSpPr>
          <p:cNvPr id="192" name="Google Shape;192;p30"/>
          <p:cNvSpPr/>
          <p:nvPr/>
        </p:nvSpPr>
        <p:spPr>
          <a:xfrm>
            <a:off x="853500" y="3399050"/>
            <a:ext cx="5989500" cy="1496100"/>
          </a:xfrm>
          <a:prstGeom prst="rect">
            <a:avLst/>
          </a:prstGeom>
          <a:solidFill>
            <a:srgbClr val="418AA2">
              <a:alpha val="497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once again proved complexity of the network affects the performance of GloVe based models</a:t>
            </a:r>
            <a:endParaRPr/>
          </a:p>
          <a:p>
            <a:pPr indent="-342900" lvl="0" marL="457200" rtl="0" algn="l">
              <a:spcBef>
                <a:spcPts val="0"/>
              </a:spcBef>
              <a:spcAft>
                <a:spcPts val="0"/>
              </a:spcAft>
              <a:buSzPts val="1800"/>
              <a:buChar char="●"/>
            </a:pPr>
            <a:r>
              <a:rPr lang="ru"/>
              <a:t>for BERT based model, </a:t>
            </a:r>
            <a:endParaRPr/>
          </a:p>
          <a:p>
            <a:pPr indent="-317500" lvl="1" marL="914400" rtl="0" algn="l">
              <a:spcBef>
                <a:spcPts val="0"/>
              </a:spcBef>
              <a:spcAft>
                <a:spcPts val="0"/>
              </a:spcAft>
              <a:buSzPts val="1400"/>
              <a:buChar char="○"/>
            </a:pPr>
            <a:r>
              <a:rPr lang="ru"/>
              <a:t>case sensitive language model results in better score, </a:t>
            </a:r>
            <a:endParaRPr/>
          </a:p>
          <a:p>
            <a:pPr indent="-317500" lvl="1" marL="914400" rtl="0" algn="l">
              <a:spcBef>
                <a:spcPts val="0"/>
              </a:spcBef>
              <a:spcAft>
                <a:spcPts val="0"/>
              </a:spcAft>
              <a:buSzPts val="1400"/>
              <a:buChar char="○"/>
            </a:pPr>
            <a:r>
              <a:rPr lang="ru"/>
              <a:t>reduced version of language models can outperform the original model = &gt; no correlation between network complexity and performance</a:t>
            </a:r>
            <a:endParaRPr/>
          </a:p>
          <a:p>
            <a:pPr indent="-342900" lvl="0" marL="457200" rtl="0" algn="l">
              <a:spcBef>
                <a:spcPts val="0"/>
              </a:spcBef>
              <a:spcAft>
                <a:spcPts val="0"/>
              </a:spcAft>
              <a:buSzPts val="1800"/>
              <a:buChar char="●"/>
            </a:pPr>
            <a:r>
              <a:rPr lang="ru"/>
              <a:t>predicate representation an</a:t>
            </a:r>
            <a:r>
              <a:rPr lang="ru"/>
              <a:t>d indication </a:t>
            </a:r>
            <a:r>
              <a:rPr lang="ru"/>
              <a:t>method is crucial</a:t>
            </a:r>
            <a:endParaRPr/>
          </a:p>
          <a:p>
            <a:pPr indent="-317500" lvl="1" marL="914400" rtl="0" algn="l">
              <a:spcBef>
                <a:spcPts val="0"/>
              </a:spcBef>
              <a:spcAft>
                <a:spcPts val="0"/>
              </a:spcAft>
              <a:buSzPts val="1400"/>
              <a:buChar char="○"/>
            </a:pPr>
            <a:r>
              <a:rPr lang="ru"/>
              <a:t>although transformer based models are considered to be more powerful that GloVe, both models made of BiLSTM has shown similar results. This accounts to the difference in predicate indication method in these models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HW1 </a:t>
            </a:r>
            <a:endParaRPr/>
          </a:p>
          <a:p>
            <a:pPr indent="0" lvl="0" marL="0" rtl="0" algn="ctr">
              <a:spcBef>
                <a:spcPts val="0"/>
              </a:spcBef>
              <a:spcAft>
                <a:spcPts val="0"/>
              </a:spcAft>
              <a:buNone/>
            </a:pPr>
            <a:r>
              <a:rPr lang="ru"/>
              <a:t>Named Entity Recognition (NER)</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HW3 </a:t>
            </a:r>
            <a:endParaRPr/>
          </a:p>
          <a:p>
            <a:pPr indent="0" lvl="0" marL="0" rtl="0" algn="ctr">
              <a:spcBef>
                <a:spcPts val="0"/>
              </a:spcBef>
              <a:spcAft>
                <a:spcPts val="0"/>
              </a:spcAft>
              <a:buNone/>
            </a:pPr>
            <a:r>
              <a:rPr lang="ru"/>
              <a:t>Coreference Resolution</a:t>
            </a:r>
            <a:endParaRPr/>
          </a:p>
          <a:p>
            <a:pPr indent="0" lvl="0" marL="0" rtl="0" algn="ctr">
              <a:spcBef>
                <a:spcPts val="0"/>
              </a:spcBef>
              <a:spcAft>
                <a:spcPts val="0"/>
              </a:spcAft>
              <a:buNone/>
            </a:pPr>
            <a:r>
              <a:rPr lang="ru"/>
              <a:t>(Entity resolution)</a:t>
            </a:r>
            <a:endParaRPr/>
          </a:p>
        </p:txBody>
      </p:sp>
      <p:sp>
        <p:nvSpPr>
          <p:cNvPr id="204" name="Google Shape;204;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31650" y="423850"/>
            <a:ext cx="759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HW3:</a:t>
            </a:r>
            <a:r>
              <a:rPr lang="ru"/>
              <a:t> problem formulation</a:t>
            </a:r>
            <a:endParaRPr/>
          </a:p>
        </p:txBody>
      </p:sp>
      <p:sp>
        <p:nvSpPr>
          <p:cNvPr id="210" name="Google Shape;210;p33"/>
          <p:cNvSpPr txBox="1"/>
          <p:nvPr>
            <p:ph idx="1" type="body"/>
          </p:nvPr>
        </p:nvSpPr>
        <p:spPr>
          <a:xfrm>
            <a:off x="933450" y="3585625"/>
            <a:ext cx="6707700" cy="48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ru" sz="1050"/>
              <a:t>linking pronouns to the corresponding entities</a:t>
            </a:r>
            <a:endParaRPr sz="1050"/>
          </a:p>
          <a:p>
            <a:pPr indent="0" lvl="0" marL="0" rtl="0" algn="l">
              <a:lnSpc>
                <a:spcPct val="95000"/>
              </a:lnSpc>
              <a:spcBef>
                <a:spcPts val="1200"/>
              </a:spcBef>
              <a:spcAft>
                <a:spcPts val="1200"/>
              </a:spcAft>
              <a:buNone/>
            </a:pPr>
            <a:r>
              <a:t/>
            </a:r>
            <a:endParaRPr sz="1050"/>
          </a:p>
        </p:txBody>
      </p:sp>
      <p:pic>
        <p:nvPicPr>
          <p:cNvPr id="211" name="Google Shape;211;p33"/>
          <p:cNvPicPr preferRelativeResize="0"/>
          <p:nvPr/>
        </p:nvPicPr>
        <p:blipFill>
          <a:blip r:embed="rId3">
            <a:alphaModFix/>
          </a:blip>
          <a:stretch>
            <a:fillRect/>
          </a:stretch>
        </p:blipFill>
        <p:spPr>
          <a:xfrm>
            <a:off x="675813" y="996538"/>
            <a:ext cx="3629025" cy="2486025"/>
          </a:xfrm>
          <a:prstGeom prst="rect">
            <a:avLst/>
          </a:prstGeom>
          <a:noFill/>
          <a:ln>
            <a:noFill/>
          </a:ln>
        </p:spPr>
      </p:pic>
      <p:sp>
        <p:nvSpPr>
          <p:cNvPr id="212" name="Google Shape;212;p33"/>
          <p:cNvSpPr txBox="1"/>
          <p:nvPr/>
        </p:nvSpPr>
        <p:spPr>
          <a:xfrm>
            <a:off x="4389450" y="911825"/>
            <a:ext cx="35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id</a:t>
            </a:r>
            <a:endParaRPr sz="1100">
              <a:solidFill>
                <a:srgbClr val="6D9EEB"/>
              </a:solidFill>
            </a:endParaRPr>
          </a:p>
        </p:txBody>
      </p:sp>
      <p:sp>
        <p:nvSpPr>
          <p:cNvPr id="213" name="Google Shape;213;p33"/>
          <p:cNvSpPr txBox="1"/>
          <p:nvPr/>
        </p:nvSpPr>
        <p:spPr>
          <a:xfrm>
            <a:off x="4290825" y="1591925"/>
            <a:ext cx="99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text</a:t>
            </a:r>
            <a:endParaRPr sz="1100">
              <a:solidFill>
                <a:srgbClr val="6D9EEB"/>
              </a:solidFill>
            </a:endParaRPr>
          </a:p>
        </p:txBody>
      </p:sp>
      <p:sp>
        <p:nvSpPr>
          <p:cNvPr id="214" name="Google Shape;214;p33"/>
          <p:cNvSpPr txBox="1"/>
          <p:nvPr/>
        </p:nvSpPr>
        <p:spPr>
          <a:xfrm>
            <a:off x="4100700" y="2229425"/>
            <a:ext cx="70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pronoun</a:t>
            </a:r>
            <a:endParaRPr sz="1100">
              <a:solidFill>
                <a:srgbClr val="6D9EEB"/>
              </a:solidFill>
            </a:endParaRPr>
          </a:p>
        </p:txBody>
      </p:sp>
      <p:sp>
        <p:nvSpPr>
          <p:cNvPr id="215" name="Google Shape;215;p33"/>
          <p:cNvSpPr txBox="1"/>
          <p:nvPr/>
        </p:nvSpPr>
        <p:spPr>
          <a:xfrm>
            <a:off x="4988900" y="2229425"/>
            <a:ext cx="110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pronoun offset</a:t>
            </a:r>
            <a:endParaRPr sz="1100">
              <a:solidFill>
                <a:srgbClr val="6D9EEB"/>
              </a:solidFill>
            </a:endParaRPr>
          </a:p>
        </p:txBody>
      </p:sp>
      <p:sp>
        <p:nvSpPr>
          <p:cNvPr id="216" name="Google Shape;216;p33"/>
          <p:cNvSpPr txBox="1"/>
          <p:nvPr/>
        </p:nvSpPr>
        <p:spPr>
          <a:xfrm>
            <a:off x="4988900" y="2435900"/>
            <a:ext cx="149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entity_A</a:t>
            </a:r>
            <a:r>
              <a:rPr lang="ru" sz="1100">
                <a:solidFill>
                  <a:srgbClr val="6D9EEB"/>
                </a:solidFill>
              </a:rPr>
              <a:t> offset</a:t>
            </a:r>
            <a:endParaRPr sz="1100">
              <a:solidFill>
                <a:srgbClr val="6D9EEB"/>
              </a:solidFill>
            </a:endParaRPr>
          </a:p>
        </p:txBody>
      </p:sp>
      <p:sp>
        <p:nvSpPr>
          <p:cNvPr id="217" name="Google Shape;217;p33"/>
          <p:cNvSpPr txBox="1"/>
          <p:nvPr/>
        </p:nvSpPr>
        <p:spPr>
          <a:xfrm>
            <a:off x="4100700" y="2435900"/>
            <a:ext cx="77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entity_A</a:t>
            </a:r>
            <a:endParaRPr sz="1100">
              <a:solidFill>
                <a:srgbClr val="6D9EEB"/>
              </a:solidFill>
            </a:endParaRPr>
          </a:p>
        </p:txBody>
      </p:sp>
      <p:sp>
        <p:nvSpPr>
          <p:cNvPr id="218" name="Google Shape;218;p33"/>
          <p:cNvSpPr txBox="1"/>
          <p:nvPr/>
        </p:nvSpPr>
        <p:spPr>
          <a:xfrm>
            <a:off x="4100700" y="2656200"/>
            <a:ext cx="149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entity_B</a:t>
            </a:r>
            <a:endParaRPr sz="1100">
              <a:solidFill>
                <a:srgbClr val="6D9EEB"/>
              </a:solidFill>
            </a:endParaRPr>
          </a:p>
        </p:txBody>
      </p:sp>
      <p:sp>
        <p:nvSpPr>
          <p:cNvPr id="219" name="Google Shape;219;p33"/>
          <p:cNvSpPr txBox="1"/>
          <p:nvPr/>
        </p:nvSpPr>
        <p:spPr>
          <a:xfrm>
            <a:off x="4988900" y="2656200"/>
            <a:ext cx="149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entity_B offset</a:t>
            </a:r>
            <a:endParaRPr sz="1100">
              <a:solidFill>
                <a:srgbClr val="6D9EEB"/>
              </a:solidFill>
            </a:endParaRPr>
          </a:p>
        </p:txBody>
      </p:sp>
      <p:sp>
        <p:nvSpPr>
          <p:cNvPr id="220" name="Google Shape;220;p33"/>
          <p:cNvSpPr txBox="1"/>
          <p:nvPr/>
        </p:nvSpPr>
        <p:spPr>
          <a:xfrm>
            <a:off x="6201100" y="2435900"/>
            <a:ext cx="77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is coref A</a:t>
            </a:r>
            <a:endParaRPr sz="1100">
              <a:solidFill>
                <a:srgbClr val="6D9EEB"/>
              </a:solidFill>
            </a:endParaRPr>
          </a:p>
        </p:txBody>
      </p:sp>
      <p:sp>
        <p:nvSpPr>
          <p:cNvPr id="221" name="Google Shape;221;p33"/>
          <p:cNvSpPr txBox="1"/>
          <p:nvPr/>
        </p:nvSpPr>
        <p:spPr>
          <a:xfrm>
            <a:off x="6179850" y="2656200"/>
            <a:ext cx="149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6D9EEB"/>
                </a:solidFill>
              </a:rPr>
              <a:t>is_coref_B</a:t>
            </a:r>
            <a:endParaRPr sz="1100">
              <a:solidFill>
                <a:srgbClr val="6D9EEB"/>
              </a:solidFill>
            </a:endParaRPr>
          </a:p>
        </p:txBody>
      </p:sp>
      <p:sp>
        <p:nvSpPr>
          <p:cNvPr id="222" name="Google Shape;222;p33"/>
          <p:cNvSpPr/>
          <p:nvPr/>
        </p:nvSpPr>
        <p:spPr>
          <a:xfrm>
            <a:off x="4176888" y="1287125"/>
            <a:ext cx="140700" cy="921000"/>
          </a:xfrm>
          <a:prstGeom prst="rightBrace">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HW3: preprocessing</a:t>
            </a:r>
            <a:endParaRPr/>
          </a:p>
        </p:txBody>
      </p:sp>
      <p:sp>
        <p:nvSpPr>
          <p:cNvPr id="228" name="Google Shape;228;p34"/>
          <p:cNvSpPr txBox="1"/>
          <p:nvPr>
            <p:ph idx="1" type="body"/>
          </p:nvPr>
        </p:nvSpPr>
        <p:spPr>
          <a:xfrm>
            <a:off x="237975" y="1152475"/>
            <a:ext cx="6172200" cy="3499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u" sz="1100">
                <a:solidFill>
                  <a:schemeClr val="dk1"/>
                </a:solidFill>
              </a:rPr>
              <a:t>Given entity words and starting positions, e</a:t>
            </a:r>
            <a:r>
              <a:rPr lang="ru" sz="1100">
                <a:solidFill>
                  <a:schemeClr val="dk1"/>
                </a:solidFill>
              </a:rPr>
              <a:t>nclosed</a:t>
            </a:r>
            <a:r>
              <a:rPr lang="ru" sz="1100">
                <a:solidFill>
                  <a:schemeClr val="dk1"/>
                </a:solidFill>
              </a:rPr>
              <a:t> pronoun and entities with tags &lt;P&gt;,&lt;A&gt;, &lt;B&gt;</a:t>
            </a:r>
            <a:endParaRPr sz="1100">
              <a:solidFill>
                <a:schemeClr val="dk1"/>
              </a:solidFill>
            </a:endParaRPr>
          </a:p>
          <a:p>
            <a:pPr indent="0" lvl="0" marL="457200" rtl="0" algn="l">
              <a:spcBef>
                <a:spcPts val="1200"/>
              </a:spcBef>
              <a:spcAft>
                <a:spcPts val="0"/>
              </a:spcAft>
              <a:buNone/>
            </a:pPr>
            <a:r>
              <a:t/>
            </a:r>
            <a:endParaRPr sz="1100"/>
          </a:p>
          <a:p>
            <a:pPr indent="0" lvl="0" marL="457200" rtl="0" algn="l">
              <a:spcBef>
                <a:spcPts val="1200"/>
              </a:spcBef>
              <a:spcAft>
                <a:spcPts val="0"/>
              </a:spcAft>
              <a:buNone/>
            </a:pPr>
            <a:r>
              <a:rPr lang="ru" sz="1100"/>
              <a:t>...Jose de Venecia III, son of House Speaker </a:t>
            </a:r>
            <a:r>
              <a:rPr lang="ru" sz="1100">
                <a:solidFill>
                  <a:srgbClr val="2F6319"/>
                </a:solidFill>
              </a:rPr>
              <a:t>&lt;A&gt;</a:t>
            </a:r>
            <a:r>
              <a:rPr lang="ru" sz="1100"/>
              <a:t>Jose de Venecia Jr</a:t>
            </a:r>
            <a:r>
              <a:rPr lang="ru" sz="1100">
                <a:solidFill>
                  <a:srgbClr val="2F6319"/>
                </a:solidFill>
              </a:rPr>
              <a:t>&lt;A&gt;</a:t>
            </a:r>
            <a:r>
              <a:rPr lang="ru" sz="1100"/>
              <a:t>, alleged that </a:t>
            </a:r>
            <a:r>
              <a:rPr lang="ru" sz="1100">
                <a:solidFill>
                  <a:srgbClr val="2F6319"/>
                </a:solidFill>
              </a:rPr>
              <a:t>&lt;B&gt;</a:t>
            </a:r>
            <a:r>
              <a:rPr lang="ru" sz="1100"/>
              <a:t>Abalos</a:t>
            </a:r>
            <a:r>
              <a:rPr lang="ru" sz="1100">
                <a:solidFill>
                  <a:srgbClr val="2F6319"/>
                </a:solidFill>
              </a:rPr>
              <a:t>&lt;B&gt;</a:t>
            </a:r>
            <a:r>
              <a:rPr lang="ru" sz="1100"/>
              <a:t>offered </a:t>
            </a:r>
            <a:r>
              <a:rPr lang="ru" sz="1100">
                <a:solidFill>
                  <a:srgbClr val="2F6319"/>
                </a:solidFill>
              </a:rPr>
              <a:t>&lt;P&gt;</a:t>
            </a:r>
            <a:r>
              <a:rPr lang="ru" sz="1100"/>
              <a:t>him</a:t>
            </a:r>
            <a:r>
              <a:rPr lang="ru" sz="1100">
                <a:solidFill>
                  <a:srgbClr val="2F6319"/>
                </a:solidFill>
              </a:rPr>
              <a:t>&lt;P&gt;</a:t>
            </a:r>
            <a:r>
              <a:rPr lang="ru" sz="1100"/>
              <a:t>US $10 million to withdraw his proposal on the NBN project.</a:t>
            </a:r>
            <a:endParaRPr sz="1100"/>
          </a:p>
          <a:p>
            <a:pPr indent="0" lvl="0" marL="457200" rtl="0" algn="l">
              <a:spcBef>
                <a:spcPts val="1200"/>
              </a:spcBef>
              <a:spcAft>
                <a:spcPts val="0"/>
              </a:spcAft>
              <a:buNone/>
            </a:pPr>
            <a:r>
              <a:t/>
            </a:r>
            <a:endParaRPr b="1" sz="1050">
              <a:solidFill>
                <a:schemeClr val="dk1"/>
              </a:solidFill>
            </a:endParaRPr>
          </a:p>
          <a:p>
            <a:pPr indent="0" lvl="0" marL="457200" rtl="0" algn="l">
              <a:spcBef>
                <a:spcPts val="1200"/>
              </a:spcBef>
              <a:spcAft>
                <a:spcPts val="0"/>
              </a:spcAft>
              <a:buNone/>
            </a:pPr>
            <a:r>
              <a:rPr lang="ru" sz="1050">
                <a:solidFill>
                  <a:schemeClr val="dk1"/>
                </a:solidFill>
              </a:rPr>
              <a:t>Alignment of words’ position after these added tags are important for post-processing</a:t>
            </a:r>
            <a:endParaRPr sz="1050">
              <a:solidFill>
                <a:schemeClr val="dk1"/>
              </a:solidFill>
            </a:endParaRPr>
          </a:p>
          <a:p>
            <a:pPr indent="0" lvl="0" marL="457200" rtl="0" algn="l">
              <a:spcBef>
                <a:spcPts val="1200"/>
              </a:spcBef>
              <a:spcAft>
                <a:spcPts val="0"/>
              </a:spcAft>
              <a:buNone/>
            </a:pPr>
            <a:r>
              <a:rPr lang="ru" sz="1050">
                <a:solidFill>
                  <a:srgbClr val="45818E"/>
                </a:solidFill>
              </a:rPr>
              <a:t>‘Neither’</a:t>
            </a:r>
            <a:r>
              <a:rPr lang="ru" sz="1050">
                <a:solidFill>
                  <a:schemeClr val="dk1"/>
                </a:solidFill>
              </a:rPr>
              <a:t> class added if both is_coref_A and is_coref_B are FALSE</a:t>
            </a:r>
            <a:endParaRPr sz="1050">
              <a:solidFill>
                <a:schemeClr val="dk1"/>
              </a:solidFill>
            </a:endParaRPr>
          </a:p>
          <a:p>
            <a:pPr indent="0" lvl="0" marL="457200" rtl="0" algn="l">
              <a:spcBef>
                <a:spcPts val="1200"/>
              </a:spcBef>
              <a:spcAft>
                <a:spcPts val="1200"/>
              </a:spcAft>
              <a:buNone/>
            </a:pPr>
            <a:r>
              <a:t/>
            </a:r>
            <a:endParaRPr sz="1050"/>
          </a:p>
        </p:txBody>
      </p:sp>
      <p:pic>
        <p:nvPicPr>
          <p:cNvPr id="229" name="Google Shape;229;p34"/>
          <p:cNvPicPr preferRelativeResize="0"/>
          <p:nvPr/>
        </p:nvPicPr>
        <p:blipFill>
          <a:blip r:embed="rId3">
            <a:alphaModFix/>
          </a:blip>
          <a:stretch>
            <a:fillRect/>
          </a:stretch>
        </p:blipFill>
        <p:spPr>
          <a:xfrm>
            <a:off x="5203471" y="3484225"/>
            <a:ext cx="2271025" cy="1535725"/>
          </a:xfrm>
          <a:prstGeom prst="rect">
            <a:avLst/>
          </a:prstGeom>
          <a:noFill/>
          <a:ln>
            <a:noFill/>
          </a:ln>
        </p:spPr>
      </p:pic>
      <p:pic>
        <p:nvPicPr>
          <p:cNvPr id="230" name="Google Shape;230;p34"/>
          <p:cNvPicPr preferRelativeResize="0"/>
          <p:nvPr/>
        </p:nvPicPr>
        <p:blipFill>
          <a:blip r:embed="rId4">
            <a:alphaModFix/>
          </a:blip>
          <a:stretch>
            <a:fillRect/>
          </a:stretch>
        </p:blipFill>
        <p:spPr>
          <a:xfrm>
            <a:off x="6987850" y="3484226"/>
            <a:ext cx="2156150" cy="1451875"/>
          </a:xfrm>
          <a:prstGeom prst="rect">
            <a:avLst/>
          </a:prstGeom>
          <a:noFill/>
          <a:ln>
            <a:noFill/>
          </a:ln>
        </p:spPr>
      </p:pic>
      <p:sp>
        <p:nvSpPr>
          <p:cNvPr id="231" name="Google Shape;231;p34"/>
          <p:cNvSpPr txBox="1"/>
          <p:nvPr/>
        </p:nvSpPr>
        <p:spPr>
          <a:xfrm>
            <a:off x="5999400" y="4838775"/>
            <a:ext cx="322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chemeClr val="dk1"/>
                </a:solidFill>
              </a:rPr>
              <a:t>pronoun distribution</a:t>
            </a:r>
            <a:r>
              <a:rPr lang="ru" sz="1100"/>
              <a:t>: </a:t>
            </a:r>
            <a:r>
              <a:rPr lang="ru" sz="1100"/>
              <a:t>train and val sets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HW3: ProBERT </a:t>
            </a:r>
            <a:endParaRPr/>
          </a:p>
          <a:p>
            <a:pPr indent="0" lvl="0" marL="0" rtl="0" algn="l">
              <a:spcBef>
                <a:spcPts val="0"/>
              </a:spcBef>
              <a:spcAft>
                <a:spcPts val="0"/>
              </a:spcAft>
              <a:buNone/>
            </a:pPr>
            <a:r>
              <a:t/>
            </a:r>
            <a:endParaRPr/>
          </a:p>
        </p:txBody>
      </p:sp>
      <p:pic>
        <p:nvPicPr>
          <p:cNvPr id="237" name="Google Shape;237;p35"/>
          <p:cNvPicPr preferRelativeResize="0"/>
          <p:nvPr/>
        </p:nvPicPr>
        <p:blipFill>
          <a:blip r:embed="rId3">
            <a:alphaModFix/>
          </a:blip>
          <a:stretch>
            <a:fillRect/>
          </a:stretch>
        </p:blipFill>
        <p:spPr>
          <a:xfrm>
            <a:off x="721400" y="1132700"/>
            <a:ext cx="2076450" cy="3124200"/>
          </a:xfrm>
          <a:prstGeom prst="rect">
            <a:avLst/>
          </a:prstGeom>
          <a:noFill/>
          <a:ln>
            <a:noFill/>
          </a:ln>
        </p:spPr>
      </p:pic>
      <p:pic>
        <p:nvPicPr>
          <p:cNvPr id="238" name="Google Shape;238;p35"/>
          <p:cNvPicPr preferRelativeResize="0"/>
          <p:nvPr/>
        </p:nvPicPr>
        <p:blipFill>
          <a:blip r:embed="rId4">
            <a:alphaModFix/>
          </a:blip>
          <a:stretch>
            <a:fillRect/>
          </a:stretch>
        </p:blipFill>
        <p:spPr>
          <a:xfrm>
            <a:off x="6319375" y="1432225"/>
            <a:ext cx="1909850" cy="1098375"/>
          </a:xfrm>
          <a:prstGeom prst="rect">
            <a:avLst/>
          </a:prstGeom>
          <a:noFill/>
          <a:ln>
            <a:noFill/>
          </a:ln>
        </p:spPr>
      </p:pic>
      <p:sp>
        <p:nvSpPr>
          <p:cNvPr id="239" name="Google Shape;239;p35"/>
          <p:cNvSpPr txBox="1"/>
          <p:nvPr/>
        </p:nvSpPr>
        <p:spPr>
          <a:xfrm>
            <a:off x="6244100" y="2687825"/>
            <a:ext cx="4312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optimizer	AdamW</a:t>
            </a:r>
            <a:endParaRPr sz="1100"/>
          </a:p>
          <a:p>
            <a:pPr indent="0" lvl="0" marL="0" rtl="0" algn="l">
              <a:spcBef>
                <a:spcPts val="0"/>
              </a:spcBef>
              <a:spcAft>
                <a:spcPts val="0"/>
              </a:spcAft>
              <a:buNone/>
            </a:pPr>
            <a:r>
              <a:rPr lang="ru" sz="1100"/>
              <a:t>dropout	0.1</a:t>
            </a:r>
            <a:endParaRPr sz="1100"/>
          </a:p>
          <a:p>
            <a:pPr indent="0" lvl="0" marL="0" rtl="0" algn="l">
              <a:spcBef>
                <a:spcPts val="0"/>
              </a:spcBef>
              <a:spcAft>
                <a:spcPts val="0"/>
              </a:spcAft>
              <a:buNone/>
            </a:pPr>
            <a:r>
              <a:rPr lang="ru" sz="1100"/>
              <a:t>early stop with tolerance 2 epochs</a:t>
            </a:r>
            <a:endParaRPr sz="1100"/>
          </a:p>
        </p:txBody>
      </p:sp>
      <p:sp>
        <p:nvSpPr>
          <p:cNvPr id="240" name="Google Shape;240;p35"/>
          <p:cNvSpPr txBox="1"/>
          <p:nvPr/>
        </p:nvSpPr>
        <p:spPr>
          <a:xfrm>
            <a:off x="2672825" y="2463950"/>
            <a:ext cx="179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800">
                <a:solidFill>
                  <a:srgbClr val="9E9E9E"/>
                </a:solidFill>
              </a:rPr>
              <a:t>extracting token representation of the pronoun given its id</a:t>
            </a:r>
            <a:endParaRPr sz="800">
              <a:solidFill>
                <a:srgbClr val="9E9E9E"/>
              </a:solidFill>
            </a:endParaRPr>
          </a:p>
        </p:txBody>
      </p:sp>
      <p:sp>
        <p:nvSpPr>
          <p:cNvPr id="241" name="Google Shape;241;p35"/>
          <p:cNvSpPr/>
          <p:nvPr/>
        </p:nvSpPr>
        <p:spPr>
          <a:xfrm flipH="1">
            <a:off x="1093200" y="2485650"/>
            <a:ext cx="2508000" cy="386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445025"/>
            <a:ext cx="25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HW3: ProBERT </a:t>
            </a:r>
            <a:endParaRPr/>
          </a:p>
          <a:p>
            <a:pPr indent="0" lvl="0" marL="0" rtl="0" algn="l">
              <a:spcBef>
                <a:spcPts val="0"/>
              </a:spcBef>
              <a:spcAft>
                <a:spcPts val="0"/>
              </a:spcAft>
              <a:buNone/>
            </a:pPr>
            <a:r>
              <a:t/>
            </a:r>
            <a:endParaRPr/>
          </a:p>
        </p:txBody>
      </p:sp>
      <p:pic>
        <p:nvPicPr>
          <p:cNvPr id="247" name="Google Shape;247;p36"/>
          <p:cNvPicPr preferRelativeResize="0"/>
          <p:nvPr/>
        </p:nvPicPr>
        <p:blipFill>
          <a:blip r:embed="rId3">
            <a:alphaModFix/>
          </a:blip>
          <a:stretch>
            <a:fillRect/>
          </a:stretch>
        </p:blipFill>
        <p:spPr>
          <a:xfrm>
            <a:off x="3606010" y="525325"/>
            <a:ext cx="2006825" cy="874775"/>
          </a:xfrm>
          <a:prstGeom prst="rect">
            <a:avLst/>
          </a:prstGeom>
          <a:noFill/>
          <a:ln>
            <a:noFill/>
          </a:ln>
        </p:spPr>
      </p:pic>
      <p:pic>
        <p:nvPicPr>
          <p:cNvPr id="248" name="Google Shape;248;p36"/>
          <p:cNvPicPr preferRelativeResize="0"/>
          <p:nvPr/>
        </p:nvPicPr>
        <p:blipFill>
          <a:blip r:embed="rId4">
            <a:alphaModFix/>
          </a:blip>
          <a:stretch>
            <a:fillRect/>
          </a:stretch>
        </p:blipFill>
        <p:spPr>
          <a:xfrm>
            <a:off x="189752" y="1929800"/>
            <a:ext cx="2776325" cy="2873925"/>
          </a:xfrm>
          <a:prstGeom prst="rect">
            <a:avLst/>
          </a:prstGeom>
          <a:noFill/>
          <a:ln>
            <a:noFill/>
          </a:ln>
        </p:spPr>
      </p:pic>
      <p:pic>
        <p:nvPicPr>
          <p:cNvPr id="249" name="Google Shape;249;p36"/>
          <p:cNvPicPr preferRelativeResize="0"/>
          <p:nvPr/>
        </p:nvPicPr>
        <p:blipFill>
          <a:blip r:embed="rId5">
            <a:alphaModFix/>
          </a:blip>
          <a:stretch>
            <a:fillRect/>
          </a:stretch>
        </p:blipFill>
        <p:spPr>
          <a:xfrm>
            <a:off x="3042275" y="1888575"/>
            <a:ext cx="2852525" cy="2952804"/>
          </a:xfrm>
          <a:prstGeom prst="rect">
            <a:avLst/>
          </a:prstGeom>
          <a:noFill/>
          <a:ln>
            <a:noFill/>
          </a:ln>
        </p:spPr>
      </p:pic>
      <p:pic>
        <p:nvPicPr>
          <p:cNvPr id="250" name="Google Shape;250;p36"/>
          <p:cNvPicPr preferRelativeResize="0"/>
          <p:nvPr/>
        </p:nvPicPr>
        <p:blipFill>
          <a:blip r:embed="rId6">
            <a:alphaModFix/>
          </a:blip>
          <a:stretch>
            <a:fillRect/>
          </a:stretch>
        </p:blipFill>
        <p:spPr>
          <a:xfrm>
            <a:off x="6058430" y="1892850"/>
            <a:ext cx="2812045" cy="2910875"/>
          </a:xfrm>
          <a:prstGeom prst="rect">
            <a:avLst/>
          </a:prstGeom>
          <a:noFill/>
          <a:ln>
            <a:noFill/>
          </a:ln>
        </p:spPr>
      </p:pic>
      <p:sp>
        <p:nvSpPr>
          <p:cNvPr id="251" name="Google Shape;251;p36"/>
          <p:cNvSpPr txBox="1"/>
          <p:nvPr/>
        </p:nvSpPr>
        <p:spPr>
          <a:xfrm>
            <a:off x="950825" y="1579700"/>
            <a:ext cx="164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albert base v1</a:t>
            </a:r>
            <a:endParaRPr sz="1100"/>
          </a:p>
        </p:txBody>
      </p:sp>
      <p:sp>
        <p:nvSpPr>
          <p:cNvPr id="252" name="Google Shape;252;p36"/>
          <p:cNvSpPr txBox="1"/>
          <p:nvPr/>
        </p:nvSpPr>
        <p:spPr>
          <a:xfrm>
            <a:off x="3645050" y="1579700"/>
            <a:ext cx="128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bert base cased</a:t>
            </a:r>
            <a:endParaRPr sz="1100"/>
          </a:p>
        </p:txBody>
      </p:sp>
      <p:sp>
        <p:nvSpPr>
          <p:cNvPr id="253" name="Google Shape;253;p36"/>
          <p:cNvSpPr txBox="1"/>
          <p:nvPr/>
        </p:nvSpPr>
        <p:spPr>
          <a:xfrm>
            <a:off x="6867100" y="1534575"/>
            <a:ext cx="128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ro</a:t>
            </a:r>
            <a:r>
              <a:rPr lang="ru" sz="1100"/>
              <a:t>berta base</a:t>
            </a:r>
            <a:endParaRPr sz="1100"/>
          </a:p>
        </p:txBody>
      </p:sp>
      <p:graphicFrame>
        <p:nvGraphicFramePr>
          <p:cNvPr id="254" name="Google Shape;254;p36"/>
          <p:cNvGraphicFramePr/>
          <p:nvPr/>
        </p:nvGraphicFramePr>
        <p:xfrm>
          <a:off x="6119400" y="525325"/>
          <a:ext cx="3000000" cy="3000000"/>
        </p:xfrm>
        <a:graphic>
          <a:graphicData uri="http://schemas.openxmlformats.org/drawingml/2006/table">
            <a:tbl>
              <a:tblPr>
                <a:noFill/>
                <a:tableStyleId>{FE115586-B8DD-464A-B55C-69136AFCBB2E}</a:tableStyleId>
              </a:tblPr>
              <a:tblGrid>
                <a:gridCol w="555275"/>
                <a:gridCol w="555275"/>
                <a:gridCol w="555275"/>
                <a:gridCol w="555275"/>
              </a:tblGrid>
              <a:tr h="291600">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ru" sz="900"/>
                        <a:t>A</a:t>
                      </a:r>
                      <a:endParaRPr sz="900"/>
                    </a:p>
                  </a:txBody>
                  <a:tcPr marT="91425" marB="91425" marR="91425" marL="91425"/>
                </a:tc>
                <a:tc>
                  <a:txBody>
                    <a:bodyPr/>
                    <a:lstStyle/>
                    <a:p>
                      <a:pPr indent="0" lvl="0" marL="0" rtl="0" algn="l">
                        <a:spcBef>
                          <a:spcPts val="0"/>
                        </a:spcBef>
                        <a:spcAft>
                          <a:spcPts val="0"/>
                        </a:spcAft>
                        <a:buNone/>
                      </a:pPr>
                      <a:r>
                        <a:rPr lang="ru" sz="900"/>
                        <a:t>B</a:t>
                      </a:r>
                      <a:endParaRPr sz="900"/>
                    </a:p>
                  </a:txBody>
                  <a:tcPr marT="91425" marB="91425" marR="91425" marL="91425"/>
                </a:tc>
                <a:tc>
                  <a:txBody>
                    <a:bodyPr/>
                    <a:lstStyle/>
                    <a:p>
                      <a:pPr indent="0" lvl="0" marL="0" rtl="0" algn="l">
                        <a:spcBef>
                          <a:spcPts val="0"/>
                        </a:spcBef>
                        <a:spcAft>
                          <a:spcPts val="0"/>
                        </a:spcAft>
                        <a:buNone/>
                      </a:pPr>
                      <a:r>
                        <a:rPr lang="ru" sz="900"/>
                        <a:t>N</a:t>
                      </a:r>
                      <a:endParaRPr sz="900"/>
                    </a:p>
                  </a:txBody>
                  <a:tcPr marT="91425" marB="91425" marR="91425" marL="91425"/>
                </a:tc>
              </a:tr>
              <a:tr h="291600">
                <a:tc>
                  <a:txBody>
                    <a:bodyPr/>
                    <a:lstStyle/>
                    <a:p>
                      <a:pPr indent="0" lvl="0" marL="0" rtl="0" algn="l">
                        <a:spcBef>
                          <a:spcPts val="0"/>
                        </a:spcBef>
                        <a:spcAft>
                          <a:spcPts val="0"/>
                        </a:spcAft>
                        <a:buNone/>
                      </a:pPr>
                      <a:r>
                        <a:rPr lang="ru" sz="900"/>
                        <a:t>train</a:t>
                      </a:r>
                      <a:endParaRPr sz="900"/>
                    </a:p>
                  </a:txBody>
                  <a:tcPr marT="91425" marB="91425" marR="91425" marL="91425"/>
                </a:tc>
                <a:tc>
                  <a:txBody>
                    <a:bodyPr/>
                    <a:lstStyle/>
                    <a:p>
                      <a:pPr indent="0" lvl="0" marL="0" rtl="0" algn="l">
                        <a:spcBef>
                          <a:spcPts val="0"/>
                        </a:spcBef>
                        <a:spcAft>
                          <a:spcPts val="0"/>
                        </a:spcAft>
                        <a:buNone/>
                      </a:pPr>
                      <a:r>
                        <a:rPr lang="ru" sz="900"/>
                        <a:t>44.4%</a:t>
                      </a:r>
                      <a:endParaRPr sz="900"/>
                    </a:p>
                  </a:txBody>
                  <a:tcPr marT="91425" marB="91425" marR="91425" marL="91425"/>
                </a:tc>
                <a:tc>
                  <a:txBody>
                    <a:bodyPr/>
                    <a:lstStyle/>
                    <a:p>
                      <a:pPr indent="0" lvl="0" marL="0" rtl="0" algn="l">
                        <a:spcBef>
                          <a:spcPts val="0"/>
                        </a:spcBef>
                        <a:spcAft>
                          <a:spcPts val="0"/>
                        </a:spcAft>
                        <a:buNone/>
                      </a:pPr>
                      <a:r>
                        <a:rPr lang="ru" sz="900"/>
                        <a:t>45.1%</a:t>
                      </a:r>
                      <a:endParaRPr sz="900"/>
                    </a:p>
                  </a:txBody>
                  <a:tcPr marT="91425" marB="91425" marR="91425" marL="91425"/>
                </a:tc>
                <a:tc>
                  <a:txBody>
                    <a:bodyPr/>
                    <a:lstStyle/>
                    <a:p>
                      <a:pPr indent="0" lvl="0" marL="0" rtl="0" algn="l">
                        <a:spcBef>
                          <a:spcPts val="0"/>
                        </a:spcBef>
                        <a:spcAft>
                          <a:spcPts val="0"/>
                        </a:spcAft>
                        <a:buNone/>
                      </a:pPr>
                      <a:r>
                        <a:rPr lang="ru" sz="900"/>
                        <a:t>10.5%</a:t>
                      </a:r>
                      <a:endParaRPr sz="900"/>
                    </a:p>
                  </a:txBody>
                  <a:tcPr marT="91425" marB="91425" marR="91425" marL="91425"/>
                </a:tc>
              </a:tr>
              <a:tr h="291600">
                <a:tc>
                  <a:txBody>
                    <a:bodyPr/>
                    <a:lstStyle/>
                    <a:p>
                      <a:pPr indent="0" lvl="0" marL="0" rtl="0" algn="l">
                        <a:spcBef>
                          <a:spcPts val="0"/>
                        </a:spcBef>
                        <a:spcAft>
                          <a:spcPts val="0"/>
                        </a:spcAft>
                        <a:buNone/>
                      </a:pPr>
                      <a:r>
                        <a:rPr lang="ru" sz="900"/>
                        <a:t>test</a:t>
                      </a:r>
                      <a:endParaRPr sz="900"/>
                    </a:p>
                  </a:txBody>
                  <a:tcPr marT="91425" marB="91425" marR="91425" marL="91425"/>
                </a:tc>
                <a:tc>
                  <a:txBody>
                    <a:bodyPr/>
                    <a:lstStyle/>
                    <a:p>
                      <a:pPr indent="0" lvl="0" marL="0" rtl="0" algn="l">
                        <a:spcBef>
                          <a:spcPts val="0"/>
                        </a:spcBef>
                        <a:spcAft>
                          <a:spcPts val="0"/>
                        </a:spcAft>
                        <a:buNone/>
                      </a:pPr>
                      <a:r>
                        <a:rPr lang="ru" sz="900"/>
                        <a:t>41.2%</a:t>
                      </a:r>
                      <a:endParaRPr sz="900"/>
                    </a:p>
                  </a:txBody>
                  <a:tcPr marT="91425" marB="91425" marR="91425" marL="91425"/>
                </a:tc>
                <a:tc>
                  <a:txBody>
                    <a:bodyPr/>
                    <a:lstStyle/>
                    <a:p>
                      <a:pPr indent="0" lvl="0" marL="0" rtl="0" algn="l">
                        <a:spcBef>
                          <a:spcPts val="0"/>
                        </a:spcBef>
                        <a:spcAft>
                          <a:spcPts val="0"/>
                        </a:spcAft>
                        <a:buNone/>
                      </a:pPr>
                      <a:r>
                        <a:rPr lang="ru" sz="900"/>
                        <a:t>45.2%</a:t>
                      </a:r>
                      <a:endParaRPr sz="900"/>
                    </a:p>
                  </a:txBody>
                  <a:tcPr marT="91425" marB="91425" marR="91425" marL="91425"/>
                </a:tc>
                <a:tc>
                  <a:txBody>
                    <a:bodyPr/>
                    <a:lstStyle/>
                    <a:p>
                      <a:pPr indent="0" lvl="0" marL="0" rtl="0" algn="l">
                        <a:spcBef>
                          <a:spcPts val="0"/>
                        </a:spcBef>
                        <a:spcAft>
                          <a:spcPts val="0"/>
                        </a:spcAft>
                        <a:buNone/>
                      </a:pPr>
                      <a:r>
                        <a:rPr lang="ru" sz="900"/>
                        <a:t>13.6%</a:t>
                      </a:r>
                      <a:endParaRPr sz="9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260" name="Google Shape;26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based on the performance, encoding pronoun and entity indications using tags found to be efficient</a:t>
            </a:r>
            <a:endParaRPr/>
          </a:p>
          <a:p>
            <a:pPr indent="-342900" lvl="0" marL="457200" rtl="0" algn="l">
              <a:spcBef>
                <a:spcPts val="0"/>
              </a:spcBef>
              <a:spcAft>
                <a:spcPts val="0"/>
              </a:spcAft>
              <a:buSzPts val="1800"/>
              <a:buChar char="●"/>
            </a:pPr>
            <a:r>
              <a:rPr lang="ru"/>
              <a:t>comparing models:</a:t>
            </a:r>
            <a:endParaRPr/>
          </a:p>
          <a:p>
            <a:pPr indent="-317500" lvl="1" marL="914400" rtl="0" algn="l">
              <a:spcBef>
                <a:spcPts val="0"/>
              </a:spcBef>
              <a:spcAft>
                <a:spcPts val="0"/>
              </a:spcAft>
              <a:buSzPts val="1400"/>
              <a:buChar char="○"/>
            </a:pPr>
            <a:r>
              <a:rPr lang="ru"/>
              <a:t>1.8x reduced version of BERT model, Albert performs better than </a:t>
            </a:r>
            <a:r>
              <a:rPr lang="ru"/>
              <a:t>original</a:t>
            </a:r>
            <a:r>
              <a:rPr lang="ru"/>
              <a:t> BERT as expected</a:t>
            </a:r>
            <a:endParaRPr/>
          </a:p>
          <a:p>
            <a:pPr indent="-317500" lvl="1" marL="914400" rtl="0" algn="l">
              <a:spcBef>
                <a:spcPts val="0"/>
              </a:spcBef>
              <a:spcAft>
                <a:spcPts val="0"/>
              </a:spcAft>
              <a:buSzPts val="1400"/>
              <a:buChar char="○"/>
            </a:pPr>
            <a:r>
              <a:rPr lang="ru"/>
              <a:t>Roberta trained on larger corpus </a:t>
            </a:r>
            <a:r>
              <a:rPr lang="ru">
                <a:solidFill>
                  <a:srgbClr val="9E9E9E"/>
                </a:solidFill>
              </a:rPr>
              <a:t>(and other differences in training)</a:t>
            </a:r>
            <a:r>
              <a:rPr lang="ru"/>
              <a:t> performs better than both Albert and BERT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31650" y="423850"/>
            <a:ext cx="759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HW1: NER problem formulation</a:t>
            </a:r>
            <a:endParaRPr/>
          </a:p>
        </p:txBody>
      </p:sp>
      <p:sp>
        <p:nvSpPr>
          <p:cNvPr id="67" name="Google Shape;67;p15"/>
          <p:cNvSpPr txBox="1"/>
          <p:nvPr>
            <p:ph idx="1" type="body"/>
          </p:nvPr>
        </p:nvSpPr>
        <p:spPr>
          <a:xfrm>
            <a:off x="2661200" y="1540650"/>
            <a:ext cx="4048500" cy="154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ru" sz="1050"/>
              <a:t>W</a:t>
            </a:r>
            <a:r>
              <a:rPr lang="ru" sz="1050"/>
              <a:t>ord wise </a:t>
            </a:r>
            <a:r>
              <a:rPr b="1" lang="ru" sz="1050">
                <a:solidFill>
                  <a:schemeClr val="dk1"/>
                </a:solidFill>
              </a:rPr>
              <a:t>classification</a:t>
            </a:r>
            <a:r>
              <a:rPr lang="ru" sz="1050"/>
              <a:t> into the class</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SzPts val="275"/>
              <a:buNone/>
            </a:pPr>
            <a:r>
              <a:rPr lang="ru" sz="1050"/>
              <a:t>with prefixes indicating position in chunk,</a:t>
            </a:r>
            <a:endParaRPr sz="1050"/>
          </a:p>
          <a:p>
            <a:pPr indent="0" lvl="0" marL="0" rtl="0" algn="l">
              <a:lnSpc>
                <a:spcPct val="95000"/>
              </a:lnSpc>
              <a:spcBef>
                <a:spcPts val="1200"/>
              </a:spcBef>
              <a:spcAft>
                <a:spcPts val="0"/>
              </a:spcAft>
              <a:buNone/>
            </a:pPr>
            <a:r>
              <a:rPr lang="ru" sz="1050"/>
              <a:t>resulting in total of </a:t>
            </a:r>
            <a:r>
              <a:rPr lang="ru" sz="1050">
                <a:solidFill>
                  <a:schemeClr val="dk1"/>
                </a:solidFill>
              </a:rPr>
              <a:t>14 classes </a:t>
            </a:r>
            <a:r>
              <a:rPr lang="ru" sz="1050"/>
              <a:t>(e.g. I-LOC)</a:t>
            </a:r>
            <a:endParaRPr sz="1050"/>
          </a:p>
          <a:p>
            <a:pPr indent="0" lvl="0" marL="0" rtl="0" algn="l">
              <a:lnSpc>
                <a:spcPct val="95000"/>
              </a:lnSpc>
              <a:spcBef>
                <a:spcPts val="1200"/>
              </a:spcBef>
              <a:spcAft>
                <a:spcPts val="0"/>
              </a:spcAft>
              <a:buNone/>
            </a:pPr>
            <a:r>
              <a:t/>
            </a:r>
            <a:endParaRPr sz="1050"/>
          </a:p>
          <a:p>
            <a:pPr indent="0" lvl="0" marL="0" rtl="0" algn="l">
              <a:lnSpc>
                <a:spcPct val="95000"/>
              </a:lnSpc>
              <a:spcBef>
                <a:spcPts val="1200"/>
              </a:spcBef>
              <a:spcAft>
                <a:spcPts val="1200"/>
              </a:spcAft>
              <a:buNone/>
            </a:pPr>
            <a:r>
              <a:t/>
            </a:r>
            <a:endParaRPr sz="1050"/>
          </a:p>
        </p:txBody>
      </p:sp>
      <p:pic>
        <p:nvPicPr>
          <p:cNvPr id="68" name="Google Shape;68;p15"/>
          <p:cNvPicPr preferRelativeResize="0"/>
          <p:nvPr/>
        </p:nvPicPr>
        <p:blipFill>
          <a:blip r:embed="rId3">
            <a:alphaModFix/>
          </a:blip>
          <a:stretch>
            <a:fillRect/>
          </a:stretch>
        </p:blipFill>
        <p:spPr>
          <a:xfrm>
            <a:off x="798550" y="1323350"/>
            <a:ext cx="930075" cy="2795950"/>
          </a:xfrm>
          <a:prstGeom prst="rect">
            <a:avLst/>
          </a:prstGeom>
          <a:noFill/>
          <a:ln>
            <a:noFill/>
          </a:ln>
        </p:spPr>
      </p:pic>
      <p:graphicFrame>
        <p:nvGraphicFramePr>
          <p:cNvPr id="69" name="Google Shape;69;p15"/>
          <p:cNvGraphicFramePr/>
          <p:nvPr/>
        </p:nvGraphicFramePr>
        <p:xfrm>
          <a:off x="5147050" y="1221060"/>
          <a:ext cx="3000000" cy="3000000"/>
        </p:xfrm>
        <a:graphic>
          <a:graphicData uri="http://schemas.openxmlformats.org/drawingml/2006/table">
            <a:tbl>
              <a:tblPr>
                <a:noFill/>
                <a:tableStyleId>{FE115586-B8DD-464A-B55C-69136AFCBB2E}</a:tableStyleId>
              </a:tblPr>
              <a:tblGrid>
                <a:gridCol w="609225"/>
                <a:gridCol w="563550"/>
                <a:gridCol w="731675"/>
              </a:tblGrid>
              <a:tr h="384150">
                <a:tc>
                  <a:txBody>
                    <a:bodyPr/>
                    <a:lstStyle/>
                    <a:p>
                      <a:pPr indent="0" lvl="0" marL="0" rtl="0" algn="ctr">
                        <a:spcBef>
                          <a:spcPts val="0"/>
                        </a:spcBef>
                        <a:spcAft>
                          <a:spcPts val="0"/>
                        </a:spcAft>
                        <a:buNone/>
                      </a:pPr>
                      <a:r>
                        <a:rPr b="1" lang="ru" sz="800"/>
                        <a:t>PER</a:t>
                      </a:r>
                      <a:endParaRPr b="1" sz="800"/>
                    </a:p>
                    <a:p>
                      <a:pPr indent="0" lvl="0" marL="0" rtl="0" algn="ctr">
                        <a:spcBef>
                          <a:spcPts val="0"/>
                        </a:spcBef>
                        <a:spcAft>
                          <a:spcPts val="0"/>
                        </a:spcAft>
                        <a:buNone/>
                      </a:pPr>
                      <a:r>
                        <a:rPr lang="ru" sz="800"/>
                        <a:t>person</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ru" sz="800"/>
                        <a:t>LOC</a:t>
                      </a:r>
                      <a:endParaRPr b="1" sz="800"/>
                    </a:p>
                    <a:p>
                      <a:pPr indent="0" lvl="0" marL="0" rtl="0" algn="ctr">
                        <a:spcBef>
                          <a:spcPts val="0"/>
                        </a:spcBef>
                        <a:spcAft>
                          <a:spcPts val="0"/>
                        </a:spcAft>
                        <a:buNone/>
                      </a:pPr>
                      <a:r>
                        <a:rPr lang="ru" sz="800"/>
                        <a:t>location</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ru" sz="800"/>
                        <a:t>GRP</a:t>
                      </a:r>
                      <a:endParaRPr b="1" sz="800"/>
                    </a:p>
                    <a:p>
                      <a:pPr indent="0" lvl="0" marL="0" rtl="0" algn="ctr">
                        <a:spcBef>
                          <a:spcPts val="0"/>
                        </a:spcBef>
                        <a:spcAft>
                          <a:spcPts val="0"/>
                        </a:spcAft>
                        <a:buNone/>
                      </a:pPr>
                      <a:r>
                        <a:rPr lang="ru" sz="800"/>
                        <a:t>g</a:t>
                      </a:r>
                      <a:r>
                        <a:rPr lang="ru" sz="800"/>
                        <a:t>roup</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4150">
                <a:tc>
                  <a:txBody>
                    <a:bodyPr/>
                    <a:lstStyle/>
                    <a:p>
                      <a:pPr indent="0" lvl="0" marL="0" rtl="0" algn="ctr">
                        <a:spcBef>
                          <a:spcPts val="0"/>
                        </a:spcBef>
                        <a:spcAft>
                          <a:spcPts val="0"/>
                        </a:spcAft>
                        <a:buNone/>
                      </a:pPr>
                      <a:r>
                        <a:rPr b="1" lang="ru" sz="800"/>
                        <a:t>CORP</a:t>
                      </a:r>
                      <a:endParaRPr b="1" sz="800"/>
                    </a:p>
                    <a:p>
                      <a:pPr indent="0" lvl="0" marL="0" rtl="0" algn="ctr">
                        <a:spcBef>
                          <a:spcPts val="0"/>
                        </a:spcBef>
                        <a:spcAft>
                          <a:spcPts val="0"/>
                        </a:spcAft>
                        <a:buNone/>
                      </a:pPr>
                      <a:r>
                        <a:rPr lang="ru" sz="800"/>
                        <a:t>corporation</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ru" sz="800"/>
                        <a:t>PROD</a:t>
                      </a:r>
                      <a:endParaRPr b="1" sz="800"/>
                    </a:p>
                    <a:p>
                      <a:pPr indent="0" lvl="0" marL="0" rtl="0" algn="ctr">
                        <a:spcBef>
                          <a:spcPts val="0"/>
                        </a:spcBef>
                        <a:spcAft>
                          <a:spcPts val="0"/>
                        </a:spcAft>
                        <a:buNone/>
                      </a:pPr>
                      <a:r>
                        <a:rPr lang="ru" sz="800"/>
                        <a:t>product</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ru" sz="800"/>
                        <a:t>CW</a:t>
                      </a:r>
                      <a:endParaRPr b="1" sz="800"/>
                    </a:p>
                    <a:p>
                      <a:pPr indent="0" lvl="0" marL="0" rtl="0" algn="ctr">
                        <a:spcBef>
                          <a:spcPts val="0"/>
                        </a:spcBef>
                        <a:spcAft>
                          <a:spcPts val="0"/>
                        </a:spcAft>
                        <a:buNone/>
                      </a:pPr>
                      <a:r>
                        <a:rPr lang="ru" sz="800"/>
                        <a:t>c</a:t>
                      </a:r>
                      <a:r>
                        <a:rPr lang="ru" sz="800"/>
                        <a:t>reative work</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graphicFrame>
        <p:nvGraphicFramePr>
          <p:cNvPr id="70" name="Google Shape;70;p15"/>
          <p:cNvGraphicFramePr/>
          <p:nvPr/>
        </p:nvGraphicFramePr>
        <p:xfrm>
          <a:off x="5329350" y="2298110"/>
          <a:ext cx="3000000" cy="3000000"/>
        </p:xfrm>
        <a:graphic>
          <a:graphicData uri="http://schemas.openxmlformats.org/drawingml/2006/table">
            <a:tbl>
              <a:tblPr>
                <a:noFill/>
                <a:tableStyleId>{FE115586-B8DD-464A-B55C-69136AFCBB2E}</a:tableStyleId>
              </a:tblPr>
              <a:tblGrid>
                <a:gridCol w="609025"/>
                <a:gridCol w="529150"/>
                <a:gridCol w="518100"/>
              </a:tblGrid>
              <a:tr h="510000">
                <a:tc>
                  <a:txBody>
                    <a:bodyPr/>
                    <a:lstStyle/>
                    <a:p>
                      <a:pPr indent="0" lvl="0" marL="0" rtl="0" algn="ctr">
                        <a:spcBef>
                          <a:spcPts val="0"/>
                        </a:spcBef>
                        <a:spcAft>
                          <a:spcPts val="0"/>
                        </a:spcAft>
                        <a:buNone/>
                      </a:pPr>
                      <a:r>
                        <a:rPr b="1" lang="ru" sz="800"/>
                        <a:t>B-</a:t>
                      </a:r>
                      <a:endParaRPr b="1" sz="800"/>
                    </a:p>
                    <a:p>
                      <a:pPr indent="0" lvl="0" marL="0" rtl="0" algn="ctr">
                        <a:spcBef>
                          <a:spcPts val="0"/>
                        </a:spcBef>
                        <a:spcAft>
                          <a:spcPts val="0"/>
                        </a:spcAft>
                        <a:buNone/>
                      </a:pPr>
                      <a:r>
                        <a:rPr lang="ru" sz="800"/>
                        <a:t>beginning</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ru" sz="800"/>
                        <a:t>I-</a:t>
                      </a:r>
                      <a:endParaRPr b="1" sz="800"/>
                    </a:p>
                    <a:p>
                      <a:pPr indent="0" lvl="0" marL="0" rtl="0" algn="ctr">
                        <a:spcBef>
                          <a:spcPts val="0"/>
                        </a:spcBef>
                        <a:spcAft>
                          <a:spcPts val="0"/>
                        </a:spcAft>
                        <a:buNone/>
                      </a:pPr>
                      <a:r>
                        <a:rPr lang="ru" sz="800"/>
                        <a:t>inside</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ru" sz="800"/>
                        <a:t>O-</a:t>
                      </a:r>
                      <a:endParaRPr b="1" sz="800"/>
                    </a:p>
                    <a:p>
                      <a:pPr indent="0" lvl="0" marL="0" rtl="0" algn="ctr">
                        <a:spcBef>
                          <a:spcPts val="0"/>
                        </a:spcBef>
                        <a:spcAft>
                          <a:spcPts val="0"/>
                        </a:spcAft>
                        <a:buNone/>
                      </a:pPr>
                      <a:r>
                        <a:rPr lang="ru" sz="800"/>
                        <a:t>other</a:t>
                      </a:r>
                      <a:endParaRPr sz="8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HW1: NER preprocessing</a:t>
            </a:r>
            <a:endParaRPr/>
          </a:p>
        </p:txBody>
      </p:sp>
      <p:sp>
        <p:nvSpPr>
          <p:cNvPr id="76" name="Google Shape;76;p16"/>
          <p:cNvSpPr txBox="1"/>
          <p:nvPr>
            <p:ph idx="1" type="body"/>
          </p:nvPr>
        </p:nvSpPr>
        <p:spPr>
          <a:xfrm>
            <a:off x="237975" y="1152475"/>
            <a:ext cx="2711400" cy="34998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SzPts val="1050"/>
              <a:buChar char="●"/>
            </a:pPr>
            <a:r>
              <a:rPr lang="ru" sz="1050"/>
              <a:t>lowercase + special character removal + removal of punctuation at the end of a token</a:t>
            </a:r>
            <a:endParaRPr sz="1050"/>
          </a:p>
          <a:p>
            <a:pPr indent="0" lvl="0" marL="457200" rtl="0" algn="l">
              <a:spcBef>
                <a:spcPts val="1200"/>
              </a:spcBef>
              <a:spcAft>
                <a:spcPts val="0"/>
              </a:spcAft>
              <a:buNone/>
            </a:pPr>
            <a:r>
              <a:rPr lang="ru" sz="1050"/>
              <a:t>improved for all tags esp for CW 702 -&gt; 410 unk token</a:t>
            </a:r>
            <a:endParaRPr sz="1050"/>
          </a:p>
          <a:p>
            <a:pPr indent="-295275" lvl="0" marL="457200" rtl="0" algn="l">
              <a:spcBef>
                <a:spcPts val="1200"/>
              </a:spcBef>
              <a:spcAft>
                <a:spcPts val="0"/>
              </a:spcAft>
              <a:buSzPts val="1050"/>
              <a:buChar char="●"/>
            </a:pPr>
            <a:r>
              <a:rPr lang="ru" sz="1050"/>
              <a:t>!non-alphanumeric word removal</a:t>
            </a:r>
            <a:endParaRPr sz="1050"/>
          </a:p>
          <a:p>
            <a:pPr indent="0" lvl="0" marL="457200" rtl="0" algn="l">
              <a:spcBef>
                <a:spcPts val="1200"/>
              </a:spcBef>
              <a:spcAft>
                <a:spcPts val="0"/>
              </a:spcAft>
              <a:buNone/>
            </a:pPr>
            <a:r>
              <a:rPr lang="ru" sz="1050"/>
              <a:t>non-English token presence</a:t>
            </a:r>
            <a:endParaRPr sz="1050"/>
          </a:p>
          <a:p>
            <a:pPr indent="-295275" lvl="0" marL="457200" rtl="0" algn="l">
              <a:spcBef>
                <a:spcPts val="1200"/>
              </a:spcBef>
              <a:spcAft>
                <a:spcPts val="0"/>
              </a:spcAft>
              <a:buSzPts val="1050"/>
              <a:buChar char="●"/>
            </a:pPr>
            <a:r>
              <a:rPr lang="ru" sz="1050"/>
              <a:t>!stop word removal</a:t>
            </a:r>
            <a:endParaRPr sz="1050"/>
          </a:p>
          <a:p>
            <a:pPr indent="0" lvl="0" marL="0" rtl="0" algn="l">
              <a:spcBef>
                <a:spcPts val="1200"/>
              </a:spcBef>
              <a:spcAft>
                <a:spcPts val="1200"/>
              </a:spcAft>
              <a:buNone/>
            </a:pPr>
            <a:r>
              <a:t/>
            </a:r>
            <a:endParaRPr sz="1050"/>
          </a:p>
        </p:txBody>
      </p:sp>
      <p:pic>
        <p:nvPicPr>
          <p:cNvPr id="77" name="Google Shape;77;p16"/>
          <p:cNvPicPr preferRelativeResize="0"/>
          <p:nvPr/>
        </p:nvPicPr>
        <p:blipFill>
          <a:blip r:embed="rId3">
            <a:alphaModFix/>
          </a:blip>
          <a:stretch>
            <a:fillRect/>
          </a:stretch>
        </p:blipFill>
        <p:spPr>
          <a:xfrm>
            <a:off x="3600450" y="940950"/>
            <a:ext cx="2860150" cy="1888775"/>
          </a:xfrm>
          <a:prstGeom prst="rect">
            <a:avLst/>
          </a:prstGeom>
          <a:noFill/>
          <a:ln>
            <a:noFill/>
          </a:ln>
        </p:spPr>
      </p:pic>
      <p:pic>
        <p:nvPicPr>
          <p:cNvPr id="78" name="Google Shape;78;p16"/>
          <p:cNvPicPr preferRelativeResize="0"/>
          <p:nvPr/>
        </p:nvPicPr>
        <p:blipFill>
          <a:blip r:embed="rId4">
            <a:alphaModFix/>
          </a:blip>
          <a:stretch>
            <a:fillRect/>
          </a:stretch>
        </p:blipFill>
        <p:spPr>
          <a:xfrm>
            <a:off x="6572075" y="1017725"/>
            <a:ext cx="2260225" cy="1492600"/>
          </a:xfrm>
          <a:prstGeom prst="rect">
            <a:avLst/>
          </a:prstGeom>
          <a:noFill/>
          <a:ln>
            <a:noFill/>
          </a:ln>
        </p:spPr>
      </p:pic>
      <p:pic>
        <p:nvPicPr>
          <p:cNvPr id="79" name="Google Shape;79;p16"/>
          <p:cNvPicPr preferRelativeResize="0"/>
          <p:nvPr/>
        </p:nvPicPr>
        <p:blipFill>
          <a:blip r:embed="rId5">
            <a:alphaModFix/>
          </a:blip>
          <a:stretch>
            <a:fillRect/>
          </a:stretch>
        </p:blipFill>
        <p:spPr>
          <a:xfrm>
            <a:off x="3600455" y="2905775"/>
            <a:ext cx="2860145" cy="1888775"/>
          </a:xfrm>
          <a:prstGeom prst="rect">
            <a:avLst/>
          </a:prstGeom>
          <a:noFill/>
          <a:ln>
            <a:noFill/>
          </a:ln>
        </p:spPr>
      </p:pic>
      <p:pic>
        <p:nvPicPr>
          <p:cNvPr id="80" name="Google Shape;80;p16"/>
          <p:cNvPicPr preferRelativeResize="0"/>
          <p:nvPr/>
        </p:nvPicPr>
        <p:blipFill>
          <a:blip r:embed="rId6">
            <a:alphaModFix/>
          </a:blip>
          <a:stretch>
            <a:fillRect/>
          </a:stretch>
        </p:blipFill>
        <p:spPr>
          <a:xfrm>
            <a:off x="6572075" y="3005575"/>
            <a:ext cx="2260224" cy="14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HW1: NER preprocessing</a:t>
            </a:r>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729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t>Vocabular</a:t>
            </a:r>
            <a:r>
              <a:rPr lang="ru"/>
              <a:t>y - </a:t>
            </a:r>
            <a:r>
              <a:rPr lang="ru" sz="1300"/>
              <a:t>tokens from pre-trained </a:t>
            </a:r>
            <a:r>
              <a:rPr lang="ru" sz="1300"/>
              <a:t>Glove6B</a:t>
            </a:r>
            <a:r>
              <a:rPr lang="ru" sz="1300"/>
              <a:t> model were used</a:t>
            </a:r>
            <a:endParaRPr/>
          </a:p>
          <a:p>
            <a:pPr indent="457200" lvl="0" marL="914400" rtl="0" algn="l">
              <a:lnSpc>
                <a:spcPct val="100000"/>
              </a:lnSpc>
              <a:spcBef>
                <a:spcPts val="0"/>
              </a:spcBef>
              <a:spcAft>
                <a:spcPts val="0"/>
              </a:spcAft>
              <a:buNone/>
            </a:pPr>
            <a:r>
              <a:rPr lang="ru" sz="1300"/>
              <a:t>400 000 words 89% coverage</a:t>
            </a:r>
            <a:br>
              <a:rPr lang="ru"/>
            </a:br>
            <a:r>
              <a:rPr lang="ru"/>
              <a:t>	</a:t>
            </a:r>
            <a:r>
              <a:rPr lang="ru" sz="1300"/>
              <a:t>additional tokens </a:t>
            </a:r>
            <a:r>
              <a:rPr lang="ru" sz="1050">
                <a:solidFill>
                  <a:schemeClr val="dk1"/>
                </a:solidFill>
                <a:highlight>
                  <a:schemeClr val="lt1"/>
                </a:highlight>
                <a:latin typeface="Courier New"/>
                <a:ea typeface="Courier New"/>
                <a:cs typeface="Courier New"/>
                <a:sym typeface="Courier New"/>
              </a:rPr>
              <a:t>'&lt;PAD&gt;' </a:t>
            </a:r>
            <a:r>
              <a:rPr lang="ru" sz="1300"/>
              <a:t>(zero tensor)</a:t>
            </a:r>
            <a:r>
              <a:rPr lang="ru" sz="1050">
                <a:solidFill>
                  <a:schemeClr val="dk1"/>
                </a:solidFill>
                <a:highlight>
                  <a:schemeClr val="lt1"/>
                </a:highlight>
                <a:latin typeface="Courier New"/>
                <a:ea typeface="Courier New"/>
                <a:cs typeface="Courier New"/>
                <a:sym typeface="Courier New"/>
              </a:rPr>
              <a:t>, '&lt;UNK&gt;'</a:t>
            </a:r>
            <a:r>
              <a:rPr lang="ru" sz="1300"/>
              <a:t> (avg tensor)</a:t>
            </a:r>
            <a:endParaRPr sz="1300"/>
          </a:p>
          <a:p>
            <a:pPr indent="457200" lvl="0" marL="9144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ru" sz="1300"/>
              <a:t>Token:</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u" sz="1050">
                <a:solidFill>
                  <a:schemeClr val="dk1"/>
                </a:solidFill>
                <a:highlight>
                  <a:schemeClr val="lt1"/>
                </a:highlight>
                <a:latin typeface="Courier New"/>
                <a:ea typeface="Courier New"/>
                <a:cs typeface="Courier New"/>
                <a:sym typeface="Courier New"/>
              </a:rPr>
              <a:t>['it', 'lies', 'approximately', 'north', 'east', 'of', 'bolesławiec', ',', 'and', 'west', 'of', 'the', 'regional', 'capital', 'wrocław', '.']</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u" sz="1300"/>
              <a:t>token2id</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u" sz="1050">
                <a:solidFill>
                  <a:schemeClr val="dk1"/>
                </a:solidFill>
                <a:highlight>
                  <a:schemeClr val="lt1"/>
                </a:highlight>
                <a:latin typeface="Courier New"/>
                <a:ea typeface="Courier New"/>
                <a:cs typeface="Courier New"/>
                <a:sym typeface="Courier New"/>
              </a:rPr>
              <a:t>[22, 2347, 2129, 195, 324, 5, 149549, 3, 7, 261, 5, 2, 912, 353, 32378, 4]</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u" sz="1300"/>
              <a:t>word embedding</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ru" sz="1050">
                <a:solidFill>
                  <a:schemeClr val="dk1"/>
                </a:solidFill>
                <a:highlight>
                  <a:schemeClr val="lt1"/>
                </a:highlight>
                <a:latin typeface="Courier New"/>
                <a:ea typeface="Courier New"/>
                <a:cs typeface="Courier New"/>
                <a:sym typeface="Courier New"/>
              </a:rPr>
              <a:t>[[50d tensor],[50d tensor], …] </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ru" sz="1300"/>
              <a:t>Labels:</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u" sz="1050">
                <a:solidFill>
                  <a:schemeClr val="dk1"/>
                </a:solidFill>
                <a:highlight>
                  <a:schemeClr val="lt1"/>
                </a:highlight>
                <a:latin typeface="Courier New"/>
                <a:ea typeface="Courier New"/>
                <a:cs typeface="Courier New"/>
                <a:sym typeface="Courier New"/>
              </a:rPr>
              <a:t>['O', 'O', 'O', 'O', 'O', 'O', 'B-LOC', 'O', 'O', 'O', 'O', 'O', 'O', 'O', 'B-LOC', 'O']</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u" sz="1300"/>
              <a:t>label2id</a:t>
            </a:r>
            <a:endParaRPr sz="10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u" sz="1050">
                <a:solidFill>
                  <a:schemeClr val="dk1"/>
                </a:solidFill>
                <a:highlight>
                  <a:schemeClr val="lt1"/>
                </a:highlight>
                <a:latin typeface="Courier New"/>
                <a:ea typeface="Courier New"/>
                <a:cs typeface="Courier New"/>
                <a:sym typeface="Courier New"/>
              </a:rPr>
              <a:t>[13, 13, 13, 13, 13, 13, 2, 13, 13, 13, 13, 13, 13, 13, 2, 13]</a:t>
            </a:r>
            <a:endParaRPr sz="105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HW1: NER baseline model</a:t>
            </a:r>
            <a:endParaRPr/>
          </a:p>
        </p:txBody>
      </p:sp>
      <p:pic>
        <p:nvPicPr>
          <p:cNvPr id="92" name="Google Shape;92;p18"/>
          <p:cNvPicPr preferRelativeResize="0"/>
          <p:nvPr/>
        </p:nvPicPr>
        <p:blipFill>
          <a:blip r:embed="rId3">
            <a:alphaModFix/>
          </a:blip>
          <a:stretch>
            <a:fillRect/>
          </a:stretch>
        </p:blipFill>
        <p:spPr>
          <a:xfrm>
            <a:off x="390225" y="984900"/>
            <a:ext cx="2348875" cy="2149523"/>
          </a:xfrm>
          <a:prstGeom prst="rect">
            <a:avLst/>
          </a:prstGeom>
          <a:noFill/>
          <a:ln>
            <a:noFill/>
          </a:ln>
        </p:spPr>
      </p:pic>
      <p:graphicFrame>
        <p:nvGraphicFramePr>
          <p:cNvPr id="93" name="Google Shape;93;p18"/>
          <p:cNvGraphicFramePr/>
          <p:nvPr/>
        </p:nvGraphicFramePr>
        <p:xfrm>
          <a:off x="570638" y="3240457"/>
          <a:ext cx="3000000" cy="3000000"/>
        </p:xfrm>
        <a:graphic>
          <a:graphicData uri="http://schemas.openxmlformats.org/drawingml/2006/table">
            <a:tbl>
              <a:tblPr>
                <a:noFill/>
                <a:tableStyleId>{FE115586-B8DD-464A-B55C-69136AFCBB2E}</a:tableStyleId>
              </a:tblPr>
              <a:tblGrid>
                <a:gridCol w="1231350"/>
                <a:gridCol w="756700"/>
              </a:tblGrid>
              <a:tr h="201100">
                <a:tc>
                  <a:txBody>
                    <a:bodyPr/>
                    <a:lstStyle/>
                    <a:p>
                      <a:pPr indent="0" lvl="0" marL="0" rtl="0" algn="l">
                        <a:lnSpc>
                          <a:spcPct val="50000"/>
                        </a:lnSpc>
                        <a:spcBef>
                          <a:spcPts val="0"/>
                        </a:spcBef>
                        <a:spcAft>
                          <a:spcPts val="0"/>
                        </a:spcAft>
                        <a:buNone/>
                      </a:pPr>
                      <a:r>
                        <a:rPr lang="ru" sz="1100"/>
                        <a:t>hidden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128</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batch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32</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embedding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50</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learning rate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1e-4</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weight decay</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1e-6</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optimizer</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Adam</a:t>
                      </a:r>
                      <a:endParaRPr sz="1100"/>
                    </a:p>
                  </a:txBody>
                  <a:tcPr marT="91425" marB="91425" marR="91425" marL="91425"/>
                </a:tc>
              </a:tr>
            </a:tbl>
          </a:graphicData>
        </a:graphic>
      </p:graphicFrame>
      <p:sp>
        <p:nvSpPr>
          <p:cNvPr id="94" name="Google Shape;94;p18"/>
          <p:cNvSpPr txBox="1"/>
          <p:nvPr/>
        </p:nvSpPr>
        <p:spPr>
          <a:xfrm>
            <a:off x="2617800" y="3354800"/>
            <a:ext cx="2286600" cy="692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100"/>
              <a:t>1LSTM  F = 0.3987</a:t>
            </a:r>
            <a:endParaRPr sz="1100"/>
          </a:p>
          <a:p>
            <a:pPr indent="0" lvl="0" marL="0" rtl="0" algn="r">
              <a:spcBef>
                <a:spcPts val="0"/>
              </a:spcBef>
              <a:spcAft>
                <a:spcPts val="0"/>
              </a:spcAft>
              <a:buNone/>
            </a:pPr>
            <a:r>
              <a:rPr lang="ru" sz="1100"/>
              <a:t>2LSTM  F = 0.3982</a:t>
            </a:r>
            <a:endParaRPr sz="1100"/>
          </a:p>
          <a:p>
            <a:pPr indent="0" lvl="0" marL="0" rtl="0" algn="r">
              <a:spcBef>
                <a:spcPts val="0"/>
              </a:spcBef>
              <a:spcAft>
                <a:spcPts val="0"/>
              </a:spcAft>
              <a:buNone/>
            </a:pPr>
            <a:r>
              <a:rPr lang="ru" sz="1100"/>
              <a:t>2LSTM + dropout 0.2  F = 0.4071</a:t>
            </a:r>
            <a:endParaRPr sz="1100"/>
          </a:p>
        </p:txBody>
      </p:sp>
      <p:pic>
        <p:nvPicPr>
          <p:cNvPr id="95" name="Google Shape;95;p18"/>
          <p:cNvPicPr preferRelativeResize="0"/>
          <p:nvPr/>
        </p:nvPicPr>
        <p:blipFill>
          <a:blip r:embed="rId4">
            <a:alphaModFix/>
          </a:blip>
          <a:stretch>
            <a:fillRect/>
          </a:stretch>
        </p:blipFill>
        <p:spPr>
          <a:xfrm>
            <a:off x="2855796" y="1689425"/>
            <a:ext cx="2243204" cy="1445000"/>
          </a:xfrm>
          <a:prstGeom prst="rect">
            <a:avLst/>
          </a:prstGeom>
          <a:noFill/>
          <a:ln>
            <a:noFill/>
          </a:ln>
        </p:spPr>
      </p:pic>
      <p:pic>
        <p:nvPicPr>
          <p:cNvPr id="96" name="Google Shape;96;p18"/>
          <p:cNvPicPr preferRelativeResize="0"/>
          <p:nvPr/>
        </p:nvPicPr>
        <p:blipFill>
          <a:blip r:embed="rId5">
            <a:alphaModFix/>
          </a:blip>
          <a:stretch>
            <a:fillRect/>
          </a:stretch>
        </p:blipFill>
        <p:spPr>
          <a:xfrm>
            <a:off x="5068300" y="801074"/>
            <a:ext cx="3720092" cy="397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HW1: NER model 1</a:t>
            </a:r>
            <a:endParaRPr/>
          </a:p>
        </p:txBody>
      </p:sp>
      <p:graphicFrame>
        <p:nvGraphicFramePr>
          <p:cNvPr id="102" name="Google Shape;102;p19"/>
          <p:cNvGraphicFramePr/>
          <p:nvPr/>
        </p:nvGraphicFramePr>
        <p:xfrm>
          <a:off x="570638" y="3140657"/>
          <a:ext cx="3000000" cy="3000000"/>
        </p:xfrm>
        <a:graphic>
          <a:graphicData uri="http://schemas.openxmlformats.org/drawingml/2006/table">
            <a:tbl>
              <a:tblPr>
                <a:noFill/>
                <a:tableStyleId>{FE115586-B8DD-464A-B55C-69136AFCBB2E}</a:tableStyleId>
              </a:tblPr>
              <a:tblGrid>
                <a:gridCol w="1231350"/>
                <a:gridCol w="756700"/>
              </a:tblGrid>
              <a:tr h="201100">
                <a:tc>
                  <a:txBody>
                    <a:bodyPr/>
                    <a:lstStyle/>
                    <a:p>
                      <a:pPr indent="0" lvl="0" marL="0" rtl="0" algn="l">
                        <a:lnSpc>
                          <a:spcPct val="50000"/>
                        </a:lnSpc>
                        <a:spcBef>
                          <a:spcPts val="0"/>
                        </a:spcBef>
                        <a:spcAft>
                          <a:spcPts val="0"/>
                        </a:spcAft>
                        <a:buNone/>
                      </a:pPr>
                      <a:r>
                        <a:rPr lang="ru" sz="1100"/>
                        <a:t>hidden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256</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batch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16</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embedding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50</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learning rate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1e-3</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weight decay</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1e-6</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optimizer</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Adam</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dropout</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0.2, 0.4</a:t>
                      </a:r>
                      <a:endParaRPr sz="1100"/>
                    </a:p>
                  </a:txBody>
                  <a:tcPr marT="91425" marB="91425" marR="91425" marL="91425"/>
                </a:tc>
              </a:tr>
            </a:tbl>
          </a:graphicData>
        </a:graphic>
      </p:graphicFrame>
      <p:pic>
        <p:nvPicPr>
          <p:cNvPr id="103" name="Google Shape;103;p19"/>
          <p:cNvPicPr preferRelativeResize="0"/>
          <p:nvPr/>
        </p:nvPicPr>
        <p:blipFill>
          <a:blip r:embed="rId3">
            <a:alphaModFix/>
          </a:blip>
          <a:stretch>
            <a:fillRect/>
          </a:stretch>
        </p:blipFill>
        <p:spPr>
          <a:xfrm>
            <a:off x="570650" y="1017725"/>
            <a:ext cx="2045550" cy="2014626"/>
          </a:xfrm>
          <a:prstGeom prst="rect">
            <a:avLst/>
          </a:prstGeom>
          <a:noFill/>
          <a:ln>
            <a:noFill/>
          </a:ln>
        </p:spPr>
      </p:pic>
      <p:pic>
        <p:nvPicPr>
          <p:cNvPr id="104" name="Google Shape;104;p19"/>
          <p:cNvPicPr preferRelativeResize="0"/>
          <p:nvPr/>
        </p:nvPicPr>
        <p:blipFill>
          <a:blip r:embed="rId4">
            <a:alphaModFix/>
          </a:blip>
          <a:stretch>
            <a:fillRect/>
          </a:stretch>
        </p:blipFill>
        <p:spPr>
          <a:xfrm>
            <a:off x="5181150" y="445025"/>
            <a:ext cx="3505358" cy="3820974"/>
          </a:xfrm>
          <a:prstGeom prst="rect">
            <a:avLst/>
          </a:prstGeom>
          <a:noFill/>
          <a:ln>
            <a:noFill/>
          </a:ln>
        </p:spPr>
      </p:pic>
      <p:pic>
        <p:nvPicPr>
          <p:cNvPr id="105" name="Google Shape;105;p19"/>
          <p:cNvPicPr preferRelativeResize="0"/>
          <p:nvPr/>
        </p:nvPicPr>
        <p:blipFill>
          <a:blip r:embed="rId5">
            <a:alphaModFix/>
          </a:blip>
          <a:stretch>
            <a:fillRect/>
          </a:stretch>
        </p:blipFill>
        <p:spPr>
          <a:xfrm>
            <a:off x="2768845" y="1075325"/>
            <a:ext cx="2242025" cy="1423149"/>
          </a:xfrm>
          <a:prstGeom prst="rect">
            <a:avLst/>
          </a:prstGeom>
          <a:noFill/>
          <a:ln>
            <a:noFill/>
          </a:ln>
        </p:spPr>
      </p:pic>
      <p:sp>
        <p:nvSpPr>
          <p:cNvPr id="106" name="Google Shape;106;p19"/>
          <p:cNvSpPr txBox="1"/>
          <p:nvPr/>
        </p:nvSpPr>
        <p:spPr>
          <a:xfrm>
            <a:off x="2746563" y="3899875"/>
            <a:ext cx="22866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100"/>
              <a:t>1 BiLSTM  F = 0.4758</a:t>
            </a:r>
            <a:endParaRPr sz="1100"/>
          </a:p>
          <a:p>
            <a:pPr indent="0" lvl="0" marL="0" rtl="0" algn="r">
              <a:spcBef>
                <a:spcPts val="0"/>
              </a:spcBef>
              <a:spcAft>
                <a:spcPts val="0"/>
              </a:spcAft>
              <a:buNone/>
            </a:pPr>
            <a:r>
              <a:rPr lang="ru" sz="1100"/>
              <a:t>2 BiLSTM  F = 0.4851</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HW1: NER model 2</a:t>
            </a:r>
            <a:endParaRPr/>
          </a:p>
        </p:txBody>
      </p:sp>
      <p:graphicFrame>
        <p:nvGraphicFramePr>
          <p:cNvPr id="112" name="Google Shape;112;p20"/>
          <p:cNvGraphicFramePr/>
          <p:nvPr/>
        </p:nvGraphicFramePr>
        <p:xfrm>
          <a:off x="570638" y="3140657"/>
          <a:ext cx="3000000" cy="3000000"/>
        </p:xfrm>
        <a:graphic>
          <a:graphicData uri="http://schemas.openxmlformats.org/drawingml/2006/table">
            <a:tbl>
              <a:tblPr>
                <a:noFill/>
                <a:tableStyleId>{FE115586-B8DD-464A-B55C-69136AFCBB2E}</a:tableStyleId>
              </a:tblPr>
              <a:tblGrid>
                <a:gridCol w="1231350"/>
                <a:gridCol w="756700"/>
              </a:tblGrid>
              <a:tr h="201100">
                <a:tc>
                  <a:txBody>
                    <a:bodyPr/>
                    <a:lstStyle/>
                    <a:p>
                      <a:pPr indent="0" lvl="0" marL="0" rtl="0" algn="l">
                        <a:lnSpc>
                          <a:spcPct val="50000"/>
                        </a:lnSpc>
                        <a:spcBef>
                          <a:spcPts val="0"/>
                        </a:spcBef>
                        <a:spcAft>
                          <a:spcPts val="0"/>
                        </a:spcAft>
                        <a:buNone/>
                      </a:pPr>
                      <a:r>
                        <a:rPr lang="ru" sz="1100"/>
                        <a:t>hidden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512</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batch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16</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embedding size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300</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learning rate</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1e-3</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weight decay</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1e-6</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optimizer</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Adam</a:t>
                      </a:r>
                      <a:endParaRPr sz="1100"/>
                    </a:p>
                  </a:txBody>
                  <a:tcPr marT="91425" marB="91425" marR="91425" marL="91425"/>
                </a:tc>
              </a:tr>
              <a:tr h="201100">
                <a:tc>
                  <a:txBody>
                    <a:bodyPr/>
                    <a:lstStyle/>
                    <a:p>
                      <a:pPr indent="0" lvl="0" marL="0" rtl="0" algn="l">
                        <a:lnSpc>
                          <a:spcPct val="50000"/>
                        </a:lnSpc>
                        <a:spcBef>
                          <a:spcPts val="0"/>
                        </a:spcBef>
                        <a:spcAft>
                          <a:spcPts val="0"/>
                        </a:spcAft>
                        <a:buNone/>
                      </a:pPr>
                      <a:r>
                        <a:rPr lang="ru" sz="1100"/>
                        <a:t>dropout</a:t>
                      </a:r>
                      <a:endParaRPr sz="1100"/>
                    </a:p>
                  </a:txBody>
                  <a:tcPr marT="91425" marB="91425" marR="91425" marL="91425"/>
                </a:tc>
                <a:tc>
                  <a:txBody>
                    <a:bodyPr/>
                    <a:lstStyle/>
                    <a:p>
                      <a:pPr indent="0" lvl="0" marL="0" rtl="0" algn="l">
                        <a:lnSpc>
                          <a:spcPct val="50000"/>
                        </a:lnSpc>
                        <a:spcBef>
                          <a:spcPts val="0"/>
                        </a:spcBef>
                        <a:spcAft>
                          <a:spcPts val="0"/>
                        </a:spcAft>
                        <a:buNone/>
                      </a:pPr>
                      <a:r>
                        <a:rPr lang="ru" sz="1100"/>
                        <a:t>0.4</a:t>
                      </a:r>
                      <a:endParaRPr sz="1100"/>
                    </a:p>
                  </a:txBody>
                  <a:tcPr marT="91425" marB="91425" marR="91425" marL="91425"/>
                </a:tc>
              </a:tr>
            </a:tbl>
          </a:graphicData>
        </a:graphic>
      </p:graphicFrame>
      <p:pic>
        <p:nvPicPr>
          <p:cNvPr id="113" name="Google Shape;113;p20"/>
          <p:cNvPicPr preferRelativeResize="0"/>
          <p:nvPr/>
        </p:nvPicPr>
        <p:blipFill>
          <a:blip r:embed="rId3">
            <a:alphaModFix/>
          </a:blip>
          <a:stretch>
            <a:fillRect/>
          </a:stretch>
        </p:blipFill>
        <p:spPr>
          <a:xfrm>
            <a:off x="570650" y="1017725"/>
            <a:ext cx="2045550" cy="2014626"/>
          </a:xfrm>
          <a:prstGeom prst="rect">
            <a:avLst/>
          </a:prstGeom>
          <a:noFill/>
          <a:ln>
            <a:noFill/>
          </a:ln>
        </p:spPr>
      </p:pic>
      <p:sp>
        <p:nvSpPr>
          <p:cNvPr id="114" name="Google Shape;114;p20"/>
          <p:cNvSpPr txBox="1"/>
          <p:nvPr/>
        </p:nvSpPr>
        <p:spPr>
          <a:xfrm>
            <a:off x="2746563" y="3899875"/>
            <a:ext cx="22866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100"/>
              <a:t>2 BiLSTM  F = 0.5387</a:t>
            </a:r>
            <a:endParaRPr sz="1100"/>
          </a:p>
        </p:txBody>
      </p:sp>
      <p:pic>
        <p:nvPicPr>
          <p:cNvPr id="115" name="Google Shape;115;p20"/>
          <p:cNvPicPr preferRelativeResize="0"/>
          <p:nvPr/>
        </p:nvPicPr>
        <p:blipFill>
          <a:blip r:embed="rId4">
            <a:alphaModFix/>
          </a:blip>
          <a:stretch>
            <a:fillRect/>
          </a:stretch>
        </p:blipFill>
        <p:spPr>
          <a:xfrm>
            <a:off x="2779863" y="1103675"/>
            <a:ext cx="2237637" cy="1468079"/>
          </a:xfrm>
          <a:prstGeom prst="rect">
            <a:avLst/>
          </a:prstGeom>
          <a:noFill/>
          <a:ln>
            <a:noFill/>
          </a:ln>
        </p:spPr>
      </p:pic>
      <p:pic>
        <p:nvPicPr>
          <p:cNvPr id="116" name="Google Shape;116;p20"/>
          <p:cNvPicPr preferRelativeResize="0"/>
          <p:nvPr/>
        </p:nvPicPr>
        <p:blipFill>
          <a:blip r:embed="rId5">
            <a:alphaModFix/>
          </a:blip>
          <a:stretch>
            <a:fillRect/>
          </a:stretch>
        </p:blipFill>
        <p:spPr>
          <a:xfrm>
            <a:off x="5373088" y="1065575"/>
            <a:ext cx="352371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vocabulary coverage can be improved by simple </a:t>
            </a:r>
            <a:r>
              <a:rPr lang="ru"/>
              <a:t>preprocessing, but needs to be manually checked</a:t>
            </a:r>
            <a:endParaRPr/>
          </a:p>
          <a:p>
            <a:pPr indent="-342900" lvl="0" marL="457200" rtl="0" algn="l">
              <a:spcBef>
                <a:spcPts val="0"/>
              </a:spcBef>
              <a:spcAft>
                <a:spcPts val="0"/>
              </a:spcAft>
              <a:buSzPts val="1800"/>
              <a:buChar char="●"/>
            </a:pPr>
            <a:r>
              <a:rPr lang="ru"/>
              <a:t>vocabulary coverage affects accuracy for a label</a:t>
            </a:r>
            <a:endParaRPr/>
          </a:p>
          <a:p>
            <a:pPr indent="-342900" lvl="0" marL="457200" rtl="0" algn="l">
              <a:spcBef>
                <a:spcPts val="0"/>
              </a:spcBef>
              <a:spcAft>
                <a:spcPts val="0"/>
              </a:spcAft>
              <a:buSzPts val="1800"/>
              <a:buChar char="●"/>
            </a:pPr>
            <a:r>
              <a:rPr lang="ru"/>
              <a:t>performance depends primarily on complexity of network and embedding</a:t>
            </a:r>
            <a:endParaRPr/>
          </a:p>
          <a:p>
            <a:pPr indent="-342900" lvl="0" marL="457200" rtl="0" algn="l">
              <a:spcBef>
                <a:spcPts val="0"/>
              </a:spcBef>
              <a:spcAft>
                <a:spcPts val="0"/>
              </a:spcAft>
              <a:buSzPts val="1800"/>
              <a:buChar char="●"/>
            </a:pPr>
            <a:r>
              <a:rPr lang="ru"/>
              <a:t>when using larger network, dropout not only for regularization, but also improves performance</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FFFFFF"/>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