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3"/>
  </p:notesMasterIdLst>
  <p:sldIdLst>
    <p:sldId id="294" r:id="rId2"/>
    <p:sldId id="262" r:id="rId3"/>
    <p:sldId id="329" r:id="rId4"/>
    <p:sldId id="331" r:id="rId5"/>
    <p:sldId id="333" r:id="rId6"/>
    <p:sldId id="332" r:id="rId7"/>
    <p:sldId id="295" r:id="rId8"/>
    <p:sldId id="296" r:id="rId9"/>
    <p:sldId id="297" r:id="rId10"/>
    <p:sldId id="263" r:id="rId11"/>
    <p:sldId id="324" r:id="rId12"/>
    <p:sldId id="325" r:id="rId13"/>
    <p:sldId id="326" r:id="rId14"/>
    <p:sldId id="264" r:id="rId15"/>
    <p:sldId id="281" r:id="rId16"/>
    <p:sldId id="282" r:id="rId17"/>
    <p:sldId id="283" r:id="rId18"/>
    <p:sldId id="284" r:id="rId19"/>
    <p:sldId id="285" r:id="rId20"/>
    <p:sldId id="286"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C888C-9A1A-4901-919D-B809C97EB212}" v="3" dt="2024-04-11T15:49:07.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24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AA1F6-F57F-4ABF-BB82-157D7EBD94B7}"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CAC82F-17D1-4145-8FC8-D8BDD501B8E3}" type="slidenum">
              <a:rPr lang="en-US" smtClean="0"/>
              <a:t>‹#›</a:t>
            </a:fld>
            <a:endParaRPr lang="en-US"/>
          </a:p>
        </p:txBody>
      </p:sp>
    </p:spTree>
    <p:extLst>
      <p:ext uri="{BB962C8B-B14F-4D97-AF65-F5344CB8AC3E}">
        <p14:creationId xmlns:p14="http://schemas.microsoft.com/office/powerpoint/2010/main" val="1443849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7/29/2024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63930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7/29/2024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984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7/29/2024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4991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7/29/2024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3054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7/29/2024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767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7/29/2024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0846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7/29/2024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0908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7/29/2024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6327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7/29/2024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0862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7/29/2024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3036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7/29/2024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6696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7/29/2024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205310687"/>
      </p:ext>
    </p:extLst>
  </p:cSld>
  <p:clrMap bg1="lt1" tx1="dk1" bg2="lt2" tx2="dk2" accent1="accent1" accent2="accent2" accent3="accent3" accent4="accent4" accent5="accent5" accent6="accent6" hlink="hlink" folHlink="folHlink"/>
  <p:sldLayoutIdLst>
    <p:sldLayoutId id="2147483724" r:id="rId1"/>
    <p:sldLayoutId id="2147483714" r:id="rId2"/>
    <p:sldLayoutId id="2147483715" r:id="rId3"/>
    <p:sldLayoutId id="2147483716" r:id="rId4"/>
    <p:sldLayoutId id="2147483717" r:id="rId5"/>
    <p:sldLayoutId id="2147483718" r:id="rId6"/>
    <p:sldLayoutId id="2147483719" r:id="rId7"/>
    <p:sldLayoutId id="2147483723" r:id="rId8"/>
    <p:sldLayoutId id="2147483720" r:id="rId9"/>
    <p:sldLayoutId id="2147483721" r:id="rId10"/>
    <p:sldLayoutId id="2147483722"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89E3-ABF2-B728-AD4B-BDDE7408EF9F}"/>
              </a:ext>
            </a:extLst>
          </p:cNvPr>
          <p:cNvSpPr>
            <a:spLocks noGrp="1"/>
          </p:cNvSpPr>
          <p:nvPr>
            <p:ph type="title"/>
          </p:nvPr>
        </p:nvSpPr>
        <p:spPr/>
        <p:txBody>
          <a:bodyPr/>
          <a:lstStyle/>
          <a:p>
            <a:r>
              <a:rPr lang="en-US" dirty="0"/>
              <a:t>Design of Reinforced Concrete (2)</a:t>
            </a:r>
          </a:p>
        </p:txBody>
      </p:sp>
      <p:sp>
        <p:nvSpPr>
          <p:cNvPr id="3" name="Content Placeholder 2">
            <a:extLst>
              <a:ext uri="{FF2B5EF4-FFF2-40B4-BE49-F238E27FC236}">
                <a16:creationId xmlns:a16="http://schemas.microsoft.com/office/drawing/2014/main" id="{43EA8F17-4F6C-7FD6-7493-9EC41208DEF4}"/>
              </a:ext>
            </a:extLst>
          </p:cNvPr>
          <p:cNvSpPr>
            <a:spLocks noGrp="1"/>
          </p:cNvSpPr>
          <p:nvPr>
            <p:ph idx="1"/>
          </p:nvPr>
        </p:nvSpPr>
        <p:spPr/>
        <p:txBody>
          <a:bodyPr/>
          <a:lstStyle/>
          <a:p>
            <a:endParaRPr lang="en-US" dirty="0"/>
          </a:p>
          <a:p>
            <a:endParaRPr lang="en-US" dirty="0"/>
          </a:p>
          <a:p>
            <a:r>
              <a:rPr lang="en-US" dirty="0"/>
              <a:t>                                 Lecture (3)</a:t>
            </a:r>
          </a:p>
          <a:p>
            <a:endParaRPr lang="en-US" dirty="0"/>
          </a:p>
          <a:p>
            <a:r>
              <a:rPr lang="en-US" dirty="0"/>
              <a:t>                                  Flat Slabs</a:t>
            </a:r>
          </a:p>
        </p:txBody>
      </p:sp>
    </p:spTree>
    <p:extLst>
      <p:ext uri="{BB962C8B-B14F-4D97-AF65-F5344CB8AC3E}">
        <p14:creationId xmlns:p14="http://schemas.microsoft.com/office/powerpoint/2010/main" val="2395282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0275-7BD4-44F8-6675-69F6BBE458F0}"/>
              </a:ext>
            </a:extLst>
          </p:cNvPr>
          <p:cNvSpPr>
            <a:spLocks noGrp="1"/>
          </p:cNvSpPr>
          <p:nvPr>
            <p:ph type="title"/>
          </p:nvPr>
        </p:nvSpPr>
        <p:spPr>
          <a:xfrm>
            <a:off x="838200" y="365760"/>
            <a:ext cx="10515600" cy="997373"/>
          </a:xfrm>
        </p:spPr>
        <p:txBody>
          <a:bodyPr>
            <a:normAutofit/>
          </a:bodyPr>
          <a:lstStyle/>
          <a:p>
            <a:r>
              <a:rPr lang="en-US" sz="3200" dirty="0"/>
              <a:t>Analysis of Flat Slabs</a:t>
            </a:r>
          </a:p>
        </p:txBody>
      </p:sp>
      <p:pic>
        <p:nvPicPr>
          <p:cNvPr id="5" name="Content Placeholder 4">
            <a:extLst>
              <a:ext uri="{FF2B5EF4-FFF2-40B4-BE49-F238E27FC236}">
                <a16:creationId xmlns:a16="http://schemas.microsoft.com/office/drawing/2014/main" id="{3B5A746E-F790-B641-CE60-03C9908E68B3}"/>
              </a:ext>
            </a:extLst>
          </p:cNvPr>
          <p:cNvPicPr>
            <a:picLocks noGrp="1" noChangeAspect="1"/>
          </p:cNvPicPr>
          <p:nvPr>
            <p:ph idx="1"/>
          </p:nvPr>
        </p:nvPicPr>
        <p:blipFill>
          <a:blip r:embed="rId2"/>
          <a:stretch>
            <a:fillRect/>
          </a:stretch>
        </p:blipFill>
        <p:spPr>
          <a:xfrm>
            <a:off x="1888067" y="1803400"/>
            <a:ext cx="8271933" cy="3863841"/>
          </a:xfrm>
        </p:spPr>
      </p:pic>
    </p:spTree>
    <p:extLst>
      <p:ext uri="{BB962C8B-B14F-4D97-AF65-F5344CB8AC3E}">
        <p14:creationId xmlns:p14="http://schemas.microsoft.com/office/powerpoint/2010/main" val="3804404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D4B9-B93C-0AE6-C007-1B1FCDF40A86}"/>
              </a:ext>
            </a:extLst>
          </p:cNvPr>
          <p:cNvSpPr>
            <a:spLocks noGrp="1"/>
          </p:cNvSpPr>
          <p:nvPr>
            <p:ph type="title"/>
          </p:nvPr>
        </p:nvSpPr>
        <p:spPr>
          <a:xfrm>
            <a:off x="838200" y="365760"/>
            <a:ext cx="10515600" cy="413173"/>
          </a:xfrm>
        </p:spPr>
        <p:txBody>
          <a:bodyPr>
            <a:normAutofit fontScale="90000"/>
          </a:bodyPr>
          <a:lstStyle/>
          <a:p>
            <a:r>
              <a:rPr lang="en-US" sz="3200" dirty="0"/>
              <a:t>Analysis: BS 8110 Part 1</a:t>
            </a:r>
          </a:p>
        </p:txBody>
      </p:sp>
      <p:pic>
        <p:nvPicPr>
          <p:cNvPr id="5" name="Content Placeholder 4">
            <a:extLst>
              <a:ext uri="{FF2B5EF4-FFF2-40B4-BE49-F238E27FC236}">
                <a16:creationId xmlns:a16="http://schemas.microsoft.com/office/drawing/2014/main" id="{0F03D1DA-88EB-615B-6FC8-07D5F7B9B5A7}"/>
              </a:ext>
            </a:extLst>
          </p:cNvPr>
          <p:cNvPicPr>
            <a:picLocks noGrp="1" noChangeAspect="1"/>
          </p:cNvPicPr>
          <p:nvPr>
            <p:ph idx="1"/>
          </p:nvPr>
        </p:nvPicPr>
        <p:blipFill>
          <a:blip r:embed="rId2"/>
          <a:stretch>
            <a:fillRect/>
          </a:stretch>
        </p:blipFill>
        <p:spPr>
          <a:xfrm>
            <a:off x="838200" y="1261533"/>
            <a:ext cx="10515600" cy="4728170"/>
          </a:xfrm>
        </p:spPr>
      </p:pic>
    </p:spTree>
    <p:extLst>
      <p:ext uri="{BB962C8B-B14F-4D97-AF65-F5344CB8AC3E}">
        <p14:creationId xmlns:p14="http://schemas.microsoft.com/office/powerpoint/2010/main" val="427930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72F1-084D-269A-FB89-449492936679}"/>
              </a:ext>
            </a:extLst>
          </p:cNvPr>
          <p:cNvSpPr>
            <a:spLocks noGrp="1"/>
          </p:cNvSpPr>
          <p:nvPr>
            <p:ph type="title"/>
          </p:nvPr>
        </p:nvSpPr>
        <p:spPr>
          <a:xfrm>
            <a:off x="838200" y="365760"/>
            <a:ext cx="10515600" cy="413173"/>
          </a:xfrm>
        </p:spPr>
        <p:txBody>
          <a:bodyPr>
            <a:normAutofit fontScale="90000"/>
          </a:bodyPr>
          <a:lstStyle/>
          <a:p>
            <a:r>
              <a:rPr lang="en-US" sz="3200" dirty="0"/>
              <a:t>Continued</a:t>
            </a:r>
          </a:p>
        </p:txBody>
      </p:sp>
      <p:pic>
        <p:nvPicPr>
          <p:cNvPr id="5" name="Content Placeholder 4">
            <a:extLst>
              <a:ext uri="{FF2B5EF4-FFF2-40B4-BE49-F238E27FC236}">
                <a16:creationId xmlns:a16="http://schemas.microsoft.com/office/drawing/2014/main" id="{90447488-31D9-8B32-1835-88AB8DAB69D2}"/>
              </a:ext>
            </a:extLst>
          </p:cNvPr>
          <p:cNvPicPr>
            <a:picLocks noGrp="1" noChangeAspect="1"/>
          </p:cNvPicPr>
          <p:nvPr>
            <p:ph idx="1"/>
          </p:nvPr>
        </p:nvPicPr>
        <p:blipFill>
          <a:blip r:embed="rId2"/>
          <a:stretch>
            <a:fillRect/>
          </a:stretch>
        </p:blipFill>
        <p:spPr>
          <a:xfrm>
            <a:off x="388968" y="931333"/>
            <a:ext cx="11295528" cy="1643062"/>
          </a:xfrm>
        </p:spPr>
      </p:pic>
      <p:pic>
        <p:nvPicPr>
          <p:cNvPr id="7" name="Picture 6">
            <a:extLst>
              <a:ext uri="{FF2B5EF4-FFF2-40B4-BE49-F238E27FC236}">
                <a16:creationId xmlns:a16="http://schemas.microsoft.com/office/drawing/2014/main" id="{F659AA9D-D1CF-5D9A-606E-339437C7F327}"/>
              </a:ext>
            </a:extLst>
          </p:cNvPr>
          <p:cNvPicPr>
            <a:picLocks noChangeAspect="1"/>
          </p:cNvPicPr>
          <p:nvPr/>
        </p:nvPicPr>
        <p:blipFill>
          <a:blip r:embed="rId3"/>
          <a:stretch>
            <a:fillRect/>
          </a:stretch>
        </p:blipFill>
        <p:spPr>
          <a:xfrm>
            <a:off x="388968" y="2574395"/>
            <a:ext cx="11295529" cy="3146612"/>
          </a:xfrm>
          <a:prstGeom prst="rect">
            <a:avLst/>
          </a:prstGeom>
        </p:spPr>
      </p:pic>
    </p:spTree>
    <p:extLst>
      <p:ext uri="{BB962C8B-B14F-4D97-AF65-F5344CB8AC3E}">
        <p14:creationId xmlns:p14="http://schemas.microsoft.com/office/powerpoint/2010/main" val="271701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FA67-F43F-03FC-A85C-7AEC6A349377}"/>
              </a:ext>
            </a:extLst>
          </p:cNvPr>
          <p:cNvSpPr>
            <a:spLocks noGrp="1"/>
          </p:cNvSpPr>
          <p:nvPr>
            <p:ph type="title"/>
          </p:nvPr>
        </p:nvSpPr>
        <p:spPr>
          <a:xfrm>
            <a:off x="838200" y="365761"/>
            <a:ext cx="10515600" cy="421640"/>
          </a:xfrm>
        </p:spPr>
        <p:txBody>
          <a:bodyPr>
            <a:normAutofit fontScale="90000"/>
          </a:bodyPr>
          <a:lstStyle/>
          <a:p>
            <a:r>
              <a:rPr lang="en-US" sz="3200" dirty="0"/>
              <a:t>Continued</a:t>
            </a:r>
          </a:p>
        </p:txBody>
      </p:sp>
      <p:pic>
        <p:nvPicPr>
          <p:cNvPr id="5" name="Content Placeholder 4">
            <a:extLst>
              <a:ext uri="{FF2B5EF4-FFF2-40B4-BE49-F238E27FC236}">
                <a16:creationId xmlns:a16="http://schemas.microsoft.com/office/drawing/2014/main" id="{D3775E8F-2B58-5153-DC27-27093E789C7E}"/>
              </a:ext>
            </a:extLst>
          </p:cNvPr>
          <p:cNvPicPr>
            <a:picLocks noGrp="1" noChangeAspect="1"/>
          </p:cNvPicPr>
          <p:nvPr>
            <p:ph idx="1"/>
          </p:nvPr>
        </p:nvPicPr>
        <p:blipFill>
          <a:blip r:embed="rId2"/>
          <a:stretch>
            <a:fillRect/>
          </a:stretch>
        </p:blipFill>
        <p:spPr>
          <a:xfrm>
            <a:off x="909112" y="865717"/>
            <a:ext cx="10373775" cy="4195763"/>
          </a:xfrm>
        </p:spPr>
      </p:pic>
      <p:pic>
        <p:nvPicPr>
          <p:cNvPr id="7" name="Picture 6">
            <a:extLst>
              <a:ext uri="{FF2B5EF4-FFF2-40B4-BE49-F238E27FC236}">
                <a16:creationId xmlns:a16="http://schemas.microsoft.com/office/drawing/2014/main" id="{2196BACC-0FAE-227B-24C7-2A332A52153F}"/>
              </a:ext>
            </a:extLst>
          </p:cNvPr>
          <p:cNvPicPr>
            <a:picLocks noChangeAspect="1"/>
          </p:cNvPicPr>
          <p:nvPr/>
        </p:nvPicPr>
        <p:blipFill>
          <a:blip r:embed="rId3"/>
          <a:stretch>
            <a:fillRect/>
          </a:stretch>
        </p:blipFill>
        <p:spPr>
          <a:xfrm>
            <a:off x="909111" y="5061480"/>
            <a:ext cx="10373775" cy="1030941"/>
          </a:xfrm>
          <a:prstGeom prst="rect">
            <a:avLst/>
          </a:prstGeom>
        </p:spPr>
      </p:pic>
    </p:spTree>
    <p:extLst>
      <p:ext uri="{BB962C8B-B14F-4D97-AF65-F5344CB8AC3E}">
        <p14:creationId xmlns:p14="http://schemas.microsoft.com/office/powerpoint/2010/main" val="352882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39" name="Picture 13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0" name="Rectangle 139">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1" name="Rectangle 140">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1675D27-5DB4-0C6F-1E02-99C590487BC5}"/>
              </a:ext>
            </a:extLst>
          </p:cNvPr>
          <p:cNvSpPr>
            <a:spLocks noGrp="1"/>
          </p:cNvSpPr>
          <p:nvPr>
            <p:ph type="title"/>
          </p:nvPr>
        </p:nvSpPr>
        <p:spPr>
          <a:xfrm>
            <a:off x="838200" y="744909"/>
            <a:ext cx="5715000" cy="3155419"/>
          </a:xfrm>
        </p:spPr>
        <p:txBody>
          <a:bodyPr vert="horz" lIns="91440" tIns="45720" rIns="91440" bIns="45720" rtlCol="0" anchor="b">
            <a:normAutofit/>
          </a:bodyPr>
          <a:lstStyle/>
          <a:p>
            <a:r>
              <a:rPr lang="en-US" dirty="0">
                <a:solidFill>
                  <a:schemeClr val="tx2">
                    <a:lumMod val="90000"/>
                    <a:lumOff val="10000"/>
                  </a:schemeClr>
                </a:solidFill>
              </a:rPr>
              <a:t>Division of Moments</a:t>
            </a:r>
          </a:p>
        </p:txBody>
      </p:sp>
      <p:sp>
        <p:nvSpPr>
          <p:cNvPr id="142" name="Rectangle 141">
            <a:extLst>
              <a:ext uri="{FF2B5EF4-FFF2-40B4-BE49-F238E27FC236}">
                <a16:creationId xmlns:a16="http://schemas.microsoft.com/office/drawing/2014/main" id="{BF9AF5CF-AE21-453A-8D3F-6D9FC64A1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345" y="0"/>
            <a:ext cx="5002655"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3" name="Rectangle 142">
            <a:extLst>
              <a:ext uri="{FF2B5EF4-FFF2-40B4-BE49-F238E27FC236}">
                <a16:creationId xmlns:a16="http://schemas.microsoft.com/office/drawing/2014/main" id="{F18A41FE-6F14-49D2-8C0F-56A351A9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89344" y="-5"/>
            <a:ext cx="5002656" cy="6857999"/>
          </a:xfrm>
          <a:prstGeom prst="rect">
            <a:avLst/>
          </a:prstGeom>
          <a:blipFill dpi="0" rotWithShape="1">
            <a:blip r:embed="rId3">
              <a:alphaModFix amt="35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a:extLst>
              <a:ext uri="{FF2B5EF4-FFF2-40B4-BE49-F238E27FC236}">
                <a16:creationId xmlns:a16="http://schemas.microsoft.com/office/drawing/2014/main" id="{E9151F4B-B7FF-1181-9575-F82300FF5B04}"/>
              </a:ext>
            </a:extLst>
          </p:cNvPr>
          <p:cNvPicPr>
            <a:picLocks noGrp="1" noChangeAspect="1"/>
          </p:cNvPicPr>
          <p:nvPr>
            <p:ph idx="1"/>
          </p:nvPr>
        </p:nvPicPr>
        <p:blipFill>
          <a:blip r:embed="rId4"/>
          <a:stretch>
            <a:fillRect/>
          </a:stretch>
        </p:blipFill>
        <p:spPr>
          <a:xfrm>
            <a:off x="107575" y="-67744"/>
            <a:ext cx="11305491" cy="2645382"/>
          </a:xfrm>
        </p:spPr>
      </p:pic>
      <p:pic>
        <p:nvPicPr>
          <p:cNvPr id="11" name="Picture 10">
            <a:extLst>
              <a:ext uri="{FF2B5EF4-FFF2-40B4-BE49-F238E27FC236}">
                <a16:creationId xmlns:a16="http://schemas.microsoft.com/office/drawing/2014/main" id="{78940F3D-CBE2-F576-B6A1-D35817725DBB}"/>
              </a:ext>
            </a:extLst>
          </p:cNvPr>
          <p:cNvPicPr>
            <a:picLocks noChangeAspect="1"/>
          </p:cNvPicPr>
          <p:nvPr/>
        </p:nvPicPr>
        <p:blipFill>
          <a:blip r:embed="rId5"/>
          <a:stretch>
            <a:fillRect/>
          </a:stretch>
        </p:blipFill>
        <p:spPr>
          <a:xfrm>
            <a:off x="107575" y="3806855"/>
            <a:ext cx="11367247" cy="3263153"/>
          </a:xfrm>
          <a:prstGeom prst="rect">
            <a:avLst/>
          </a:prstGeom>
        </p:spPr>
      </p:pic>
    </p:spTree>
    <p:extLst>
      <p:ext uri="{BB962C8B-B14F-4D97-AF65-F5344CB8AC3E}">
        <p14:creationId xmlns:p14="http://schemas.microsoft.com/office/powerpoint/2010/main" val="12221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8E56-9A19-4448-B115-FB3878FE79B8}"/>
              </a:ext>
            </a:extLst>
          </p:cNvPr>
          <p:cNvSpPr>
            <a:spLocks noGrp="1"/>
          </p:cNvSpPr>
          <p:nvPr>
            <p:ph type="title"/>
          </p:nvPr>
        </p:nvSpPr>
        <p:spPr>
          <a:xfrm>
            <a:off x="838200" y="365761"/>
            <a:ext cx="10515600" cy="642908"/>
          </a:xfrm>
        </p:spPr>
        <p:txBody>
          <a:bodyPr>
            <a:normAutofit/>
          </a:bodyPr>
          <a:lstStyle/>
          <a:p>
            <a:r>
              <a:rPr lang="en-US" sz="3200" dirty="0"/>
              <a:t>Example</a:t>
            </a:r>
          </a:p>
        </p:txBody>
      </p:sp>
      <p:pic>
        <p:nvPicPr>
          <p:cNvPr id="5" name="Content Placeholder 4">
            <a:extLst>
              <a:ext uri="{FF2B5EF4-FFF2-40B4-BE49-F238E27FC236}">
                <a16:creationId xmlns:a16="http://schemas.microsoft.com/office/drawing/2014/main" id="{F6F3B522-AB8F-593C-F6DA-E23462C91415}"/>
              </a:ext>
            </a:extLst>
          </p:cNvPr>
          <p:cNvPicPr>
            <a:picLocks noGrp="1" noChangeAspect="1"/>
          </p:cNvPicPr>
          <p:nvPr>
            <p:ph idx="1"/>
          </p:nvPr>
        </p:nvPicPr>
        <p:blipFill>
          <a:blip r:embed="rId2"/>
          <a:stretch>
            <a:fillRect/>
          </a:stretch>
        </p:blipFill>
        <p:spPr>
          <a:xfrm>
            <a:off x="838200" y="1329180"/>
            <a:ext cx="10172307" cy="5043340"/>
          </a:xfrm>
        </p:spPr>
      </p:pic>
    </p:spTree>
    <p:extLst>
      <p:ext uri="{BB962C8B-B14F-4D97-AF65-F5344CB8AC3E}">
        <p14:creationId xmlns:p14="http://schemas.microsoft.com/office/powerpoint/2010/main" val="160144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42D3-4BDB-6950-8847-0630C3906F7F}"/>
              </a:ext>
            </a:extLst>
          </p:cNvPr>
          <p:cNvSpPr>
            <a:spLocks noGrp="1"/>
          </p:cNvSpPr>
          <p:nvPr>
            <p:ph type="title"/>
          </p:nvPr>
        </p:nvSpPr>
        <p:spPr>
          <a:xfrm>
            <a:off x="838200" y="365761"/>
            <a:ext cx="10515600" cy="576920"/>
          </a:xfrm>
        </p:spPr>
        <p:txBody>
          <a:bodyPr>
            <a:normAutofit fontScale="90000"/>
          </a:bodyPr>
          <a:lstStyle/>
          <a:p>
            <a:r>
              <a:rPr lang="en-US" sz="3200" dirty="0"/>
              <a:t>Continued</a:t>
            </a:r>
          </a:p>
        </p:txBody>
      </p:sp>
      <p:pic>
        <p:nvPicPr>
          <p:cNvPr id="5" name="Content Placeholder 4">
            <a:extLst>
              <a:ext uri="{FF2B5EF4-FFF2-40B4-BE49-F238E27FC236}">
                <a16:creationId xmlns:a16="http://schemas.microsoft.com/office/drawing/2014/main" id="{44A0777E-81B0-3C42-0D8B-BB111E4E3D44}"/>
              </a:ext>
            </a:extLst>
          </p:cNvPr>
          <p:cNvPicPr>
            <a:picLocks noGrp="1" noChangeAspect="1"/>
          </p:cNvPicPr>
          <p:nvPr>
            <p:ph idx="1"/>
          </p:nvPr>
        </p:nvPicPr>
        <p:blipFill>
          <a:blip r:embed="rId2"/>
          <a:stretch>
            <a:fillRect/>
          </a:stretch>
        </p:blipFill>
        <p:spPr>
          <a:xfrm>
            <a:off x="1715678" y="1357460"/>
            <a:ext cx="9219415" cy="4986779"/>
          </a:xfrm>
        </p:spPr>
      </p:pic>
    </p:spTree>
    <p:extLst>
      <p:ext uri="{BB962C8B-B14F-4D97-AF65-F5344CB8AC3E}">
        <p14:creationId xmlns:p14="http://schemas.microsoft.com/office/powerpoint/2010/main" val="399825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E1FF-8733-4CF5-D77D-9F8FC1961866}"/>
              </a:ext>
            </a:extLst>
          </p:cNvPr>
          <p:cNvSpPr>
            <a:spLocks noGrp="1"/>
          </p:cNvSpPr>
          <p:nvPr>
            <p:ph type="title"/>
          </p:nvPr>
        </p:nvSpPr>
        <p:spPr>
          <a:xfrm>
            <a:off x="838200" y="365761"/>
            <a:ext cx="10515600" cy="548640"/>
          </a:xfrm>
        </p:spPr>
        <p:txBody>
          <a:bodyPr>
            <a:normAutofit fontScale="90000"/>
          </a:bodyPr>
          <a:lstStyle/>
          <a:p>
            <a:r>
              <a:rPr lang="en-US" sz="3200" dirty="0"/>
              <a:t>Continued</a:t>
            </a:r>
          </a:p>
        </p:txBody>
      </p:sp>
      <p:pic>
        <p:nvPicPr>
          <p:cNvPr id="5" name="Content Placeholder 4">
            <a:extLst>
              <a:ext uri="{FF2B5EF4-FFF2-40B4-BE49-F238E27FC236}">
                <a16:creationId xmlns:a16="http://schemas.microsoft.com/office/drawing/2014/main" id="{87E31E29-E4C1-0215-217E-71225C016330}"/>
              </a:ext>
            </a:extLst>
          </p:cNvPr>
          <p:cNvPicPr>
            <a:picLocks noGrp="1" noChangeAspect="1"/>
          </p:cNvPicPr>
          <p:nvPr>
            <p:ph idx="1"/>
          </p:nvPr>
        </p:nvPicPr>
        <p:blipFill>
          <a:blip r:embed="rId2"/>
          <a:stretch>
            <a:fillRect/>
          </a:stretch>
        </p:blipFill>
        <p:spPr>
          <a:xfrm>
            <a:off x="1102936" y="1300899"/>
            <a:ext cx="9756742" cy="5090473"/>
          </a:xfrm>
        </p:spPr>
      </p:pic>
    </p:spTree>
    <p:extLst>
      <p:ext uri="{BB962C8B-B14F-4D97-AF65-F5344CB8AC3E}">
        <p14:creationId xmlns:p14="http://schemas.microsoft.com/office/powerpoint/2010/main" val="113398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B1C2-5D10-F69A-D74C-865F28256E25}"/>
              </a:ext>
            </a:extLst>
          </p:cNvPr>
          <p:cNvSpPr>
            <a:spLocks noGrp="1"/>
          </p:cNvSpPr>
          <p:nvPr>
            <p:ph type="title"/>
          </p:nvPr>
        </p:nvSpPr>
        <p:spPr>
          <a:xfrm>
            <a:off x="838200" y="365761"/>
            <a:ext cx="10515600" cy="614628"/>
          </a:xfrm>
        </p:spPr>
        <p:txBody>
          <a:bodyPr>
            <a:normAutofit/>
          </a:bodyPr>
          <a:lstStyle/>
          <a:p>
            <a:r>
              <a:rPr lang="en-US" sz="3200" dirty="0"/>
              <a:t>Continued</a:t>
            </a:r>
          </a:p>
        </p:txBody>
      </p:sp>
      <p:pic>
        <p:nvPicPr>
          <p:cNvPr id="5" name="Content Placeholder 4">
            <a:extLst>
              <a:ext uri="{FF2B5EF4-FFF2-40B4-BE49-F238E27FC236}">
                <a16:creationId xmlns:a16="http://schemas.microsoft.com/office/drawing/2014/main" id="{550654FE-D8DB-8EE7-C994-8710B43C0672}"/>
              </a:ext>
            </a:extLst>
          </p:cNvPr>
          <p:cNvPicPr>
            <a:picLocks noGrp="1" noChangeAspect="1"/>
          </p:cNvPicPr>
          <p:nvPr>
            <p:ph idx="1"/>
          </p:nvPr>
        </p:nvPicPr>
        <p:blipFill>
          <a:blip r:embed="rId2"/>
          <a:stretch>
            <a:fillRect/>
          </a:stretch>
        </p:blipFill>
        <p:spPr>
          <a:xfrm>
            <a:off x="1074656" y="1168924"/>
            <a:ext cx="9690754" cy="5323315"/>
          </a:xfrm>
        </p:spPr>
      </p:pic>
    </p:spTree>
    <p:extLst>
      <p:ext uri="{BB962C8B-B14F-4D97-AF65-F5344CB8AC3E}">
        <p14:creationId xmlns:p14="http://schemas.microsoft.com/office/powerpoint/2010/main" val="1159419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AD5B-00FC-5F7A-EE39-53BB49807518}"/>
              </a:ext>
            </a:extLst>
          </p:cNvPr>
          <p:cNvSpPr>
            <a:spLocks noGrp="1"/>
          </p:cNvSpPr>
          <p:nvPr>
            <p:ph type="title"/>
          </p:nvPr>
        </p:nvSpPr>
        <p:spPr>
          <a:xfrm>
            <a:off x="838200" y="365760"/>
            <a:ext cx="10515600" cy="586347"/>
          </a:xfrm>
        </p:spPr>
        <p:txBody>
          <a:bodyPr>
            <a:normAutofit/>
          </a:bodyPr>
          <a:lstStyle/>
          <a:p>
            <a:r>
              <a:rPr lang="en-US" sz="3200" dirty="0"/>
              <a:t>Continued</a:t>
            </a:r>
          </a:p>
        </p:txBody>
      </p:sp>
      <p:pic>
        <p:nvPicPr>
          <p:cNvPr id="5" name="Content Placeholder 4">
            <a:extLst>
              <a:ext uri="{FF2B5EF4-FFF2-40B4-BE49-F238E27FC236}">
                <a16:creationId xmlns:a16="http://schemas.microsoft.com/office/drawing/2014/main" id="{C7526806-920D-3F13-CEDD-7B68FF0B7752}"/>
              </a:ext>
            </a:extLst>
          </p:cNvPr>
          <p:cNvPicPr>
            <a:picLocks noGrp="1" noChangeAspect="1"/>
          </p:cNvPicPr>
          <p:nvPr>
            <p:ph idx="1"/>
          </p:nvPr>
        </p:nvPicPr>
        <p:blipFill>
          <a:blip r:embed="rId2"/>
          <a:stretch>
            <a:fillRect/>
          </a:stretch>
        </p:blipFill>
        <p:spPr>
          <a:xfrm>
            <a:off x="1244338" y="1168924"/>
            <a:ext cx="9577633" cy="5241303"/>
          </a:xfrm>
        </p:spPr>
      </p:pic>
    </p:spTree>
    <p:extLst>
      <p:ext uri="{BB962C8B-B14F-4D97-AF65-F5344CB8AC3E}">
        <p14:creationId xmlns:p14="http://schemas.microsoft.com/office/powerpoint/2010/main" val="2229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4" name="Picture 13">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6" name="Rectangle 15">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95B217BD-7F08-93A1-2E3A-E61E85FCDD10}"/>
              </a:ext>
            </a:extLst>
          </p:cNvPr>
          <p:cNvSpPr>
            <a:spLocks noGrp="1"/>
          </p:cNvSpPr>
          <p:nvPr>
            <p:ph type="title"/>
          </p:nvPr>
        </p:nvSpPr>
        <p:spPr>
          <a:xfrm>
            <a:off x="838200" y="744909"/>
            <a:ext cx="3293533" cy="3155419"/>
          </a:xfrm>
        </p:spPr>
        <p:txBody>
          <a:bodyPr vert="horz" lIns="91440" tIns="45720" rIns="91440" bIns="45720" rtlCol="0" anchor="b">
            <a:normAutofit/>
          </a:bodyPr>
          <a:lstStyle/>
          <a:p>
            <a:r>
              <a:rPr lang="en-US" dirty="0">
                <a:solidFill>
                  <a:schemeClr val="tx2"/>
                </a:solidFill>
              </a:rPr>
              <a:t>Flat Slabs</a:t>
            </a:r>
          </a:p>
        </p:txBody>
      </p:sp>
      <p:sp>
        <p:nvSpPr>
          <p:cNvPr id="20" name="Rectangle 19">
            <a:extLst>
              <a:ext uri="{FF2B5EF4-FFF2-40B4-BE49-F238E27FC236}">
                <a16:creationId xmlns:a16="http://schemas.microsoft.com/office/drawing/2014/main" id="{BF9AF5CF-AE21-453A-8D3F-6D9FC64A1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2615" y="0"/>
            <a:ext cx="6089385"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F18A41FE-6F14-49D2-8C0F-56A351A9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9048" y="-1"/>
            <a:ext cx="6060354" cy="6857999"/>
          </a:xfrm>
          <a:prstGeom prst="rect">
            <a:avLst/>
          </a:prstGeom>
          <a:blipFill dpi="0" rotWithShape="1">
            <a:blip r:embed="rId3">
              <a:alphaModFix amt="35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74DAD3A-AA31-65C0-97BC-A2D6CD679270}"/>
              </a:ext>
            </a:extLst>
          </p:cNvPr>
          <p:cNvPicPr>
            <a:picLocks noChangeAspect="1"/>
          </p:cNvPicPr>
          <p:nvPr/>
        </p:nvPicPr>
        <p:blipFill>
          <a:blip r:embed="rId4"/>
          <a:stretch>
            <a:fillRect/>
          </a:stretch>
        </p:blipFill>
        <p:spPr>
          <a:xfrm>
            <a:off x="4766733" y="228600"/>
            <a:ext cx="7763934" cy="3826928"/>
          </a:xfrm>
          <a:prstGeom prst="rect">
            <a:avLst/>
          </a:prstGeom>
        </p:spPr>
      </p:pic>
      <p:pic>
        <p:nvPicPr>
          <p:cNvPr id="5" name="Content Placeholder 4">
            <a:extLst>
              <a:ext uri="{FF2B5EF4-FFF2-40B4-BE49-F238E27FC236}">
                <a16:creationId xmlns:a16="http://schemas.microsoft.com/office/drawing/2014/main" id="{492F0DBE-7193-E79E-6E7A-1A98074333C8}"/>
              </a:ext>
            </a:extLst>
          </p:cNvPr>
          <p:cNvPicPr>
            <a:picLocks noGrp="1" noChangeAspect="1"/>
          </p:cNvPicPr>
          <p:nvPr>
            <p:ph idx="1"/>
          </p:nvPr>
        </p:nvPicPr>
        <p:blipFill>
          <a:blip r:embed="rId5"/>
          <a:stretch>
            <a:fillRect/>
          </a:stretch>
        </p:blipFill>
        <p:spPr>
          <a:xfrm>
            <a:off x="4766733" y="4284133"/>
            <a:ext cx="7763934" cy="2345267"/>
          </a:xfrm>
          <a:prstGeom prst="rect">
            <a:avLst/>
          </a:prstGeom>
        </p:spPr>
      </p:pic>
    </p:spTree>
    <p:extLst>
      <p:ext uri="{BB962C8B-B14F-4D97-AF65-F5344CB8AC3E}">
        <p14:creationId xmlns:p14="http://schemas.microsoft.com/office/powerpoint/2010/main" val="79409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3E03-CE30-0440-1B9F-6143B300E899}"/>
              </a:ext>
            </a:extLst>
          </p:cNvPr>
          <p:cNvSpPr>
            <a:spLocks noGrp="1"/>
          </p:cNvSpPr>
          <p:nvPr>
            <p:ph type="title"/>
          </p:nvPr>
        </p:nvSpPr>
        <p:spPr>
          <a:xfrm>
            <a:off x="838200" y="365760"/>
            <a:ext cx="10515600" cy="539213"/>
          </a:xfrm>
        </p:spPr>
        <p:txBody>
          <a:bodyPr>
            <a:normAutofit fontScale="90000"/>
          </a:bodyPr>
          <a:lstStyle/>
          <a:p>
            <a:r>
              <a:rPr lang="en-US" sz="3200" dirty="0"/>
              <a:t>Continued</a:t>
            </a:r>
          </a:p>
        </p:txBody>
      </p:sp>
      <p:pic>
        <p:nvPicPr>
          <p:cNvPr id="5" name="Content Placeholder 4">
            <a:extLst>
              <a:ext uri="{FF2B5EF4-FFF2-40B4-BE49-F238E27FC236}">
                <a16:creationId xmlns:a16="http://schemas.microsoft.com/office/drawing/2014/main" id="{F38CC0F0-8418-22F6-0019-CA86FE8828AD}"/>
              </a:ext>
            </a:extLst>
          </p:cNvPr>
          <p:cNvPicPr>
            <a:picLocks noGrp="1" noChangeAspect="1"/>
          </p:cNvPicPr>
          <p:nvPr>
            <p:ph idx="1"/>
          </p:nvPr>
        </p:nvPicPr>
        <p:blipFill>
          <a:blip r:embed="rId2"/>
          <a:stretch>
            <a:fillRect/>
          </a:stretch>
        </p:blipFill>
        <p:spPr>
          <a:xfrm>
            <a:off x="1055802" y="1036948"/>
            <a:ext cx="9945278" cy="5108265"/>
          </a:xfrm>
        </p:spPr>
      </p:pic>
    </p:spTree>
    <p:extLst>
      <p:ext uri="{BB962C8B-B14F-4D97-AF65-F5344CB8AC3E}">
        <p14:creationId xmlns:p14="http://schemas.microsoft.com/office/powerpoint/2010/main" val="3058411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9751-CA20-1B80-2CA6-E03579EE05C5}"/>
              </a:ext>
            </a:extLst>
          </p:cNvPr>
          <p:cNvSpPr>
            <a:spLocks noGrp="1"/>
          </p:cNvSpPr>
          <p:nvPr>
            <p:ph type="title"/>
          </p:nvPr>
        </p:nvSpPr>
        <p:spPr>
          <a:xfrm>
            <a:off x="838200" y="365761"/>
            <a:ext cx="10515600" cy="529786"/>
          </a:xfrm>
        </p:spPr>
        <p:txBody>
          <a:bodyPr>
            <a:normAutofit fontScale="90000"/>
          </a:bodyPr>
          <a:lstStyle/>
          <a:p>
            <a:r>
              <a:rPr lang="en-US" sz="3200" dirty="0"/>
              <a:t>Continued</a:t>
            </a:r>
          </a:p>
        </p:txBody>
      </p:sp>
      <p:pic>
        <p:nvPicPr>
          <p:cNvPr id="5" name="Content Placeholder 4">
            <a:extLst>
              <a:ext uri="{FF2B5EF4-FFF2-40B4-BE49-F238E27FC236}">
                <a16:creationId xmlns:a16="http://schemas.microsoft.com/office/drawing/2014/main" id="{5F718779-0C63-437D-12A9-C0ADAB5E9226}"/>
              </a:ext>
            </a:extLst>
          </p:cNvPr>
          <p:cNvPicPr>
            <a:picLocks noGrp="1" noChangeAspect="1"/>
          </p:cNvPicPr>
          <p:nvPr>
            <p:ph idx="1"/>
          </p:nvPr>
        </p:nvPicPr>
        <p:blipFill>
          <a:blip r:embed="rId2"/>
          <a:stretch>
            <a:fillRect/>
          </a:stretch>
        </p:blipFill>
        <p:spPr>
          <a:xfrm>
            <a:off x="838200" y="1074656"/>
            <a:ext cx="9936637" cy="5279010"/>
          </a:xfrm>
        </p:spPr>
      </p:pic>
    </p:spTree>
    <p:extLst>
      <p:ext uri="{BB962C8B-B14F-4D97-AF65-F5344CB8AC3E}">
        <p14:creationId xmlns:p14="http://schemas.microsoft.com/office/powerpoint/2010/main" val="108512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2E76-6334-59A0-0262-5F616CA054AC}"/>
              </a:ext>
            </a:extLst>
          </p:cNvPr>
          <p:cNvSpPr>
            <a:spLocks noGrp="1"/>
          </p:cNvSpPr>
          <p:nvPr>
            <p:ph type="title"/>
          </p:nvPr>
        </p:nvSpPr>
        <p:spPr>
          <a:xfrm>
            <a:off x="838200" y="365760"/>
            <a:ext cx="10515600" cy="347027"/>
          </a:xfrm>
        </p:spPr>
        <p:txBody>
          <a:bodyPr>
            <a:normAutofit fontScale="90000"/>
          </a:bodyPr>
          <a:lstStyle/>
          <a:p>
            <a:r>
              <a:rPr lang="en-US" sz="3200" dirty="0"/>
              <a:t>General</a:t>
            </a:r>
          </a:p>
        </p:txBody>
      </p:sp>
      <p:sp>
        <p:nvSpPr>
          <p:cNvPr id="3" name="Content Placeholder 2">
            <a:extLst>
              <a:ext uri="{FF2B5EF4-FFF2-40B4-BE49-F238E27FC236}">
                <a16:creationId xmlns:a16="http://schemas.microsoft.com/office/drawing/2014/main" id="{6D8E6955-2F21-7E2F-75F4-6C87006CA324}"/>
              </a:ext>
            </a:extLst>
          </p:cNvPr>
          <p:cNvSpPr>
            <a:spLocks noGrp="1"/>
          </p:cNvSpPr>
          <p:nvPr>
            <p:ph idx="1"/>
          </p:nvPr>
        </p:nvSpPr>
        <p:spPr>
          <a:xfrm>
            <a:off x="838200" y="812800"/>
            <a:ext cx="10515600" cy="6045200"/>
          </a:xfrm>
        </p:spPr>
        <p:txBody>
          <a:bodyPr>
            <a:normAutofit lnSpcReduction="10000"/>
          </a:bodyPr>
          <a:lstStyle/>
          <a:p>
            <a:pPr algn="l"/>
            <a:r>
              <a:rPr kumimoji="0" lang="en-GB" sz="1800" b="0" i="0" u="none" strike="noStrike" kern="1200" cap="none" spc="0" normalizeH="0" baseline="0" noProof="0" dirty="0">
                <a:ln>
                  <a:noFill/>
                </a:ln>
                <a:solidFill>
                  <a:srgbClr val="FFFFFF"/>
                </a:solidFill>
                <a:effectLst/>
                <a:uLnTx/>
                <a:uFillTx/>
                <a:latin typeface="Plantin"/>
                <a:ea typeface="+mn-ea"/>
                <a:cs typeface="+mn-cs"/>
              </a:rPr>
              <a:t>With medium size spans from 5 to 9 m it is more economical to provide flat slabs since they are generally easier to construct (</a:t>
            </a:r>
            <a:r>
              <a:rPr kumimoji="0" lang="en-GB" sz="1800" b="0" i="1" u="none" strike="noStrike" kern="1200" cap="none" spc="0" normalizeH="0" baseline="0" noProof="0" dirty="0">
                <a:ln>
                  <a:noFill/>
                </a:ln>
                <a:solidFill>
                  <a:srgbClr val="FFFFFF"/>
                </a:solidFill>
                <a:effectLst/>
                <a:uLnTx/>
                <a:uFillTx/>
                <a:latin typeface="Plantin-Italic"/>
                <a:ea typeface="+mn-ea"/>
                <a:cs typeface="+mn-cs"/>
              </a:rPr>
              <a:t>Fig. 3.52</a:t>
            </a:r>
            <a:r>
              <a:rPr kumimoji="0" lang="en-GB" sz="1800" b="0" i="0" u="none" strike="noStrike" kern="1200" cap="none" spc="0" normalizeH="0" baseline="0" noProof="0" dirty="0">
                <a:ln>
                  <a:noFill/>
                </a:ln>
                <a:solidFill>
                  <a:srgbClr val="FFFFFF"/>
                </a:solidFill>
                <a:effectLst/>
                <a:uLnTx/>
                <a:uFillTx/>
                <a:latin typeface="Plantin"/>
                <a:ea typeface="+mn-ea"/>
                <a:cs typeface="+mn-cs"/>
              </a:rPr>
              <a:t>). The ease of construction chiefly arises from the fact that the </a:t>
            </a:r>
            <a:r>
              <a:rPr lang="en-GB" sz="1800" b="0" i="0" u="none" strike="noStrike" baseline="0" dirty="0">
                <a:latin typeface="Plantin"/>
              </a:rPr>
              <a:t>floor has a flat soffit. This avoids having to erect complicated shuttering, thereby making possible speedier and cheaper construction. The use of flat slab construction offers a number of other advantages, absent from other flooring systems, including reduced storey heights, no restrictions on the positioning of partitions, windows can extend up to the underside of the slab and ease of installation of horizontal services. The main drawbacks with flat slabs are that they may deflect excessively and are vulnerable to punching failure. Excessive deflection can be avoided by deepening slabs or by thickening the slab near the columns, using drop panels. Punching failure arises from the fact that high live loads results in high shear stresses at the supports which may allow the columns to punch through the slab unless appropriate steps are taken. Using deep slabs with large diameter columns, providing drop panels and/or flaring column heads (</a:t>
            </a:r>
            <a:r>
              <a:rPr lang="en-GB" sz="1800" b="0" i="1" u="none" strike="noStrike" baseline="0" dirty="0">
                <a:latin typeface="Plantin-Italic"/>
              </a:rPr>
              <a:t>Fig. 3.53</a:t>
            </a:r>
            <a:r>
              <a:rPr lang="en-GB" sz="1800" b="0" i="0" u="none" strike="noStrike" baseline="0" dirty="0">
                <a:latin typeface="Plantin"/>
              </a:rPr>
              <a:t>), can avoid this problem. However, all these methods have drawbacks, and research effort has therefore been directed at finding alternative solutions. The use of shear hoops, ACI shear stirrups, shear ladders and stud rails (</a:t>
            </a:r>
            <a:r>
              <a:rPr lang="en-GB" sz="1800" b="0" i="1" u="none" strike="noStrike" baseline="0" dirty="0">
                <a:latin typeface="Plantin-Italic"/>
              </a:rPr>
              <a:t>Fig. 3.54</a:t>
            </a:r>
            <a:r>
              <a:rPr lang="en-GB" sz="1800" b="0" i="0" u="none" strike="noStrike" baseline="0" dirty="0">
                <a:latin typeface="Plantin"/>
              </a:rPr>
              <a:t>) are just a few of the solutions that have been proposed over recent years. All are designed to overcome the problem of fixing individual shear links, which is both labour intensive and a practical difficulty. Shear hoops are prefabricated cages of shear reinforcement which are attached to the main steel. They are available in a range of diameters and are suitable for use with internal and edge columns. Although superficially attractive, use of this system has declined significantly over recent years. The use of ACI shear stirrups is potentially the simplest and cheapest method of preventing punching shear in flat slabs. The shear stirrups are arrangements of conventional straight bars and links that form a ‘+ ’, ‘</a:t>
            </a:r>
            <a:r>
              <a:rPr lang="en-GB" sz="1800" b="1" i="0" u="none" strike="noStrike" baseline="0" dirty="0">
                <a:latin typeface="Plantin-Bold"/>
              </a:rPr>
              <a:t>T</a:t>
            </a:r>
            <a:r>
              <a:rPr lang="en-GB" sz="1800" b="0" i="0" u="none" strike="noStrike" baseline="0" dirty="0">
                <a:latin typeface="Plantin"/>
              </a:rPr>
              <a:t>’ or ‘</a:t>
            </a:r>
            <a:r>
              <a:rPr lang="en-GB" sz="1800" b="1" i="0" u="none" strike="noStrike" baseline="0" dirty="0">
                <a:latin typeface="Plantin-Bold"/>
              </a:rPr>
              <a:t>L</a:t>
            </a:r>
            <a:r>
              <a:rPr lang="en-GB" sz="1800" b="0" i="0" u="none" strike="noStrike" baseline="0" dirty="0">
                <a:latin typeface="Plantin"/>
              </a:rPr>
              <a:t>’ shape for an internal,</a:t>
            </a:r>
            <a:endParaRPr kumimoji="0" lang="en-US" sz="2800" b="0" i="0" u="none" strike="noStrike" kern="1200" cap="none" spc="0" normalizeH="0" baseline="0" noProof="0" dirty="0">
              <a:ln>
                <a:noFill/>
              </a:ln>
              <a:solidFill>
                <a:srgbClr val="FFFFFF"/>
              </a:solidFill>
              <a:effectLst/>
              <a:uLnTx/>
              <a:uFillTx/>
              <a:latin typeface="Avenir Next LT Pro"/>
              <a:ea typeface="+mn-ea"/>
              <a:cs typeface="+mn-cs"/>
            </a:endParaRPr>
          </a:p>
          <a:p>
            <a:pPr algn="l"/>
            <a:endParaRPr lang="en-US" dirty="0"/>
          </a:p>
        </p:txBody>
      </p:sp>
    </p:spTree>
    <p:extLst>
      <p:ext uri="{BB962C8B-B14F-4D97-AF65-F5344CB8AC3E}">
        <p14:creationId xmlns:p14="http://schemas.microsoft.com/office/powerpoint/2010/main" val="319799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1C23-AAEC-E324-751D-CBC15E09C58C}"/>
              </a:ext>
            </a:extLst>
          </p:cNvPr>
          <p:cNvSpPr>
            <a:spLocks noGrp="1"/>
          </p:cNvSpPr>
          <p:nvPr>
            <p:ph type="title"/>
          </p:nvPr>
        </p:nvSpPr>
        <p:spPr>
          <a:xfrm>
            <a:off x="838200" y="365760"/>
            <a:ext cx="10515600" cy="463973"/>
          </a:xfrm>
        </p:spPr>
        <p:txBody>
          <a:bodyPr>
            <a:normAutofit fontScale="90000"/>
          </a:bodyPr>
          <a:lstStyle/>
          <a:p>
            <a:r>
              <a:rPr lang="en-US" sz="3200" dirty="0"/>
              <a:t>Continued</a:t>
            </a:r>
          </a:p>
        </p:txBody>
      </p:sp>
      <p:sp>
        <p:nvSpPr>
          <p:cNvPr id="3" name="Content Placeholder 2">
            <a:extLst>
              <a:ext uri="{FF2B5EF4-FFF2-40B4-BE49-F238E27FC236}">
                <a16:creationId xmlns:a16="http://schemas.microsoft.com/office/drawing/2014/main" id="{9C5CA42F-4A3B-62CA-E40C-A8A24519BD1A}"/>
              </a:ext>
            </a:extLst>
          </p:cNvPr>
          <p:cNvSpPr>
            <a:spLocks noGrp="1"/>
          </p:cNvSpPr>
          <p:nvPr>
            <p:ph idx="1"/>
          </p:nvPr>
        </p:nvSpPr>
        <p:spPr>
          <a:xfrm>
            <a:off x="838200" y="939800"/>
            <a:ext cx="10515600" cy="5205413"/>
          </a:xfrm>
        </p:spPr>
        <p:txBody>
          <a:bodyPr>
            <a:normAutofit/>
          </a:bodyPr>
          <a:lstStyle/>
          <a:p>
            <a:pPr algn="l"/>
            <a:r>
              <a:rPr lang="en-GB" sz="1800" b="0" i="0" u="none" strike="noStrike" baseline="0" dirty="0">
                <a:latin typeface="Plantin"/>
              </a:rPr>
              <a:t>edge or corner column respectively. The stirrups work in exactly the same way as conventional shear reinforcement but can simply be attached to the main steel via the straight bars. Shear ladders are rows of traditional links that are welded to lacer bars. The links resist the shear stresses and the lacer bars anchor the links to the main steel. Whilst they are simple to design and use they can cause problems of congestion of </a:t>
            </a:r>
            <a:r>
              <a:rPr lang="en-US" sz="1800" b="0" i="0" u="none" strike="noStrike" baseline="0" dirty="0">
                <a:latin typeface="Plantin"/>
              </a:rPr>
              <a:t>reinforcement. </a:t>
            </a:r>
            <a:r>
              <a:rPr lang="en-GB" sz="1800" b="0" i="0" u="none" strike="noStrike" baseline="0" dirty="0">
                <a:latin typeface="Plantin"/>
              </a:rPr>
              <a:t>Stud rails are prefabricated high tensile ribbed headed studs, which are held at standard centres by a welded spacer bar. These rails are arranged in a radial pattern and held in position during the concrete pour by tying to either the top or bottom reinforcement. The studs work through direct mechanical anchorage provided by their heads. They are easy to install but quite expensive.</a:t>
            </a:r>
            <a:endParaRPr lang="en-US" dirty="0"/>
          </a:p>
        </p:txBody>
      </p:sp>
      <p:pic>
        <p:nvPicPr>
          <p:cNvPr id="5" name="Picture 4">
            <a:extLst>
              <a:ext uri="{FF2B5EF4-FFF2-40B4-BE49-F238E27FC236}">
                <a16:creationId xmlns:a16="http://schemas.microsoft.com/office/drawing/2014/main" id="{27286390-DFB5-07AF-16A8-742D4D2C73A7}"/>
              </a:ext>
            </a:extLst>
          </p:cNvPr>
          <p:cNvPicPr>
            <a:picLocks noChangeAspect="1"/>
          </p:cNvPicPr>
          <p:nvPr/>
        </p:nvPicPr>
        <p:blipFill>
          <a:blip r:embed="rId2"/>
          <a:stretch>
            <a:fillRect/>
          </a:stretch>
        </p:blipFill>
        <p:spPr>
          <a:xfrm>
            <a:off x="1147482" y="3467256"/>
            <a:ext cx="9897035" cy="2788024"/>
          </a:xfrm>
          <a:prstGeom prst="rect">
            <a:avLst/>
          </a:prstGeom>
        </p:spPr>
      </p:pic>
    </p:spTree>
    <p:extLst>
      <p:ext uri="{BB962C8B-B14F-4D97-AF65-F5344CB8AC3E}">
        <p14:creationId xmlns:p14="http://schemas.microsoft.com/office/powerpoint/2010/main" val="148668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18A6-C1DC-78F8-AD96-A57B69D5EE15}"/>
              </a:ext>
            </a:extLst>
          </p:cNvPr>
          <p:cNvSpPr>
            <a:spLocks noGrp="1"/>
          </p:cNvSpPr>
          <p:nvPr>
            <p:ph type="title"/>
          </p:nvPr>
        </p:nvSpPr>
        <p:spPr>
          <a:xfrm>
            <a:off x="838200" y="365760"/>
            <a:ext cx="10515600" cy="463973"/>
          </a:xfrm>
        </p:spPr>
        <p:txBody>
          <a:bodyPr>
            <a:normAutofit fontScale="90000"/>
          </a:bodyPr>
          <a:lstStyle/>
          <a:p>
            <a:r>
              <a:rPr lang="en-US" sz="3200" dirty="0"/>
              <a:t>Shear Hoops, Stirrups, Ladders, Stud Rails</a:t>
            </a:r>
          </a:p>
        </p:txBody>
      </p:sp>
      <p:pic>
        <p:nvPicPr>
          <p:cNvPr id="5" name="Content Placeholder 4">
            <a:extLst>
              <a:ext uri="{FF2B5EF4-FFF2-40B4-BE49-F238E27FC236}">
                <a16:creationId xmlns:a16="http://schemas.microsoft.com/office/drawing/2014/main" id="{E420DFF1-79C5-E401-9EDF-93C5C9E47B5C}"/>
              </a:ext>
            </a:extLst>
          </p:cNvPr>
          <p:cNvPicPr>
            <a:picLocks noGrp="1" noChangeAspect="1"/>
          </p:cNvPicPr>
          <p:nvPr>
            <p:ph idx="1"/>
          </p:nvPr>
        </p:nvPicPr>
        <p:blipFill>
          <a:blip r:embed="rId2"/>
          <a:stretch>
            <a:fillRect/>
          </a:stretch>
        </p:blipFill>
        <p:spPr>
          <a:xfrm>
            <a:off x="4284134" y="1210733"/>
            <a:ext cx="6253380" cy="4932844"/>
          </a:xfrm>
        </p:spPr>
      </p:pic>
      <p:pic>
        <p:nvPicPr>
          <p:cNvPr id="7" name="Picture 6">
            <a:extLst>
              <a:ext uri="{FF2B5EF4-FFF2-40B4-BE49-F238E27FC236}">
                <a16:creationId xmlns:a16="http://schemas.microsoft.com/office/drawing/2014/main" id="{568BFD4A-06BF-32EA-B044-289B12C74A43}"/>
              </a:ext>
            </a:extLst>
          </p:cNvPr>
          <p:cNvPicPr>
            <a:picLocks noChangeAspect="1"/>
          </p:cNvPicPr>
          <p:nvPr/>
        </p:nvPicPr>
        <p:blipFill>
          <a:blip r:embed="rId3"/>
          <a:stretch>
            <a:fillRect/>
          </a:stretch>
        </p:blipFill>
        <p:spPr>
          <a:xfrm>
            <a:off x="1092699" y="1210733"/>
            <a:ext cx="3191435" cy="2554941"/>
          </a:xfrm>
          <a:prstGeom prst="rect">
            <a:avLst/>
          </a:prstGeom>
        </p:spPr>
      </p:pic>
    </p:spTree>
    <p:extLst>
      <p:ext uri="{BB962C8B-B14F-4D97-AF65-F5344CB8AC3E}">
        <p14:creationId xmlns:p14="http://schemas.microsoft.com/office/powerpoint/2010/main" val="192695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33B4-81FE-D5F2-7454-81E5097F35E2}"/>
              </a:ext>
            </a:extLst>
          </p:cNvPr>
          <p:cNvSpPr>
            <a:spLocks noGrp="1"/>
          </p:cNvSpPr>
          <p:nvPr>
            <p:ph type="title"/>
          </p:nvPr>
        </p:nvSpPr>
        <p:spPr>
          <a:xfrm>
            <a:off x="838200" y="365760"/>
            <a:ext cx="10515600" cy="565573"/>
          </a:xfrm>
        </p:spPr>
        <p:txBody>
          <a:bodyPr>
            <a:normAutofit fontScale="90000"/>
          </a:bodyPr>
          <a:lstStyle/>
          <a:p>
            <a:r>
              <a:rPr lang="en-US" sz="3200" dirty="0"/>
              <a:t>Continued</a:t>
            </a:r>
          </a:p>
        </p:txBody>
      </p:sp>
      <p:pic>
        <p:nvPicPr>
          <p:cNvPr id="5" name="Content Placeholder 4">
            <a:extLst>
              <a:ext uri="{FF2B5EF4-FFF2-40B4-BE49-F238E27FC236}">
                <a16:creationId xmlns:a16="http://schemas.microsoft.com/office/drawing/2014/main" id="{CD9A5D2B-BEFB-15A7-9284-91A58B988E88}"/>
              </a:ext>
            </a:extLst>
          </p:cNvPr>
          <p:cNvPicPr>
            <a:picLocks noGrp="1" noChangeAspect="1"/>
          </p:cNvPicPr>
          <p:nvPr>
            <p:ph idx="1"/>
          </p:nvPr>
        </p:nvPicPr>
        <p:blipFill>
          <a:blip r:embed="rId2"/>
          <a:stretch>
            <a:fillRect/>
          </a:stretch>
        </p:blipFill>
        <p:spPr>
          <a:xfrm>
            <a:off x="4791635" y="2295228"/>
            <a:ext cx="6562165" cy="2868706"/>
          </a:xfrm>
        </p:spPr>
      </p:pic>
      <p:pic>
        <p:nvPicPr>
          <p:cNvPr id="7" name="Picture 6">
            <a:extLst>
              <a:ext uri="{FF2B5EF4-FFF2-40B4-BE49-F238E27FC236}">
                <a16:creationId xmlns:a16="http://schemas.microsoft.com/office/drawing/2014/main" id="{58A423DD-8583-45FE-DE82-2B5007DF3F4A}"/>
              </a:ext>
            </a:extLst>
          </p:cNvPr>
          <p:cNvPicPr>
            <a:picLocks noChangeAspect="1"/>
          </p:cNvPicPr>
          <p:nvPr/>
        </p:nvPicPr>
        <p:blipFill>
          <a:blip r:embed="rId3"/>
          <a:stretch>
            <a:fillRect/>
          </a:stretch>
        </p:blipFill>
        <p:spPr>
          <a:xfrm>
            <a:off x="1779494" y="1389793"/>
            <a:ext cx="3012141" cy="3774141"/>
          </a:xfrm>
          <a:prstGeom prst="rect">
            <a:avLst/>
          </a:prstGeom>
        </p:spPr>
      </p:pic>
      <p:pic>
        <p:nvPicPr>
          <p:cNvPr id="9" name="Picture 8">
            <a:extLst>
              <a:ext uri="{FF2B5EF4-FFF2-40B4-BE49-F238E27FC236}">
                <a16:creationId xmlns:a16="http://schemas.microsoft.com/office/drawing/2014/main" id="{F5186287-D9C2-C935-C8E3-4008E8134A11}"/>
              </a:ext>
            </a:extLst>
          </p:cNvPr>
          <p:cNvPicPr>
            <a:picLocks noChangeAspect="1"/>
          </p:cNvPicPr>
          <p:nvPr/>
        </p:nvPicPr>
        <p:blipFill>
          <a:blip r:embed="rId4"/>
          <a:stretch>
            <a:fillRect/>
          </a:stretch>
        </p:blipFill>
        <p:spPr>
          <a:xfrm>
            <a:off x="1779494" y="5162674"/>
            <a:ext cx="9574306" cy="753035"/>
          </a:xfrm>
          <a:prstGeom prst="rect">
            <a:avLst/>
          </a:prstGeom>
        </p:spPr>
      </p:pic>
    </p:spTree>
    <p:extLst>
      <p:ext uri="{BB962C8B-B14F-4D97-AF65-F5344CB8AC3E}">
        <p14:creationId xmlns:p14="http://schemas.microsoft.com/office/powerpoint/2010/main" val="261076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80EC-372A-E584-9E82-B0D56E5193C5}"/>
              </a:ext>
            </a:extLst>
          </p:cNvPr>
          <p:cNvSpPr>
            <a:spLocks noGrp="1"/>
          </p:cNvSpPr>
          <p:nvPr>
            <p:ph type="title"/>
          </p:nvPr>
        </p:nvSpPr>
        <p:spPr>
          <a:xfrm>
            <a:off x="838200" y="365761"/>
            <a:ext cx="10515600" cy="491490"/>
          </a:xfrm>
        </p:spPr>
        <p:txBody>
          <a:bodyPr>
            <a:normAutofit fontScale="90000"/>
          </a:bodyPr>
          <a:lstStyle/>
          <a:p>
            <a:r>
              <a:rPr lang="en-US" sz="3200" dirty="0"/>
              <a:t>Types of Column Heads</a:t>
            </a:r>
          </a:p>
        </p:txBody>
      </p:sp>
      <p:pic>
        <p:nvPicPr>
          <p:cNvPr id="5" name="Content Placeholder 4">
            <a:extLst>
              <a:ext uri="{FF2B5EF4-FFF2-40B4-BE49-F238E27FC236}">
                <a16:creationId xmlns:a16="http://schemas.microsoft.com/office/drawing/2014/main" id="{DA3AC56D-4CAF-56DF-D887-7E36112EBEEF}"/>
              </a:ext>
            </a:extLst>
          </p:cNvPr>
          <p:cNvPicPr>
            <a:picLocks noGrp="1" noChangeAspect="1"/>
          </p:cNvPicPr>
          <p:nvPr>
            <p:ph idx="1"/>
          </p:nvPr>
        </p:nvPicPr>
        <p:blipFill>
          <a:blip r:embed="rId2"/>
          <a:stretch>
            <a:fillRect/>
          </a:stretch>
        </p:blipFill>
        <p:spPr>
          <a:xfrm>
            <a:off x="1722664" y="979714"/>
            <a:ext cx="8801100" cy="5165499"/>
          </a:xfrm>
        </p:spPr>
      </p:pic>
    </p:spTree>
    <p:extLst>
      <p:ext uri="{BB962C8B-B14F-4D97-AF65-F5344CB8AC3E}">
        <p14:creationId xmlns:p14="http://schemas.microsoft.com/office/powerpoint/2010/main" val="54338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BC23-10C2-183A-8EC1-3562A10AE0C9}"/>
              </a:ext>
            </a:extLst>
          </p:cNvPr>
          <p:cNvSpPr>
            <a:spLocks noGrp="1"/>
          </p:cNvSpPr>
          <p:nvPr>
            <p:ph type="title"/>
          </p:nvPr>
        </p:nvSpPr>
        <p:spPr>
          <a:xfrm>
            <a:off x="838200" y="365760"/>
            <a:ext cx="10515600" cy="347027"/>
          </a:xfrm>
        </p:spPr>
        <p:txBody>
          <a:bodyPr>
            <a:normAutofit fontScale="90000"/>
          </a:bodyPr>
          <a:lstStyle/>
          <a:p>
            <a:r>
              <a:rPr lang="en-US" sz="3200" dirty="0"/>
              <a:t>Middle &amp; Column Strips</a:t>
            </a:r>
          </a:p>
        </p:txBody>
      </p:sp>
      <p:pic>
        <p:nvPicPr>
          <p:cNvPr id="5" name="Content Placeholder 4">
            <a:extLst>
              <a:ext uri="{FF2B5EF4-FFF2-40B4-BE49-F238E27FC236}">
                <a16:creationId xmlns:a16="http://schemas.microsoft.com/office/drawing/2014/main" id="{1E12281D-1709-C104-0557-7CE7163986F2}"/>
              </a:ext>
            </a:extLst>
          </p:cNvPr>
          <p:cNvPicPr>
            <a:picLocks noGrp="1" noChangeAspect="1"/>
          </p:cNvPicPr>
          <p:nvPr>
            <p:ph idx="1"/>
          </p:nvPr>
        </p:nvPicPr>
        <p:blipFill>
          <a:blip r:embed="rId2"/>
          <a:stretch>
            <a:fillRect/>
          </a:stretch>
        </p:blipFill>
        <p:spPr>
          <a:xfrm>
            <a:off x="1314449" y="1012372"/>
            <a:ext cx="9103179" cy="5132842"/>
          </a:xfrm>
        </p:spPr>
      </p:pic>
    </p:spTree>
    <p:extLst>
      <p:ext uri="{BB962C8B-B14F-4D97-AF65-F5344CB8AC3E}">
        <p14:creationId xmlns:p14="http://schemas.microsoft.com/office/powerpoint/2010/main" val="158248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710A-03B7-F0F1-62F4-C4E7CC918B61}"/>
              </a:ext>
            </a:extLst>
          </p:cNvPr>
          <p:cNvSpPr>
            <a:spLocks noGrp="1"/>
          </p:cNvSpPr>
          <p:nvPr>
            <p:ph type="title"/>
          </p:nvPr>
        </p:nvSpPr>
        <p:spPr>
          <a:xfrm>
            <a:off x="838200" y="365760"/>
            <a:ext cx="10515600" cy="532311"/>
          </a:xfrm>
        </p:spPr>
        <p:txBody>
          <a:bodyPr>
            <a:normAutofit fontScale="90000"/>
          </a:bodyPr>
          <a:lstStyle/>
          <a:p>
            <a:r>
              <a:rPr lang="en-US" sz="3200" dirty="0"/>
              <a:t>Continued</a:t>
            </a:r>
          </a:p>
        </p:txBody>
      </p:sp>
      <p:pic>
        <p:nvPicPr>
          <p:cNvPr id="5" name="Content Placeholder 4">
            <a:extLst>
              <a:ext uri="{FF2B5EF4-FFF2-40B4-BE49-F238E27FC236}">
                <a16:creationId xmlns:a16="http://schemas.microsoft.com/office/drawing/2014/main" id="{E0833803-DD46-87EC-DC2B-5B82550B2BA1}"/>
              </a:ext>
            </a:extLst>
          </p:cNvPr>
          <p:cNvPicPr>
            <a:picLocks noGrp="1" noChangeAspect="1"/>
          </p:cNvPicPr>
          <p:nvPr>
            <p:ph idx="1"/>
          </p:nvPr>
        </p:nvPicPr>
        <p:blipFill>
          <a:blip r:embed="rId2"/>
          <a:stretch>
            <a:fillRect/>
          </a:stretch>
        </p:blipFill>
        <p:spPr>
          <a:xfrm>
            <a:off x="1518557" y="1085850"/>
            <a:ext cx="8784772" cy="5059363"/>
          </a:xfrm>
        </p:spPr>
      </p:pic>
    </p:spTree>
    <p:extLst>
      <p:ext uri="{BB962C8B-B14F-4D97-AF65-F5344CB8AC3E}">
        <p14:creationId xmlns:p14="http://schemas.microsoft.com/office/powerpoint/2010/main" val="213669869"/>
      </p:ext>
    </p:extLst>
  </p:cSld>
  <p:clrMapOvr>
    <a:masterClrMapping/>
  </p:clrMapOvr>
</p:sld>
</file>

<file path=ppt/theme/theme1.xml><?xml version="1.0" encoding="utf-8"?>
<a:theme xmlns:a="http://schemas.openxmlformats.org/drawingml/2006/main" name="BlockprintVTI">
  <a:themeElements>
    <a:clrScheme name="AnalogousFromLightSeedRightStep">
      <a:dk1>
        <a:srgbClr val="000000"/>
      </a:dk1>
      <a:lt1>
        <a:srgbClr val="FFFFFF"/>
      </a:lt1>
      <a:dk2>
        <a:srgbClr val="382441"/>
      </a:dk2>
      <a:lt2>
        <a:srgbClr val="E8E7E2"/>
      </a:lt2>
      <a:accent1>
        <a:srgbClr val="6E81EE"/>
      </a:accent1>
      <a:accent2>
        <a:srgbClr val="784EEB"/>
      </a:accent2>
      <a:accent3>
        <a:srgbClr val="C66EEE"/>
      </a:accent3>
      <a:accent4>
        <a:srgbClr val="EB4EDA"/>
      </a:accent4>
      <a:accent5>
        <a:srgbClr val="EE6EAB"/>
      </a:accent5>
      <a:accent6>
        <a:srgbClr val="EB4E58"/>
      </a:accent6>
      <a:hlink>
        <a:srgbClr val="8B8354"/>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618</TotalTime>
  <Words>600</Words>
  <Application>Microsoft Office PowerPoint</Application>
  <PresentationFormat>Widescreen</PresentationFormat>
  <Paragraphs>28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Avenir Next LT Pro</vt:lpstr>
      <vt:lpstr>AvenirNext LT Pro Medium</vt:lpstr>
      <vt:lpstr>Plantin</vt:lpstr>
      <vt:lpstr>Plantin-Bold</vt:lpstr>
      <vt:lpstr>Plantin-Italic</vt:lpstr>
      <vt:lpstr>BlockprintVTI</vt:lpstr>
      <vt:lpstr>Design of Reinforced Concrete (2)</vt:lpstr>
      <vt:lpstr>Flat Slabs</vt:lpstr>
      <vt:lpstr>General</vt:lpstr>
      <vt:lpstr>Continued</vt:lpstr>
      <vt:lpstr>Shear Hoops, Stirrups, Ladders, Stud Rails</vt:lpstr>
      <vt:lpstr>Continued</vt:lpstr>
      <vt:lpstr>Types of Column Heads</vt:lpstr>
      <vt:lpstr>Middle &amp; Column Strips</vt:lpstr>
      <vt:lpstr>Continued</vt:lpstr>
      <vt:lpstr>Analysis of Flat Slabs</vt:lpstr>
      <vt:lpstr>Analysis: BS 8110 Part 1</vt:lpstr>
      <vt:lpstr>Continued</vt:lpstr>
      <vt:lpstr>Continued</vt:lpstr>
      <vt:lpstr>Division of Moments</vt:lpstr>
      <vt:lpstr>Example</vt:lpstr>
      <vt:lpstr>Continued</vt:lpstr>
      <vt:lpstr>Continued</vt:lpstr>
      <vt:lpstr>Continued</vt:lpstr>
      <vt:lpstr>Continued</vt:lpstr>
      <vt:lpstr>Continued</vt:lpstr>
      <vt:lpstr>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Reinforced concrete Structures (2)</dc:title>
  <dc:creator>Princess Tammykins</dc:creator>
  <cp:lastModifiedBy>Princess Tammykins</cp:lastModifiedBy>
  <cp:revision>10</cp:revision>
  <dcterms:created xsi:type="dcterms:W3CDTF">2024-04-10T20:59:38Z</dcterms:created>
  <dcterms:modified xsi:type="dcterms:W3CDTF">2024-07-29T11:30:38Z</dcterms:modified>
</cp:coreProperties>
</file>