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65" r:id="rId9"/>
    <p:sldId id="266" r:id="rId10"/>
    <p:sldId id="267" r:id="rId11"/>
    <p:sldId id="270" r:id="rId12"/>
    <p:sldId id="268" r:id="rId13"/>
    <p:sldId id="269" r:id="rId14"/>
    <p:sldId id="271" r:id="rId15"/>
    <p:sldId id="272" r:id="rId16"/>
    <p:sldId id="273" r:id="rId17"/>
    <p:sldId id="274" r:id="rId18"/>
    <p:sldId id="275" r:id="rId19"/>
    <p:sldId id="257"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p:scale>
          <a:sx n="80" d="100"/>
          <a:sy n="80" d="100"/>
        </p:scale>
        <p:origin x="-381" y="-86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A190-C683-1565-D255-EDC0736372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2184FE-1FA8-9BC7-5785-ED091D9667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D6EC2AB-ADA5-C21F-BCCA-89A46499C399}"/>
              </a:ext>
            </a:extLst>
          </p:cNvPr>
          <p:cNvSpPr>
            <a:spLocks noGrp="1"/>
          </p:cNvSpPr>
          <p:nvPr>
            <p:ph type="dt" sz="half" idx="10"/>
          </p:nvPr>
        </p:nvSpPr>
        <p:spPr/>
        <p:txBody>
          <a:bodyPr/>
          <a:lstStyle/>
          <a:p>
            <a:fld id="{608B8C7F-234F-4E27-8C48-7CF27E114712}" type="datetimeFigureOut">
              <a:rPr lang="en-US" smtClean="0"/>
              <a:t>9/15/2024</a:t>
            </a:fld>
            <a:endParaRPr lang="en-US"/>
          </a:p>
        </p:txBody>
      </p:sp>
      <p:sp>
        <p:nvSpPr>
          <p:cNvPr id="5" name="Footer Placeholder 4">
            <a:extLst>
              <a:ext uri="{FF2B5EF4-FFF2-40B4-BE49-F238E27FC236}">
                <a16:creationId xmlns:a16="http://schemas.microsoft.com/office/drawing/2014/main" id="{C0A1821F-798C-8610-433C-DFC616568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F6833-F12C-36CE-3C4B-EFF889E2A5B7}"/>
              </a:ext>
            </a:extLst>
          </p:cNvPr>
          <p:cNvSpPr>
            <a:spLocks noGrp="1"/>
          </p:cNvSpPr>
          <p:nvPr>
            <p:ph type="sldNum" sz="quarter" idx="12"/>
          </p:nvPr>
        </p:nvSpPr>
        <p:spPr/>
        <p:txBody>
          <a:bodyPr/>
          <a:lstStyle/>
          <a:p>
            <a:fld id="{C1B9BF3A-8284-4B87-B53D-499433E134F5}" type="slidenum">
              <a:rPr lang="en-US" smtClean="0"/>
              <a:t>‹#›</a:t>
            </a:fld>
            <a:endParaRPr lang="en-US"/>
          </a:p>
        </p:txBody>
      </p:sp>
    </p:spTree>
    <p:extLst>
      <p:ext uri="{BB962C8B-B14F-4D97-AF65-F5344CB8AC3E}">
        <p14:creationId xmlns:p14="http://schemas.microsoft.com/office/powerpoint/2010/main" val="427818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16D7F-D1F8-07B3-BDDA-00C52DA244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710AF3-D176-E37E-879C-08D621E8C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F2F38-C9D1-ECC4-BDFA-AA4DF33940FA}"/>
              </a:ext>
            </a:extLst>
          </p:cNvPr>
          <p:cNvSpPr>
            <a:spLocks noGrp="1"/>
          </p:cNvSpPr>
          <p:nvPr>
            <p:ph type="dt" sz="half" idx="10"/>
          </p:nvPr>
        </p:nvSpPr>
        <p:spPr/>
        <p:txBody>
          <a:bodyPr/>
          <a:lstStyle/>
          <a:p>
            <a:fld id="{608B8C7F-234F-4E27-8C48-7CF27E114712}" type="datetimeFigureOut">
              <a:rPr lang="en-US" smtClean="0"/>
              <a:t>9/15/2024</a:t>
            </a:fld>
            <a:endParaRPr lang="en-US"/>
          </a:p>
        </p:txBody>
      </p:sp>
      <p:sp>
        <p:nvSpPr>
          <p:cNvPr id="5" name="Footer Placeholder 4">
            <a:extLst>
              <a:ext uri="{FF2B5EF4-FFF2-40B4-BE49-F238E27FC236}">
                <a16:creationId xmlns:a16="http://schemas.microsoft.com/office/drawing/2014/main" id="{BD1FCF52-664E-2B72-51AE-15EDD574FC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FE8283-B5FB-A671-680F-1C5E49548C9E}"/>
              </a:ext>
            </a:extLst>
          </p:cNvPr>
          <p:cNvSpPr>
            <a:spLocks noGrp="1"/>
          </p:cNvSpPr>
          <p:nvPr>
            <p:ph type="sldNum" sz="quarter" idx="12"/>
          </p:nvPr>
        </p:nvSpPr>
        <p:spPr/>
        <p:txBody>
          <a:bodyPr/>
          <a:lstStyle/>
          <a:p>
            <a:fld id="{C1B9BF3A-8284-4B87-B53D-499433E134F5}" type="slidenum">
              <a:rPr lang="en-US" smtClean="0"/>
              <a:t>‹#›</a:t>
            </a:fld>
            <a:endParaRPr lang="en-US"/>
          </a:p>
        </p:txBody>
      </p:sp>
    </p:spTree>
    <p:extLst>
      <p:ext uri="{BB962C8B-B14F-4D97-AF65-F5344CB8AC3E}">
        <p14:creationId xmlns:p14="http://schemas.microsoft.com/office/powerpoint/2010/main" val="108254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10D7A2-DED4-BAB3-1502-66D6246E3F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FC3E50-EF09-0768-2171-4DA47AD50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6BE79A-EF20-6BB6-C9DE-20404175A3C8}"/>
              </a:ext>
            </a:extLst>
          </p:cNvPr>
          <p:cNvSpPr>
            <a:spLocks noGrp="1"/>
          </p:cNvSpPr>
          <p:nvPr>
            <p:ph type="dt" sz="half" idx="10"/>
          </p:nvPr>
        </p:nvSpPr>
        <p:spPr/>
        <p:txBody>
          <a:bodyPr/>
          <a:lstStyle/>
          <a:p>
            <a:fld id="{608B8C7F-234F-4E27-8C48-7CF27E114712}" type="datetimeFigureOut">
              <a:rPr lang="en-US" smtClean="0"/>
              <a:t>9/15/2024</a:t>
            </a:fld>
            <a:endParaRPr lang="en-US"/>
          </a:p>
        </p:txBody>
      </p:sp>
      <p:sp>
        <p:nvSpPr>
          <p:cNvPr id="5" name="Footer Placeholder 4">
            <a:extLst>
              <a:ext uri="{FF2B5EF4-FFF2-40B4-BE49-F238E27FC236}">
                <a16:creationId xmlns:a16="http://schemas.microsoft.com/office/drawing/2014/main" id="{6867BB39-F063-1482-25C8-D8B90C233C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23EE8-1D05-059B-B665-B2BB6E59090A}"/>
              </a:ext>
            </a:extLst>
          </p:cNvPr>
          <p:cNvSpPr>
            <a:spLocks noGrp="1"/>
          </p:cNvSpPr>
          <p:nvPr>
            <p:ph type="sldNum" sz="quarter" idx="12"/>
          </p:nvPr>
        </p:nvSpPr>
        <p:spPr/>
        <p:txBody>
          <a:bodyPr/>
          <a:lstStyle/>
          <a:p>
            <a:fld id="{C1B9BF3A-8284-4B87-B53D-499433E134F5}" type="slidenum">
              <a:rPr lang="en-US" smtClean="0"/>
              <a:t>‹#›</a:t>
            </a:fld>
            <a:endParaRPr lang="en-US"/>
          </a:p>
        </p:txBody>
      </p:sp>
    </p:spTree>
    <p:extLst>
      <p:ext uri="{BB962C8B-B14F-4D97-AF65-F5344CB8AC3E}">
        <p14:creationId xmlns:p14="http://schemas.microsoft.com/office/powerpoint/2010/main" val="200682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2460-F264-90D5-2ED0-8B626086A3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348BA8-48B7-5C05-00EB-A7C3A3E2F0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A5E44-EBA3-8C7B-8731-7AB4CF6ADE3E}"/>
              </a:ext>
            </a:extLst>
          </p:cNvPr>
          <p:cNvSpPr>
            <a:spLocks noGrp="1"/>
          </p:cNvSpPr>
          <p:nvPr>
            <p:ph type="dt" sz="half" idx="10"/>
          </p:nvPr>
        </p:nvSpPr>
        <p:spPr/>
        <p:txBody>
          <a:bodyPr/>
          <a:lstStyle/>
          <a:p>
            <a:fld id="{608B8C7F-234F-4E27-8C48-7CF27E114712}" type="datetimeFigureOut">
              <a:rPr lang="en-US" smtClean="0"/>
              <a:t>9/15/2024</a:t>
            </a:fld>
            <a:endParaRPr lang="en-US"/>
          </a:p>
        </p:txBody>
      </p:sp>
      <p:sp>
        <p:nvSpPr>
          <p:cNvPr id="5" name="Footer Placeholder 4">
            <a:extLst>
              <a:ext uri="{FF2B5EF4-FFF2-40B4-BE49-F238E27FC236}">
                <a16:creationId xmlns:a16="http://schemas.microsoft.com/office/drawing/2014/main" id="{1E94D984-72C3-1A1B-7968-658CBF7D6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723343-C8F8-7DF2-B203-FE7548F50784}"/>
              </a:ext>
            </a:extLst>
          </p:cNvPr>
          <p:cNvSpPr>
            <a:spLocks noGrp="1"/>
          </p:cNvSpPr>
          <p:nvPr>
            <p:ph type="sldNum" sz="quarter" idx="12"/>
          </p:nvPr>
        </p:nvSpPr>
        <p:spPr/>
        <p:txBody>
          <a:bodyPr/>
          <a:lstStyle/>
          <a:p>
            <a:fld id="{C1B9BF3A-8284-4B87-B53D-499433E134F5}" type="slidenum">
              <a:rPr lang="en-US" smtClean="0"/>
              <a:t>‹#›</a:t>
            </a:fld>
            <a:endParaRPr lang="en-US"/>
          </a:p>
        </p:txBody>
      </p:sp>
    </p:spTree>
    <p:extLst>
      <p:ext uri="{BB962C8B-B14F-4D97-AF65-F5344CB8AC3E}">
        <p14:creationId xmlns:p14="http://schemas.microsoft.com/office/powerpoint/2010/main" val="195384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C7F4-ED20-FB05-A997-E7CBD37B78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994320-D488-6BE2-D1AC-7479D036D2F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FA13B2-C7F6-196D-51A3-32085BE6850A}"/>
              </a:ext>
            </a:extLst>
          </p:cNvPr>
          <p:cNvSpPr>
            <a:spLocks noGrp="1"/>
          </p:cNvSpPr>
          <p:nvPr>
            <p:ph type="dt" sz="half" idx="10"/>
          </p:nvPr>
        </p:nvSpPr>
        <p:spPr/>
        <p:txBody>
          <a:bodyPr/>
          <a:lstStyle/>
          <a:p>
            <a:fld id="{608B8C7F-234F-4E27-8C48-7CF27E114712}" type="datetimeFigureOut">
              <a:rPr lang="en-US" smtClean="0"/>
              <a:t>9/15/2024</a:t>
            </a:fld>
            <a:endParaRPr lang="en-US"/>
          </a:p>
        </p:txBody>
      </p:sp>
      <p:sp>
        <p:nvSpPr>
          <p:cNvPr id="5" name="Footer Placeholder 4">
            <a:extLst>
              <a:ext uri="{FF2B5EF4-FFF2-40B4-BE49-F238E27FC236}">
                <a16:creationId xmlns:a16="http://schemas.microsoft.com/office/drawing/2014/main" id="{A5C16A71-46B5-5BAA-4CA7-A841F49889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9A1288-FCD9-2043-59E1-DF83D06F1AF3}"/>
              </a:ext>
            </a:extLst>
          </p:cNvPr>
          <p:cNvSpPr>
            <a:spLocks noGrp="1"/>
          </p:cNvSpPr>
          <p:nvPr>
            <p:ph type="sldNum" sz="quarter" idx="12"/>
          </p:nvPr>
        </p:nvSpPr>
        <p:spPr/>
        <p:txBody>
          <a:bodyPr/>
          <a:lstStyle/>
          <a:p>
            <a:fld id="{C1B9BF3A-8284-4B87-B53D-499433E134F5}" type="slidenum">
              <a:rPr lang="en-US" smtClean="0"/>
              <a:t>‹#›</a:t>
            </a:fld>
            <a:endParaRPr lang="en-US"/>
          </a:p>
        </p:txBody>
      </p:sp>
    </p:spTree>
    <p:extLst>
      <p:ext uri="{BB962C8B-B14F-4D97-AF65-F5344CB8AC3E}">
        <p14:creationId xmlns:p14="http://schemas.microsoft.com/office/powerpoint/2010/main" val="20590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A39BB-33D2-4DF7-3560-9028D128A5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7C23DF-FBFE-4156-9912-E446223BF1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EDBE4C-BADE-903D-EBA6-AA1E78F2D4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205CFC-A983-B4BA-7C25-5766767DDEE3}"/>
              </a:ext>
            </a:extLst>
          </p:cNvPr>
          <p:cNvSpPr>
            <a:spLocks noGrp="1"/>
          </p:cNvSpPr>
          <p:nvPr>
            <p:ph type="dt" sz="half" idx="10"/>
          </p:nvPr>
        </p:nvSpPr>
        <p:spPr/>
        <p:txBody>
          <a:bodyPr/>
          <a:lstStyle/>
          <a:p>
            <a:fld id="{608B8C7F-234F-4E27-8C48-7CF27E114712}" type="datetimeFigureOut">
              <a:rPr lang="en-US" smtClean="0"/>
              <a:t>9/15/2024</a:t>
            </a:fld>
            <a:endParaRPr lang="en-US"/>
          </a:p>
        </p:txBody>
      </p:sp>
      <p:sp>
        <p:nvSpPr>
          <p:cNvPr id="6" name="Footer Placeholder 5">
            <a:extLst>
              <a:ext uri="{FF2B5EF4-FFF2-40B4-BE49-F238E27FC236}">
                <a16:creationId xmlns:a16="http://schemas.microsoft.com/office/drawing/2014/main" id="{02C3DF39-A922-1956-0B68-89DF593B3F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E4486D-B144-C22C-B2E7-B772033F222F}"/>
              </a:ext>
            </a:extLst>
          </p:cNvPr>
          <p:cNvSpPr>
            <a:spLocks noGrp="1"/>
          </p:cNvSpPr>
          <p:nvPr>
            <p:ph type="sldNum" sz="quarter" idx="12"/>
          </p:nvPr>
        </p:nvSpPr>
        <p:spPr/>
        <p:txBody>
          <a:bodyPr/>
          <a:lstStyle/>
          <a:p>
            <a:fld id="{C1B9BF3A-8284-4B87-B53D-499433E134F5}" type="slidenum">
              <a:rPr lang="en-US" smtClean="0"/>
              <a:t>‹#›</a:t>
            </a:fld>
            <a:endParaRPr lang="en-US"/>
          </a:p>
        </p:txBody>
      </p:sp>
    </p:spTree>
    <p:extLst>
      <p:ext uri="{BB962C8B-B14F-4D97-AF65-F5344CB8AC3E}">
        <p14:creationId xmlns:p14="http://schemas.microsoft.com/office/powerpoint/2010/main" val="4055951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AD2F-C1EB-0FA2-17B1-494E38A2DB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0F4AF9-D756-5674-4E6F-C6A475AC64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731054-0CAD-3EF4-8CCA-3090BC0B5C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A46A6A-5A9C-8DA5-80EB-72434DDD34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E569BA-6C88-5997-F3A3-216933916D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1B3ED8-38A2-929E-F2B0-31E62EF8F182}"/>
              </a:ext>
            </a:extLst>
          </p:cNvPr>
          <p:cNvSpPr>
            <a:spLocks noGrp="1"/>
          </p:cNvSpPr>
          <p:nvPr>
            <p:ph type="dt" sz="half" idx="10"/>
          </p:nvPr>
        </p:nvSpPr>
        <p:spPr/>
        <p:txBody>
          <a:bodyPr/>
          <a:lstStyle/>
          <a:p>
            <a:fld id="{608B8C7F-234F-4E27-8C48-7CF27E114712}" type="datetimeFigureOut">
              <a:rPr lang="en-US" smtClean="0"/>
              <a:t>9/15/2024</a:t>
            </a:fld>
            <a:endParaRPr lang="en-US"/>
          </a:p>
        </p:txBody>
      </p:sp>
      <p:sp>
        <p:nvSpPr>
          <p:cNvPr id="8" name="Footer Placeholder 7">
            <a:extLst>
              <a:ext uri="{FF2B5EF4-FFF2-40B4-BE49-F238E27FC236}">
                <a16:creationId xmlns:a16="http://schemas.microsoft.com/office/drawing/2014/main" id="{EA2FFD6C-82DD-226A-AFB1-D1323EF44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9801DE-2B53-B03D-0442-BB8A621A0119}"/>
              </a:ext>
            </a:extLst>
          </p:cNvPr>
          <p:cNvSpPr>
            <a:spLocks noGrp="1"/>
          </p:cNvSpPr>
          <p:nvPr>
            <p:ph type="sldNum" sz="quarter" idx="12"/>
          </p:nvPr>
        </p:nvSpPr>
        <p:spPr/>
        <p:txBody>
          <a:bodyPr/>
          <a:lstStyle/>
          <a:p>
            <a:fld id="{C1B9BF3A-8284-4B87-B53D-499433E134F5}" type="slidenum">
              <a:rPr lang="en-US" smtClean="0"/>
              <a:t>‹#›</a:t>
            </a:fld>
            <a:endParaRPr lang="en-US"/>
          </a:p>
        </p:txBody>
      </p:sp>
    </p:spTree>
    <p:extLst>
      <p:ext uri="{BB962C8B-B14F-4D97-AF65-F5344CB8AC3E}">
        <p14:creationId xmlns:p14="http://schemas.microsoft.com/office/powerpoint/2010/main" val="3875552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557F-459A-C193-EBE4-44D8E16E7D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A2E765-5AAA-7086-A3CB-85A751C6DD96}"/>
              </a:ext>
            </a:extLst>
          </p:cNvPr>
          <p:cNvSpPr>
            <a:spLocks noGrp="1"/>
          </p:cNvSpPr>
          <p:nvPr>
            <p:ph type="dt" sz="half" idx="10"/>
          </p:nvPr>
        </p:nvSpPr>
        <p:spPr/>
        <p:txBody>
          <a:bodyPr/>
          <a:lstStyle/>
          <a:p>
            <a:fld id="{608B8C7F-234F-4E27-8C48-7CF27E114712}" type="datetimeFigureOut">
              <a:rPr lang="en-US" smtClean="0"/>
              <a:t>9/15/2024</a:t>
            </a:fld>
            <a:endParaRPr lang="en-US"/>
          </a:p>
        </p:txBody>
      </p:sp>
      <p:sp>
        <p:nvSpPr>
          <p:cNvPr id="4" name="Footer Placeholder 3">
            <a:extLst>
              <a:ext uri="{FF2B5EF4-FFF2-40B4-BE49-F238E27FC236}">
                <a16:creationId xmlns:a16="http://schemas.microsoft.com/office/drawing/2014/main" id="{6787615E-F438-FCCF-099A-F5B77C48E5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52E71E-44C1-42B5-C862-AD5C7F221EFC}"/>
              </a:ext>
            </a:extLst>
          </p:cNvPr>
          <p:cNvSpPr>
            <a:spLocks noGrp="1"/>
          </p:cNvSpPr>
          <p:nvPr>
            <p:ph type="sldNum" sz="quarter" idx="12"/>
          </p:nvPr>
        </p:nvSpPr>
        <p:spPr/>
        <p:txBody>
          <a:bodyPr/>
          <a:lstStyle/>
          <a:p>
            <a:fld id="{C1B9BF3A-8284-4B87-B53D-499433E134F5}" type="slidenum">
              <a:rPr lang="en-US" smtClean="0"/>
              <a:t>‹#›</a:t>
            </a:fld>
            <a:endParaRPr lang="en-US"/>
          </a:p>
        </p:txBody>
      </p:sp>
    </p:spTree>
    <p:extLst>
      <p:ext uri="{BB962C8B-B14F-4D97-AF65-F5344CB8AC3E}">
        <p14:creationId xmlns:p14="http://schemas.microsoft.com/office/powerpoint/2010/main" val="290576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BE871B-DD9E-BDAC-3605-404925E235FB}"/>
              </a:ext>
            </a:extLst>
          </p:cNvPr>
          <p:cNvSpPr>
            <a:spLocks noGrp="1"/>
          </p:cNvSpPr>
          <p:nvPr>
            <p:ph type="dt" sz="half" idx="10"/>
          </p:nvPr>
        </p:nvSpPr>
        <p:spPr/>
        <p:txBody>
          <a:bodyPr/>
          <a:lstStyle/>
          <a:p>
            <a:fld id="{608B8C7F-234F-4E27-8C48-7CF27E114712}" type="datetimeFigureOut">
              <a:rPr lang="en-US" smtClean="0"/>
              <a:t>9/15/2024</a:t>
            </a:fld>
            <a:endParaRPr lang="en-US"/>
          </a:p>
        </p:txBody>
      </p:sp>
      <p:sp>
        <p:nvSpPr>
          <p:cNvPr id="3" name="Footer Placeholder 2">
            <a:extLst>
              <a:ext uri="{FF2B5EF4-FFF2-40B4-BE49-F238E27FC236}">
                <a16:creationId xmlns:a16="http://schemas.microsoft.com/office/drawing/2014/main" id="{CDA8D445-0C30-6120-EF5E-ACF8FCE602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DAD753-46EA-C206-8C01-604FC2EA9360}"/>
              </a:ext>
            </a:extLst>
          </p:cNvPr>
          <p:cNvSpPr>
            <a:spLocks noGrp="1"/>
          </p:cNvSpPr>
          <p:nvPr>
            <p:ph type="sldNum" sz="quarter" idx="12"/>
          </p:nvPr>
        </p:nvSpPr>
        <p:spPr/>
        <p:txBody>
          <a:bodyPr/>
          <a:lstStyle/>
          <a:p>
            <a:fld id="{C1B9BF3A-8284-4B87-B53D-499433E134F5}" type="slidenum">
              <a:rPr lang="en-US" smtClean="0"/>
              <a:t>‹#›</a:t>
            </a:fld>
            <a:endParaRPr lang="en-US"/>
          </a:p>
        </p:txBody>
      </p:sp>
    </p:spTree>
    <p:extLst>
      <p:ext uri="{BB962C8B-B14F-4D97-AF65-F5344CB8AC3E}">
        <p14:creationId xmlns:p14="http://schemas.microsoft.com/office/powerpoint/2010/main" val="205500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BBDCC-BCF8-686A-CEB7-E1019BF36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410634-41AB-ADDD-798B-06D88CF0C5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52B51F-A24B-E16D-9229-500ADA7FE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6C5BD5-BA2F-ACFF-9A9A-99B7A66F4D0A}"/>
              </a:ext>
            </a:extLst>
          </p:cNvPr>
          <p:cNvSpPr>
            <a:spLocks noGrp="1"/>
          </p:cNvSpPr>
          <p:nvPr>
            <p:ph type="dt" sz="half" idx="10"/>
          </p:nvPr>
        </p:nvSpPr>
        <p:spPr/>
        <p:txBody>
          <a:bodyPr/>
          <a:lstStyle/>
          <a:p>
            <a:fld id="{608B8C7F-234F-4E27-8C48-7CF27E114712}" type="datetimeFigureOut">
              <a:rPr lang="en-US" smtClean="0"/>
              <a:t>9/15/2024</a:t>
            </a:fld>
            <a:endParaRPr lang="en-US"/>
          </a:p>
        </p:txBody>
      </p:sp>
      <p:sp>
        <p:nvSpPr>
          <p:cNvPr id="6" name="Footer Placeholder 5">
            <a:extLst>
              <a:ext uri="{FF2B5EF4-FFF2-40B4-BE49-F238E27FC236}">
                <a16:creationId xmlns:a16="http://schemas.microsoft.com/office/drawing/2014/main" id="{C906BD33-55DD-2B7C-34FE-C5B519A40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88A41-B80E-2C10-B71B-0C1F37D9FCCE}"/>
              </a:ext>
            </a:extLst>
          </p:cNvPr>
          <p:cNvSpPr>
            <a:spLocks noGrp="1"/>
          </p:cNvSpPr>
          <p:nvPr>
            <p:ph type="sldNum" sz="quarter" idx="12"/>
          </p:nvPr>
        </p:nvSpPr>
        <p:spPr/>
        <p:txBody>
          <a:bodyPr/>
          <a:lstStyle/>
          <a:p>
            <a:fld id="{C1B9BF3A-8284-4B87-B53D-499433E134F5}" type="slidenum">
              <a:rPr lang="en-US" smtClean="0"/>
              <a:t>‹#›</a:t>
            </a:fld>
            <a:endParaRPr lang="en-US"/>
          </a:p>
        </p:txBody>
      </p:sp>
    </p:spTree>
    <p:extLst>
      <p:ext uri="{BB962C8B-B14F-4D97-AF65-F5344CB8AC3E}">
        <p14:creationId xmlns:p14="http://schemas.microsoft.com/office/powerpoint/2010/main" val="370608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67DCA-817C-1B94-FB2F-8825BA296D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1F50FC-A378-7BFC-A0F5-35C655080F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9587D2-5892-4BF4-3ADC-1C1F49B79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DB4575-8FFC-39C5-C233-2AC6DFAD4B89}"/>
              </a:ext>
            </a:extLst>
          </p:cNvPr>
          <p:cNvSpPr>
            <a:spLocks noGrp="1"/>
          </p:cNvSpPr>
          <p:nvPr>
            <p:ph type="dt" sz="half" idx="10"/>
          </p:nvPr>
        </p:nvSpPr>
        <p:spPr/>
        <p:txBody>
          <a:bodyPr/>
          <a:lstStyle/>
          <a:p>
            <a:fld id="{608B8C7F-234F-4E27-8C48-7CF27E114712}" type="datetimeFigureOut">
              <a:rPr lang="en-US" smtClean="0"/>
              <a:t>9/15/2024</a:t>
            </a:fld>
            <a:endParaRPr lang="en-US"/>
          </a:p>
        </p:txBody>
      </p:sp>
      <p:sp>
        <p:nvSpPr>
          <p:cNvPr id="6" name="Footer Placeholder 5">
            <a:extLst>
              <a:ext uri="{FF2B5EF4-FFF2-40B4-BE49-F238E27FC236}">
                <a16:creationId xmlns:a16="http://schemas.microsoft.com/office/drawing/2014/main" id="{7D403153-32AA-4DA4-920B-57D2FE88F3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88D671-EE79-FB16-F471-DBAFD12853D8}"/>
              </a:ext>
            </a:extLst>
          </p:cNvPr>
          <p:cNvSpPr>
            <a:spLocks noGrp="1"/>
          </p:cNvSpPr>
          <p:nvPr>
            <p:ph type="sldNum" sz="quarter" idx="12"/>
          </p:nvPr>
        </p:nvSpPr>
        <p:spPr/>
        <p:txBody>
          <a:bodyPr/>
          <a:lstStyle/>
          <a:p>
            <a:fld id="{C1B9BF3A-8284-4B87-B53D-499433E134F5}" type="slidenum">
              <a:rPr lang="en-US" smtClean="0"/>
              <a:t>‹#›</a:t>
            </a:fld>
            <a:endParaRPr lang="en-US"/>
          </a:p>
        </p:txBody>
      </p:sp>
    </p:spTree>
    <p:extLst>
      <p:ext uri="{BB962C8B-B14F-4D97-AF65-F5344CB8AC3E}">
        <p14:creationId xmlns:p14="http://schemas.microsoft.com/office/powerpoint/2010/main" val="208685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CE653-647F-A12B-6E04-0FC2865472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7C222D-9E1B-DB34-8B9E-5B96DD9113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86EEDD-44B7-5F71-9A4E-F11C69A352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8B8C7F-234F-4E27-8C48-7CF27E114712}" type="datetimeFigureOut">
              <a:rPr lang="en-US" smtClean="0"/>
              <a:t>9/15/2024</a:t>
            </a:fld>
            <a:endParaRPr lang="en-US"/>
          </a:p>
        </p:txBody>
      </p:sp>
      <p:sp>
        <p:nvSpPr>
          <p:cNvPr id="5" name="Footer Placeholder 4">
            <a:extLst>
              <a:ext uri="{FF2B5EF4-FFF2-40B4-BE49-F238E27FC236}">
                <a16:creationId xmlns:a16="http://schemas.microsoft.com/office/drawing/2014/main" id="{FE8767DC-6D1A-C2E0-D46C-2515D6C15B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4601725-3CDB-710E-0224-5D22679811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B9BF3A-8284-4B87-B53D-499433E134F5}" type="slidenum">
              <a:rPr lang="en-US" smtClean="0"/>
              <a:t>‹#›</a:t>
            </a:fld>
            <a:endParaRPr lang="en-US"/>
          </a:p>
        </p:txBody>
      </p:sp>
    </p:spTree>
    <p:extLst>
      <p:ext uri="{BB962C8B-B14F-4D97-AF65-F5344CB8AC3E}">
        <p14:creationId xmlns:p14="http://schemas.microsoft.com/office/powerpoint/2010/main" val="3866453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757639E0-ACB6-C4B2-44C2-C5AC45FDA0DB}"/>
              </a:ext>
            </a:extLst>
          </p:cNvPr>
          <p:cNvSpPr>
            <a:spLocks noGrp="1"/>
          </p:cNvSpPr>
          <p:nvPr>
            <p:ph type="ctrTitle"/>
          </p:nvPr>
        </p:nvSpPr>
        <p:spPr>
          <a:xfrm>
            <a:off x="242910" y="1598246"/>
            <a:ext cx="4626709" cy="5122985"/>
          </a:xfrm>
        </p:spPr>
        <p:txBody>
          <a:bodyPr anchor="t">
            <a:normAutofit/>
          </a:bodyPr>
          <a:lstStyle/>
          <a:p>
            <a:pPr algn="r"/>
            <a:r>
              <a:rPr lang="en-US" sz="6800">
                <a:solidFill>
                  <a:srgbClr val="FFFFFF"/>
                </a:solidFill>
              </a:rPr>
              <a:t>Ribbed, Waffle, &amp; Hollow Blocks Slabs</a:t>
            </a:r>
          </a:p>
        </p:txBody>
      </p:sp>
      <p:sp>
        <p:nvSpPr>
          <p:cNvPr id="3" name="Subtitle 2">
            <a:extLst>
              <a:ext uri="{FF2B5EF4-FFF2-40B4-BE49-F238E27FC236}">
                <a16:creationId xmlns:a16="http://schemas.microsoft.com/office/drawing/2014/main" id="{670792B5-FA7F-7282-B832-9FB0ABF0A54A}"/>
              </a:ext>
            </a:extLst>
          </p:cNvPr>
          <p:cNvSpPr>
            <a:spLocks noGrp="1"/>
          </p:cNvSpPr>
          <p:nvPr>
            <p:ph type="subTitle" idx="1"/>
          </p:nvPr>
        </p:nvSpPr>
        <p:spPr>
          <a:xfrm>
            <a:off x="5792994" y="1590840"/>
            <a:ext cx="5672176" cy="5095221"/>
          </a:xfrm>
        </p:spPr>
        <p:txBody>
          <a:bodyPr>
            <a:normAutofit/>
          </a:bodyPr>
          <a:lstStyle/>
          <a:p>
            <a:pPr algn="l"/>
            <a:r>
              <a:rPr lang="en-US" sz="4400">
                <a:solidFill>
                  <a:srgbClr val="FFFFFF"/>
                </a:solidFill>
              </a:rPr>
              <a:t>Lecture (4)</a:t>
            </a: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532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DEAF-76E1-CA33-2034-4B2D0394906C}"/>
              </a:ext>
            </a:extLst>
          </p:cNvPr>
          <p:cNvSpPr>
            <a:spLocks noGrp="1"/>
          </p:cNvSpPr>
          <p:nvPr>
            <p:ph type="title"/>
          </p:nvPr>
        </p:nvSpPr>
        <p:spPr>
          <a:xfrm>
            <a:off x="838200" y="365125"/>
            <a:ext cx="10515600" cy="488985"/>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AEBF551A-E343-F170-3657-D7B0C1E50DAD}"/>
              </a:ext>
            </a:extLst>
          </p:cNvPr>
          <p:cNvPicPr>
            <a:picLocks noGrp="1" noChangeAspect="1"/>
          </p:cNvPicPr>
          <p:nvPr>
            <p:ph idx="1"/>
          </p:nvPr>
        </p:nvPicPr>
        <p:blipFill>
          <a:blip r:embed="rId2"/>
          <a:stretch>
            <a:fillRect/>
          </a:stretch>
        </p:blipFill>
        <p:spPr>
          <a:xfrm>
            <a:off x="1225899" y="1075175"/>
            <a:ext cx="6771406" cy="2719226"/>
          </a:xfrm>
        </p:spPr>
      </p:pic>
      <p:pic>
        <p:nvPicPr>
          <p:cNvPr id="7" name="Picture 6">
            <a:extLst>
              <a:ext uri="{FF2B5EF4-FFF2-40B4-BE49-F238E27FC236}">
                <a16:creationId xmlns:a16="http://schemas.microsoft.com/office/drawing/2014/main" id="{C750B213-D803-F7FE-3E93-1E160EF5760A}"/>
              </a:ext>
            </a:extLst>
          </p:cNvPr>
          <p:cNvPicPr>
            <a:picLocks noChangeAspect="1"/>
          </p:cNvPicPr>
          <p:nvPr/>
        </p:nvPicPr>
        <p:blipFill>
          <a:blip r:embed="rId3"/>
          <a:stretch>
            <a:fillRect/>
          </a:stretch>
        </p:blipFill>
        <p:spPr>
          <a:xfrm>
            <a:off x="1548037" y="4362463"/>
            <a:ext cx="8211671" cy="2393576"/>
          </a:xfrm>
          <a:prstGeom prst="rect">
            <a:avLst/>
          </a:prstGeom>
        </p:spPr>
      </p:pic>
    </p:spTree>
    <p:extLst>
      <p:ext uri="{BB962C8B-B14F-4D97-AF65-F5344CB8AC3E}">
        <p14:creationId xmlns:p14="http://schemas.microsoft.com/office/powerpoint/2010/main" val="923328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4563-FC0C-A123-23EC-D4234F786F46}"/>
              </a:ext>
            </a:extLst>
          </p:cNvPr>
          <p:cNvSpPr>
            <a:spLocks noGrp="1"/>
          </p:cNvSpPr>
          <p:nvPr>
            <p:ph type="title"/>
          </p:nvPr>
        </p:nvSpPr>
        <p:spPr>
          <a:xfrm>
            <a:off x="838200" y="365125"/>
            <a:ext cx="10515600" cy="448791"/>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454C8A14-2D01-F18A-C1B8-24EBC12F8B32}"/>
              </a:ext>
            </a:extLst>
          </p:cNvPr>
          <p:cNvPicPr>
            <a:picLocks noGrp="1" noChangeAspect="1"/>
          </p:cNvPicPr>
          <p:nvPr>
            <p:ph idx="1"/>
          </p:nvPr>
        </p:nvPicPr>
        <p:blipFill>
          <a:blip r:embed="rId2"/>
          <a:stretch>
            <a:fillRect/>
          </a:stretch>
        </p:blipFill>
        <p:spPr>
          <a:xfrm>
            <a:off x="1919235" y="1034980"/>
            <a:ext cx="8450663" cy="5823020"/>
          </a:xfrm>
        </p:spPr>
      </p:pic>
    </p:spTree>
    <p:extLst>
      <p:ext uri="{BB962C8B-B14F-4D97-AF65-F5344CB8AC3E}">
        <p14:creationId xmlns:p14="http://schemas.microsoft.com/office/powerpoint/2010/main" val="442859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B132-C40C-39B6-D906-0F2244B2D455}"/>
              </a:ext>
            </a:extLst>
          </p:cNvPr>
          <p:cNvSpPr>
            <a:spLocks noGrp="1"/>
          </p:cNvSpPr>
          <p:nvPr>
            <p:ph type="title"/>
          </p:nvPr>
        </p:nvSpPr>
        <p:spPr>
          <a:xfrm>
            <a:off x="838200" y="365126"/>
            <a:ext cx="10515600" cy="579420"/>
          </a:xfrm>
        </p:spPr>
        <p:txBody>
          <a:bodyPr>
            <a:normAutofit/>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69D0D3C0-522D-BD81-238D-A9A9F4A6E114}"/>
              </a:ext>
            </a:extLst>
          </p:cNvPr>
          <p:cNvPicPr>
            <a:picLocks noGrp="1" noChangeAspect="1"/>
          </p:cNvPicPr>
          <p:nvPr>
            <p:ph idx="1"/>
          </p:nvPr>
        </p:nvPicPr>
        <p:blipFill>
          <a:blip r:embed="rId2"/>
          <a:stretch>
            <a:fillRect/>
          </a:stretch>
        </p:blipFill>
        <p:spPr>
          <a:xfrm>
            <a:off x="2049863" y="944546"/>
            <a:ext cx="8279841" cy="5913454"/>
          </a:xfrm>
        </p:spPr>
      </p:pic>
    </p:spTree>
    <p:extLst>
      <p:ext uri="{BB962C8B-B14F-4D97-AF65-F5344CB8AC3E}">
        <p14:creationId xmlns:p14="http://schemas.microsoft.com/office/powerpoint/2010/main" val="1611586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504E1-16E8-93BE-5E9A-3472E4FF5FAA}"/>
              </a:ext>
            </a:extLst>
          </p:cNvPr>
          <p:cNvSpPr>
            <a:spLocks noGrp="1"/>
          </p:cNvSpPr>
          <p:nvPr>
            <p:ph type="title"/>
          </p:nvPr>
        </p:nvSpPr>
        <p:spPr>
          <a:xfrm>
            <a:off x="838200" y="365126"/>
            <a:ext cx="10515600" cy="569372"/>
          </a:xfrm>
        </p:spPr>
        <p:txBody>
          <a:bodyPr>
            <a:normAutofit/>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07ACE6CF-4DF6-852D-AD7B-164E0BFCDB2F}"/>
              </a:ext>
            </a:extLst>
          </p:cNvPr>
          <p:cNvPicPr>
            <a:picLocks noGrp="1" noChangeAspect="1"/>
          </p:cNvPicPr>
          <p:nvPr>
            <p:ph idx="1"/>
          </p:nvPr>
        </p:nvPicPr>
        <p:blipFill>
          <a:blip r:embed="rId2"/>
          <a:stretch>
            <a:fillRect/>
          </a:stretch>
        </p:blipFill>
        <p:spPr>
          <a:xfrm>
            <a:off x="2331218" y="934498"/>
            <a:ext cx="7556360" cy="5923502"/>
          </a:xfrm>
        </p:spPr>
      </p:pic>
    </p:spTree>
    <p:extLst>
      <p:ext uri="{BB962C8B-B14F-4D97-AF65-F5344CB8AC3E}">
        <p14:creationId xmlns:p14="http://schemas.microsoft.com/office/powerpoint/2010/main" val="4136692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2F479-197D-C238-8773-FEC6A0C7CF93}"/>
              </a:ext>
            </a:extLst>
          </p:cNvPr>
          <p:cNvSpPr>
            <a:spLocks noGrp="1"/>
          </p:cNvSpPr>
          <p:nvPr>
            <p:ph type="title"/>
          </p:nvPr>
        </p:nvSpPr>
        <p:spPr>
          <a:xfrm>
            <a:off x="838200" y="365126"/>
            <a:ext cx="10515600" cy="418646"/>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D2ACF9B9-9A62-513E-22B3-DCC17FA3EB80}"/>
              </a:ext>
            </a:extLst>
          </p:cNvPr>
          <p:cNvPicPr>
            <a:picLocks noGrp="1" noChangeAspect="1"/>
          </p:cNvPicPr>
          <p:nvPr>
            <p:ph idx="1"/>
          </p:nvPr>
        </p:nvPicPr>
        <p:blipFill>
          <a:blip r:embed="rId2"/>
          <a:stretch>
            <a:fillRect/>
          </a:stretch>
        </p:blipFill>
        <p:spPr>
          <a:xfrm>
            <a:off x="2240782" y="884254"/>
            <a:ext cx="7978392" cy="5973745"/>
          </a:xfrm>
        </p:spPr>
      </p:pic>
    </p:spTree>
    <p:extLst>
      <p:ext uri="{BB962C8B-B14F-4D97-AF65-F5344CB8AC3E}">
        <p14:creationId xmlns:p14="http://schemas.microsoft.com/office/powerpoint/2010/main" val="3412801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FB559-13EB-C661-3C77-29D28716959B}"/>
              </a:ext>
            </a:extLst>
          </p:cNvPr>
          <p:cNvSpPr>
            <a:spLocks noGrp="1"/>
          </p:cNvSpPr>
          <p:nvPr>
            <p:ph type="title"/>
          </p:nvPr>
        </p:nvSpPr>
        <p:spPr>
          <a:xfrm>
            <a:off x="838200" y="365126"/>
            <a:ext cx="10515600" cy="519130"/>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6BFBE18C-E71A-6952-AF5F-619D2478CFC0}"/>
              </a:ext>
            </a:extLst>
          </p:cNvPr>
          <p:cNvPicPr>
            <a:picLocks noGrp="1" noChangeAspect="1"/>
          </p:cNvPicPr>
          <p:nvPr>
            <p:ph idx="1"/>
          </p:nvPr>
        </p:nvPicPr>
        <p:blipFill>
          <a:blip r:embed="rId2"/>
          <a:stretch>
            <a:fillRect/>
          </a:stretch>
        </p:blipFill>
        <p:spPr>
          <a:xfrm>
            <a:off x="2321169" y="1024932"/>
            <a:ext cx="7566409" cy="5833068"/>
          </a:xfrm>
        </p:spPr>
      </p:pic>
    </p:spTree>
    <p:extLst>
      <p:ext uri="{BB962C8B-B14F-4D97-AF65-F5344CB8AC3E}">
        <p14:creationId xmlns:p14="http://schemas.microsoft.com/office/powerpoint/2010/main" val="607717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8FF8-3F7C-5604-F19D-FBD7CB42E892}"/>
              </a:ext>
            </a:extLst>
          </p:cNvPr>
          <p:cNvSpPr>
            <a:spLocks noGrp="1"/>
          </p:cNvSpPr>
          <p:nvPr>
            <p:ph type="title"/>
          </p:nvPr>
        </p:nvSpPr>
        <p:spPr>
          <a:xfrm>
            <a:off x="838200" y="365125"/>
            <a:ext cx="10515600" cy="549275"/>
          </a:xfrm>
        </p:spPr>
        <p:txBody>
          <a:bodyPr>
            <a:normAutofit/>
          </a:bodyPr>
          <a:lstStyle/>
          <a:p>
            <a:r>
              <a:rPr lang="en-US" sz="3200" dirty="0" err="1">
                <a:solidFill>
                  <a:srgbClr val="FF0000"/>
                </a:solidFill>
              </a:rPr>
              <a:t>Cotinued</a:t>
            </a:r>
            <a:endParaRPr lang="en-US" sz="3200" dirty="0">
              <a:solidFill>
                <a:srgbClr val="FF0000"/>
              </a:solidFill>
            </a:endParaRPr>
          </a:p>
        </p:txBody>
      </p:sp>
      <p:pic>
        <p:nvPicPr>
          <p:cNvPr id="5" name="Content Placeholder 4">
            <a:extLst>
              <a:ext uri="{FF2B5EF4-FFF2-40B4-BE49-F238E27FC236}">
                <a16:creationId xmlns:a16="http://schemas.microsoft.com/office/drawing/2014/main" id="{E306B4E4-A1DB-7667-7767-47761F085CBB}"/>
              </a:ext>
            </a:extLst>
          </p:cNvPr>
          <p:cNvPicPr>
            <a:picLocks noGrp="1" noChangeAspect="1"/>
          </p:cNvPicPr>
          <p:nvPr>
            <p:ph idx="1"/>
          </p:nvPr>
        </p:nvPicPr>
        <p:blipFill>
          <a:blip r:embed="rId2"/>
          <a:stretch>
            <a:fillRect/>
          </a:stretch>
        </p:blipFill>
        <p:spPr>
          <a:xfrm>
            <a:off x="2381459" y="914400"/>
            <a:ext cx="7887955" cy="5943600"/>
          </a:xfrm>
        </p:spPr>
      </p:pic>
    </p:spTree>
    <p:extLst>
      <p:ext uri="{BB962C8B-B14F-4D97-AF65-F5344CB8AC3E}">
        <p14:creationId xmlns:p14="http://schemas.microsoft.com/office/powerpoint/2010/main" val="1380759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EDF4-61EC-0D36-3E7F-B2056362CA84}"/>
              </a:ext>
            </a:extLst>
          </p:cNvPr>
          <p:cNvSpPr>
            <a:spLocks noGrp="1"/>
          </p:cNvSpPr>
          <p:nvPr>
            <p:ph type="title"/>
          </p:nvPr>
        </p:nvSpPr>
        <p:spPr>
          <a:xfrm>
            <a:off x="838200" y="365126"/>
            <a:ext cx="10515600" cy="458840"/>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F5BF1876-6B3B-D582-DFB1-88164F849849}"/>
              </a:ext>
            </a:extLst>
          </p:cNvPr>
          <p:cNvPicPr>
            <a:picLocks noGrp="1" noChangeAspect="1"/>
          </p:cNvPicPr>
          <p:nvPr>
            <p:ph idx="1"/>
          </p:nvPr>
        </p:nvPicPr>
        <p:blipFill>
          <a:blip r:embed="rId2"/>
          <a:stretch>
            <a:fillRect/>
          </a:stretch>
        </p:blipFill>
        <p:spPr>
          <a:xfrm>
            <a:off x="2080008" y="914400"/>
            <a:ext cx="8269793" cy="5943600"/>
          </a:xfrm>
        </p:spPr>
      </p:pic>
    </p:spTree>
    <p:extLst>
      <p:ext uri="{BB962C8B-B14F-4D97-AF65-F5344CB8AC3E}">
        <p14:creationId xmlns:p14="http://schemas.microsoft.com/office/powerpoint/2010/main" val="2680798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E18F-3D1A-EFFD-3612-DAF45EB77C9D}"/>
              </a:ext>
            </a:extLst>
          </p:cNvPr>
          <p:cNvSpPr>
            <a:spLocks noGrp="1"/>
          </p:cNvSpPr>
          <p:nvPr>
            <p:ph type="title"/>
          </p:nvPr>
        </p:nvSpPr>
        <p:spPr>
          <a:xfrm>
            <a:off x="838200" y="365125"/>
            <a:ext cx="10515600" cy="428695"/>
          </a:xfrm>
        </p:spPr>
        <p:txBody>
          <a:bodyPr>
            <a:normAutofit fontScale="90000"/>
          </a:bodyPr>
          <a:lstStyle/>
          <a:p>
            <a:r>
              <a:rPr lang="en-US" sz="3200" dirty="0" err="1">
                <a:solidFill>
                  <a:srgbClr val="FF0000"/>
                </a:solidFill>
              </a:rPr>
              <a:t>Contiued</a:t>
            </a:r>
            <a:endParaRPr lang="en-US" sz="3200" dirty="0">
              <a:solidFill>
                <a:srgbClr val="FF0000"/>
              </a:solidFill>
            </a:endParaRPr>
          </a:p>
        </p:txBody>
      </p:sp>
      <p:pic>
        <p:nvPicPr>
          <p:cNvPr id="5" name="Content Placeholder 4">
            <a:extLst>
              <a:ext uri="{FF2B5EF4-FFF2-40B4-BE49-F238E27FC236}">
                <a16:creationId xmlns:a16="http://schemas.microsoft.com/office/drawing/2014/main" id="{8DF798BF-BEF9-8121-530B-8D360B87592C}"/>
              </a:ext>
            </a:extLst>
          </p:cNvPr>
          <p:cNvPicPr>
            <a:picLocks noGrp="1" noChangeAspect="1"/>
          </p:cNvPicPr>
          <p:nvPr>
            <p:ph idx="1"/>
          </p:nvPr>
        </p:nvPicPr>
        <p:blipFill>
          <a:blip r:embed="rId2"/>
          <a:stretch>
            <a:fillRect/>
          </a:stretch>
        </p:blipFill>
        <p:spPr>
          <a:xfrm>
            <a:off x="1864659" y="793820"/>
            <a:ext cx="8462682" cy="6064180"/>
          </a:xfrm>
        </p:spPr>
      </p:pic>
    </p:spTree>
    <p:extLst>
      <p:ext uri="{BB962C8B-B14F-4D97-AF65-F5344CB8AC3E}">
        <p14:creationId xmlns:p14="http://schemas.microsoft.com/office/powerpoint/2010/main" val="3624020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B9FF0-D142-9D1F-5071-EF1A724AABE6}"/>
              </a:ext>
            </a:extLst>
          </p:cNvPr>
          <p:cNvSpPr>
            <a:spLocks noGrp="1"/>
          </p:cNvSpPr>
          <p:nvPr>
            <p:ph type="title"/>
          </p:nvPr>
        </p:nvSpPr>
        <p:spPr>
          <a:xfrm>
            <a:off x="838200" y="365125"/>
            <a:ext cx="10515600" cy="1325563"/>
          </a:xfrm>
        </p:spPr>
        <p:txBody>
          <a:bodyPr>
            <a:normAutofit/>
          </a:bodyPr>
          <a:lstStyle/>
          <a:p>
            <a:r>
              <a:rPr lang="en-US" sz="5400"/>
              <a:t>General</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A816B1-C6E9-7ECC-259A-EEC59CBE6A45}"/>
              </a:ext>
            </a:extLst>
          </p:cNvPr>
          <p:cNvSpPr>
            <a:spLocks noGrp="1"/>
          </p:cNvSpPr>
          <p:nvPr>
            <p:ph idx="1"/>
          </p:nvPr>
        </p:nvSpPr>
        <p:spPr>
          <a:xfrm>
            <a:off x="838200" y="1929384"/>
            <a:ext cx="10515600" cy="4251960"/>
          </a:xfrm>
        </p:spPr>
        <p:txBody>
          <a:bodyPr>
            <a:normAutofit/>
          </a:bodyPr>
          <a:lstStyle/>
          <a:p>
            <a:r>
              <a:rPr lang="en-GB" sz="1700" b="0" i="0" u="none" strike="noStrike" baseline="0">
                <a:latin typeface="Plantin"/>
              </a:rPr>
              <a:t>With medium to long spans and light to moderate live loads from 3 to 5 kN/m2, it is more economical to provide ribbed slabs constructed using glass reinforced polyester, polypropylene or encapsulated expanded polystyrene moulds (</a:t>
            </a:r>
            <a:r>
              <a:rPr lang="en-GB" sz="1700" b="0" i="1" u="none" strike="noStrike" baseline="0">
                <a:latin typeface="Plantin-Italic"/>
              </a:rPr>
              <a:t>Fig. 3.55</a:t>
            </a:r>
            <a:r>
              <a:rPr lang="en-GB" sz="1700" b="0" i="0" u="none" strike="noStrike" baseline="0">
                <a:latin typeface="Plantin"/>
              </a:rPr>
              <a:t>). Such slabs have reduced self-weight compared to solid slabs since part of the concrete in the tension zone is omitted. However, ribbed slabs have higher formwork costs than the other slabs systems mentioned above and, generally, they are found to be economic in the range 8 to 12 m. With the emphasis on speed of erection and economy of construction, the use of precast concrete floor slabs is now also popular with both clients and designers. </a:t>
            </a:r>
            <a:r>
              <a:rPr lang="en-GB" sz="1700" b="0" i="1" u="none" strike="noStrike" baseline="0">
                <a:latin typeface="Plantin-Italic"/>
              </a:rPr>
              <a:t>Fig. 3.56 </a:t>
            </a:r>
            <a:r>
              <a:rPr lang="en-GB" sz="1700" b="0" i="0" u="none" strike="noStrike" baseline="0">
                <a:latin typeface="Plantin"/>
              </a:rPr>
              <a:t>shows two types of precast concrete units that can be used to form floors. The hollow core planks are very common as they are economic over short, medium and long spans. If desired the soffit can be left exposed whereas the top is normally finished with a levelling screed or appropriate flooring system. Cranage of large precast units, particularly in congested city centre developments, is the biggest obstacle to this </a:t>
            </a:r>
            <a:r>
              <a:rPr lang="en-US" sz="1700" b="0" i="0" u="none" strike="noStrike" baseline="0">
                <a:latin typeface="Plantin"/>
              </a:rPr>
              <a:t>type of floor construction. </a:t>
            </a:r>
            <a:r>
              <a:rPr lang="en-GB" sz="1700" b="0" i="0" u="none" strike="noStrike" baseline="0">
                <a:latin typeface="Plantin"/>
              </a:rPr>
              <a:t>The span ranges quoted above generally assume the slab is supported along two opposite edges, i.e. it is one-way spanning (</a:t>
            </a:r>
            <a:r>
              <a:rPr lang="en-GB" sz="1700" b="0" i="1" u="none" strike="noStrike" baseline="0">
                <a:latin typeface="Plantin-Italic"/>
              </a:rPr>
              <a:t>Fig. 3.57</a:t>
            </a:r>
            <a:r>
              <a:rPr lang="en-GB" sz="1700" b="0" i="0" u="none" strike="noStrike" baseline="0">
                <a:latin typeface="Plantin"/>
              </a:rPr>
              <a:t>). Where longer </a:t>
            </a:r>
            <a:r>
              <a:rPr lang="en-GB" sz="1700" b="0" i="1" u="none" strike="noStrike" baseline="0">
                <a:latin typeface="Plantin-Italic"/>
              </a:rPr>
              <a:t>in-situ </a:t>
            </a:r>
            <a:r>
              <a:rPr lang="en-GB" sz="1700" b="0" i="0" u="none" strike="noStrike" baseline="0">
                <a:latin typeface="Plantin"/>
              </a:rPr>
              <a:t>concrete floor spans are required it is usually more economical to support the slab on all four sides. The cost of supporting beams or walls needs to be considered though. Such slabs are referred to as two-way spanning and are normally designed as two-dimensional plates provided the ratio of the length of the longer side to the length of the shorter side is equal to 2 or less (</a:t>
            </a:r>
            <a:r>
              <a:rPr lang="en-GB" sz="1700" b="0" i="1" u="none" strike="noStrike" baseline="0">
                <a:latin typeface="Plantin-Italic"/>
              </a:rPr>
              <a:t>Fig. 3.58</a:t>
            </a:r>
            <a:r>
              <a:rPr lang="en-GB" sz="1700" b="0" i="0" u="none" strike="noStrike" baseline="0">
                <a:latin typeface="Plantin"/>
              </a:rPr>
              <a:t>).</a:t>
            </a:r>
            <a:endParaRPr lang="en-US" sz="1700"/>
          </a:p>
        </p:txBody>
      </p:sp>
    </p:spTree>
    <p:extLst>
      <p:ext uri="{BB962C8B-B14F-4D97-AF65-F5344CB8AC3E}">
        <p14:creationId xmlns:p14="http://schemas.microsoft.com/office/powerpoint/2010/main" val="2089985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6555A-AAF6-1A64-B9F8-3630061DDEE9}"/>
              </a:ext>
            </a:extLst>
          </p:cNvPr>
          <p:cNvSpPr>
            <a:spLocks noGrp="1"/>
          </p:cNvSpPr>
          <p:nvPr>
            <p:ph type="title"/>
          </p:nvPr>
        </p:nvSpPr>
        <p:spPr/>
        <p:txBody>
          <a:bodyPr/>
          <a:lstStyle/>
          <a:p>
            <a:r>
              <a:rPr lang="en-US" dirty="0"/>
              <a:t>Ribbed Slabs</a:t>
            </a:r>
          </a:p>
        </p:txBody>
      </p:sp>
      <p:sp>
        <p:nvSpPr>
          <p:cNvPr id="3" name="Content Placeholder 2">
            <a:extLst>
              <a:ext uri="{FF2B5EF4-FFF2-40B4-BE49-F238E27FC236}">
                <a16:creationId xmlns:a16="http://schemas.microsoft.com/office/drawing/2014/main" id="{87B82870-64E2-D112-B9D1-631B827A1374}"/>
              </a:ext>
            </a:extLst>
          </p:cNvPr>
          <p:cNvSpPr>
            <a:spLocks noGrp="1"/>
          </p:cNvSpPr>
          <p:nvPr>
            <p:ph idx="1"/>
          </p:nvPr>
        </p:nvSpPr>
        <p:spPr/>
        <p:txBody>
          <a:bodyPr>
            <a:normAutofit fontScale="77500" lnSpcReduction="20000"/>
          </a:bodyPr>
          <a:lstStyle/>
          <a:p>
            <a:pPr marL="0" indent="0" algn="l">
              <a:buNone/>
            </a:pPr>
            <a:r>
              <a:rPr lang="en-US" sz="2800" b="1" i="1" u="none" strike="noStrike" baseline="0" dirty="0">
                <a:latin typeface="Times-BoldItalic"/>
              </a:rPr>
              <a:t> Introduction</a:t>
            </a:r>
          </a:p>
          <a:p>
            <a:pPr algn="l"/>
            <a:r>
              <a:rPr lang="en-GB" sz="2800" b="0" i="0" u="none" strike="noStrike" baseline="0" dirty="0">
                <a:latin typeface="Times-Roman"/>
              </a:rPr>
              <a:t>In long span, solid reinforced concrete slabs, e.g. greater than 5 m, the self-weight</a:t>
            </a:r>
          </a:p>
          <a:p>
            <a:pPr marL="0" indent="0" algn="l">
              <a:buNone/>
            </a:pPr>
            <a:r>
              <a:rPr lang="en-GB" sz="2800" b="0" i="0" u="none" strike="noStrike" baseline="0" dirty="0">
                <a:latin typeface="Times-Roman"/>
              </a:rPr>
              <a:t>becomes excessive when compared to the applied dead and imposed loads, resulting in an</a:t>
            </a:r>
          </a:p>
          <a:p>
            <a:pPr marL="0" indent="0" algn="l">
              <a:buNone/>
            </a:pPr>
            <a:r>
              <a:rPr lang="en-GB" sz="2800" b="0" i="0" u="none" strike="noStrike" baseline="0" dirty="0">
                <a:latin typeface="Times-Roman"/>
              </a:rPr>
              <a:t>uneconomic method of construction. One method of overcoming this problem is to use</a:t>
            </a:r>
          </a:p>
          <a:p>
            <a:pPr marL="0" indent="0" algn="l">
              <a:buNone/>
            </a:pPr>
            <a:r>
              <a:rPr lang="en-GB" sz="2800" b="1" i="0" u="none" strike="noStrike" baseline="0" dirty="0">
                <a:latin typeface="Times-Bold"/>
              </a:rPr>
              <a:t>ribbed slabs </a:t>
            </a:r>
            <a:r>
              <a:rPr lang="en-GB" sz="2800" b="0" i="0" u="none" strike="noStrike" baseline="0" dirty="0">
                <a:latin typeface="Times-Roman"/>
              </a:rPr>
              <a:t>which are suitable for longer spans supporting light loading, as in residential</a:t>
            </a:r>
          </a:p>
          <a:p>
            <a:pPr marL="0" indent="0" algn="l">
              <a:buNone/>
            </a:pPr>
            <a:r>
              <a:rPr lang="en-GB" sz="2800" b="0" i="0" u="none" strike="noStrike" baseline="0" dirty="0">
                <a:latin typeface="Times-Roman"/>
              </a:rPr>
              <a:t>or commercial properties. They are not suitable for heavy loading such as that found in</a:t>
            </a:r>
          </a:p>
          <a:p>
            <a:pPr marL="0" indent="0" algn="l">
              <a:buNone/>
            </a:pPr>
            <a:r>
              <a:rPr lang="en-US" sz="2800" b="0" i="0" u="none" strike="noStrike" baseline="0" dirty="0">
                <a:latin typeface="Times-Roman"/>
              </a:rPr>
              <a:t>warehouses, etc.</a:t>
            </a:r>
          </a:p>
          <a:p>
            <a:pPr algn="l"/>
            <a:r>
              <a:rPr lang="en-GB" sz="2800" b="0" i="0" u="none" strike="noStrike" baseline="0" dirty="0">
                <a:latin typeface="Times-Roman"/>
              </a:rPr>
              <a:t>Ribbed slabs are reinforced concrete slabs in which some of the volume of concrete</a:t>
            </a:r>
          </a:p>
          <a:p>
            <a:pPr marL="0" indent="0" algn="l">
              <a:buNone/>
            </a:pPr>
            <a:r>
              <a:rPr lang="en-GB" sz="2800" b="0" i="0" u="none" strike="noStrike" baseline="0" dirty="0">
                <a:latin typeface="Times-Roman"/>
              </a:rPr>
              <a:t>below the neutral axis (i.e. the area in tension) is removed and replaced with block formers</a:t>
            </a:r>
          </a:p>
          <a:p>
            <a:pPr marL="0" indent="0" algn="l">
              <a:buNone/>
            </a:pPr>
            <a:r>
              <a:rPr lang="en-GB" sz="2800" b="0" i="0" u="none" strike="noStrike" baseline="0" dirty="0">
                <a:latin typeface="Times-Roman"/>
              </a:rPr>
              <a:t>or left as voids, as shown in Figures 5.90 to 5.92. The resulting construction is</a:t>
            </a:r>
          </a:p>
          <a:p>
            <a:pPr marL="0" indent="0" algn="l">
              <a:buNone/>
            </a:pPr>
            <a:r>
              <a:rPr lang="en-GB" sz="2800" b="0" i="0" u="none" strike="noStrike" baseline="0" dirty="0">
                <a:latin typeface="Times-Roman"/>
              </a:rPr>
              <a:t>considerably lighter than a solid cross-section.</a:t>
            </a:r>
          </a:p>
          <a:p>
            <a:pPr algn="l"/>
            <a:endParaRPr lang="en-US" dirty="0"/>
          </a:p>
        </p:txBody>
      </p:sp>
    </p:spTree>
    <p:extLst>
      <p:ext uri="{BB962C8B-B14F-4D97-AF65-F5344CB8AC3E}">
        <p14:creationId xmlns:p14="http://schemas.microsoft.com/office/powerpoint/2010/main" val="199577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F65200E-BE19-61BA-8C12-E73CE7790A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0" y="4850097"/>
            <a:ext cx="12202175" cy="2021488"/>
            <a:chOff x="-1" y="-29768"/>
            <a:chExt cx="12202175" cy="1519356"/>
          </a:xfrm>
        </p:grpSpPr>
        <p:sp>
          <p:nvSpPr>
            <p:cNvPr id="13" name="Rectangle 12">
              <a:extLst>
                <a:ext uri="{FF2B5EF4-FFF2-40B4-BE49-F238E27FC236}">
                  <a16:creationId xmlns:a16="http://schemas.microsoft.com/office/drawing/2014/main" id="{4DCB7929-1F93-E966-9A22-29A959C2A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41412" y="-5371175"/>
              <a:ext cx="1519350" cy="12202174"/>
            </a:xfrm>
            <a:prstGeom prst="rect">
              <a:avLst/>
            </a:prstGeom>
            <a:gradFill>
              <a:gsLst>
                <a:gs pos="0">
                  <a:schemeClr val="accent5"/>
                </a:gs>
                <a:gs pos="100000">
                  <a:schemeClr val="accent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9333BF-F59E-1341-F162-50F583238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289101" y="-1429602"/>
              <a:ext cx="1507122" cy="4319024"/>
            </a:xfrm>
            <a:prstGeom prst="rect">
              <a:avLst/>
            </a:prstGeom>
            <a:gradFill>
              <a:gsLst>
                <a:gs pos="59000">
                  <a:schemeClr val="accent5">
                    <a:lumMod val="60000"/>
                    <a:lumOff val="40000"/>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F345832-F005-417F-6A2A-8481A275FF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962663" y="-3992432"/>
              <a:ext cx="1519356" cy="9444683"/>
            </a:xfrm>
            <a:prstGeom prst="rect">
              <a:avLst/>
            </a:prstGeom>
            <a:gradFill>
              <a:gsLst>
                <a:gs pos="29000">
                  <a:schemeClr val="accent5">
                    <a:lumMod val="60000"/>
                    <a:lumOff val="40000"/>
                    <a:alpha val="0"/>
                  </a:schemeClr>
                </a:gs>
                <a:gs pos="100000">
                  <a:schemeClr val="accent5">
                    <a:lumMod val="75000"/>
                    <a:alpha val="70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E6D2C53-0592-E902-1623-B9951D8CE2C5}"/>
              </a:ext>
            </a:extLst>
          </p:cNvPr>
          <p:cNvSpPr>
            <a:spLocks noGrp="1"/>
          </p:cNvSpPr>
          <p:nvPr>
            <p:ph type="title"/>
          </p:nvPr>
        </p:nvSpPr>
        <p:spPr>
          <a:xfrm>
            <a:off x="1611630" y="5167418"/>
            <a:ext cx="8949690" cy="702264"/>
          </a:xfrm>
        </p:spPr>
        <p:txBody>
          <a:bodyPr vert="horz" lIns="91440" tIns="45720" rIns="91440" bIns="45720" rtlCol="0" anchor="b">
            <a:normAutofit/>
          </a:bodyPr>
          <a:lstStyle/>
          <a:p>
            <a:pPr algn="ctr"/>
            <a:r>
              <a:rPr lang="en-US" sz="3600">
                <a:solidFill>
                  <a:srgbClr val="FFFFFF"/>
                </a:solidFill>
              </a:rPr>
              <a:t>Ribbed Slab</a:t>
            </a:r>
          </a:p>
        </p:txBody>
      </p:sp>
      <p:pic>
        <p:nvPicPr>
          <p:cNvPr id="7" name="Picture 6">
            <a:extLst>
              <a:ext uri="{FF2B5EF4-FFF2-40B4-BE49-F238E27FC236}">
                <a16:creationId xmlns:a16="http://schemas.microsoft.com/office/drawing/2014/main" id="{28E311CB-DA3B-FFCE-AACF-6CBF3216819A}"/>
              </a:ext>
            </a:extLst>
          </p:cNvPr>
          <p:cNvPicPr>
            <a:picLocks noChangeAspect="1"/>
          </p:cNvPicPr>
          <p:nvPr/>
        </p:nvPicPr>
        <p:blipFill>
          <a:blip r:embed="rId2"/>
          <a:stretch>
            <a:fillRect/>
          </a:stretch>
        </p:blipFill>
        <p:spPr>
          <a:xfrm>
            <a:off x="987618" y="1063924"/>
            <a:ext cx="4997064" cy="2829463"/>
          </a:xfrm>
          <a:prstGeom prst="rect">
            <a:avLst/>
          </a:prstGeom>
        </p:spPr>
      </p:pic>
      <p:pic>
        <p:nvPicPr>
          <p:cNvPr id="5" name="Content Placeholder 4">
            <a:extLst>
              <a:ext uri="{FF2B5EF4-FFF2-40B4-BE49-F238E27FC236}">
                <a16:creationId xmlns:a16="http://schemas.microsoft.com/office/drawing/2014/main" id="{CB4E1F66-997A-D1B7-D1CF-DDCC2507BB03}"/>
              </a:ext>
            </a:extLst>
          </p:cNvPr>
          <p:cNvPicPr>
            <a:picLocks noGrp="1" noChangeAspect="1"/>
          </p:cNvPicPr>
          <p:nvPr>
            <p:ph idx="1"/>
          </p:nvPr>
        </p:nvPicPr>
        <p:blipFill>
          <a:blip r:embed="rId3"/>
          <a:stretch>
            <a:fillRect/>
          </a:stretch>
        </p:blipFill>
        <p:spPr>
          <a:xfrm>
            <a:off x="6207318" y="1696995"/>
            <a:ext cx="4997064" cy="1564122"/>
          </a:xfrm>
          <a:prstGeom prst="rect">
            <a:avLst/>
          </a:prstGeom>
        </p:spPr>
      </p:pic>
    </p:spTree>
    <p:extLst>
      <p:ext uri="{BB962C8B-B14F-4D97-AF65-F5344CB8AC3E}">
        <p14:creationId xmlns:p14="http://schemas.microsoft.com/office/powerpoint/2010/main" val="411351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41861-E8F1-A0E2-99F7-130595870E74}"/>
              </a:ext>
            </a:extLst>
          </p:cNvPr>
          <p:cNvSpPr>
            <a:spLocks noGrp="1"/>
          </p:cNvSpPr>
          <p:nvPr>
            <p:ph type="title"/>
          </p:nvPr>
        </p:nvSpPr>
        <p:spPr>
          <a:xfrm>
            <a:off x="838200" y="365126"/>
            <a:ext cx="10515600" cy="462648"/>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6EE8CB5C-2999-432F-4A9E-A885E839A65D}"/>
              </a:ext>
            </a:extLst>
          </p:cNvPr>
          <p:cNvPicPr>
            <a:picLocks noGrp="1" noChangeAspect="1"/>
          </p:cNvPicPr>
          <p:nvPr>
            <p:ph idx="1"/>
          </p:nvPr>
        </p:nvPicPr>
        <p:blipFill>
          <a:blip r:embed="rId2"/>
          <a:stretch>
            <a:fillRect/>
          </a:stretch>
        </p:blipFill>
        <p:spPr>
          <a:xfrm>
            <a:off x="1318661" y="1347536"/>
            <a:ext cx="5600961" cy="2401552"/>
          </a:xfrm>
        </p:spPr>
      </p:pic>
      <p:pic>
        <p:nvPicPr>
          <p:cNvPr id="7" name="Picture 6">
            <a:extLst>
              <a:ext uri="{FF2B5EF4-FFF2-40B4-BE49-F238E27FC236}">
                <a16:creationId xmlns:a16="http://schemas.microsoft.com/office/drawing/2014/main" id="{07628FD4-DCD8-F6C7-B30B-9AB7D887A381}"/>
              </a:ext>
            </a:extLst>
          </p:cNvPr>
          <p:cNvPicPr>
            <a:picLocks noChangeAspect="1"/>
          </p:cNvPicPr>
          <p:nvPr/>
        </p:nvPicPr>
        <p:blipFill>
          <a:blip r:embed="rId3"/>
          <a:stretch>
            <a:fillRect/>
          </a:stretch>
        </p:blipFill>
        <p:spPr>
          <a:xfrm>
            <a:off x="4119141" y="4236836"/>
            <a:ext cx="6837760" cy="2188378"/>
          </a:xfrm>
          <a:prstGeom prst="rect">
            <a:avLst/>
          </a:prstGeom>
        </p:spPr>
      </p:pic>
    </p:spTree>
    <p:extLst>
      <p:ext uri="{BB962C8B-B14F-4D97-AF65-F5344CB8AC3E}">
        <p14:creationId xmlns:p14="http://schemas.microsoft.com/office/powerpoint/2010/main" val="170072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689498-39F5-E4B2-87E9-2C2BD3CA0F0B}"/>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Continued</a:t>
            </a:r>
          </a:p>
        </p:txBody>
      </p:sp>
      <p:sp>
        <p:nvSpPr>
          <p:cNvPr id="1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0C22289-76F8-789A-AFC7-1A66F94EDD77}"/>
              </a:ext>
            </a:extLst>
          </p:cNvPr>
          <p:cNvPicPr>
            <a:picLocks noGrp="1" noChangeAspect="1"/>
          </p:cNvPicPr>
          <p:nvPr>
            <p:ph idx="1"/>
          </p:nvPr>
        </p:nvPicPr>
        <p:blipFill>
          <a:blip r:embed="rId2"/>
          <a:stretch>
            <a:fillRect/>
          </a:stretch>
        </p:blipFill>
        <p:spPr>
          <a:xfrm>
            <a:off x="1109996" y="1910707"/>
            <a:ext cx="10909641" cy="3320820"/>
          </a:xfrm>
          <a:prstGeom prst="rect">
            <a:avLst/>
          </a:prstGeom>
        </p:spPr>
      </p:pic>
      <p:sp>
        <p:nvSpPr>
          <p:cNvPr id="7" name="TextBox 6">
            <a:extLst>
              <a:ext uri="{FF2B5EF4-FFF2-40B4-BE49-F238E27FC236}">
                <a16:creationId xmlns:a16="http://schemas.microsoft.com/office/drawing/2014/main" id="{C79610B9-0F9E-ABAE-2E98-BA12C5876F68}"/>
              </a:ext>
            </a:extLst>
          </p:cNvPr>
          <p:cNvSpPr txBox="1"/>
          <p:nvPr/>
        </p:nvSpPr>
        <p:spPr>
          <a:xfrm>
            <a:off x="937634" y="5390492"/>
            <a:ext cx="9110718" cy="646331"/>
          </a:xfrm>
          <a:prstGeom prst="rect">
            <a:avLst/>
          </a:prstGeom>
          <a:noFill/>
        </p:spPr>
        <p:txBody>
          <a:bodyPr wrap="square">
            <a:spAutoFit/>
          </a:bodyPr>
          <a:lstStyle/>
          <a:p>
            <a:pPr algn="l"/>
            <a:r>
              <a:rPr lang="en-GB" sz="1800" b="0" i="1" u="none" strike="noStrike" baseline="0" dirty="0">
                <a:latin typeface="Times-Italic"/>
              </a:rPr>
              <a:t>The term ribbed slabs is defined in </a:t>
            </a:r>
            <a:r>
              <a:rPr lang="en-GB" sz="1800" b="1" i="1" u="none" strike="noStrike" baseline="0" dirty="0">
                <a:latin typeface="Times-BoldItalic"/>
              </a:rPr>
              <a:t>Clause 3.6.1.1 </a:t>
            </a:r>
            <a:r>
              <a:rPr lang="en-GB" sz="1800" b="0" i="1" u="none" strike="noStrike" baseline="0" dirty="0">
                <a:latin typeface="Times-Italic"/>
              </a:rPr>
              <a:t>in BS 8110:Part 1 as slabs cast in-situ</a:t>
            </a:r>
          </a:p>
          <a:p>
            <a:pPr algn="l"/>
            <a:r>
              <a:rPr lang="en-GB" sz="1800" b="0" i="1" u="none" strike="noStrike" baseline="0" dirty="0">
                <a:latin typeface="Times-Italic"/>
              </a:rPr>
              <a:t>in one of the following ways:</a:t>
            </a:r>
            <a:endParaRPr lang="en-US" dirty="0"/>
          </a:p>
        </p:txBody>
      </p:sp>
    </p:spTree>
    <p:extLst>
      <p:ext uri="{BB962C8B-B14F-4D97-AF65-F5344CB8AC3E}">
        <p14:creationId xmlns:p14="http://schemas.microsoft.com/office/powerpoint/2010/main" val="3928949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A5BFD-F43C-0564-5CBB-9C9349E21263}"/>
              </a:ext>
            </a:extLst>
          </p:cNvPr>
          <p:cNvSpPr>
            <a:spLocks noGrp="1"/>
          </p:cNvSpPr>
          <p:nvPr>
            <p:ph type="title"/>
          </p:nvPr>
        </p:nvSpPr>
        <p:spPr>
          <a:xfrm>
            <a:off x="838200" y="365125"/>
            <a:ext cx="10515600" cy="491523"/>
          </a:xfrm>
        </p:spPr>
        <p:txBody>
          <a:bodyPr>
            <a:normAutofit fontScale="90000"/>
          </a:bodyPr>
          <a:lstStyle/>
          <a:p>
            <a:r>
              <a:rPr lang="en-US" sz="3200" dirty="0">
                <a:solidFill>
                  <a:srgbClr val="FF0000"/>
                </a:solidFill>
              </a:rPr>
              <a:t>Continued</a:t>
            </a:r>
          </a:p>
        </p:txBody>
      </p:sp>
      <p:pic>
        <p:nvPicPr>
          <p:cNvPr id="5" name="Content Placeholder 4">
            <a:extLst>
              <a:ext uri="{FF2B5EF4-FFF2-40B4-BE49-F238E27FC236}">
                <a16:creationId xmlns:a16="http://schemas.microsoft.com/office/drawing/2014/main" id="{A3E22C62-2E69-C60F-FB6A-12B899F60B49}"/>
              </a:ext>
            </a:extLst>
          </p:cNvPr>
          <p:cNvPicPr>
            <a:picLocks noGrp="1" noChangeAspect="1"/>
          </p:cNvPicPr>
          <p:nvPr>
            <p:ph idx="1"/>
          </p:nvPr>
        </p:nvPicPr>
        <p:blipFill>
          <a:blip r:embed="rId2"/>
          <a:stretch>
            <a:fillRect/>
          </a:stretch>
        </p:blipFill>
        <p:spPr>
          <a:xfrm>
            <a:off x="2492942" y="952901"/>
            <a:ext cx="8114097" cy="5832910"/>
          </a:xfrm>
        </p:spPr>
      </p:pic>
    </p:spTree>
    <p:extLst>
      <p:ext uri="{BB962C8B-B14F-4D97-AF65-F5344CB8AC3E}">
        <p14:creationId xmlns:p14="http://schemas.microsoft.com/office/powerpoint/2010/main" val="184497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E8BB-A933-7EA4-4CA3-3804F498B22B}"/>
              </a:ext>
            </a:extLst>
          </p:cNvPr>
          <p:cNvSpPr>
            <a:spLocks noGrp="1"/>
          </p:cNvSpPr>
          <p:nvPr>
            <p:ph type="title"/>
          </p:nvPr>
        </p:nvSpPr>
        <p:spPr>
          <a:xfrm>
            <a:off x="838200" y="365125"/>
            <a:ext cx="10515600" cy="549275"/>
          </a:xfrm>
        </p:spPr>
        <p:txBody>
          <a:bodyPr>
            <a:normAutofit/>
          </a:bodyPr>
          <a:lstStyle/>
          <a:p>
            <a:r>
              <a:rPr lang="en-US" sz="3200" dirty="0">
                <a:solidFill>
                  <a:srgbClr val="FF0000"/>
                </a:solidFill>
              </a:rPr>
              <a:t>Continued</a:t>
            </a:r>
          </a:p>
        </p:txBody>
      </p:sp>
      <p:sp>
        <p:nvSpPr>
          <p:cNvPr id="3" name="Content Placeholder 2">
            <a:extLst>
              <a:ext uri="{FF2B5EF4-FFF2-40B4-BE49-F238E27FC236}">
                <a16:creationId xmlns:a16="http://schemas.microsoft.com/office/drawing/2014/main" id="{D7E2B33C-5ABA-4EB7-116A-62491779C0F1}"/>
              </a:ext>
            </a:extLst>
          </p:cNvPr>
          <p:cNvSpPr>
            <a:spLocks noGrp="1"/>
          </p:cNvSpPr>
          <p:nvPr>
            <p:ph idx="1"/>
          </p:nvPr>
        </p:nvSpPr>
        <p:spPr>
          <a:xfrm>
            <a:off x="838200" y="994786"/>
            <a:ext cx="10515600" cy="5757705"/>
          </a:xfrm>
        </p:spPr>
        <p:txBody>
          <a:bodyPr>
            <a:normAutofit lnSpcReduction="10000"/>
          </a:bodyPr>
          <a:lstStyle/>
          <a:p>
            <a:pPr algn="l"/>
            <a:r>
              <a:rPr lang="en-GB" sz="2000" b="0" i="0" u="none" strike="noStrike" baseline="0" dirty="0">
                <a:latin typeface="Times-Roman"/>
              </a:rPr>
              <a:t>1) as a series of concrete ribs cast in-situ between blocks which remain part of the completed structure; the tops of the ribs are connected by a topping of concrete of the same strength as that used in the ribs;                                                                                                                                    2) as a series of concrete ribs with topping cast on forms which may be removed after the concrete has set;                                                                                                                                                   3) with a continuous top and bottom face but containing voids of rectangular, </a:t>
            </a:r>
            <a:r>
              <a:rPr lang="en-US" sz="2000" b="0" i="0" u="none" strike="noStrike" baseline="0" dirty="0">
                <a:latin typeface="Times-Roman"/>
              </a:rPr>
              <a:t>oval or other shape.</a:t>
            </a:r>
          </a:p>
          <a:p>
            <a:pPr algn="l"/>
            <a:r>
              <a:rPr lang="en-GB" sz="2000" b="0" i="0" u="none" strike="noStrike" baseline="0" dirty="0">
                <a:latin typeface="Times-Roman"/>
              </a:rPr>
              <a:t>b) Where topping is not considered to contribute to structural strength: as a series of concrete ribs cast in-situ between blocks which remain part of the completed structure; the tops of the ribs may be connected by a topping of concrete (not necessarily of the same strength as that used in the </a:t>
            </a:r>
            <a:r>
              <a:rPr lang="en-US" sz="2000" b="0" i="0" u="none" strike="noStrike" baseline="0" dirty="0">
                <a:latin typeface="Times-Roman"/>
              </a:rPr>
              <a:t>ribs).</a:t>
            </a:r>
            <a:r>
              <a:rPr lang="en-GB" sz="2000" b="0" i="0" u="none" strike="noStrike" baseline="0" dirty="0">
                <a:latin typeface="Times-Roman"/>
              </a:rPr>
              <a:t>                                                             The requirements for the hollow or solid blocks and formers when required to contribute to the structural strength of a slab are given in Clause 3.6.1.2 :                                                                                                          a) they must be made of concrete or burnt clay;                                                                                                              b) they must have a characteristic strength of at least 14 N/mm2, measured on the net section, when axially loaded in the direction of compressive stress in the slab;                                                                                                c) when made of fired brick, earth, clay or shale, they must conform to BS 3921. ribs).</a:t>
            </a:r>
          </a:p>
          <a:p>
            <a:pPr marL="0" indent="0" algn="l">
              <a:buNone/>
            </a:pPr>
            <a:r>
              <a:rPr lang="en-GB" sz="2000" b="0" i="0" u="none" strike="noStrike" baseline="0" dirty="0">
                <a:latin typeface="Times-Roman"/>
              </a:rPr>
              <a:t>  </a:t>
            </a:r>
            <a:r>
              <a:rPr lang="en-GB" sz="2000" b="1" i="1" u="none" strike="noStrike" baseline="0" dirty="0">
                <a:latin typeface="Times-BoldItalic"/>
              </a:rPr>
              <a:t>5.12.2 Spacing and Size of Ribs (Clause 3.6.1.3)                                                                                                             </a:t>
            </a:r>
            <a:r>
              <a:rPr lang="en-GB" sz="2000" b="0" i="0" u="none" strike="noStrike" baseline="0" dirty="0">
                <a:latin typeface="Times-Roman"/>
              </a:rPr>
              <a:t>In-situ ribs should be spaced at centres not exceeding 1.5 m and their depth, excluding any topping, should not exceed four times their width. The minimum width of rib will be determined by considerations of cover, bar spacing and fire. The minimum dimensions for fire resistance for various reinforced concrete members is given in Figure 3.2 of </a:t>
            </a:r>
            <a:r>
              <a:rPr lang="en-US" sz="2000" b="0" i="1" u="none" strike="noStrike" baseline="0" dirty="0">
                <a:latin typeface="Times-Italic"/>
              </a:rPr>
              <a:t>BS 8110:Part 1:1997</a:t>
            </a:r>
            <a:r>
              <a:rPr lang="en-US" sz="2000" b="0" i="0" u="none" strike="noStrike" baseline="0" dirty="0">
                <a:latin typeface="Times-Roman"/>
              </a:rPr>
              <a:t>.</a:t>
            </a:r>
            <a:endParaRPr lang="en-US" sz="2000" dirty="0"/>
          </a:p>
        </p:txBody>
      </p:sp>
    </p:spTree>
    <p:extLst>
      <p:ext uri="{BB962C8B-B14F-4D97-AF65-F5344CB8AC3E}">
        <p14:creationId xmlns:p14="http://schemas.microsoft.com/office/powerpoint/2010/main" val="3477070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CB6B6-7FA3-04A1-D9C8-8D0BBB58170B}"/>
              </a:ext>
            </a:extLst>
          </p:cNvPr>
          <p:cNvSpPr>
            <a:spLocks noGrp="1"/>
          </p:cNvSpPr>
          <p:nvPr>
            <p:ph type="title"/>
          </p:nvPr>
        </p:nvSpPr>
        <p:spPr>
          <a:xfrm>
            <a:off x="838200" y="365126"/>
            <a:ext cx="10515600" cy="558900"/>
          </a:xfrm>
        </p:spPr>
        <p:txBody>
          <a:bodyPr>
            <a:normAutofit/>
          </a:bodyPr>
          <a:lstStyle/>
          <a:p>
            <a:r>
              <a:rPr lang="en-US" sz="3200" dirty="0"/>
              <a:t>Continued</a:t>
            </a:r>
          </a:p>
        </p:txBody>
      </p:sp>
      <p:pic>
        <p:nvPicPr>
          <p:cNvPr id="5" name="Content Placeholder 4">
            <a:extLst>
              <a:ext uri="{FF2B5EF4-FFF2-40B4-BE49-F238E27FC236}">
                <a16:creationId xmlns:a16="http://schemas.microsoft.com/office/drawing/2014/main" id="{F5DC94FB-79B6-130F-0F3F-E9C6B48D7655}"/>
              </a:ext>
            </a:extLst>
          </p:cNvPr>
          <p:cNvPicPr>
            <a:picLocks noGrp="1" noChangeAspect="1"/>
          </p:cNvPicPr>
          <p:nvPr>
            <p:ph idx="1"/>
          </p:nvPr>
        </p:nvPicPr>
        <p:blipFill>
          <a:blip r:embed="rId2"/>
          <a:stretch>
            <a:fillRect/>
          </a:stretch>
        </p:blipFill>
        <p:spPr>
          <a:xfrm>
            <a:off x="972152" y="1039529"/>
            <a:ext cx="7430136" cy="2457394"/>
          </a:xfrm>
        </p:spPr>
      </p:pic>
      <p:sp>
        <p:nvSpPr>
          <p:cNvPr id="7" name="TextBox 6">
            <a:extLst>
              <a:ext uri="{FF2B5EF4-FFF2-40B4-BE49-F238E27FC236}">
                <a16:creationId xmlns:a16="http://schemas.microsoft.com/office/drawing/2014/main" id="{6EDE5E74-E48E-1B26-F68E-E4C51A625FBC}"/>
              </a:ext>
            </a:extLst>
          </p:cNvPr>
          <p:cNvSpPr txBox="1"/>
          <p:nvPr/>
        </p:nvSpPr>
        <p:spPr>
          <a:xfrm>
            <a:off x="972152" y="3949001"/>
            <a:ext cx="8219552" cy="1754326"/>
          </a:xfrm>
          <a:prstGeom prst="rect">
            <a:avLst/>
          </a:prstGeom>
          <a:noFill/>
        </p:spPr>
        <p:txBody>
          <a:bodyPr wrap="square">
            <a:spAutoFit/>
          </a:bodyPr>
          <a:lstStyle/>
          <a:p>
            <a:pPr algn="l"/>
            <a:r>
              <a:rPr lang="en-GB" sz="1800" b="1" i="1" u="none" strike="noStrike" baseline="0" dirty="0">
                <a:latin typeface="Times-BoldItalic"/>
              </a:rPr>
              <a:t>5.12.3 Thickness of Structural Topping (Clause 3.6.1.5)</a:t>
            </a:r>
          </a:p>
          <a:p>
            <a:pPr algn="l"/>
            <a:r>
              <a:rPr lang="en-GB" sz="1800" b="0" i="0" u="none" strike="noStrike" baseline="0" dirty="0">
                <a:latin typeface="Times-Roman"/>
              </a:rPr>
              <a:t>The thickness of topping used to contribute to structural strength should not be less than</a:t>
            </a:r>
          </a:p>
          <a:p>
            <a:pPr algn="l"/>
            <a:r>
              <a:rPr lang="en-GB" sz="1800" b="0" i="0" u="none" strike="noStrike" baseline="0" dirty="0">
                <a:latin typeface="Times-Roman"/>
              </a:rPr>
              <a:t>the value given in Table 3.17 of the code.</a:t>
            </a:r>
          </a:p>
          <a:p>
            <a:pPr algn="l"/>
            <a:r>
              <a:rPr lang="en-GB" sz="1800" b="0" i="0" u="none" strike="noStrike" baseline="0" dirty="0">
                <a:latin typeface="Times-Roman"/>
              </a:rPr>
              <a:t>In hollow block slabs where the topping is </a:t>
            </a:r>
            <a:r>
              <a:rPr lang="en-GB" sz="1800" b="1" i="1" u="none" strike="noStrike" baseline="0" dirty="0">
                <a:latin typeface="Times-BoldItalic"/>
              </a:rPr>
              <a:t>not </a:t>
            </a:r>
            <a:r>
              <a:rPr lang="en-GB" sz="1800" b="0" i="0" u="none" strike="noStrike" baseline="0" dirty="0">
                <a:latin typeface="Times-Roman"/>
              </a:rPr>
              <a:t>used to contribute to structural strength</a:t>
            </a:r>
          </a:p>
          <a:p>
            <a:pPr algn="l"/>
            <a:r>
              <a:rPr lang="en-GB" sz="1800" b="0" i="0" u="none" strike="noStrike" baseline="0" dirty="0">
                <a:latin typeface="Times-Roman"/>
              </a:rPr>
              <a:t>the requirements of </a:t>
            </a:r>
            <a:r>
              <a:rPr lang="en-GB" sz="1800" b="1" i="0" u="none" strike="noStrike" baseline="0" dirty="0">
                <a:latin typeface="Times-Bold"/>
              </a:rPr>
              <a:t>Clause 3.6.1.6 </a:t>
            </a:r>
            <a:r>
              <a:rPr lang="en-GB" sz="1800" b="0" i="0" u="none" strike="noStrike" baseline="0" dirty="0">
                <a:latin typeface="Times-Roman"/>
              </a:rPr>
              <a:t>should be satisfied. They are:</a:t>
            </a:r>
            <a:endParaRPr lang="en-US" dirty="0"/>
          </a:p>
        </p:txBody>
      </p:sp>
    </p:spTree>
    <p:extLst>
      <p:ext uri="{BB962C8B-B14F-4D97-AF65-F5344CB8AC3E}">
        <p14:creationId xmlns:p14="http://schemas.microsoft.com/office/powerpoint/2010/main" val="337868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68C44-1AD0-DA6A-156C-E10592E9FEC9}"/>
              </a:ext>
            </a:extLst>
          </p:cNvPr>
          <p:cNvSpPr>
            <a:spLocks noGrp="1"/>
          </p:cNvSpPr>
          <p:nvPr>
            <p:ph type="title"/>
          </p:nvPr>
        </p:nvSpPr>
        <p:spPr>
          <a:xfrm>
            <a:off x="838200" y="365126"/>
            <a:ext cx="10515600" cy="569372"/>
          </a:xfrm>
        </p:spPr>
        <p:txBody>
          <a:bodyPr>
            <a:normAutofit/>
          </a:bodyPr>
          <a:lstStyle/>
          <a:p>
            <a:r>
              <a:rPr lang="en-US" sz="3200" dirty="0">
                <a:solidFill>
                  <a:srgbClr val="FF0000"/>
                </a:solidFill>
              </a:rPr>
              <a:t>Continued</a:t>
            </a:r>
          </a:p>
        </p:txBody>
      </p:sp>
      <p:sp>
        <p:nvSpPr>
          <p:cNvPr id="3" name="Content Placeholder 2">
            <a:extLst>
              <a:ext uri="{FF2B5EF4-FFF2-40B4-BE49-F238E27FC236}">
                <a16:creationId xmlns:a16="http://schemas.microsoft.com/office/drawing/2014/main" id="{B957D2D0-14C3-B65A-7164-A0C6E7C294CD}"/>
              </a:ext>
            </a:extLst>
          </p:cNvPr>
          <p:cNvSpPr>
            <a:spLocks noGrp="1"/>
          </p:cNvSpPr>
          <p:nvPr>
            <p:ph idx="1"/>
          </p:nvPr>
        </p:nvSpPr>
        <p:spPr>
          <a:xfrm>
            <a:off x="838200" y="1085222"/>
            <a:ext cx="10515600" cy="5772778"/>
          </a:xfrm>
        </p:spPr>
        <p:txBody>
          <a:bodyPr>
            <a:normAutofit fontScale="92500" lnSpcReduction="10000"/>
          </a:bodyPr>
          <a:lstStyle/>
          <a:p>
            <a:pPr algn="l"/>
            <a:r>
              <a:rPr lang="en-GB" sz="2400" b="0" i="0" u="none" strike="noStrike" baseline="0" dirty="0">
                <a:latin typeface="Times-Roman"/>
              </a:rPr>
              <a:t>‘</a:t>
            </a:r>
            <a:r>
              <a:rPr lang="en-GB" sz="2400" b="0" i="1" u="none" strike="noStrike" baseline="0" dirty="0">
                <a:latin typeface="Times-Italic"/>
              </a:rPr>
              <a:t>When a slab is constructed to b) of Table 3.17 the blocks should conform to </a:t>
            </a:r>
            <a:r>
              <a:rPr lang="en-GB" sz="2400" b="1" i="1" u="none" strike="noStrike" baseline="0" dirty="0">
                <a:latin typeface="Times-BoldItalic"/>
              </a:rPr>
              <a:t>3.6.1.2. </a:t>
            </a:r>
            <a:r>
              <a:rPr lang="en-GB" sz="2400" b="0" i="1" u="none" strike="noStrike" baseline="0" dirty="0">
                <a:latin typeface="Times-Italic"/>
              </a:rPr>
              <a:t>In addition the thickness of the block material above its void should be not less than 20 mm nor less than one-tenth of the dimension of the void measured transversely to the ribs. The overall thickness of the block and topping (if any) should be not less than one-fifth of the </a:t>
            </a:r>
            <a:r>
              <a:rPr lang="en-US" sz="2400" b="0" i="1" u="none" strike="noStrike" baseline="0" dirty="0">
                <a:latin typeface="Times-Italic"/>
              </a:rPr>
              <a:t>distance between ribs.</a:t>
            </a:r>
            <a:r>
              <a:rPr lang="en-US" sz="2400" b="0" i="0" u="none" strike="noStrike" baseline="0" dirty="0">
                <a:latin typeface="Times-Roman"/>
              </a:rPr>
              <a:t>’                                                                                                 </a:t>
            </a:r>
            <a:r>
              <a:rPr lang="en-US" sz="2400" b="1" i="1" u="none" strike="noStrike" baseline="0" dirty="0">
                <a:latin typeface="Times-BoldItalic"/>
              </a:rPr>
              <a:t>5.12.4 Deflection (Clause 3.6.5)                                                                                                                               </a:t>
            </a:r>
            <a:r>
              <a:rPr lang="en-GB" sz="2400" b="0" i="0" u="none" strike="noStrike" baseline="0" dirty="0">
                <a:latin typeface="Times-Roman"/>
              </a:rPr>
              <a:t>The deflection of one-way spanning ribbed slabs is checked using the same method as for T-beams, i.e. span/effective depth ratios, except that the rib width may include the walls of the blocks on both sides of the rib.                                                                                                                                                                             </a:t>
            </a:r>
            <a:r>
              <a:rPr lang="en-US" sz="2400" b="1" i="1" u="none" strike="noStrike" baseline="0" dirty="0">
                <a:latin typeface="Times-BoldItalic"/>
              </a:rPr>
              <a:t>5.12.7 Design Resistance Moments (Clause 3.6.3)                                                                                                      </a:t>
            </a:r>
            <a:r>
              <a:rPr lang="en-GB" sz="2400" b="0" i="0" u="none" strike="noStrike" baseline="0" dirty="0">
                <a:latin typeface="Times-Roman"/>
              </a:rPr>
              <a:t>The same procedure as used for designing beams, i.e. Clause 3.4.4, is used to determine the ultimate moment of resistance. Allowance can be included for the contribution made by the burnt clay or solid blocks in the compression zone, as indicated in Clause 3.6.3.                                                                                                       </a:t>
            </a:r>
            <a:r>
              <a:rPr lang="en-GB" sz="2400" b="1" i="1" u="none" strike="noStrike" baseline="0" dirty="0">
                <a:latin typeface="Times-BoldItalic"/>
              </a:rPr>
              <a:t>5.12.8 Design Shear Stress (Clause 3.6.4.2 to Clause 3.6.4.7)                                                                                      </a:t>
            </a:r>
            <a:r>
              <a:rPr lang="en-GB" sz="2400" b="0" i="0" u="none" strike="noStrike" baseline="0" dirty="0">
                <a:latin typeface="Times-Roman"/>
              </a:rPr>
              <a:t>The design shear stress, </a:t>
            </a:r>
            <a:r>
              <a:rPr lang="en-GB" sz="2400" b="0" i="1" u="none" strike="noStrike" baseline="0" dirty="0">
                <a:latin typeface="Times-Italic"/>
              </a:rPr>
              <a:t>v</a:t>
            </a:r>
            <a:r>
              <a:rPr lang="en-GB" sz="2400" b="0" i="0" u="none" strike="noStrike" baseline="0" dirty="0">
                <a:latin typeface="Times-Roman"/>
              </a:rPr>
              <a:t>, should be calculated using Equation 22, which is the same as Equation 3 given in Clause 3.4.5.2 for beams. The enhancement to the shear strength from hollow blocks, solid blocks and joints between narrow precast units can be evaluated using Clauses 3.6.4.3, 3.6.4.4 and 3.6.4.5 respectively. It is sometimes necessary to make a section of the slab solid near the end supports or at other locations where high shear forces occur.</a:t>
            </a:r>
          </a:p>
          <a:p>
            <a:pPr algn="l"/>
            <a:endParaRPr lang="en-US" dirty="0"/>
          </a:p>
        </p:txBody>
      </p:sp>
    </p:spTree>
    <p:extLst>
      <p:ext uri="{BB962C8B-B14F-4D97-AF65-F5344CB8AC3E}">
        <p14:creationId xmlns:p14="http://schemas.microsoft.com/office/powerpoint/2010/main" val="3832096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B626A-2557-451B-5C7D-8BE38FAE1940}"/>
              </a:ext>
            </a:extLst>
          </p:cNvPr>
          <p:cNvSpPr>
            <a:spLocks noGrp="1"/>
          </p:cNvSpPr>
          <p:nvPr>
            <p:ph type="title"/>
          </p:nvPr>
        </p:nvSpPr>
        <p:spPr>
          <a:xfrm>
            <a:off x="838200" y="365125"/>
            <a:ext cx="10515600" cy="619613"/>
          </a:xfrm>
        </p:spPr>
        <p:txBody>
          <a:bodyPr>
            <a:normAutofit/>
          </a:bodyPr>
          <a:lstStyle/>
          <a:p>
            <a:r>
              <a:rPr lang="en-US" sz="3200" dirty="0">
                <a:solidFill>
                  <a:srgbClr val="FF0000"/>
                </a:solidFill>
              </a:rPr>
              <a:t>Example</a:t>
            </a:r>
          </a:p>
        </p:txBody>
      </p:sp>
      <p:sp>
        <p:nvSpPr>
          <p:cNvPr id="3" name="Content Placeholder 2">
            <a:extLst>
              <a:ext uri="{FF2B5EF4-FFF2-40B4-BE49-F238E27FC236}">
                <a16:creationId xmlns:a16="http://schemas.microsoft.com/office/drawing/2014/main" id="{4899BE9F-C16C-4166-0857-E61FABDF1C46}"/>
              </a:ext>
            </a:extLst>
          </p:cNvPr>
          <p:cNvSpPr>
            <a:spLocks noGrp="1"/>
          </p:cNvSpPr>
          <p:nvPr>
            <p:ph idx="1"/>
          </p:nvPr>
        </p:nvSpPr>
        <p:spPr>
          <a:xfrm>
            <a:off x="838200" y="984738"/>
            <a:ext cx="10515600" cy="5873262"/>
          </a:xfrm>
        </p:spPr>
        <p:txBody>
          <a:bodyPr>
            <a:normAutofit fontScale="77500" lnSpcReduction="20000"/>
          </a:bodyPr>
          <a:lstStyle/>
          <a:p>
            <a:pPr algn="l"/>
            <a:r>
              <a:rPr lang="en-GB" sz="2800" b="1" i="1" u="none" strike="noStrike" baseline="0" dirty="0">
                <a:latin typeface="Times-BoldItalic"/>
              </a:rPr>
              <a:t>5.12.9 Example 5.23: Single Span Hollow-Tile Floor</a:t>
            </a:r>
          </a:p>
          <a:p>
            <a:pPr algn="l"/>
            <a:r>
              <a:rPr lang="en-GB" sz="2800" b="0" i="0" u="none" strike="noStrike" baseline="0" dirty="0">
                <a:latin typeface="Times-Roman"/>
              </a:rPr>
              <a:t>A hollow-tile floor, in which the permanent blocks are not jointed in a </a:t>
            </a:r>
            <a:r>
              <a:rPr lang="en-GB" sz="2800" b="0" i="0" u="none" strike="noStrike" baseline="0" dirty="0" err="1">
                <a:latin typeface="Times-Roman"/>
              </a:rPr>
              <a:t>cement:sand</a:t>
            </a:r>
            <a:endParaRPr lang="en-GB" sz="2800" b="0" i="0" u="none" strike="noStrike" baseline="0" dirty="0">
              <a:latin typeface="Times-Roman"/>
            </a:endParaRPr>
          </a:p>
          <a:p>
            <a:pPr algn="l"/>
            <a:r>
              <a:rPr lang="en-GB" sz="2800" b="0" i="0" u="none" strike="noStrike" baseline="0" dirty="0">
                <a:latin typeface="Times-Roman"/>
              </a:rPr>
              <a:t>mortar, is to be designed as a series of simply supported spans as indicated in</a:t>
            </a:r>
          </a:p>
          <a:p>
            <a:pPr algn="l"/>
            <a:r>
              <a:rPr lang="en-GB" sz="2800" b="0" i="0" u="none" strike="noStrike" baseline="0" dirty="0">
                <a:latin typeface="Times-Roman"/>
              </a:rPr>
              <a:t>Figures 5.95(a) and (b). Using the design data given and assuming that the blocks do not</a:t>
            </a:r>
          </a:p>
          <a:p>
            <a:pPr algn="l"/>
            <a:r>
              <a:rPr lang="en-GB" sz="2800" b="0" i="0" u="none" strike="noStrike" baseline="0" dirty="0">
                <a:latin typeface="Times-Roman"/>
              </a:rPr>
              <a:t>contribute to the strength of the floor, determine:</a:t>
            </a:r>
          </a:p>
          <a:p>
            <a:pPr algn="l"/>
            <a:r>
              <a:rPr lang="en-GB" sz="2800" b="0" i="0" u="none" strike="noStrike" baseline="0" dirty="0" err="1">
                <a:latin typeface="Times-Roman"/>
              </a:rPr>
              <a:t>i</a:t>
            </a:r>
            <a:r>
              <a:rPr lang="en-GB" sz="2800" b="0" i="0" u="none" strike="noStrike" baseline="0" dirty="0">
                <a:latin typeface="Times-Roman"/>
              </a:rPr>
              <a:t>) the suitability of the slab thickness,</a:t>
            </a:r>
          </a:p>
          <a:p>
            <a:pPr algn="l"/>
            <a:r>
              <a:rPr lang="en-US" sz="2800" b="0" i="0" u="none" strike="noStrike" baseline="0" dirty="0">
                <a:latin typeface="Times-Roman"/>
              </a:rPr>
              <a:t>ii) the reinforcement required.</a:t>
            </a:r>
          </a:p>
          <a:p>
            <a:pPr algn="l"/>
            <a:r>
              <a:rPr lang="en-US" sz="2800" b="1" i="0" u="none" strike="noStrike" baseline="0" dirty="0">
                <a:latin typeface="Times-Bold"/>
              </a:rPr>
              <a:t>Design Data:</a:t>
            </a:r>
          </a:p>
          <a:p>
            <a:pPr algn="l"/>
            <a:r>
              <a:rPr lang="en-GB" sz="2800" b="0" i="0" u="none" strike="noStrike" baseline="0" dirty="0">
                <a:latin typeface="Times-Roman"/>
              </a:rPr>
              <a:t>Characteristic dead load (including self-weight) 5.0 </a:t>
            </a:r>
            <a:r>
              <a:rPr lang="en-GB" sz="2800" b="0" i="0" u="none" strike="noStrike" baseline="0" dirty="0" err="1">
                <a:latin typeface="Times-Roman"/>
              </a:rPr>
              <a:t>kN</a:t>
            </a:r>
            <a:r>
              <a:rPr lang="en-GB" sz="2800" b="0" i="0" u="none" strike="noStrike" baseline="0" dirty="0">
                <a:latin typeface="Times-Roman"/>
              </a:rPr>
              <a:t>/m</a:t>
            </a:r>
            <a:r>
              <a:rPr lang="en-GB" sz="800" b="0" i="0" u="none" strike="noStrike" baseline="0" dirty="0">
                <a:latin typeface="Times-Roman"/>
              </a:rPr>
              <a:t>2</a:t>
            </a:r>
          </a:p>
          <a:p>
            <a:pPr algn="l"/>
            <a:r>
              <a:rPr lang="en-GB" sz="2800" b="0" i="0" u="none" strike="noStrike" baseline="0" dirty="0">
                <a:latin typeface="Times-Roman"/>
              </a:rPr>
              <a:t>Characteristic imposed load 4.0 </a:t>
            </a:r>
            <a:r>
              <a:rPr lang="en-GB" sz="2800" b="0" i="0" u="none" strike="noStrike" baseline="0" dirty="0" err="1">
                <a:latin typeface="Times-Roman"/>
              </a:rPr>
              <a:t>kN</a:t>
            </a:r>
            <a:r>
              <a:rPr lang="en-GB" sz="2800" b="0" i="0" u="none" strike="noStrike" baseline="0" dirty="0">
                <a:latin typeface="Times-Roman"/>
              </a:rPr>
              <a:t>/m</a:t>
            </a:r>
            <a:r>
              <a:rPr lang="en-GB" sz="800" b="0" i="0" u="none" strike="noStrike" baseline="0" dirty="0">
                <a:latin typeface="Times-Roman"/>
              </a:rPr>
              <a:t>2</a:t>
            </a:r>
          </a:p>
          <a:p>
            <a:pPr algn="l"/>
            <a:r>
              <a:rPr lang="en-GB" sz="2800" b="0" i="0" u="none" strike="noStrike" baseline="0" dirty="0">
                <a:latin typeface="Times-Roman"/>
              </a:rPr>
              <a:t>Characteristic concrete strength (</a:t>
            </a:r>
            <a:r>
              <a:rPr lang="en-GB" sz="2800" b="0" i="1" u="none" strike="noStrike" baseline="0" dirty="0" err="1">
                <a:latin typeface="Times-Italic"/>
              </a:rPr>
              <a:t>f</a:t>
            </a:r>
            <a:r>
              <a:rPr lang="en-GB" sz="800" b="0" i="0" u="none" strike="noStrike" baseline="0" dirty="0" err="1">
                <a:latin typeface="Times-Roman"/>
              </a:rPr>
              <a:t>cu</a:t>
            </a:r>
            <a:r>
              <a:rPr lang="en-GB" sz="2800" b="0" i="0" u="none" strike="noStrike" baseline="0" dirty="0">
                <a:latin typeface="Times-Roman"/>
              </a:rPr>
              <a:t>) 40 N/mm</a:t>
            </a:r>
            <a:r>
              <a:rPr lang="en-GB" sz="800" b="0" i="0" u="none" strike="noStrike" baseline="0" dirty="0">
                <a:latin typeface="Times-Roman"/>
              </a:rPr>
              <a:t>2</a:t>
            </a:r>
          </a:p>
          <a:p>
            <a:pPr algn="l"/>
            <a:r>
              <a:rPr lang="en-GB" sz="2800" b="0" i="0" u="none" strike="noStrike" baseline="0" dirty="0">
                <a:latin typeface="Times-Roman"/>
              </a:rPr>
              <a:t>Characteristic of reinforcement (</a:t>
            </a:r>
            <a:r>
              <a:rPr lang="en-GB" sz="2800" b="0" i="1" u="none" strike="noStrike" baseline="0" dirty="0" err="1">
                <a:latin typeface="Times-Italic"/>
              </a:rPr>
              <a:t>f</a:t>
            </a:r>
            <a:r>
              <a:rPr lang="en-GB" sz="800" b="0" i="0" u="none" strike="noStrike" baseline="0" dirty="0" err="1">
                <a:latin typeface="Times-Roman"/>
              </a:rPr>
              <a:t>y</a:t>
            </a:r>
            <a:r>
              <a:rPr lang="en-GB" sz="2800" b="0" i="0" u="none" strike="noStrike" baseline="0" dirty="0">
                <a:latin typeface="Times-Roman"/>
              </a:rPr>
              <a:t>) 460 N/mm</a:t>
            </a:r>
            <a:r>
              <a:rPr lang="en-GB" sz="800" b="0" i="0" u="none" strike="noStrike" baseline="0" dirty="0">
                <a:latin typeface="Times-Roman"/>
              </a:rPr>
              <a:t>2</a:t>
            </a:r>
          </a:p>
          <a:p>
            <a:pPr algn="l"/>
            <a:r>
              <a:rPr lang="en-US" sz="2800" b="0" i="0" u="none" strike="noStrike" baseline="0" dirty="0">
                <a:latin typeface="Times-Roman"/>
              </a:rPr>
              <a:t>Exposure condition, mild</a:t>
            </a:r>
          </a:p>
          <a:p>
            <a:pPr algn="l"/>
            <a:r>
              <a:rPr lang="en-GB" sz="2800" b="0" i="0" u="none" strike="noStrike" baseline="0" dirty="0">
                <a:latin typeface="Times-Roman"/>
              </a:rPr>
              <a:t>Fire rating Minimum, 1 hour</a:t>
            </a:r>
          </a:p>
          <a:p>
            <a:pPr algn="l"/>
            <a:r>
              <a:rPr lang="en-GB" sz="2800" b="0" i="0" u="none" strike="noStrike" baseline="0" dirty="0">
                <a:latin typeface="Times-Roman"/>
              </a:rPr>
              <a:t>Span of slab 4.0 m</a:t>
            </a:r>
          </a:p>
          <a:p>
            <a:pPr algn="l"/>
            <a:r>
              <a:rPr lang="en-GB" sz="2800" b="0" i="0" u="none" strike="noStrike" baseline="0" dirty="0">
                <a:latin typeface="Times-Roman"/>
              </a:rPr>
              <a:t>Nominal maximum aggregate size 14 mm</a:t>
            </a:r>
            <a:endParaRPr lang="en-US" dirty="0"/>
          </a:p>
        </p:txBody>
      </p:sp>
    </p:spTree>
    <p:extLst>
      <p:ext uri="{BB962C8B-B14F-4D97-AF65-F5344CB8AC3E}">
        <p14:creationId xmlns:p14="http://schemas.microsoft.com/office/powerpoint/2010/main" val="650465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206</TotalTime>
  <Words>1336</Words>
  <Application>Microsoft Office PowerPoint</Application>
  <PresentationFormat>Widescreen</PresentationFormat>
  <Paragraphs>60</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Aptos</vt:lpstr>
      <vt:lpstr>Aptos Display</vt:lpstr>
      <vt:lpstr>Arial</vt:lpstr>
      <vt:lpstr>Plantin</vt:lpstr>
      <vt:lpstr>Plantin-Italic</vt:lpstr>
      <vt:lpstr>Times-Bold</vt:lpstr>
      <vt:lpstr>Times-BoldItalic</vt:lpstr>
      <vt:lpstr>Times-Italic</vt:lpstr>
      <vt:lpstr>Times-Roman</vt:lpstr>
      <vt:lpstr>Office Theme</vt:lpstr>
      <vt:lpstr>Ribbed, Waffle, &amp; Hollow Blocks Slabs</vt:lpstr>
      <vt:lpstr>Ribbed Slabs</vt:lpstr>
      <vt:lpstr>Continued</vt:lpstr>
      <vt:lpstr>Continued</vt:lpstr>
      <vt:lpstr>Continued</vt:lpstr>
      <vt:lpstr>Continued</vt:lpstr>
      <vt:lpstr>Continued</vt:lpstr>
      <vt:lpstr>Continued</vt:lpstr>
      <vt:lpstr>Example</vt:lpstr>
      <vt:lpstr>Continued</vt:lpstr>
      <vt:lpstr>Continued</vt:lpstr>
      <vt:lpstr>Continued</vt:lpstr>
      <vt:lpstr>Continued</vt:lpstr>
      <vt:lpstr>Continued</vt:lpstr>
      <vt:lpstr>Continued</vt:lpstr>
      <vt:lpstr>Cotinued</vt:lpstr>
      <vt:lpstr>Continued</vt:lpstr>
      <vt:lpstr>Contiued</vt:lpstr>
      <vt:lpstr>General</vt:lpstr>
      <vt:lpstr>Ribbed Slab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Ribbed, Waffle, &amp; Hollow Blocks Slabs</dc:title>
  <dc:creator>Princess Tammykins</dc:creator>
  <cp:lastModifiedBy>kmsatti849@gmail.com</cp:lastModifiedBy>
  <cp:revision>3</cp:revision>
  <dcterms:created xsi:type="dcterms:W3CDTF">2024-07-25T08:05:52Z</dcterms:created>
  <dcterms:modified xsi:type="dcterms:W3CDTF">2024-09-15T09:07:09Z</dcterms:modified>
</cp:coreProperties>
</file>