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80" r:id="rId22"/>
    <p:sldId id="281" r:id="rId23"/>
    <p:sldId id="282" r:id="rId24"/>
    <p:sldId id="283" r:id="rId25"/>
    <p:sldId id="284" r:id="rId26"/>
    <p:sldId id="285" r:id="rId27"/>
    <p:sldId id="290" r:id="rId28"/>
    <p:sldId id="291" r:id="rId29"/>
    <p:sldId id="286" r:id="rId30"/>
    <p:sldId id="287" r:id="rId31"/>
    <p:sldId id="288" r:id="rId32"/>
    <p:sldId id="289" r:id="rId33"/>
    <p:sldId id="275" r:id="rId34"/>
    <p:sldId id="276" r:id="rId35"/>
    <p:sldId id="277" r:id="rId36"/>
    <p:sldId id="278"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73" d="100"/>
          <a:sy n="73" d="100"/>
        </p:scale>
        <p:origin x="-113"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8938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6797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3935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876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86992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3954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6442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27767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7454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8609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9/25/2024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8939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9/25/2024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759452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3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789BAE-453F-7859-D920-785AF54B72C0}"/>
              </a:ext>
            </a:extLst>
          </p:cNvPr>
          <p:cNvPicPr>
            <a:picLocks noChangeAspect="1"/>
          </p:cNvPicPr>
          <p:nvPr/>
        </p:nvPicPr>
        <p:blipFill>
          <a:blip r:embed="rId2"/>
          <a:srcRect r="10666" b="-1"/>
          <a:stretch/>
        </p:blipFill>
        <p:spPr>
          <a:xfrm>
            <a:off x="20" y="10"/>
            <a:ext cx="12191980" cy="6857990"/>
          </a:xfrm>
          <a:prstGeom prst="rect">
            <a:avLst/>
          </a:prstGeom>
        </p:spPr>
      </p:pic>
      <p:sp>
        <p:nvSpPr>
          <p:cNvPr id="189" name="Freeform: Shape 188">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040C4D1-AB1C-7D89-FEA0-D788E4C2E28E}"/>
              </a:ext>
            </a:extLst>
          </p:cNvPr>
          <p:cNvSpPr>
            <a:spLocks noGrp="1"/>
          </p:cNvSpPr>
          <p:nvPr>
            <p:ph type="ctrTitle"/>
          </p:nvPr>
        </p:nvSpPr>
        <p:spPr>
          <a:xfrm>
            <a:off x="769256" y="623429"/>
            <a:ext cx="5036457" cy="1282926"/>
          </a:xfrm>
        </p:spPr>
        <p:txBody>
          <a:bodyPr anchor="b">
            <a:normAutofit/>
          </a:bodyPr>
          <a:lstStyle/>
          <a:p>
            <a:r>
              <a:rPr lang="en-US" err="1"/>
              <a:t>Coulumns</a:t>
            </a:r>
            <a:endParaRPr lang="en-US"/>
          </a:p>
        </p:txBody>
      </p:sp>
      <p:sp>
        <p:nvSpPr>
          <p:cNvPr id="3" name="Subtitle 2">
            <a:extLst>
              <a:ext uri="{FF2B5EF4-FFF2-40B4-BE49-F238E27FC236}">
                <a16:creationId xmlns:a16="http://schemas.microsoft.com/office/drawing/2014/main" id="{C3C25080-E5F6-A87A-8A87-1620BE119A6F}"/>
              </a:ext>
            </a:extLst>
          </p:cNvPr>
          <p:cNvSpPr>
            <a:spLocks noGrp="1"/>
          </p:cNvSpPr>
          <p:nvPr>
            <p:ph type="subTitle" idx="1"/>
          </p:nvPr>
        </p:nvSpPr>
        <p:spPr>
          <a:xfrm>
            <a:off x="943430" y="1942853"/>
            <a:ext cx="4296227" cy="767971"/>
          </a:xfrm>
        </p:spPr>
        <p:txBody>
          <a:bodyPr anchor="t">
            <a:normAutofit/>
          </a:bodyPr>
          <a:lstStyle/>
          <a:p>
            <a:pPr algn="ctr">
              <a:lnSpc>
                <a:spcPct val="90000"/>
              </a:lnSpc>
            </a:pPr>
            <a:endParaRPr lang="en-US" sz="2000" dirty="0"/>
          </a:p>
          <a:p>
            <a:pPr algn="ctr">
              <a:lnSpc>
                <a:spcPct val="90000"/>
              </a:lnSpc>
            </a:pPr>
            <a:r>
              <a:rPr lang="en-US" sz="2000" dirty="0"/>
              <a:t>Lecture (6)</a:t>
            </a:r>
          </a:p>
        </p:txBody>
      </p:sp>
      <p:sp>
        <p:nvSpPr>
          <p:cNvPr id="191" name="Freeform: Shape 190">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72543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B78F-536E-640E-622A-FC1A1E0A56DB}"/>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Example</a:t>
            </a:r>
          </a:p>
        </p:txBody>
      </p:sp>
      <p:pic>
        <p:nvPicPr>
          <p:cNvPr id="5" name="Content Placeholder 4">
            <a:extLst>
              <a:ext uri="{FF2B5EF4-FFF2-40B4-BE49-F238E27FC236}">
                <a16:creationId xmlns:a16="http://schemas.microsoft.com/office/drawing/2014/main" id="{1DFDF5FA-5FCE-B4DC-A29A-E6F2262D8BBC}"/>
              </a:ext>
            </a:extLst>
          </p:cNvPr>
          <p:cNvPicPr>
            <a:picLocks noGrp="1" noChangeAspect="1"/>
          </p:cNvPicPr>
          <p:nvPr>
            <p:ph idx="1"/>
          </p:nvPr>
        </p:nvPicPr>
        <p:blipFill>
          <a:blip r:embed="rId2"/>
          <a:stretch>
            <a:fillRect/>
          </a:stretch>
        </p:blipFill>
        <p:spPr>
          <a:xfrm>
            <a:off x="2302934" y="1151468"/>
            <a:ext cx="7755466" cy="5148322"/>
          </a:xfrm>
        </p:spPr>
      </p:pic>
    </p:spTree>
    <p:extLst>
      <p:ext uri="{BB962C8B-B14F-4D97-AF65-F5344CB8AC3E}">
        <p14:creationId xmlns:p14="http://schemas.microsoft.com/office/powerpoint/2010/main" val="390319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0641-E6B0-8338-56C5-A00E9ADF5828}"/>
              </a:ext>
            </a:extLst>
          </p:cNvPr>
          <p:cNvSpPr>
            <a:spLocks noGrp="1"/>
          </p:cNvSpPr>
          <p:nvPr>
            <p:ph type="title"/>
          </p:nvPr>
        </p:nvSpPr>
        <p:spPr>
          <a:xfrm>
            <a:off x="1020724" y="558210"/>
            <a:ext cx="10333075" cy="39005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2973733C-C2C6-BD9C-7BE8-6EB7ABE041AC}"/>
              </a:ext>
            </a:extLst>
          </p:cNvPr>
          <p:cNvPicPr>
            <a:picLocks noGrp="1" noChangeAspect="1"/>
          </p:cNvPicPr>
          <p:nvPr>
            <p:ph idx="1"/>
          </p:nvPr>
        </p:nvPicPr>
        <p:blipFill>
          <a:blip r:embed="rId2"/>
          <a:stretch>
            <a:fillRect/>
          </a:stretch>
        </p:blipFill>
        <p:spPr>
          <a:xfrm>
            <a:off x="2235200" y="948268"/>
            <a:ext cx="8034867" cy="5351523"/>
          </a:xfrm>
        </p:spPr>
      </p:pic>
    </p:spTree>
    <p:extLst>
      <p:ext uri="{BB962C8B-B14F-4D97-AF65-F5344CB8AC3E}">
        <p14:creationId xmlns:p14="http://schemas.microsoft.com/office/powerpoint/2010/main" val="4763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4ACE-6DAF-AE74-B40C-590A73860CA4}"/>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96C032BF-7A43-CDE6-F54D-B7737AA0DBBD}"/>
              </a:ext>
            </a:extLst>
          </p:cNvPr>
          <p:cNvPicPr>
            <a:picLocks noGrp="1" noChangeAspect="1"/>
          </p:cNvPicPr>
          <p:nvPr>
            <p:ph idx="1"/>
          </p:nvPr>
        </p:nvPicPr>
        <p:blipFill>
          <a:blip r:embed="rId2"/>
          <a:stretch>
            <a:fillRect/>
          </a:stretch>
        </p:blipFill>
        <p:spPr>
          <a:xfrm>
            <a:off x="2260601" y="1016000"/>
            <a:ext cx="8060266" cy="5283790"/>
          </a:xfrm>
        </p:spPr>
      </p:pic>
    </p:spTree>
    <p:extLst>
      <p:ext uri="{BB962C8B-B14F-4D97-AF65-F5344CB8AC3E}">
        <p14:creationId xmlns:p14="http://schemas.microsoft.com/office/powerpoint/2010/main" val="310881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7B49-8D8C-C71F-5EBF-9CBC183EB527}"/>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DD0D4086-DEAA-8364-BDF3-C30F9DC3B537}"/>
              </a:ext>
            </a:extLst>
          </p:cNvPr>
          <p:cNvPicPr>
            <a:picLocks noGrp="1" noChangeAspect="1"/>
          </p:cNvPicPr>
          <p:nvPr>
            <p:ph idx="1"/>
          </p:nvPr>
        </p:nvPicPr>
        <p:blipFill>
          <a:blip r:embed="rId2"/>
          <a:stretch>
            <a:fillRect/>
          </a:stretch>
        </p:blipFill>
        <p:spPr>
          <a:xfrm>
            <a:off x="2311400" y="941388"/>
            <a:ext cx="8204200" cy="5358402"/>
          </a:xfrm>
        </p:spPr>
      </p:pic>
    </p:spTree>
    <p:extLst>
      <p:ext uri="{BB962C8B-B14F-4D97-AF65-F5344CB8AC3E}">
        <p14:creationId xmlns:p14="http://schemas.microsoft.com/office/powerpoint/2010/main" val="38897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7D29-0A45-3BEA-5C59-32E1F59157FD}"/>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A6F7D8FC-2E6B-8AC2-93FC-07CD3FA6DEB6}"/>
              </a:ext>
            </a:extLst>
          </p:cNvPr>
          <p:cNvPicPr>
            <a:picLocks noGrp="1" noChangeAspect="1"/>
          </p:cNvPicPr>
          <p:nvPr>
            <p:ph idx="1"/>
          </p:nvPr>
        </p:nvPicPr>
        <p:blipFill>
          <a:blip r:embed="rId2"/>
          <a:stretch>
            <a:fillRect/>
          </a:stretch>
        </p:blipFill>
        <p:spPr>
          <a:xfrm>
            <a:off x="2506133" y="1024467"/>
            <a:ext cx="6790267" cy="5359399"/>
          </a:xfrm>
        </p:spPr>
      </p:pic>
    </p:spTree>
    <p:extLst>
      <p:ext uri="{BB962C8B-B14F-4D97-AF65-F5344CB8AC3E}">
        <p14:creationId xmlns:p14="http://schemas.microsoft.com/office/powerpoint/2010/main" val="41022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4D6E-CCC9-1052-781E-86D4678ECE9A}"/>
              </a:ext>
            </a:extLst>
          </p:cNvPr>
          <p:cNvSpPr>
            <a:spLocks noGrp="1"/>
          </p:cNvSpPr>
          <p:nvPr>
            <p:ph type="title"/>
          </p:nvPr>
        </p:nvSpPr>
        <p:spPr>
          <a:xfrm>
            <a:off x="1020724" y="558210"/>
            <a:ext cx="10333075" cy="418804"/>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7A0FF8C6-71E1-FD11-F83C-A9BE4B3184D5}"/>
              </a:ext>
            </a:extLst>
          </p:cNvPr>
          <p:cNvPicPr>
            <a:picLocks noGrp="1" noChangeAspect="1"/>
          </p:cNvPicPr>
          <p:nvPr>
            <p:ph idx="1"/>
          </p:nvPr>
        </p:nvPicPr>
        <p:blipFill>
          <a:blip r:embed="rId2"/>
          <a:stretch>
            <a:fillRect/>
          </a:stretch>
        </p:blipFill>
        <p:spPr>
          <a:xfrm>
            <a:off x="2057401" y="977014"/>
            <a:ext cx="7933266" cy="5322776"/>
          </a:xfrm>
        </p:spPr>
      </p:pic>
    </p:spTree>
    <p:extLst>
      <p:ext uri="{BB962C8B-B14F-4D97-AF65-F5344CB8AC3E}">
        <p14:creationId xmlns:p14="http://schemas.microsoft.com/office/powerpoint/2010/main" val="213152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EDEA-7C56-6C08-A380-11D838EA86EA}"/>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8FFDC80B-C852-34B5-934D-2220606921B8}"/>
              </a:ext>
            </a:extLst>
          </p:cNvPr>
          <p:cNvPicPr>
            <a:picLocks noGrp="1" noChangeAspect="1"/>
          </p:cNvPicPr>
          <p:nvPr>
            <p:ph idx="1"/>
          </p:nvPr>
        </p:nvPicPr>
        <p:blipFill>
          <a:blip r:embed="rId2"/>
          <a:stretch>
            <a:fillRect/>
          </a:stretch>
        </p:blipFill>
        <p:spPr>
          <a:xfrm>
            <a:off x="2692400" y="1083734"/>
            <a:ext cx="6883400" cy="5216056"/>
          </a:xfrm>
        </p:spPr>
      </p:pic>
    </p:spTree>
    <p:extLst>
      <p:ext uri="{BB962C8B-B14F-4D97-AF65-F5344CB8AC3E}">
        <p14:creationId xmlns:p14="http://schemas.microsoft.com/office/powerpoint/2010/main" val="382236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AD2A-EA48-C896-9C8F-9136E39D9CFB}"/>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AA1D7D9C-7844-ADA5-928F-BEC153306C15}"/>
              </a:ext>
            </a:extLst>
          </p:cNvPr>
          <p:cNvPicPr>
            <a:picLocks noGrp="1" noChangeAspect="1"/>
          </p:cNvPicPr>
          <p:nvPr>
            <p:ph idx="1"/>
          </p:nvPr>
        </p:nvPicPr>
        <p:blipFill>
          <a:blip r:embed="rId2"/>
          <a:stretch>
            <a:fillRect/>
          </a:stretch>
        </p:blipFill>
        <p:spPr>
          <a:xfrm>
            <a:off x="2489200" y="1007534"/>
            <a:ext cx="7035799" cy="5292256"/>
          </a:xfrm>
        </p:spPr>
      </p:pic>
    </p:spTree>
    <p:extLst>
      <p:ext uri="{BB962C8B-B14F-4D97-AF65-F5344CB8AC3E}">
        <p14:creationId xmlns:p14="http://schemas.microsoft.com/office/powerpoint/2010/main" val="1951391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1BBD-0AE8-B7F1-532B-43D511A9E433}"/>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B929C3D5-3406-B640-CA4A-E871CC5E26C6}"/>
              </a:ext>
            </a:extLst>
          </p:cNvPr>
          <p:cNvPicPr>
            <a:picLocks noGrp="1" noChangeAspect="1"/>
          </p:cNvPicPr>
          <p:nvPr>
            <p:ph idx="1"/>
          </p:nvPr>
        </p:nvPicPr>
        <p:blipFill>
          <a:blip r:embed="rId2"/>
          <a:stretch>
            <a:fillRect/>
          </a:stretch>
        </p:blipFill>
        <p:spPr>
          <a:xfrm>
            <a:off x="2666999" y="941388"/>
            <a:ext cx="7272867" cy="5358402"/>
          </a:xfrm>
        </p:spPr>
      </p:pic>
    </p:spTree>
    <p:extLst>
      <p:ext uri="{BB962C8B-B14F-4D97-AF65-F5344CB8AC3E}">
        <p14:creationId xmlns:p14="http://schemas.microsoft.com/office/powerpoint/2010/main" val="195341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E95B-3ABA-4068-537E-28894B76B100}"/>
              </a:ext>
            </a:extLst>
          </p:cNvPr>
          <p:cNvSpPr>
            <a:spLocks noGrp="1"/>
          </p:cNvSpPr>
          <p:nvPr>
            <p:ph type="title"/>
          </p:nvPr>
        </p:nvSpPr>
        <p:spPr>
          <a:xfrm>
            <a:off x="1020724" y="558209"/>
            <a:ext cx="10333075" cy="427769"/>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8F428E8E-87F0-1E04-B3CD-2D67715CE44C}"/>
              </a:ext>
            </a:extLst>
          </p:cNvPr>
          <p:cNvPicPr>
            <a:picLocks noGrp="1" noChangeAspect="1"/>
          </p:cNvPicPr>
          <p:nvPr>
            <p:ph idx="1"/>
          </p:nvPr>
        </p:nvPicPr>
        <p:blipFill>
          <a:blip r:embed="rId2"/>
          <a:stretch>
            <a:fillRect/>
          </a:stretch>
        </p:blipFill>
        <p:spPr>
          <a:xfrm>
            <a:off x="2311401" y="985977"/>
            <a:ext cx="7662332" cy="5313813"/>
          </a:xfrm>
        </p:spPr>
      </p:pic>
    </p:spTree>
    <p:extLst>
      <p:ext uri="{BB962C8B-B14F-4D97-AF65-F5344CB8AC3E}">
        <p14:creationId xmlns:p14="http://schemas.microsoft.com/office/powerpoint/2010/main" val="53473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0C17-48A8-65BE-002D-F9CB7565FCD9}"/>
              </a:ext>
            </a:extLst>
          </p:cNvPr>
          <p:cNvSpPr>
            <a:spLocks noGrp="1"/>
          </p:cNvSpPr>
          <p:nvPr>
            <p:ph type="title"/>
          </p:nvPr>
        </p:nvSpPr>
        <p:spPr/>
        <p:txBody>
          <a:bodyPr>
            <a:normAutofit/>
          </a:bodyPr>
          <a:lstStyle/>
          <a:p>
            <a:r>
              <a:rPr lang="en-US" sz="3200" dirty="0">
                <a:solidFill>
                  <a:srgbClr val="FF0000"/>
                </a:solidFill>
              </a:rPr>
              <a:t>Short, slender, Braced &amp; unbraced columns</a:t>
            </a:r>
          </a:p>
        </p:txBody>
      </p:sp>
      <p:pic>
        <p:nvPicPr>
          <p:cNvPr id="5" name="Content Placeholder 4">
            <a:extLst>
              <a:ext uri="{FF2B5EF4-FFF2-40B4-BE49-F238E27FC236}">
                <a16:creationId xmlns:a16="http://schemas.microsoft.com/office/drawing/2014/main" id="{873118B3-C7EC-EB36-FCF2-4998277513E7}"/>
              </a:ext>
            </a:extLst>
          </p:cNvPr>
          <p:cNvPicPr>
            <a:picLocks noGrp="1" noChangeAspect="1"/>
          </p:cNvPicPr>
          <p:nvPr>
            <p:ph idx="1"/>
          </p:nvPr>
        </p:nvPicPr>
        <p:blipFill>
          <a:blip r:embed="rId2"/>
          <a:stretch>
            <a:fillRect/>
          </a:stretch>
        </p:blipFill>
        <p:spPr>
          <a:xfrm>
            <a:off x="701990" y="1669978"/>
            <a:ext cx="8821271" cy="1837765"/>
          </a:xfrm>
        </p:spPr>
      </p:pic>
      <p:pic>
        <p:nvPicPr>
          <p:cNvPr id="7" name="Picture 6">
            <a:extLst>
              <a:ext uri="{FF2B5EF4-FFF2-40B4-BE49-F238E27FC236}">
                <a16:creationId xmlns:a16="http://schemas.microsoft.com/office/drawing/2014/main" id="{EE9841CB-E69E-FB3D-2B99-4D011A3689FA}"/>
              </a:ext>
            </a:extLst>
          </p:cNvPr>
          <p:cNvPicPr>
            <a:picLocks noChangeAspect="1"/>
          </p:cNvPicPr>
          <p:nvPr/>
        </p:nvPicPr>
        <p:blipFill>
          <a:blip r:embed="rId3"/>
          <a:stretch>
            <a:fillRect/>
          </a:stretch>
        </p:blipFill>
        <p:spPr>
          <a:xfrm>
            <a:off x="2545237" y="3789575"/>
            <a:ext cx="5561815" cy="1574277"/>
          </a:xfrm>
          <a:prstGeom prst="rect">
            <a:avLst/>
          </a:prstGeom>
        </p:spPr>
      </p:pic>
    </p:spTree>
    <p:extLst>
      <p:ext uri="{BB962C8B-B14F-4D97-AF65-F5344CB8AC3E}">
        <p14:creationId xmlns:p14="http://schemas.microsoft.com/office/powerpoint/2010/main" val="264063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189E-3D45-1EBE-135B-7F4E282AA3A4}"/>
              </a:ext>
            </a:extLst>
          </p:cNvPr>
          <p:cNvSpPr>
            <a:spLocks noGrp="1"/>
          </p:cNvSpPr>
          <p:nvPr>
            <p:ph type="title"/>
          </p:nvPr>
        </p:nvSpPr>
        <p:spPr>
          <a:xfrm>
            <a:off x="1020724" y="558209"/>
            <a:ext cx="10333075" cy="382771"/>
          </a:xfrm>
        </p:spPr>
        <p:txBody>
          <a:bodyPr>
            <a:normAutofit fontScale="90000"/>
          </a:bodyPr>
          <a:lstStyle/>
          <a:p>
            <a:r>
              <a:rPr lang="en-US" sz="3200" dirty="0">
                <a:solidFill>
                  <a:srgbClr val="FF0000"/>
                </a:solidFill>
              </a:rPr>
              <a:t>Biaxial bending</a:t>
            </a:r>
          </a:p>
        </p:txBody>
      </p:sp>
      <p:sp>
        <p:nvSpPr>
          <p:cNvPr id="3" name="Content Placeholder 2">
            <a:extLst>
              <a:ext uri="{FF2B5EF4-FFF2-40B4-BE49-F238E27FC236}">
                <a16:creationId xmlns:a16="http://schemas.microsoft.com/office/drawing/2014/main" id="{41C14B98-4C20-A634-A5CB-953AA0E79E61}"/>
              </a:ext>
            </a:extLst>
          </p:cNvPr>
          <p:cNvSpPr>
            <a:spLocks noGrp="1"/>
          </p:cNvSpPr>
          <p:nvPr>
            <p:ph idx="1"/>
          </p:nvPr>
        </p:nvSpPr>
        <p:spPr>
          <a:xfrm>
            <a:off x="1020726" y="940979"/>
            <a:ext cx="10333074" cy="5358811"/>
          </a:xfrm>
        </p:spPr>
        <p:txBody>
          <a:bodyPr/>
          <a:lstStyle/>
          <a:p>
            <a:pPr algn="l"/>
            <a:r>
              <a:rPr lang="en-GB" sz="1800" b="0" i="0" u="none" strike="noStrike" baseline="0" dirty="0">
                <a:latin typeface="CenturySchoolbook"/>
              </a:rPr>
              <a:t>When it is necessary to consider biaxial bending and in the absence of more rigorous calculations in accordance with </a:t>
            </a:r>
            <a:r>
              <a:rPr lang="en-GB" sz="1800" b="1" i="0" u="none" strike="noStrike" baseline="0" dirty="0">
                <a:latin typeface="CenturySchoolbook,Bold"/>
              </a:rPr>
              <a:t>3.4.4.1</a:t>
            </a:r>
            <a:r>
              <a:rPr lang="en-GB" sz="1800" b="0" i="0" u="none" strike="noStrike" baseline="0" dirty="0">
                <a:latin typeface="CenturySchoolbook"/>
              </a:rPr>
              <a:t>, symmetrically-reinforced rectangular sections may be designed to withstand an increased moment about one axis given by the following equations:</a:t>
            </a:r>
          </a:p>
          <a:p>
            <a:pPr algn="l"/>
            <a:endParaRPr lang="en-GB" sz="1800" b="0" dirty="0">
              <a:latin typeface="CenturySchoolbook"/>
            </a:endParaRPr>
          </a:p>
          <a:p>
            <a:pPr algn="l"/>
            <a:endParaRPr lang="en-GB" sz="1800" b="0" i="0" u="none" strike="noStrike" baseline="0" dirty="0">
              <a:latin typeface="CenturySchoolbook"/>
            </a:endParaRPr>
          </a:p>
          <a:p>
            <a:pPr algn="l"/>
            <a:endParaRPr lang="en-GB" sz="1800" b="0" dirty="0">
              <a:latin typeface="CenturySchoolbook"/>
            </a:endParaRPr>
          </a:p>
          <a:p>
            <a:pPr algn="l"/>
            <a:endParaRPr lang="en-GB" sz="1800" b="0" i="0" u="none" strike="noStrike" baseline="0" dirty="0">
              <a:latin typeface="CenturySchoolbook"/>
            </a:endParaRPr>
          </a:p>
          <a:p>
            <a:pPr algn="l"/>
            <a:endParaRPr lang="en-US" dirty="0"/>
          </a:p>
        </p:txBody>
      </p:sp>
      <p:pic>
        <p:nvPicPr>
          <p:cNvPr id="5" name="Picture 4">
            <a:extLst>
              <a:ext uri="{FF2B5EF4-FFF2-40B4-BE49-F238E27FC236}">
                <a16:creationId xmlns:a16="http://schemas.microsoft.com/office/drawing/2014/main" id="{A58FC263-978D-C4E5-85F2-709A320CB5F6}"/>
              </a:ext>
            </a:extLst>
          </p:cNvPr>
          <p:cNvPicPr>
            <a:picLocks noChangeAspect="1"/>
          </p:cNvPicPr>
          <p:nvPr/>
        </p:nvPicPr>
        <p:blipFill>
          <a:blip r:embed="rId2"/>
          <a:stretch>
            <a:fillRect/>
          </a:stretch>
        </p:blipFill>
        <p:spPr>
          <a:xfrm>
            <a:off x="838200" y="1845373"/>
            <a:ext cx="4840941" cy="1183341"/>
          </a:xfrm>
          <a:prstGeom prst="rect">
            <a:avLst/>
          </a:prstGeom>
        </p:spPr>
      </p:pic>
      <p:pic>
        <p:nvPicPr>
          <p:cNvPr id="7" name="Picture 6">
            <a:extLst>
              <a:ext uri="{FF2B5EF4-FFF2-40B4-BE49-F238E27FC236}">
                <a16:creationId xmlns:a16="http://schemas.microsoft.com/office/drawing/2014/main" id="{3BAF2E9B-1752-E72B-8670-22A312ABB98C}"/>
              </a:ext>
            </a:extLst>
          </p:cNvPr>
          <p:cNvPicPr>
            <a:picLocks noChangeAspect="1"/>
          </p:cNvPicPr>
          <p:nvPr/>
        </p:nvPicPr>
        <p:blipFill>
          <a:blip r:embed="rId3"/>
          <a:stretch>
            <a:fillRect/>
          </a:stretch>
        </p:blipFill>
        <p:spPr>
          <a:xfrm>
            <a:off x="753359" y="3318299"/>
            <a:ext cx="6167718" cy="1021976"/>
          </a:xfrm>
          <a:prstGeom prst="rect">
            <a:avLst/>
          </a:prstGeom>
        </p:spPr>
      </p:pic>
    </p:spTree>
    <p:extLst>
      <p:ext uri="{BB962C8B-B14F-4D97-AF65-F5344CB8AC3E}">
        <p14:creationId xmlns:p14="http://schemas.microsoft.com/office/powerpoint/2010/main" val="201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021A-2F1D-2334-AACB-FD17BD136F12}"/>
              </a:ext>
            </a:extLst>
          </p:cNvPr>
          <p:cNvSpPr>
            <a:spLocks noGrp="1"/>
          </p:cNvSpPr>
          <p:nvPr>
            <p:ph type="title"/>
          </p:nvPr>
        </p:nvSpPr>
        <p:spPr>
          <a:xfrm>
            <a:off x="1020724" y="558209"/>
            <a:ext cx="10333075" cy="478655"/>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DF274087-0BBE-6C6E-FC77-28EFE6A90853}"/>
              </a:ext>
            </a:extLst>
          </p:cNvPr>
          <p:cNvPicPr>
            <a:picLocks noGrp="1" noChangeAspect="1"/>
          </p:cNvPicPr>
          <p:nvPr>
            <p:ph idx="1"/>
          </p:nvPr>
        </p:nvPicPr>
        <p:blipFill>
          <a:blip r:embed="rId2"/>
          <a:stretch>
            <a:fillRect/>
          </a:stretch>
        </p:blipFill>
        <p:spPr>
          <a:xfrm>
            <a:off x="933255" y="1036864"/>
            <a:ext cx="3186258" cy="4892596"/>
          </a:xfrm>
        </p:spPr>
      </p:pic>
      <p:pic>
        <p:nvPicPr>
          <p:cNvPr id="7" name="Picture 6">
            <a:extLst>
              <a:ext uri="{FF2B5EF4-FFF2-40B4-BE49-F238E27FC236}">
                <a16:creationId xmlns:a16="http://schemas.microsoft.com/office/drawing/2014/main" id="{3511E765-90BE-E07D-C872-D1411044A9F3}"/>
              </a:ext>
            </a:extLst>
          </p:cNvPr>
          <p:cNvPicPr>
            <a:picLocks noChangeAspect="1"/>
          </p:cNvPicPr>
          <p:nvPr/>
        </p:nvPicPr>
        <p:blipFill>
          <a:blip r:embed="rId3"/>
          <a:stretch>
            <a:fillRect/>
          </a:stretch>
        </p:blipFill>
        <p:spPr>
          <a:xfrm>
            <a:off x="4289611" y="2468232"/>
            <a:ext cx="7064188" cy="1802110"/>
          </a:xfrm>
          <a:prstGeom prst="rect">
            <a:avLst/>
          </a:prstGeom>
        </p:spPr>
      </p:pic>
    </p:spTree>
    <p:extLst>
      <p:ext uri="{BB962C8B-B14F-4D97-AF65-F5344CB8AC3E}">
        <p14:creationId xmlns:p14="http://schemas.microsoft.com/office/powerpoint/2010/main" val="363614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F972-5DAD-CB12-A065-F6F081896BF6}"/>
              </a:ext>
            </a:extLst>
          </p:cNvPr>
          <p:cNvSpPr>
            <a:spLocks noGrp="1"/>
          </p:cNvSpPr>
          <p:nvPr>
            <p:ph type="title"/>
          </p:nvPr>
        </p:nvSpPr>
        <p:spPr>
          <a:xfrm>
            <a:off x="1020724" y="558209"/>
            <a:ext cx="10333075" cy="527641"/>
          </a:xfrm>
        </p:spPr>
        <p:txBody>
          <a:bodyPr>
            <a:normAutofit fontScale="90000"/>
          </a:bodyPr>
          <a:lstStyle/>
          <a:p>
            <a:r>
              <a:rPr lang="en-US" sz="3200" dirty="0">
                <a:solidFill>
                  <a:srgbClr val="FF0000"/>
                </a:solidFill>
              </a:rPr>
              <a:t>Design charts</a:t>
            </a:r>
          </a:p>
        </p:txBody>
      </p:sp>
      <p:sp>
        <p:nvSpPr>
          <p:cNvPr id="3" name="Content Placeholder 2">
            <a:extLst>
              <a:ext uri="{FF2B5EF4-FFF2-40B4-BE49-F238E27FC236}">
                <a16:creationId xmlns:a16="http://schemas.microsoft.com/office/drawing/2014/main" id="{2756568D-0DC1-2659-CA39-48674DB6B000}"/>
              </a:ext>
            </a:extLst>
          </p:cNvPr>
          <p:cNvSpPr>
            <a:spLocks noGrp="1"/>
          </p:cNvSpPr>
          <p:nvPr>
            <p:ph idx="1"/>
          </p:nvPr>
        </p:nvSpPr>
        <p:spPr>
          <a:xfrm>
            <a:off x="1020726" y="1012371"/>
            <a:ext cx="10333074" cy="4904649"/>
          </a:xfrm>
        </p:spPr>
        <p:txBody>
          <a:bodyPr/>
          <a:lstStyle/>
          <a:p>
            <a:pPr algn="l"/>
            <a:r>
              <a:rPr lang="en-GB" sz="1800" b="1" i="0" u="none" strike="noStrike" baseline="0" dirty="0">
                <a:latin typeface="CenturySchoolbook,Bold"/>
              </a:rPr>
              <a:t> </a:t>
            </a:r>
            <a:r>
              <a:rPr lang="en-GB" sz="1800" b="1" i="1" u="none" strike="noStrike" baseline="0" dirty="0">
                <a:latin typeface="CenturySchoolbook,BoldItalic"/>
              </a:rPr>
              <a:t>Design charts for symmetrically-reinforced columns                                                                                     </a:t>
            </a:r>
            <a:r>
              <a:rPr lang="en-GB" sz="1800" b="0" i="0" u="none" strike="noStrike" baseline="0" dirty="0">
                <a:latin typeface="CenturySchoolbook"/>
              </a:rPr>
              <a:t>Design charts for symmetrically-reinforced columns are given in BS 8110-3. They are based on Figure 2.1 and Figure 2.2 of this code (BS 8110-1)and the assumptions of </a:t>
            </a:r>
            <a:r>
              <a:rPr lang="en-GB" sz="1800" b="1" i="0" u="none" strike="noStrike" baseline="0" dirty="0">
                <a:latin typeface="CenturySchoolbook,Bold"/>
              </a:rPr>
              <a:t>3.4.4.1</a:t>
            </a:r>
            <a:r>
              <a:rPr lang="en-GB" sz="1800" b="0" i="0" u="none" strike="noStrike" baseline="0" dirty="0">
                <a:latin typeface="CenturySchoolbook"/>
              </a:rPr>
              <a:t>.                                             Note: BS 8110-3 uses a value of 1.15 for </a:t>
            </a:r>
            <a:r>
              <a:rPr lang="en-GB" sz="1800" b="0" i="0" u="none" strike="noStrike" baseline="0" dirty="0">
                <a:latin typeface="CenturySchoolbook"/>
                <a:sym typeface="Symbol" panose="05050102010706020507" pitchFamily="18" charset="2"/>
              </a:rPr>
              <a:t></a:t>
            </a:r>
            <a:r>
              <a:rPr lang="en-GB" sz="1800" b="0" i="0" u="none" strike="noStrike" baseline="0" dirty="0">
                <a:latin typeface="CenturySchoolbook"/>
              </a:rPr>
              <a:t>m, (1.05), for reinforcement, which is conservative.                     *</a:t>
            </a:r>
            <a:r>
              <a:rPr lang="en-GB" sz="1800" b="0" i="0" u="none" strike="noStrike" baseline="0" dirty="0">
                <a:latin typeface="Plantin"/>
              </a:rPr>
              <a:t>The area of longitudinal steel for columns resisting axial loads and uniaxial or biaxial bending is normally calculated using the design charts in Part 3 </a:t>
            </a:r>
            <a:r>
              <a:rPr lang="en-US" sz="1800" b="0" i="0" u="none" strike="noStrike" baseline="0" dirty="0">
                <a:latin typeface="Plantin"/>
              </a:rPr>
              <a:t>of BS 8110.                                                                     </a:t>
            </a:r>
            <a:r>
              <a:rPr lang="en-GB" sz="1800" b="0" i="0" u="none" strike="noStrike" baseline="0" dirty="0">
                <a:latin typeface="Plantin"/>
              </a:rPr>
              <a:t>It should be noted that each chart is particular </a:t>
            </a:r>
            <a:r>
              <a:rPr lang="en-US" sz="1800" b="0" i="0" u="none" strike="noStrike" baseline="0" dirty="0">
                <a:latin typeface="Plantin"/>
              </a:rPr>
              <a:t>for a selected                                                                                </a:t>
            </a:r>
            <a:r>
              <a:rPr lang="en-GB" sz="1800" b="0" i="0" u="none" strike="noStrike" baseline="0" dirty="0">
                <a:latin typeface="Plantin"/>
              </a:rPr>
              <a:t>1. characteristic strength of concrete, </a:t>
            </a:r>
            <a:r>
              <a:rPr lang="en-GB" sz="1800" b="0" i="1" u="none" strike="noStrike" baseline="0" dirty="0" err="1">
                <a:latin typeface="Plantin-Italic"/>
              </a:rPr>
              <a:t>f</a:t>
            </a:r>
            <a:r>
              <a:rPr lang="en-GB" sz="1800" b="0" i="0" u="none" strike="noStrike" baseline="0" dirty="0" err="1">
                <a:latin typeface="Plantin"/>
              </a:rPr>
              <a:t>cu</a:t>
            </a:r>
            <a:r>
              <a:rPr lang="en-GB" sz="1800" b="0" i="0" u="none" strike="noStrike" baseline="0" dirty="0">
                <a:latin typeface="Plantin"/>
              </a:rPr>
              <a:t>;                                                                                                                 2. characteristic strength of reinforcement, </a:t>
            </a:r>
            <a:r>
              <a:rPr lang="en-GB" sz="1800" b="0" i="1" u="none" strike="noStrike" baseline="0" dirty="0" err="1">
                <a:latin typeface="Plantin-Italic"/>
              </a:rPr>
              <a:t>f</a:t>
            </a:r>
            <a:r>
              <a:rPr lang="en-GB" sz="1800" b="0" i="0" u="none" strike="noStrike" baseline="0" dirty="0" err="1">
                <a:latin typeface="Plantin"/>
              </a:rPr>
              <a:t>y</a:t>
            </a:r>
            <a:r>
              <a:rPr lang="en-GB" sz="1800" b="0" i="0" u="none" strike="noStrike" baseline="0" dirty="0">
                <a:latin typeface="Plantin"/>
              </a:rPr>
              <a:t>;                                                                                                                </a:t>
            </a:r>
            <a:r>
              <a:rPr lang="en-US" sz="1800" b="0" i="0" u="none" strike="noStrike" baseline="0" dirty="0">
                <a:latin typeface="Plantin"/>
              </a:rPr>
              <a:t>3. </a:t>
            </a:r>
            <a:r>
              <a:rPr lang="en-US" sz="1800" b="0" i="1" u="none" strike="noStrike" baseline="0" dirty="0">
                <a:latin typeface="Plantin-Italic"/>
              </a:rPr>
              <a:t>d</a:t>
            </a:r>
            <a:r>
              <a:rPr lang="en-US" sz="1800" b="0" i="0" u="none" strike="noStrike" baseline="0" dirty="0">
                <a:latin typeface="Plantin"/>
              </a:rPr>
              <a:t>/</a:t>
            </a:r>
            <a:r>
              <a:rPr lang="en-US" sz="1800" b="0" i="1" u="none" strike="noStrike" baseline="0" dirty="0">
                <a:latin typeface="Plantin-Italic"/>
              </a:rPr>
              <a:t>h </a:t>
            </a:r>
            <a:r>
              <a:rPr lang="en-US" sz="1800" b="0" i="0" u="none" strike="noStrike" baseline="0" dirty="0">
                <a:latin typeface="Plantin"/>
              </a:rPr>
              <a:t>ratio.                                                                                                                                                              </a:t>
            </a:r>
            <a:r>
              <a:rPr lang="en-GB" sz="1800" b="0" i="0" u="none" strike="noStrike" baseline="0" dirty="0">
                <a:latin typeface="Plantin"/>
              </a:rPr>
              <a:t>Design charts are available for concrete grades 25, 30, 35, 40, 45 and 50 and reinforcement grade 460. For a specified concrete and steel strength there is a series of charts for different </a:t>
            </a:r>
            <a:r>
              <a:rPr lang="en-GB" sz="1800" b="0" i="1" u="none" strike="noStrike" baseline="0" dirty="0">
                <a:latin typeface="Plantin-Italic"/>
              </a:rPr>
              <a:t>d/h </a:t>
            </a:r>
            <a:r>
              <a:rPr lang="en-GB" sz="1800" b="0" i="0" u="none" strike="noStrike" baseline="0" dirty="0">
                <a:latin typeface="Plantin"/>
              </a:rPr>
              <a:t>ratios in the range 0.75 to 0.95 in 0.05 increments.</a:t>
            </a:r>
            <a:endParaRPr lang="en-US" dirty="0"/>
          </a:p>
        </p:txBody>
      </p:sp>
    </p:spTree>
    <p:extLst>
      <p:ext uri="{BB962C8B-B14F-4D97-AF65-F5344CB8AC3E}">
        <p14:creationId xmlns:p14="http://schemas.microsoft.com/office/powerpoint/2010/main" val="102611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FDEF-4CC3-F354-4C4A-1144E582DB47}"/>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Example, Design chart</a:t>
            </a:r>
          </a:p>
        </p:txBody>
      </p:sp>
      <p:pic>
        <p:nvPicPr>
          <p:cNvPr id="8" name="Content Placeholder 7">
            <a:extLst>
              <a:ext uri="{FF2B5EF4-FFF2-40B4-BE49-F238E27FC236}">
                <a16:creationId xmlns:a16="http://schemas.microsoft.com/office/drawing/2014/main" id="{CF6AE9C6-B4C2-978B-8E58-3D0AF9F6032C}"/>
              </a:ext>
            </a:extLst>
          </p:cNvPr>
          <p:cNvPicPr>
            <a:picLocks noGrp="1" noChangeAspect="1"/>
          </p:cNvPicPr>
          <p:nvPr>
            <p:ph idx="1"/>
          </p:nvPr>
        </p:nvPicPr>
        <p:blipFill>
          <a:blip r:embed="rId2"/>
          <a:stretch>
            <a:fillRect/>
          </a:stretch>
        </p:blipFill>
        <p:spPr>
          <a:xfrm>
            <a:off x="763571" y="1027522"/>
            <a:ext cx="10944520" cy="5272268"/>
          </a:xfrm>
        </p:spPr>
      </p:pic>
    </p:spTree>
    <p:extLst>
      <p:ext uri="{BB962C8B-B14F-4D97-AF65-F5344CB8AC3E}">
        <p14:creationId xmlns:p14="http://schemas.microsoft.com/office/powerpoint/2010/main" val="1199648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38A3-0E58-63C8-2771-36288540DFD5}"/>
              </a:ext>
            </a:extLst>
          </p:cNvPr>
          <p:cNvSpPr>
            <a:spLocks noGrp="1"/>
          </p:cNvSpPr>
          <p:nvPr>
            <p:ph type="title"/>
          </p:nvPr>
        </p:nvSpPr>
        <p:spPr>
          <a:xfrm>
            <a:off x="1020724" y="558209"/>
            <a:ext cx="10333075" cy="382771"/>
          </a:xfrm>
        </p:spPr>
        <p:txBody>
          <a:bodyPr>
            <a:normAutofit fontScale="90000"/>
          </a:bodyPr>
          <a:lstStyle/>
          <a:p>
            <a:r>
              <a:rPr lang="en-US" sz="3200" dirty="0">
                <a:solidFill>
                  <a:srgbClr val="FF0000"/>
                </a:solidFill>
              </a:rPr>
              <a:t>Continued</a:t>
            </a:r>
          </a:p>
        </p:txBody>
      </p:sp>
      <p:sp>
        <p:nvSpPr>
          <p:cNvPr id="3" name="Content Placeholder 2">
            <a:extLst>
              <a:ext uri="{FF2B5EF4-FFF2-40B4-BE49-F238E27FC236}">
                <a16:creationId xmlns:a16="http://schemas.microsoft.com/office/drawing/2014/main" id="{40E0F750-2233-D330-A576-76FF3624CD90}"/>
              </a:ext>
            </a:extLst>
          </p:cNvPr>
          <p:cNvSpPr>
            <a:spLocks noGrp="1"/>
          </p:cNvSpPr>
          <p:nvPr>
            <p:ph idx="1"/>
          </p:nvPr>
        </p:nvSpPr>
        <p:spPr>
          <a:xfrm>
            <a:off x="1020726" y="940979"/>
            <a:ext cx="10333074" cy="5358811"/>
          </a:xfrm>
        </p:spPr>
        <p:txBody>
          <a:bodyPr/>
          <a:lstStyle/>
          <a:p>
            <a:pPr algn="l"/>
            <a:r>
              <a:rPr lang="en-GB" sz="1800" b="0" i="0" u="none" strike="noStrike" baseline="0" dirty="0">
                <a:latin typeface="RotisSansSerif"/>
              </a:rPr>
              <a:t>longitudinal bar, that is, 12 </a:t>
            </a:r>
            <a:r>
              <a:rPr lang="en-GB" sz="1800" b="0" i="0" u="none" strike="noStrike" baseline="0" dirty="0">
                <a:latin typeface="Symbol" panose="05050102010706020507" pitchFamily="18" charset="2"/>
              </a:rPr>
              <a:t>× </a:t>
            </a:r>
            <a:r>
              <a:rPr lang="en-GB" sz="1800" b="0" i="0" u="none" strike="noStrike" baseline="0" dirty="0">
                <a:latin typeface="RotisSansSerif"/>
              </a:rPr>
              <a:t>20 </a:t>
            </a:r>
            <a:r>
              <a:rPr lang="en-GB" sz="1800" b="0" i="0" u="none" strike="noStrike" baseline="0" dirty="0">
                <a:latin typeface="Symbol" panose="05050102010706020507" pitchFamily="18" charset="2"/>
              </a:rPr>
              <a:t>= </a:t>
            </a:r>
            <a:r>
              <a:rPr lang="en-GB" sz="1800" b="0" i="0" u="none" strike="noStrike" baseline="0" dirty="0">
                <a:latin typeface="RotisSansSerif"/>
              </a:rPr>
              <a:t>240 mm, or (b) the smallest cross-sectional dimension of the column (</a:t>
            </a:r>
            <a:r>
              <a:rPr lang="en-GB" sz="1800" b="0" i="0" u="none" strike="noStrike" baseline="0" dirty="0">
                <a:latin typeface="Symbol" panose="05050102010706020507" pitchFamily="18" charset="2"/>
              </a:rPr>
              <a:t>= </a:t>
            </a:r>
            <a:r>
              <a:rPr lang="en-GB" sz="1800" b="0" i="0" u="none" strike="noStrike" baseline="0" dirty="0">
                <a:latin typeface="RotisSansSerif"/>
              </a:rPr>
              <a:t>275 mm). Provide H8 links at 240 mm centres</a:t>
            </a:r>
            <a:endParaRPr lang="en-US" dirty="0"/>
          </a:p>
        </p:txBody>
      </p:sp>
      <p:pic>
        <p:nvPicPr>
          <p:cNvPr id="5" name="Picture 4">
            <a:extLst>
              <a:ext uri="{FF2B5EF4-FFF2-40B4-BE49-F238E27FC236}">
                <a16:creationId xmlns:a16="http://schemas.microsoft.com/office/drawing/2014/main" id="{1F057BEF-631D-B126-E569-1D05BC863278}"/>
              </a:ext>
            </a:extLst>
          </p:cNvPr>
          <p:cNvPicPr>
            <a:picLocks noChangeAspect="1"/>
          </p:cNvPicPr>
          <p:nvPr/>
        </p:nvPicPr>
        <p:blipFill>
          <a:blip r:embed="rId2"/>
          <a:stretch>
            <a:fillRect/>
          </a:stretch>
        </p:blipFill>
        <p:spPr>
          <a:xfrm>
            <a:off x="9529825" y="1253654"/>
            <a:ext cx="1489103" cy="882825"/>
          </a:xfrm>
          <a:prstGeom prst="rect">
            <a:avLst/>
          </a:prstGeom>
        </p:spPr>
      </p:pic>
      <p:pic>
        <p:nvPicPr>
          <p:cNvPr id="7" name="Picture 6">
            <a:extLst>
              <a:ext uri="{FF2B5EF4-FFF2-40B4-BE49-F238E27FC236}">
                <a16:creationId xmlns:a16="http://schemas.microsoft.com/office/drawing/2014/main" id="{41798D8D-25AF-6188-885A-EBFC5F73037C}"/>
              </a:ext>
            </a:extLst>
          </p:cNvPr>
          <p:cNvPicPr>
            <a:picLocks noChangeAspect="1"/>
          </p:cNvPicPr>
          <p:nvPr/>
        </p:nvPicPr>
        <p:blipFill>
          <a:blip r:embed="rId3"/>
          <a:stretch>
            <a:fillRect/>
          </a:stretch>
        </p:blipFill>
        <p:spPr>
          <a:xfrm>
            <a:off x="1173072" y="1558632"/>
            <a:ext cx="8112330" cy="4741158"/>
          </a:xfrm>
          <a:prstGeom prst="rect">
            <a:avLst/>
          </a:prstGeom>
        </p:spPr>
      </p:pic>
    </p:spTree>
    <p:extLst>
      <p:ext uri="{BB962C8B-B14F-4D97-AF65-F5344CB8AC3E}">
        <p14:creationId xmlns:p14="http://schemas.microsoft.com/office/powerpoint/2010/main" val="3455896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495D-3886-CFDA-F3EC-BD92ACC3C8E2}"/>
              </a:ext>
            </a:extLst>
          </p:cNvPr>
          <p:cNvSpPr>
            <a:spLocks noGrp="1"/>
          </p:cNvSpPr>
          <p:nvPr>
            <p:ph type="title"/>
          </p:nvPr>
        </p:nvSpPr>
        <p:spPr>
          <a:xfrm>
            <a:off x="1020724" y="558210"/>
            <a:ext cx="10333075" cy="44599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085E8518-12CA-5924-378B-19C058D2197F}"/>
              </a:ext>
            </a:extLst>
          </p:cNvPr>
          <p:cNvPicPr>
            <a:picLocks noGrp="1" noChangeAspect="1"/>
          </p:cNvPicPr>
          <p:nvPr>
            <p:ph idx="1"/>
          </p:nvPr>
        </p:nvPicPr>
        <p:blipFill>
          <a:blip r:embed="rId2"/>
          <a:stretch>
            <a:fillRect/>
          </a:stretch>
        </p:blipFill>
        <p:spPr>
          <a:xfrm>
            <a:off x="838201" y="1004208"/>
            <a:ext cx="10044791" cy="5151663"/>
          </a:xfrm>
        </p:spPr>
      </p:pic>
    </p:spTree>
    <p:extLst>
      <p:ext uri="{BB962C8B-B14F-4D97-AF65-F5344CB8AC3E}">
        <p14:creationId xmlns:p14="http://schemas.microsoft.com/office/powerpoint/2010/main" val="2708959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CDA7-0506-4B90-FB8B-9F6767512280}"/>
              </a:ext>
            </a:extLst>
          </p:cNvPr>
          <p:cNvSpPr>
            <a:spLocks noGrp="1"/>
          </p:cNvSpPr>
          <p:nvPr>
            <p:ph type="title"/>
          </p:nvPr>
        </p:nvSpPr>
        <p:spPr>
          <a:xfrm>
            <a:off x="1020724" y="558209"/>
            <a:ext cx="10333075" cy="469313"/>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0D9E2311-893C-3DFC-3C87-042367D4ED56}"/>
              </a:ext>
            </a:extLst>
          </p:cNvPr>
          <p:cNvPicPr>
            <a:picLocks noGrp="1" noChangeAspect="1"/>
          </p:cNvPicPr>
          <p:nvPr>
            <p:ph idx="1"/>
          </p:nvPr>
        </p:nvPicPr>
        <p:blipFill>
          <a:blip r:embed="rId2"/>
          <a:stretch>
            <a:fillRect/>
          </a:stretch>
        </p:blipFill>
        <p:spPr>
          <a:xfrm>
            <a:off x="726621" y="1027522"/>
            <a:ext cx="10801349" cy="5272269"/>
          </a:xfrm>
        </p:spPr>
      </p:pic>
    </p:spTree>
    <p:extLst>
      <p:ext uri="{BB962C8B-B14F-4D97-AF65-F5344CB8AC3E}">
        <p14:creationId xmlns:p14="http://schemas.microsoft.com/office/powerpoint/2010/main" val="249247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9D82-3A71-62F0-335D-52B902FA6E10}"/>
              </a:ext>
            </a:extLst>
          </p:cNvPr>
          <p:cNvSpPr>
            <a:spLocks noGrp="1"/>
          </p:cNvSpPr>
          <p:nvPr>
            <p:ph type="title"/>
          </p:nvPr>
        </p:nvSpPr>
        <p:spPr>
          <a:xfrm>
            <a:off x="1020724" y="558210"/>
            <a:ext cx="10333075" cy="380684"/>
          </a:xfrm>
        </p:spPr>
        <p:txBody>
          <a:bodyPr>
            <a:normAutofit fontScale="90000"/>
          </a:bodyPr>
          <a:lstStyle/>
          <a:p>
            <a:r>
              <a:rPr lang="en-US" sz="3200" dirty="0">
                <a:solidFill>
                  <a:srgbClr val="FF0000"/>
                </a:solidFill>
              </a:rPr>
              <a:t>Example, biaxial bending</a:t>
            </a:r>
          </a:p>
        </p:txBody>
      </p:sp>
      <p:pic>
        <p:nvPicPr>
          <p:cNvPr id="5" name="Content Placeholder 4">
            <a:extLst>
              <a:ext uri="{FF2B5EF4-FFF2-40B4-BE49-F238E27FC236}">
                <a16:creationId xmlns:a16="http://schemas.microsoft.com/office/drawing/2014/main" id="{D40D91CB-1D71-67C7-B753-DD64A890722E}"/>
              </a:ext>
            </a:extLst>
          </p:cNvPr>
          <p:cNvPicPr>
            <a:picLocks noGrp="1" noChangeAspect="1"/>
          </p:cNvPicPr>
          <p:nvPr>
            <p:ph idx="1"/>
          </p:nvPr>
        </p:nvPicPr>
        <p:blipFill>
          <a:blip r:embed="rId2"/>
          <a:stretch>
            <a:fillRect/>
          </a:stretch>
        </p:blipFill>
        <p:spPr>
          <a:xfrm>
            <a:off x="949171" y="881743"/>
            <a:ext cx="9297008" cy="915184"/>
          </a:xfrm>
        </p:spPr>
      </p:pic>
      <p:pic>
        <p:nvPicPr>
          <p:cNvPr id="7" name="Picture 6">
            <a:extLst>
              <a:ext uri="{FF2B5EF4-FFF2-40B4-BE49-F238E27FC236}">
                <a16:creationId xmlns:a16="http://schemas.microsoft.com/office/drawing/2014/main" id="{12EE6B0D-9F87-2473-2B37-CAE8242B92E6}"/>
              </a:ext>
            </a:extLst>
          </p:cNvPr>
          <p:cNvPicPr>
            <a:picLocks noChangeAspect="1"/>
          </p:cNvPicPr>
          <p:nvPr/>
        </p:nvPicPr>
        <p:blipFill>
          <a:blip r:embed="rId3"/>
          <a:stretch>
            <a:fillRect/>
          </a:stretch>
        </p:blipFill>
        <p:spPr>
          <a:xfrm>
            <a:off x="7758260" y="2013376"/>
            <a:ext cx="3390208" cy="2474852"/>
          </a:xfrm>
          <a:prstGeom prst="rect">
            <a:avLst/>
          </a:prstGeom>
        </p:spPr>
      </p:pic>
      <p:pic>
        <p:nvPicPr>
          <p:cNvPr id="9" name="Picture 8">
            <a:extLst>
              <a:ext uri="{FF2B5EF4-FFF2-40B4-BE49-F238E27FC236}">
                <a16:creationId xmlns:a16="http://schemas.microsoft.com/office/drawing/2014/main" id="{6ACDA927-4914-965E-2660-EEB1AF74B805}"/>
              </a:ext>
            </a:extLst>
          </p:cNvPr>
          <p:cNvPicPr>
            <a:picLocks noChangeAspect="1"/>
          </p:cNvPicPr>
          <p:nvPr/>
        </p:nvPicPr>
        <p:blipFill>
          <a:blip r:embed="rId4"/>
          <a:stretch>
            <a:fillRect/>
          </a:stretch>
        </p:blipFill>
        <p:spPr>
          <a:xfrm>
            <a:off x="949171" y="2013376"/>
            <a:ext cx="6639406" cy="4198888"/>
          </a:xfrm>
          <a:prstGeom prst="rect">
            <a:avLst/>
          </a:prstGeom>
        </p:spPr>
      </p:pic>
    </p:spTree>
    <p:extLst>
      <p:ext uri="{BB962C8B-B14F-4D97-AF65-F5344CB8AC3E}">
        <p14:creationId xmlns:p14="http://schemas.microsoft.com/office/powerpoint/2010/main" val="1143996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FAD6-B390-E186-E5EF-43671EACDA70}"/>
              </a:ext>
            </a:extLst>
          </p:cNvPr>
          <p:cNvSpPr>
            <a:spLocks noGrp="1"/>
          </p:cNvSpPr>
          <p:nvPr>
            <p:ph type="title"/>
          </p:nvPr>
        </p:nvSpPr>
        <p:spPr>
          <a:xfrm>
            <a:off x="1020724" y="558209"/>
            <a:ext cx="10333075" cy="413341"/>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6204300A-EA88-CB7D-72D6-F43C0AC1F478}"/>
              </a:ext>
            </a:extLst>
          </p:cNvPr>
          <p:cNvPicPr>
            <a:picLocks noGrp="1" noChangeAspect="1"/>
          </p:cNvPicPr>
          <p:nvPr>
            <p:ph idx="1"/>
          </p:nvPr>
        </p:nvPicPr>
        <p:blipFill>
          <a:blip r:embed="rId2"/>
          <a:stretch>
            <a:fillRect/>
          </a:stretch>
        </p:blipFill>
        <p:spPr>
          <a:xfrm>
            <a:off x="1208314" y="1314450"/>
            <a:ext cx="8343900" cy="3698421"/>
          </a:xfrm>
        </p:spPr>
      </p:pic>
    </p:spTree>
    <p:extLst>
      <p:ext uri="{BB962C8B-B14F-4D97-AF65-F5344CB8AC3E}">
        <p14:creationId xmlns:p14="http://schemas.microsoft.com/office/powerpoint/2010/main" val="2431904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A295-1400-6484-2E58-BEC1D83FCF61}"/>
              </a:ext>
            </a:extLst>
          </p:cNvPr>
          <p:cNvSpPr>
            <a:spLocks noGrp="1"/>
          </p:cNvSpPr>
          <p:nvPr>
            <p:ph type="title"/>
          </p:nvPr>
        </p:nvSpPr>
        <p:spPr>
          <a:xfrm>
            <a:off x="1020724" y="558210"/>
            <a:ext cx="10333075" cy="486820"/>
          </a:xfrm>
        </p:spPr>
        <p:txBody>
          <a:bodyPr>
            <a:normAutofit fontScale="90000"/>
          </a:bodyPr>
          <a:lstStyle/>
          <a:p>
            <a:r>
              <a:rPr lang="en-US" sz="3200" dirty="0">
                <a:solidFill>
                  <a:srgbClr val="FF0000"/>
                </a:solidFill>
              </a:rPr>
              <a:t>Simplified method</a:t>
            </a:r>
          </a:p>
        </p:txBody>
      </p:sp>
      <p:pic>
        <p:nvPicPr>
          <p:cNvPr id="5" name="Content Placeholder 4">
            <a:extLst>
              <a:ext uri="{FF2B5EF4-FFF2-40B4-BE49-F238E27FC236}">
                <a16:creationId xmlns:a16="http://schemas.microsoft.com/office/drawing/2014/main" id="{3FB9E9FF-390B-AC8B-C3E9-682F035835B8}"/>
              </a:ext>
            </a:extLst>
          </p:cNvPr>
          <p:cNvPicPr>
            <a:picLocks noGrp="1" noChangeAspect="1"/>
          </p:cNvPicPr>
          <p:nvPr>
            <p:ph idx="1"/>
          </p:nvPr>
        </p:nvPicPr>
        <p:blipFill>
          <a:blip r:embed="rId2"/>
          <a:stretch>
            <a:fillRect/>
          </a:stretch>
        </p:blipFill>
        <p:spPr>
          <a:xfrm>
            <a:off x="929462" y="1045030"/>
            <a:ext cx="10333075" cy="5167993"/>
          </a:xfrm>
        </p:spPr>
      </p:pic>
    </p:spTree>
    <p:extLst>
      <p:ext uri="{BB962C8B-B14F-4D97-AF65-F5344CB8AC3E}">
        <p14:creationId xmlns:p14="http://schemas.microsoft.com/office/powerpoint/2010/main" val="17351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3843-D2FF-4342-4CCE-839CB18C89AE}"/>
              </a:ext>
            </a:extLst>
          </p:cNvPr>
          <p:cNvSpPr>
            <a:spLocks noGrp="1"/>
          </p:cNvSpPr>
          <p:nvPr>
            <p:ph type="title"/>
          </p:nvPr>
        </p:nvSpPr>
        <p:spPr>
          <a:xfrm>
            <a:off x="1020724" y="558210"/>
            <a:ext cx="10333075" cy="601288"/>
          </a:xfrm>
        </p:spPr>
        <p:txBody>
          <a:bodyPr>
            <a:normAutofit/>
          </a:bodyPr>
          <a:lstStyle/>
          <a:p>
            <a:r>
              <a:rPr lang="en-US" sz="3200" dirty="0">
                <a:solidFill>
                  <a:srgbClr val="FF0000"/>
                </a:solidFill>
              </a:rPr>
              <a:t>End conditions</a:t>
            </a:r>
          </a:p>
        </p:txBody>
      </p:sp>
      <p:sp>
        <p:nvSpPr>
          <p:cNvPr id="3" name="Content Placeholder 2">
            <a:extLst>
              <a:ext uri="{FF2B5EF4-FFF2-40B4-BE49-F238E27FC236}">
                <a16:creationId xmlns:a16="http://schemas.microsoft.com/office/drawing/2014/main" id="{7E883E88-08F0-6061-A24F-A648FC0D3AF8}"/>
              </a:ext>
            </a:extLst>
          </p:cNvPr>
          <p:cNvSpPr>
            <a:spLocks noGrp="1"/>
          </p:cNvSpPr>
          <p:nvPr>
            <p:ph idx="1"/>
          </p:nvPr>
        </p:nvSpPr>
        <p:spPr>
          <a:xfrm>
            <a:off x="1020726" y="1310326"/>
            <a:ext cx="10333074" cy="4606694"/>
          </a:xfrm>
        </p:spPr>
        <p:txBody>
          <a:bodyPr>
            <a:normAutofit/>
          </a:bodyPr>
          <a:lstStyle/>
          <a:p>
            <a:r>
              <a:rPr lang="en-GB" sz="2000" dirty="0">
                <a:solidFill>
                  <a:srgbClr val="FF0000"/>
                </a:solidFill>
              </a:rPr>
              <a:t>le</a:t>
            </a:r>
            <a:r>
              <a:rPr lang="en-GB" sz="2000" dirty="0"/>
              <a:t> = β </a:t>
            </a:r>
            <a:r>
              <a:rPr lang="en-GB" sz="2000" dirty="0">
                <a:solidFill>
                  <a:srgbClr val="FF0000"/>
                </a:solidFill>
              </a:rPr>
              <a:t>lo</a:t>
            </a:r>
            <a:r>
              <a:rPr lang="en-GB" sz="2000" dirty="0"/>
              <a:t> where β is a coefficient which is dependent on the end condition of the column, and </a:t>
            </a:r>
            <a:r>
              <a:rPr lang="en-GB" sz="2000" dirty="0">
                <a:solidFill>
                  <a:srgbClr val="FF0000"/>
                </a:solidFill>
              </a:rPr>
              <a:t>lo</a:t>
            </a:r>
            <a:r>
              <a:rPr lang="en-GB" sz="2000" dirty="0"/>
              <a:t> is the clear height between the end restraints.</a:t>
            </a:r>
            <a:endParaRPr lang="en-US" sz="2000" dirty="0"/>
          </a:p>
        </p:txBody>
      </p:sp>
      <p:pic>
        <p:nvPicPr>
          <p:cNvPr id="5" name="Picture 4">
            <a:extLst>
              <a:ext uri="{FF2B5EF4-FFF2-40B4-BE49-F238E27FC236}">
                <a16:creationId xmlns:a16="http://schemas.microsoft.com/office/drawing/2014/main" id="{0C33A1AA-7D95-0671-4831-2477800B9F45}"/>
              </a:ext>
            </a:extLst>
          </p:cNvPr>
          <p:cNvPicPr>
            <a:picLocks noChangeAspect="1"/>
          </p:cNvPicPr>
          <p:nvPr/>
        </p:nvPicPr>
        <p:blipFill>
          <a:blip r:embed="rId2"/>
          <a:stretch>
            <a:fillRect/>
          </a:stretch>
        </p:blipFill>
        <p:spPr>
          <a:xfrm>
            <a:off x="2493801" y="1932634"/>
            <a:ext cx="7386918" cy="1748118"/>
          </a:xfrm>
          <a:prstGeom prst="rect">
            <a:avLst/>
          </a:prstGeom>
        </p:spPr>
      </p:pic>
      <p:pic>
        <p:nvPicPr>
          <p:cNvPr id="7" name="Picture 6">
            <a:extLst>
              <a:ext uri="{FF2B5EF4-FFF2-40B4-BE49-F238E27FC236}">
                <a16:creationId xmlns:a16="http://schemas.microsoft.com/office/drawing/2014/main" id="{9CDDEC68-5BC5-A488-E373-E3988C903D8B}"/>
              </a:ext>
            </a:extLst>
          </p:cNvPr>
          <p:cNvPicPr>
            <a:picLocks noChangeAspect="1"/>
          </p:cNvPicPr>
          <p:nvPr/>
        </p:nvPicPr>
        <p:blipFill>
          <a:blip r:embed="rId3"/>
          <a:stretch>
            <a:fillRect/>
          </a:stretch>
        </p:blipFill>
        <p:spPr>
          <a:xfrm>
            <a:off x="2547589" y="3899961"/>
            <a:ext cx="7279341" cy="2017059"/>
          </a:xfrm>
          <a:prstGeom prst="rect">
            <a:avLst/>
          </a:prstGeom>
        </p:spPr>
      </p:pic>
    </p:spTree>
    <p:extLst>
      <p:ext uri="{BB962C8B-B14F-4D97-AF65-F5344CB8AC3E}">
        <p14:creationId xmlns:p14="http://schemas.microsoft.com/office/powerpoint/2010/main" val="237165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DDE1-80C0-5C66-3A59-EE8C8CB5DA1F}"/>
              </a:ext>
            </a:extLst>
          </p:cNvPr>
          <p:cNvSpPr>
            <a:spLocks noGrp="1"/>
          </p:cNvSpPr>
          <p:nvPr>
            <p:ph type="title"/>
          </p:nvPr>
        </p:nvSpPr>
        <p:spPr>
          <a:xfrm>
            <a:off x="1020724" y="558210"/>
            <a:ext cx="10333075" cy="441216"/>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F04927EA-ED26-BFD8-A03A-1C9A50D9C261}"/>
              </a:ext>
            </a:extLst>
          </p:cNvPr>
          <p:cNvPicPr>
            <a:picLocks noGrp="1" noChangeAspect="1"/>
          </p:cNvPicPr>
          <p:nvPr>
            <p:ph idx="1"/>
          </p:nvPr>
        </p:nvPicPr>
        <p:blipFill>
          <a:blip r:embed="rId2"/>
          <a:stretch>
            <a:fillRect/>
          </a:stretch>
        </p:blipFill>
        <p:spPr>
          <a:xfrm>
            <a:off x="587830" y="930730"/>
            <a:ext cx="10619688" cy="3940308"/>
          </a:xfrm>
        </p:spPr>
      </p:pic>
      <p:pic>
        <p:nvPicPr>
          <p:cNvPr id="7" name="Picture 6">
            <a:extLst>
              <a:ext uri="{FF2B5EF4-FFF2-40B4-BE49-F238E27FC236}">
                <a16:creationId xmlns:a16="http://schemas.microsoft.com/office/drawing/2014/main" id="{54451AD5-E23D-4D42-CE67-923AE4D03240}"/>
              </a:ext>
            </a:extLst>
          </p:cNvPr>
          <p:cNvPicPr>
            <a:picLocks noChangeAspect="1"/>
          </p:cNvPicPr>
          <p:nvPr/>
        </p:nvPicPr>
        <p:blipFill>
          <a:blip r:embed="rId3"/>
          <a:stretch>
            <a:fillRect/>
          </a:stretch>
        </p:blipFill>
        <p:spPr>
          <a:xfrm>
            <a:off x="1020724" y="4969008"/>
            <a:ext cx="8956033" cy="1165412"/>
          </a:xfrm>
          <a:prstGeom prst="rect">
            <a:avLst/>
          </a:prstGeom>
        </p:spPr>
      </p:pic>
    </p:spTree>
    <p:extLst>
      <p:ext uri="{BB962C8B-B14F-4D97-AF65-F5344CB8AC3E}">
        <p14:creationId xmlns:p14="http://schemas.microsoft.com/office/powerpoint/2010/main" val="204876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BB23-8686-0028-8A57-E69D545E8C5B}"/>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Example</a:t>
            </a:r>
          </a:p>
        </p:txBody>
      </p:sp>
      <p:pic>
        <p:nvPicPr>
          <p:cNvPr id="5" name="Content Placeholder 4">
            <a:extLst>
              <a:ext uri="{FF2B5EF4-FFF2-40B4-BE49-F238E27FC236}">
                <a16:creationId xmlns:a16="http://schemas.microsoft.com/office/drawing/2014/main" id="{ABDB9460-5E97-8C38-CEA4-EBE8A072F25F}"/>
              </a:ext>
            </a:extLst>
          </p:cNvPr>
          <p:cNvPicPr>
            <a:picLocks noGrp="1" noChangeAspect="1"/>
          </p:cNvPicPr>
          <p:nvPr>
            <p:ph idx="1"/>
          </p:nvPr>
        </p:nvPicPr>
        <p:blipFill>
          <a:blip r:embed="rId2"/>
          <a:stretch>
            <a:fillRect/>
          </a:stretch>
        </p:blipFill>
        <p:spPr>
          <a:xfrm>
            <a:off x="1020724" y="1102179"/>
            <a:ext cx="9723476" cy="5029199"/>
          </a:xfrm>
        </p:spPr>
      </p:pic>
    </p:spTree>
    <p:extLst>
      <p:ext uri="{BB962C8B-B14F-4D97-AF65-F5344CB8AC3E}">
        <p14:creationId xmlns:p14="http://schemas.microsoft.com/office/powerpoint/2010/main" val="594384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A2F0-111F-A6C3-50BC-F4385A497EC8}"/>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FB05E2E7-4AB3-6D67-DAAC-88361DCC4E7A}"/>
              </a:ext>
            </a:extLst>
          </p:cNvPr>
          <p:cNvPicPr>
            <a:picLocks noGrp="1" noChangeAspect="1"/>
          </p:cNvPicPr>
          <p:nvPr>
            <p:ph idx="1"/>
          </p:nvPr>
        </p:nvPicPr>
        <p:blipFill>
          <a:blip r:embed="rId2"/>
          <a:stretch>
            <a:fillRect/>
          </a:stretch>
        </p:blipFill>
        <p:spPr>
          <a:xfrm>
            <a:off x="955221" y="1028700"/>
            <a:ext cx="9290958" cy="5070021"/>
          </a:xfrm>
        </p:spPr>
      </p:pic>
    </p:spTree>
    <p:extLst>
      <p:ext uri="{BB962C8B-B14F-4D97-AF65-F5344CB8AC3E}">
        <p14:creationId xmlns:p14="http://schemas.microsoft.com/office/powerpoint/2010/main" val="655897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39D3-69EE-0EAB-703E-8093E70A4A3D}"/>
              </a:ext>
            </a:extLst>
          </p:cNvPr>
          <p:cNvSpPr>
            <a:spLocks noGrp="1"/>
          </p:cNvSpPr>
          <p:nvPr>
            <p:ph type="title"/>
          </p:nvPr>
        </p:nvSpPr>
        <p:spPr>
          <a:xfrm>
            <a:off x="1020724" y="558209"/>
            <a:ext cx="10333075" cy="470491"/>
          </a:xfrm>
        </p:spPr>
        <p:txBody>
          <a:bodyPr>
            <a:normAutofit fontScale="90000"/>
          </a:bodyPr>
          <a:lstStyle/>
          <a:p>
            <a:r>
              <a:rPr lang="en-GB" sz="3200" dirty="0"/>
              <a:t> </a:t>
            </a:r>
            <a:r>
              <a:rPr lang="en-GB" sz="3600" dirty="0">
                <a:solidFill>
                  <a:srgbClr val="FF0000"/>
                </a:solidFill>
              </a:rPr>
              <a:t>Deflection induced moments in solid </a:t>
            </a:r>
            <a:r>
              <a:rPr lang="en-GB" sz="3600" dirty="0">
                <a:solidFill>
                  <a:srgbClr val="7030A0"/>
                </a:solidFill>
              </a:rPr>
              <a:t>slender</a:t>
            </a:r>
            <a:r>
              <a:rPr lang="en-GB" sz="3600" dirty="0">
                <a:solidFill>
                  <a:srgbClr val="FF0000"/>
                </a:solidFill>
              </a:rPr>
              <a:t> columns</a:t>
            </a:r>
            <a:endParaRPr lang="en-US" sz="3600" dirty="0">
              <a:solidFill>
                <a:srgbClr val="FF0000"/>
              </a:solidFill>
            </a:endParaRPr>
          </a:p>
        </p:txBody>
      </p:sp>
      <p:sp>
        <p:nvSpPr>
          <p:cNvPr id="3" name="Content Placeholder 2">
            <a:extLst>
              <a:ext uri="{FF2B5EF4-FFF2-40B4-BE49-F238E27FC236}">
                <a16:creationId xmlns:a16="http://schemas.microsoft.com/office/drawing/2014/main" id="{C5E78F04-41EE-E0D0-10E7-91F9B09AECF1}"/>
              </a:ext>
            </a:extLst>
          </p:cNvPr>
          <p:cNvSpPr>
            <a:spLocks noGrp="1"/>
          </p:cNvSpPr>
          <p:nvPr>
            <p:ph idx="1"/>
          </p:nvPr>
        </p:nvSpPr>
        <p:spPr>
          <a:xfrm>
            <a:off x="1020726" y="1028700"/>
            <a:ext cx="10333074" cy="4888320"/>
          </a:xfrm>
        </p:spPr>
        <p:txBody>
          <a:bodyPr/>
          <a:lstStyle/>
          <a:p>
            <a:pPr algn="l"/>
            <a:r>
              <a:rPr lang="en-GB" sz="1800" b="0" i="0" u="none" strike="noStrike" baseline="0" dirty="0">
                <a:latin typeface="CenturySchoolbook"/>
              </a:rPr>
              <a:t>The deflection of a rectangular or circular column under ultimate conditions may be taken to be:       </a:t>
            </a:r>
            <a:r>
              <a:rPr lang="en-US" sz="1800" b="0" i="1" u="none" strike="noStrike" baseline="0" dirty="0">
                <a:solidFill>
                  <a:srgbClr val="FF0000"/>
                </a:solidFill>
                <a:latin typeface="CenturySchoolbook,Italic"/>
              </a:rPr>
              <a:t>a</a:t>
            </a:r>
            <a:r>
              <a:rPr lang="en-US" sz="1400" b="0" i="0" u="none" strike="noStrike" baseline="0" dirty="0">
                <a:solidFill>
                  <a:srgbClr val="FF0000"/>
                </a:solidFill>
                <a:latin typeface="CenturySchoolbook"/>
              </a:rPr>
              <a:t>u </a:t>
            </a:r>
            <a:r>
              <a:rPr lang="en-US" sz="1800" b="0" i="0" u="none" strike="noStrike" baseline="0" dirty="0">
                <a:solidFill>
                  <a:srgbClr val="FF0000"/>
                </a:solidFill>
                <a:latin typeface="CenturySchoolbook"/>
              </a:rPr>
              <a:t>= </a:t>
            </a:r>
            <a:r>
              <a:rPr lang="en-US" sz="1800" b="0" i="0" u="none" strike="noStrike" baseline="0" dirty="0">
                <a:solidFill>
                  <a:srgbClr val="FF0000"/>
                </a:solidFill>
                <a:latin typeface="CenturySchoolbook"/>
                <a:sym typeface="Symbol" panose="05050102010706020507" pitchFamily="18" charset="2"/>
              </a:rPr>
              <a:t></a:t>
            </a:r>
            <a:r>
              <a:rPr lang="en-US" sz="1400" b="0" i="0" u="none" strike="noStrike" baseline="0" dirty="0" err="1">
                <a:solidFill>
                  <a:srgbClr val="FF0000"/>
                </a:solidFill>
                <a:latin typeface="CenturySchoolbook"/>
              </a:rPr>
              <a:t>a</a:t>
            </a:r>
            <a:r>
              <a:rPr lang="en-US" sz="1800" b="0" i="1" u="none" strike="noStrike" baseline="0" dirty="0" err="1">
                <a:solidFill>
                  <a:srgbClr val="FF0000"/>
                </a:solidFill>
                <a:latin typeface="CenturySchoolbook,Italic"/>
              </a:rPr>
              <a:t>Kh</a:t>
            </a:r>
            <a:r>
              <a:rPr lang="en-US" sz="1800" b="0" i="1" u="none" strike="noStrike" baseline="0" dirty="0">
                <a:latin typeface="CenturySchoolbook,Italic"/>
              </a:rPr>
              <a:t>.</a:t>
            </a:r>
            <a:r>
              <a:rPr lang="en-GB" sz="1800" b="0" dirty="0">
                <a:latin typeface="CenturySchoolbook"/>
              </a:rPr>
              <a:t> </a:t>
            </a:r>
            <a:r>
              <a:rPr lang="en-GB" sz="1800" b="0" i="0" u="none" strike="noStrike" baseline="0" dirty="0">
                <a:latin typeface="CenturySchoolbook"/>
              </a:rPr>
              <a:t>In this expression </a:t>
            </a:r>
            <a:r>
              <a:rPr lang="en-GB" sz="1800" b="0" i="0" u="none" strike="noStrike" baseline="0" dirty="0">
                <a:solidFill>
                  <a:srgbClr val="FF0000"/>
                </a:solidFill>
                <a:latin typeface="CenturySchoolbook"/>
                <a:sym typeface="Symbol" panose="05050102010706020507" pitchFamily="18" charset="2"/>
              </a:rPr>
              <a:t></a:t>
            </a:r>
            <a:r>
              <a:rPr lang="en-GB" sz="1800" b="0" i="0" u="none" strike="noStrike" baseline="0" dirty="0">
                <a:solidFill>
                  <a:srgbClr val="FF0000"/>
                </a:solidFill>
                <a:latin typeface="CenturySchoolbook"/>
              </a:rPr>
              <a:t>a</a:t>
            </a:r>
            <a:r>
              <a:rPr lang="en-GB" sz="1800" b="0" i="0" u="none" strike="noStrike" baseline="0" dirty="0">
                <a:latin typeface="CenturySchoolbook"/>
              </a:rPr>
              <a:t> has the value obtained from Table 3.21 or, alternatively, from equation 34 from which the table is derived, where </a:t>
            </a:r>
            <a:r>
              <a:rPr lang="en-GB" sz="1800" b="0" i="1" u="none" strike="noStrike" baseline="0" dirty="0">
                <a:latin typeface="CenturySchoolbook,Italic"/>
              </a:rPr>
              <a:t>K </a:t>
            </a:r>
            <a:r>
              <a:rPr lang="en-GB" sz="1800" b="0" i="0" u="none" strike="noStrike" baseline="0" dirty="0">
                <a:latin typeface="CenturySchoolbook"/>
              </a:rPr>
              <a:t>is a reduction factor that corrects the deflection to allow for the influence of axial load. </a:t>
            </a:r>
            <a:r>
              <a:rPr lang="en-GB" sz="1800" b="0" i="1" u="none" strike="noStrike" baseline="0" dirty="0">
                <a:latin typeface="CenturySchoolbook,Italic"/>
              </a:rPr>
              <a:t>K </a:t>
            </a:r>
            <a:r>
              <a:rPr lang="en-GB" sz="1800" b="0" i="0" u="none" strike="noStrike" baseline="0" dirty="0">
                <a:latin typeface="CenturySchoolbook"/>
              </a:rPr>
              <a:t>is derived from the following equation: </a:t>
            </a:r>
          </a:p>
          <a:p>
            <a:pPr algn="l"/>
            <a:r>
              <a:rPr lang="en-GB" sz="1800" b="0" i="0" u="none" strike="noStrike" baseline="0" dirty="0">
                <a:latin typeface="CenturySchoolbook"/>
              </a:rPr>
              <a:t>where </a:t>
            </a:r>
            <a:r>
              <a:rPr lang="en-GB" sz="1800" b="0" i="1" u="none" strike="noStrike" baseline="0" dirty="0" err="1">
                <a:latin typeface="CenturySchoolbook,Italic"/>
              </a:rPr>
              <a:t>N</a:t>
            </a:r>
            <a:r>
              <a:rPr lang="en-GB" sz="1800" b="0" i="0" u="none" strike="noStrike" baseline="0" dirty="0" err="1">
                <a:latin typeface="CenturySchoolbook"/>
              </a:rPr>
              <a:t>uz</a:t>
            </a:r>
            <a:r>
              <a:rPr lang="en-GB" sz="1800" b="0" i="0" u="none" strike="noStrike" baseline="0" dirty="0">
                <a:latin typeface="CenturySchoolbook"/>
              </a:rPr>
              <a:t> = 0.45</a:t>
            </a:r>
            <a:r>
              <a:rPr lang="en-GB" sz="1800" b="0" i="1" u="none" strike="noStrike" baseline="0" dirty="0">
                <a:latin typeface="CenturySchoolbook,Italic"/>
              </a:rPr>
              <a:t>f</a:t>
            </a:r>
            <a:r>
              <a:rPr lang="en-GB" sz="1800" b="0" i="0" u="none" strike="noStrike" baseline="0" dirty="0">
                <a:latin typeface="CenturySchoolbook"/>
              </a:rPr>
              <a:t>cu</a:t>
            </a:r>
            <a:r>
              <a:rPr lang="en-GB" sz="1800" b="0" i="1" u="none" strike="noStrike" baseline="0" dirty="0">
                <a:latin typeface="CenturySchoolbook,Italic"/>
              </a:rPr>
              <a:t>A</a:t>
            </a:r>
            <a:r>
              <a:rPr lang="en-GB" sz="1800" b="0" i="0" u="none" strike="noStrike" baseline="0" dirty="0">
                <a:latin typeface="CenturySchoolbook"/>
              </a:rPr>
              <a:t>c + 0.95</a:t>
            </a:r>
            <a:r>
              <a:rPr lang="en-GB" sz="1800" b="0" i="1" u="none" strike="noStrike" baseline="0" dirty="0">
                <a:latin typeface="CenturySchoolbook,Italic"/>
              </a:rPr>
              <a:t>f</a:t>
            </a:r>
            <a:r>
              <a:rPr lang="en-GB" sz="1800" b="0" i="0" u="none" strike="noStrike" baseline="0" dirty="0">
                <a:latin typeface="CenturySchoolbook"/>
              </a:rPr>
              <a:t>y</a:t>
            </a:r>
            <a:r>
              <a:rPr lang="en-GB" sz="1800" b="0" i="1" u="none" strike="noStrike" baseline="0" dirty="0">
                <a:latin typeface="CenturySchoolbook,Italic"/>
              </a:rPr>
              <a:t>A</a:t>
            </a:r>
            <a:r>
              <a:rPr lang="en-GB" sz="1800" b="0" i="0" u="none" strike="noStrike" baseline="0" dirty="0">
                <a:latin typeface="CenturySchoolbook"/>
              </a:rPr>
              <a:t>sc (including allowances, as appropriate for m).</a:t>
            </a:r>
          </a:p>
          <a:p>
            <a:pPr algn="l"/>
            <a:r>
              <a:rPr lang="en-GB" sz="1800" b="0" i="0" u="none" strike="noStrike" baseline="0" dirty="0">
                <a:latin typeface="CenturySchoolbook"/>
              </a:rPr>
              <a:t>The appropriate values of </a:t>
            </a:r>
            <a:r>
              <a:rPr lang="en-GB" sz="1800" b="0" i="1" u="none" strike="noStrike" baseline="0" dirty="0">
                <a:latin typeface="CenturySchoolbook,Italic"/>
              </a:rPr>
              <a:t>K </a:t>
            </a:r>
            <a:r>
              <a:rPr lang="en-GB" sz="1800" b="0" i="0" u="none" strike="noStrike" baseline="0" dirty="0">
                <a:latin typeface="CenturySchoolbook"/>
              </a:rPr>
              <a:t>may be found iteratively, taking an initial value of 1. Alternatively, it will</a:t>
            </a:r>
          </a:p>
          <a:p>
            <a:pPr algn="l"/>
            <a:r>
              <a:rPr lang="en-GB" sz="1800" b="0" i="0" u="none" strike="noStrike" baseline="0" dirty="0">
                <a:latin typeface="CenturySchoolbook"/>
              </a:rPr>
              <a:t>always be conservative to assume that </a:t>
            </a:r>
            <a:r>
              <a:rPr lang="en-GB" sz="1800" b="0" i="1" u="none" strike="noStrike" baseline="0" dirty="0">
                <a:latin typeface="CenturySchoolbook,Italic"/>
              </a:rPr>
              <a:t>K </a:t>
            </a:r>
            <a:r>
              <a:rPr lang="en-GB" sz="1800" b="0" i="0" u="none" strike="noStrike" baseline="0" dirty="0">
                <a:latin typeface="CenturySchoolbook"/>
              </a:rPr>
              <a:t>= 1.</a:t>
            </a:r>
          </a:p>
          <a:p>
            <a:pPr algn="l"/>
            <a:r>
              <a:rPr lang="en-GB" sz="1800" b="0" i="0" u="none" strike="noStrike" baseline="0" dirty="0">
                <a:latin typeface="CenturySchoolbook"/>
              </a:rPr>
              <a:t>Table 3.21 is derived from the following equation: </a:t>
            </a:r>
          </a:p>
          <a:p>
            <a:pPr algn="l"/>
            <a:r>
              <a:rPr lang="en-GB" sz="1800" b="0" i="0" u="none" strike="noStrike" baseline="0" dirty="0">
                <a:latin typeface="CenturySchoolbook"/>
              </a:rPr>
              <a:t>NOTE </a:t>
            </a:r>
            <a:r>
              <a:rPr lang="en-GB" sz="1800" b="0" i="1" u="none" strike="noStrike" baseline="0" dirty="0">
                <a:latin typeface="CenturySchoolbook,Italic"/>
              </a:rPr>
              <a:t>b/</a:t>
            </a:r>
            <a:r>
              <a:rPr lang="en-GB" sz="1800" b="0" i="0" u="none" strike="noStrike" baseline="0" dirty="0">
                <a:latin typeface="TT596o00"/>
              </a:rPr>
              <a:t> </a:t>
            </a:r>
            <a:r>
              <a:rPr lang="en-GB" sz="1800" b="0" i="0" u="none" strike="noStrike" baseline="0" dirty="0">
                <a:latin typeface="CenturySchoolbook"/>
              </a:rPr>
              <a:t>is generally the </a:t>
            </a:r>
            <a:r>
              <a:rPr lang="en-GB" sz="1800" b="0" i="0" u="none" strike="noStrike" baseline="0" dirty="0">
                <a:solidFill>
                  <a:srgbClr val="FF0000"/>
                </a:solidFill>
                <a:latin typeface="CenturySchoolbook"/>
              </a:rPr>
              <a:t>smaller</a:t>
            </a:r>
            <a:r>
              <a:rPr lang="en-GB" sz="1800" b="0" i="0" u="none" strike="noStrike" baseline="0" dirty="0">
                <a:latin typeface="CenturySchoolbook"/>
              </a:rPr>
              <a:t> dimension of the column (but see </a:t>
            </a:r>
            <a:r>
              <a:rPr lang="en-GB" sz="1800" b="1" i="0" u="none" strike="noStrike" baseline="0" dirty="0">
                <a:latin typeface="CenturySchoolbook,Bold"/>
              </a:rPr>
              <a:t>3.8.3.6 </a:t>
            </a:r>
            <a:r>
              <a:rPr lang="en-GB" sz="1800" b="0" i="0" u="none" strike="noStrike" baseline="0" dirty="0">
                <a:latin typeface="CenturySchoolbook"/>
              </a:rPr>
              <a:t>for biaxial bending).</a:t>
            </a:r>
          </a:p>
          <a:p>
            <a:pPr algn="l"/>
            <a:r>
              <a:rPr lang="en-GB" sz="1800" b="0" i="0" u="none" strike="noStrike" baseline="0" dirty="0">
                <a:latin typeface="CenturySchoolbook"/>
              </a:rPr>
              <a:t>The deflection induces an additional moment given by: </a:t>
            </a:r>
            <a:endParaRPr lang="en-US" dirty="0"/>
          </a:p>
        </p:txBody>
      </p:sp>
      <p:pic>
        <p:nvPicPr>
          <p:cNvPr id="5" name="Picture 4">
            <a:extLst>
              <a:ext uri="{FF2B5EF4-FFF2-40B4-BE49-F238E27FC236}">
                <a16:creationId xmlns:a16="http://schemas.microsoft.com/office/drawing/2014/main" id="{F84D2B16-639D-C94D-D28B-AAF8F8D59358}"/>
              </a:ext>
            </a:extLst>
          </p:cNvPr>
          <p:cNvPicPr>
            <a:picLocks noChangeAspect="1"/>
          </p:cNvPicPr>
          <p:nvPr/>
        </p:nvPicPr>
        <p:blipFill>
          <a:blip r:embed="rId2"/>
          <a:stretch>
            <a:fillRect/>
          </a:stretch>
        </p:blipFill>
        <p:spPr>
          <a:xfrm>
            <a:off x="8276733" y="1864141"/>
            <a:ext cx="1272619" cy="456707"/>
          </a:xfrm>
          <a:prstGeom prst="rect">
            <a:avLst/>
          </a:prstGeom>
        </p:spPr>
      </p:pic>
      <p:pic>
        <p:nvPicPr>
          <p:cNvPr id="7" name="Picture 6">
            <a:extLst>
              <a:ext uri="{FF2B5EF4-FFF2-40B4-BE49-F238E27FC236}">
                <a16:creationId xmlns:a16="http://schemas.microsoft.com/office/drawing/2014/main" id="{B40C22FF-71C4-BF8B-3B4E-FA7DF4404DE2}"/>
              </a:ext>
            </a:extLst>
          </p:cNvPr>
          <p:cNvPicPr>
            <a:picLocks noChangeAspect="1"/>
          </p:cNvPicPr>
          <p:nvPr/>
        </p:nvPicPr>
        <p:blipFill>
          <a:blip r:embed="rId3"/>
          <a:stretch>
            <a:fillRect/>
          </a:stretch>
        </p:blipFill>
        <p:spPr>
          <a:xfrm>
            <a:off x="6096000" y="3262290"/>
            <a:ext cx="1436016" cy="556105"/>
          </a:xfrm>
          <a:prstGeom prst="rect">
            <a:avLst/>
          </a:prstGeom>
        </p:spPr>
      </p:pic>
      <p:pic>
        <p:nvPicPr>
          <p:cNvPr id="9" name="Picture 8">
            <a:extLst>
              <a:ext uri="{FF2B5EF4-FFF2-40B4-BE49-F238E27FC236}">
                <a16:creationId xmlns:a16="http://schemas.microsoft.com/office/drawing/2014/main" id="{A4E1B54C-C1BD-E9BB-5A35-2D5EF53391F7}"/>
              </a:ext>
            </a:extLst>
          </p:cNvPr>
          <p:cNvPicPr>
            <a:picLocks noChangeAspect="1"/>
          </p:cNvPicPr>
          <p:nvPr/>
        </p:nvPicPr>
        <p:blipFill>
          <a:blip r:embed="rId4"/>
          <a:stretch>
            <a:fillRect/>
          </a:stretch>
        </p:blipFill>
        <p:spPr>
          <a:xfrm>
            <a:off x="6698945" y="4288886"/>
            <a:ext cx="1577788" cy="484094"/>
          </a:xfrm>
          <a:prstGeom prst="rect">
            <a:avLst/>
          </a:prstGeom>
        </p:spPr>
      </p:pic>
    </p:spTree>
    <p:extLst>
      <p:ext uri="{BB962C8B-B14F-4D97-AF65-F5344CB8AC3E}">
        <p14:creationId xmlns:p14="http://schemas.microsoft.com/office/powerpoint/2010/main" val="1978777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A2D5-20C0-57E3-8D68-F5573268C7C0}"/>
              </a:ext>
            </a:extLst>
          </p:cNvPr>
          <p:cNvSpPr>
            <a:spLocks noGrp="1"/>
          </p:cNvSpPr>
          <p:nvPr>
            <p:ph type="title"/>
          </p:nvPr>
        </p:nvSpPr>
        <p:spPr>
          <a:xfrm>
            <a:off x="1020724" y="558210"/>
            <a:ext cx="10333075" cy="454162"/>
          </a:xfrm>
        </p:spPr>
        <p:txBody>
          <a:bodyPr>
            <a:normAutofit fontScale="90000"/>
          </a:bodyPr>
          <a:lstStyle/>
          <a:p>
            <a:r>
              <a:rPr lang="en-GB" sz="3200" dirty="0">
                <a:solidFill>
                  <a:srgbClr val="FF0000"/>
                </a:solidFill>
              </a:rPr>
              <a:t>Design moments in braced columns bent about a single axis</a:t>
            </a:r>
            <a:endParaRPr lang="en-US" sz="3200" dirty="0">
              <a:solidFill>
                <a:srgbClr val="FF0000"/>
              </a:solidFill>
            </a:endParaRPr>
          </a:p>
        </p:txBody>
      </p:sp>
      <p:sp>
        <p:nvSpPr>
          <p:cNvPr id="3" name="Content Placeholder 2">
            <a:extLst>
              <a:ext uri="{FF2B5EF4-FFF2-40B4-BE49-F238E27FC236}">
                <a16:creationId xmlns:a16="http://schemas.microsoft.com/office/drawing/2014/main" id="{BE3FEEC6-AC60-D0EE-FEDD-A677E09605F1}"/>
              </a:ext>
            </a:extLst>
          </p:cNvPr>
          <p:cNvSpPr>
            <a:spLocks noGrp="1"/>
          </p:cNvSpPr>
          <p:nvPr>
            <p:ph idx="1"/>
          </p:nvPr>
        </p:nvSpPr>
        <p:spPr>
          <a:xfrm>
            <a:off x="738264" y="1012372"/>
            <a:ext cx="10333074" cy="5216978"/>
          </a:xfrm>
        </p:spPr>
        <p:txBody>
          <a:bodyPr/>
          <a:lstStyle/>
          <a:p>
            <a:pPr algn="l"/>
            <a:r>
              <a:rPr lang="en-GB" sz="1800" b="0" i="0" u="none" strike="noStrike" baseline="0" dirty="0">
                <a:latin typeface="CenturySchoolbook"/>
              </a:rPr>
              <a:t>Figure 3.20 shows the distribution of moments assumed over the height of a typical braced column. It may be assumed that the initial moment at the point of maximum additional moment (i.e. near mid-height of the column) is given by: </a:t>
            </a:r>
          </a:p>
          <a:p>
            <a:pPr algn="l"/>
            <a:endParaRPr lang="en-GB" sz="1800" b="0" dirty="0">
              <a:latin typeface="CenturySchoolbook"/>
            </a:endParaRPr>
          </a:p>
          <a:p>
            <a:pPr algn="l"/>
            <a:r>
              <a:rPr lang="en-US" sz="1800" b="0" i="0" u="none" strike="noStrike" baseline="0" dirty="0">
                <a:latin typeface="CenturySchoolbook"/>
              </a:rPr>
              <a:t>Where</a:t>
            </a:r>
            <a:r>
              <a:rPr lang="en-US" sz="1800" b="0" dirty="0">
                <a:latin typeface="CenturySchoolbook"/>
              </a:rPr>
              <a:t>                                                                                                                                                                       </a:t>
            </a:r>
            <a:r>
              <a:rPr lang="en-GB" sz="1800" b="0" i="1" u="none" strike="noStrike" baseline="0" dirty="0">
                <a:latin typeface="CenturySchoolbook,Italic"/>
              </a:rPr>
              <a:t>M</a:t>
            </a:r>
            <a:r>
              <a:rPr lang="en-GB" sz="1800" b="0" i="0" u="none" strike="noStrike" baseline="0" dirty="0">
                <a:latin typeface="CenturySchoolbook"/>
              </a:rPr>
              <a:t>1 is the smaller initial end moment due to design ultimate loads;                                                              </a:t>
            </a:r>
            <a:r>
              <a:rPr lang="en-GB" sz="1800" b="0" i="1" u="none" strike="noStrike" baseline="0" dirty="0">
                <a:latin typeface="CenturySchoolbook,Italic"/>
              </a:rPr>
              <a:t>M</a:t>
            </a:r>
            <a:r>
              <a:rPr lang="en-GB" sz="1800" b="0" i="0" u="none" strike="noStrike" baseline="0" dirty="0">
                <a:latin typeface="CenturySchoolbook"/>
              </a:rPr>
              <a:t>2 is the larger initial end moment due to design ultimate loads.                                                                 Assuming the column is bent in double curvature, </a:t>
            </a:r>
            <a:r>
              <a:rPr lang="en-GB" sz="1800" b="0" i="1" u="none" strike="noStrike" baseline="0" dirty="0">
                <a:latin typeface="CenturySchoolbook,Italic"/>
              </a:rPr>
              <a:t>M</a:t>
            </a:r>
            <a:r>
              <a:rPr lang="en-GB" sz="1800" b="0" i="0" u="none" strike="noStrike" baseline="0" dirty="0">
                <a:latin typeface="CenturySchoolbook"/>
              </a:rPr>
              <a:t>1 should be taken as negative and </a:t>
            </a:r>
            <a:r>
              <a:rPr lang="en-GB" sz="1800" b="0" i="1" u="none" strike="noStrike" baseline="0" dirty="0">
                <a:latin typeface="CenturySchoolbook,Italic"/>
              </a:rPr>
              <a:t>M</a:t>
            </a:r>
            <a:r>
              <a:rPr lang="en-GB" sz="1800" b="0" i="0" u="none" strike="noStrike" baseline="0" dirty="0">
                <a:latin typeface="CenturySchoolbook"/>
              </a:rPr>
              <a:t>2 positive.              It will be seen from Figure 3.20 that the maximum design moment for the column will be the greatest of a) </a:t>
            </a:r>
            <a:r>
              <a:rPr lang="en-US" sz="1800" b="0" i="0" u="none" strike="noStrike" baseline="0" dirty="0">
                <a:latin typeface="CenturySchoolbook"/>
              </a:rPr>
              <a:t>to d):</a:t>
            </a:r>
          </a:p>
          <a:p>
            <a:pPr algn="l"/>
            <a:endParaRPr lang="en-US" dirty="0"/>
          </a:p>
        </p:txBody>
      </p:sp>
      <p:pic>
        <p:nvPicPr>
          <p:cNvPr id="5" name="Picture 4">
            <a:extLst>
              <a:ext uri="{FF2B5EF4-FFF2-40B4-BE49-F238E27FC236}">
                <a16:creationId xmlns:a16="http://schemas.microsoft.com/office/drawing/2014/main" id="{7FF967C3-CCEC-7FEB-DC5A-F638DC99BE01}"/>
              </a:ext>
            </a:extLst>
          </p:cNvPr>
          <p:cNvPicPr>
            <a:picLocks noChangeAspect="1"/>
          </p:cNvPicPr>
          <p:nvPr/>
        </p:nvPicPr>
        <p:blipFill>
          <a:blip r:embed="rId2"/>
          <a:stretch>
            <a:fillRect/>
          </a:stretch>
        </p:blipFill>
        <p:spPr>
          <a:xfrm>
            <a:off x="1113864" y="2003452"/>
            <a:ext cx="3334871" cy="385482"/>
          </a:xfrm>
          <a:prstGeom prst="rect">
            <a:avLst/>
          </a:prstGeom>
        </p:spPr>
      </p:pic>
      <p:pic>
        <p:nvPicPr>
          <p:cNvPr id="7" name="Picture 6">
            <a:extLst>
              <a:ext uri="{FF2B5EF4-FFF2-40B4-BE49-F238E27FC236}">
                <a16:creationId xmlns:a16="http://schemas.microsoft.com/office/drawing/2014/main" id="{4D940418-08E2-0E70-501E-6E5E17328CAC}"/>
              </a:ext>
            </a:extLst>
          </p:cNvPr>
          <p:cNvPicPr>
            <a:picLocks noChangeAspect="1"/>
          </p:cNvPicPr>
          <p:nvPr/>
        </p:nvPicPr>
        <p:blipFill>
          <a:blip r:embed="rId3"/>
          <a:stretch>
            <a:fillRect/>
          </a:stretch>
        </p:blipFill>
        <p:spPr>
          <a:xfrm>
            <a:off x="782255" y="4187349"/>
            <a:ext cx="2115671" cy="1443318"/>
          </a:xfrm>
          <a:prstGeom prst="rect">
            <a:avLst/>
          </a:prstGeom>
        </p:spPr>
      </p:pic>
      <p:pic>
        <p:nvPicPr>
          <p:cNvPr id="9" name="Picture 8">
            <a:extLst>
              <a:ext uri="{FF2B5EF4-FFF2-40B4-BE49-F238E27FC236}">
                <a16:creationId xmlns:a16="http://schemas.microsoft.com/office/drawing/2014/main" id="{4313152C-EC5E-D3AC-308B-F0820F8981CE}"/>
              </a:ext>
            </a:extLst>
          </p:cNvPr>
          <p:cNvPicPr>
            <a:picLocks noChangeAspect="1"/>
          </p:cNvPicPr>
          <p:nvPr/>
        </p:nvPicPr>
        <p:blipFill>
          <a:blip r:embed="rId4"/>
          <a:stretch>
            <a:fillRect/>
          </a:stretch>
        </p:blipFill>
        <p:spPr>
          <a:xfrm>
            <a:off x="3412504" y="4368759"/>
            <a:ext cx="7702826" cy="1716070"/>
          </a:xfrm>
          <a:prstGeom prst="rect">
            <a:avLst/>
          </a:prstGeom>
        </p:spPr>
      </p:pic>
    </p:spTree>
    <p:extLst>
      <p:ext uri="{BB962C8B-B14F-4D97-AF65-F5344CB8AC3E}">
        <p14:creationId xmlns:p14="http://schemas.microsoft.com/office/powerpoint/2010/main" val="122655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5EA2-0D66-16F3-2138-8455739B8986}"/>
              </a:ext>
            </a:extLst>
          </p:cNvPr>
          <p:cNvSpPr>
            <a:spLocks noGrp="1"/>
          </p:cNvSpPr>
          <p:nvPr>
            <p:ph type="title"/>
          </p:nvPr>
        </p:nvSpPr>
        <p:spPr>
          <a:xfrm>
            <a:off x="1020724" y="558209"/>
            <a:ext cx="10333075" cy="462327"/>
          </a:xfrm>
        </p:spPr>
        <p:txBody>
          <a:bodyPr>
            <a:normAutofit fontScale="90000"/>
          </a:bodyPr>
          <a:lstStyle/>
          <a:p>
            <a:r>
              <a:rPr lang="en-US" sz="3200" dirty="0">
                <a:solidFill>
                  <a:srgbClr val="FF0000"/>
                </a:solidFill>
              </a:rPr>
              <a:t>Design moments, braced columns</a:t>
            </a:r>
          </a:p>
        </p:txBody>
      </p:sp>
      <p:pic>
        <p:nvPicPr>
          <p:cNvPr id="5" name="Content Placeholder 4">
            <a:extLst>
              <a:ext uri="{FF2B5EF4-FFF2-40B4-BE49-F238E27FC236}">
                <a16:creationId xmlns:a16="http://schemas.microsoft.com/office/drawing/2014/main" id="{AA4F8EFA-6F6C-A683-33C6-85868457A8C8}"/>
              </a:ext>
            </a:extLst>
          </p:cNvPr>
          <p:cNvPicPr>
            <a:picLocks noGrp="1" noChangeAspect="1"/>
          </p:cNvPicPr>
          <p:nvPr>
            <p:ph idx="1"/>
          </p:nvPr>
        </p:nvPicPr>
        <p:blipFill>
          <a:blip r:embed="rId2"/>
          <a:stretch>
            <a:fillRect/>
          </a:stretch>
        </p:blipFill>
        <p:spPr>
          <a:xfrm>
            <a:off x="2000250" y="1183822"/>
            <a:ext cx="8343900" cy="4732792"/>
          </a:xfrm>
        </p:spPr>
      </p:pic>
    </p:spTree>
    <p:extLst>
      <p:ext uri="{BB962C8B-B14F-4D97-AF65-F5344CB8AC3E}">
        <p14:creationId xmlns:p14="http://schemas.microsoft.com/office/powerpoint/2010/main" val="2011016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B33F-7F98-1D74-B7E5-50570F685D41}"/>
              </a:ext>
            </a:extLst>
          </p:cNvPr>
          <p:cNvSpPr>
            <a:spLocks noGrp="1"/>
          </p:cNvSpPr>
          <p:nvPr>
            <p:ph type="title"/>
          </p:nvPr>
        </p:nvSpPr>
        <p:spPr>
          <a:xfrm>
            <a:off x="1020724" y="558209"/>
            <a:ext cx="10333075" cy="462327"/>
          </a:xfrm>
        </p:spPr>
        <p:txBody>
          <a:bodyPr>
            <a:normAutofit fontScale="90000"/>
          </a:bodyPr>
          <a:lstStyle/>
          <a:p>
            <a:r>
              <a:rPr lang="en-US" sz="3200" dirty="0">
                <a:solidFill>
                  <a:srgbClr val="FF0000"/>
                </a:solidFill>
              </a:rPr>
              <a:t>Unbraced columns </a:t>
            </a:r>
          </a:p>
        </p:txBody>
      </p:sp>
      <p:pic>
        <p:nvPicPr>
          <p:cNvPr id="5" name="Content Placeholder 4">
            <a:extLst>
              <a:ext uri="{FF2B5EF4-FFF2-40B4-BE49-F238E27FC236}">
                <a16:creationId xmlns:a16="http://schemas.microsoft.com/office/drawing/2014/main" id="{87316719-BC7D-65B1-F901-70B9A5709CC9}"/>
              </a:ext>
            </a:extLst>
          </p:cNvPr>
          <p:cNvPicPr>
            <a:picLocks noGrp="1" noChangeAspect="1"/>
          </p:cNvPicPr>
          <p:nvPr>
            <p:ph idx="1"/>
          </p:nvPr>
        </p:nvPicPr>
        <p:blipFill>
          <a:blip r:embed="rId2"/>
          <a:stretch>
            <a:fillRect/>
          </a:stretch>
        </p:blipFill>
        <p:spPr>
          <a:xfrm>
            <a:off x="1583870" y="1249136"/>
            <a:ext cx="8294915" cy="4667477"/>
          </a:xfrm>
        </p:spPr>
      </p:pic>
    </p:spTree>
    <p:extLst>
      <p:ext uri="{BB962C8B-B14F-4D97-AF65-F5344CB8AC3E}">
        <p14:creationId xmlns:p14="http://schemas.microsoft.com/office/powerpoint/2010/main" val="2227293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7B25-6DE6-4ACA-4EBB-FD1B39B9CBB6}"/>
              </a:ext>
            </a:extLst>
          </p:cNvPr>
          <p:cNvSpPr>
            <a:spLocks noGrp="1"/>
          </p:cNvSpPr>
          <p:nvPr>
            <p:ph type="title"/>
          </p:nvPr>
        </p:nvSpPr>
        <p:spPr>
          <a:xfrm>
            <a:off x="1020724" y="558210"/>
            <a:ext cx="10333075" cy="429670"/>
          </a:xfrm>
        </p:spPr>
        <p:txBody>
          <a:bodyPr>
            <a:normAutofit fontScale="90000"/>
          </a:bodyPr>
          <a:lstStyle/>
          <a:p>
            <a:r>
              <a:rPr lang="en-US" sz="3200" dirty="0">
                <a:solidFill>
                  <a:srgbClr val="FF0000"/>
                </a:solidFill>
              </a:rPr>
              <a:t>Example, braced column</a:t>
            </a:r>
          </a:p>
        </p:txBody>
      </p:sp>
      <p:pic>
        <p:nvPicPr>
          <p:cNvPr id="5" name="Content Placeholder 4">
            <a:extLst>
              <a:ext uri="{FF2B5EF4-FFF2-40B4-BE49-F238E27FC236}">
                <a16:creationId xmlns:a16="http://schemas.microsoft.com/office/drawing/2014/main" id="{5D0060F5-D93D-2AC7-3E4E-88FD63B0FDDC}"/>
              </a:ext>
            </a:extLst>
          </p:cNvPr>
          <p:cNvPicPr>
            <a:picLocks noGrp="1" noChangeAspect="1"/>
          </p:cNvPicPr>
          <p:nvPr>
            <p:ph idx="1"/>
          </p:nvPr>
        </p:nvPicPr>
        <p:blipFill>
          <a:blip r:embed="rId2"/>
          <a:stretch>
            <a:fillRect/>
          </a:stretch>
        </p:blipFill>
        <p:spPr>
          <a:xfrm>
            <a:off x="1020724" y="990105"/>
            <a:ext cx="9715312" cy="1398494"/>
          </a:xfrm>
        </p:spPr>
      </p:pic>
      <p:pic>
        <p:nvPicPr>
          <p:cNvPr id="7" name="Picture 6">
            <a:extLst>
              <a:ext uri="{FF2B5EF4-FFF2-40B4-BE49-F238E27FC236}">
                <a16:creationId xmlns:a16="http://schemas.microsoft.com/office/drawing/2014/main" id="{8B372D3A-239E-C86E-E20D-F7CA1D8E51BD}"/>
              </a:ext>
            </a:extLst>
          </p:cNvPr>
          <p:cNvPicPr>
            <a:picLocks noChangeAspect="1"/>
          </p:cNvPicPr>
          <p:nvPr/>
        </p:nvPicPr>
        <p:blipFill>
          <a:blip r:embed="rId3"/>
          <a:stretch>
            <a:fillRect/>
          </a:stretch>
        </p:blipFill>
        <p:spPr>
          <a:xfrm>
            <a:off x="1885361" y="2677212"/>
            <a:ext cx="8776354" cy="3622578"/>
          </a:xfrm>
          <a:prstGeom prst="rect">
            <a:avLst/>
          </a:prstGeom>
        </p:spPr>
      </p:pic>
    </p:spTree>
    <p:extLst>
      <p:ext uri="{BB962C8B-B14F-4D97-AF65-F5344CB8AC3E}">
        <p14:creationId xmlns:p14="http://schemas.microsoft.com/office/powerpoint/2010/main" val="77803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C7E3-DDF4-C299-22EB-75CE873204CF}"/>
              </a:ext>
            </a:extLst>
          </p:cNvPr>
          <p:cNvSpPr>
            <a:spLocks noGrp="1"/>
          </p:cNvSpPr>
          <p:nvPr>
            <p:ph type="title"/>
          </p:nvPr>
        </p:nvSpPr>
        <p:spPr>
          <a:xfrm>
            <a:off x="1020724" y="558209"/>
            <a:ext cx="10333075" cy="459145"/>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58B0A469-5B0F-7AA4-C141-56413E5DAE5E}"/>
              </a:ext>
            </a:extLst>
          </p:cNvPr>
          <p:cNvPicPr>
            <a:picLocks noGrp="1" noChangeAspect="1"/>
          </p:cNvPicPr>
          <p:nvPr>
            <p:ph idx="1"/>
          </p:nvPr>
        </p:nvPicPr>
        <p:blipFill>
          <a:blip r:embed="rId2"/>
          <a:stretch>
            <a:fillRect/>
          </a:stretch>
        </p:blipFill>
        <p:spPr>
          <a:xfrm>
            <a:off x="1020725" y="1306287"/>
            <a:ext cx="9236534" cy="4534360"/>
          </a:xfrm>
        </p:spPr>
      </p:pic>
    </p:spTree>
    <p:extLst>
      <p:ext uri="{BB962C8B-B14F-4D97-AF65-F5344CB8AC3E}">
        <p14:creationId xmlns:p14="http://schemas.microsoft.com/office/powerpoint/2010/main" val="892989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F475-2E14-F769-4373-A238371E4D3C}"/>
              </a:ext>
            </a:extLst>
          </p:cNvPr>
          <p:cNvSpPr>
            <a:spLocks noGrp="1"/>
          </p:cNvSpPr>
          <p:nvPr>
            <p:ph type="title"/>
          </p:nvPr>
        </p:nvSpPr>
        <p:spPr>
          <a:xfrm>
            <a:off x="1020724" y="558210"/>
            <a:ext cx="10333075" cy="454162"/>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55D8BCF4-98F9-7FCF-AAD7-951E77291C05}"/>
              </a:ext>
            </a:extLst>
          </p:cNvPr>
          <p:cNvPicPr>
            <a:picLocks noGrp="1" noChangeAspect="1"/>
          </p:cNvPicPr>
          <p:nvPr>
            <p:ph idx="1"/>
          </p:nvPr>
        </p:nvPicPr>
        <p:blipFill>
          <a:blip r:embed="rId2"/>
          <a:stretch>
            <a:fillRect/>
          </a:stretch>
        </p:blipFill>
        <p:spPr>
          <a:xfrm>
            <a:off x="1020724" y="1102180"/>
            <a:ext cx="9952075" cy="4817228"/>
          </a:xfrm>
        </p:spPr>
      </p:pic>
    </p:spTree>
    <p:extLst>
      <p:ext uri="{BB962C8B-B14F-4D97-AF65-F5344CB8AC3E}">
        <p14:creationId xmlns:p14="http://schemas.microsoft.com/office/powerpoint/2010/main" val="9435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A24F-9FDB-C72E-D241-99231F338ABD}"/>
              </a:ext>
            </a:extLst>
          </p:cNvPr>
          <p:cNvSpPr>
            <a:spLocks noGrp="1"/>
          </p:cNvSpPr>
          <p:nvPr>
            <p:ph type="title"/>
          </p:nvPr>
        </p:nvSpPr>
        <p:spPr>
          <a:xfrm>
            <a:off x="1020724" y="558210"/>
            <a:ext cx="10333075" cy="39005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7498B02D-6318-768F-0906-177FF8B18EE2}"/>
              </a:ext>
            </a:extLst>
          </p:cNvPr>
          <p:cNvPicPr>
            <a:picLocks noGrp="1" noChangeAspect="1"/>
          </p:cNvPicPr>
          <p:nvPr>
            <p:ph idx="1"/>
          </p:nvPr>
        </p:nvPicPr>
        <p:blipFill>
          <a:blip r:embed="rId2"/>
          <a:stretch>
            <a:fillRect/>
          </a:stretch>
        </p:blipFill>
        <p:spPr>
          <a:xfrm>
            <a:off x="2619308" y="1082762"/>
            <a:ext cx="7135906" cy="2048933"/>
          </a:xfrm>
        </p:spPr>
      </p:pic>
      <p:pic>
        <p:nvPicPr>
          <p:cNvPr id="7" name="Picture 6">
            <a:extLst>
              <a:ext uri="{FF2B5EF4-FFF2-40B4-BE49-F238E27FC236}">
                <a16:creationId xmlns:a16="http://schemas.microsoft.com/office/drawing/2014/main" id="{49033685-5CF0-1D6C-CBE0-565A31013A79}"/>
              </a:ext>
            </a:extLst>
          </p:cNvPr>
          <p:cNvPicPr>
            <a:picLocks noChangeAspect="1"/>
          </p:cNvPicPr>
          <p:nvPr/>
        </p:nvPicPr>
        <p:blipFill>
          <a:blip r:embed="rId3"/>
          <a:stretch>
            <a:fillRect/>
          </a:stretch>
        </p:blipFill>
        <p:spPr>
          <a:xfrm>
            <a:off x="2563906" y="2828365"/>
            <a:ext cx="7064188" cy="1810871"/>
          </a:xfrm>
          <a:prstGeom prst="rect">
            <a:avLst/>
          </a:prstGeom>
        </p:spPr>
      </p:pic>
    </p:spTree>
    <p:extLst>
      <p:ext uri="{BB962C8B-B14F-4D97-AF65-F5344CB8AC3E}">
        <p14:creationId xmlns:p14="http://schemas.microsoft.com/office/powerpoint/2010/main" val="1367227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BB34-38E7-2234-4062-C8ECFBBCE5D9}"/>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F8BC8681-A1D7-07C2-61B9-045D4BFEB81D}"/>
              </a:ext>
            </a:extLst>
          </p:cNvPr>
          <p:cNvPicPr>
            <a:picLocks noGrp="1" noChangeAspect="1"/>
          </p:cNvPicPr>
          <p:nvPr>
            <p:ph idx="1"/>
          </p:nvPr>
        </p:nvPicPr>
        <p:blipFill>
          <a:blip r:embed="rId2"/>
          <a:stretch>
            <a:fillRect/>
          </a:stretch>
        </p:blipFill>
        <p:spPr>
          <a:xfrm>
            <a:off x="757814" y="1068614"/>
            <a:ext cx="9970057" cy="5231176"/>
          </a:xfrm>
        </p:spPr>
      </p:pic>
    </p:spTree>
    <p:extLst>
      <p:ext uri="{BB962C8B-B14F-4D97-AF65-F5344CB8AC3E}">
        <p14:creationId xmlns:p14="http://schemas.microsoft.com/office/powerpoint/2010/main" val="141595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CEC4-C069-0ED6-293F-6A64772563BA}"/>
              </a:ext>
            </a:extLst>
          </p:cNvPr>
          <p:cNvSpPr>
            <a:spLocks noGrp="1"/>
          </p:cNvSpPr>
          <p:nvPr>
            <p:ph type="title"/>
          </p:nvPr>
        </p:nvSpPr>
        <p:spPr>
          <a:xfrm>
            <a:off x="1020724" y="558210"/>
            <a:ext cx="10333075" cy="454162"/>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ECE0A489-7727-883D-03A7-E8C496711601}"/>
              </a:ext>
            </a:extLst>
          </p:cNvPr>
          <p:cNvPicPr>
            <a:picLocks noGrp="1" noChangeAspect="1"/>
          </p:cNvPicPr>
          <p:nvPr>
            <p:ph idx="1"/>
          </p:nvPr>
        </p:nvPicPr>
        <p:blipFill>
          <a:blip r:embed="rId2"/>
          <a:stretch>
            <a:fillRect/>
          </a:stretch>
        </p:blipFill>
        <p:spPr>
          <a:xfrm>
            <a:off x="714501" y="1199242"/>
            <a:ext cx="10135835" cy="4654551"/>
          </a:xfrm>
        </p:spPr>
      </p:pic>
    </p:spTree>
    <p:extLst>
      <p:ext uri="{BB962C8B-B14F-4D97-AF65-F5344CB8AC3E}">
        <p14:creationId xmlns:p14="http://schemas.microsoft.com/office/powerpoint/2010/main" val="67881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3A6A-A468-645D-A499-168D0BBAE10F}"/>
              </a:ext>
            </a:extLst>
          </p:cNvPr>
          <p:cNvSpPr>
            <a:spLocks noGrp="1"/>
          </p:cNvSpPr>
          <p:nvPr>
            <p:ph type="title"/>
          </p:nvPr>
        </p:nvSpPr>
        <p:spPr>
          <a:xfrm>
            <a:off x="1020724" y="558210"/>
            <a:ext cx="10333075" cy="398524"/>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DAE69E82-A7D0-C8F8-B3B4-FC281F631E38}"/>
              </a:ext>
            </a:extLst>
          </p:cNvPr>
          <p:cNvPicPr>
            <a:picLocks noGrp="1" noChangeAspect="1"/>
          </p:cNvPicPr>
          <p:nvPr>
            <p:ph idx="1"/>
          </p:nvPr>
        </p:nvPicPr>
        <p:blipFill>
          <a:blip r:embed="rId2"/>
          <a:stretch>
            <a:fillRect/>
          </a:stretch>
        </p:blipFill>
        <p:spPr>
          <a:xfrm>
            <a:off x="2008234" y="1126068"/>
            <a:ext cx="6884894" cy="1498600"/>
          </a:xfrm>
        </p:spPr>
      </p:pic>
      <p:pic>
        <p:nvPicPr>
          <p:cNvPr id="7" name="Picture 6">
            <a:extLst>
              <a:ext uri="{FF2B5EF4-FFF2-40B4-BE49-F238E27FC236}">
                <a16:creationId xmlns:a16="http://schemas.microsoft.com/office/drawing/2014/main" id="{712567E5-0279-62C1-F2D4-83B211313F12}"/>
              </a:ext>
            </a:extLst>
          </p:cNvPr>
          <p:cNvPicPr>
            <a:picLocks noChangeAspect="1"/>
          </p:cNvPicPr>
          <p:nvPr/>
        </p:nvPicPr>
        <p:blipFill>
          <a:blip r:embed="rId3"/>
          <a:stretch>
            <a:fillRect/>
          </a:stretch>
        </p:blipFill>
        <p:spPr>
          <a:xfrm>
            <a:off x="2008234" y="2624668"/>
            <a:ext cx="7100047" cy="1363132"/>
          </a:xfrm>
          <a:prstGeom prst="rect">
            <a:avLst/>
          </a:prstGeom>
        </p:spPr>
      </p:pic>
      <p:pic>
        <p:nvPicPr>
          <p:cNvPr id="9" name="Picture 8">
            <a:extLst>
              <a:ext uri="{FF2B5EF4-FFF2-40B4-BE49-F238E27FC236}">
                <a16:creationId xmlns:a16="http://schemas.microsoft.com/office/drawing/2014/main" id="{0CAB706F-4E9A-28CA-EA93-6D042199B286}"/>
              </a:ext>
            </a:extLst>
          </p:cNvPr>
          <p:cNvPicPr>
            <a:picLocks noChangeAspect="1"/>
          </p:cNvPicPr>
          <p:nvPr/>
        </p:nvPicPr>
        <p:blipFill>
          <a:blip r:embed="rId4"/>
          <a:stretch>
            <a:fillRect/>
          </a:stretch>
        </p:blipFill>
        <p:spPr>
          <a:xfrm>
            <a:off x="2008234" y="4292602"/>
            <a:ext cx="7135906" cy="1864659"/>
          </a:xfrm>
          <a:prstGeom prst="rect">
            <a:avLst/>
          </a:prstGeom>
        </p:spPr>
      </p:pic>
    </p:spTree>
    <p:extLst>
      <p:ext uri="{BB962C8B-B14F-4D97-AF65-F5344CB8AC3E}">
        <p14:creationId xmlns:p14="http://schemas.microsoft.com/office/powerpoint/2010/main" val="338163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2756-0418-9A76-72D8-FBAB6A381D0E}"/>
              </a:ext>
            </a:extLst>
          </p:cNvPr>
          <p:cNvSpPr>
            <a:spLocks noGrp="1"/>
          </p:cNvSpPr>
          <p:nvPr>
            <p:ph type="title"/>
          </p:nvPr>
        </p:nvSpPr>
        <p:spPr>
          <a:xfrm>
            <a:off x="1020724" y="558209"/>
            <a:ext cx="10333075" cy="457791"/>
          </a:xfrm>
        </p:spPr>
        <p:txBody>
          <a:bodyPr>
            <a:normAutofit fontScale="90000"/>
          </a:bodyPr>
          <a:lstStyle/>
          <a:p>
            <a:r>
              <a:rPr lang="en-US" sz="3200" dirty="0">
                <a:solidFill>
                  <a:srgbClr val="7030A0"/>
                </a:solidFill>
              </a:rPr>
              <a:t>Short</a:t>
            </a:r>
            <a:r>
              <a:rPr lang="en-US" sz="3200" dirty="0">
                <a:solidFill>
                  <a:srgbClr val="FF0000"/>
                </a:solidFill>
              </a:rPr>
              <a:t> columns</a:t>
            </a:r>
          </a:p>
        </p:txBody>
      </p:sp>
      <p:sp>
        <p:nvSpPr>
          <p:cNvPr id="3" name="Content Placeholder 2">
            <a:extLst>
              <a:ext uri="{FF2B5EF4-FFF2-40B4-BE49-F238E27FC236}">
                <a16:creationId xmlns:a16="http://schemas.microsoft.com/office/drawing/2014/main" id="{421D6C3F-45D5-4275-40C5-9E2731F337B3}"/>
              </a:ext>
            </a:extLst>
          </p:cNvPr>
          <p:cNvSpPr>
            <a:spLocks noGrp="1"/>
          </p:cNvSpPr>
          <p:nvPr>
            <p:ph idx="1"/>
          </p:nvPr>
        </p:nvSpPr>
        <p:spPr>
          <a:xfrm>
            <a:off x="1020726" y="1016000"/>
            <a:ext cx="10333074" cy="4901020"/>
          </a:xfrm>
        </p:spPr>
        <p:txBody>
          <a:bodyPr/>
          <a:lstStyle/>
          <a:p>
            <a:pPr algn="l"/>
            <a:r>
              <a:rPr lang="en-GB" sz="1800" b="0" i="0" u="none" strike="noStrike" baseline="0" dirty="0">
                <a:latin typeface="Times-Roman"/>
              </a:rPr>
              <a:t>In the case of a column supporting e.g. a rigid structure or very deep beams, where it cannot be subjected to significant moments, they may be designed in accordance with Clause 3.8.4.3 such that the applied ultimate axial load does not exceed the following:</a:t>
            </a:r>
          </a:p>
          <a:p>
            <a:pPr algn="l"/>
            <a:r>
              <a:rPr lang="en-US" sz="1800" b="1" i="1" u="none" strike="noStrike" baseline="0" dirty="0">
                <a:solidFill>
                  <a:srgbClr val="FF0000"/>
                </a:solidFill>
                <a:latin typeface="Times-BoldItalic"/>
              </a:rPr>
              <a:t>N </a:t>
            </a:r>
            <a:r>
              <a:rPr lang="en-US" sz="1800" b="1" i="0" u="none" strike="noStrike" baseline="0" dirty="0">
                <a:solidFill>
                  <a:srgbClr val="FF0000"/>
                </a:solidFill>
                <a:latin typeface="Times-Bold"/>
              </a:rPr>
              <a:t>= 0.4</a:t>
            </a:r>
            <a:r>
              <a:rPr lang="en-US" sz="1800" b="1" i="1" u="none" strike="noStrike" baseline="0" dirty="0">
                <a:solidFill>
                  <a:srgbClr val="FF0000"/>
                </a:solidFill>
                <a:latin typeface="Times-BoldItalic"/>
              </a:rPr>
              <a:t>f</a:t>
            </a:r>
            <a:r>
              <a:rPr lang="en-US" sz="1800" b="1" i="0" u="none" strike="noStrike" baseline="0" dirty="0">
                <a:solidFill>
                  <a:srgbClr val="FF0000"/>
                </a:solidFill>
                <a:latin typeface="Times-Bold"/>
              </a:rPr>
              <a:t>cu</a:t>
            </a:r>
            <a:r>
              <a:rPr lang="en-US" sz="1800" b="1" i="1" u="none" strike="noStrike" baseline="0" dirty="0">
                <a:solidFill>
                  <a:srgbClr val="FF0000"/>
                </a:solidFill>
                <a:latin typeface="Times-BoldItalic"/>
              </a:rPr>
              <a:t>A</a:t>
            </a:r>
            <a:r>
              <a:rPr lang="en-US" sz="1800" b="1" i="0" u="none" strike="noStrike" baseline="0" dirty="0">
                <a:solidFill>
                  <a:srgbClr val="FF0000"/>
                </a:solidFill>
                <a:latin typeface="Times-Bold"/>
              </a:rPr>
              <a:t>c+ 0.8</a:t>
            </a:r>
            <a:r>
              <a:rPr lang="en-US" sz="1800" b="1" i="1" u="none" strike="noStrike" baseline="0" dirty="0">
                <a:solidFill>
                  <a:srgbClr val="FF0000"/>
                </a:solidFill>
                <a:latin typeface="Times-BoldItalic"/>
              </a:rPr>
              <a:t>A</a:t>
            </a:r>
            <a:r>
              <a:rPr lang="en-US" sz="1800" b="1" i="0" u="none" strike="noStrike" baseline="0" dirty="0">
                <a:solidFill>
                  <a:srgbClr val="FF0000"/>
                </a:solidFill>
                <a:latin typeface="Times-Bold"/>
              </a:rPr>
              <a:t>sc </a:t>
            </a:r>
            <a:r>
              <a:rPr lang="en-US" sz="1800" b="1" i="1" u="none" strike="noStrike" baseline="0" dirty="0" err="1">
                <a:solidFill>
                  <a:srgbClr val="FF0000"/>
                </a:solidFill>
                <a:latin typeface="Times-BoldItalic"/>
              </a:rPr>
              <a:t>f</a:t>
            </a:r>
            <a:r>
              <a:rPr lang="en-US" sz="1800" b="1" i="0" u="none" strike="noStrike" baseline="0" dirty="0" err="1">
                <a:solidFill>
                  <a:srgbClr val="FF0000"/>
                </a:solidFill>
                <a:latin typeface="Times-Bold"/>
              </a:rPr>
              <a:t>y</a:t>
            </a:r>
            <a:endParaRPr lang="en-US" sz="1800" b="1" i="0" u="none" strike="noStrike" baseline="0" dirty="0">
              <a:solidFill>
                <a:srgbClr val="FF0000"/>
              </a:solidFill>
              <a:latin typeface="Times-Bold"/>
            </a:endParaRPr>
          </a:p>
          <a:p>
            <a:pPr marL="0" marR="0" lvl="0" indent="0" algn="l" defTabSz="914400" rtl="0" eaLnBrk="1" fontAlgn="auto" latinLnBrk="0" hangingPunct="1">
              <a:lnSpc>
                <a:spcPct val="100000"/>
              </a:lnSpc>
              <a:spcBef>
                <a:spcPts val="1000"/>
              </a:spcBef>
              <a:spcAft>
                <a:spcPts val="0"/>
              </a:spcAft>
              <a:buClrTx/>
              <a:buSzPct val="73000"/>
              <a:buFontTx/>
              <a:buNone/>
              <a:tabLst/>
              <a:defRPr/>
            </a:pPr>
            <a:r>
              <a:rPr kumimoji="0" lang="en-GB" sz="1800" b="0" i="0" u="none" strike="noStrike" kern="1200" cap="none" spc="50" normalizeH="0" baseline="0" noProof="0" dirty="0">
                <a:ln>
                  <a:noFill/>
                </a:ln>
                <a:solidFill>
                  <a:prstClr val="black"/>
                </a:solidFill>
                <a:effectLst/>
                <a:uLnTx/>
                <a:uFillTx/>
                <a:latin typeface="Times-Roman"/>
                <a:ea typeface="+mn-ea"/>
                <a:cs typeface="+mn-cs"/>
              </a:rPr>
              <a:t>Short Braced Columns Supporting an Approximately Symmetrical Arrangement </a:t>
            </a:r>
            <a:r>
              <a:rPr kumimoji="0" lang="en-US" sz="1800" b="0" i="0" u="none" strike="noStrike" kern="1200" cap="none" spc="50" normalizeH="0" baseline="0" noProof="0" dirty="0">
                <a:ln>
                  <a:noFill/>
                </a:ln>
                <a:solidFill>
                  <a:prstClr val="black"/>
                </a:solidFill>
                <a:effectLst/>
                <a:uLnTx/>
                <a:uFillTx/>
                <a:latin typeface="Times-Roman"/>
                <a:ea typeface="+mn-ea"/>
                <a:cs typeface="+mn-cs"/>
              </a:rPr>
              <a:t>of Beams (Clause 3.8.4.4).</a:t>
            </a:r>
          </a:p>
          <a:p>
            <a:pPr algn="l"/>
            <a:r>
              <a:rPr lang="en-US" sz="1800" b="1" i="1" u="none" strike="noStrike" baseline="0" dirty="0">
                <a:solidFill>
                  <a:srgbClr val="FF0000"/>
                </a:solidFill>
                <a:latin typeface="Times-BoldItalic"/>
              </a:rPr>
              <a:t>N </a:t>
            </a:r>
            <a:r>
              <a:rPr lang="en-US" sz="1800" b="1" i="0" u="none" strike="noStrike" baseline="0" dirty="0">
                <a:solidFill>
                  <a:srgbClr val="FF0000"/>
                </a:solidFill>
                <a:latin typeface="Times-Bold"/>
              </a:rPr>
              <a:t>= 0.35</a:t>
            </a:r>
            <a:r>
              <a:rPr lang="en-US" sz="1800" b="1" i="1" u="none" strike="noStrike" baseline="0" dirty="0">
                <a:solidFill>
                  <a:srgbClr val="FF0000"/>
                </a:solidFill>
                <a:latin typeface="Times-BoldItalic"/>
              </a:rPr>
              <a:t>f</a:t>
            </a:r>
            <a:r>
              <a:rPr lang="en-US" sz="1800" b="1" i="0" u="none" strike="noStrike" baseline="0" dirty="0">
                <a:solidFill>
                  <a:srgbClr val="FF0000"/>
                </a:solidFill>
                <a:latin typeface="Times-Bold"/>
              </a:rPr>
              <a:t>cu</a:t>
            </a:r>
            <a:r>
              <a:rPr lang="en-US" sz="1800" b="1" i="1" u="none" strike="noStrike" baseline="0" dirty="0">
                <a:solidFill>
                  <a:srgbClr val="FF0000"/>
                </a:solidFill>
                <a:latin typeface="Times-BoldItalic"/>
              </a:rPr>
              <a:t>A</a:t>
            </a:r>
            <a:r>
              <a:rPr lang="en-US" sz="1800" b="1" i="0" u="none" strike="noStrike" baseline="0" dirty="0">
                <a:solidFill>
                  <a:srgbClr val="FF0000"/>
                </a:solidFill>
                <a:latin typeface="Times-Bold"/>
              </a:rPr>
              <a:t>c + 0.7</a:t>
            </a:r>
            <a:r>
              <a:rPr lang="en-US" sz="1800" b="1" i="1" u="none" strike="noStrike" baseline="0" dirty="0">
                <a:solidFill>
                  <a:srgbClr val="FF0000"/>
                </a:solidFill>
                <a:latin typeface="Times-BoldItalic"/>
              </a:rPr>
              <a:t>A</a:t>
            </a:r>
            <a:r>
              <a:rPr lang="en-US" sz="1800" b="1" i="0" u="none" strike="noStrike" baseline="0" dirty="0">
                <a:solidFill>
                  <a:srgbClr val="FF0000"/>
                </a:solidFill>
                <a:latin typeface="Times-Bold"/>
              </a:rPr>
              <a:t>sc </a:t>
            </a:r>
            <a:r>
              <a:rPr lang="en-US" sz="1800" b="1" i="1" u="none" strike="noStrike" baseline="0" dirty="0" err="1">
                <a:solidFill>
                  <a:srgbClr val="FF0000"/>
                </a:solidFill>
                <a:latin typeface="Times-BoldItalic"/>
              </a:rPr>
              <a:t>f</a:t>
            </a:r>
            <a:r>
              <a:rPr lang="en-US" sz="1800" b="1" i="0" u="none" strike="noStrike" baseline="0" dirty="0" err="1">
                <a:solidFill>
                  <a:srgbClr val="FF0000"/>
                </a:solidFill>
                <a:latin typeface="Times-Bold"/>
              </a:rPr>
              <a:t>y</a:t>
            </a:r>
            <a:endParaRPr lang="en-US" sz="1800" b="1" i="0" u="none" strike="noStrike" baseline="0" dirty="0">
              <a:solidFill>
                <a:srgbClr val="FF0000"/>
              </a:solidFill>
              <a:latin typeface="Times-Bold"/>
            </a:endParaRPr>
          </a:p>
          <a:p>
            <a:pPr algn="l"/>
            <a:r>
              <a:rPr lang="en-US" sz="1800" b="0" i="0" u="none" strike="noStrike" baseline="0" dirty="0">
                <a:latin typeface="Times-Roman"/>
              </a:rPr>
              <a:t>where:</a:t>
            </a:r>
          </a:p>
          <a:p>
            <a:pPr algn="l"/>
            <a:r>
              <a:rPr lang="en-GB" sz="1800" b="0" i="0" u="none" strike="noStrike" baseline="0" dirty="0">
                <a:latin typeface="Times-Roman"/>
              </a:rPr>
              <a:t>a) the beams are designed for uniformly distributed loads; and</a:t>
            </a:r>
          </a:p>
          <a:p>
            <a:pPr algn="l"/>
            <a:r>
              <a:rPr lang="en-GB" sz="1800" b="0" i="0" u="none" strike="noStrike" baseline="0" dirty="0">
                <a:latin typeface="Times-Roman"/>
              </a:rPr>
              <a:t>b) the beam spans do not differ by more than 15% of the longer.</a:t>
            </a:r>
            <a:endParaRPr lang="en-US" dirty="0"/>
          </a:p>
        </p:txBody>
      </p:sp>
    </p:spTree>
    <p:extLst>
      <p:ext uri="{BB962C8B-B14F-4D97-AF65-F5344CB8AC3E}">
        <p14:creationId xmlns:p14="http://schemas.microsoft.com/office/powerpoint/2010/main" val="213794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82CC-CC80-C9DF-F337-D6B962E4B295}"/>
              </a:ext>
            </a:extLst>
          </p:cNvPr>
          <p:cNvSpPr>
            <a:spLocks noGrp="1"/>
          </p:cNvSpPr>
          <p:nvPr>
            <p:ph type="title"/>
          </p:nvPr>
        </p:nvSpPr>
        <p:spPr>
          <a:xfrm>
            <a:off x="1020724" y="558210"/>
            <a:ext cx="10333075" cy="398524"/>
          </a:xfrm>
        </p:spPr>
        <p:txBody>
          <a:bodyPr>
            <a:normAutofit fontScale="90000"/>
          </a:bodyPr>
          <a:lstStyle/>
          <a:p>
            <a:r>
              <a:rPr lang="en-US" sz="3200" dirty="0">
                <a:solidFill>
                  <a:srgbClr val="FF0000"/>
                </a:solidFill>
              </a:rPr>
              <a:t>Example</a:t>
            </a:r>
          </a:p>
        </p:txBody>
      </p:sp>
      <p:sp>
        <p:nvSpPr>
          <p:cNvPr id="3" name="Content Placeholder 2">
            <a:extLst>
              <a:ext uri="{FF2B5EF4-FFF2-40B4-BE49-F238E27FC236}">
                <a16:creationId xmlns:a16="http://schemas.microsoft.com/office/drawing/2014/main" id="{9F39E805-8EA8-1D6F-53CC-D4370D6F9205}"/>
              </a:ext>
            </a:extLst>
          </p:cNvPr>
          <p:cNvSpPr>
            <a:spLocks noGrp="1"/>
          </p:cNvSpPr>
          <p:nvPr>
            <p:ph idx="1"/>
          </p:nvPr>
        </p:nvSpPr>
        <p:spPr>
          <a:xfrm>
            <a:off x="1020726" y="956735"/>
            <a:ext cx="10333074" cy="5283198"/>
          </a:xfrm>
        </p:spPr>
        <p:txBody>
          <a:bodyPr>
            <a:normAutofit/>
          </a:bodyPr>
          <a:lstStyle/>
          <a:p>
            <a:pPr algn="l"/>
            <a:r>
              <a:rPr lang="en-GB" sz="1800" b="0" i="0" u="none" strike="noStrike" baseline="0" dirty="0">
                <a:latin typeface="Times-Roman"/>
              </a:rPr>
              <a:t>A short, braced column is subjected to an ultimate applied axial load of 3000 </a:t>
            </a:r>
            <a:r>
              <a:rPr lang="en-GB" sz="1800" b="0" i="0" u="none" strike="noStrike" baseline="0" dirty="0" err="1">
                <a:latin typeface="Times-Roman"/>
              </a:rPr>
              <a:t>kN</a:t>
            </a:r>
            <a:r>
              <a:rPr lang="en-GB" sz="1800" b="0" i="0" u="none" strike="noStrike" baseline="0" dirty="0">
                <a:latin typeface="Times-Roman"/>
              </a:rPr>
              <a:t> and a nominal moment only. Using the design data given:                                                                                                                                                                                                  </a:t>
            </a:r>
            <a:r>
              <a:rPr lang="en-GB" sz="1800" b="0" i="0" u="none" strike="noStrike" baseline="0" dirty="0" err="1">
                <a:latin typeface="Times-Roman"/>
              </a:rPr>
              <a:t>i</a:t>
            </a:r>
            <a:r>
              <a:rPr lang="en-GB" sz="1800" b="0" i="0" u="none" strike="noStrike" baseline="0" dirty="0">
                <a:latin typeface="Times-Roman"/>
              </a:rPr>
              <a:t>) check that the column is short,                                                                                                                                                                                     ii) determine the required area of main reinforcement,                                                                                                                     </a:t>
            </a:r>
            <a:r>
              <a:rPr lang="en-US" sz="1800" b="0" i="0" u="none" strike="noStrike" baseline="0" dirty="0">
                <a:latin typeface="Times-Roman"/>
              </a:rPr>
              <a:t>iii) determine suitable links.</a:t>
            </a:r>
          </a:p>
          <a:p>
            <a:pPr algn="l"/>
            <a:r>
              <a:rPr lang="en-GB" sz="1800" b="0" i="0" u="none" strike="noStrike" baseline="0" dirty="0">
                <a:latin typeface="Times-Roman"/>
              </a:rPr>
              <a:t>Characteristic strength of concrete </a:t>
            </a:r>
            <a:r>
              <a:rPr lang="en-GB" sz="1800" b="0" i="1" u="none" strike="noStrike" baseline="0" dirty="0" err="1">
                <a:latin typeface="Times-Italic"/>
              </a:rPr>
              <a:t>f</a:t>
            </a:r>
            <a:r>
              <a:rPr lang="en-GB" sz="1800" b="0" i="0" u="none" strike="noStrike" baseline="0" dirty="0" err="1">
                <a:latin typeface="Times-Roman"/>
              </a:rPr>
              <a:t>cu</a:t>
            </a:r>
            <a:r>
              <a:rPr lang="en-GB" sz="1800" b="0" i="0" u="none" strike="noStrike" baseline="0" dirty="0">
                <a:latin typeface="Times-Roman"/>
              </a:rPr>
              <a:t> = 40 N/mm2</a:t>
            </a:r>
          </a:p>
          <a:p>
            <a:pPr algn="l"/>
            <a:r>
              <a:rPr lang="en-GB" sz="1800" b="0" i="0" u="none" strike="noStrike" baseline="0" dirty="0">
                <a:latin typeface="Times-Roman"/>
              </a:rPr>
              <a:t>Characteristic strength of reinforcing steel </a:t>
            </a:r>
            <a:r>
              <a:rPr lang="en-GB" sz="1800" b="0" i="1" u="none" strike="noStrike" baseline="0" dirty="0" err="1">
                <a:latin typeface="Times-Italic"/>
              </a:rPr>
              <a:t>f</a:t>
            </a:r>
            <a:r>
              <a:rPr lang="en-GB" sz="1800" b="0" i="0" u="none" strike="noStrike" baseline="0" dirty="0" err="1">
                <a:latin typeface="Times-Roman"/>
              </a:rPr>
              <a:t>y</a:t>
            </a:r>
            <a:r>
              <a:rPr lang="en-GB" sz="1800" b="0" i="0" u="none" strike="noStrike" baseline="0" dirty="0">
                <a:latin typeface="Times-Roman"/>
              </a:rPr>
              <a:t> = 460 N/mm2</a:t>
            </a:r>
          </a:p>
          <a:p>
            <a:pPr algn="l"/>
            <a:r>
              <a:rPr lang="en-GB" sz="1800" b="0" i="0" u="none" strike="noStrike" baseline="0" dirty="0">
                <a:latin typeface="Times-Roman"/>
              </a:rPr>
              <a:t>Width of column </a:t>
            </a:r>
            <a:r>
              <a:rPr lang="en-GB" sz="1800" b="0" i="1" u="none" strike="noStrike" baseline="0" dirty="0">
                <a:latin typeface="Times-Italic"/>
              </a:rPr>
              <a:t>b </a:t>
            </a:r>
            <a:r>
              <a:rPr lang="en-GB" sz="1800" b="0" i="0" u="none" strike="noStrike" baseline="0" dirty="0">
                <a:latin typeface="Times-Roman"/>
              </a:rPr>
              <a:t>= 350 mm</a:t>
            </a:r>
          </a:p>
          <a:p>
            <a:pPr algn="l"/>
            <a:r>
              <a:rPr lang="en-GB" sz="1800" b="0" i="0" u="none" strike="noStrike" baseline="0" dirty="0">
                <a:latin typeface="Times-Roman"/>
              </a:rPr>
              <a:t>Depth of column </a:t>
            </a:r>
            <a:r>
              <a:rPr lang="en-GB" sz="1800" b="0" i="1" u="none" strike="noStrike" baseline="0" dirty="0">
                <a:latin typeface="Times-Italic"/>
              </a:rPr>
              <a:t>h </a:t>
            </a:r>
            <a:r>
              <a:rPr lang="en-GB" sz="1800" b="0" i="0" u="none" strike="noStrike" baseline="0" dirty="0">
                <a:latin typeface="Times-Roman"/>
              </a:rPr>
              <a:t>= 375 mm</a:t>
            </a:r>
          </a:p>
          <a:p>
            <a:pPr algn="l"/>
            <a:r>
              <a:rPr lang="en-GB" sz="1800" b="0" i="0" u="none" strike="noStrike" baseline="0" dirty="0">
                <a:latin typeface="Times-Roman"/>
              </a:rPr>
              <a:t>End condition at the top of the column for </a:t>
            </a:r>
            <a:r>
              <a:rPr lang="en-GB" sz="1800" b="0" i="1" u="none" strike="noStrike" baseline="0" dirty="0">
                <a:latin typeface="Times-Italic"/>
              </a:rPr>
              <a:t>x</a:t>
            </a:r>
            <a:r>
              <a:rPr lang="en-GB" sz="1800" b="0" i="0" u="none" strike="noStrike" baseline="0" dirty="0">
                <a:latin typeface="Symbol" panose="05050102010706020507" pitchFamily="18" charset="2"/>
              </a:rPr>
              <a:t>−</a:t>
            </a:r>
            <a:r>
              <a:rPr lang="en-GB" sz="1800" b="0" i="1" u="none" strike="noStrike" baseline="0" dirty="0">
                <a:latin typeface="Times-Italic"/>
              </a:rPr>
              <a:t>x </a:t>
            </a:r>
            <a:r>
              <a:rPr lang="en-GB" sz="1800" b="0" i="0" u="none" strike="noStrike" baseline="0" dirty="0">
                <a:latin typeface="Times-Roman"/>
              </a:rPr>
              <a:t>axis = 1</a:t>
            </a:r>
          </a:p>
          <a:p>
            <a:pPr algn="l"/>
            <a:r>
              <a:rPr lang="en-GB" sz="1800" b="0" i="0" u="none" strike="noStrike" baseline="0" dirty="0">
                <a:latin typeface="Times-Roman"/>
              </a:rPr>
              <a:t>End condition at the top of the column for </a:t>
            </a:r>
            <a:r>
              <a:rPr lang="en-GB" sz="1800" b="0" i="1" u="none" strike="noStrike" baseline="0" dirty="0">
                <a:latin typeface="Times-Italic"/>
              </a:rPr>
              <a:t>y</a:t>
            </a:r>
            <a:r>
              <a:rPr lang="en-GB" sz="1800" b="0" i="0" u="none" strike="noStrike" baseline="0" dirty="0">
                <a:latin typeface="Symbol" panose="05050102010706020507" pitchFamily="18" charset="2"/>
              </a:rPr>
              <a:t>−</a:t>
            </a:r>
            <a:r>
              <a:rPr lang="en-GB" sz="1800" b="0" i="1" u="none" strike="noStrike" baseline="0" dirty="0">
                <a:latin typeface="Times-Italic"/>
              </a:rPr>
              <a:t>y </a:t>
            </a:r>
            <a:r>
              <a:rPr lang="en-GB" sz="1800" b="0" i="0" u="none" strike="noStrike" baseline="0" dirty="0">
                <a:latin typeface="Times-Roman"/>
              </a:rPr>
              <a:t>axis = 2</a:t>
            </a:r>
          </a:p>
          <a:p>
            <a:pPr algn="l"/>
            <a:r>
              <a:rPr lang="en-GB" sz="1800" b="0" i="0" u="none" strike="noStrike" baseline="0" dirty="0">
                <a:latin typeface="Times-Roman"/>
              </a:rPr>
              <a:t>End condition at the bottom of the column for </a:t>
            </a:r>
            <a:r>
              <a:rPr lang="en-GB" sz="1800" b="0" i="1" u="none" strike="noStrike" baseline="0" dirty="0">
                <a:latin typeface="Times-Italic"/>
              </a:rPr>
              <a:t>x</a:t>
            </a:r>
            <a:r>
              <a:rPr lang="en-GB" sz="1800" b="0" i="0" u="none" strike="noStrike" baseline="0" dirty="0">
                <a:latin typeface="Symbol" panose="05050102010706020507" pitchFamily="18" charset="2"/>
              </a:rPr>
              <a:t>−</a:t>
            </a:r>
            <a:r>
              <a:rPr lang="en-GB" sz="1800" b="0" i="1" u="none" strike="noStrike" baseline="0" dirty="0">
                <a:latin typeface="Times-Italic"/>
              </a:rPr>
              <a:t>x </a:t>
            </a:r>
            <a:r>
              <a:rPr lang="en-GB" sz="1800" b="0" i="0" u="none" strike="noStrike" baseline="0" dirty="0">
                <a:latin typeface="Times-Roman"/>
              </a:rPr>
              <a:t>axis = 3</a:t>
            </a:r>
          </a:p>
          <a:p>
            <a:pPr algn="l"/>
            <a:r>
              <a:rPr lang="en-GB" sz="1800" b="0" i="0" u="none" strike="noStrike" baseline="0" dirty="0">
                <a:latin typeface="Times-Roman"/>
              </a:rPr>
              <a:t>End condition at the bottom of the column for </a:t>
            </a:r>
            <a:r>
              <a:rPr lang="en-GB" sz="1800" b="0" i="1" u="none" strike="noStrike" baseline="0" dirty="0">
                <a:latin typeface="Times-Italic"/>
              </a:rPr>
              <a:t>y</a:t>
            </a:r>
            <a:r>
              <a:rPr lang="en-GB" sz="1800" b="0" i="0" u="none" strike="noStrike" baseline="0" dirty="0">
                <a:latin typeface="Symbol" panose="05050102010706020507" pitchFamily="18" charset="2"/>
              </a:rPr>
              <a:t>−</a:t>
            </a:r>
            <a:r>
              <a:rPr lang="en-GB" sz="1800" b="0" i="1" u="none" strike="noStrike" baseline="0" dirty="0">
                <a:latin typeface="Times-Italic"/>
              </a:rPr>
              <a:t>y </a:t>
            </a:r>
            <a:r>
              <a:rPr lang="en-GB" sz="1800" b="0" i="0" u="none" strike="noStrike" baseline="0" dirty="0">
                <a:latin typeface="Times-Roman"/>
              </a:rPr>
              <a:t>axis = 3</a:t>
            </a:r>
          </a:p>
          <a:p>
            <a:pPr algn="l"/>
            <a:r>
              <a:rPr lang="en-GB" sz="1800" b="0" i="0" u="none" strike="noStrike" baseline="0" dirty="0">
                <a:latin typeface="Times-Roman"/>
              </a:rPr>
              <a:t>Clear height between the end restraints about both axes = 5.0 m</a:t>
            </a:r>
            <a:endParaRPr lang="en-US" dirty="0"/>
          </a:p>
        </p:txBody>
      </p:sp>
    </p:spTree>
    <p:extLst>
      <p:ext uri="{BB962C8B-B14F-4D97-AF65-F5344CB8AC3E}">
        <p14:creationId xmlns:p14="http://schemas.microsoft.com/office/powerpoint/2010/main" val="244379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B36C-9774-7E73-97F5-E61D03CEB32B}"/>
              </a:ext>
            </a:extLst>
          </p:cNvPr>
          <p:cNvSpPr>
            <a:spLocks noGrp="1"/>
          </p:cNvSpPr>
          <p:nvPr>
            <p:ph type="title"/>
          </p:nvPr>
        </p:nvSpPr>
        <p:spPr>
          <a:xfrm>
            <a:off x="1020724" y="558210"/>
            <a:ext cx="10333075" cy="449324"/>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B30D08A1-4F7C-1200-D5D6-CA7D42D69E63}"/>
              </a:ext>
            </a:extLst>
          </p:cNvPr>
          <p:cNvPicPr>
            <a:picLocks noGrp="1" noChangeAspect="1"/>
          </p:cNvPicPr>
          <p:nvPr>
            <p:ph idx="1"/>
          </p:nvPr>
        </p:nvPicPr>
        <p:blipFill>
          <a:blip r:embed="rId2"/>
          <a:stretch>
            <a:fillRect/>
          </a:stretch>
        </p:blipFill>
        <p:spPr>
          <a:xfrm>
            <a:off x="1964267" y="1210733"/>
            <a:ext cx="8297333" cy="5029199"/>
          </a:xfrm>
        </p:spPr>
      </p:pic>
    </p:spTree>
    <p:extLst>
      <p:ext uri="{BB962C8B-B14F-4D97-AF65-F5344CB8AC3E}">
        <p14:creationId xmlns:p14="http://schemas.microsoft.com/office/powerpoint/2010/main" val="363994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F523-EC13-D5A1-443C-07F18122C5B5}"/>
              </a:ext>
            </a:extLst>
          </p:cNvPr>
          <p:cNvSpPr>
            <a:spLocks noGrp="1"/>
          </p:cNvSpPr>
          <p:nvPr>
            <p:ph type="title"/>
          </p:nvPr>
        </p:nvSpPr>
        <p:spPr>
          <a:xfrm>
            <a:off x="1020724" y="558210"/>
            <a:ext cx="10333075" cy="38317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5D9EB07E-FB22-C7CF-B62F-54164F56C11D}"/>
              </a:ext>
            </a:extLst>
          </p:cNvPr>
          <p:cNvPicPr>
            <a:picLocks noGrp="1" noChangeAspect="1"/>
          </p:cNvPicPr>
          <p:nvPr>
            <p:ph idx="1"/>
          </p:nvPr>
        </p:nvPicPr>
        <p:blipFill>
          <a:blip r:embed="rId2"/>
          <a:stretch>
            <a:fillRect/>
          </a:stretch>
        </p:blipFill>
        <p:spPr>
          <a:xfrm>
            <a:off x="2209800" y="1066800"/>
            <a:ext cx="7696199" cy="5173133"/>
          </a:xfrm>
        </p:spPr>
      </p:pic>
    </p:spTree>
    <p:extLst>
      <p:ext uri="{BB962C8B-B14F-4D97-AF65-F5344CB8AC3E}">
        <p14:creationId xmlns:p14="http://schemas.microsoft.com/office/powerpoint/2010/main" val="2595199429"/>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404</TotalTime>
  <Words>918</Words>
  <Application>Microsoft Office PowerPoint</Application>
  <PresentationFormat>Widescreen</PresentationFormat>
  <Paragraphs>77</Paragraphs>
  <Slides>41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41</vt:i4>
      </vt:variant>
    </vt:vector>
  </HeadingPairs>
  <TitlesOfParts>
    <vt:vector size="58" baseType="lpstr">
      <vt:lpstr>Arial</vt:lpstr>
      <vt:lpstr>CenturySchoolbook</vt:lpstr>
      <vt:lpstr>CenturySchoolbook,Bold</vt:lpstr>
      <vt:lpstr>CenturySchoolbook,BoldItalic</vt:lpstr>
      <vt:lpstr>CenturySchoolbook,Italic</vt:lpstr>
      <vt:lpstr>Plantin</vt:lpstr>
      <vt:lpstr>Plantin-Italic</vt:lpstr>
      <vt:lpstr>RotisSansSerif</vt:lpstr>
      <vt:lpstr>Symbol</vt:lpstr>
      <vt:lpstr>The Hand</vt:lpstr>
      <vt:lpstr>The Serif Hand</vt:lpstr>
      <vt:lpstr>Times-Bold</vt:lpstr>
      <vt:lpstr>Times-BoldItalic</vt:lpstr>
      <vt:lpstr>Times-Italic</vt:lpstr>
      <vt:lpstr>Times-Roman</vt:lpstr>
      <vt:lpstr>TT596o00</vt:lpstr>
      <vt:lpstr>ChitchatVTI</vt:lpstr>
      <vt:lpstr>Coulumns</vt:lpstr>
      <vt:lpstr>Short, slender, Braced &amp; unbraced columns</vt:lpstr>
      <vt:lpstr>End conditions</vt:lpstr>
      <vt:lpstr>Continued</vt:lpstr>
      <vt:lpstr>Continued</vt:lpstr>
      <vt:lpstr>Short columns</vt:lpstr>
      <vt:lpstr>Example</vt:lpstr>
      <vt:lpstr>Continued</vt:lpstr>
      <vt:lpstr>Continued</vt:lpstr>
      <vt:lpstr>Example</vt:lpstr>
      <vt:lpstr>Continued</vt:lpstr>
      <vt:lpstr>Continued</vt:lpstr>
      <vt:lpstr>continued</vt:lpstr>
      <vt:lpstr>continued</vt:lpstr>
      <vt:lpstr>continued</vt:lpstr>
      <vt:lpstr>Continued</vt:lpstr>
      <vt:lpstr>continued</vt:lpstr>
      <vt:lpstr>continued</vt:lpstr>
      <vt:lpstr>continued</vt:lpstr>
      <vt:lpstr>Biaxial bending</vt:lpstr>
      <vt:lpstr>continued</vt:lpstr>
      <vt:lpstr>Design charts</vt:lpstr>
      <vt:lpstr>Example, Design chart</vt:lpstr>
      <vt:lpstr>Continued</vt:lpstr>
      <vt:lpstr>continued</vt:lpstr>
      <vt:lpstr>continued</vt:lpstr>
      <vt:lpstr>Example, biaxial bending</vt:lpstr>
      <vt:lpstr>continued</vt:lpstr>
      <vt:lpstr>Simplified method</vt:lpstr>
      <vt:lpstr>continued</vt:lpstr>
      <vt:lpstr>Example</vt:lpstr>
      <vt:lpstr>continued</vt:lpstr>
      <vt:lpstr> Deflection induced moments in solid slender columns</vt:lpstr>
      <vt:lpstr>Design moments in braced columns bent about a single axis</vt:lpstr>
      <vt:lpstr>Design moments, braced columns</vt:lpstr>
      <vt:lpstr>Unbraced columns </vt:lpstr>
      <vt:lpstr>Example, braced column</vt:lpstr>
      <vt:lpstr>continued</vt:lpstr>
      <vt:lpstr>continued</vt:lpstr>
      <vt:lpstr>continued</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Coulumns</dc:title>
  <dc:creator>Princess Tammykins</dc:creator>
  <cp:lastModifiedBy>kmsatti849@gmail.com</cp:lastModifiedBy>
  <cp:revision>3</cp:revision>
  <dcterms:created xsi:type="dcterms:W3CDTF">2024-07-27T16:33:11Z</dcterms:created>
  <dcterms:modified xsi:type="dcterms:W3CDTF">2024-09-25T10:47:38Z</dcterms:modified>
</cp:coreProperties>
</file>