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A8A1B-AD8C-41A2-ADD0-1800FE1327E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3A88C0F-1A44-4B00-83A3-79B0D22C6492}">
      <dgm:prSet/>
      <dgm:spPr/>
      <dgm:t>
        <a:bodyPr/>
        <a:lstStyle/>
        <a:p>
          <a:r>
            <a:rPr lang="en-US"/>
            <a:t>The various types of devices used for tensioning steel are grouped under four principal categories, namely:</a:t>
          </a:r>
        </a:p>
      </dgm:t>
    </dgm:pt>
    <dgm:pt modelId="{5FEAC1F8-DFB9-45D9-B91C-E62B951526AA}" type="parTrans" cxnId="{87D41A05-4DA6-483F-B8F8-4658E15B0D7F}">
      <dgm:prSet/>
      <dgm:spPr/>
      <dgm:t>
        <a:bodyPr/>
        <a:lstStyle/>
        <a:p>
          <a:endParaRPr lang="en-US"/>
        </a:p>
      </dgm:t>
    </dgm:pt>
    <dgm:pt modelId="{2E2DE56B-C9BE-4299-B0F2-BD3EAB681291}" type="sibTrans" cxnId="{87D41A05-4DA6-483F-B8F8-4658E15B0D7F}">
      <dgm:prSet/>
      <dgm:spPr/>
      <dgm:t>
        <a:bodyPr/>
        <a:lstStyle/>
        <a:p>
          <a:endParaRPr lang="en-US"/>
        </a:p>
      </dgm:t>
    </dgm:pt>
    <dgm:pt modelId="{EB9FB9AB-DDCA-43DD-BA4C-50968F037114}">
      <dgm:prSet/>
      <dgm:spPr/>
      <dgm:t>
        <a:bodyPr/>
        <a:lstStyle/>
        <a:p>
          <a:r>
            <a:rPr lang="en-US"/>
            <a:t>1. Mechanical</a:t>
          </a:r>
        </a:p>
      </dgm:t>
    </dgm:pt>
    <dgm:pt modelId="{9887CDBB-170F-4B14-9B15-121BF59C9B34}" type="parTrans" cxnId="{BE456EB0-E7A4-4878-98E3-9C060F2032FD}">
      <dgm:prSet/>
      <dgm:spPr/>
      <dgm:t>
        <a:bodyPr/>
        <a:lstStyle/>
        <a:p>
          <a:endParaRPr lang="en-US"/>
        </a:p>
      </dgm:t>
    </dgm:pt>
    <dgm:pt modelId="{770953C2-172B-4466-A861-AF3DD2357660}" type="sibTrans" cxnId="{BE456EB0-E7A4-4878-98E3-9C060F2032FD}">
      <dgm:prSet/>
      <dgm:spPr/>
      <dgm:t>
        <a:bodyPr/>
        <a:lstStyle/>
        <a:p>
          <a:endParaRPr lang="en-US"/>
        </a:p>
      </dgm:t>
    </dgm:pt>
    <dgm:pt modelId="{4EAA8BDF-B09E-40A1-9ED1-F6983A129AE7}">
      <dgm:prSet/>
      <dgm:spPr/>
      <dgm:t>
        <a:bodyPr/>
        <a:lstStyle/>
        <a:p>
          <a:r>
            <a:rPr lang="en-US"/>
            <a:t>2. Hydraulic</a:t>
          </a:r>
        </a:p>
      </dgm:t>
    </dgm:pt>
    <dgm:pt modelId="{55295287-1472-4AE0-AA3F-0BB2B0483B01}" type="parTrans" cxnId="{99A47779-D992-49B5-9607-89D59752A085}">
      <dgm:prSet/>
      <dgm:spPr/>
      <dgm:t>
        <a:bodyPr/>
        <a:lstStyle/>
        <a:p>
          <a:endParaRPr lang="en-US"/>
        </a:p>
      </dgm:t>
    </dgm:pt>
    <dgm:pt modelId="{AC595B20-60E6-4E8D-9983-D5F9EFDF010D}" type="sibTrans" cxnId="{99A47779-D992-49B5-9607-89D59752A085}">
      <dgm:prSet/>
      <dgm:spPr/>
      <dgm:t>
        <a:bodyPr/>
        <a:lstStyle/>
        <a:p>
          <a:endParaRPr lang="en-US"/>
        </a:p>
      </dgm:t>
    </dgm:pt>
    <dgm:pt modelId="{49B607F1-3567-45F3-9D82-525104DDFF20}">
      <dgm:prSet/>
      <dgm:spPr/>
      <dgm:t>
        <a:bodyPr/>
        <a:lstStyle/>
        <a:p>
          <a:r>
            <a:rPr lang="en-US"/>
            <a:t>3. Electrical (thermal)</a:t>
          </a:r>
        </a:p>
      </dgm:t>
    </dgm:pt>
    <dgm:pt modelId="{42FA3FD2-AB7C-45A7-ACEB-28FCFE9C2B93}" type="parTrans" cxnId="{D2255417-09FC-4C89-88E3-A7828E7E9B7F}">
      <dgm:prSet/>
      <dgm:spPr/>
      <dgm:t>
        <a:bodyPr/>
        <a:lstStyle/>
        <a:p>
          <a:endParaRPr lang="en-US"/>
        </a:p>
      </dgm:t>
    </dgm:pt>
    <dgm:pt modelId="{E5CC7BE3-8742-41FC-8F3E-111A64FA78E3}" type="sibTrans" cxnId="{D2255417-09FC-4C89-88E3-A7828E7E9B7F}">
      <dgm:prSet/>
      <dgm:spPr/>
      <dgm:t>
        <a:bodyPr/>
        <a:lstStyle/>
        <a:p>
          <a:endParaRPr lang="en-US"/>
        </a:p>
      </dgm:t>
    </dgm:pt>
    <dgm:pt modelId="{4D3034B4-D9CE-476F-96AC-74D04F87E934}">
      <dgm:prSet/>
      <dgm:spPr/>
      <dgm:t>
        <a:bodyPr/>
        <a:lstStyle/>
        <a:p>
          <a:r>
            <a:rPr lang="en-US"/>
            <a:t>4. Chemical</a:t>
          </a:r>
        </a:p>
      </dgm:t>
    </dgm:pt>
    <dgm:pt modelId="{3D3F5427-354D-4BC1-A3FE-274EBD2EE4FE}" type="parTrans" cxnId="{61C61812-BA42-46E7-86A8-D1CDC31E1D7C}">
      <dgm:prSet/>
      <dgm:spPr/>
      <dgm:t>
        <a:bodyPr/>
        <a:lstStyle/>
        <a:p>
          <a:endParaRPr lang="en-US"/>
        </a:p>
      </dgm:t>
    </dgm:pt>
    <dgm:pt modelId="{3B763456-3CC5-4AE3-B176-779E460627AC}" type="sibTrans" cxnId="{61C61812-BA42-46E7-86A8-D1CDC31E1D7C}">
      <dgm:prSet/>
      <dgm:spPr/>
      <dgm:t>
        <a:bodyPr/>
        <a:lstStyle/>
        <a:p>
          <a:endParaRPr lang="en-US"/>
        </a:p>
      </dgm:t>
    </dgm:pt>
    <dgm:pt modelId="{263DDAF2-75C7-424D-825C-18CE1881D5D1}" type="pres">
      <dgm:prSet presAssocID="{137A8A1B-AD8C-41A2-ADD0-1800FE1327E6}" presName="linear" presStyleCnt="0">
        <dgm:presLayoutVars>
          <dgm:animLvl val="lvl"/>
          <dgm:resizeHandles val="exact"/>
        </dgm:presLayoutVars>
      </dgm:prSet>
      <dgm:spPr/>
    </dgm:pt>
    <dgm:pt modelId="{547DFF36-8806-49BC-A5FB-282B187F1216}" type="pres">
      <dgm:prSet presAssocID="{E3A88C0F-1A44-4B00-83A3-79B0D22C6492}" presName="parentText" presStyleLbl="node1" presStyleIdx="0" presStyleCnt="5">
        <dgm:presLayoutVars>
          <dgm:chMax val="0"/>
          <dgm:bulletEnabled val="1"/>
        </dgm:presLayoutVars>
      </dgm:prSet>
      <dgm:spPr/>
    </dgm:pt>
    <dgm:pt modelId="{A3686AD4-852E-4927-8913-A770C3583DB7}" type="pres">
      <dgm:prSet presAssocID="{2E2DE56B-C9BE-4299-B0F2-BD3EAB681291}" presName="spacer" presStyleCnt="0"/>
      <dgm:spPr/>
    </dgm:pt>
    <dgm:pt modelId="{CE1770E5-CEEC-4A0A-830D-0D08B0E16ACA}" type="pres">
      <dgm:prSet presAssocID="{EB9FB9AB-DDCA-43DD-BA4C-50968F037114}" presName="parentText" presStyleLbl="node1" presStyleIdx="1" presStyleCnt="5">
        <dgm:presLayoutVars>
          <dgm:chMax val="0"/>
          <dgm:bulletEnabled val="1"/>
        </dgm:presLayoutVars>
      </dgm:prSet>
      <dgm:spPr/>
    </dgm:pt>
    <dgm:pt modelId="{5E00A962-A45B-45EE-9624-2381AAC93AD4}" type="pres">
      <dgm:prSet presAssocID="{770953C2-172B-4466-A861-AF3DD2357660}" presName="spacer" presStyleCnt="0"/>
      <dgm:spPr/>
    </dgm:pt>
    <dgm:pt modelId="{93AF979A-9D0A-4B6D-B373-C92D138486ED}" type="pres">
      <dgm:prSet presAssocID="{4EAA8BDF-B09E-40A1-9ED1-F6983A129AE7}" presName="parentText" presStyleLbl="node1" presStyleIdx="2" presStyleCnt="5">
        <dgm:presLayoutVars>
          <dgm:chMax val="0"/>
          <dgm:bulletEnabled val="1"/>
        </dgm:presLayoutVars>
      </dgm:prSet>
      <dgm:spPr/>
    </dgm:pt>
    <dgm:pt modelId="{FD9B3B83-6581-4BC7-911D-157294062506}" type="pres">
      <dgm:prSet presAssocID="{AC595B20-60E6-4E8D-9983-D5F9EFDF010D}" presName="spacer" presStyleCnt="0"/>
      <dgm:spPr/>
    </dgm:pt>
    <dgm:pt modelId="{68634BAB-D757-44E7-91C6-541401A334F2}" type="pres">
      <dgm:prSet presAssocID="{49B607F1-3567-45F3-9D82-525104DDFF20}" presName="parentText" presStyleLbl="node1" presStyleIdx="3" presStyleCnt="5">
        <dgm:presLayoutVars>
          <dgm:chMax val="0"/>
          <dgm:bulletEnabled val="1"/>
        </dgm:presLayoutVars>
      </dgm:prSet>
      <dgm:spPr/>
    </dgm:pt>
    <dgm:pt modelId="{9B2CEFC8-6034-4684-B942-9D9A9906ADF3}" type="pres">
      <dgm:prSet presAssocID="{E5CC7BE3-8742-41FC-8F3E-111A64FA78E3}" presName="spacer" presStyleCnt="0"/>
      <dgm:spPr/>
    </dgm:pt>
    <dgm:pt modelId="{ABF5E228-7E9B-4567-9A96-11E2C5D947A9}" type="pres">
      <dgm:prSet presAssocID="{4D3034B4-D9CE-476F-96AC-74D04F87E934}" presName="parentText" presStyleLbl="node1" presStyleIdx="4" presStyleCnt="5">
        <dgm:presLayoutVars>
          <dgm:chMax val="0"/>
          <dgm:bulletEnabled val="1"/>
        </dgm:presLayoutVars>
      </dgm:prSet>
      <dgm:spPr/>
    </dgm:pt>
  </dgm:ptLst>
  <dgm:cxnLst>
    <dgm:cxn modelId="{87D41A05-4DA6-483F-B8F8-4658E15B0D7F}" srcId="{137A8A1B-AD8C-41A2-ADD0-1800FE1327E6}" destId="{E3A88C0F-1A44-4B00-83A3-79B0D22C6492}" srcOrd="0" destOrd="0" parTransId="{5FEAC1F8-DFB9-45D9-B91C-E62B951526AA}" sibTransId="{2E2DE56B-C9BE-4299-B0F2-BD3EAB681291}"/>
    <dgm:cxn modelId="{61C61812-BA42-46E7-86A8-D1CDC31E1D7C}" srcId="{137A8A1B-AD8C-41A2-ADD0-1800FE1327E6}" destId="{4D3034B4-D9CE-476F-96AC-74D04F87E934}" srcOrd="4" destOrd="0" parTransId="{3D3F5427-354D-4BC1-A3FE-274EBD2EE4FE}" sibTransId="{3B763456-3CC5-4AE3-B176-779E460627AC}"/>
    <dgm:cxn modelId="{D2255417-09FC-4C89-88E3-A7828E7E9B7F}" srcId="{137A8A1B-AD8C-41A2-ADD0-1800FE1327E6}" destId="{49B607F1-3567-45F3-9D82-525104DDFF20}" srcOrd="3" destOrd="0" parTransId="{42FA3FD2-AB7C-45A7-ACEB-28FCFE9C2B93}" sibTransId="{E5CC7BE3-8742-41FC-8F3E-111A64FA78E3}"/>
    <dgm:cxn modelId="{67C38835-6BD6-49C8-AF87-3D84F62D5459}" type="presOf" srcId="{49B607F1-3567-45F3-9D82-525104DDFF20}" destId="{68634BAB-D757-44E7-91C6-541401A334F2}" srcOrd="0" destOrd="0" presId="urn:microsoft.com/office/officeart/2005/8/layout/vList2"/>
    <dgm:cxn modelId="{99A47779-D992-49B5-9607-89D59752A085}" srcId="{137A8A1B-AD8C-41A2-ADD0-1800FE1327E6}" destId="{4EAA8BDF-B09E-40A1-9ED1-F6983A129AE7}" srcOrd="2" destOrd="0" parTransId="{55295287-1472-4AE0-AA3F-0BB2B0483B01}" sibTransId="{AC595B20-60E6-4E8D-9983-D5F9EFDF010D}"/>
    <dgm:cxn modelId="{8389987A-6ACE-4413-A529-E6EE28011AEC}" type="presOf" srcId="{137A8A1B-AD8C-41A2-ADD0-1800FE1327E6}" destId="{263DDAF2-75C7-424D-825C-18CE1881D5D1}" srcOrd="0" destOrd="0" presId="urn:microsoft.com/office/officeart/2005/8/layout/vList2"/>
    <dgm:cxn modelId="{854F2580-D07A-41EC-AD5F-20EB3DED92DA}" type="presOf" srcId="{4D3034B4-D9CE-476F-96AC-74D04F87E934}" destId="{ABF5E228-7E9B-4567-9A96-11E2C5D947A9}" srcOrd="0" destOrd="0" presId="urn:microsoft.com/office/officeart/2005/8/layout/vList2"/>
    <dgm:cxn modelId="{2D56BE83-1962-4E53-B4C2-8872511100A1}" type="presOf" srcId="{E3A88C0F-1A44-4B00-83A3-79B0D22C6492}" destId="{547DFF36-8806-49BC-A5FB-282B187F1216}" srcOrd="0" destOrd="0" presId="urn:microsoft.com/office/officeart/2005/8/layout/vList2"/>
    <dgm:cxn modelId="{21520986-3C7C-4BA8-AFA7-CB0505E6C3F7}" type="presOf" srcId="{4EAA8BDF-B09E-40A1-9ED1-F6983A129AE7}" destId="{93AF979A-9D0A-4B6D-B373-C92D138486ED}" srcOrd="0" destOrd="0" presId="urn:microsoft.com/office/officeart/2005/8/layout/vList2"/>
    <dgm:cxn modelId="{7714C396-F4A2-45B1-8686-E7839166A0BA}" type="presOf" srcId="{EB9FB9AB-DDCA-43DD-BA4C-50968F037114}" destId="{CE1770E5-CEEC-4A0A-830D-0D08B0E16ACA}" srcOrd="0" destOrd="0" presId="urn:microsoft.com/office/officeart/2005/8/layout/vList2"/>
    <dgm:cxn modelId="{BE456EB0-E7A4-4878-98E3-9C060F2032FD}" srcId="{137A8A1B-AD8C-41A2-ADD0-1800FE1327E6}" destId="{EB9FB9AB-DDCA-43DD-BA4C-50968F037114}" srcOrd="1" destOrd="0" parTransId="{9887CDBB-170F-4B14-9B15-121BF59C9B34}" sibTransId="{770953C2-172B-4466-A861-AF3DD2357660}"/>
    <dgm:cxn modelId="{B8BC705E-F93C-490A-9AED-A248114D3E62}" type="presParOf" srcId="{263DDAF2-75C7-424D-825C-18CE1881D5D1}" destId="{547DFF36-8806-49BC-A5FB-282B187F1216}" srcOrd="0" destOrd="0" presId="urn:microsoft.com/office/officeart/2005/8/layout/vList2"/>
    <dgm:cxn modelId="{2648C7AF-7C8A-47D0-81D1-2BF21EAFB671}" type="presParOf" srcId="{263DDAF2-75C7-424D-825C-18CE1881D5D1}" destId="{A3686AD4-852E-4927-8913-A770C3583DB7}" srcOrd="1" destOrd="0" presId="urn:microsoft.com/office/officeart/2005/8/layout/vList2"/>
    <dgm:cxn modelId="{FD383E2A-DDB7-45CB-81F0-44B70768CDAB}" type="presParOf" srcId="{263DDAF2-75C7-424D-825C-18CE1881D5D1}" destId="{CE1770E5-CEEC-4A0A-830D-0D08B0E16ACA}" srcOrd="2" destOrd="0" presId="urn:microsoft.com/office/officeart/2005/8/layout/vList2"/>
    <dgm:cxn modelId="{6617F882-0767-45FB-930A-C4BE67837C7F}" type="presParOf" srcId="{263DDAF2-75C7-424D-825C-18CE1881D5D1}" destId="{5E00A962-A45B-45EE-9624-2381AAC93AD4}" srcOrd="3" destOrd="0" presId="urn:microsoft.com/office/officeart/2005/8/layout/vList2"/>
    <dgm:cxn modelId="{0E1A0B14-D08F-42A2-8A49-CBD812269E31}" type="presParOf" srcId="{263DDAF2-75C7-424D-825C-18CE1881D5D1}" destId="{93AF979A-9D0A-4B6D-B373-C92D138486ED}" srcOrd="4" destOrd="0" presId="urn:microsoft.com/office/officeart/2005/8/layout/vList2"/>
    <dgm:cxn modelId="{B3EA194C-5386-417B-831C-653B941CB0F2}" type="presParOf" srcId="{263DDAF2-75C7-424D-825C-18CE1881D5D1}" destId="{FD9B3B83-6581-4BC7-911D-157294062506}" srcOrd="5" destOrd="0" presId="urn:microsoft.com/office/officeart/2005/8/layout/vList2"/>
    <dgm:cxn modelId="{A3DCF873-9822-4272-AF88-34A09056541A}" type="presParOf" srcId="{263DDAF2-75C7-424D-825C-18CE1881D5D1}" destId="{68634BAB-D757-44E7-91C6-541401A334F2}" srcOrd="6" destOrd="0" presId="urn:microsoft.com/office/officeart/2005/8/layout/vList2"/>
    <dgm:cxn modelId="{03E1C061-1653-4FE9-BFE9-30FA8B5CBBE2}" type="presParOf" srcId="{263DDAF2-75C7-424D-825C-18CE1881D5D1}" destId="{9B2CEFC8-6034-4684-B942-9D9A9906ADF3}" srcOrd="7" destOrd="0" presId="urn:microsoft.com/office/officeart/2005/8/layout/vList2"/>
    <dgm:cxn modelId="{20DDC7B9-8A56-4CCE-970F-E3FDA16558E8}" type="presParOf" srcId="{263DDAF2-75C7-424D-825C-18CE1881D5D1}" destId="{ABF5E228-7E9B-4567-9A96-11E2C5D947A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DFF36-8806-49BC-A5FB-282B187F1216}">
      <dsp:nvSpPr>
        <dsp:cNvPr id="0" name=""/>
        <dsp:cNvSpPr/>
      </dsp:nvSpPr>
      <dsp:spPr>
        <a:xfrm>
          <a:off x="0" y="195785"/>
          <a:ext cx="4818888" cy="5967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various types of devices used for tensioning steel are grouped under four principal categories, namely:</a:t>
          </a:r>
        </a:p>
      </dsp:txBody>
      <dsp:txXfrm>
        <a:off x="29128" y="224913"/>
        <a:ext cx="4760632" cy="538444"/>
      </dsp:txXfrm>
    </dsp:sp>
    <dsp:sp modelId="{CE1770E5-CEEC-4A0A-830D-0D08B0E16ACA}">
      <dsp:nvSpPr>
        <dsp:cNvPr id="0" name=""/>
        <dsp:cNvSpPr/>
      </dsp:nvSpPr>
      <dsp:spPr>
        <a:xfrm>
          <a:off x="0" y="835685"/>
          <a:ext cx="4818888" cy="596700"/>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 Mechanical</a:t>
          </a:r>
        </a:p>
      </dsp:txBody>
      <dsp:txXfrm>
        <a:off x="29128" y="864813"/>
        <a:ext cx="4760632" cy="538444"/>
      </dsp:txXfrm>
    </dsp:sp>
    <dsp:sp modelId="{93AF979A-9D0A-4B6D-B373-C92D138486ED}">
      <dsp:nvSpPr>
        <dsp:cNvPr id="0" name=""/>
        <dsp:cNvSpPr/>
      </dsp:nvSpPr>
      <dsp:spPr>
        <a:xfrm>
          <a:off x="0" y="1475585"/>
          <a:ext cx="4818888" cy="59670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 Hydraulic</a:t>
          </a:r>
        </a:p>
      </dsp:txBody>
      <dsp:txXfrm>
        <a:off x="29128" y="1504713"/>
        <a:ext cx="4760632" cy="538444"/>
      </dsp:txXfrm>
    </dsp:sp>
    <dsp:sp modelId="{68634BAB-D757-44E7-91C6-541401A334F2}">
      <dsp:nvSpPr>
        <dsp:cNvPr id="0" name=""/>
        <dsp:cNvSpPr/>
      </dsp:nvSpPr>
      <dsp:spPr>
        <a:xfrm>
          <a:off x="0" y="2115486"/>
          <a:ext cx="4818888" cy="596700"/>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 Electrical (thermal)</a:t>
          </a:r>
        </a:p>
      </dsp:txBody>
      <dsp:txXfrm>
        <a:off x="29128" y="2144614"/>
        <a:ext cx="4760632" cy="538444"/>
      </dsp:txXfrm>
    </dsp:sp>
    <dsp:sp modelId="{ABF5E228-7E9B-4567-9A96-11E2C5D947A9}">
      <dsp:nvSpPr>
        <dsp:cNvPr id="0" name=""/>
        <dsp:cNvSpPr/>
      </dsp:nvSpPr>
      <dsp:spPr>
        <a:xfrm>
          <a:off x="0" y="2755386"/>
          <a:ext cx="4818888" cy="59670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4. Chemical</a:t>
          </a:r>
        </a:p>
      </dsp:txBody>
      <dsp:txXfrm>
        <a:off x="29128" y="2784514"/>
        <a:ext cx="4760632" cy="538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26A8-7A12-4112-EDF8-EF1181F347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53BE8-F11D-1370-98E0-EBDEB15968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ED4C20-93E1-0157-2162-2540D0B27715}"/>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5" name="Footer Placeholder 4">
            <a:extLst>
              <a:ext uri="{FF2B5EF4-FFF2-40B4-BE49-F238E27FC236}">
                <a16:creationId xmlns:a16="http://schemas.microsoft.com/office/drawing/2014/main" id="{A7E57A36-5DCA-A83E-D62E-C2C21DE3C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10ACE-56C9-D5F7-D898-B403C175E9BA}"/>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289956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F85C-C129-50D0-1E49-142FA093D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D8C4D0-4221-B0C3-514A-355214A0A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746D0-BCE9-C4E7-BA0C-8C7996B4A0E7}"/>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5" name="Footer Placeholder 4">
            <a:extLst>
              <a:ext uri="{FF2B5EF4-FFF2-40B4-BE49-F238E27FC236}">
                <a16:creationId xmlns:a16="http://schemas.microsoft.com/office/drawing/2014/main" id="{CBA89613-751D-85A1-8730-752DE0D9E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5E67A-FEBF-C30B-BFB1-1AB9E844C35A}"/>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40973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25C079-A2D6-682B-AE0C-15E37FC068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FDDA3-CAE6-87D8-5785-B5874EDF72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F0668-E22C-8481-EDA3-9F20DAC3DD6E}"/>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5" name="Footer Placeholder 4">
            <a:extLst>
              <a:ext uri="{FF2B5EF4-FFF2-40B4-BE49-F238E27FC236}">
                <a16:creationId xmlns:a16="http://schemas.microsoft.com/office/drawing/2014/main" id="{AFE408D6-43FC-FA15-6024-01AB90FE3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8BFA-01E7-DC82-D8D8-72171E487EFD}"/>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144664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C531-8ECC-BE1E-F4FC-31D8490FF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1F77A-9163-9837-45C6-7E7EE2ECE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18C89-1A48-CA0E-A094-F262DCA5552B}"/>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5" name="Footer Placeholder 4">
            <a:extLst>
              <a:ext uri="{FF2B5EF4-FFF2-40B4-BE49-F238E27FC236}">
                <a16:creationId xmlns:a16="http://schemas.microsoft.com/office/drawing/2014/main" id="{40788371-64A6-44B2-DC7D-C21CAC694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22AB3-E254-9A3F-9614-FCF38AD301CE}"/>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427994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EBF5-90B3-3916-4216-9D437BE8CD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072EA8-76D8-9AAA-1309-90A6EE05FE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1CBDF-771F-7FDB-9567-34C9B25B561C}"/>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5" name="Footer Placeholder 4">
            <a:extLst>
              <a:ext uri="{FF2B5EF4-FFF2-40B4-BE49-F238E27FC236}">
                <a16:creationId xmlns:a16="http://schemas.microsoft.com/office/drawing/2014/main" id="{8F98AC12-A11D-3C4E-6965-9E20232C6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4CC56-3969-DDB8-1B93-7FC9D95C5216}"/>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36611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9E53-AB58-94CE-4829-020B5A1B0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E8A1A-07DC-FAD3-A4E6-E30AF9BF6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541BD-180B-F235-C658-51F411501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66D8D3-3499-EF84-ECC7-C6C6B8D00947}"/>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6" name="Footer Placeholder 5">
            <a:extLst>
              <a:ext uri="{FF2B5EF4-FFF2-40B4-BE49-F238E27FC236}">
                <a16:creationId xmlns:a16="http://schemas.microsoft.com/office/drawing/2014/main" id="{43147CD8-8EF8-C9FE-1596-73757AC2B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683E1-8B75-937C-2E5A-A825DE4F2389}"/>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427856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093F-7FFE-677F-0169-91605B7B7D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50A22-01E1-746E-6A7F-3C181AFBB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FF96CC-C235-6720-E779-D1A62C734D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A7B528-8577-25BA-5A9F-3F5D0E44C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C4A41-F89F-869D-0468-E009EA9F5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6E80A1-1B4A-F323-78D2-F10241EF15BD}"/>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8" name="Footer Placeholder 7">
            <a:extLst>
              <a:ext uri="{FF2B5EF4-FFF2-40B4-BE49-F238E27FC236}">
                <a16:creationId xmlns:a16="http://schemas.microsoft.com/office/drawing/2014/main" id="{110CBB3F-C3D3-A3E5-D669-CB439EB4A5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94DB70-8027-776A-721D-2145D768AFCC}"/>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349506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A746-5A0F-CBF7-0B3E-1C585BF3A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5CE41F-5747-6BC8-0032-97F880555DF9}"/>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4" name="Footer Placeholder 3">
            <a:extLst>
              <a:ext uri="{FF2B5EF4-FFF2-40B4-BE49-F238E27FC236}">
                <a16:creationId xmlns:a16="http://schemas.microsoft.com/office/drawing/2014/main" id="{0258C85A-FDEF-C188-4465-DF3C029A1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4FFD7-3125-E1C9-BF32-CBBB8D1C53AB}"/>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157410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997B7-2193-F9FA-965C-B0F47A33330F}"/>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3" name="Footer Placeholder 2">
            <a:extLst>
              <a:ext uri="{FF2B5EF4-FFF2-40B4-BE49-F238E27FC236}">
                <a16:creationId xmlns:a16="http://schemas.microsoft.com/office/drawing/2014/main" id="{D809D300-1396-869E-9527-7D93B40F8A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32400-993D-2A4F-B3A9-ECFD67A349EE}"/>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376213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48C1-3F46-1310-8737-C5E4AD1C8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D490A-260A-3793-F077-CB0A60BE7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113103-F425-75A0-B9C2-BCB8FDEA9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7AC03-3A6F-8242-0BE9-0F5A5E68D767}"/>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6" name="Footer Placeholder 5">
            <a:extLst>
              <a:ext uri="{FF2B5EF4-FFF2-40B4-BE49-F238E27FC236}">
                <a16:creationId xmlns:a16="http://schemas.microsoft.com/office/drawing/2014/main" id="{29264201-144B-273B-6DB6-4F25592CE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C5BA3-ACB8-99B2-6263-FE5071012192}"/>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136214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A0DF-BB3D-3346-2A8E-8FBC6F2DF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D1B76-B30C-9451-3050-4ED33EB58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D9A6E2-1C4F-3B5F-6059-B916002F3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1E82C-B214-E5C2-BA65-EC963AAB3DFA}"/>
              </a:ext>
            </a:extLst>
          </p:cNvPr>
          <p:cNvSpPr>
            <a:spLocks noGrp="1"/>
          </p:cNvSpPr>
          <p:nvPr>
            <p:ph type="dt" sz="half" idx="10"/>
          </p:nvPr>
        </p:nvSpPr>
        <p:spPr/>
        <p:txBody>
          <a:bodyPr/>
          <a:lstStyle/>
          <a:p>
            <a:fld id="{B24BA23E-708D-4B36-9799-F84E88FA11B2}" type="datetimeFigureOut">
              <a:rPr lang="en-US" smtClean="0"/>
              <a:t>5/6/2024</a:t>
            </a:fld>
            <a:endParaRPr lang="en-US"/>
          </a:p>
        </p:txBody>
      </p:sp>
      <p:sp>
        <p:nvSpPr>
          <p:cNvPr id="6" name="Footer Placeholder 5">
            <a:extLst>
              <a:ext uri="{FF2B5EF4-FFF2-40B4-BE49-F238E27FC236}">
                <a16:creationId xmlns:a16="http://schemas.microsoft.com/office/drawing/2014/main" id="{7DFFCA01-AA95-943E-6D3B-5A7E2343F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9E6F6-B861-E68F-C929-0BEEDB6A8576}"/>
              </a:ext>
            </a:extLst>
          </p:cNvPr>
          <p:cNvSpPr>
            <a:spLocks noGrp="1"/>
          </p:cNvSpPr>
          <p:nvPr>
            <p:ph type="sldNum" sz="quarter" idx="12"/>
          </p:nvPr>
        </p:nvSpPr>
        <p:spPr/>
        <p:txBody>
          <a:bodyPr/>
          <a:lstStyle/>
          <a:p>
            <a:fld id="{907983DA-16D5-42F8-8EB2-D6193F2D61C3}" type="slidenum">
              <a:rPr lang="en-US" smtClean="0"/>
              <a:t>‹#›</a:t>
            </a:fld>
            <a:endParaRPr lang="en-US"/>
          </a:p>
        </p:txBody>
      </p:sp>
    </p:spTree>
    <p:extLst>
      <p:ext uri="{BB962C8B-B14F-4D97-AF65-F5344CB8AC3E}">
        <p14:creationId xmlns:p14="http://schemas.microsoft.com/office/powerpoint/2010/main" val="346281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20F54-FCC2-FFDC-54C5-CDD3603B3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B423DB-07A8-9E24-E2DA-55EE755EA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CB65B-3345-4656-70A9-4B2D820D8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4BA23E-708D-4B36-9799-F84E88FA11B2}" type="datetimeFigureOut">
              <a:rPr lang="en-US" smtClean="0"/>
              <a:t>5/6/2024</a:t>
            </a:fld>
            <a:endParaRPr lang="en-US"/>
          </a:p>
        </p:txBody>
      </p:sp>
      <p:sp>
        <p:nvSpPr>
          <p:cNvPr id="5" name="Footer Placeholder 4">
            <a:extLst>
              <a:ext uri="{FF2B5EF4-FFF2-40B4-BE49-F238E27FC236}">
                <a16:creationId xmlns:a16="http://schemas.microsoft.com/office/drawing/2014/main" id="{E4C267ED-6473-0A87-92EC-17A812E2E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8301D8-1385-3B20-7DAB-DE47B1D6B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7983DA-16D5-42F8-8EB2-D6193F2D61C3}" type="slidenum">
              <a:rPr lang="en-US" smtClean="0"/>
              <a:t>‹#›</a:t>
            </a:fld>
            <a:endParaRPr lang="en-US"/>
          </a:p>
        </p:txBody>
      </p:sp>
    </p:spTree>
    <p:extLst>
      <p:ext uri="{BB962C8B-B14F-4D97-AF65-F5344CB8AC3E}">
        <p14:creationId xmlns:p14="http://schemas.microsoft.com/office/powerpoint/2010/main" val="347632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em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847C8B-955B-B1BD-7832-870B99F7237C}"/>
              </a:ext>
            </a:extLst>
          </p:cNvPr>
          <p:cNvSpPr>
            <a:spLocks noGrp="1"/>
          </p:cNvSpPr>
          <p:nvPr>
            <p:ph type="ctrTitle"/>
          </p:nvPr>
        </p:nvSpPr>
        <p:spPr>
          <a:xfrm>
            <a:off x="2066544" y="1911096"/>
            <a:ext cx="8055864" cy="2076651"/>
          </a:xfrm>
        </p:spPr>
        <p:txBody>
          <a:bodyPr anchor="b">
            <a:normAutofit/>
          </a:bodyPr>
          <a:lstStyle/>
          <a:p>
            <a:r>
              <a:rPr lang="en-US" sz="6600">
                <a:solidFill>
                  <a:srgbClr val="FFFFFF"/>
                </a:solidFill>
              </a:rPr>
              <a:t>Prestressed Concrete</a:t>
            </a:r>
          </a:p>
        </p:txBody>
      </p:sp>
      <p:sp>
        <p:nvSpPr>
          <p:cNvPr id="3" name="Subtitle 2">
            <a:extLst>
              <a:ext uri="{FF2B5EF4-FFF2-40B4-BE49-F238E27FC236}">
                <a16:creationId xmlns:a16="http://schemas.microsoft.com/office/drawing/2014/main" id="{7D2B7759-66FE-3B26-F6E3-956D2635F0DA}"/>
              </a:ext>
            </a:extLst>
          </p:cNvPr>
          <p:cNvSpPr>
            <a:spLocks noGrp="1"/>
          </p:cNvSpPr>
          <p:nvPr>
            <p:ph type="subTitle" idx="1"/>
          </p:nvPr>
        </p:nvSpPr>
        <p:spPr>
          <a:xfrm>
            <a:off x="3227832" y="4353507"/>
            <a:ext cx="5733288" cy="932688"/>
          </a:xfrm>
        </p:spPr>
        <p:txBody>
          <a:bodyPr>
            <a:normAutofit/>
          </a:bodyPr>
          <a:lstStyle/>
          <a:p>
            <a:pPr>
              <a:spcAft>
                <a:spcPts val="800"/>
              </a:spcAft>
            </a:pPr>
            <a:r>
              <a:rPr lang="en-US">
                <a:solidFill>
                  <a:srgbClr val="FFFFFF"/>
                </a:solidFill>
              </a:rPr>
              <a:t>Lecture 1</a:t>
            </a: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5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C38AE-286E-EECB-B60E-A549F2DCA151}"/>
              </a:ext>
            </a:extLst>
          </p:cNvPr>
          <p:cNvSpPr>
            <a:spLocks noGrp="1"/>
          </p:cNvSpPr>
          <p:nvPr>
            <p:ph type="title"/>
          </p:nvPr>
        </p:nvSpPr>
        <p:spPr>
          <a:xfrm>
            <a:off x="838200" y="365125"/>
            <a:ext cx="10515600" cy="1325563"/>
          </a:xfrm>
        </p:spPr>
        <p:txBody>
          <a:bodyPr>
            <a:normAutofit/>
          </a:bodyPr>
          <a:lstStyle/>
          <a:p>
            <a:r>
              <a:rPr lang="en-US" sz="5400" kern="0">
                <a:effectLst/>
                <a:latin typeface="Generic26-Regular"/>
                <a:ea typeface="Aptos" panose="020B0004020202020204" pitchFamily="34" charset="0"/>
                <a:cs typeface="Generic26-Regular"/>
              </a:rPr>
              <a:t>Ap</a:t>
            </a:r>
            <a:r>
              <a:rPr lang="en-US" sz="5400" kern="0">
                <a:effectLst/>
                <a:latin typeface="Generic56-Regular"/>
                <a:ea typeface="Aptos" panose="020B0004020202020204" pitchFamily="34" charset="0"/>
                <a:cs typeface="Generic56-Regular"/>
              </a:rPr>
              <a:t>plication of post-tensioning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1A1D2C-1EAB-B3E3-370B-3A6F4B3A2F2C}"/>
              </a:ext>
            </a:extLst>
          </p:cNvPr>
          <p:cNvSpPr>
            <a:spLocks noGrp="1"/>
          </p:cNvSpPr>
          <p:nvPr>
            <p:ph idx="1"/>
          </p:nvPr>
        </p:nvSpPr>
        <p:spPr>
          <a:xfrm>
            <a:off x="838200" y="1929384"/>
            <a:ext cx="10515600" cy="4251960"/>
          </a:xfrm>
        </p:spPr>
        <p:txBody>
          <a:bodyPr>
            <a:normAutofit/>
          </a:bodyPr>
          <a:lstStyle/>
          <a:p>
            <a:pPr marL="0" indent="0">
              <a:spcAft>
                <a:spcPts val="800"/>
              </a:spcAft>
              <a:buNone/>
            </a:pPr>
            <a:endParaRPr lang="en-US" sz="2200" kern="100">
              <a:effectLst/>
              <a:latin typeface="Aptos" panose="020B0004020202020204" pitchFamily="34" charset="0"/>
              <a:ea typeface="Aptos" panose="020B0004020202020204" pitchFamily="34" charset="0"/>
              <a:cs typeface="Arial" panose="020B0604020202020204" pitchFamily="34" charset="0"/>
            </a:endParaRPr>
          </a:p>
          <a:p>
            <a:r>
              <a:rPr lang="en-US" sz="2200" kern="0">
                <a:effectLst/>
                <a:latin typeface="Generic57-Regular"/>
                <a:ea typeface="Aptos" panose="020B0004020202020204" pitchFamily="34" charset="0"/>
                <a:cs typeface="Generic57-Regular"/>
              </a:rPr>
              <a:t>Post-tensioning is ideally suited for medium to long-span </a:t>
            </a:r>
            <a:r>
              <a:rPr lang="en-US" sz="2200" kern="0">
                <a:effectLst/>
                <a:latin typeface="Generic63-Regular"/>
                <a:ea typeface="Aptos" panose="020B0004020202020204" pitchFamily="34" charset="0"/>
                <a:cs typeface="Generic63-Regular"/>
              </a:rPr>
              <a:t>in situ </a:t>
            </a:r>
            <a:r>
              <a:rPr lang="en-US" sz="2200" kern="0">
                <a:effectLst/>
                <a:latin typeface="Generic57-Regular"/>
                <a:ea typeface="Aptos" panose="020B0004020202020204" pitchFamily="34" charset="0"/>
                <a:cs typeface="Generic57-Regular"/>
              </a:rPr>
              <a:t>work where the tensioning cost is only a small proportion of the cost of the whole job. Hence, it is more economical to use a few cables or bars with large forces in each than many small cables or bars. Post-tensioning may be used with advantage to fabricate large members, such as long-span bridge decks of the box-girder type by prestressing together several smaller precast units.</a:t>
            </a:r>
          </a:p>
          <a:p>
            <a:r>
              <a:rPr lang="en-US" sz="2200" kern="0">
                <a:effectLst/>
                <a:latin typeface="Generic57-Regular"/>
                <a:ea typeface="Aptos" panose="020B0004020202020204" pitchFamily="34" charset="0"/>
                <a:cs typeface="Generic57-Regular"/>
              </a:rPr>
              <a:t>Post-tensioning is invariably used for strengthening concrete dams, circular prestressing of large concrete tanks and biological shields of nuclear reactors.</a:t>
            </a:r>
            <a:endParaRPr lang="en-US" sz="2200" kern="100">
              <a:effectLst/>
              <a:latin typeface="Aptos" panose="020B0004020202020204" pitchFamily="34" charset="0"/>
              <a:ea typeface="Aptos" panose="020B0004020202020204" pitchFamily="34" charset="0"/>
              <a:cs typeface="Arial" panose="020B0604020202020204" pitchFamily="34" charset="0"/>
            </a:endParaRPr>
          </a:p>
          <a:p>
            <a:endParaRPr lang="en-US" sz="2200"/>
          </a:p>
        </p:txBody>
      </p:sp>
    </p:spTree>
    <p:extLst>
      <p:ext uri="{BB962C8B-B14F-4D97-AF65-F5344CB8AC3E}">
        <p14:creationId xmlns:p14="http://schemas.microsoft.com/office/powerpoint/2010/main" val="107867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45B61-113F-AA16-B818-5D90BF5C4BED}"/>
              </a:ext>
            </a:extLst>
          </p:cNvPr>
          <p:cNvSpPr>
            <a:spLocks noGrp="1"/>
          </p:cNvSpPr>
          <p:nvPr>
            <p:ph type="title"/>
          </p:nvPr>
        </p:nvSpPr>
        <p:spPr>
          <a:xfrm>
            <a:off x="630936" y="639520"/>
            <a:ext cx="3429000" cy="1719072"/>
          </a:xfrm>
        </p:spPr>
        <p:txBody>
          <a:bodyPr anchor="b">
            <a:normAutofit/>
          </a:bodyPr>
          <a:lstStyle/>
          <a:p>
            <a:r>
              <a:rPr lang="en-US" sz="5400" kern="0">
                <a:effectLst/>
                <a:latin typeface="Generic56-Regular"/>
                <a:ea typeface="Aptos" panose="020B0004020202020204" pitchFamily="34" charset="0"/>
                <a:cs typeface="Generic56-Regular"/>
              </a:rPr>
              <a:t>Tendon Splices</a:t>
            </a:r>
            <a:endParaRPr lang="en-US"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702F1A-B4CE-1ECD-CDD9-43D76E9B3D00}"/>
              </a:ext>
            </a:extLst>
          </p:cNvPr>
          <p:cNvSpPr>
            <a:spLocks noGrp="1"/>
          </p:cNvSpPr>
          <p:nvPr>
            <p:ph idx="1"/>
          </p:nvPr>
        </p:nvSpPr>
        <p:spPr>
          <a:xfrm>
            <a:off x="630936" y="2807208"/>
            <a:ext cx="3429000" cy="3410712"/>
          </a:xfrm>
        </p:spPr>
        <p:txBody>
          <a:bodyPr anchor="t">
            <a:normAutofit/>
          </a:bodyPr>
          <a:lstStyle/>
          <a:p>
            <a:pPr marL="0" indent="0">
              <a:spcAft>
                <a:spcPts val="800"/>
              </a:spcAft>
              <a:buNone/>
            </a:pPr>
            <a:r>
              <a:rPr lang="en-US" sz="2200" kern="0">
                <a:effectLst/>
                <a:latin typeface="Generic56-Regular"/>
                <a:ea typeface="Aptos" panose="020B0004020202020204" pitchFamily="34" charset="0"/>
                <a:cs typeface="Generic56-Regular"/>
              </a:rPr>
              <a:t>                                                                                                                      </a:t>
            </a:r>
            <a:endParaRPr lang="en-US" sz="2200" kern="100">
              <a:effectLst/>
              <a:latin typeface="Aptos" panose="020B0004020202020204" pitchFamily="34" charset="0"/>
              <a:ea typeface="Aptos" panose="020B0004020202020204" pitchFamily="34" charset="0"/>
              <a:cs typeface="Arial" panose="020B0604020202020204" pitchFamily="34" charset="0"/>
            </a:endParaRPr>
          </a:p>
          <a:p>
            <a:r>
              <a:rPr lang="en-US" sz="2200" kern="0">
                <a:effectLst/>
                <a:latin typeface="Generic57-Regular"/>
                <a:ea typeface="Aptos" panose="020B0004020202020204" pitchFamily="34" charset="0"/>
                <a:cs typeface="Generic57-Regular"/>
              </a:rPr>
              <a:t>In the case of continuous prestressed concrete members involving long tendons, it is necessary to splice the tendons to achieve continuity.</a:t>
            </a:r>
          </a:p>
          <a:p>
            <a:endParaRPr lang="en-US" sz="2200"/>
          </a:p>
        </p:txBody>
      </p:sp>
      <p:pic>
        <p:nvPicPr>
          <p:cNvPr id="4" name="Picture 3">
            <a:extLst>
              <a:ext uri="{FF2B5EF4-FFF2-40B4-BE49-F238E27FC236}">
                <a16:creationId xmlns:a16="http://schemas.microsoft.com/office/drawing/2014/main" id="{99BD664D-03CD-FE6F-6888-332F62229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831021"/>
            <a:ext cx="6903720" cy="5195958"/>
          </a:xfrm>
          <a:prstGeom prst="rect">
            <a:avLst/>
          </a:prstGeom>
          <a:noFill/>
        </p:spPr>
      </p:pic>
    </p:spTree>
    <p:extLst>
      <p:ext uri="{BB962C8B-B14F-4D97-AF65-F5344CB8AC3E}">
        <p14:creationId xmlns:p14="http://schemas.microsoft.com/office/powerpoint/2010/main" val="201294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9F35-CAC2-DD04-A2F5-CB2B57A9F513}"/>
              </a:ext>
            </a:extLst>
          </p:cNvPr>
          <p:cNvSpPr>
            <a:spLocks noGrp="1"/>
          </p:cNvSpPr>
          <p:nvPr>
            <p:ph type="title"/>
          </p:nvPr>
        </p:nvSpPr>
        <p:spPr/>
        <p:txBody>
          <a:bodyPr/>
          <a:lstStyle/>
          <a:p>
            <a:pPr marL="0" marR="0" lvl="0" indent="0" defTabSz="914400" rtl="0" eaLnBrk="0" fontAlgn="base" latinLnBrk="0" hangingPunct="0">
              <a:lnSpc>
                <a:spcPct val="100000"/>
              </a:lnSpc>
              <a:spcBef>
                <a:spcPct val="0"/>
              </a:spcBef>
              <a:spcAft>
                <a:spcPct val="0"/>
              </a:spcAft>
              <a:tabLst/>
              <a:defRPr/>
            </a:pPr>
            <a:r>
              <a:rPr kumimoji="0" lang="en-US" altLang="en-US" sz="1600" b="1" i="0" u="none" strike="noStrike" kern="1200" cap="none" spc="0" normalizeH="0" baseline="0" noProof="0" dirty="0">
                <a:ln>
                  <a:noFill/>
                </a:ln>
                <a:solidFill>
                  <a:srgbClr val="FF0000"/>
                </a:solidFill>
                <a:effectLst/>
                <a:uLnTx/>
                <a:uFillTx/>
                <a:latin typeface="Source Sans Pro" panose="020B0503030403020204" pitchFamily="34" charset="0"/>
                <a:ea typeface="Times New Roman" panose="02020603050405020304" pitchFamily="18" charset="0"/>
                <a:cs typeface="Times New Roman" panose="02020603050405020304" pitchFamily="18" charset="0"/>
              </a:rPr>
              <a:t>What </a:t>
            </a:r>
            <a:r>
              <a:rPr lang="en-US" altLang="en-US" sz="1600" b="1" dirty="0">
                <a:solidFill>
                  <a:srgbClr val="FF0000"/>
                </a:solidFill>
                <a:latin typeface="Source Sans Pro" panose="020B0503030403020204" pitchFamily="34" charset="0"/>
                <a:ea typeface="Times New Roman" panose="02020603050405020304" pitchFamily="18" charset="0"/>
                <a:cs typeface="Times New Roman" panose="02020603050405020304" pitchFamily="18" charset="0"/>
              </a:rPr>
              <a:t>are</a:t>
            </a:r>
            <a:r>
              <a:rPr kumimoji="0" lang="en-US" altLang="en-US" sz="1600" b="1" i="0" u="none" strike="noStrike" kern="1200" cap="none" spc="0" normalizeH="0" baseline="0" noProof="0" dirty="0">
                <a:ln>
                  <a:noFill/>
                </a:ln>
                <a:solidFill>
                  <a:srgbClr val="FF0000"/>
                </a:solidFill>
                <a:effectLst/>
                <a:uLnTx/>
                <a:uFillTx/>
                <a:latin typeface="Source Sans Pro" panose="020B0503030403020204" pitchFamily="34" charset="0"/>
                <a:ea typeface="Times New Roman" panose="02020603050405020304" pitchFamily="18" charset="0"/>
                <a:cs typeface="Times New Roman" panose="02020603050405020304" pitchFamily="18" charset="0"/>
              </a:rPr>
              <a:t> Reinforced and Prestressed Concrete differences?</a:t>
            </a: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lang="en-US" dirty="0"/>
          </a:p>
        </p:txBody>
      </p:sp>
      <p:graphicFrame>
        <p:nvGraphicFramePr>
          <p:cNvPr id="4" name="Content Placeholder 3">
            <a:extLst>
              <a:ext uri="{FF2B5EF4-FFF2-40B4-BE49-F238E27FC236}">
                <a16:creationId xmlns:a16="http://schemas.microsoft.com/office/drawing/2014/main" id="{41A29DFB-C641-5F0F-6349-A658A78C521E}"/>
              </a:ext>
            </a:extLst>
          </p:cNvPr>
          <p:cNvGraphicFramePr>
            <a:graphicFrameLocks noGrp="1"/>
          </p:cNvGraphicFramePr>
          <p:nvPr>
            <p:ph idx="1"/>
            <p:extLst>
              <p:ext uri="{D42A27DB-BD31-4B8C-83A1-F6EECF244321}">
                <p14:modId xmlns:p14="http://schemas.microsoft.com/office/powerpoint/2010/main" val="2254558816"/>
              </p:ext>
            </p:extLst>
          </p:nvPr>
        </p:nvGraphicFramePr>
        <p:xfrm>
          <a:off x="3383280" y="1306286"/>
          <a:ext cx="5425440" cy="5380263"/>
        </p:xfrm>
        <a:graphic>
          <a:graphicData uri="http://schemas.openxmlformats.org/drawingml/2006/table">
            <a:tbl>
              <a:tblPr firstRow="1" firstCol="1" bandRow="1">
                <a:tableStyleId>{5C22544A-7EE6-4342-B048-85BDC9FD1C3A}</a:tableStyleId>
              </a:tblPr>
              <a:tblGrid>
                <a:gridCol w="2712720">
                  <a:extLst>
                    <a:ext uri="{9D8B030D-6E8A-4147-A177-3AD203B41FA5}">
                      <a16:colId xmlns:a16="http://schemas.microsoft.com/office/drawing/2014/main" val="4103211578"/>
                    </a:ext>
                  </a:extLst>
                </a:gridCol>
                <a:gridCol w="2712720">
                  <a:extLst>
                    <a:ext uri="{9D8B030D-6E8A-4147-A177-3AD203B41FA5}">
                      <a16:colId xmlns:a16="http://schemas.microsoft.com/office/drawing/2014/main" val="336382459"/>
                    </a:ext>
                  </a:extLst>
                </a:gridCol>
              </a:tblGrid>
              <a:tr h="526926">
                <a:tc>
                  <a:txBody>
                    <a:bodyPr/>
                    <a:lstStyle/>
                    <a:p>
                      <a:pPr>
                        <a:lnSpc>
                          <a:spcPct val="115000"/>
                        </a:lnSpc>
                        <a:spcAft>
                          <a:spcPts val="800"/>
                        </a:spcAft>
                      </a:pPr>
                      <a:r>
                        <a:rPr lang="en-US" sz="1400" kern="0">
                          <a:effectLst/>
                        </a:rPr>
                        <a:t>RCC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tc>
                  <a:txBody>
                    <a:bodyPr/>
                    <a:lstStyle/>
                    <a:p>
                      <a:pPr>
                        <a:lnSpc>
                          <a:spcPct val="115000"/>
                        </a:lnSpc>
                        <a:spcAft>
                          <a:spcPts val="800"/>
                        </a:spcAft>
                      </a:pPr>
                      <a:r>
                        <a:rPr lang="en-US" sz="1400" kern="0">
                          <a:effectLst/>
                        </a:rPr>
                        <a:t>PSC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3209874940"/>
                  </a:ext>
                </a:extLst>
              </a:tr>
              <a:tr h="2052277">
                <a:tc>
                  <a:txBody>
                    <a:bodyPr/>
                    <a:lstStyle/>
                    <a:p>
                      <a:pPr>
                        <a:lnSpc>
                          <a:spcPct val="115000"/>
                        </a:lnSpc>
                        <a:spcAft>
                          <a:spcPts val="1500"/>
                        </a:spcAft>
                      </a:pPr>
                      <a:r>
                        <a:rPr lang="en-US" sz="1400" kern="0">
                          <a:effectLst/>
                        </a:rPr>
                        <a:t>The concrete in the compression side of the neutral side of the axis of RCC beam is only effective and the concrete in the tension side of the neutral axis is ineffective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tc>
                  <a:txBody>
                    <a:bodyPr/>
                    <a:lstStyle/>
                    <a:p>
                      <a:pPr>
                        <a:lnSpc>
                          <a:spcPct val="115000"/>
                        </a:lnSpc>
                        <a:spcAft>
                          <a:spcPts val="1500"/>
                        </a:spcAft>
                      </a:pPr>
                      <a:r>
                        <a:rPr lang="en-US" sz="1400" kern="0">
                          <a:effectLst/>
                        </a:rPr>
                        <a:t>The entire section of the prestressed concrete is effective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3128206434"/>
                  </a:ext>
                </a:extLst>
              </a:tr>
              <a:tr h="526926">
                <a:tc>
                  <a:txBody>
                    <a:bodyPr/>
                    <a:lstStyle/>
                    <a:p>
                      <a:pPr>
                        <a:lnSpc>
                          <a:spcPct val="115000"/>
                        </a:lnSpc>
                        <a:spcAft>
                          <a:spcPts val="1500"/>
                        </a:spcAft>
                      </a:pPr>
                      <a:r>
                        <a:rPr lang="en-US" sz="1400" kern="0">
                          <a:effectLst/>
                        </a:rPr>
                        <a:t>RCC beams are heavy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tc>
                  <a:txBody>
                    <a:bodyPr/>
                    <a:lstStyle/>
                    <a:p>
                      <a:pPr>
                        <a:lnSpc>
                          <a:spcPct val="115000"/>
                        </a:lnSpc>
                        <a:spcAft>
                          <a:spcPts val="1500"/>
                        </a:spcAft>
                      </a:pPr>
                      <a:r>
                        <a:rPr lang="en-US" sz="1400" kern="0">
                          <a:effectLst/>
                        </a:rPr>
                        <a:t>PSC beams are usually lighter</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3561070222"/>
                  </a:ext>
                </a:extLst>
              </a:tr>
              <a:tr h="1137067">
                <a:tc>
                  <a:txBody>
                    <a:bodyPr/>
                    <a:lstStyle/>
                    <a:p>
                      <a:pPr>
                        <a:lnSpc>
                          <a:spcPct val="115000"/>
                        </a:lnSpc>
                        <a:spcAft>
                          <a:spcPts val="1500"/>
                        </a:spcAft>
                      </a:pPr>
                      <a:r>
                        <a:rPr lang="en-US" sz="1400" kern="0">
                          <a:effectLst/>
                        </a:rPr>
                        <a:t>High strength concrete is not needed</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tc>
                  <a:txBody>
                    <a:bodyPr/>
                    <a:lstStyle/>
                    <a:p>
                      <a:pPr>
                        <a:lnSpc>
                          <a:spcPct val="115000"/>
                        </a:lnSpc>
                        <a:spcAft>
                          <a:spcPts val="1500"/>
                        </a:spcAft>
                      </a:pPr>
                      <a:r>
                        <a:rPr lang="en-US" sz="1400" kern="0">
                          <a:effectLst/>
                        </a:rPr>
                        <a:t>In PSC beams, high strength concrete and high strength steel are necessary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3187821533"/>
                  </a:ext>
                </a:extLst>
              </a:tr>
              <a:tr h="1137067">
                <a:tc>
                  <a:txBody>
                    <a:bodyPr/>
                    <a:lstStyle/>
                    <a:p>
                      <a:pPr>
                        <a:lnSpc>
                          <a:spcPct val="115000"/>
                        </a:lnSpc>
                        <a:spcAft>
                          <a:spcPts val="1500"/>
                        </a:spcAft>
                      </a:pPr>
                      <a:r>
                        <a:rPr lang="en-US" sz="1400" kern="0">
                          <a:effectLst/>
                        </a:rPr>
                        <a:t>RCC beams are desirable where the weight is more desired than strength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tc>
                  <a:txBody>
                    <a:bodyPr/>
                    <a:lstStyle/>
                    <a:p>
                      <a:pPr>
                        <a:lnSpc>
                          <a:spcPct val="115000"/>
                        </a:lnSpc>
                        <a:spcAft>
                          <a:spcPts val="1500"/>
                        </a:spcAft>
                      </a:pPr>
                      <a:r>
                        <a:rPr lang="en-US" sz="1400" kern="0" dirty="0">
                          <a:effectLst/>
                        </a:rPr>
                        <a:t>PSC beams are suitable for heavy weight and durability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794555568"/>
                  </a:ext>
                </a:extLst>
              </a:tr>
            </a:tbl>
          </a:graphicData>
        </a:graphic>
      </p:graphicFrame>
    </p:spTree>
    <p:extLst>
      <p:ext uri="{BB962C8B-B14F-4D97-AF65-F5344CB8AC3E}">
        <p14:creationId xmlns:p14="http://schemas.microsoft.com/office/powerpoint/2010/main" val="316975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2AAA-8EC6-3D4F-0577-4C1691E2CBF3}"/>
              </a:ext>
            </a:extLst>
          </p:cNvPr>
          <p:cNvSpPr>
            <a:spLocks noGrp="1"/>
          </p:cNvSpPr>
          <p:nvPr>
            <p:ph type="title"/>
          </p:nvPr>
        </p:nvSpPr>
        <p:spPr/>
        <p:txBody>
          <a:bodyPr/>
          <a:lstStyle/>
          <a:p>
            <a:pPr marL="0" marR="0" lvl="0" indent="0" defTabSz="914400" rtl="0" eaLnBrk="0" fontAlgn="base" latinLnBrk="0" hangingPunct="0">
              <a:lnSpc>
                <a:spcPct val="100000"/>
              </a:lnSpc>
              <a:spcBef>
                <a:spcPct val="0"/>
              </a:spcBef>
              <a:spcAft>
                <a:spcPct val="0"/>
              </a:spcAft>
              <a:tabLst/>
              <a:defRPr/>
            </a:pPr>
            <a:r>
              <a:rPr kumimoji="0" lang="en-US" altLang="en-US" sz="1600" b="1" i="0" u="none" strike="noStrike" kern="1200" cap="none" spc="0" normalizeH="0" baseline="0" noProof="0" dirty="0">
                <a:ln>
                  <a:noFill/>
                </a:ln>
                <a:solidFill>
                  <a:srgbClr val="FF0000"/>
                </a:solidFill>
                <a:effectLst/>
                <a:uLnTx/>
                <a:uFillTx/>
                <a:latin typeface="Source Sans Pro" panose="020B0503030403020204" pitchFamily="34" charset="0"/>
                <a:ea typeface="Times New Roman" panose="02020603050405020304" pitchFamily="18" charset="0"/>
                <a:cs typeface="Times New Roman" panose="02020603050405020304" pitchFamily="18" charset="0"/>
              </a:rPr>
              <a:t>What </a:t>
            </a:r>
            <a:r>
              <a:rPr lang="en-US" altLang="en-US" sz="1600" b="1" dirty="0">
                <a:solidFill>
                  <a:srgbClr val="FF0000"/>
                </a:solidFill>
                <a:latin typeface="Source Sans Pro" panose="020B0503030403020204" pitchFamily="34" charset="0"/>
                <a:ea typeface="Times New Roman" panose="02020603050405020304" pitchFamily="18" charset="0"/>
                <a:cs typeface="Times New Roman" panose="02020603050405020304" pitchFamily="18" charset="0"/>
              </a:rPr>
              <a:t>are</a:t>
            </a:r>
            <a:r>
              <a:rPr kumimoji="0" lang="en-US" altLang="en-US" sz="1600" b="1" i="0" u="none" strike="noStrike" kern="1200" cap="none" spc="0" normalizeH="0" baseline="0" noProof="0" dirty="0">
                <a:ln>
                  <a:noFill/>
                </a:ln>
                <a:solidFill>
                  <a:srgbClr val="FF0000"/>
                </a:solidFill>
                <a:effectLst/>
                <a:uLnTx/>
                <a:uFillTx/>
                <a:latin typeface="Source Sans Pro" panose="020B0503030403020204" pitchFamily="34" charset="0"/>
                <a:ea typeface="Times New Roman" panose="02020603050405020304" pitchFamily="18" charset="0"/>
                <a:cs typeface="Times New Roman" panose="02020603050405020304" pitchFamily="18" charset="0"/>
              </a:rPr>
              <a:t> RCC and PSC differences?</a:t>
            </a: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lang="en-US" dirty="0"/>
          </a:p>
        </p:txBody>
      </p:sp>
      <p:sp>
        <p:nvSpPr>
          <p:cNvPr id="3" name="Content Placeholder 2">
            <a:extLst>
              <a:ext uri="{FF2B5EF4-FFF2-40B4-BE49-F238E27FC236}">
                <a16:creationId xmlns:a16="http://schemas.microsoft.com/office/drawing/2014/main" id="{9579C748-6BE4-2881-6AC9-8760097330AC}"/>
              </a:ext>
            </a:extLst>
          </p:cNvPr>
          <p:cNvSpPr>
            <a:spLocks noGrp="1"/>
          </p:cNvSpPr>
          <p:nvPr>
            <p:ph idx="1"/>
          </p:nvPr>
        </p:nvSpPr>
        <p:spPr>
          <a:xfrm>
            <a:off x="838200" y="1690688"/>
            <a:ext cx="10515600" cy="5224461"/>
          </a:xfrm>
        </p:spPr>
        <p:txBody>
          <a:bodyPr>
            <a:normAutofit fontScale="25000" lnSpcReduction="20000"/>
          </a:bodyPr>
          <a:lstStyle/>
          <a:p>
            <a:pPr>
              <a:lnSpc>
                <a:spcPct val="115000"/>
              </a:lnSpc>
              <a:spcAft>
                <a:spcPts val="800"/>
              </a:spcAft>
            </a:pPr>
            <a:r>
              <a:rPr lang="en-US" sz="80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Reinforced Concrete                                          Prestressed Concrete</a:t>
            </a:r>
            <a:endParaRPr lang="en-US" sz="80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Fatigue limit is low.	                                                                The fatigue limit is high.</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It gets deformed more than PSC.	                                     It deforms less than RCC.</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The product price to manufacture                                                                                                                          RCC concrete is low.	                                                                      The product price to manufacture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                                                                                                                     prestressed concrete is high.</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Deformed bars and mild steels are    	                         High-quality tendons are used.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  inserted in RCC concrete.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Internal stress is not introduced in RCC.	        In prestressed concrete internal stress is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                                                                                                       introduced prior to loading.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Tensile cracks can be seen.   	                                         Tensile cracks are not seen.</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RCC concrete doesn't need quality control.	Good quality control and skilled labor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                                                                                                                    are required.</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Shear reinforcement is required.	            Tendons help to resist the shear reinforcement.</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High strength is not needed in RCC.	High strength is required in prestressed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                                                                                                      concrete.</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Steels cannot be tested in RCC.	        Steels can be tested in prestressed concrete by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                                                                                                    placing  them inside.</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Needed for construction of the building.	Needed for construction of railways, sleepers, </a:t>
            </a:r>
          </a:p>
          <a:p>
            <a:pPr>
              <a:lnSpc>
                <a:spcPct val="115000"/>
              </a:lnSpc>
              <a:spcAft>
                <a:spcPts val="800"/>
              </a:spcAft>
            </a:pPr>
            <a:r>
              <a:rPr lang="en-US" sz="8000" kern="100" dirty="0">
                <a:effectLst/>
                <a:latin typeface="Aptos" panose="020B0004020202020204" pitchFamily="34" charset="0"/>
                <a:ea typeface="Aptos" panose="020B0004020202020204" pitchFamily="34" charset="0"/>
                <a:cs typeface="Arial" panose="020B0604020202020204" pitchFamily="34" charset="0"/>
              </a:rPr>
              <a:t>                                                                                             bridges, and gravity dams.</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42239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3AA922-0D53-7EB0-E8E0-B85FE9FEA611}"/>
              </a:ext>
            </a:extLst>
          </p:cNvPr>
          <p:cNvSpPr txBox="1"/>
          <p:nvPr/>
        </p:nvSpPr>
        <p:spPr>
          <a:xfrm>
            <a:off x="3047320" y="-227898"/>
            <a:ext cx="6094638" cy="7313797"/>
          </a:xfrm>
          <a:prstGeom prst="rect">
            <a:avLst/>
          </a:prstGeom>
          <a:noFill/>
        </p:spPr>
        <p:txBody>
          <a:bodyPr wrap="square">
            <a:spAutoFit/>
          </a:bodyPr>
          <a:lstStyle/>
          <a:p>
            <a:pPr>
              <a:lnSpc>
                <a:spcPct val="115000"/>
              </a:lnSpc>
              <a:spcAft>
                <a:spcPts val="800"/>
              </a:spcAft>
            </a:pPr>
            <a:r>
              <a:rPr lang="en-US" sz="2000" kern="0" dirty="0">
                <a:solidFill>
                  <a:srgbClr val="FF0000"/>
                </a:solidFill>
                <a:effectLst/>
                <a:latin typeface="Generic57-Regular"/>
                <a:ea typeface="Aptos" panose="020B0004020202020204" pitchFamily="34" charset="0"/>
                <a:cs typeface="Generic57-Regular"/>
              </a:rPr>
              <a:t>What is the difference between RCC and PCC?</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57-Regular"/>
                <a:ea typeface="Aptos" panose="020B0004020202020204" pitchFamily="34" charset="0"/>
                <a:cs typeface="Generic57-Regular"/>
              </a:rPr>
              <a:t>*Concrete in the compression side of the neutral side of the axis alone is sufficient in RCC beams. It is useless to place concrete on the neutral axis' tension side. However, in a prestressed concrete beam, the entire portion is functional.</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57-Regular"/>
                <a:ea typeface="Aptos" panose="020B0004020202020204" pitchFamily="34" charset="0"/>
                <a:cs typeface="Generic57-Regular"/>
              </a:rPr>
              <a:t>*In general, reinforced concrete beams weigh a lot. They usually require shear reinforcements in addition to longitudinal reinforcement for flexure. The beams made of prestressed concrete weigh less. A significant portion of the shear is resisted by the pre-compression and the curved tendons.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57-Regular"/>
                <a:ea typeface="Aptos" panose="020B0004020202020204" pitchFamily="34" charset="0"/>
                <a:cs typeface="Generic57-Regular"/>
              </a:rPr>
              <a:t>*It is not necessary to use high-strength concrete in reinforced concrete beams. However, high-strength steel and concrete are required for prestressed concrete beams. For the anchorages to withstand significant forces, highly durable concrete is required. To transfer a significant amount of prestressing force, high-strength steel is necessary.</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57-Regular"/>
                <a:ea typeface="Aptos" panose="020B0004020202020204" pitchFamily="34" charset="0"/>
                <a:cs typeface="Generic57-Regular"/>
              </a:rPr>
              <a:t>*There is no means to test the steel and the concrete in reinforced concrete beams. Steel and concrete can be tested in prestressed concrete beams while they are being prestressed.</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57-Regular"/>
                <a:ea typeface="Aptos" panose="020B0004020202020204" pitchFamily="34" charset="0"/>
                <a:cs typeface="Generic57-Regular"/>
              </a:rPr>
              <a:t>-These are a few points of difference between prestressed and reinforced concrete.</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6321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5BE67-ED95-4D60-EDD7-90B04EE7E1E1}"/>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86AAA5-4488-E638-A411-FEAA9B9DF464}"/>
              </a:ext>
            </a:extLst>
          </p:cNvPr>
          <p:cNvSpPr>
            <a:spLocks noGrp="1"/>
          </p:cNvSpPr>
          <p:nvPr>
            <p:ph idx="1"/>
          </p:nvPr>
        </p:nvSpPr>
        <p:spPr>
          <a:xfrm>
            <a:off x="838200" y="1929384"/>
            <a:ext cx="10515600" cy="4251960"/>
          </a:xfrm>
        </p:spPr>
        <p:txBody>
          <a:bodyPr>
            <a:normAutofit/>
          </a:bodyPr>
          <a:lstStyle/>
          <a:p>
            <a:r>
              <a:rPr lang="en-US" sz="1700" kern="0" dirty="0">
                <a:effectLst/>
                <a:latin typeface="Generic27-Regular"/>
                <a:ea typeface="Aptos" panose="020B0004020202020204" pitchFamily="34" charset="0"/>
                <a:cs typeface="Generic27-Regular"/>
              </a:rPr>
              <a:t>Prestressed concrete is concrete in which </a:t>
            </a:r>
            <a:r>
              <a:rPr lang="en-US" sz="1700" kern="0" dirty="0">
                <a:solidFill>
                  <a:srgbClr val="FF0000"/>
                </a:solidFill>
                <a:effectLst/>
                <a:latin typeface="Generic27-Regular"/>
                <a:ea typeface="Aptos" panose="020B0004020202020204" pitchFamily="34" charset="0"/>
                <a:cs typeface="Generic27-Regular"/>
              </a:rPr>
              <a:t>internal stresses </a:t>
            </a:r>
            <a:r>
              <a:rPr lang="en-US" sz="1700" kern="0" dirty="0">
                <a:effectLst/>
                <a:latin typeface="Generic27-Regular"/>
                <a:ea typeface="Aptos" panose="020B0004020202020204" pitchFamily="34" charset="0"/>
                <a:cs typeface="Generic27-Regular"/>
              </a:rPr>
              <a:t>of a suitable magnitude and distribution are introduced so that the stresses resulting from </a:t>
            </a:r>
            <a:r>
              <a:rPr lang="en-US" sz="1700" kern="0" dirty="0">
                <a:solidFill>
                  <a:srgbClr val="FF0000"/>
                </a:solidFill>
                <a:effectLst/>
                <a:latin typeface="Generic27-Regular"/>
                <a:ea typeface="Aptos" panose="020B0004020202020204" pitchFamily="34" charset="0"/>
                <a:cs typeface="Generic27-Regular"/>
              </a:rPr>
              <a:t>external loads </a:t>
            </a:r>
            <a:r>
              <a:rPr lang="en-US" sz="1700" kern="0" dirty="0">
                <a:effectLst/>
                <a:latin typeface="Generic27-Regular"/>
                <a:ea typeface="Aptos" panose="020B0004020202020204" pitchFamily="34" charset="0"/>
                <a:cs typeface="Generic27-Regular"/>
              </a:rPr>
              <a:t>are </a:t>
            </a:r>
            <a:r>
              <a:rPr lang="en-US" sz="1700" kern="0" dirty="0">
                <a:solidFill>
                  <a:srgbClr val="FF0000"/>
                </a:solidFill>
                <a:effectLst/>
                <a:latin typeface="Generic27-Regular"/>
                <a:ea typeface="Aptos" panose="020B0004020202020204" pitchFamily="34" charset="0"/>
                <a:cs typeface="Generic27-Regular"/>
              </a:rPr>
              <a:t>resisted. </a:t>
            </a:r>
            <a:endParaRPr lang="en-US" sz="1700" kern="0" dirty="0">
              <a:effectLst/>
              <a:latin typeface="Generic27-Regular"/>
              <a:ea typeface="Aptos" panose="020B0004020202020204" pitchFamily="34" charset="0"/>
              <a:cs typeface="Generic27-Regular"/>
            </a:endParaRPr>
          </a:p>
          <a:p>
            <a:pPr>
              <a:spcAft>
                <a:spcPts val="800"/>
              </a:spcAft>
            </a:pPr>
            <a:r>
              <a:rPr lang="en-US" sz="1700" kern="0" dirty="0">
                <a:effectLst/>
                <a:latin typeface="Generic27-Regular"/>
                <a:ea typeface="Aptos" panose="020B0004020202020204" pitchFamily="34" charset="0"/>
                <a:cs typeface="Generic27-Regular"/>
              </a:rPr>
              <a:t>The use of</a:t>
            </a:r>
            <a:r>
              <a:rPr lang="en-US" sz="1700" kern="0" dirty="0">
                <a:solidFill>
                  <a:srgbClr val="FF0000"/>
                </a:solidFill>
                <a:effectLst/>
                <a:latin typeface="Generic27-Regular"/>
                <a:ea typeface="Aptos" panose="020B0004020202020204" pitchFamily="34" charset="0"/>
                <a:cs typeface="Generic27-Regular"/>
              </a:rPr>
              <a:t> high-strength concrete and steel </a:t>
            </a:r>
            <a:r>
              <a:rPr lang="en-US" sz="1700" kern="0" dirty="0">
                <a:effectLst/>
                <a:latin typeface="Generic27-Regular"/>
                <a:ea typeface="Aptos" panose="020B0004020202020204" pitchFamily="34" charset="0"/>
                <a:cs typeface="Generic27-Regular"/>
              </a:rPr>
              <a:t>in prestressed members results</a:t>
            </a:r>
            <a:r>
              <a:rPr lang="en-US" sz="1700" kern="100" dirty="0">
                <a:latin typeface="Aptos" panose="020B0004020202020204" pitchFamily="34" charset="0"/>
                <a:ea typeface="Aptos" panose="020B0004020202020204" pitchFamily="34" charset="0"/>
                <a:cs typeface="Arial" panose="020B0604020202020204" pitchFamily="34" charset="0"/>
              </a:rPr>
              <a:t> </a:t>
            </a:r>
            <a:r>
              <a:rPr lang="en-US" sz="1700" kern="0" dirty="0">
                <a:effectLst/>
                <a:latin typeface="Generic27-Regular"/>
                <a:ea typeface="Aptos" panose="020B0004020202020204" pitchFamily="34" charset="0"/>
                <a:cs typeface="Generic27-Regular"/>
              </a:rPr>
              <a:t>in </a:t>
            </a:r>
            <a:r>
              <a:rPr lang="en-US" sz="1700" kern="0" dirty="0">
                <a:solidFill>
                  <a:srgbClr val="FF0000"/>
                </a:solidFill>
                <a:effectLst/>
                <a:latin typeface="Generic27-Regular"/>
                <a:ea typeface="Aptos" panose="020B0004020202020204" pitchFamily="34" charset="0"/>
                <a:cs typeface="Generic27-Regular"/>
              </a:rPr>
              <a:t>lighter</a:t>
            </a:r>
            <a:r>
              <a:rPr lang="en-US" sz="1700" kern="0" dirty="0">
                <a:effectLst/>
                <a:latin typeface="Generic27-Regular"/>
                <a:ea typeface="Aptos" panose="020B0004020202020204" pitchFamily="34" charset="0"/>
                <a:cs typeface="Generic27-Regular"/>
              </a:rPr>
              <a:t> and </a:t>
            </a:r>
            <a:r>
              <a:rPr lang="en-US" sz="1700" kern="0" dirty="0">
                <a:solidFill>
                  <a:srgbClr val="FF0000"/>
                </a:solidFill>
                <a:effectLst/>
                <a:latin typeface="Generic27-Regular"/>
                <a:ea typeface="Aptos" panose="020B0004020202020204" pitchFamily="34" charset="0"/>
                <a:cs typeface="Generic27-Regular"/>
              </a:rPr>
              <a:t>slender</a:t>
            </a:r>
            <a:r>
              <a:rPr lang="en-US" sz="1700" kern="0" dirty="0">
                <a:effectLst/>
                <a:latin typeface="Generic27-Regular"/>
                <a:ea typeface="Aptos" panose="020B0004020202020204" pitchFamily="34" charset="0"/>
                <a:cs typeface="Generic27-Regular"/>
              </a:rPr>
              <a:t> members than is possible with</a:t>
            </a:r>
            <a:r>
              <a:rPr lang="en-US" sz="1700" kern="0" dirty="0">
                <a:solidFill>
                  <a:srgbClr val="FF0000"/>
                </a:solidFill>
                <a:effectLst/>
                <a:latin typeface="Generic27-Regular"/>
                <a:ea typeface="Aptos" panose="020B0004020202020204" pitchFamily="34" charset="0"/>
                <a:cs typeface="Generic27-Regular"/>
              </a:rPr>
              <a:t> reinforced </a:t>
            </a:r>
            <a:r>
              <a:rPr lang="en-US" sz="1700" kern="0" dirty="0">
                <a:effectLst/>
                <a:latin typeface="Generic27-Regular"/>
                <a:ea typeface="Aptos" panose="020B0004020202020204" pitchFamily="34" charset="0"/>
                <a:cs typeface="Generic27-Regular"/>
              </a:rPr>
              <a:t>concrete. </a:t>
            </a:r>
          </a:p>
          <a:p>
            <a:r>
              <a:rPr lang="en-US" sz="1700" kern="0" dirty="0">
                <a:latin typeface="Generic27-Regular"/>
                <a:ea typeface="Aptos" panose="020B0004020202020204" pitchFamily="34" charset="0"/>
                <a:cs typeface="Generic27-Regular"/>
              </a:rPr>
              <a:t>T</a:t>
            </a:r>
            <a:r>
              <a:rPr lang="en-US" sz="1700" kern="0" dirty="0">
                <a:effectLst/>
                <a:latin typeface="Generic27-Regular"/>
                <a:ea typeface="Aptos" panose="020B0004020202020204" pitchFamily="34" charset="0"/>
                <a:cs typeface="Generic27-Regular"/>
              </a:rPr>
              <a:t>here is an overall </a:t>
            </a:r>
            <a:r>
              <a:rPr lang="en-US" sz="1700" kern="0" dirty="0">
                <a:solidFill>
                  <a:srgbClr val="FF0000"/>
                </a:solidFill>
                <a:effectLst/>
                <a:latin typeface="Generic27-Regular"/>
                <a:ea typeface="Aptos" panose="020B0004020202020204" pitchFamily="34" charset="0"/>
                <a:cs typeface="Generic27-Regular"/>
              </a:rPr>
              <a:t>economy</a:t>
            </a:r>
            <a:r>
              <a:rPr lang="en-US" sz="1700" kern="0" dirty="0">
                <a:effectLst/>
                <a:latin typeface="Generic27-Regular"/>
                <a:ea typeface="Aptos" panose="020B0004020202020204" pitchFamily="34" charset="0"/>
                <a:cs typeface="Generic27-Regular"/>
              </a:rPr>
              <a:t> in using prestressed concrete, as the </a:t>
            </a:r>
            <a:r>
              <a:rPr lang="en-US" sz="1700" kern="0" dirty="0">
                <a:solidFill>
                  <a:srgbClr val="FF0000"/>
                </a:solidFill>
                <a:effectLst/>
                <a:latin typeface="Generic27-Regular"/>
                <a:ea typeface="Aptos" panose="020B0004020202020204" pitchFamily="34" charset="0"/>
                <a:cs typeface="Generic27-Regular"/>
              </a:rPr>
              <a:t>decrease</a:t>
            </a:r>
            <a:r>
              <a:rPr lang="en-US" sz="1700" kern="0" dirty="0">
                <a:effectLst/>
                <a:latin typeface="Generic27-Regular"/>
                <a:ea typeface="Aptos" panose="020B0004020202020204" pitchFamily="34" charset="0"/>
                <a:cs typeface="Generic27-Regular"/>
              </a:rPr>
              <a:t> in dead weight reduces the design loads and the cost of foundations.</a:t>
            </a:r>
          </a:p>
          <a:p>
            <a:r>
              <a:rPr lang="en-US" sz="1700" kern="0" dirty="0">
                <a:effectLst/>
                <a:latin typeface="Generic27-Regular"/>
                <a:ea typeface="Aptos" panose="020B0004020202020204" pitchFamily="34" charset="0"/>
                <a:cs typeface="Generic27-Regular"/>
              </a:rPr>
              <a:t>It is a fact that the basic economy of prestressed concrete lies in its high strength to weight and strength to cost ratios, its resistance to fire and cracking, and its versatility and adaptability.</a:t>
            </a:r>
          </a:p>
          <a:p>
            <a:pPr>
              <a:spcAft>
                <a:spcPts val="800"/>
              </a:spcAft>
            </a:pPr>
            <a:r>
              <a:rPr lang="en-US" sz="1700" kern="0" dirty="0">
                <a:effectLst/>
                <a:latin typeface="Generic27-Regular"/>
                <a:ea typeface="Aptos" panose="020B0004020202020204" pitchFamily="34" charset="0"/>
                <a:cs typeface="Generic27-Regular"/>
              </a:rPr>
              <a:t>The </a:t>
            </a:r>
            <a:r>
              <a:rPr lang="en-US" sz="1700" kern="0" dirty="0">
                <a:latin typeface="Generic27-Regular"/>
                <a:ea typeface="Aptos" panose="020B0004020202020204" pitchFamily="34" charset="0"/>
                <a:cs typeface="Generic27-Regular"/>
              </a:rPr>
              <a:t>o</a:t>
            </a:r>
            <a:r>
              <a:rPr lang="en-US" sz="1700" kern="0" dirty="0">
                <a:effectLst/>
                <a:latin typeface="Generic27-Regular"/>
                <a:ea typeface="Aptos" panose="020B0004020202020204" pitchFamily="34" charset="0"/>
                <a:cs typeface="Generic27-Regular"/>
              </a:rPr>
              <a:t>bservations which resulted from the research on prestressed concrete were:</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700" kern="0" dirty="0">
                <a:effectLst/>
                <a:latin typeface="Generic27-Regular"/>
                <a:ea typeface="Aptos" panose="020B0004020202020204" pitchFamily="34" charset="0"/>
                <a:cs typeface="Generic27-Regular"/>
              </a:rPr>
              <a:t>1. Necessity of using high-strength steel and concrete.</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700" kern="0" dirty="0">
                <a:effectLst/>
                <a:latin typeface="Generic27-Regular"/>
                <a:ea typeface="Aptos" panose="020B0004020202020204" pitchFamily="34" charset="0"/>
                <a:cs typeface="Generic27-Regular"/>
              </a:rPr>
              <a:t>2. </a:t>
            </a:r>
            <a:r>
              <a:rPr lang="en-US" sz="1700" kern="0" dirty="0">
                <a:latin typeface="Generic27-Regular"/>
                <a:ea typeface="Aptos" panose="020B0004020202020204" pitchFamily="34" charset="0"/>
                <a:cs typeface="Generic27-Regular"/>
              </a:rPr>
              <a:t>L</a:t>
            </a:r>
            <a:r>
              <a:rPr lang="en-US" sz="1700" kern="0" dirty="0">
                <a:effectLst/>
                <a:latin typeface="Generic27-Regular"/>
                <a:ea typeface="Aptos" panose="020B0004020202020204" pitchFamily="34" charset="0"/>
                <a:cs typeface="Generic27-Regular"/>
              </a:rPr>
              <a:t>osses of prestress due to various causes.</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endParaRPr lang="en-US" sz="1700" dirty="0"/>
          </a:p>
          <a:p>
            <a:endParaRPr lang="en-US" sz="1700" dirty="0"/>
          </a:p>
        </p:txBody>
      </p:sp>
    </p:spTree>
    <p:extLst>
      <p:ext uri="{BB962C8B-B14F-4D97-AF65-F5344CB8AC3E}">
        <p14:creationId xmlns:p14="http://schemas.microsoft.com/office/powerpoint/2010/main" val="164457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4937-9186-9DE9-2442-E95B21E1ADCA}"/>
              </a:ext>
            </a:extLst>
          </p:cNvPr>
          <p:cNvSpPr>
            <a:spLocks noGrp="1"/>
          </p:cNvSpPr>
          <p:nvPr>
            <p:ph type="title"/>
          </p:nvPr>
        </p:nvSpPr>
        <p:spPr/>
        <p:txBody>
          <a:bodyPr/>
          <a:lstStyle/>
          <a:p>
            <a:r>
              <a:rPr kumimoji="0" lang="en-US" sz="2400" b="0" i="0" u="none" strike="noStrike" kern="1200" cap="none" spc="0" normalizeH="0" baseline="0" noProof="0" dirty="0">
                <a:ln>
                  <a:noFill/>
                </a:ln>
                <a:solidFill>
                  <a:srgbClr val="FF0000"/>
                </a:solidFill>
                <a:effectLst/>
                <a:uLnTx/>
                <a:uFillTx/>
                <a:latin typeface="Aptos Display" panose="02110004020202020204"/>
                <a:ea typeface="+mj-ea"/>
                <a:cs typeface="+mj-cs"/>
              </a:rPr>
              <a:t>Prestressing Concept</a:t>
            </a:r>
            <a:endParaRPr lang="en-US" dirty="0"/>
          </a:p>
        </p:txBody>
      </p:sp>
      <p:pic>
        <p:nvPicPr>
          <p:cNvPr id="4" name="Content Placeholder 3">
            <a:extLst>
              <a:ext uri="{FF2B5EF4-FFF2-40B4-BE49-F238E27FC236}">
                <a16:creationId xmlns:a16="http://schemas.microsoft.com/office/drawing/2014/main" id="{5E22758F-1541-FF02-CEFB-CE0910DF242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6699" y="1825625"/>
            <a:ext cx="4358602" cy="4351338"/>
          </a:xfrm>
          <a:prstGeom prst="rect">
            <a:avLst/>
          </a:prstGeom>
          <a:noFill/>
          <a:ln>
            <a:noFill/>
          </a:ln>
        </p:spPr>
      </p:pic>
    </p:spTree>
    <p:extLst>
      <p:ext uri="{BB962C8B-B14F-4D97-AF65-F5344CB8AC3E}">
        <p14:creationId xmlns:p14="http://schemas.microsoft.com/office/powerpoint/2010/main" val="142891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787D5-1C5F-1CBC-6B7C-CBDCB23DF7D7}"/>
              </a:ext>
            </a:extLst>
          </p:cNvPr>
          <p:cNvSpPr>
            <a:spLocks noGrp="1"/>
          </p:cNvSpPr>
          <p:nvPr>
            <p:ph type="title"/>
          </p:nvPr>
        </p:nvSpPr>
        <p:spPr>
          <a:xfrm>
            <a:off x="838200" y="365125"/>
            <a:ext cx="10515600" cy="1325563"/>
          </a:xfrm>
        </p:spPr>
        <p:txBody>
          <a:bodyPr>
            <a:normAutofit/>
          </a:bodyPr>
          <a:lstStyle/>
          <a:p>
            <a:r>
              <a:rPr lang="en-US" sz="4200" kern="0">
                <a:effectLst/>
                <a:latin typeface="Generic56-Regular"/>
                <a:ea typeface="Aptos" panose="020B0004020202020204" pitchFamily="34" charset="0"/>
                <a:cs typeface="Generic56-Regular"/>
              </a:rPr>
              <a:t>PRESTRESSING  METHODS </a:t>
            </a:r>
            <a:br>
              <a:rPr lang="en-US" sz="4200" kern="100">
                <a:effectLst/>
                <a:latin typeface="Aptos" panose="020B0004020202020204" pitchFamily="34" charset="0"/>
                <a:ea typeface="Aptos" panose="020B0004020202020204" pitchFamily="34" charset="0"/>
                <a:cs typeface="Arial" panose="020B0604020202020204" pitchFamily="34" charset="0"/>
              </a:rPr>
            </a:br>
            <a:endParaRPr lang="en-US" sz="420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D1C221D-809A-8520-0EEB-F75B06EAD88C}"/>
              </a:ext>
            </a:extLst>
          </p:cNvPr>
          <p:cNvSpPr>
            <a:spLocks noGrp="1"/>
          </p:cNvSpPr>
          <p:nvPr>
            <p:ph idx="1"/>
          </p:nvPr>
        </p:nvSpPr>
        <p:spPr>
          <a:xfrm>
            <a:off x="838200" y="1929384"/>
            <a:ext cx="10515600" cy="4251960"/>
          </a:xfrm>
        </p:spPr>
        <p:txBody>
          <a:bodyPr>
            <a:normAutofit/>
          </a:bodyPr>
          <a:lstStyle/>
          <a:p>
            <a:pPr marL="0" indent="0">
              <a:spcAft>
                <a:spcPts val="800"/>
              </a:spcAft>
              <a:buNone/>
            </a:pPr>
            <a:r>
              <a:rPr lang="en-US" sz="2000" kern="0" dirty="0">
                <a:effectLst/>
                <a:latin typeface="Generic56-Regular"/>
                <a:ea typeface="Aptos" panose="020B0004020202020204" pitchFamily="34" charset="0"/>
                <a:cs typeface="Generic56-Regular"/>
              </a:rPr>
              <a:t>                                                                                                                                                                                                                                                                                   </a:t>
            </a:r>
            <a:r>
              <a:rPr lang="en-US" sz="2000" kern="0" dirty="0">
                <a:effectLst/>
                <a:latin typeface="Generic57-Regular"/>
                <a:ea typeface="Aptos" panose="020B0004020202020204" pitchFamily="34" charset="0"/>
                <a:cs typeface="Generic57-Regular"/>
              </a:rPr>
              <a:t>The various methods by which precompression is imparted to concrete are classified as follows:    </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1. Generation of compressive force between the structural element and its</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abutments using flat jacks.</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2. Development of hoop compression in cylindrically shaped structures by</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circumferential wire winding.                                                                                                                                                                   3. Use of longitudinally tensioned steel embedded in concrete or housed in</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ducts.</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4. Use of the principle of distortion of a statically indeterminate structure</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either by displacement or by rotation of one part relative to the remainder.</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5. Use of deflected structural steel sections embedded in concrete until the hardening of the latter.</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6. Development of limited tension in steel and compression in concrete by</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using expanding cement.</a:t>
            </a:r>
            <a:r>
              <a:rPr lang="en-US" sz="2000" kern="100" dirty="0">
                <a:latin typeface="Aptos" panose="020B0004020202020204" pitchFamily="34" charset="0"/>
                <a:ea typeface="Aptos" panose="020B0004020202020204" pitchFamily="34" charset="0"/>
                <a:cs typeface="Arial" panose="020B0604020202020204" pitchFamily="34" charset="0"/>
              </a:rPr>
              <a:t>                                                                                                                                                                               </a:t>
            </a:r>
            <a:r>
              <a:rPr lang="en-US" sz="2000" kern="0" dirty="0">
                <a:effectLst/>
                <a:latin typeface="Generic57-Regular"/>
                <a:ea typeface="Aptos" panose="020B0004020202020204" pitchFamily="34" charset="0"/>
                <a:cs typeface="Generic57-Regular"/>
              </a:rPr>
              <a:t>The most widely used method for prestressing of structural concrete elements is longitudinal tensioning of steel by different tensioning devices.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258747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4AE7B-B756-D730-11A8-393C51F959C7}"/>
              </a:ext>
            </a:extLst>
          </p:cNvPr>
          <p:cNvSpPr>
            <a:spLocks noGrp="1"/>
          </p:cNvSpPr>
          <p:nvPr>
            <p:ph type="title"/>
          </p:nvPr>
        </p:nvSpPr>
        <p:spPr>
          <a:xfrm>
            <a:off x="630936" y="640080"/>
            <a:ext cx="4818888" cy="1481328"/>
          </a:xfrm>
        </p:spPr>
        <p:txBody>
          <a:bodyPr anchor="b">
            <a:normAutofit/>
          </a:bodyPr>
          <a:lstStyle/>
          <a:p>
            <a:r>
              <a:rPr lang="en-US" sz="5000" kern="0">
                <a:effectLst/>
                <a:latin typeface="Generic56-Regular"/>
                <a:ea typeface="Aptos" panose="020B0004020202020204" pitchFamily="34" charset="0"/>
                <a:cs typeface="Generic56-Regular"/>
              </a:rPr>
              <a:t>Tensioning Devices</a:t>
            </a:r>
            <a:endParaRPr lang="en-US" sz="5000"/>
          </a:p>
        </p:txBody>
      </p:sp>
      <p:sp>
        <p:nvSpPr>
          <p:cNvPr id="2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316AFD9-8B27-169B-8F25-84052AA4D480}"/>
              </a:ext>
            </a:extLst>
          </p:cNvPr>
          <p:cNvPicPr>
            <a:picLocks noChangeAspect="1"/>
          </p:cNvPicPr>
          <p:nvPr/>
        </p:nvPicPr>
        <p:blipFill rotWithShape="1">
          <a:blip r:embed="rId2"/>
          <a:srcRect b="15730"/>
          <a:stretch/>
        </p:blipFill>
        <p:spPr>
          <a:xfrm>
            <a:off x="6099048" y="1893660"/>
            <a:ext cx="5458968" cy="3070680"/>
          </a:xfrm>
          <a:prstGeom prst="rect">
            <a:avLst/>
          </a:prstGeom>
        </p:spPr>
      </p:pic>
      <p:graphicFrame>
        <p:nvGraphicFramePr>
          <p:cNvPr id="5" name="Content Placeholder 2">
            <a:extLst>
              <a:ext uri="{FF2B5EF4-FFF2-40B4-BE49-F238E27FC236}">
                <a16:creationId xmlns:a16="http://schemas.microsoft.com/office/drawing/2014/main" id="{FA8CF6D6-9C69-1819-A82B-749B79B3D02C}"/>
              </a:ext>
            </a:extLst>
          </p:cNvPr>
          <p:cNvGraphicFramePr>
            <a:graphicFrameLocks noGrp="1"/>
          </p:cNvGraphicFramePr>
          <p:nvPr>
            <p:ph idx="1"/>
            <p:extLst>
              <p:ext uri="{D42A27DB-BD31-4B8C-83A1-F6EECF244321}">
                <p14:modId xmlns:p14="http://schemas.microsoft.com/office/powerpoint/2010/main" val="2821897991"/>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767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B4ABA-CEBA-5951-BA16-B6BE537E622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Pre-Tensioning System</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733F362C-F6D8-FAA1-7522-36DC860E7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864608" y="1102259"/>
            <a:ext cx="6846363" cy="4502227"/>
          </a:xfrm>
          <a:prstGeom prst="rect">
            <a:avLst/>
          </a:prstGeom>
          <a:noFill/>
        </p:spPr>
      </p:pic>
    </p:spTree>
    <p:extLst>
      <p:ext uri="{BB962C8B-B14F-4D97-AF65-F5344CB8AC3E}">
        <p14:creationId xmlns:p14="http://schemas.microsoft.com/office/powerpoint/2010/main" val="104516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9045C8-C8E4-E6AC-A128-A2FC7D0619D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Long Line Pre-Tensioning System</a:t>
            </a: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D6EA1C50-A644-B933-7AB2-37CDC06C8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5572" y="2341945"/>
            <a:ext cx="11420856" cy="3691590"/>
          </a:xfrm>
          <a:prstGeom prst="rect">
            <a:avLst/>
          </a:prstGeom>
          <a:noFill/>
        </p:spPr>
      </p:pic>
    </p:spTree>
    <p:extLst>
      <p:ext uri="{BB962C8B-B14F-4D97-AF65-F5344CB8AC3E}">
        <p14:creationId xmlns:p14="http://schemas.microsoft.com/office/powerpoint/2010/main" val="355525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97A7AD-FA31-E6B8-4F75-6CECC70AAC6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Anchoring Devices</a:t>
            </a: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67EFD205-698C-E2CB-73A9-454BC1F79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5572" y="2253790"/>
            <a:ext cx="11420856" cy="3867900"/>
          </a:xfrm>
          <a:prstGeom prst="rect">
            <a:avLst/>
          </a:prstGeom>
          <a:noFill/>
        </p:spPr>
      </p:pic>
    </p:spTree>
    <p:extLst>
      <p:ext uri="{BB962C8B-B14F-4D97-AF65-F5344CB8AC3E}">
        <p14:creationId xmlns:p14="http://schemas.microsoft.com/office/powerpoint/2010/main" val="258936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949B4-8E38-C01B-9CA2-79F0125A24B9}"/>
              </a:ext>
            </a:extLst>
          </p:cNvPr>
          <p:cNvSpPr>
            <a:spLocks noGrp="1"/>
          </p:cNvSpPr>
          <p:nvPr>
            <p:ph type="title"/>
          </p:nvPr>
        </p:nvSpPr>
        <p:spPr>
          <a:xfrm>
            <a:off x="686834" y="1153572"/>
            <a:ext cx="3200400" cy="4461163"/>
          </a:xfrm>
        </p:spPr>
        <p:txBody>
          <a:bodyPr>
            <a:normAutofit/>
          </a:bodyPr>
          <a:lstStyle/>
          <a:p>
            <a:r>
              <a:rPr lang="en-US" kern="0">
                <a:solidFill>
                  <a:srgbClr val="FFFFFF"/>
                </a:solidFill>
                <a:effectLst/>
                <a:latin typeface="Generic56-Regular"/>
                <a:ea typeface="Aptos" panose="020B0004020202020204" pitchFamily="34" charset="0"/>
                <a:cs typeface="Generic56-Regular"/>
              </a:rPr>
              <a:t>Principles of post-tensioning</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4A9A5B3-1BF9-BDFC-A085-7E14DA260FA3}"/>
              </a:ext>
            </a:extLst>
          </p:cNvPr>
          <p:cNvSpPr>
            <a:spLocks noGrp="1"/>
          </p:cNvSpPr>
          <p:nvPr>
            <p:ph idx="1"/>
          </p:nvPr>
        </p:nvSpPr>
        <p:spPr>
          <a:xfrm>
            <a:off x="4447308" y="591344"/>
            <a:ext cx="6906491" cy="5585619"/>
          </a:xfrm>
        </p:spPr>
        <p:txBody>
          <a:bodyPr anchor="ctr">
            <a:normAutofit/>
          </a:bodyPr>
          <a:lstStyle/>
          <a:p>
            <a:pPr marL="0" indent="0">
              <a:spcAft>
                <a:spcPts val="800"/>
              </a:spcAft>
              <a:buNone/>
            </a:pPr>
            <a:endParaRPr lang="en-US" sz="1800" kern="10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0">
                <a:effectLst/>
                <a:latin typeface="Generic57-Regular"/>
                <a:ea typeface="Aptos" panose="020B0004020202020204" pitchFamily="34" charset="0"/>
                <a:cs typeface="Generic57-Regular"/>
              </a:rPr>
              <a:t>In post-tensioning, the concrete units are first cast by incorporating ducts or grooves to house the tendons. When the concrete attains sufficient strength, the high-tensile wires are tensioned by means of jack bearing on the end face of the member and anchored by wedges or nuts. The forces are transmitted to the concrete by means of the end anchorages and, when the cable is curved, through the radial pressure between the cable and the duct. The space between the tendons and the duct is generally grouted after the tensioning operation.</a:t>
            </a:r>
          </a:p>
          <a:p>
            <a:pPr>
              <a:spcAft>
                <a:spcPts val="800"/>
              </a:spcAft>
            </a:pPr>
            <a:r>
              <a:rPr lang="en-US" sz="1800" kern="0">
                <a:effectLst/>
                <a:latin typeface="Generic57-Regular"/>
                <a:ea typeface="Aptos" panose="020B0004020202020204" pitchFamily="34" charset="0"/>
                <a:cs typeface="Generic57-Regular"/>
              </a:rPr>
              <a:t>Most of the commercially patented prestressing systems are based on the following principles of anchoring the tendons:</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0">
                <a:effectLst/>
                <a:latin typeface="Generic57-Regular"/>
                <a:ea typeface="Aptos" panose="020B0004020202020204" pitchFamily="34" charset="0"/>
                <a:cs typeface="Generic57-Regular"/>
              </a:rPr>
              <a:t>1. Wedge action producing a frictional grip on the wires.</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0">
                <a:effectLst/>
                <a:latin typeface="Generic57-Regular"/>
                <a:ea typeface="Aptos" panose="020B0004020202020204" pitchFamily="34" charset="0"/>
                <a:cs typeface="Generic57-Regular"/>
              </a:rPr>
              <a:t>2. Direct bearing from rivet or bolt heads formed at the end of the wires.</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0">
                <a:effectLst/>
                <a:latin typeface="Generic57-Regular"/>
                <a:ea typeface="Aptos" panose="020B0004020202020204" pitchFamily="34" charset="0"/>
                <a:cs typeface="Generic57-Regular"/>
              </a:rPr>
              <a:t>3. Looping the wires around the concrete.</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endParaRPr lang="en-US" sz="1800"/>
          </a:p>
        </p:txBody>
      </p:sp>
    </p:spTree>
    <p:extLst>
      <p:ext uri="{BB962C8B-B14F-4D97-AF65-F5344CB8AC3E}">
        <p14:creationId xmlns:p14="http://schemas.microsoft.com/office/powerpoint/2010/main" val="95879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1157</Words>
  <Application>Microsoft Office PowerPoint</Application>
  <PresentationFormat>Widescreen</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Prestressed Concrete</vt:lpstr>
      <vt:lpstr>Introduction</vt:lpstr>
      <vt:lpstr>Prestressing Concept</vt:lpstr>
      <vt:lpstr>PRESTRESSING  METHODS  </vt:lpstr>
      <vt:lpstr>Tensioning Devices</vt:lpstr>
      <vt:lpstr>Pre-Tensioning System</vt:lpstr>
      <vt:lpstr>Long Line Pre-Tensioning System</vt:lpstr>
      <vt:lpstr>Anchoring Devices</vt:lpstr>
      <vt:lpstr>Principles of post-tensioning</vt:lpstr>
      <vt:lpstr>Application of post-tensioning</vt:lpstr>
      <vt:lpstr>Tendon Splices</vt:lpstr>
      <vt:lpstr>What are Reinforced and Prestressed Concrete differences? </vt:lpstr>
      <vt:lpstr>What are RCC and PSC differences?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Prestressed Concrete</dc:title>
  <dc:creator>Princess Tammykins</dc:creator>
  <cp:lastModifiedBy>Kamal Satti</cp:lastModifiedBy>
  <cp:revision>10</cp:revision>
  <dcterms:created xsi:type="dcterms:W3CDTF">2024-04-07T23:19:53Z</dcterms:created>
  <dcterms:modified xsi:type="dcterms:W3CDTF">2024-05-06T17:56:14Z</dcterms:modified>
</cp:coreProperties>
</file>