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113" d="100"/>
          <a:sy n="113" d="100"/>
        </p:scale>
        <p:origin x="3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4652EF-3813-4392-B61E-F91B80BA72CF}" type="doc">
      <dgm:prSet loTypeId="urn:microsoft.com/office/officeart/2016/7/layout/RepeatingBendingProcessNew" loCatId="process" qsTypeId="urn:microsoft.com/office/officeart/2005/8/quickstyle/simple4" qsCatId="simple" csTypeId="urn:microsoft.com/office/officeart/2005/8/colors/colorful1" csCatId="colorful"/>
      <dgm:spPr/>
      <dgm:t>
        <a:bodyPr/>
        <a:lstStyle/>
        <a:p>
          <a:endParaRPr lang="en-US"/>
        </a:p>
      </dgm:t>
    </dgm:pt>
    <dgm:pt modelId="{E2405037-6394-482D-B176-F0012669D1D6}">
      <dgm:prSet/>
      <dgm:spPr/>
      <dgm:t>
        <a:bodyPr/>
        <a:lstStyle/>
        <a:p>
          <a:r>
            <a:rPr lang="en-US"/>
            <a:t>The following notations and sign conventions are used for the analysis of</a:t>
          </a:r>
        </a:p>
      </dgm:t>
    </dgm:pt>
    <dgm:pt modelId="{6DC154C1-BF5F-4B12-8F65-79A63D037F94}" type="parTrans" cxnId="{D09C6729-98AE-411D-A34C-44EAD2DAFAF0}">
      <dgm:prSet/>
      <dgm:spPr/>
      <dgm:t>
        <a:bodyPr/>
        <a:lstStyle/>
        <a:p>
          <a:endParaRPr lang="en-US"/>
        </a:p>
      </dgm:t>
    </dgm:pt>
    <dgm:pt modelId="{B0A81AD4-E45B-47E8-9A03-DC166BFC3AE5}" type="sibTrans" cxnId="{D09C6729-98AE-411D-A34C-44EAD2DAFAF0}">
      <dgm:prSet/>
      <dgm:spPr/>
      <dgm:t>
        <a:bodyPr/>
        <a:lstStyle/>
        <a:p>
          <a:endParaRPr lang="en-US"/>
        </a:p>
      </dgm:t>
    </dgm:pt>
    <dgm:pt modelId="{F840F76A-E1DF-4DA3-911B-B991AA75879A}">
      <dgm:prSet/>
      <dgm:spPr/>
      <dgm:t>
        <a:bodyPr/>
        <a:lstStyle/>
        <a:p>
          <a:r>
            <a:rPr lang="en-US"/>
            <a:t>prestress:</a:t>
          </a:r>
        </a:p>
      </dgm:t>
    </dgm:pt>
    <dgm:pt modelId="{6D8791EC-0067-4178-90EA-D4F3EEAF605A}" type="parTrans" cxnId="{9D3DFCA7-5517-4078-AE32-3CE6643FE29F}">
      <dgm:prSet/>
      <dgm:spPr/>
      <dgm:t>
        <a:bodyPr/>
        <a:lstStyle/>
        <a:p>
          <a:endParaRPr lang="en-US"/>
        </a:p>
      </dgm:t>
    </dgm:pt>
    <dgm:pt modelId="{1C50BF35-DBF7-4EE6-94F5-050F3703DBD6}" type="sibTrans" cxnId="{9D3DFCA7-5517-4078-AE32-3CE6643FE29F}">
      <dgm:prSet/>
      <dgm:spPr/>
      <dgm:t>
        <a:bodyPr/>
        <a:lstStyle/>
        <a:p>
          <a:endParaRPr lang="en-US"/>
        </a:p>
      </dgm:t>
    </dgm:pt>
    <dgm:pt modelId="{E975D261-8FFE-4BD4-BC89-CD486056C435}">
      <dgm:prSet/>
      <dgm:spPr/>
      <dgm:t>
        <a:bodyPr/>
        <a:lstStyle/>
        <a:p>
          <a:r>
            <a:rPr lang="en-US"/>
            <a:t>P = Prestressing force (positive when producing direct compression)</a:t>
          </a:r>
        </a:p>
      </dgm:t>
    </dgm:pt>
    <dgm:pt modelId="{7E08AF43-2929-4372-BEEC-BEA65FB3F077}" type="parTrans" cxnId="{3AF7B44D-0EC0-45F2-A740-E75EC72FE3F3}">
      <dgm:prSet/>
      <dgm:spPr/>
      <dgm:t>
        <a:bodyPr/>
        <a:lstStyle/>
        <a:p>
          <a:endParaRPr lang="en-US"/>
        </a:p>
      </dgm:t>
    </dgm:pt>
    <dgm:pt modelId="{ADE198E5-FB6D-4974-9ADB-EFE0AAB32848}" type="sibTrans" cxnId="{3AF7B44D-0EC0-45F2-A740-E75EC72FE3F3}">
      <dgm:prSet/>
      <dgm:spPr/>
      <dgm:t>
        <a:bodyPr/>
        <a:lstStyle/>
        <a:p>
          <a:endParaRPr lang="en-US"/>
        </a:p>
      </dgm:t>
    </dgm:pt>
    <dgm:pt modelId="{ED03B8D5-4469-4961-8DCA-82E52F02C0D8}">
      <dgm:prSet/>
      <dgm:spPr/>
      <dgm:t>
        <a:bodyPr/>
        <a:lstStyle/>
        <a:p>
          <a:r>
            <a:rPr lang="en-US"/>
            <a:t>e = Eccentricity of prestressing force</a:t>
          </a:r>
        </a:p>
      </dgm:t>
    </dgm:pt>
    <dgm:pt modelId="{EF822588-4635-454D-9FA1-51D4FF0D978C}" type="parTrans" cxnId="{6B976B4B-0869-4910-8010-D42DFDF6DD1B}">
      <dgm:prSet/>
      <dgm:spPr/>
      <dgm:t>
        <a:bodyPr/>
        <a:lstStyle/>
        <a:p>
          <a:endParaRPr lang="en-US"/>
        </a:p>
      </dgm:t>
    </dgm:pt>
    <dgm:pt modelId="{FFD8E9EE-4D47-4EA5-93CA-E1CEA38F59D8}" type="sibTrans" cxnId="{6B976B4B-0869-4910-8010-D42DFDF6DD1B}">
      <dgm:prSet/>
      <dgm:spPr/>
      <dgm:t>
        <a:bodyPr/>
        <a:lstStyle/>
        <a:p>
          <a:endParaRPr lang="en-US"/>
        </a:p>
      </dgm:t>
    </dgm:pt>
    <dgm:pt modelId="{4CA9C83C-1DE2-461C-922B-232E31DCB854}">
      <dgm:prSet/>
      <dgm:spPr/>
      <dgm:t>
        <a:bodyPr/>
        <a:lstStyle/>
        <a:p>
          <a:r>
            <a:rPr lang="en-US"/>
            <a:t>M = P. e = Moment</a:t>
          </a:r>
        </a:p>
      </dgm:t>
    </dgm:pt>
    <dgm:pt modelId="{BA323C61-5529-4DAF-A9C9-0054866195C8}" type="parTrans" cxnId="{F9074E39-71D8-4E53-9D16-658D9B74B252}">
      <dgm:prSet/>
      <dgm:spPr/>
      <dgm:t>
        <a:bodyPr/>
        <a:lstStyle/>
        <a:p>
          <a:endParaRPr lang="en-US"/>
        </a:p>
      </dgm:t>
    </dgm:pt>
    <dgm:pt modelId="{C0F8494D-59D1-4C04-823B-D5CD38BF1161}" type="sibTrans" cxnId="{F9074E39-71D8-4E53-9D16-658D9B74B252}">
      <dgm:prSet/>
      <dgm:spPr/>
      <dgm:t>
        <a:bodyPr/>
        <a:lstStyle/>
        <a:p>
          <a:endParaRPr lang="en-US"/>
        </a:p>
      </dgm:t>
    </dgm:pt>
    <dgm:pt modelId="{4551FE37-A658-476D-817B-3611A5D22B29}">
      <dgm:prSet/>
      <dgm:spPr/>
      <dgm:t>
        <a:bodyPr/>
        <a:lstStyle/>
        <a:p>
          <a:r>
            <a:rPr lang="en-US"/>
            <a:t>A = Cross-sectional area of the concrete member</a:t>
          </a:r>
        </a:p>
      </dgm:t>
    </dgm:pt>
    <dgm:pt modelId="{CE1348EF-F38D-47D4-A2B1-C253FB6B182E}" type="parTrans" cxnId="{B9DAD4F1-1E82-4D62-B19C-3D7D6422EC6C}">
      <dgm:prSet/>
      <dgm:spPr/>
      <dgm:t>
        <a:bodyPr/>
        <a:lstStyle/>
        <a:p>
          <a:endParaRPr lang="en-US"/>
        </a:p>
      </dgm:t>
    </dgm:pt>
    <dgm:pt modelId="{D17D3A1E-1134-47A3-8E92-32E0A8124522}" type="sibTrans" cxnId="{B9DAD4F1-1E82-4D62-B19C-3D7D6422EC6C}">
      <dgm:prSet/>
      <dgm:spPr/>
      <dgm:t>
        <a:bodyPr/>
        <a:lstStyle/>
        <a:p>
          <a:endParaRPr lang="en-US"/>
        </a:p>
      </dgm:t>
    </dgm:pt>
    <dgm:pt modelId="{E62999EC-FA24-425B-9DB5-F2C6171EA863}">
      <dgm:prSet/>
      <dgm:spPr/>
      <dgm:t>
        <a:bodyPr/>
        <a:lstStyle/>
        <a:p>
          <a:r>
            <a:rPr lang="en-US"/>
            <a:t>I = Second moment of area of section about its centroid</a:t>
          </a:r>
        </a:p>
      </dgm:t>
    </dgm:pt>
    <dgm:pt modelId="{168BD346-2ACD-40D5-AF4C-D7E258B4CC4E}" type="parTrans" cxnId="{785F8F9F-1E65-4D43-8E39-95FFD21CC01D}">
      <dgm:prSet/>
      <dgm:spPr/>
      <dgm:t>
        <a:bodyPr/>
        <a:lstStyle/>
        <a:p>
          <a:endParaRPr lang="en-US"/>
        </a:p>
      </dgm:t>
    </dgm:pt>
    <dgm:pt modelId="{86046930-3852-475C-9308-EBC353B54FC8}" type="sibTrans" cxnId="{785F8F9F-1E65-4D43-8E39-95FFD21CC01D}">
      <dgm:prSet/>
      <dgm:spPr/>
      <dgm:t>
        <a:bodyPr/>
        <a:lstStyle/>
        <a:p>
          <a:endParaRPr lang="en-US"/>
        </a:p>
      </dgm:t>
    </dgm:pt>
    <dgm:pt modelId="{87938775-6404-496A-AAC4-06304D4D26D1}">
      <dgm:prSet/>
      <dgm:spPr/>
      <dgm:t>
        <a:bodyPr/>
        <a:lstStyle/>
        <a:p>
          <a:r>
            <a:rPr lang="en-US"/>
            <a:t>Z</a:t>
          </a:r>
          <a:r>
            <a:rPr lang="en-US" baseline="-25000"/>
            <a:t>t</a:t>
          </a:r>
          <a:r>
            <a:rPr lang="en-US"/>
            <a:t> and Z</a:t>
          </a:r>
          <a:r>
            <a:rPr lang="en-US" baseline="-25000"/>
            <a:t>b</a:t>
          </a:r>
          <a:r>
            <a:rPr lang="en-US"/>
            <a:t> = Section modulus of the top and bottom fibers</a:t>
          </a:r>
        </a:p>
      </dgm:t>
    </dgm:pt>
    <dgm:pt modelId="{9C19F701-2B86-49F0-B9CF-956CAAEE6F84}" type="parTrans" cxnId="{3BA9F93F-51A1-40A9-B23E-BD67A76BB2CC}">
      <dgm:prSet/>
      <dgm:spPr/>
      <dgm:t>
        <a:bodyPr/>
        <a:lstStyle/>
        <a:p>
          <a:endParaRPr lang="en-US"/>
        </a:p>
      </dgm:t>
    </dgm:pt>
    <dgm:pt modelId="{EF1869A9-ACE9-4C5B-AD05-EFB657E1B5FC}" type="sibTrans" cxnId="{3BA9F93F-51A1-40A9-B23E-BD67A76BB2CC}">
      <dgm:prSet/>
      <dgm:spPr/>
      <dgm:t>
        <a:bodyPr/>
        <a:lstStyle/>
        <a:p>
          <a:endParaRPr lang="en-US"/>
        </a:p>
      </dgm:t>
    </dgm:pt>
    <dgm:pt modelId="{D6952EA7-09D7-4C12-AC39-A921BDAC7D26}">
      <dgm:prSet/>
      <dgm:spPr/>
      <dgm:t>
        <a:bodyPr/>
        <a:lstStyle/>
        <a:p>
          <a:r>
            <a:rPr lang="en-US"/>
            <a:t>f</a:t>
          </a:r>
          <a:r>
            <a:rPr lang="en-US" baseline="-25000"/>
            <a:t>sup</a:t>
          </a:r>
          <a:r>
            <a:rPr lang="en-US"/>
            <a:t> and f</a:t>
          </a:r>
          <a:r>
            <a:rPr lang="en-US" baseline="-25000"/>
            <a:t>inf</a:t>
          </a:r>
          <a:r>
            <a:rPr lang="en-US"/>
            <a:t> = Prestress in concrete developed at the top and bottom fibers</a:t>
          </a:r>
        </a:p>
      </dgm:t>
    </dgm:pt>
    <dgm:pt modelId="{54BD6C8D-C677-4AA0-9170-DE6C85EFC371}" type="parTrans" cxnId="{45000F6C-7352-42A2-876A-EDB8E9E71350}">
      <dgm:prSet/>
      <dgm:spPr/>
      <dgm:t>
        <a:bodyPr/>
        <a:lstStyle/>
        <a:p>
          <a:endParaRPr lang="en-US"/>
        </a:p>
      </dgm:t>
    </dgm:pt>
    <dgm:pt modelId="{7A563740-4054-484A-8D5D-8E8E07FA3224}" type="sibTrans" cxnId="{45000F6C-7352-42A2-876A-EDB8E9E71350}">
      <dgm:prSet/>
      <dgm:spPr/>
      <dgm:t>
        <a:bodyPr/>
        <a:lstStyle/>
        <a:p>
          <a:endParaRPr lang="en-US"/>
        </a:p>
      </dgm:t>
    </dgm:pt>
    <dgm:pt modelId="{A611D7F7-24A7-4ED1-868B-28A825EAF935}">
      <dgm:prSet/>
      <dgm:spPr/>
      <dgm:t>
        <a:bodyPr/>
        <a:lstStyle/>
        <a:p>
          <a:r>
            <a:rPr lang="en-US"/>
            <a:t>(Positive when compressive and negative when tensile in nature)</a:t>
          </a:r>
        </a:p>
      </dgm:t>
    </dgm:pt>
    <dgm:pt modelId="{C9A95174-61BD-4ABF-BA7D-7379FFB0E618}" type="parTrans" cxnId="{A6FDC25B-8C6E-415F-94B5-619A0CC4067B}">
      <dgm:prSet/>
      <dgm:spPr/>
      <dgm:t>
        <a:bodyPr/>
        <a:lstStyle/>
        <a:p>
          <a:endParaRPr lang="en-US"/>
        </a:p>
      </dgm:t>
    </dgm:pt>
    <dgm:pt modelId="{75EAA23E-3A00-4971-AAC8-B1C8F613445F}" type="sibTrans" cxnId="{A6FDC25B-8C6E-415F-94B5-619A0CC4067B}">
      <dgm:prSet/>
      <dgm:spPr/>
      <dgm:t>
        <a:bodyPr/>
        <a:lstStyle/>
        <a:p>
          <a:endParaRPr lang="en-US"/>
        </a:p>
      </dgm:t>
    </dgm:pt>
    <dgm:pt modelId="{519B0747-4361-40F5-8F1D-3E9F33BAAA5E}">
      <dgm:prSet/>
      <dgm:spPr/>
      <dgm:t>
        <a:bodyPr/>
        <a:lstStyle/>
        <a:p>
          <a:r>
            <a:rPr lang="en-US"/>
            <a:t>y</a:t>
          </a:r>
          <a:r>
            <a:rPr lang="en-US" baseline="-25000"/>
            <a:t>t</a:t>
          </a:r>
          <a:r>
            <a:rPr lang="en-US"/>
            <a:t> and y</a:t>
          </a:r>
          <a:r>
            <a:rPr lang="en-US" baseline="-25000"/>
            <a:t>b</a:t>
          </a:r>
          <a:r>
            <a:rPr lang="en-US"/>
            <a:t> = Distance of the top and bottom fibers from the centroid of the section</a:t>
          </a:r>
        </a:p>
      </dgm:t>
    </dgm:pt>
    <dgm:pt modelId="{8D488565-8C29-4E10-8A97-4627B7BA6B84}" type="parTrans" cxnId="{C93642EC-3AFF-4836-878F-AD3580FD8DED}">
      <dgm:prSet/>
      <dgm:spPr/>
      <dgm:t>
        <a:bodyPr/>
        <a:lstStyle/>
        <a:p>
          <a:endParaRPr lang="en-US"/>
        </a:p>
      </dgm:t>
    </dgm:pt>
    <dgm:pt modelId="{8E922DB5-8A2D-4CF5-AE95-7DDAA10462D1}" type="sibTrans" cxnId="{C93642EC-3AFF-4836-878F-AD3580FD8DED}">
      <dgm:prSet/>
      <dgm:spPr/>
      <dgm:t>
        <a:bodyPr/>
        <a:lstStyle/>
        <a:p>
          <a:endParaRPr lang="en-US"/>
        </a:p>
      </dgm:t>
    </dgm:pt>
    <dgm:pt modelId="{DEE0E005-FCC2-42B3-92C4-9596E01D817A}">
      <dgm:prSet/>
      <dgm:spPr/>
      <dgm:t>
        <a:bodyPr/>
        <a:lstStyle/>
        <a:p>
          <a:r>
            <a:rPr lang="en-US"/>
            <a:t>i = Radius of gyration</a:t>
          </a:r>
        </a:p>
      </dgm:t>
    </dgm:pt>
    <dgm:pt modelId="{5F44FD50-0943-49CC-98DA-92B065C636BE}" type="parTrans" cxnId="{DF9079CC-099F-4519-8203-25B5DC554001}">
      <dgm:prSet/>
      <dgm:spPr/>
      <dgm:t>
        <a:bodyPr/>
        <a:lstStyle/>
        <a:p>
          <a:endParaRPr lang="en-US"/>
        </a:p>
      </dgm:t>
    </dgm:pt>
    <dgm:pt modelId="{38AC084D-9B50-4CDF-9E8D-2BFA77606ED9}" type="sibTrans" cxnId="{DF9079CC-099F-4519-8203-25B5DC554001}">
      <dgm:prSet/>
      <dgm:spPr/>
      <dgm:t>
        <a:bodyPr/>
        <a:lstStyle/>
        <a:p>
          <a:endParaRPr lang="en-US"/>
        </a:p>
      </dgm:t>
    </dgm:pt>
    <dgm:pt modelId="{FDE45AD3-A995-4C71-BF8B-BA4A041706A2}" type="pres">
      <dgm:prSet presAssocID="{F34652EF-3813-4392-B61E-F91B80BA72CF}" presName="Name0" presStyleCnt="0">
        <dgm:presLayoutVars>
          <dgm:dir/>
          <dgm:resizeHandles val="exact"/>
        </dgm:presLayoutVars>
      </dgm:prSet>
      <dgm:spPr/>
    </dgm:pt>
    <dgm:pt modelId="{9A230137-721F-453E-BCD2-387DC8E6CBE0}" type="pres">
      <dgm:prSet presAssocID="{E2405037-6394-482D-B176-F0012669D1D6}" presName="node" presStyleLbl="node1" presStyleIdx="0" presStyleCnt="12">
        <dgm:presLayoutVars>
          <dgm:bulletEnabled val="1"/>
        </dgm:presLayoutVars>
      </dgm:prSet>
      <dgm:spPr/>
    </dgm:pt>
    <dgm:pt modelId="{7827D316-591C-4F35-931A-646CC59A25FE}" type="pres">
      <dgm:prSet presAssocID="{B0A81AD4-E45B-47E8-9A03-DC166BFC3AE5}" presName="sibTrans" presStyleLbl="sibTrans1D1" presStyleIdx="0" presStyleCnt="11"/>
      <dgm:spPr/>
    </dgm:pt>
    <dgm:pt modelId="{EBF0C292-C383-44D6-95B0-229E7C97A967}" type="pres">
      <dgm:prSet presAssocID="{B0A81AD4-E45B-47E8-9A03-DC166BFC3AE5}" presName="connectorText" presStyleLbl="sibTrans1D1" presStyleIdx="0" presStyleCnt="11"/>
      <dgm:spPr/>
    </dgm:pt>
    <dgm:pt modelId="{B8F5EC58-847D-417B-AD0A-7BAFBACCB831}" type="pres">
      <dgm:prSet presAssocID="{F840F76A-E1DF-4DA3-911B-B991AA75879A}" presName="node" presStyleLbl="node1" presStyleIdx="1" presStyleCnt="12">
        <dgm:presLayoutVars>
          <dgm:bulletEnabled val="1"/>
        </dgm:presLayoutVars>
      </dgm:prSet>
      <dgm:spPr/>
    </dgm:pt>
    <dgm:pt modelId="{4CF1C61F-6EB8-435D-A91E-7700BB169ECE}" type="pres">
      <dgm:prSet presAssocID="{1C50BF35-DBF7-4EE6-94F5-050F3703DBD6}" presName="sibTrans" presStyleLbl="sibTrans1D1" presStyleIdx="1" presStyleCnt="11"/>
      <dgm:spPr/>
    </dgm:pt>
    <dgm:pt modelId="{54A61858-F171-4E0B-981F-E5EF82DF5422}" type="pres">
      <dgm:prSet presAssocID="{1C50BF35-DBF7-4EE6-94F5-050F3703DBD6}" presName="connectorText" presStyleLbl="sibTrans1D1" presStyleIdx="1" presStyleCnt="11"/>
      <dgm:spPr/>
    </dgm:pt>
    <dgm:pt modelId="{95931120-D8AC-43B0-8720-220005140BC3}" type="pres">
      <dgm:prSet presAssocID="{E975D261-8FFE-4BD4-BC89-CD486056C435}" presName="node" presStyleLbl="node1" presStyleIdx="2" presStyleCnt="12">
        <dgm:presLayoutVars>
          <dgm:bulletEnabled val="1"/>
        </dgm:presLayoutVars>
      </dgm:prSet>
      <dgm:spPr/>
    </dgm:pt>
    <dgm:pt modelId="{4787B5D4-5D0D-4AAF-AD57-4272C1BB03AB}" type="pres">
      <dgm:prSet presAssocID="{ADE198E5-FB6D-4974-9ADB-EFE0AAB32848}" presName="sibTrans" presStyleLbl="sibTrans1D1" presStyleIdx="2" presStyleCnt="11"/>
      <dgm:spPr/>
    </dgm:pt>
    <dgm:pt modelId="{512B3806-BF80-411A-8883-462C8FECCCEC}" type="pres">
      <dgm:prSet presAssocID="{ADE198E5-FB6D-4974-9ADB-EFE0AAB32848}" presName="connectorText" presStyleLbl="sibTrans1D1" presStyleIdx="2" presStyleCnt="11"/>
      <dgm:spPr/>
    </dgm:pt>
    <dgm:pt modelId="{7FCF002D-CFC6-4EBB-BE33-5EC13CC8621B}" type="pres">
      <dgm:prSet presAssocID="{ED03B8D5-4469-4961-8DCA-82E52F02C0D8}" presName="node" presStyleLbl="node1" presStyleIdx="3" presStyleCnt="12">
        <dgm:presLayoutVars>
          <dgm:bulletEnabled val="1"/>
        </dgm:presLayoutVars>
      </dgm:prSet>
      <dgm:spPr/>
    </dgm:pt>
    <dgm:pt modelId="{B87F2F38-BAB6-4985-B3DC-F56A2F4F488F}" type="pres">
      <dgm:prSet presAssocID="{FFD8E9EE-4D47-4EA5-93CA-E1CEA38F59D8}" presName="sibTrans" presStyleLbl="sibTrans1D1" presStyleIdx="3" presStyleCnt="11"/>
      <dgm:spPr/>
    </dgm:pt>
    <dgm:pt modelId="{3C0F7939-1514-43F7-859E-C36E65F035AA}" type="pres">
      <dgm:prSet presAssocID="{FFD8E9EE-4D47-4EA5-93CA-E1CEA38F59D8}" presName="connectorText" presStyleLbl="sibTrans1D1" presStyleIdx="3" presStyleCnt="11"/>
      <dgm:spPr/>
    </dgm:pt>
    <dgm:pt modelId="{EADD427A-7DDF-4AC9-8B57-5254712F721C}" type="pres">
      <dgm:prSet presAssocID="{4CA9C83C-1DE2-461C-922B-232E31DCB854}" presName="node" presStyleLbl="node1" presStyleIdx="4" presStyleCnt="12">
        <dgm:presLayoutVars>
          <dgm:bulletEnabled val="1"/>
        </dgm:presLayoutVars>
      </dgm:prSet>
      <dgm:spPr/>
    </dgm:pt>
    <dgm:pt modelId="{AE79731C-E384-4B1F-A73D-8CAE48826E09}" type="pres">
      <dgm:prSet presAssocID="{C0F8494D-59D1-4C04-823B-D5CD38BF1161}" presName="sibTrans" presStyleLbl="sibTrans1D1" presStyleIdx="4" presStyleCnt="11"/>
      <dgm:spPr/>
    </dgm:pt>
    <dgm:pt modelId="{82F65A4C-8309-4B1B-9A28-141878A2FC2C}" type="pres">
      <dgm:prSet presAssocID="{C0F8494D-59D1-4C04-823B-D5CD38BF1161}" presName="connectorText" presStyleLbl="sibTrans1D1" presStyleIdx="4" presStyleCnt="11"/>
      <dgm:spPr/>
    </dgm:pt>
    <dgm:pt modelId="{6FB8CACF-92CB-4FD0-A82B-D1CAE40AF639}" type="pres">
      <dgm:prSet presAssocID="{4551FE37-A658-476D-817B-3611A5D22B29}" presName="node" presStyleLbl="node1" presStyleIdx="5" presStyleCnt="12">
        <dgm:presLayoutVars>
          <dgm:bulletEnabled val="1"/>
        </dgm:presLayoutVars>
      </dgm:prSet>
      <dgm:spPr/>
    </dgm:pt>
    <dgm:pt modelId="{C109C170-D802-4DA0-BBCB-AC94E234E810}" type="pres">
      <dgm:prSet presAssocID="{D17D3A1E-1134-47A3-8E92-32E0A8124522}" presName="sibTrans" presStyleLbl="sibTrans1D1" presStyleIdx="5" presStyleCnt="11"/>
      <dgm:spPr/>
    </dgm:pt>
    <dgm:pt modelId="{C0FAFDC4-49A3-4A5D-8C3F-8A9D5089DD9B}" type="pres">
      <dgm:prSet presAssocID="{D17D3A1E-1134-47A3-8E92-32E0A8124522}" presName="connectorText" presStyleLbl="sibTrans1D1" presStyleIdx="5" presStyleCnt="11"/>
      <dgm:spPr/>
    </dgm:pt>
    <dgm:pt modelId="{1528C0A4-0C06-4DBC-9A5B-DB6FF51C7726}" type="pres">
      <dgm:prSet presAssocID="{E62999EC-FA24-425B-9DB5-F2C6171EA863}" presName="node" presStyleLbl="node1" presStyleIdx="6" presStyleCnt="12">
        <dgm:presLayoutVars>
          <dgm:bulletEnabled val="1"/>
        </dgm:presLayoutVars>
      </dgm:prSet>
      <dgm:spPr/>
    </dgm:pt>
    <dgm:pt modelId="{E4BAA5F5-E01E-4298-911D-C18268B2AC37}" type="pres">
      <dgm:prSet presAssocID="{86046930-3852-475C-9308-EBC353B54FC8}" presName="sibTrans" presStyleLbl="sibTrans1D1" presStyleIdx="6" presStyleCnt="11"/>
      <dgm:spPr/>
    </dgm:pt>
    <dgm:pt modelId="{60880B94-F9E9-49B9-952A-75C1B260AF19}" type="pres">
      <dgm:prSet presAssocID="{86046930-3852-475C-9308-EBC353B54FC8}" presName="connectorText" presStyleLbl="sibTrans1D1" presStyleIdx="6" presStyleCnt="11"/>
      <dgm:spPr/>
    </dgm:pt>
    <dgm:pt modelId="{E4538B4F-B73B-482A-A1B4-93BF48C2E519}" type="pres">
      <dgm:prSet presAssocID="{87938775-6404-496A-AAC4-06304D4D26D1}" presName="node" presStyleLbl="node1" presStyleIdx="7" presStyleCnt="12">
        <dgm:presLayoutVars>
          <dgm:bulletEnabled val="1"/>
        </dgm:presLayoutVars>
      </dgm:prSet>
      <dgm:spPr/>
    </dgm:pt>
    <dgm:pt modelId="{10DCFA91-1DF2-48F2-B701-CB06FC934B02}" type="pres">
      <dgm:prSet presAssocID="{EF1869A9-ACE9-4C5B-AD05-EFB657E1B5FC}" presName="sibTrans" presStyleLbl="sibTrans1D1" presStyleIdx="7" presStyleCnt="11"/>
      <dgm:spPr/>
    </dgm:pt>
    <dgm:pt modelId="{D73BE7EF-E364-461F-838F-CA1F13E675C9}" type="pres">
      <dgm:prSet presAssocID="{EF1869A9-ACE9-4C5B-AD05-EFB657E1B5FC}" presName="connectorText" presStyleLbl="sibTrans1D1" presStyleIdx="7" presStyleCnt="11"/>
      <dgm:spPr/>
    </dgm:pt>
    <dgm:pt modelId="{8441CA0C-90A2-4DB8-9947-9F31DF03A4A9}" type="pres">
      <dgm:prSet presAssocID="{D6952EA7-09D7-4C12-AC39-A921BDAC7D26}" presName="node" presStyleLbl="node1" presStyleIdx="8" presStyleCnt="12">
        <dgm:presLayoutVars>
          <dgm:bulletEnabled val="1"/>
        </dgm:presLayoutVars>
      </dgm:prSet>
      <dgm:spPr/>
    </dgm:pt>
    <dgm:pt modelId="{DD883FC3-9621-4339-9DED-7DC99A8F8DE9}" type="pres">
      <dgm:prSet presAssocID="{7A563740-4054-484A-8D5D-8E8E07FA3224}" presName="sibTrans" presStyleLbl="sibTrans1D1" presStyleIdx="8" presStyleCnt="11"/>
      <dgm:spPr/>
    </dgm:pt>
    <dgm:pt modelId="{04F94B32-0AD9-4787-958F-0CFD193EBBD4}" type="pres">
      <dgm:prSet presAssocID="{7A563740-4054-484A-8D5D-8E8E07FA3224}" presName="connectorText" presStyleLbl="sibTrans1D1" presStyleIdx="8" presStyleCnt="11"/>
      <dgm:spPr/>
    </dgm:pt>
    <dgm:pt modelId="{4AA60074-EA84-4ACD-B8F0-2F9D19375E43}" type="pres">
      <dgm:prSet presAssocID="{A611D7F7-24A7-4ED1-868B-28A825EAF935}" presName="node" presStyleLbl="node1" presStyleIdx="9" presStyleCnt="12">
        <dgm:presLayoutVars>
          <dgm:bulletEnabled val="1"/>
        </dgm:presLayoutVars>
      </dgm:prSet>
      <dgm:spPr/>
    </dgm:pt>
    <dgm:pt modelId="{A965DECE-D8A7-472F-AA62-21C81AE03023}" type="pres">
      <dgm:prSet presAssocID="{75EAA23E-3A00-4971-AAC8-B1C8F613445F}" presName="sibTrans" presStyleLbl="sibTrans1D1" presStyleIdx="9" presStyleCnt="11"/>
      <dgm:spPr/>
    </dgm:pt>
    <dgm:pt modelId="{F92E4494-EFDD-476F-A2EF-EABC27F2CF8A}" type="pres">
      <dgm:prSet presAssocID="{75EAA23E-3A00-4971-AAC8-B1C8F613445F}" presName="connectorText" presStyleLbl="sibTrans1D1" presStyleIdx="9" presStyleCnt="11"/>
      <dgm:spPr/>
    </dgm:pt>
    <dgm:pt modelId="{7D393B51-F598-4811-9253-D0567E093574}" type="pres">
      <dgm:prSet presAssocID="{519B0747-4361-40F5-8F1D-3E9F33BAAA5E}" presName="node" presStyleLbl="node1" presStyleIdx="10" presStyleCnt="12">
        <dgm:presLayoutVars>
          <dgm:bulletEnabled val="1"/>
        </dgm:presLayoutVars>
      </dgm:prSet>
      <dgm:spPr/>
    </dgm:pt>
    <dgm:pt modelId="{8FAB00A8-BD2D-4562-8DE3-FCF17ED2CA41}" type="pres">
      <dgm:prSet presAssocID="{8E922DB5-8A2D-4CF5-AE95-7DDAA10462D1}" presName="sibTrans" presStyleLbl="sibTrans1D1" presStyleIdx="10" presStyleCnt="11"/>
      <dgm:spPr/>
    </dgm:pt>
    <dgm:pt modelId="{71C64864-EEA0-4684-839A-0C5F88F8D6FF}" type="pres">
      <dgm:prSet presAssocID="{8E922DB5-8A2D-4CF5-AE95-7DDAA10462D1}" presName="connectorText" presStyleLbl="sibTrans1D1" presStyleIdx="10" presStyleCnt="11"/>
      <dgm:spPr/>
    </dgm:pt>
    <dgm:pt modelId="{0DA8A538-6945-4996-83B6-FA6066149BFA}" type="pres">
      <dgm:prSet presAssocID="{DEE0E005-FCC2-42B3-92C4-9596E01D817A}" presName="node" presStyleLbl="node1" presStyleIdx="11" presStyleCnt="12">
        <dgm:presLayoutVars>
          <dgm:bulletEnabled val="1"/>
        </dgm:presLayoutVars>
      </dgm:prSet>
      <dgm:spPr/>
    </dgm:pt>
  </dgm:ptLst>
  <dgm:cxnLst>
    <dgm:cxn modelId="{75C29A0D-B4DC-4122-AA69-462CEE6F6DC1}" type="presOf" srcId="{4CA9C83C-1DE2-461C-922B-232E31DCB854}" destId="{EADD427A-7DDF-4AC9-8B57-5254712F721C}" srcOrd="0" destOrd="0" presId="urn:microsoft.com/office/officeart/2016/7/layout/RepeatingBendingProcessNew"/>
    <dgm:cxn modelId="{086CEB17-275A-4DC1-B2D1-31766854036B}" type="presOf" srcId="{E975D261-8FFE-4BD4-BC89-CD486056C435}" destId="{95931120-D8AC-43B0-8720-220005140BC3}" srcOrd="0" destOrd="0" presId="urn:microsoft.com/office/officeart/2016/7/layout/RepeatingBendingProcessNew"/>
    <dgm:cxn modelId="{BD20251A-5094-462E-B18C-18F4DD06473A}" type="presOf" srcId="{1C50BF35-DBF7-4EE6-94F5-050F3703DBD6}" destId="{54A61858-F171-4E0B-981F-E5EF82DF5422}" srcOrd="1" destOrd="0" presId="urn:microsoft.com/office/officeart/2016/7/layout/RepeatingBendingProcessNew"/>
    <dgm:cxn modelId="{6DBE2729-ABD3-4966-A2AD-1BDE9680DC4B}" type="presOf" srcId="{C0F8494D-59D1-4C04-823B-D5CD38BF1161}" destId="{82F65A4C-8309-4B1B-9A28-141878A2FC2C}" srcOrd="1" destOrd="0" presId="urn:microsoft.com/office/officeart/2016/7/layout/RepeatingBendingProcessNew"/>
    <dgm:cxn modelId="{D09C6729-98AE-411D-A34C-44EAD2DAFAF0}" srcId="{F34652EF-3813-4392-B61E-F91B80BA72CF}" destId="{E2405037-6394-482D-B176-F0012669D1D6}" srcOrd="0" destOrd="0" parTransId="{6DC154C1-BF5F-4B12-8F65-79A63D037F94}" sibTransId="{B0A81AD4-E45B-47E8-9A03-DC166BFC3AE5}"/>
    <dgm:cxn modelId="{D28B8C29-B44B-4E81-BDD1-21B515CF63A3}" type="presOf" srcId="{D6952EA7-09D7-4C12-AC39-A921BDAC7D26}" destId="{8441CA0C-90A2-4DB8-9947-9F31DF03A4A9}" srcOrd="0" destOrd="0" presId="urn:microsoft.com/office/officeart/2016/7/layout/RepeatingBendingProcessNew"/>
    <dgm:cxn modelId="{E85E6833-3A10-4696-B0EF-62B04CFE24D5}" type="presOf" srcId="{7A563740-4054-484A-8D5D-8E8E07FA3224}" destId="{04F94B32-0AD9-4787-958F-0CFD193EBBD4}" srcOrd="1" destOrd="0" presId="urn:microsoft.com/office/officeart/2016/7/layout/RepeatingBendingProcessNew"/>
    <dgm:cxn modelId="{3CD42D36-586A-40E3-B7B2-E920847D1F74}" type="presOf" srcId="{D17D3A1E-1134-47A3-8E92-32E0A8124522}" destId="{C109C170-D802-4DA0-BBCB-AC94E234E810}" srcOrd="0" destOrd="0" presId="urn:microsoft.com/office/officeart/2016/7/layout/RepeatingBendingProcessNew"/>
    <dgm:cxn modelId="{1F073A38-EC44-4357-AC4F-7491CE35A689}" type="presOf" srcId="{1C50BF35-DBF7-4EE6-94F5-050F3703DBD6}" destId="{4CF1C61F-6EB8-435D-A91E-7700BB169ECE}" srcOrd="0" destOrd="0" presId="urn:microsoft.com/office/officeart/2016/7/layout/RepeatingBendingProcessNew"/>
    <dgm:cxn modelId="{F9074E39-71D8-4E53-9D16-658D9B74B252}" srcId="{F34652EF-3813-4392-B61E-F91B80BA72CF}" destId="{4CA9C83C-1DE2-461C-922B-232E31DCB854}" srcOrd="4" destOrd="0" parTransId="{BA323C61-5529-4DAF-A9C9-0054866195C8}" sibTransId="{C0F8494D-59D1-4C04-823B-D5CD38BF1161}"/>
    <dgm:cxn modelId="{C857F339-EF2B-4040-8747-2D7D4CBDEA1D}" type="presOf" srcId="{F840F76A-E1DF-4DA3-911B-B991AA75879A}" destId="{B8F5EC58-847D-417B-AD0A-7BAFBACCB831}" srcOrd="0" destOrd="0" presId="urn:microsoft.com/office/officeart/2016/7/layout/RepeatingBendingProcessNew"/>
    <dgm:cxn modelId="{FC1F833B-D985-4BF0-BE24-766779E6FC6A}" type="presOf" srcId="{DEE0E005-FCC2-42B3-92C4-9596E01D817A}" destId="{0DA8A538-6945-4996-83B6-FA6066149BFA}" srcOrd="0" destOrd="0" presId="urn:microsoft.com/office/officeart/2016/7/layout/RepeatingBendingProcessNew"/>
    <dgm:cxn modelId="{3BA9F93F-51A1-40A9-B23E-BD67A76BB2CC}" srcId="{F34652EF-3813-4392-B61E-F91B80BA72CF}" destId="{87938775-6404-496A-AAC4-06304D4D26D1}" srcOrd="7" destOrd="0" parTransId="{9C19F701-2B86-49F0-B9CF-956CAAEE6F84}" sibTransId="{EF1869A9-ACE9-4C5B-AD05-EFB657E1B5FC}"/>
    <dgm:cxn modelId="{E45C7640-AE75-460D-88BD-F298D5A547D0}" type="presOf" srcId="{86046930-3852-475C-9308-EBC353B54FC8}" destId="{E4BAA5F5-E01E-4298-911D-C18268B2AC37}" srcOrd="0" destOrd="0" presId="urn:microsoft.com/office/officeart/2016/7/layout/RepeatingBendingProcessNew"/>
    <dgm:cxn modelId="{A6FDC25B-8C6E-415F-94B5-619A0CC4067B}" srcId="{F34652EF-3813-4392-B61E-F91B80BA72CF}" destId="{A611D7F7-24A7-4ED1-868B-28A825EAF935}" srcOrd="9" destOrd="0" parTransId="{C9A95174-61BD-4ABF-BA7D-7379FFB0E618}" sibTransId="{75EAA23E-3A00-4971-AAC8-B1C8F613445F}"/>
    <dgm:cxn modelId="{FB77E264-FBD8-4EBF-891D-E98801D991D9}" type="presOf" srcId="{87938775-6404-496A-AAC4-06304D4D26D1}" destId="{E4538B4F-B73B-482A-A1B4-93BF48C2E519}" srcOrd="0" destOrd="0" presId="urn:microsoft.com/office/officeart/2016/7/layout/RepeatingBendingProcessNew"/>
    <dgm:cxn modelId="{39213869-DBC3-4CE4-B270-5B55EB0C7205}" type="presOf" srcId="{EF1869A9-ACE9-4C5B-AD05-EFB657E1B5FC}" destId="{10DCFA91-1DF2-48F2-B701-CB06FC934B02}" srcOrd="0" destOrd="0" presId="urn:microsoft.com/office/officeart/2016/7/layout/RepeatingBendingProcessNew"/>
    <dgm:cxn modelId="{6B976B4B-0869-4910-8010-D42DFDF6DD1B}" srcId="{F34652EF-3813-4392-B61E-F91B80BA72CF}" destId="{ED03B8D5-4469-4961-8DCA-82E52F02C0D8}" srcOrd="3" destOrd="0" parTransId="{EF822588-4635-454D-9FA1-51D4FF0D978C}" sibTransId="{FFD8E9EE-4D47-4EA5-93CA-E1CEA38F59D8}"/>
    <dgm:cxn modelId="{45000F6C-7352-42A2-876A-EDB8E9E71350}" srcId="{F34652EF-3813-4392-B61E-F91B80BA72CF}" destId="{D6952EA7-09D7-4C12-AC39-A921BDAC7D26}" srcOrd="8" destOrd="0" parTransId="{54BD6C8D-C677-4AA0-9170-DE6C85EFC371}" sibTransId="{7A563740-4054-484A-8D5D-8E8E07FA3224}"/>
    <dgm:cxn modelId="{FC51C16C-DF8D-4852-B6C0-DEC17EF37148}" type="presOf" srcId="{8E922DB5-8A2D-4CF5-AE95-7DDAA10462D1}" destId="{71C64864-EEA0-4684-839A-0C5F88F8D6FF}" srcOrd="1" destOrd="0" presId="urn:microsoft.com/office/officeart/2016/7/layout/RepeatingBendingProcessNew"/>
    <dgm:cxn modelId="{0D2A8F6D-8B2E-48AC-BE72-A052A811521E}" type="presOf" srcId="{86046930-3852-475C-9308-EBC353B54FC8}" destId="{60880B94-F9E9-49B9-952A-75C1B260AF19}" srcOrd="1" destOrd="0" presId="urn:microsoft.com/office/officeart/2016/7/layout/RepeatingBendingProcessNew"/>
    <dgm:cxn modelId="{3AF7B44D-0EC0-45F2-A740-E75EC72FE3F3}" srcId="{F34652EF-3813-4392-B61E-F91B80BA72CF}" destId="{E975D261-8FFE-4BD4-BC89-CD486056C435}" srcOrd="2" destOrd="0" parTransId="{7E08AF43-2929-4372-BEEC-BEA65FB3F077}" sibTransId="{ADE198E5-FB6D-4974-9ADB-EFE0AAB32848}"/>
    <dgm:cxn modelId="{A890A370-6BDC-44B6-8338-CAF8C25A7529}" type="presOf" srcId="{E62999EC-FA24-425B-9DB5-F2C6171EA863}" destId="{1528C0A4-0C06-4DBC-9A5B-DB6FF51C7726}" srcOrd="0" destOrd="0" presId="urn:microsoft.com/office/officeart/2016/7/layout/RepeatingBendingProcessNew"/>
    <dgm:cxn modelId="{B75E8D51-4194-45E7-9218-472EF0C7EF8F}" type="presOf" srcId="{FFD8E9EE-4D47-4EA5-93CA-E1CEA38F59D8}" destId="{B87F2F38-BAB6-4985-B3DC-F56A2F4F488F}" srcOrd="0" destOrd="0" presId="urn:microsoft.com/office/officeart/2016/7/layout/RepeatingBendingProcessNew"/>
    <dgm:cxn modelId="{5CD8C772-E163-4D42-9B42-9F8CF8E8AD3B}" type="presOf" srcId="{ADE198E5-FB6D-4974-9ADB-EFE0AAB32848}" destId="{512B3806-BF80-411A-8883-462C8FECCCEC}" srcOrd="1" destOrd="0" presId="urn:microsoft.com/office/officeart/2016/7/layout/RepeatingBendingProcessNew"/>
    <dgm:cxn modelId="{E474E476-3D9F-46E3-AB73-CDDBDFE60C89}" type="presOf" srcId="{EF1869A9-ACE9-4C5B-AD05-EFB657E1B5FC}" destId="{D73BE7EF-E364-461F-838F-CA1F13E675C9}" srcOrd="1" destOrd="0" presId="urn:microsoft.com/office/officeart/2016/7/layout/RepeatingBendingProcessNew"/>
    <dgm:cxn modelId="{87B35E77-E74A-4A2F-B3C5-8CACD61FEEF5}" type="presOf" srcId="{E2405037-6394-482D-B176-F0012669D1D6}" destId="{9A230137-721F-453E-BCD2-387DC8E6CBE0}" srcOrd="0" destOrd="0" presId="urn:microsoft.com/office/officeart/2016/7/layout/RepeatingBendingProcessNew"/>
    <dgm:cxn modelId="{7920B07D-C5B9-4952-9EDA-BBFFE62B444F}" type="presOf" srcId="{4551FE37-A658-476D-817B-3611A5D22B29}" destId="{6FB8CACF-92CB-4FD0-A82B-D1CAE40AF639}" srcOrd="0" destOrd="0" presId="urn:microsoft.com/office/officeart/2016/7/layout/RepeatingBendingProcessNew"/>
    <dgm:cxn modelId="{CE95F381-73F2-49BE-9F24-000CADE1D99B}" type="presOf" srcId="{75EAA23E-3A00-4971-AAC8-B1C8F613445F}" destId="{A965DECE-D8A7-472F-AA62-21C81AE03023}" srcOrd="0" destOrd="0" presId="urn:microsoft.com/office/officeart/2016/7/layout/RepeatingBendingProcessNew"/>
    <dgm:cxn modelId="{5D378487-B399-43D0-9348-CE39BA500E24}" type="presOf" srcId="{A611D7F7-24A7-4ED1-868B-28A825EAF935}" destId="{4AA60074-EA84-4ACD-B8F0-2F9D19375E43}" srcOrd="0" destOrd="0" presId="urn:microsoft.com/office/officeart/2016/7/layout/RepeatingBendingProcessNew"/>
    <dgm:cxn modelId="{958BED8B-C4D6-4949-A34A-E0EF6F71D25C}" type="presOf" srcId="{D17D3A1E-1134-47A3-8E92-32E0A8124522}" destId="{C0FAFDC4-49A3-4A5D-8C3F-8A9D5089DD9B}" srcOrd="1" destOrd="0" presId="urn:microsoft.com/office/officeart/2016/7/layout/RepeatingBendingProcessNew"/>
    <dgm:cxn modelId="{E56B358C-1FB9-4D5F-9865-F1661CDC00B0}" type="presOf" srcId="{C0F8494D-59D1-4C04-823B-D5CD38BF1161}" destId="{AE79731C-E384-4B1F-A73D-8CAE48826E09}" srcOrd="0" destOrd="0" presId="urn:microsoft.com/office/officeart/2016/7/layout/RepeatingBendingProcessNew"/>
    <dgm:cxn modelId="{87150B9A-3F75-4366-8CE9-7946F3BC91B9}" type="presOf" srcId="{B0A81AD4-E45B-47E8-9A03-DC166BFC3AE5}" destId="{EBF0C292-C383-44D6-95B0-229E7C97A967}" srcOrd="1" destOrd="0" presId="urn:microsoft.com/office/officeart/2016/7/layout/RepeatingBendingProcessNew"/>
    <dgm:cxn modelId="{785F8F9F-1E65-4D43-8E39-95FFD21CC01D}" srcId="{F34652EF-3813-4392-B61E-F91B80BA72CF}" destId="{E62999EC-FA24-425B-9DB5-F2C6171EA863}" srcOrd="6" destOrd="0" parTransId="{168BD346-2ACD-40D5-AF4C-D7E258B4CC4E}" sibTransId="{86046930-3852-475C-9308-EBC353B54FC8}"/>
    <dgm:cxn modelId="{9D3DFCA7-5517-4078-AE32-3CE6643FE29F}" srcId="{F34652EF-3813-4392-B61E-F91B80BA72CF}" destId="{F840F76A-E1DF-4DA3-911B-B991AA75879A}" srcOrd="1" destOrd="0" parTransId="{6D8791EC-0067-4178-90EA-D4F3EEAF605A}" sibTransId="{1C50BF35-DBF7-4EE6-94F5-050F3703DBD6}"/>
    <dgm:cxn modelId="{C9F2E9BF-335E-4FDD-BE0B-915F1A5C6765}" type="presOf" srcId="{7A563740-4054-484A-8D5D-8E8E07FA3224}" destId="{DD883FC3-9621-4339-9DED-7DC99A8F8DE9}" srcOrd="0" destOrd="0" presId="urn:microsoft.com/office/officeart/2016/7/layout/RepeatingBendingProcessNew"/>
    <dgm:cxn modelId="{9F6A54C0-AFB6-4C37-975F-C20452DA319D}" type="presOf" srcId="{B0A81AD4-E45B-47E8-9A03-DC166BFC3AE5}" destId="{7827D316-591C-4F35-931A-646CC59A25FE}" srcOrd="0" destOrd="0" presId="urn:microsoft.com/office/officeart/2016/7/layout/RepeatingBendingProcessNew"/>
    <dgm:cxn modelId="{48C984C3-9ED2-4685-9CBC-A6BAEE39935D}" type="presOf" srcId="{FFD8E9EE-4D47-4EA5-93CA-E1CEA38F59D8}" destId="{3C0F7939-1514-43F7-859E-C36E65F035AA}" srcOrd="1" destOrd="0" presId="urn:microsoft.com/office/officeart/2016/7/layout/RepeatingBendingProcessNew"/>
    <dgm:cxn modelId="{DF9079CC-099F-4519-8203-25B5DC554001}" srcId="{F34652EF-3813-4392-B61E-F91B80BA72CF}" destId="{DEE0E005-FCC2-42B3-92C4-9596E01D817A}" srcOrd="11" destOrd="0" parTransId="{5F44FD50-0943-49CC-98DA-92B065C636BE}" sibTransId="{38AC084D-9B50-4CDF-9E8D-2BFA77606ED9}"/>
    <dgm:cxn modelId="{43E904D0-E520-44BA-AC46-77D5C935C258}" type="presOf" srcId="{519B0747-4361-40F5-8F1D-3E9F33BAAA5E}" destId="{7D393B51-F598-4811-9253-D0567E093574}" srcOrd="0" destOrd="0" presId="urn:microsoft.com/office/officeart/2016/7/layout/RepeatingBendingProcessNew"/>
    <dgm:cxn modelId="{09E0ADD0-6B1A-4F1A-BEF6-7D1EC7C178F9}" type="presOf" srcId="{F34652EF-3813-4392-B61E-F91B80BA72CF}" destId="{FDE45AD3-A995-4C71-BF8B-BA4A041706A2}" srcOrd="0" destOrd="0" presId="urn:microsoft.com/office/officeart/2016/7/layout/RepeatingBendingProcessNew"/>
    <dgm:cxn modelId="{0D4783D4-A20F-4854-86EC-70AA86505C79}" type="presOf" srcId="{8E922DB5-8A2D-4CF5-AE95-7DDAA10462D1}" destId="{8FAB00A8-BD2D-4562-8DE3-FCF17ED2CA41}" srcOrd="0" destOrd="0" presId="urn:microsoft.com/office/officeart/2016/7/layout/RepeatingBendingProcessNew"/>
    <dgm:cxn modelId="{603199D8-347E-42F4-BCCE-7A48DAA132FB}" type="presOf" srcId="{75EAA23E-3A00-4971-AAC8-B1C8F613445F}" destId="{F92E4494-EFDD-476F-A2EF-EABC27F2CF8A}" srcOrd="1" destOrd="0" presId="urn:microsoft.com/office/officeart/2016/7/layout/RepeatingBendingProcessNew"/>
    <dgm:cxn modelId="{C54C1DDA-524C-4C1F-9338-CC5537125AD6}" type="presOf" srcId="{ED03B8D5-4469-4961-8DCA-82E52F02C0D8}" destId="{7FCF002D-CFC6-4EBB-BE33-5EC13CC8621B}" srcOrd="0" destOrd="0" presId="urn:microsoft.com/office/officeart/2016/7/layout/RepeatingBendingProcessNew"/>
    <dgm:cxn modelId="{E8DCD6E6-E976-4505-8249-75ECB3C45FCB}" type="presOf" srcId="{ADE198E5-FB6D-4974-9ADB-EFE0AAB32848}" destId="{4787B5D4-5D0D-4AAF-AD57-4272C1BB03AB}" srcOrd="0" destOrd="0" presId="urn:microsoft.com/office/officeart/2016/7/layout/RepeatingBendingProcessNew"/>
    <dgm:cxn modelId="{C93642EC-3AFF-4836-878F-AD3580FD8DED}" srcId="{F34652EF-3813-4392-B61E-F91B80BA72CF}" destId="{519B0747-4361-40F5-8F1D-3E9F33BAAA5E}" srcOrd="10" destOrd="0" parTransId="{8D488565-8C29-4E10-8A97-4627B7BA6B84}" sibTransId="{8E922DB5-8A2D-4CF5-AE95-7DDAA10462D1}"/>
    <dgm:cxn modelId="{B9DAD4F1-1E82-4D62-B19C-3D7D6422EC6C}" srcId="{F34652EF-3813-4392-B61E-F91B80BA72CF}" destId="{4551FE37-A658-476D-817B-3611A5D22B29}" srcOrd="5" destOrd="0" parTransId="{CE1348EF-F38D-47D4-A2B1-C253FB6B182E}" sibTransId="{D17D3A1E-1134-47A3-8E92-32E0A8124522}"/>
    <dgm:cxn modelId="{71B26B28-31DF-46BB-98B8-1BE7DB59D76E}" type="presParOf" srcId="{FDE45AD3-A995-4C71-BF8B-BA4A041706A2}" destId="{9A230137-721F-453E-BCD2-387DC8E6CBE0}" srcOrd="0" destOrd="0" presId="urn:microsoft.com/office/officeart/2016/7/layout/RepeatingBendingProcessNew"/>
    <dgm:cxn modelId="{A4EC5CD9-DC7D-47E4-B6E6-202955F85D72}" type="presParOf" srcId="{FDE45AD3-A995-4C71-BF8B-BA4A041706A2}" destId="{7827D316-591C-4F35-931A-646CC59A25FE}" srcOrd="1" destOrd="0" presId="urn:microsoft.com/office/officeart/2016/7/layout/RepeatingBendingProcessNew"/>
    <dgm:cxn modelId="{10088A06-2AB7-4CEE-BE9C-9E9FE5DB3C81}" type="presParOf" srcId="{7827D316-591C-4F35-931A-646CC59A25FE}" destId="{EBF0C292-C383-44D6-95B0-229E7C97A967}" srcOrd="0" destOrd="0" presId="urn:microsoft.com/office/officeart/2016/7/layout/RepeatingBendingProcessNew"/>
    <dgm:cxn modelId="{E276993E-B6A3-41A0-B7C4-F2A0D4288244}" type="presParOf" srcId="{FDE45AD3-A995-4C71-BF8B-BA4A041706A2}" destId="{B8F5EC58-847D-417B-AD0A-7BAFBACCB831}" srcOrd="2" destOrd="0" presId="urn:microsoft.com/office/officeart/2016/7/layout/RepeatingBendingProcessNew"/>
    <dgm:cxn modelId="{2E48F3F2-25D9-45F8-A49A-12C8F001059A}" type="presParOf" srcId="{FDE45AD3-A995-4C71-BF8B-BA4A041706A2}" destId="{4CF1C61F-6EB8-435D-A91E-7700BB169ECE}" srcOrd="3" destOrd="0" presId="urn:microsoft.com/office/officeart/2016/7/layout/RepeatingBendingProcessNew"/>
    <dgm:cxn modelId="{4A79C166-FB34-4EC6-8C28-F9ADF2F17BAF}" type="presParOf" srcId="{4CF1C61F-6EB8-435D-A91E-7700BB169ECE}" destId="{54A61858-F171-4E0B-981F-E5EF82DF5422}" srcOrd="0" destOrd="0" presId="urn:microsoft.com/office/officeart/2016/7/layout/RepeatingBendingProcessNew"/>
    <dgm:cxn modelId="{A9203356-27CA-46BC-A145-6A688B4F8A91}" type="presParOf" srcId="{FDE45AD3-A995-4C71-BF8B-BA4A041706A2}" destId="{95931120-D8AC-43B0-8720-220005140BC3}" srcOrd="4" destOrd="0" presId="urn:microsoft.com/office/officeart/2016/7/layout/RepeatingBendingProcessNew"/>
    <dgm:cxn modelId="{7762522E-6105-4A1C-8B4D-14A4B05D22A6}" type="presParOf" srcId="{FDE45AD3-A995-4C71-BF8B-BA4A041706A2}" destId="{4787B5D4-5D0D-4AAF-AD57-4272C1BB03AB}" srcOrd="5" destOrd="0" presId="urn:microsoft.com/office/officeart/2016/7/layout/RepeatingBendingProcessNew"/>
    <dgm:cxn modelId="{38D5B99D-B88E-4F36-A0DF-1815E7CF41B1}" type="presParOf" srcId="{4787B5D4-5D0D-4AAF-AD57-4272C1BB03AB}" destId="{512B3806-BF80-411A-8883-462C8FECCCEC}" srcOrd="0" destOrd="0" presId="urn:microsoft.com/office/officeart/2016/7/layout/RepeatingBendingProcessNew"/>
    <dgm:cxn modelId="{A84F66AF-B426-48C7-BB87-22A447AFC8F6}" type="presParOf" srcId="{FDE45AD3-A995-4C71-BF8B-BA4A041706A2}" destId="{7FCF002D-CFC6-4EBB-BE33-5EC13CC8621B}" srcOrd="6" destOrd="0" presId="urn:microsoft.com/office/officeart/2016/7/layout/RepeatingBendingProcessNew"/>
    <dgm:cxn modelId="{4191E360-CB58-41C4-BC3A-996513EC939A}" type="presParOf" srcId="{FDE45AD3-A995-4C71-BF8B-BA4A041706A2}" destId="{B87F2F38-BAB6-4985-B3DC-F56A2F4F488F}" srcOrd="7" destOrd="0" presId="urn:microsoft.com/office/officeart/2016/7/layout/RepeatingBendingProcessNew"/>
    <dgm:cxn modelId="{B63BF80E-9E28-4E98-A3B7-99F6BAF991D7}" type="presParOf" srcId="{B87F2F38-BAB6-4985-B3DC-F56A2F4F488F}" destId="{3C0F7939-1514-43F7-859E-C36E65F035AA}" srcOrd="0" destOrd="0" presId="urn:microsoft.com/office/officeart/2016/7/layout/RepeatingBendingProcessNew"/>
    <dgm:cxn modelId="{70D81092-0334-4FE5-AC86-48A692E68CB4}" type="presParOf" srcId="{FDE45AD3-A995-4C71-BF8B-BA4A041706A2}" destId="{EADD427A-7DDF-4AC9-8B57-5254712F721C}" srcOrd="8" destOrd="0" presId="urn:microsoft.com/office/officeart/2016/7/layout/RepeatingBendingProcessNew"/>
    <dgm:cxn modelId="{17EE8978-36B9-48B6-93A8-B2F2CC5756D0}" type="presParOf" srcId="{FDE45AD3-A995-4C71-BF8B-BA4A041706A2}" destId="{AE79731C-E384-4B1F-A73D-8CAE48826E09}" srcOrd="9" destOrd="0" presId="urn:microsoft.com/office/officeart/2016/7/layout/RepeatingBendingProcessNew"/>
    <dgm:cxn modelId="{8DC4A5AC-9B5E-4B77-A370-6EF0F83C11B9}" type="presParOf" srcId="{AE79731C-E384-4B1F-A73D-8CAE48826E09}" destId="{82F65A4C-8309-4B1B-9A28-141878A2FC2C}" srcOrd="0" destOrd="0" presId="urn:microsoft.com/office/officeart/2016/7/layout/RepeatingBendingProcessNew"/>
    <dgm:cxn modelId="{AD90393D-E4DD-43F8-B037-843198D65413}" type="presParOf" srcId="{FDE45AD3-A995-4C71-BF8B-BA4A041706A2}" destId="{6FB8CACF-92CB-4FD0-A82B-D1CAE40AF639}" srcOrd="10" destOrd="0" presId="urn:microsoft.com/office/officeart/2016/7/layout/RepeatingBendingProcessNew"/>
    <dgm:cxn modelId="{FD62CE1A-4C66-43F2-8A8A-17AE5EED786B}" type="presParOf" srcId="{FDE45AD3-A995-4C71-BF8B-BA4A041706A2}" destId="{C109C170-D802-4DA0-BBCB-AC94E234E810}" srcOrd="11" destOrd="0" presId="urn:microsoft.com/office/officeart/2016/7/layout/RepeatingBendingProcessNew"/>
    <dgm:cxn modelId="{37AE1AEF-3832-429C-B58D-F0668B759DC5}" type="presParOf" srcId="{C109C170-D802-4DA0-BBCB-AC94E234E810}" destId="{C0FAFDC4-49A3-4A5D-8C3F-8A9D5089DD9B}" srcOrd="0" destOrd="0" presId="urn:microsoft.com/office/officeart/2016/7/layout/RepeatingBendingProcessNew"/>
    <dgm:cxn modelId="{8D5B937A-D3A5-439B-B272-B5982E4961F5}" type="presParOf" srcId="{FDE45AD3-A995-4C71-BF8B-BA4A041706A2}" destId="{1528C0A4-0C06-4DBC-9A5B-DB6FF51C7726}" srcOrd="12" destOrd="0" presId="urn:microsoft.com/office/officeart/2016/7/layout/RepeatingBendingProcessNew"/>
    <dgm:cxn modelId="{1F802BF9-D7D1-4362-A192-A6231CBA72B7}" type="presParOf" srcId="{FDE45AD3-A995-4C71-BF8B-BA4A041706A2}" destId="{E4BAA5F5-E01E-4298-911D-C18268B2AC37}" srcOrd="13" destOrd="0" presId="urn:microsoft.com/office/officeart/2016/7/layout/RepeatingBendingProcessNew"/>
    <dgm:cxn modelId="{C091236E-165B-4A67-B30B-E59E2ADEBF0E}" type="presParOf" srcId="{E4BAA5F5-E01E-4298-911D-C18268B2AC37}" destId="{60880B94-F9E9-49B9-952A-75C1B260AF19}" srcOrd="0" destOrd="0" presId="urn:microsoft.com/office/officeart/2016/7/layout/RepeatingBendingProcessNew"/>
    <dgm:cxn modelId="{4EAC00BA-7692-4679-BED7-FB5F35C86F23}" type="presParOf" srcId="{FDE45AD3-A995-4C71-BF8B-BA4A041706A2}" destId="{E4538B4F-B73B-482A-A1B4-93BF48C2E519}" srcOrd="14" destOrd="0" presId="urn:microsoft.com/office/officeart/2016/7/layout/RepeatingBendingProcessNew"/>
    <dgm:cxn modelId="{D39756CA-4A3E-4B82-8AEB-0EA5C12375EC}" type="presParOf" srcId="{FDE45AD3-A995-4C71-BF8B-BA4A041706A2}" destId="{10DCFA91-1DF2-48F2-B701-CB06FC934B02}" srcOrd="15" destOrd="0" presId="urn:microsoft.com/office/officeart/2016/7/layout/RepeatingBendingProcessNew"/>
    <dgm:cxn modelId="{2482441C-D0DF-4537-B7CD-5733A1473D83}" type="presParOf" srcId="{10DCFA91-1DF2-48F2-B701-CB06FC934B02}" destId="{D73BE7EF-E364-461F-838F-CA1F13E675C9}" srcOrd="0" destOrd="0" presId="urn:microsoft.com/office/officeart/2016/7/layout/RepeatingBendingProcessNew"/>
    <dgm:cxn modelId="{C2241E60-1260-45E6-9073-62FB0311FE6A}" type="presParOf" srcId="{FDE45AD3-A995-4C71-BF8B-BA4A041706A2}" destId="{8441CA0C-90A2-4DB8-9947-9F31DF03A4A9}" srcOrd="16" destOrd="0" presId="urn:microsoft.com/office/officeart/2016/7/layout/RepeatingBendingProcessNew"/>
    <dgm:cxn modelId="{318483B2-61FC-46F1-859E-9E0ABBE705B4}" type="presParOf" srcId="{FDE45AD3-A995-4C71-BF8B-BA4A041706A2}" destId="{DD883FC3-9621-4339-9DED-7DC99A8F8DE9}" srcOrd="17" destOrd="0" presId="urn:microsoft.com/office/officeart/2016/7/layout/RepeatingBendingProcessNew"/>
    <dgm:cxn modelId="{9E93D54F-E9BF-4FDB-BEDF-6B7A2B858F6F}" type="presParOf" srcId="{DD883FC3-9621-4339-9DED-7DC99A8F8DE9}" destId="{04F94B32-0AD9-4787-958F-0CFD193EBBD4}" srcOrd="0" destOrd="0" presId="urn:microsoft.com/office/officeart/2016/7/layout/RepeatingBendingProcessNew"/>
    <dgm:cxn modelId="{2DC2C744-8E9B-4387-9711-0D688BBEABF0}" type="presParOf" srcId="{FDE45AD3-A995-4C71-BF8B-BA4A041706A2}" destId="{4AA60074-EA84-4ACD-B8F0-2F9D19375E43}" srcOrd="18" destOrd="0" presId="urn:microsoft.com/office/officeart/2016/7/layout/RepeatingBendingProcessNew"/>
    <dgm:cxn modelId="{7E9CF8D1-370C-4EAE-8204-40E6FA40AC6F}" type="presParOf" srcId="{FDE45AD3-A995-4C71-BF8B-BA4A041706A2}" destId="{A965DECE-D8A7-472F-AA62-21C81AE03023}" srcOrd="19" destOrd="0" presId="urn:microsoft.com/office/officeart/2016/7/layout/RepeatingBendingProcessNew"/>
    <dgm:cxn modelId="{B88D5FBC-DD42-4021-BCD9-D26A24A35F7A}" type="presParOf" srcId="{A965DECE-D8A7-472F-AA62-21C81AE03023}" destId="{F92E4494-EFDD-476F-A2EF-EABC27F2CF8A}" srcOrd="0" destOrd="0" presId="urn:microsoft.com/office/officeart/2016/7/layout/RepeatingBendingProcessNew"/>
    <dgm:cxn modelId="{5EB859D4-ED29-4902-B989-0A1B65DE9171}" type="presParOf" srcId="{FDE45AD3-A995-4C71-BF8B-BA4A041706A2}" destId="{7D393B51-F598-4811-9253-D0567E093574}" srcOrd="20" destOrd="0" presId="urn:microsoft.com/office/officeart/2016/7/layout/RepeatingBendingProcessNew"/>
    <dgm:cxn modelId="{72A90C0B-8F0B-4935-B91B-0774A0F86315}" type="presParOf" srcId="{FDE45AD3-A995-4C71-BF8B-BA4A041706A2}" destId="{8FAB00A8-BD2D-4562-8DE3-FCF17ED2CA41}" srcOrd="21" destOrd="0" presId="urn:microsoft.com/office/officeart/2016/7/layout/RepeatingBendingProcessNew"/>
    <dgm:cxn modelId="{72AA7840-2E75-48DA-A7CD-69C4BB35B481}" type="presParOf" srcId="{8FAB00A8-BD2D-4562-8DE3-FCF17ED2CA41}" destId="{71C64864-EEA0-4684-839A-0C5F88F8D6FF}" srcOrd="0" destOrd="0" presId="urn:microsoft.com/office/officeart/2016/7/layout/RepeatingBendingProcessNew"/>
    <dgm:cxn modelId="{66036693-2F64-4636-9DBE-87646631727D}" type="presParOf" srcId="{FDE45AD3-A995-4C71-BF8B-BA4A041706A2}" destId="{0DA8A538-6945-4996-83B6-FA6066149BFA}" srcOrd="2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27D316-591C-4F35-931A-646CC59A25FE}">
      <dsp:nvSpPr>
        <dsp:cNvPr id="0" name=""/>
        <dsp:cNvSpPr/>
      </dsp:nvSpPr>
      <dsp:spPr>
        <a:xfrm>
          <a:off x="2669704" y="533944"/>
          <a:ext cx="411666" cy="91440"/>
        </a:xfrm>
        <a:custGeom>
          <a:avLst/>
          <a:gdLst/>
          <a:ahLst/>
          <a:cxnLst/>
          <a:rect l="0" t="0" r="0" b="0"/>
          <a:pathLst>
            <a:path>
              <a:moveTo>
                <a:pt x="0" y="45720"/>
              </a:moveTo>
              <a:lnTo>
                <a:pt x="411666"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577453"/>
        <a:ext cx="22113" cy="4422"/>
      </dsp:txXfrm>
    </dsp:sp>
    <dsp:sp modelId="{9A230137-721F-453E-BCD2-387DC8E6CBE0}">
      <dsp:nvSpPr>
        <dsp:cNvPr id="0" name=""/>
        <dsp:cNvSpPr/>
      </dsp:nvSpPr>
      <dsp:spPr>
        <a:xfrm>
          <a:off x="748607" y="2795"/>
          <a:ext cx="1922896" cy="115373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622300">
            <a:lnSpc>
              <a:spcPct val="90000"/>
            </a:lnSpc>
            <a:spcBef>
              <a:spcPct val="0"/>
            </a:spcBef>
            <a:spcAft>
              <a:spcPct val="35000"/>
            </a:spcAft>
            <a:buNone/>
          </a:pPr>
          <a:r>
            <a:rPr lang="en-US" sz="1400" kern="1200"/>
            <a:t>The following notations and sign conventions are used for the analysis of</a:t>
          </a:r>
        </a:p>
      </dsp:txBody>
      <dsp:txXfrm>
        <a:off x="748607" y="2795"/>
        <a:ext cx="1922896" cy="1153737"/>
      </dsp:txXfrm>
    </dsp:sp>
    <dsp:sp modelId="{4CF1C61F-6EB8-435D-A91E-7700BB169ECE}">
      <dsp:nvSpPr>
        <dsp:cNvPr id="0" name=""/>
        <dsp:cNvSpPr/>
      </dsp:nvSpPr>
      <dsp:spPr>
        <a:xfrm>
          <a:off x="5034866" y="533944"/>
          <a:ext cx="411666" cy="91440"/>
        </a:xfrm>
        <a:custGeom>
          <a:avLst/>
          <a:gdLst/>
          <a:ahLst/>
          <a:cxnLst/>
          <a:rect l="0" t="0" r="0" b="0"/>
          <a:pathLst>
            <a:path>
              <a:moveTo>
                <a:pt x="0" y="45720"/>
              </a:moveTo>
              <a:lnTo>
                <a:pt x="411666"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577453"/>
        <a:ext cx="22113" cy="4422"/>
      </dsp:txXfrm>
    </dsp:sp>
    <dsp:sp modelId="{B8F5EC58-847D-417B-AD0A-7BAFBACCB831}">
      <dsp:nvSpPr>
        <dsp:cNvPr id="0" name=""/>
        <dsp:cNvSpPr/>
      </dsp:nvSpPr>
      <dsp:spPr>
        <a:xfrm>
          <a:off x="3113770" y="2795"/>
          <a:ext cx="1922896" cy="1153737"/>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622300">
            <a:lnSpc>
              <a:spcPct val="90000"/>
            </a:lnSpc>
            <a:spcBef>
              <a:spcPct val="0"/>
            </a:spcBef>
            <a:spcAft>
              <a:spcPct val="35000"/>
            </a:spcAft>
            <a:buNone/>
          </a:pPr>
          <a:r>
            <a:rPr lang="en-US" sz="1400" kern="1200"/>
            <a:t>prestress:</a:t>
          </a:r>
        </a:p>
      </dsp:txBody>
      <dsp:txXfrm>
        <a:off x="3113770" y="2795"/>
        <a:ext cx="1922896" cy="1153737"/>
      </dsp:txXfrm>
    </dsp:sp>
    <dsp:sp modelId="{4787B5D4-5D0D-4AAF-AD57-4272C1BB03AB}">
      <dsp:nvSpPr>
        <dsp:cNvPr id="0" name=""/>
        <dsp:cNvSpPr/>
      </dsp:nvSpPr>
      <dsp:spPr>
        <a:xfrm>
          <a:off x="7400029" y="533944"/>
          <a:ext cx="411666" cy="91440"/>
        </a:xfrm>
        <a:custGeom>
          <a:avLst/>
          <a:gdLst/>
          <a:ahLst/>
          <a:cxnLst/>
          <a:rect l="0" t="0" r="0" b="0"/>
          <a:pathLst>
            <a:path>
              <a:moveTo>
                <a:pt x="0" y="45720"/>
              </a:moveTo>
              <a:lnTo>
                <a:pt x="411666"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577453"/>
        <a:ext cx="22113" cy="4422"/>
      </dsp:txXfrm>
    </dsp:sp>
    <dsp:sp modelId="{95931120-D8AC-43B0-8720-220005140BC3}">
      <dsp:nvSpPr>
        <dsp:cNvPr id="0" name=""/>
        <dsp:cNvSpPr/>
      </dsp:nvSpPr>
      <dsp:spPr>
        <a:xfrm>
          <a:off x="5478933" y="2795"/>
          <a:ext cx="1922896" cy="1153737"/>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622300">
            <a:lnSpc>
              <a:spcPct val="90000"/>
            </a:lnSpc>
            <a:spcBef>
              <a:spcPct val="0"/>
            </a:spcBef>
            <a:spcAft>
              <a:spcPct val="35000"/>
            </a:spcAft>
            <a:buNone/>
          </a:pPr>
          <a:r>
            <a:rPr lang="en-US" sz="1400" kern="1200"/>
            <a:t>P = Prestressing force (positive when producing direct compression)</a:t>
          </a:r>
        </a:p>
      </dsp:txBody>
      <dsp:txXfrm>
        <a:off x="5478933" y="2795"/>
        <a:ext cx="1922896" cy="1153737"/>
      </dsp:txXfrm>
    </dsp:sp>
    <dsp:sp modelId="{B87F2F38-BAB6-4985-B3DC-F56A2F4F488F}">
      <dsp:nvSpPr>
        <dsp:cNvPr id="0" name=""/>
        <dsp:cNvSpPr/>
      </dsp:nvSpPr>
      <dsp:spPr>
        <a:xfrm>
          <a:off x="1710055" y="1154733"/>
          <a:ext cx="7095488" cy="411666"/>
        </a:xfrm>
        <a:custGeom>
          <a:avLst/>
          <a:gdLst/>
          <a:ahLst/>
          <a:cxnLst/>
          <a:rect l="0" t="0" r="0" b="0"/>
          <a:pathLst>
            <a:path>
              <a:moveTo>
                <a:pt x="7095488" y="0"/>
              </a:moveTo>
              <a:lnTo>
                <a:pt x="7095488" y="222933"/>
              </a:lnTo>
              <a:lnTo>
                <a:pt x="0" y="222933"/>
              </a:lnTo>
              <a:lnTo>
                <a:pt x="0" y="411666"/>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0068" y="1358355"/>
        <a:ext cx="355462" cy="4422"/>
      </dsp:txXfrm>
    </dsp:sp>
    <dsp:sp modelId="{7FCF002D-CFC6-4EBB-BE33-5EC13CC8621B}">
      <dsp:nvSpPr>
        <dsp:cNvPr id="0" name=""/>
        <dsp:cNvSpPr/>
      </dsp:nvSpPr>
      <dsp:spPr>
        <a:xfrm>
          <a:off x="7844095" y="2795"/>
          <a:ext cx="1922896" cy="1153737"/>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622300">
            <a:lnSpc>
              <a:spcPct val="90000"/>
            </a:lnSpc>
            <a:spcBef>
              <a:spcPct val="0"/>
            </a:spcBef>
            <a:spcAft>
              <a:spcPct val="35000"/>
            </a:spcAft>
            <a:buNone/>
          </a:pPr>
          <a:r>
            <a:rPr lang="en-US" sz="1400" kern="1200"/>
            <a:t>e = Eccentricity of prestressing force</a:t>
          </a:r>
        </a:p>
      </dsp:txBody>
      <dsp:txXfrm>
        <a:off x="7844095" y="2795"/>
        <a:ext cx="1922896" cy="1153737"/>
      </dsp:txXfrm>
    </dsp:sp>
    <dsp:sp modelId="{AE79731C-E384-4B1F-A73D-8CAE48826E09}">
      <dsp:nvSpPr>
        <dsp:cNvPr id="0" name=""/>
        <dsp:cNvSpPr/>
      </dsp:nvSpPr>
      <dsp:spPr>
        <a:xfrm>
          <a:off x="2669704" y="2129949"/>
          <a:ext cx="411666" cy="91440"/>
        </a:xfrm>
        <a:custGeom>
          <a:avLst/>
          <a:gdLst/>
          <a:ahLst/>
          <a:cxnLst/>
          <a:rect l="0" t="0" r="0" b="0"/>
          <a:pathLst>
            <a:path>
              <a:moveTo>
                <a:pt x="0" y="45720"/>
              </a:moveTo>
              <a:lnTo>
                <a:pt x="411666" y="457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2173457"/>
        <a:ext cx="22113" cy="4422"/>
      </dsp:txXfrm>
    </dsp:sp>
    <dsp:sp modelId="{EADD427A-7DDF-4AC9-8B57-5254712F721C}">
      <dsp:nvSpPr>
        <dsp:cNvPr id="0" name=""/>
        <dsp:cNvSpPr/>
      </dsp:nvSpPr>
      <dsp:spPr>
        <a:xfrm>
          <a:off x="748607" y="1598800"/>
          <a:ext cx="1922896" cy="115373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622300">
            <a:lnSpc>
              <a:spcPct val="90000"/>
            </a:lnSpc>
            <a:spcBef>
              <a:spcPct val="0"/>
            </a:spcBef>
            <a:spcAft>
              <a:spcPct val="35000"/>
            </a:spcAft>
            <a:buNone/>
          </a:pPr>
          <a:r>
            <a:rPr lang="en-US" sz="1400" kern="1200"/>
            <a:t>M = P. e = Moment</a:t>
          </a:r>
        </a:p>
      </dsp:txBody>
      <dsp:txXfrm>
        <a:off x="748607" y="1598800"/>
        <a:ext cx="1922896" cy="1153737"/>
      </dsp:txXfrm>
    </dsp:sp>
    <dsp:sp modelId="{C109C170-D802-4DA0-BBCB-AC94E234E810}">
      <dsp:nvSpPr>
        <dsp:cNvPr id="0" name=""/>
        <dsp:cNvSpPr/>
      </dsp:nvSpPr>
      <dsp:spPr>
        <a:xfrm>
          <a:off x="5034866" y="2129949"/>
          <a:ext cx="411666" cy="91440"/>
        </a:xfrm>
        <a:custGeom>
          <a:avLst/>
          <a:gdLst/>
          <a:ahLst/>
          <a:cxnLst/>
          <a:rect l="0" t="0" r="0" b="0"/>
          <a:pathLst>
            <a:path>
              <a:moveTo>
                <a:pt x="0" y="45720"/>
              </a:moveTo>
              <a:lnTo>
                <a:pt x="411666"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2173457"/>
        <a:ext cx="22113" cy="4422"/>
      </dsp:txXfrm>
    </dsp:sp>
    <dsp:sp modelId="{6FB8CACF-92CB-4FD0-A82B-D1CAE40AF639}">
      <dsp:nvSpPr>
        <dsp:cNvPr id="0" name=""/>
        <dsp:cNvSpPr/>
      </dsp:nvSpPr>
      <dsp:spPr>
        <a:xfrm>
          <a:off x="3113770" y="1598800"/>
          <a:ext cx="1922896" cy="115373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622300">
            <a:lnSpc>
              <a:spcPct val="90000"/>
            </a:lnSpc>
            <a:spcBef>
              <a:spcPct val="0"/>
            </a:spcBef>
            <a:spcAft>
              <a:spcPct val="35000"/>
            </a:spcAft>
            <a:buNone/>
          </a:pPr>
          <a:r>
            <a:rPr lang="en-US" sz="1400" kern="1200"/>
            <a:t>A = Cross-sectional area of the concrete member</a:t>
          </a:r>
        </a:p>
      </dsp:txBody>
      <dsp:txXfrm>
        <a:off x="3113770" y="1598800"/>
        <a:ext cx="1922896" cy="1153737"/>
      </dsp:txXfrm>
    </dsp:sp>
    <dsp:sp modelId="{E4BAA5F5-E01E-4298-911D-C18268B2AC37}">
      <dsp:nvSpPr>
        <dsp:cNvPr id="0" name=""/>
        <dsp:cNvSpPr/>
      </dsp:nvSpPr>
      <dsp:spPr>
        <a:xfrm>
          <a:off x="7400029" y="2129949"/>
          <a:ext cx="411666" cy="91440"/>
        </a:xfrm>
        <a:custGeom>
          <a:avLst/>
          <a:gdLst/>
          <a:ahLst/>
          <a:cxnLst/>
          <a:rect l="0" t="0" r="0" b="0"/>
          <a:pathLst>
            <a:path>
              <a:moveTo>
                <a:pt x="0" y="45720"/>
              </a:moveTo>
              <a:lnTo>
                <a:pt x="411666"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2173457"/>
        <a:ext cx="22113" cy="4422"/>
      </dsp:txXfrm>
    </dsp:sp>
    <dsp:sp modelId="{1528C0A4-0C06-4DBC-9A5B-DB6FF51C7726}">
      <dsp:nvSpPr>
        <dsp:cNvPr id="0" name=""/>
        <dsp:cNvSpPr/>
      </dsp:nvSpPr>
      <dsp:spPr>
        <a:xfrm>
          <a:off x="5478933" y="1598800"/>
          <a:ext cx="1922896" cy="1153737"/>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622300">
            <a:lnSpc>
              <a:spcPct val="90000"/>
            </a:lnSpc>
            <a:spcBef>
              <a:spcPct val="0"/>
            </a:spcBef>
            <a:spcAft>
              <a:spcPct val="35000"/>
            </a:spcAft>
            <a:buNone/>
          </a:pPr>
          <a:r>
            <a:rPr lang="en-US" sz="1400" kern="1200"/>
            <a:t>I = Second moment of area of section about its centroid</a:t>
          </a:r>
        </a:p>
      </dsp:txBody>
      <dsp:txXfrm>
        <a:off x="5478933" y="1598800"/>
        <a:ext cx="1922896" cy="1153737"/>
      </dsp:txXfrm>
    </dsp:sp>
    <dsp:sp modelId="{10DCFA91-1DF2-48F2-B701-CB06FC934B02}">
      <dsp:nvSpPr>
        <dsp:cNvPr id="0" name=""/>
        <dsp:cNvSpPr/>
      </dsp:nvSpPr>
      <dsp:spPr>
        <a:xfrm>
          <a:off x="1710055" y="2750737"/>
          <a:ext cx="7095488" cy="411666"/>
        </a:xfrm>
        <a:custGeom>
          <a:avLst/>
          <a:gdLst/>
          <a:ahLst/>
          <a:cxnLst/>
          <a:rect l="0" t="0" r="0" b="0"/>
          <a:pathLst>
            <a:path>
              <a:moveTo>
                <a:pt x="7095488" y="0"/>
              </a:moveTo>
              <a:lnTo>
                <a:pt x="7095488" y="222933"/>
              </a:lnTo>
              <a:lnTo>
                <a:pt x="0" y="222933"/>
              </a:lnTo>
              <a:lnTo>
                <a:pt x="0" y="411666"/>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0068" y="2954359"/>
        <a:ext cx="355462" cy="4422"/>
      </dsp:txXfrm>
    </dsp:sp>
    <dsp:sp modelId="{E4538B4F-B73B-482A-A1B4-93BF48C2E519}">
      <dsp:nvSpPr>
        <dsp:cNvPr id="0" name=""/>
        <dsp:cNvSpPr/>
      </dsp:nvSpPr>
      <dsp:spPr>
        <a:xfrm>
          <a:off x="7844095" y="1598800"/>
          <a:ext cx="1922896" cy="1153737"/>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622300">
            <a:lnSpc>
              <a:spcPct val="90000"/>
            </a:lnSpc>
            <a:spcBef>
              <a:spcPct val="0"/>
            </a:spcBef>
            <a:spcAft>
              <a:spcPct val="35000"/>
            </a:spcAft>
            <a:buNone/>
          </a:pPr>
          <a:r>
            <a:rPr lang="en-US" sz="1400" kern="1200"/>
            <a:t>Z</a:t>
          </a:r>
          <a:r>
            <a:rPr lang="en-US" sz="1400" kern="1200" baseline="-25000"/>
            <a:t>t</a:t>
          </a:r>
          <a:r>
            <a:rPr lang="en-US" sz="1400" kern="1200"/>
            <a:t> and Z</a:t>
          </a:r>
          <a:r>
            <a:rPr lang="en-US" sz="1400" kern="1200" baseline="-25000"/>
            <a:t>b</a:t>
          </a:r>
          <a:r>
            <a:rPr lang="en-US" sz="1400" kern="1200"/>
            <a:t> = Section modulus of the top and bottom fibers</a:t>
          </a:r>
        </a:p>
      </dsp:txBody>
      <dsp:txXfrm>
        <a:off x="7844095" y="1598800"/>
        <a:ext cx="1922896" cy="1153737"/>
      </dsp:txXfrm>
    </dsp:sp>
    <dsp:sp modelId="{DD883FC3-9621-4339-9DED-7DC99A8F8DE9}">
      <dsp:nvSpPr>
        <dsp:cNvPr id="0" name=""/>
        <dsp:cNvSpPr/>
      </dsp:nvSpPr>
      <dsp:spPr>
        <a:xfrm>
          <a:off x="2669704" y="3725953"/>
          <a:ext cx="411666" cy="91440"/>
        </a:xfrm>
        <a:custGeom>
          <a:avLst/>
          <a:gdLst/>
          <a:ahLst/>
          <a:cxnLst/>
          <a:rect l="0" t="0" r="0" b="0"/>
          <a:pathLst>
            <a:path>
              <a:moveTo>
                <a:pt x="0" y="45720"/>
              </a:moveTo>
              <a:lnTo>
                <a:pt x="411666" y="45720"/>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64480" y="3769461"/>
        <a:ext cx="22113" cy="4422"/>
      </dsp:txXfrm>
    </dsp:sp>
    <dsp:sp modelId="{8441CA0C-90A2-4DB8-9947-9F31DF03A4A9}">
      <dsp:nvSpPr>
        <dsp:cNvPr id="0" name=""/>
        <dsp:cNvSpPr/>
      </dsp:nvSpPr>
      <dsp:spPr>
        <a:xfrm>
          <a:off x="748607" y="3194804"/>
          <a:ext cx="1922896" cy="1153737"/>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622300">
            <a:lnSpc>
              <a:spcPct val="90000"/>
            </a:lnSpc>
            <a:spcBef>
              <a:spcPct val="0"/>
            </a:spcBef>
            <a:spcAft>
              <a:spcPct val="35000"/>
            </a:spcAft>
            <a:buNone/>
          </a:pPr>
          <a:r>
            <a:rPr lang="en-US" sz="1400" kern="1200"/>
            <a:t>f</a:t>
          </a:r>
          <a:r>
            <a:rPr lang="en-US" sz="1400" kern="1200" baseline="-25000"/>
            <a:t>sup</a:t>
          </a:r>
          <a:r>
            <a:rPr lang="en-US" sz="1400" kern="1200"/>
            <a:t> and f</a:t>
          </a:r>
          <a:r>
            <a:rPr lang="en-US" sz="1400" kern="1200" baseline="-25000"/>
            <a:t>inf</a:t>
          </a:r>
          <a:r>
            <a:rPr lang="en-US" sz="1400" kern="1200"/>
            <a:t> = Prestress in concrete developed at the top and bottom fibers</a:t>
          </a:r>
        </a:p>
      </dsp:txBody>
      <dsp:txXfrm>
        <a:off x="748607" y="3194804"/>
        <a:ext cx="1922896" cy="1153737"/>
      </dsp:txXfrm>
    </dsp:sp>
    <dsp:sp modelId="{A965DECE-D8A7-472F-AA62-21C81AE03023}">
      <dsp:nvSpPr>
        <dsp:cNvPr id="0" name=""/>
        <dsp:cNvSpPr/>
      </dsp:nvSpPr>
      <dsp:spPr>
        <a:xfrm>
          <a:off x="5034866" y="3725953"/>
          <a:ext cx="411666" cy="91440"/>
        </a:xfrm>
        <a:custGeom>
          <a:avLst/>
          <a:gdLst/>
          <a:ahLst/>
          <a:cxnLst/>
          <a:rect l="0" t="0" r="0" b="0"/>
          <a:pathLst>
            <a:path>
              <a:moveTo>
                <a:pt x="0" y="45720"/>
              </a:moveTo>
              <a:lnTo>
                <a:pt x="411666" y="457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43" y="3769461"/>
        <a:ext cx="22113" cy="4422"/>
      </dsp:txXfrm>
    </dsp:sp>
    <dsp:sp modelId="{4AA60074-EA84-4ACD-B8F0-2F9D19375E43}">
      <dsp:nvSpPr>
        <dsp:cNvPr id="0" name=""/>
        <dsp:cNvSpPr/>
      </dsp:nvSpPr>
      <dsp:spPr>
        <a:xfrm>
          <a:off x="3113770" y="3194804"/>
          <a:ext cx="1922896" cy="115373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622300">
            <a:lnSpc>
              <a:spcPct val="90000"/>
            </a:lnSpc>
            <a:spcBef>
              <a:spcPct val="0"/>
            </a:spcBef>
            <a:spcAft>
              <a:spcPct val="35000"/>
            </a:spcAft>
            <a:buNone/>
          </a:pPr>
          <a:r>
            <a:rPr lang="en-US" sz="1400" kern="1200"/>
            <a:t>(Positive when compressive and negative when tensile in nature)</a:t>
          </a:r>
        </a:p>
      </dsp:txBody>
      <dsp:txXfrm>
        <a:off x="3113770" y="3194804"/>
        <a:ext cx="1922896" cy="1153737"/>
      </dsp:txXfrm>
    </dsp:sp>
    <dsp:sp modelId="{8FAB00A8-BD2D-4562-8DE3-FCF17ED2CA41}">
      <dsp:nvSpPr>
        <dsp:cNvPr id="0" name=""/>
        <dsp:cNvSpPr/>
      </dsp:nvSpPr>
      <dsp:spPr>
        <a:xfrm>
          <a:off x="7400029" y="3725953"/>
          <a:ext cx="411666" cy="91440"/>
        </a:xfrm>
        <a:custGeom>
          <a:avLst/>
          <a:gdLst/>
          <a:ahLst/>
          <a:cxnLst/>
          <a:rect l="0" t="0" r="0" b="0"/>
          <a:pathLst>
            <a:path>
              <a:moveTo>
                <a:pt x="0" y="45720"/>
              </a:moveTo>
              <a:lnTo>
                <a:pt x="411666"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594806" y="3769461"/>
        <a:ext cx="22113" cy="4422"/>
      </dsp:txXfrm>
    </dsp:sp>
    <dsp:sp modelId="{7D393B51-F598-4811-9253-D0567E093574}">
      <dsp:nvSpPr>
        <dsp:cNvPr id="0" name=""/>
        <dsp:cNvSpPr/>
      </dsp:nvSpPr>
      <dsp:spPr>
        <a:xfrm>
          <a:off x="5478933" y="3194804"/>
          <a:ext cx="1922896" cy="115373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622300">
            <a:lnSpc>
              <a:spcPct val="90000"/>
            </a:lnSpc>
            <a:spcBef>
              <a:spcPct val="0"/>
            </a:spcBef>
            <a:spcAft>
              <a:spcPct val="35000"/>
            </a:spcAft>
            <a:buNone/>
          </a:pPr>
          <a:r>
            <a:rPr lang="en-US" sz="1400" kern="1200"/>
            <a:t>y</a:t>
          </a:r>
          <a:r>
            <a:rPr lang="en-US" sz="1400" kern="1200" baseline="-25000"/>
            <a:t>t</a:t>
          </a:r>
          <a:r>
            <a:rPr lang="en-US" sz="1400" kern="1200"/>
            <a:t> and y</a:t>
          </a:r>
          <a:r>
            <a:rPr lang="en-US" sz="1400" kern="1200" baseline="-25000"/>
            <a:t>b</a:t>
          </a:r>
          <a:r>
            <a:rPr lang="en-US" sz="1400" kern="1200"/>
            <a:t> = Distance of the top and bottom fibers from the centroid of the section</a:t>
          </a:r>
        </a:p>
      </dsp:txBody>
      <dsp:txXfrm>
        <a:off x="5478933" y="3194804"/>
        <a:ext cx="1922896" cy="1153737"/>
      </dsp:txXfrm>
    </dsp:sp>
    <dsp:sp modelId="{0DA8A538-6945-4996-83B6-FA6066149BFA}">
      <dsp:nvSpPr>
        <dsp:cNvPr id="0" name=""/>
        <dsp:cNvSpPr/>
      </dsp:nvSpPr>
      <dsp:spPr>
        <a:xfrm>
          <a:off x="7844095" y="3194804"/>
          <a:ext cx="1922896" cy="1153737"/>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24" tIns="98904" rIns="94224" bIns="98904" numCol="1" spcCol="1270" anchor="ctr" anchorCtr="0">
          <a:noAutofit/>
        </a:bodyPr>
        <a:lstStyle/>
        <a:p>
          <a:pPr marL="0" lvl="0" indent="0" algn="ctr" defTabSz="622300">
            <a:lnSpc>
              <a:spcPct val="90000"/>
            </a:lnSpc>
            <a:spcBef>
              <a:spcPct val="0"/>
            </a:spcBef>
            <a:spcAft>
              <a:spcPct val="35000"/>
            </a:spcAft>
            <a:buNone/>
          </a:pPr>
          <a:r>
            <a:rPr lang="en-US" sz="1400" kern="1200"/>
            <a:t>i = Radius of gyration</a:t>
          </a:r>
        </a:p>
      </dsp:txBody>
      <dsp:txXfrm>
        <a:off x="7844095" y="3194804"/>
        <a:ext cx="1922896" cy="1153737"/>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672304-7F23-4167-9321-F783E1BA61AE}" type="datetimeFigureOut">
              <a:rPr lang="en-US" smtClean="0"/>
              <a:t>5/12/2024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9426E0-85F8-49ED-8141-9C5E058D62B2}" type="slidenum">
              <a:rPr lang="en-US" smtClean="0"/>
              <a:t>‹#›</a:t>
            </a:fld>
            <a:endParaRPr lang="en-US"/>
          </a:p>
        </p:txBody>
      </p:sp>
    </p:spTree>
    <p:extLst>
      <p:ext uri="{BB962C8B-B14F-4D97-AF65-F5344CB8AC3E}">
        <p14:creationId xmlns:p14="http://schemas.microsoft.com/office/powerpoint/2010/main" val="2697432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9426E0-85F8-49ED-8141-9C5E058D62B2}" type="slidenum">
              <a:rPr lang="en-US" smtClean="0"/>
              <a:t>10</a:t>
            </a:fld>
            <a:endParaRPr lang="en-US"/>
          </a:p>
        </p:txBody>
      </p:sp>
    </p:spTree>
    <p:extLst>
      <p:ext uri="{BB962C8B-B14F-4D97-AF65-F5344CB8AC3E}">
        <p14:creationId xmlns:p14="http://schemas.microsoft.com/office/powerpoint/2010/main" val="1369239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45484-91DE-4B6E-1205-6498C35810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069C35F-599F-C214-EE7B-FBBD57025F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C03A9F-3273-CA21-265F-F7534692D51F}"/>
              </a:ext>
            </a:extLst>
          </p:cNvPr>
          <p:cNvSpPr>
            <a:spLocks noGrp="1"/>
          </p:cNvSpPr>
          <p:nvPr>
            <p:ph type="dt" sz="half" idx="10"/>
          </p:nvPr>
        </p:nvSpPr>
        <p:spPr/>
        <p:txBody>
          <a:bodyPr/>
          <a:lstStyle/>
          <a:p>
            <a:fld id="{2987B7C7-3892-46F6-A682-B90D7F84F1F2}" type="datetimeFigureOut">
              <a:rPr lang="en-US" smtClean="0"/>
              <a:t>5/12/2024</a:t>
            </a:fld>
            <a:endParaRPr lang="en-US"/>
          </a:p>
        </p:txBody>
      </p:sp>
      <p:sp>
        <p:nvSpPr>
          <p:cNvPr id="5" name="Footer Placeholder 4">
            <a:extLst>
              <a:ext uri="{FF2B5EF4-FFF2-40B4-BE49-F238E27FC236}">
                <a16:creationId xmlns:a16="http://schemas.microsoft.com/office/drawing/2014/main" id="{9EB4C8A6-18C1-6B76-E75B-03DB1D8263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3DED77-B63D-9405-C6DA-FEC64D51C36A}"/>
              </a:ext>
            </a:extLst>
          </p:cNvPr>
          <p:cNvSpPr>
            <a:spLocks noGrp="1"/>
          </p:cNvSpPr>
          <p:nvPr>
            <p:ph type="sldNum" sz="quarter" idx="12"/>
          </p:nvPr>
        </p:nvSpPr>
        <p:spPr/>
        <p:txBody>
          <a:bodyPr/>
          <a:lstStyle/>
          <a:p>
            <a:fld id="{9FB011AD-D45C-4D16-89E5-805EC1E56918}" type="slidenum">
              <a:rPr lang="en-US" smtClean="0"/>
              <a:t>‹#›</a:t>
            </a:fld>
            <a:endParaRPr lang="en-US"/>
          </a:p>
        </p:txBody>
      </p:sp>
    </p:spTree>
    <p:extLst>
      <p:ext uri="{BB962C8B-B14F-4D97-AF65-F5344CB8AC3E}">
        <p14:creationId xmlns:p14="http://schemas.microsoft.com/office/powerpoint/2010/main" val="618339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8D63E-EFE1-52E7-7D08-6B742C9B67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E1B3FD-62D4-169D-7FFA-21F1626B38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F29E6-0A16-C1A0-328E-04E0300F04C3}"/>
              </a:ext>
            </a:extLst>
          </p:cNvPr>
          <p:cNvSpPr>
            <a:spLocks noGrp="1"/>
          </p:cNvSpPr>
          <p:nvPr>
            <p:ph type="dt" sz="half" idx="10"/>
          </p:nvPr>
        </p:nvSpPr>
        <p:spPr/>
        <p:txBody>
          <a:bodyPr/>
          <a:lstStyle/>
          <a:p>
            <a:fld id="{2987B7C7-3892-46F6-A682-B90D7F84F1F2}" type="datetimeFigureOut">
              <a:rPr lang="en-US" smtClean="0"/>
              <a:t>5/12/2024</a:t>
            </a:fld>
            <a:endParaRPr lang="en-US"/>
          </a:p>
        </p:txBody>
      </p:sp>
      <p:sp>
        <p:nvSpPr>
          <p:cNvPr id="5" name="Footer Placeholder 4">
            <a:extLst>
              <a:ext uri="{FF2B5EF4-FFF2-40B4-BE49-F238E27FC236}">
                <a16:creationId xmlns:a16="http://schemas.microsoft.com/office/drawing/2014/main" id="{3CE2A26D-2C51-1F86-AB4A-C2AC869C5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CF7EA-3A67-FF6D-6132-C2ABCC977AFD}"/>
              </a:ext>
            </a:extLst>
          </p:cNvPr>
          <p:cNvSpPr>
            <a:spLocks noGrp="1"/>
          </p:cNvSpPr>
          <p:nvPr>
            <p:ph type="sldNum" sz="quarter" idx="12"/>
          </p:nvPr>
        </p:nvSpPr>
        <p:spPr/>
        <p:txBody>
          <a:bodyPr/>
          <a:lstStyle/>
          <a:p>
            <a:fld id="{9FB011AD-D45C-4D16-89E5-805EC1E56918}" type="slidenum">
              <a:rPr lang="en-US" smtClean="0"/>
              <a:t>‹#›</a:t>
            </a:fld>
            <a:endParaRPr lang="en-US"/>
          </a:p>
        </p:txBody>
      </p:sp>
    </p:spTree>
    <p:extLst>
      <p:ext uri="{BB962C8B-B14F-4D97-AF65-F5344CB8AC3E}">
        <p14:creationId xmlns:p14="http://schemas.microsoft.com/office/powerpoint/2010/main" val="580775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FA0A6-3B71-FD89-6266-027A21613D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73A9E8-0FF7-A2A7-FB6F-90165B555B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DC7F0F-3E7B-2A5B-70DC-CEDDF1C4199C}"/>
              </a:ext>
            </a:extLst>
          </p:cNvPr>
          <p:cNvSpPr>
            <a:spLocks noGrp="1"/>
          </p:cNvSpPr>
          <p:nvPr>
            <p:ph type="dt" sz="half" idx="10"/>
          </p:nvPr>
        </p:nvSpPr>
        <p:spPr/>
        <p:txBody>
          <a:bodyPr/>
          <a:lstStyle/>
          <a:p>
            <a:fld id="{2987B7C7-3892-46F6-A682-B90D7F84F1F2}" type="datetimeFigureOut">
              <a:rPr lang="en-US" smtClean="0"/>
              <a:t>5/12/2024</a:t>
            </a:fld>
            <a:endParaRPr lang="en-US"/>
          </a:p>
        </p:txBody>
      </p:sp>
      <p:sp>
        <p:nvSpPr>
          <p:cNvPr id="5" name="Footer Placeholder 4">
            <a:extLst>
              <a:ext uri="{FF2B5EF4-FFF2-40B4-BE49-F238E27FC236}">
                <a16:creationId xmlns:a16="http://schemas.microsoft.com/office/drawing/2014/main" id="{D8BA7CF8-CD3C-71B8-08F7-4200AEE3EC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B15BD9-665A-7AB7-2FF9-8C0B72D2CB54}"/>
              </a:ext>
            </a:extLst>
          </p:cNvPr>
          <p:cNvSpPr>
            <a:spLocks noGrp="1"/>
          </p:cNvSpPr>
          <p:nvPr>
            <p:ph type="sldNum" sz="quarter" idx="12"/>
          </p:nvPr>
        </p:nvSpPr>
        <p:spPr/>
        <p:txBody>
          <a:bodyPr/>
          <a:lstStyle/>
          <a:p>
            <a:fld id="{9FB011AD-D45C-4D16-89E5-805EC1E56918}" type="slidenum">
              <a:rPr lang="en-US" smtClean="0"/>
              <a:t>‹#›</a:t>
            </a:fld>
            <a:endParaRPr lang="en-US"/>
          </a:p>
        </p:txBody>
      </p:sp>
    </p:spTree>
    <p:extLst>
      <p:ext uri="{BB962C8B-B14F-4D97-AF65-F5344CB8AC3E}">
        <p14:creationId xmlns:p14="http://schemas.microsoft.com/office/powerpoint/2010/main" val="85901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28A37-F44D-7575-F455-F81E8CC564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DC400C-BCC1-B08F-1C04-E2126ECB6C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4E9200-49AC-DF97-FC15-7BB5EAA6D84B}"/>
              </a:ext>
            </a:extLst>
          </p:cNvPr>
          <p:cNvSpPr>
            <a:spLocks noGrp="1"/>
          </p:cNvSpPr>
          <p:nvPr>
            <p:ph type="dt" sz="half" idx="10"/>
          </p:nvPr>
        </p:nvSpPr>
        <p:spPr/>
        <p:txBody>
          <a:bodyPr/>
          <a:lstStyle/>
          <a:p>
            <a:fld id="{2987B7C7-3892-46F6-A682-B90D7F84F1F2}" type="datetimeFigureOut">
              <a:rPr lang="en-US" smtClean="0"/>
              <a:t>5/12/2024</a:t>
            </a:fld>
            <a:endParaRPr lang="en-US"/>
          </a:p>
        </p:txBody>
      </p:sp>
      <p:sp>
        <p:nvSpPr>
          <p:cNvPr id="5" name="Footer Placeholder 4">
            <a:extLst>
              <a:ext uri="{FF2B5EF4-FFF2-40B4-BE49-F238E27FC236}">
                <a16:creationId xmlns:a16="http://schemas.microsoft.com/office/drawing/2014/main" id="{B436DBBE-0C56-4A09-28AF-0527481E9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C6FF97-ADD5-78DA-2D29-09E8F96DB484}"/>
              </a:ext>
            </a:extLst>
          </p:cNvPr>
          <p:cNvSpPr>
            <a:spLocks noGrp="1"/>
          </p:cNvSpPr>
          <p:nvPr>
            <p:ph type="sldNum" sz="quarter" idx="12"/>
          </p:nvPr>
        </p:nvSpPr>
        <p:spPr/>
        <p:txBody>
          <a:bodyPr/>
          <a:lstStyle/>
          <a:p>
            <a:fld id="{9FB011AD-D45C-4D16-89E5-805EC1E56918}" type="slidenum">
              <a:rPr lang="en-US" smtClean="0"/>
              <a:t>‹#›</a:t>
            </a:fld>
            <a:endParaRPr lang="en-US"/>
          </a:p>
        </p:txBody>
      </p:sp>
    </p:spTree>
    <p:extLst>
      <p:ext uri="{BB962C8B-B14F-4D97-AF65-F5344CB8AC3E}">
        <p14:creationId xmlns:p14="http://schemas.microsoft.com/office/powerpoint/2010/main" val="1244680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09CE-33A3-4C77-EAA1-B2B5401176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E31CDC-6F92-D8EF-0D89-6BFCE59DCF5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BACF1D-9F53-DB29-F653-89CCB5E7B378}"/>
              </a:ext>
            </a:extLst>
          </p:cNvPr>
          <p:cNvSpPr>
            <a:spLocks noGrp="1"/>
          </p:cNvSpPr>
          <p:nvPr>
            <p:ph type="dt" sz="half" idx="10"/>
          </p:nvPr>
        </p:nvSpPr>
        <p:spPr/>
        <p:txBody>
          <a:bodyPr/>
          <a:lstStyle/>
          <a:p>
            <a:fld id="{2987B7C7-3892-46F6-A682-B90D7F84F1F2}" type="datetimeFigureOut">
              <a:rPr lang="en-US" smtClean="0"/>
              <a:t>5/12/2024</a:t>
            </a:fld>
            <a:endParaRPr lang="en-US"/>
          </a:p>
        </p:txBody>
      </p:sp>
      <p:sp>
        <p:nvSpPr>
          <p:cNvPr id="5" name="Footer Placeholder 4">
            <a:extLst>
              <a:ext uri="{FF2B5EF4-FFF2-40B4-BE49-F238E27FC236}">
                <a16:creationId xmlns:a16="http://schemas.microsoft.com/office/drawing/2014/main" id="{3BE1A6CF-31CD-9CB3-C530-3487D329A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D995DA-5C9E-05B3-2964-AECD9F8C090D}"/>
              </a:ext>
            </a:extLst>
          </p:cNvPr>
          <p:cNvSpPr>
            <a:spLocks noGrp="1"/>
          </p:cNvSpPr>
          <p:nvPr>
            <p:ph type="sldNum" sz="quarter" idx="12"/>
          </p:nvPr>
        </p:nvSpPr>
        <p:spPr/>
        <p:txBody>
          <a:bodyPr/>
          <a:lstStyle/>
          <a:p>
            <a:fld id="{9FB011AD-D45C-4D16-89E5-805EC1E56918}" type="slidenum">
              <a:rPr lang="en-US" smtClean="0"/>
              <a:t>‹#›</a:t>
            </a:fld>
            <a:endParaRPr lang="en-US"/>
          </a:p>
        </p:txBody>
      </p:sp>
    </p:spTree>
    <p:extLst>
      <p:ext uri="{BB962C8B-B14F-4D97-AF65-F5344CB8AC3E}">
        <p14:creationId xmlns:p14="http://schemas.microsoft.com/office/powerpoint/2010/main" val="2988171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4B3A8-58C6-D1B7-3169-6BC371661F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D94260-8ED0-2450-0B60-6D4F079E4F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9413DB-5C0D-93CB-8C69-772E656790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4CC09-8E4B-B2D8-BE70-6297D486E961}"/>
              </a:ext>
            </a:extLst>
          </p:cNvPr>
          <p:cNvSpPr>
            <a:spLocks noGrp="1"/>
          </p:cNvSpPr>
          <p:nvPr>
            <p:ph type="dt" sz="half" idx="10"/>
          </p:nvPr>
        </p:nvSpPr>
        <p:spPr/>
        <p:txBody>
          <a:bodyPr/>
          <a:lstStyle/>
          <a:p>
            <a:fld id="{2987B7C7-3892-46F6-A682-B90D7F84F1F2}" type="datetimeFigureOut">
              <a:rPr lang="en-US" smtClean="0"/>
              <a:t>5/12/2024</a:t>
            </a:fld>
            <a:endParaRPr lang="en-US"/>
          </a:p>
        </p:txBody>
      </p:sp>
      <p:sp>
        <p:nvSpPr>
          <p:cNvPr id="6" name="Footer Placeholder 5">
            <a:extLst>
              <a:ext uri="{FF2B5EF4-FFF2-40B4-BE49-F238E27FC236}">
                <a16:creationId xmlns:a16="http://schemas.microsoft.com/office/drawing/2014/main" id="{6A3C59A5-959C-2437-05AC-D58BE07518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32D1B4-9D7F-40D3-5D6F-C4E984767FAC}"/>
              </a:ext>
            </a:extLst>
          </p:cNvPr>
          <p:cNvSpPr>
            <a:spLocks noGrp="1"/>
          </p:cNvSpPr>
          <p:nvPr>
            <p:ph type="sldNum" sz="quarter" idx="12"/>
          </p:nvPr>
        </p:nvSpPr>
        <p:spPr/>
        <p:txBody>
          <a:bodyPr/>
          <a:lstStyle/>
          <a:p>
            <a:fld id="{9FB011AD-D45C-4D16-89E5-805EC1E56918}" type="slidenum">
              <a:rPr lang="en-US" smtClean="0"/>
              <a:t>‹#›</a:t>
            </a:fld>
            <a:endParaRPr lang="en-US"/>
          </a:p>
        </p:txBody>
      </p:sp>
    </p:spTree>
    <p:extLst>
      <p:ext uri="{BB962C8B-B14F-4D97-AF65-F5344CB8AC3E}">
        <p14:creationId xmlns:p14="http://schemas.microsoft.com/office/powerpoint/2010/main" val="1730018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1FCDB-26D1-221D-DD62-3F8C56FBAC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FDD99A-54FB-77A7-75C8-B27DC72C82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1FA0C1-D997-9609-5D17-6ADD36BFD0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338CE5-187A-FF3F-F4CE-DB1139428F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42D314-486F-DEAA-5A91-E15EF0863B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ABC9FD-B83E-9AA6-C970-03156EA00CAC}"/>
              </a:ext>
            </a:extLst>
          </p:cNvPr>
          <p:cNvSpPr>
            <a:spLocks noGrp="1"/>
          </p:cNvSpPr>
          <p:nvPr>
            <p:ph type="dt" sz="half" idx="10"/>
          </p:nvPr>
        </p:nvSpPr>
        <p:spPr/>
        <p:txBody>
          <a:bodyPr/>
          <a:lstStyle/>
          <a:p>
            <a:fld id="{2987B7C7-3892-46F6-A682-B90D7F84F1F2}" type="datetimeFigureOut">
              <a:rPr lang="en-US" smtClean="0"/>
              <a:t>5/12/2024</a:t>
            </a:fld>
            <a:endParaRPr lang="en-US"/>
          </a:p>
        </p:txBody>
      </p:sp>
      <p:sp>
        <p:nvSpPr>
          <p:cNvPr id="8" name="Footer Placeholder 7">
            <a:extLst>
              <a:ext uri="{FF2B5EF4-FFF2-40B4-BE49-F238E27FC236}">
                <a16:creationId xmlns:a16="http://schemas.microsoft.com/office/drawing/2014/main" id="{1D6903B5-8467-0CFA-C52B-63F58B17F0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FB5403-1B62-8BD6-6FDA-139F9D7206C3}"/>
              </a:ext>
            </a:extLst>
          </p:cNvPr>
          <p:cNvSpPr>
            <a:spLocks noGrp="1"/>
          </p:cNvSpPr>
          <p:nvPr>
            <p:ph type="sldNum" sz="quarter" idx="12"/>
          </p:nvPr>
        </p:nvSpPr>
        <p:spPr/>
        <p:txBody>
          <a:bodyPr/>
          <a:lstStyle/>
          <a:p>
            <a:fld id="{9FB011AD-D45C-4D16-89E5-805EC1E56918}" type="slidenum">
              <a:rPr lang="en-US" smtClean="0"/>
              <a:t>‹#›</a:t>
            </a:fld>
            <a:endParaRPr lang="en-US"/>
          </a:p>
        </p:txBody>
      </p:sp>
    </p:spTree>
    <p:extLst>
      <p:ext uri="{BB962C8B-B14F-4D97-AF65-F5344CB8AC3E}">
        <p14:creationId xmlns:p14="http://schemas.microsoft.com/office/powerpoint/2010/main" val="4114676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DF9DD-5280-44AE-314C-EDD5BD59DE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30FE5C-A596-1A20-AE79-8400A168445A}"/>
              </a:ext>
            </a:extLst>
          </p:cNvPr>
          <p:cNvSpPr>
            <a:spLocks noGrp="1"/>
          </p:cNvSpPr>
          <p:nvPr>
            <p:ph type="dt" sz="half" idx="10"/>
          </p:nvPr>
        </p:nvSpPr>
        <p:spPr/>
        <p:txBody>
          <a:bodyPr/>
          <a:lstStyle/>
          <a:p>
            <a:fld id="{2987B7C7-3892-46F6-A682-B90D7F84F1F2}" type="datetimeFigureOut">
              <a:rPr lang="en-US" smtClean="0"/>
              <a:t>5/12/2024</a:t>
            </a:fld>
            <a:endParaRPr lang="en-US"/>
          </a:p>
        </p:txBody>
      </p:sp>
      <p:sp>
        <p:nvSpPr>
          <p:cNvPr id="4" name="Footer Placeholder 3">
            <a:extLst>
              <a:ext uri="{FF2B5EF4-FFF2-40B4-BE49-F238E27FC236}">
                <a16:creationId xmlns:a16="http://schemas.microsoft.com/office/drawing/2014/main" id="{5FA5F2BB-CB0E-6A9D-23EB-CD927FA07B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6AA260-9FF0-F938-207E-61FB9BF613A6}"/>
              </a:ext>
            </a:extLst>
          </p:cNvPr>
          <p:cNvSpPr>
            <a:spLocks noGrp="1"/>
          </p:cNvSpPr>
          <p:nvPr>
            <p:ph type="sldNum" sz="quarter" idx="12"/>
          </p:nvPr>
        </p:nvSpPr>
        <p:spPr/>
        <p:txBody>
          <a:bodyPr/>
          <a:lstStyle/>
          <a:p>
            <a:fld id="{9FB011AD-D45C-4D16-89E5-805EC1E56918}" type="slidenum">
              <a:rPr lang="en-US" smtClean="0"/>
              <a:t>‹#›</a:t>
            </a:fld>
            <a:endParaRPr lang="en-US"/>
          </a:p>
        </p:txBody>
      </p:sp>
    </p:spTree>
    <p:extLst>
      <p:ext uri="{BB962C8B-B14F-4D97-AF65-F5344CB8AC3E}">
        <p14:creationId xmlns:p14="http://schemas.microsoft.com/office/powerpoint/2010/main" val="4197831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0344DB-5C1E-706F-8AD5-C655796F51E4}"/>
              </a:ext>
            </a:extLst>
          </p:cNvPr>
          <p:cNvSpPr>
            <a:spLocks noGrp="1"/>
          </p:cNvSpPr>
          <p:nvPr>
            <p:ph type="dt" sz="half" idx="10"/>
          </p:nvPr>
        </p:nvSpPr>
        <p:spPr/>
        <p:txBody>
          <a:bodyPr/>
          <a:lstStyle/>
          <a:p>
            <a:fld id="{2987B7C7-3892-46F6-A682-B90D7F84F1F2}" type="datetimeFigureOut">
              <a:rPr lang="en-US" smtClean="0"/>
              <a:t>5/12/2024</a:t>
            </a:fld>
            <a:endParaRPr lang="en-US"/>
          </a:p>
        </p:txBody>
      </p:sp>
      <p:sp>
        <p:nvSpPr>
          <p:cNvPr id="3" name="Footer Placeholder 2">
            <a:extLst>
              <a:ext uri="{FF2B5EF4-FFF2-40B4-BE49-F238E27FC236}">
                <a16:creationId xmlns:a16="http://schemas.microsoft.com/office/drawing/2014/main" id="{13D1F128-0E4A-717E-F33A-6950D37E47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5DDF40-CB50-1B1A-173A-F4495FE23748}"/>
              </a:ext>
            </a:extLst>
          </p:cNvPr>
          <p:cNvSpPr>
            <a:spLocks noGrp="1"/>
          </p:cNvSpPr>
          <p:nvPr>
            <p:ph type="sldNum" sz="quarter" idx="12"/>
          </p:nvPr>
        </p:nvSpPr>
        <p:spPr/>
        <p:txBody>
          <a:bodyPr/>
          <a:lstStyle/>
          <a:p>
            <a:fld id="{9FB011AD-D45C-4D16-89E5-805EC1E56918}" type="slidenum">
              <a:rPr lang="en-US" smtClean="0"/>
              <a:t>‹#›</a:t>
            </a:fld>
            <a:endParaRPr lang="en-US"/>
          </a:p>
        </p:txBody>
      </p:sp>
    </p:spTree>
    <p:extLst>
      <p:ext uri="{BB962C8B-B14F-4D97-AF65-F5344CB8AC3E}">
        <p14:creationId xmlns:p14="http://schemas.microsoft.com/office/powerpoint/2010/main" val="206566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5F890-23A3-6A90-0EC6-6E451FF84C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3C8292-3C45-DCD8-6C07-79AAB195EC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311B08-9A7A-BC64-4733-3ACA621A43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BAFFA9-1640-AC88-D4D8-6284F2ED31CB}"/>
              </a:ext>
            </a:extLst>
          </p:cNvPr>
          <p:cNvSpPr>
            <a:spLocks noGrp="1"/>
          </p:cNvSpPr>
          <p:nvPr>
            <p:ph type="dt" sz="half" idx="10"/>
          </p:nvPr>
        </p:nvSpPr>
        <p:spPr/>
        <p:txBody>
          <a:bodyPr/>
          <a:lstStyle/>
          <a:p>
            <a:fld id="{2987B7C7-3892-46F6-A682-B90D7F84F1F2}" type="datetimeFigureOut">
              <a:rPr lang="en-US" smtClean="0"/>
              <a:t>5/12/2024</a:t>
            </a:fld>
            <a:endParaRPr lang="en-US"/>
          </a:p>
        </p:txBody>
      </p:sp>
      <p:sp>
        <p:nvSpPr>
          <p:cNvPr id="6" name="Footer Placeholder 5">
            <a:extLst>
              <a:ext uri="{FF2B5EF4-FFF2-40B4-BE49-F238E27FC236}">
                <a16:creationId xmlns:a16="http://schemas.microsoft.com/office/drawing/2014/main" id="{8C76B889-0587-63E7-4E4E-442105AB73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85BB3C-5BBA-E5D6-E666-EB4A7C5408AC}"/>
              </a:ext>
            </a:extLst>
          </p:cNvPr>
          <p:cNvSpPr>
            <a:spLocks noGrp="1"/>
          </p:cNvSpPr>
          <p:nvPr>
            <p:ph type="sldNum" sz="quarter" idx="12"/>
          </p:nvPr>
        </p:nvSpPr>
        <p:spPr/>
        <p:txBody>
          <a:bodyPr/>
          <a:lstStyle/>
          <a:p>
            <a:fld id="{9FB011AD-D45C-4D16-89E5-805EC1E56918}" type="slidenum">
              <a:rPr lang="en-US" smtClean="0"/>
              <a:t>‹#›</a:t>
            </a:fld>
            <a:endParaRPr lang="en-US"/>
          </a:p>
        </p:txBody>
      </p:sp>
    </p:spTree>
    <p:extLst>
      <p:ext uri="{BB962C8B-B14F-4D97-AF65-F5344CB8AC3E}">
        <p14:creationId xmlns:p14="http://schemas.microsoft.com/office/powerpoint/2010/main" val="2728249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62537-6721-96CF-A3D2-3EE81C4C4D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519BE3-97A9-E7E1-C43A-4B0CC3BCA7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307530-711C-EBBD-0B95-AB8F08CB75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E5CD13-1B62-C9F0-4409-A1D8861F2A91}"/>
              </a:ext>
            </a:extLst>
          </p:cNvPr>
          <p:cNvSpPr>
            <a:spLocks noGrp="1"/>
          </p:cNvSpPr>
          <p:nvPr>
            <p:ph type="dt" sz="half" idx="10"/>
          </p:nvPr>
        </p:nvSpPr>
        <p:spPr/>
        <p:txBody>
          <a:bodyPr/>
          <a:lstStyle/>
          <a:p>
            <a:fld id="{2987B7C7-3892-46F6-A682-B90D7F84F1F2}" type="datetimeFigureOut">
              <a:rPr lang="en-US" smtClean="0"/>
              <a:t>5/12/2024</a:t>
            </a:fld>
            <a:endParaRPr lang="en-US"/>
          </a:p>
        </p:txBody>
      </p:sp>
      <p:sp>
        <p:nvSpPr>
          <p:cNvPr id="6" name="Footer Placeholder 5">
            <a:extLst>
              <a:ext uri="{FF2B5EF4-FFF2-40B4-BE49-F238E27FC236}">
                <a16:creationId xmlns:a16="http://schemas.microsoft.com/office/drawing/2014/main" id="{894D9A29-9BA0-F9A9-210F-BBDA2F2948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2A8F45-633E-8798-12E9-6253A7827F78}"/>
              </a:ext>
            </a:extLst>
          </p:cNvPr>
          <p:cNvSpPr>
            <a:spLocks noGrp="1"/>
          </p:cNvSpPr>
          <p:nvPr>
            <p:ph type="sldNum" sz="quarter" idx="12"/>
          </p:nvPr>
        </p:nvSpPr>
        <p:spPr/>
        <p:txBody>
          <a:bodyPr/>
          <a:lstStyle/>
          <a:p>
            <a:fld id="{9FB011AD-D45C-4D16-89E5-805EC1E56918}" type="slidenum">
              <a:rPr lang="en-US" smtClean="0"/>
              <a:t>‹#›</a:t>
            </a:fld>
            <a:endParaRPr lang="en-US"/>
          </a:p>
        </p:txBody>
      </p:sp>
    </p:spTree>
    <p:extLst>
      <p:ext uri="{BB962C8B-B14F-4D97-AF65-F5344CB8AC3E}">
        <p14:creationId xmlns:p14="http://schemas.microsoft.com/office/powerpoint/2010/main" val="1860219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E93EE0-C02E-D273-4F95-D4AEB01BA0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0147D3-0BA8-99C2-2C90-AE77954699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D19CDA-E1DD-68EE-F6F7-E78064359E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987B7C7-3892-46F6-A682-B90D7F84F1F2}" type="datetimeFigureOut">
              <a:rPr lang="en-US" smtClean="0"/>
              <a:t>5/12/2024</a:t>
            </a:fld>
            <a:endParaRPr lang="en-US"/>
          </a:p>
        </p:txBody>
      </p:sp>
      <p:sp>
        <p:nvSpPr>
          <p:cNvPr id="5" name="Footer Placeholder 4">
            <a:extLst>
              <a:ext uri="{FF2B5EF4-FFF2-40B4-BE49-F238E27FC236}">
                <a16:creationId xmlns:a16="http://schemas.microsoft.com/office/drawing/2014/main" id="{D7FD1361-844D-AA06-BA91-B84267FEA6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9352224-FD83-4C1C-02D4-F86E1C4439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FB011AD-D45C-4D16-89E5-805EC1E56918}" type="slidenum">
              <a:rPr lang="en-US" smtClean="0"/>
              <a:t>‹#›</a:t>
            </a:fld>
            <a:endParaRPr lang="en-US"/>
          </a:p>
        </p:txBody>
      </p:sp>
    </p:spTree>
    <p:extLst>
      <p:ext uri="{BB962C8B-B14F-4D97-AF65-F5344CB8AC3E}">
        <p14:creationId xmlns:p14="http://schemas.microsoft.com/office/powerpoint/2010/main" val="1810709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C90045C-6C6F-86C2-5BBA-39F9642CABC4}"/>
              </a:ext>
            </a:extLst>
          </p:cNvPr>
          <p:cNvPicPr>
            <a:picLocks noChangeAspect="1"/>
          </p:cNvPicPr>
          <p:nvPr/>
        </p:nvPicPr>
        <p:blipFill rotWithShape="1">
          <a:blip r:embed="rId2"/>
          <a:srcRect t="12207" r="1" b="12578"/>
          <a:stretch/>
        </p:blipFill>
        <p:spPr>
          <a:xfrm>
            <a:off x="-3447" y="-1"/>
            <a:ext cx="12195447" cy="6879745"/>
          </a:xfrm>
          <a:prstGeom prst="rect">
            <a:avLst/>
          </a:prstGeom>
        </p:spPr>
      </p:pic>
      <p:sp>
        <p:nvSpPr>
          <p:cNvPr id="16" name="Rectangle 15">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589414" y="-733991"/>
            <a:ext cx="3020876" cy="12206596"/>
          </a:xfrm>
          <a:prstGeom prst="rect">
            <a:avLst/>
          </a:prstGeom>
          <a:gradFill flip="none" rotWithShape="1">
            <a:gsLst>
              <a:gs pos="21000">
                <a:srgbClr val="000000">
                  <a:alpha val="62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6567EA8-C72D-4B9B-D23F-6B2E9F9C9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46" y="0"/>
            <a:ext cx="2843402" cy="6879745"/>
          </a:xfrm>
          <a:prstGeom prst="rect">
            <a:avLst/>
          </a:prstGeom>
          <a:gradFill flip="none" rotWithShape="1">
            <a:gsLst>
              <a:gs pos="5000">
                <a:schemeClr val="accent2"/>
              </a:gs>
              <a:gs pos="49000">
                <a:schemeClr val="accent5">
                  <a:lumMod val="60000"/>
                  <a:lumOff val="40000"/>
                  <a:alpha val="0"/>
                </a:schemeClr>
              </a:gs>
            </a:gsLst>
            <a:lin ang="9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EFBFA78-9360-1E01-5448-6D5AE0A32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38704" y="21736"/>
            <a:ext cx="3152862" cy="6858008"/>
          </a:xfrm>
          <a:prstGeom prst="rect">
            <a:avLst/>
          </a:prstGeom>
          <a:gradFill flip="none" rotWithShape="1">
            <a:gsLst>
              <a:gs pos="5000">
                <a:schemeClr val="accent5">
                  <a:alpha val="48000"/>
                </a:schemeClr>
              </a:gs>
              <a:gs pos="42000">
                <a:schemeClr val="accent5">
                  <a:alpha val="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740453C-744F-DB3A-47EC-15EACE1DC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47" y="5288433"/>
            <a:ext cx="12199706" cy="1591311"/>
          </a:xfrm>
          <a:prstGeom prst="rect">
            <a:avLst/>
          </a:prstGeom>
          <a:gradFill flip="none" rotWithShape="1">
            <a:gsLst>
              <a:gs pos="0">
                <a:schemeClr val="accent2"/>
              </a:gs>
              <a:gs pos="49000">
                <a:schemeClr val="accent2">
                  <a:alpha val="0"/>
                </a:schemeClr>
              </a:gs>
            </a:gsLst>
            <a:lin ang="588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B6924B03-77BD-EAE3-2854-43363FF8E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84596" y="2224929"/>
            <a:ext cx="3866773" cy="5442859"/>
          </a:xfrm>
          <a:prstGeom prst="rect">
            <a:avLst/>
          </a:prstGeom>
          <a:gradFill flip="none" rotWithShape="1">
            <a:gsLst>
              <a:gs pos="0">
                <a:schemeClr val="accent5"/>
              </a:gs>
              <a:gs pos="54000">
                <a:schemeClr val="accent5">
                  <a:lumMod val="60000"/>
                  <a:lumOff val="40000"/>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0D1C52-11CB-1BC1-38E8-219CE157377F}"/>
              </a:ext>
            </a:extLst>
          </p:cNvPr>
          <p:cNvSpPr>
            <a:spLocks noGrp="1"/>
          </p:cNvSpPr>
          <p:nvPr>
            <p:ph type="ctrTitle"/>
          </p:nvPr>
        </p:nvSpPr>
        <p:spPr>
          <a:xfrm>
            <a:off x="859028" y="4121944"/>
            <a:ext cx="7927785" cy="1620665"/>
          </a:xfrm>
        </p:spPr>
        <p:txBody>
          <a:bodyPr>
            <a:normAutofit/>
          </a:bodyPr>
          <a:lstStyle/>
          <a:p>
            <a:pPr algn="l"/>
            <a:r>
              <a:rPr lang="en-US" sz="4000">
                <a:solidFill>
                  <a:srgbClr val="FFFFFF"/>
                </a:solidFill>
              </a:rPr>
              <a:t>Prestressed Concrete</a:t>
            </a:r>
          </a:p>
        </p:txBody>
      </p:sp>
      <p:sp>
        <p:nvSpPr>
          <p:cNvPr id="3" name="Subtitle 2">
            <a:extLst>
              <a:ext uri="{FF2B5EF4-FFF2-40B4-BE49-F238E27FC236}">
                <a16:creationId xmlns:a16="http://schemas.microsoft.com/office/drawing/2014/main" id="{EE2C8998-EDB7-68AA-1EC8-838EDD12917A}"/>
              </a:ext>
            </a:extLst>
          </p:cNvPr>
          <p:cNvSpPr>
            <a:spLocks noGrp="1"/>
          </p:cNvSpPr>
          <p:nvPr>
            <p:ph type="subTitle" idx="1"/>
          </p:nvPr>
        </p:nvSpPr>
        <p:spPr>
          <a:xfrm>
            <a:off x="859028" y="5737867"/>
            <a:ext cx="7942381" cy="618479"/>
          </a:xfrm>
        </p:spPr>
        <p:txBody>
          <a:bodyPr>
            <a:normAutofit/>
          </a:bodyPr>
          <a:lstStyle/>
          <a:p>
            <a:pPr algn="l"/>
            <a:r>
              <a:rPr lang="en-US" sz="2000">
                <a:solidFill>
                  <a:srgbClr val="FFFFFF"/>
                </a:solidFill>
              </a:rPr>
              <a:t>Lecture 2</a:t>
            </a:r>
          </a:p>
        </p:txBody>
      </p:sp>
    </p:spTree>
    <p:extLst>
      <p:ext uri="{BB962C8B-B14F-4D97-AF65-F5344CB8AC3E}">
        <p14:creationId xmlns:p14="http://schemas.microsoft.com/office/powerpoint/2010/main" val="157847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ED95D-0B1A-5AB6-A96B-C12ABD082509}"/>
              </a:ext>
            </a:extLst>
          </p:cNvPr>
          <p:cNvSpPr>
            <a:spLocks noGrp="1"/>
          </p:cNvSpPr>
          <p:nvPr>
            <p:ph type="title"/>
          </p:nvPr>
        </p:nvSpPr>
        <p:spPr/>
        <p:txBody>
          <a:bodyPr>
            <a:normAutofit/>
          </a:bodyPr>
          <a:lstStyle/>
          <a:p>
            <a:r>
              <a:rPr lang="en-US" sz="2400" dirty="0">
                <a:solidFill>
                  <a:srgbClr val="FF0000"/>
                </a:solidFill>
              </a:rPr>
              <a:t>Example 2</a:t>
            </a:r>
          </a:p>
        </p:txBody>
      </p:sp>
      <p:sp>
        <p:nvSpPr>
          <p:cNvPr id="3" name="Content Placeholder 2">
            <a:extLst>
              <a:ext uri="{FF2B5EF4-FFF2-40B4-BE49-F238E27FC236}">
                <a16:creationId xmlns:a16="http://schemas.microsoft.com/office/drawing/2014/main" id="{FC9A6250-FA13-1DDD-F094-776202DE75F9}"/>
              </a:ext>
            </a:extLst>
          </p:cNvPr>
          <p:cNvSpPr>
            <a:spLocks noGrp="1"/>
          </p:cNvSpPr>
          <p:nvPr>
            <p:ph idx="1"/>
          </p:nvPr>
        </p:nvSpPr>
        <p:spPr/>
        <p:txBody>
          <a:bodyPr>
            <a:normAutofit lnSpcReduction="10000"/>
          </a:bodyPr>
          <a:lstStyle/>
          <a:p>
            <a:pPr marL="0" indent="0">
              <a:lnSpc>
                <a:spcPct val="115000"/>
              </a:lnSpc>
              <a:spcAft>
                <a:spcPts val="800"/>
              </a:spcAft>
              <a:buNone/>
            </a:pPr>
            <a:r>
              <a:rPr lang="en-US" sz="2800" kern="0" dirty="0">
                <a:solidFill>
                  <a:srgbClr val="231F20"/>
                </a:solidFill>
                <a:effectLst/>
                <a:latin typeface="Generic69-Regular"/>
                <a:ea typeface="Aptos" panose="020B0004020202020204" pitchFamily="34" charset="0"/>
                <a:cs typeface="Generic69-Regular"/>
              </a:rPr>
              <a:t>A rectangular concrete beam of cross-section 30 cm deep                                                         </a:t>
            </a:r>
            <a:r>
              <a:rPr lang="en-US" sz="2800" kern="0" dirty="0">
                <a:solidFill>
                  <a:srgbClr val="FF0000"/>
                </a:solidFill>
                <a:effectLst/>
                <a:latin typeface="Generic69-Regular"/>
                <a:ea typeface="Aptos" panose="020B0004020202020204" pitchFamily="34" charset="0"/>
                <a:cs typeface="Generic69-Regular"/>
              </a:rPr>
              <a:t> </a:t>
            </a:r>
            <a:r>
              <a:rPr lang="en-US" sz="2800" kern="0" dirty="0">
                <a:solidFill>
                  <a:srgbClr val="231F20"/>
                </a:solidFill>
                <a:effectLst/>
                <a:latin typeface="Generic69-Regular"/>
                <a:ea typeface="Aptos" panose="020B0004020202020204" pitchFamily="34" charset="0"/>
                <a:cs typeface="Generic69-Regular"/>
              </a:rPr>
              <a:t> and 20 cm wide is prestressed by means of 15 wires of 5 mm diameter located 6.5 cm from the bottom of the beam and 3 wires of diameter of 5 mm, 2.5 cm from the top. Assuming the prestress in the steel as 840 N/mm</a:t>
            </a:r>
            <a:r>
              <a:rPr lang="en-US" sz="2800" kern="0" baseline="30000" dirty="0">
                <a:solidFill>
                  <a:srgbClr val="231F20"/>
                </a:solidFill>
                <a:effectLst/>
                <a:latin typeface="Generic69-Regular"/>
                <a:ea typeface="Aptos" panose="020B0004020202020204" pitchFamily="34" charset="0"/>
                <a:cs typeface="Generic69-Regular"/>
              </a:rPr>
              <a:t>2</a:t>
            </a:r>
            <a:r>
              <a:rPr lang="en-US" sz="2800" kern="0" dirty="0">
                <a:solidFill>
                  <a:srgbClr val="231F20"/>
                </a:solidFill>
                <a:effectLst/>
                <a:latin typeface="Generic69-Regular"/>
                <a:ea typeface="Aptos" panose="020B0004020202020204" pitchFamily="34" charset="0"/>
                <a:cs typeface="Generic69-Regular"/>
              </a:rPr>
              <a:t>, calculate the stresses at the extreme fibers of the mid-span section when the beam is supporting its own weight over a span of 6 m. If a uniformly distributed live load of 6 </a:t>
            </a:r>
            <a:r>
              <a:rPr lang="en-US" sz="2800" kern="0" dirty="0" err="1">
                <a:solidFill>
                  <a:srgbClr val="231F20"/>
                </a:solidFill>
                <a:effectLst/>
                <a:latin typeface="Generic69-Regular"/>
                <a:ea typeface="Aptos" panose="020B0004020202020204" pitchFamily="34" charset="0"/>
                <a:cs typeface="Generic69-Regular"/>
              </a:rPr>
              <a:t>kN</a:t>
            </a:r>
            <a:r>
              <a:rPr lang="en-US" sz="2800" kern="0" dirty="0">
                <a:solidFill>
                  <a:srgbClr val="231F20"/>
                </a:solidFill>
                <a:effectLst/>
                <a:latin typeface="Generic69-Regular"/>
                <a:ea typeface="Aptos" panose="020B0004020202020204" pitchFamily="34" charset="0"/>
                <a:cs typeface="Generic69-Regular"/>
              </a:rPr>
              <a:t>/m is imposed, evaluate the maximum working stress in concrete. The density of concrete is 24 </a:t>
            </a:r>
            <a:r>
              <a:rPr lang="en-US" sz="2800" kern="0" dirty="0" err="1">
                <a:solidFill>
                  <a:srgbClr val="231F20"/>
                </a:solidFill>
                <a:effectLst/>
                <a:latin typeface="Generic69-Regular"/>
                <a:ea typeface="Aptos" panose="020B0004020202020204" pitchFamily="34" charset="0"/>
                <a:cs typeface="Generic69-Regular"/>
              </a:rPr>
              <a:t>kN</a:t>
            </a:r>
            <a:r>
              <a:rPr lang="en-US" sz="2800" kern="0" dirty="0">
                <a:solidFill>
                  <a:srgbClr val="231F20"/>
                </a:solidFill>
                <a:effectLst/>
                <a:latin typeface="Generic69-Regular"/>
                <a:ea typeface="Aptos" panose="020B0004020202020204" pitchFamily="34" charset="0"/>
                <a:cs typeface="Generic69-Regular"/>
              </a:rPr>
              <a:t>/m</a:t>
            </a:r>
            <a:r>
              <a:rPr lang="en-US" sz="2800" kern="0" baseline="30000" dirty="0">
                <a:solidFill>
                  <a:srgbClr val="231F20"/>
                </a:solidFill>
                <a:effectLst/>
                <a:latin typeface="Generic69-Regular"/>
                <a:ea typeface="Aptos" panose="020B0004020202020204" pitchFamily="34" charset="0"/>
                <a:cs typeface="Generic69-Regular"/>
              </a:rPr>
              <a:t>3</a:t>
            </a:r>
            <a:r>
              <a:rPr lang="en-US" sz="2800" kern="0" dirty="0">
                <a:solidFill>
                  <a:srgbClr val="231F20"/>
                </a:solidFill>
                <a:effectLst/>
                <a:latin typeface="Generic69-Regular"/>
                <a:ea typeface="Aptos" panose="020B0004020202020204" pitchFamily="34" charset="0"/>
                <a:cs typeface="Generic69-Regular"/>
              </a:rPr>
              <a:t>.</a:t>
            </a:r>
            <a:endParaRPr lang="en-US" sz="2400" kern="1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492029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68939-257F-86F9-D514-3916248ED585}"/>
              </a:ext>
            </a:extLst>
          </p:cNvPr>
          <p:cNvSpPr>
            <a:spLocks noGrp="1"/>
          </p:cNvSpPr>
          <p:nvPr>
            <p:ph type="title"/>
          </p:nvPr>
        </p:nvSpPr>
        <p:spPr>
          <a:xfrm>
            <a:off x="838200" y="365126"/>
            <a:ext cx="10515600" cy="557742"/>
          </a:xfrm>
        </p:spPr>
        <p:txBody>
          <a:bodyPr/>
          <a:lstStyle/>
          <a:p>
            <a:r>
              <a:rPr kumimoji="0" lang="en-US" sz="2400" b="0" i="0" u="none" strike="noStrike" kern="1200" cap="none" spc="0" normalizeH="0" baseline="0" noProof="0" dirty="0">
                <a:ln>
                  <a:noFill/>
                </a:ln>
                <a:solidFill>
                  <a:srgbClr val="FF0000"/>
                </a:solidFill>
                <a:effectLst/>
                <a:uLnTx/>
                <a:uFillTx/>
                <a:latin typeface="Aptos Display" panose="02110004020202020204"/>
                <a:ea typeface="+mj-ea"/>
                <a:cs typeface="+mj-cs"/>
              </a:rPr>
              <a:t>Example 2</a:t>
            </a:r>
            <a:endParaRPr lang="en-US" dirty="0"/>
          </a:p>
        </p:txBody>
      </p:sp>
      <p:pic>
        <p:nvPicPr>
          <p:cNvPr id="4" name="Content Placeholder 3">
            <a:extLst>
              <a:ext uri="{FF2B5EF4-FFF2-40B4-BE49-F238E27FC236}">
                <a16:creationId xmlns:a16="http://schemas.microsoft.com/office/drawing/2014/main" id="{DF842D78-B2C0-D7B3-DC19-04F58A17330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0267" y="1083732"/>
            <a:ext cx="5545666" cy="5774267"/>
          </a:xfrm>
          <a:prstGeom prst="rect">
            <a:avLst/>
          </a:prstGeom>
          <a:noFill/>
          <a:ln>
            <a:noFill/>
          </a:ln>
        </p:spPr>
      </p:pic>
    </p:spTree>
    <p:extLst>
      <p:ext uri="{BB962C8B-B14F-4D97-AF65-F5344CB8AC3E}">
        <p14:creationId xmlns:p14="http://schemas.microsoft.com/office/powerpoint/2010/main" val="3391157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2422E-E96B-0ACF-E0F2-10618D38906F}"/>
              </a:ext>
            </a:extLst>
          </p:cNvPr>
          <p:cNvSpPr>
            <a:spLocks noGrp="1"/>
          </p:cNvSpPr>
          <p:nvPr>
            <p:ph type="title"/>
          </p:nvPr>
        </p:nvSpPr>
        <p:spPr/>
        <p:txBody>
          <a:bodyPr/>
          <a:lstStyle/>
          <a:p>
            <a:r>
              <a:rPr kumimoji="0" lang="en-US" sz="2400" b="0" i="0" u="none" strike="noStrike" kern="1200" cap="none" spc="0" normalizeH="0" baseline="0" noProof="0" dirty="0">
                <a:ln>
                  <a:noFill/>
                </a:ln>
                <a:solidFill>
                  <a:srgbClr val="FF0000"/>
                </a:solidFill>
                <a:effectLst/>
                <a:uLnTx/>
                <a:uFillTx/>
                <a:latin typeface="Aptos Display" panose="02110004020202020204"/>
                <a:ea typeface="+mj-ea"/>
                <a:cs typeface="+mj-cs"/>
              </a:rPr>
              <a:t>Example 2</a:t>
            </a:r>
            <a:endParaRPr lang="en-US" dirty="0"/>
          </a:p>
        </p:txBody>
      </p:sp>
      <p:pic>
        <p:nvPicPr>
          <p:cNvPr id="4" name="Content Placeholder 3">
            <a:extLst>
              <a:ext uri="{FF2B5EF4-FFF2-40B4-BE49-F238E27FC236}">
                <a16:creationId xmlns:a16="http://schemas.microsoft.com/office/drawing/2014/main" id="{C82AC97E-9640-1A3E-50E3-C9A521D077A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2751" y="2755200"/>
            <a:ext cx="8239026" cy="3428784"/>
          </a:xfrm>
          <a:prstGeom prst="rect">
            <a:avLst/>
          </a:prstGeom>
          <a:noFill/>
          <a:ln>
            <a:noFill/>
          </a:ln>
        </p:spPr>
      </p:pic>
    </p:spTree>
    <p:extLst>
      <p:ext uri="{BB962C8B-B14F-4D97-AF65-F5344CB8AC3E}">
        <p14:creationId xmlns:p14="http://schemas.microsoft.com/office/powerpoint/2010/main" val="2939064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B93EF-5608-1AFA-B7DE-C66A1F8F2994}"/>
              </a:ext>
            </a:extLst>
          </p:cNvPr>
          <p:cNvSpPr>
            <a:spLocks noGrp="1"/>
          </p:cNvSpPr>
          <p:nvPr>
            <p:ph type="title"/>
          </p:nvPr>
        </p:nvSpPr>
        <p:spPr/>
        <p:txBody>
          <a:bodyPr>
            <a:normAutofit/>
          </a:bodyPr>
          <a:lstStyle/>
          <a:p>
            <a:r>
              <a:rPr kumimoji="0" lang="en-US" sz="2400" b="0" i="0" u="none" strike="noStrike" kern="0" cap="none" spc="0" normalizeH="0" baseline="0" noProof="0" dirty="0">
                <a:ln>
                  <a:noFill/>
                </a:ln>
                <a:solidFill>
                  <a:srgbClr val="FF0000"/>
                </a:solidFill>
                <a:effectLst/>
                <a:uLnTx/>
                <a:uFillTx/>
                <a:latin typeface="Generic76-Regular"/>
                <a:ea typeface="Aptos" panose="020B0004020202020204" pitchFamily="34" charset="0"/>
                <a:cs typeface="Generic76-Regular"/>
              </a:rPr>
              <a:t>Example</a:t>
            </a:r>
            <a:r>
              <a:rPr kumimoji="0" lang="en-US" sz="2400" b="0" i="0" u="none" strike="noStrike" kern="0" cap="none" spc="0" normalizeH="0" baseline="0" noProof="0" dirty="0">
                <a:ln>
                  <a:noFill/>
                </a:ln>
                <a:solidFill>
                  <a:srgbClr val="231F20"/>
                </a:solidFill>
                <a:effectLst/>
                <a:uLnTx/>
                <a:uFillTx/>
                <a:latin typeface="Generic76-Regular"/>
                <a:ea typeface="Aptos" panose="020B0004020202020204" pitchFamily="34" charset="0"/>
                <a:cs typeface="Generic76-Regular"/>
              </a:rPr>
              <a:t> </a:t>
            </a:r>
            <a:r>
              <a:rPr kumimoji="0" lang="en-US" sz="2400" b="0" i="0" u="none" strike="noStrike" kern="0" cap="none" spc="0" normalizeH="0" baseline="0" noProof="0" dirty="0">
                <a:ln>
                  <a:noFill/>
                </a:ln>
                <a:solidFill>
                  <a:srgbClr val="FF0000"/>
                </a:solidFill>
                <a:effectLst/>
                <a:uLnTx/>
                <a:uFillTx/>
                <a:latin typeface="Generic76-Regular"/>
                <a:ea typeface="Aptos" panose="020B0004020202020204" pitchFamily="34" charset="0"/>
                <a:cs typeface="Generic76-Regular"/>
              </a:rPr>
              <a:t>3</a:t>
            </a:r>
            <a:endParaRPr lang="en-US" sz="2400" dirty="0"/>
          </a:p>
        </p:txBody>
      </p:sp>
      <p:sp>
        <p:nvSpPr>
          <p:cNvPr id="3" name="Content Placeholder 2">
            <a:extLst>
              <a:ext uri="{FF2B5EF4-FFF2-40B4-BE49-F238E27FC236}">
                <a16:creationId xmlns:a16="http://schemas.microsoft.com/office/drawing/2014/main" id="{496D8E2C-9D41-A9DF-C420-D905CD144F4C}"/>
              </a:ext>
            </a:extLst>
          </p:cNvPr>
          <p:cNvSpPr>
            <a:spLocks noGrp="1"/>
          </p:cNvSpPr>
          <p:nvPr>
            <p:ph idx="1"/>
          </p:nvPr>
        </p:nvSpPr>
        <p:spPr/>
        <p:txBody>
          <a:bodyPr/>
          <a:lstStyle/>
          <a:p>
            <a:pPr>
              <a:lnSpc>
                <a:spcPct val="115000"/>
              </a:lnSpc>
              <a:spcAft>
                <a:spcPts val="800"/>
              </a:spcAft>
            </a:pPr>
            <a:r>
              <a:rPr lang="en-US" sz="1800" kern="0" dirty="0">
                <a:solidFill>
                  <a:srgbClr val="231F20"/>
                </a:solidFill>
                <a:effectLst/>
                <a:latin typeface="Generic69-Regular"/>
                <a:ea typeface="Aptos" panose="020B0004020202020204" pitchFamily="34" charset="0"/>
                <a:cs typeface="Generic69-Regular"/>
              </a:rPr>
              <a:t>An unsymmetrical I-section beam is used to support an                                                               imposed load of 2 </a:t>
            </a:r>
            <a:r>
              <a:rPr lang="en-US" sz="1800" kern="0" dirty="0" err="1">
                <a:solidFill>
                  <a:srgbClr val="231F20"/>
                </a:solidFill>
                <a:effectLst/>
                <a:latin typeface="Generic69-Regular"/>
                <a:ea typeface="Aptos" panose="020B0004020202020204" pitchFamily="34" charset="0"/>
                <a:cs typeface="Generic69-Regular"/>
              </a:rPr>
              <a:t>kN</a:t>
            </a:r>
            <a:r>
              <a:rPr lang="en-US" sz="1800" kern="0" dirty="0">
                <a:solidFill>
                  <a:srgbClr val="231F20"/>
                </a:solidFill>
                <a:effectLst/>
                <a:latin typeface="Generic69-Regular"/>
                <a:ea typeface="Aptos" panose="020B0004020202020204" pitchFamily="34" charset="0"/>
                <a:cs typeface="Generic69-Regular"/>
              </a:rPr>
              <a:t>/m over a span of 8 m. The sectional details are top flange, 300 mm wide and 60 mm thick; bottom flange, 100 mm wide and 60 mm thick; thickness of the web = 80 mm; overall depth of the beam = 400 mm. At the center of the span, the effective prestressing force of 100 </a:t>
            </a:r>
            <a:r>
              <a:rPr lang="en-US" sz="1800" kern="0" dirty="0" err="1">
                <a:solidFill>
                  <a:srgbClr val="231F20"/>
                </a:solidFill>
                <a:effectLst/>
                <a:latin typeface="Generic69-Regular"/>
                <a:ea typeface="Aptos" panose="020B0004020202020204" pitchFamily="34" charset="0"/>
                <a:cs typeface="Generic69-Regular"/>
              </a:rPr>
              <a:t>kN</a:t>
            </a:r>
            <a:r>
              <a:rPr lang="en-US" sz="1800" kern="0" dirty="0">
                <a:solidFill>
                  <a:srgbClr val="231F20"/>
                </a:solidFill>
                <a:effectLst/>
                <a:latin typeface="Generic69-Regular"/>
                <a:ea typeface="Aptos" panose="020B0004020202020204" pitchFamily="34" charset="0"/>
                <a:cs typeface="Generic69-Regular"/>
              </a:rPr>
              <a:t> is located at 50 mm from the soffit of the beam. Estimate the stresses at the center-of-span section of the beam for the following load conditions:</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nSpc>
                <a:spcPct val="115000"/>
              </a:lnSpc>
              <a:spcAft>
                <a:spcPts val="800"/>
              </a:spcAft>
            </a:pPr>
            <a:r>
              <a:rPr lang="en-US" sz="1800" kern="0" dirty="0">
                <a:solidFill>
                  <a:srgbClr val="231F20"/>
                </a:solidFill>
                <a:effectLst/>
                <a:latin typeface="Generic69-Regular"/>
                <a:ea typeface="Aptos" panose="020B0004020202020204" pitchFamily="34" charset="0"/>
                <a:cs typeface="Generic69-Regular"/>
              </a:rPr>
              <a:t>(a) Prestress + self-weight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nSpc>
                <a:spcPct val="115000"/>
              </a:lnSpc>
              <a:spcAft>
                <a:spcPts val="800"/>
              </a:spcAft>
            </a:pPr>
            <a:r>
              <a:rPr lang="en-US" sz="1800" kern="0" dirty="0">
                <a:solidFill>
                  <a:srgbClr val="231F20"/>
                </a:solidFill>
                <a:effectLst/>
                <a:latin typeface="Generic69-Regular"/>
                <a:ea typeface="Aptos" panose="020B0004020202020204" pitchFamily="34" charset="0"/>
                <a:cs typeface="Generic69-Regular"/>
              </a:rPr>
              <a:t>(b) Prestress + self-weight + live load</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972243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C1F9B-EF51-E60A-C01A-ACE10A892BE5}"/>
              </a:ext>
            </a:extLst>
          </p:cNvPr>
          <p:cNvSpPr>
            <a:spLocks noGrp="1"/>
          </p:cNvSpPr>
          <p:nvPr>
            <p:ph type="title"/>
          </p:nvPr>
        </p:nvSpPr>
        <p:spPr/>
        <p:txBody>
          <a:bodyPr/>
          <a:lstStyle/>
          <a:p>
            <a:r>
              <a:rPr kumimoji="0" lang="en-US" sz="2400" b="0" i="0" u="none" strike="noStrike" kern="0" cap="none" spc="0" normalizeH="0" baseline="0" noProof="0" dirty="0">
                <a:ln>
                  <a:noFill/>
                </a:ln>
                <a:solidFill>
                  <a:srgbClr val="FF0000"/>
                </a:solidFill>
                <a:effectLst/>
                <a:uLnTx/>
                <a:uFillTx/>
                <a:latin typeface="Generic76-Regular"/>
                <a:ea typeface="Aptos" panose="020B0004020202020204" pitchFamily="34" charset="0"/>
                <a:cs typeface="Generic76-Regular"/>
              </a:rPr>
              <a:t>Example</a:t>
            </a:r>
            <a:r>
              <a:rPr kumimoji="0" lang="en-US" sz="2400" b="0" i="0" u="none" strike="noStrike" kern="0" cap="none" spc="0" normalizeH="0" baseline="0" noProof="0" dirty="0">
                <a:ln>
                  <a:noFill/>
                </a:ln>
                <a:solidFill>
                  <a:srgbClr val="231F20"/>
                </a:solidFill>
                <a:effectLst/>
                <a:uLnTx/>
                <a:uFillTx/>
                <a:latin typeface="Generic76-Regular"/>
                <a:ea typeface="Aptos" panose="020B0004020202020204" pitchFamily="34" charset="0"/>
                <a:cs typeface="Generic76-Regular"/>
              </a:rPr>
              <a:t> </a:t>
            </a:r>
            <a:r>
              <a:rPr kumimoji="0" lang="en-US" sz="2400" b="0" i="0" u="none" strike="noStrike" kern="0" cap="none" spc="0" normalizeH="0" baseline="0" noProof="0" dirty="0">
                <a:ln>
                  <a:noFill/>
                </a:ln>
                <a:solidFill>
                  <a:srgbClr val="FF0000"/>
                </a:solidFill>
                <a:effectLst/>
                <a:uLnTx/>
                <a:uFillTx/>
                <a:latin typeface="Generic76-Regular"/>
                <a:ea typeface="Aptos" panose="020B0004020202020204" pitchFamily="34" charset="0"/>
                <a:cs typeface="Generic76-Regular"/>
              </a:rPr>
              <a:t>3</a:t>
            </a:r>
            <a:endParaRPr lang="en-US" dirty="0"/>
          </a:p>
        </p:txBody>
      </p:sp>
      <p:pic>
        <p:nvPicPr>
          <p:cNvPr id="4" name="Content Placeholder 3">
            <a:extLst>
              <a:ext uri="{FF2B5EF4-FFF2-40B4-BE49-F238E27FC236}">
                <a16:creationId xmlns:a16="http://schemas.microsoft.com/office/drawing/2014/main" id="{8EBB489A-F6B4-F7FA-7393-627643826B0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67786" y="1414020"/>
            <a:ext cx="7466028" cy="5078855"/>
          </a:xfrm>
          <a:prstGeom prst="rect">
            <a:avLst/>
          </a:prstGeom>
          <a:noFill/>
          <a:ln>
            <a:noFill/>
          </a:ln>
        </p:spPr>
      </p:pic>
    </p:spTree>
    <p:extLst>
      <p:ext uri="{BB962C8B-B14F-4D97-AF65-F5344CB8AC3E}">
        <p14:creationId xmlns:p14="http://schemas.microsoft.com/office/powerpoint/2010/main" val="3382516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5E98B-2CFF-CD2D-8434-BB489A424034}"/>
              </a:ext>
            </a:extLst>
          </p:cNvPr>
          <p:cNvSpPr>
            <a:spLocks noGrp="1"/>
          </p:cNvSpPr>
          <p:nvPr>
            <p:ph type="title"/>
          </p:nvPr>
        </p:nvSpPr>
        <p:spPr>
          <a:xfrm>
            <a:off x="838200" y="365125"/>
            <a:ext cx="10515600" cy="564169"/>
          </a:xfrm>
        </p:spPr>
        <p:txBody>
          <a:bodyPr/>
          <a:lstStyle/>
          <a:p>
            <a:r>
              <a:rPr kumimoji="0" lang="en-US" sz="2400" b="0" i="0" u="none" strike="noStrike" kern="0" cap="none" spc="0" normalizeH="0" baseline="0" noProof="0" dirty="0">
                <a:ln>
                  <a:noFill/>
                </a:ln>
                <a:solidFill>
                  <a:srgbClr val="FF0000"/>
                </a:solidFill>
                <a:effectLst/>
                <a:uLnTx/>
                <a:uFillTx/>
                <a:latin typeface="Generic76-Regular"/>
                <a:ea typeface="Aptos" panose="020B0004020202020204" pitchFamily="34" charset="0"/>
                <a:cs typeface="Generic76-Regular"/>
              </a:rPr>
              <a:t>Example</a:t>
            </a:r>
            <a:r>
              <a:rPr kumimoji="0" lang="en-US" sz="2400" b="0" i="0" u="none" strike="noStrike" kern="0" cap="none" spc="0" normalizeH="0" baseline="0" noProof="0" dirty="0">
                <a:ln>
                  <a:noFill/>
                </a:ln>
                <a:solidFill>
                  <a:srgbClr val="231F20"/>
                </a:solidFill>
                <a:effectLst/>
                <a:uLnTx/>
                <a:uFillTx/>
                <a:latin typeface="Generic76-Regular"/>
                <a:ea typeface="Aptos" panose="020B0004020202020204" pitchFamily="34" charset="0"/>
                <a:cs typeface="Generic76-Regular"/>
              </a:rPr>
              <a:t> </a:t>
            </a:r>
            <a:r>
              <a:rPr kumimoji="0" lang="en-US" sz="2400" b="0" i="0" u="none" strike="noStrike" kern="0" cap="none" spc="0" normalizeH="0" baseline="0" noProof="0" dirty="0">
                <a:ln>
                  <a:noFill/>
                </a:ln>
                <a:solidFill>
                  <a:srgbClr val="FF0000"/>
                </a:solidFill>
                <a:effectLst/>
                <a:uLnTx/>
                <a:uFillTx/>
                <a:latin typeface="Generic76-Regular"/>
                <a:ea typeface="Aptos" panose="020B0004020202020204" pitchFamily="34" charset="0"/>
                <a:cs typeface="Generic76-Regular"/>
              </a:rPr>
              <a:t>3</a:t>
            </a:r>
            <a:endParaRPr lang="en-US" dirty="0"/>
          </a:p>
        </p:txBody>
      </p:sp>
      <p:pic>
        <p:nvPicPr>
          <p:cNvPr id="4" name="Content Placeholder 3">
            <a:extLst>
              <a:ext uri="{FF2B5EF4-FFF2-40B4-BE49-F238E27FC236}">
                <a16:creationId xmlns:a16="http://schemas.microsoft.com/office/drawing/2014/main" id="{48C29DFF-9174-58E3-5BD5-A7B80340096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8667" y="1185333"/>
            <a:ext cx="8585200" cy="5596467"/>
          </a:xfrm>
          <a:prstGeom prst="rect">
            <a:avLst/>
          </a:prstGeom>
          <a:noFill/>
          <a:ln>
            <a:noFill/>
          </a:ln>
        </p:spPr>
      </p:pic>
    </p:spTree>
    <p:extLst>
      <p:ext uri="{BB962C8B-B14F-4D97-AF65-F5344CB8AC3E}">
        <p14:creationId xmlns:p14="http://schemas.microsoft.com/office/powerpoint/2010/main" val="2197146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C87B4-4B18-5D2A-AC23-12DB0C61A3A4}"/>
              </a:ext>
            </a:extLst>
          </p:cNvPr>
          <p:cNvSpPr>
            <a:spLocks noGrp="1"/>
          </p:cNvSpPr>
          <p:nvPr>
            <p:ph type="title"/>
          </p:nvPr>
        </p:nvSpPr>
        <p:spPr/>
        <p:txBody>
          <a:bodyPr>
            <a:normAutofit/>
          </a:bodyPr>
          <a:lstStyle/>
          <a:p>
            <a:r>
              <a:rPr kumimoji="0" lang="en-US" sz="2400" b="0" i="0" u="none" strike="noStrike" kern="0" cap="none" spc="0" normalizeH="0" baseline="0" noProof="0" dirty="0">
                <a:ln>
                  <a:noFill/>
                </a:ln>
                <a:solidFill>
                  <a:srgbClr val="FF0000"/>
                </a:solidFill>
                <a:effectLst/>
                <a:uLnTx/>
                <a:uFillTx/>
                <a:latin typeface="Generic76-Regular"/>
                <a:ea typeface="Aptos" panose="020B0004020202020204" pitchFamily="34" charset="0"/>
                <a:cs typeface="Generic76-Regular"/>
              </a:rPr>
              <a:t>Example</a:t>
            </a:r>
            <a:r>
              <a:rPr kumimoji="0" lang="en-US" sz="2400" b="0" i="0" u="none" strike="noStrike" kern="0" cap="none" spc="0" normalizeH="0" baseline="0" noProof="0" dirty="0">
                <a:ln>
                  <a:noFill/>
                </a:ln>
                <a:solidFill>
                  <a:srgbClr val="231F20"/>
                </a:solidFill>
                <a:effectLst/>
                <a:uLnTx/>
                <a:uFillTx/>
                <a:latin typeface="Generic76-Regular"/>
                <a:ea typeface="Aptos" panose="020B0004020202020204" pitchFamily="34" charset="0"/>
                <a:cs typeface="Generic76-Regular"/>
              </a:rPr>
              <a:t> </a:t>
            </a:r>
            <a:r>
              <a:rPr kumimoji="0" lang="en-US" sz="2400" b="0" i="0" u="none" strike="noStrike" kern="0" cap="none" spc="0" normalizeH="0" baseline="0" noProof="0" dirty="0">
                <a:ln>
                  <a:noFill/>
                </a:ln>
                <a:solidFill>
                  <a:srgbClr val="FF0000"/>
                </a:solidFill>
                <a:effectLst/>
                <a:uLnTx/>
                <a:uFillTx/>
                <a:latin typeface="Generic76-Regular"/>
                <a:ea typeface="Aptos" panose="020B0004020202020204" pitchFamily="34" charset="0"/>
                <a:cs typeface="Generic76-Regular"/>
              </a:rPr>
              <a:t>4</a:t>
            </a:r>
            <a:endParaRPr lang="en-US" sz="2400" dirty="0"/>
          </a:p>
        </p:txBody>
      </p:sp>
      <p:sp>
        <p:nvSpPr>
          <p:cNvPr id="3" name="Content Placeholder 2">
            <a:extLst>
              <a:ext uri="{FF2B5EF4-FFF2-40B4-BE49-F238E27FC236}">
                <a16:creationId xmlns:a16="http://schemas.microsoft.com/office/drawing/2014/main" id="{F4276907-21CF-89F7-8C4D-0EF1AF1AD115}"/>
              </a:ext>
            </a:extLst>
          </p:cNvPr>
          <p:cNvSpPr>
            <a:spLocks noGrp="1"/>
          </p:cNvSpPr>
          <p:nvPr>
            <p:ph idx="1"/>
          </p:nvPr>
        </p:nvSpPr>
        <p:spPr/>
        <p:txBody>
          <a:bodyPr/>
          <a:lstStyle/>
          <a:p>
            <a:pPr>
              <a:lnSpc>
                <a:spcPct val="115000"/>
              </a:lnSpc>
              <a:spcAft>
                <a:spcPts val="800"/>
              </a:spcAft>
            </a:pPr>
            <a:r>
              <a:rPr lang="en-US" sz="1800" kern="0" dirty="0">
                <a:solidFill>
                  <a:srgbClr val="231F20"/>
                </a:solidFill>
                <a:effectLst/>
                <a:latin typeface="Generic69-Regular"/>
                <a:ea typeface="Aptos" panose="020B0004020202020204" pitchFamily="34" charset="0"/>
                <a:cs typeface="Generic69-Regular"/>
              </a:rPr>
              <a:t>A rectangular concrete beam, 250 mm wide and 600 mm</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nSpc>
                <a:spcPct val="115000"/>
              </a:lnSpc>
              <a:spcAft>
                <a:spcPts val="800"/>
              </a:spcAft>
            </a:pPr>
            <a:r>
              <a:rPr lang="en-US" sz="1800" kern="0" dirty="0">
                <a:solidFill>
                  <a:srgbClr val="231F20"/>
                </a:solidFill>
                <a:effectLst/>
                <a:latin typeface="Generic69-Regular"/>
                <a:ea typeface="Aptos" panose="020B0004020202020204" pitchFamily="34" charset="0"/>
                <a:cs typeface="Generic69-Regular"/>
              </a:rPr>
              <a:t>deep, is prestressed by means of four 14 mm diameter</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nSpc>
                <a:spcPct val="115000"/>
              </a:lnSpc>
              <a:spcAft>
                <a:spcPts val="800"/>
              </a:spcAft>
            </a:pPr>
            <a:r>
              <a:rPr lang="en-US" sz="1800" kern="0" dirty="0">
                <a:solidFill>
                  <a:srgbClr val="231F20"/>
                </a:solidFill>
                <a:effectLst/>
                <a:latin typeface="Generic69-Regular"/>
                <a:ea typeface="Aptos" panose="020B0004020202020204" pitchFamily="34" charset="0"/>
                <a:cs typeface="Generic69-Regular"/>
              </a:rPr>
              <a:t>high-tensile bars located 200 mm from the soffit of the beam. If the effective</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nSpc>
                <a:spcPct val="115000"/>
              </a:lnSpc>
              <a:spcAft>
                <a:spcPts val="800"/>
              </a:spcAft>
            </a:pPr>
            <a:r>
              <a:rPr lang="en-US" sz="1800" kern="0" dirty="0">
                <a:solidFill>
                  <a:srgbClr val="231F20"/>
                </a:solidFill>
                <a:effectLst/>
                <a:latin typeface="Generic69-Regular"/>
                <a:ea typeface="Aptos" panose="020B0004020202020204" pitchFamily="34" charset="0"/>
                <a:cs typeface="Generic69-Regular"/>
              </a:rPr>
              <a:t>stress in the wires is 700 N/mm2, what is the maximum bending moment that can</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nSpc>
                <a:spcPct val="115000"/>
              </a:lnSpc>
              <a:spcAft>
                <a:spcPts val="800"/>
              </a:spcAft>
            </a:pPr>
            <a:r>
              <a:rPr lang="en-US" sz="1800" kern="0" dirty="0">
                <a:solidFill>
                  <a:srgbClr val="231F20"/>
                </a:solidFill>
                <a:effectLst/>
                <a:latin typeface="Generic69-Regular"/>
                <a:ea typeface="Aptos" panose="020B0004020202020204" pitchFamily="34" charset="0"/>
                <a:cs typeface="Generic69-Regular"/>
              </a:rPr>
              <a:t>be applied to the section without causing tension at the soffit of the beam?</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063596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FEDFE-E577-69DA-95DB-5EBCB0906BB7}"/>
              </a:ext>
            </a:extLst>
          </p:cNvPr>
          <p:cNvSpPr>
            <a:spLocks noGrp="1"/>
          </p:cNvSpPr>
          <p:nvPr>
            <p:ph type="title"/>
          </p:nvPr>
        </p:nvSpPr>
        <p:spPr>
          <a:xfrm>
            <a:off x="838200" y="365126"/>
            <a:ext cx="10515600" cy="583142"/>
          </a:xfrm>
        </p:spPr>
        <p:txBody>
          <a:bodyPr>
            <a:normAutofit/>
          </a:bodyPr>
          <a:lstStyle/>
          <a:p>
            <a:r>
              <a:rPr kumimoji="0" lang="en-US" sz="2400" b="0" i="0" u="none" strike="noStrike" kern="0" cap="none" spc="0" normalizeH="0" baseline="0" noProof="0" dirty="0">
                <a:ln>
                  <a:noFill/>
                </a:ln>
                <a:solidFill>
                  <a:srgbClr val="FF0000"/>
                </a:solidFill>
                <a:effectLst/>
                <a:uLnTx/>
                <a:uFillTx/>
                <a:latin typeface="Generic76-Regular"/>
                <a:ea typeface="Aptos" panose="020B0004020202020204" pitchFamily="34" charset="0"/>
                <a:cs typeface="Generic76-Regular"/>
              </a:rPr>
              <a:t>Example</a:t>
            </a:r>
            <a:r>
              <a:rPr kumimoji="0" lang="en-US" sz="2400" b="0" i="0" u="none" strike="noStrike" kern="0" cap="none" spc="0" normalizeH="0" baseline="0" noProof="0" dirty="0">
                <a:ln>
                  <a:noFill/>
                </a:ln>
                <a:solidFill>
                  <a:srgbClr val="231F20"/>
                </a:solidFill>
                <a:effectLst/>
                <a:uLnTx/>
                <a:uFillTx/>
                <a:latin typeface="Generic76-Regular"/>
                <a:ea typeface="Aptos" panose="020B0004020202020204" pitchFamily="34" charset="0"/>
                <a:cs typeface="Generic76-Regular"/>
              </a:rPr>
              <a:t> </a:t>
            </a:r>
            <a:r>
              <a:rPr kumimoji="0" lang="en-US" sz="2400" b="0" i="0" u="none" strike="noStrike" kern="0" cap="none" spc="0" normalizeH="0" baseline="0" noProof="0" dirty="0">
                <a:ln>
                  <a:noFill/>
                </a:ln>
                <a:solidFill>
                  <a:srgbClr val="FF0000"/>
                </a:solidFill>
                <a:effectLst/>
                <a:uLnTx/>
                <a:uFillTx/>
                <a:latin typeface="Generic76-Regular"/>
                <a:ea typeface="Aptos" panose="020B0004020202020204" pitchFamily="34" charset="0"/>
                <a:cs typeface="Generic76-Regular"/>
              </a:rPr>
              <a:t>4</a:t>
            </a:r>
            <a:endParaRPr lang="en-US" sz="2400" dirty="0"/>
          </a:p>
        </p:txBody>
      </p:sp>
      <p:pic>
        <p:nvPicPr>
          <p:cNvPr id="4" name="Content Placeholder 3">
            <a:extLst>
              <a:ext uri="{FF2B5EF4-FFF2-40B4-BE49-F238E27FC236}">
                <a16:creationId xmlns:a16="http://schemas.microsoft.com/office/drawing/2014/main" id="{F885EE82-8C14-82AE-762D-07BCE6472F1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1867" y="1151468"/>
            <a:ext cx="8602133" cy="6088318"/>
          </a:xfrm>
          <a:prstGeom prst="rect">
            <a:avLst/>
          </a:prstGeom>
          <a:noFill/>
          <a:ln>
            <a:noFill/>
          </a:ln>
        </p:spPr>
      </p:pic>
      <p:pic>
        <p:nvPicPr>
          <p:cNvPr id="5" name="Picture 4">
            <a:extLst>
              <a:ext uri="{FF2B5EF4-FFF2-40B4-BE49-F238E27FC236}">
                <a16:creationId xmlns:a16="http://schemas.microsoft.com/office/drawing/2014/main" id="{B4B97F15-FF22-ECA3-55A6-EC5F998D9F5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6059" y="6190616"/>
            <a:ext cx="8399282" cy="1049170"/>
          </a:xfrm>
          <a:prstGeom prst="rect">
            <a:avLst/>
          </a:prstGeom>
          <a:noFill/>
          <a:ln>
            <a:noFill/>
          </a:ln>
        </p:spPr>
      </p:pic>
    </p:spTree>
    <p:extLst>
      <p:ext uri="{BB962C8B-B14F-4D97-AF65-F5344CB8AC3E}">
        <p14:creationId xmlns:p14="http://schemas.microsoft.com/office/powerpoint/2010/main" val="2765418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FE4F7-5746-939E-C839-BEDCE3E4B410}"/>
              </a:ext>
            </a:extLst>
          </p:cNvPr>
          <p:cNvSpPr>
            <a:spLocks noGrp="1"/>
          </p:cNvSpPr>
          <p:nvPr>
            <p:ph type="title"/>
          </p:nvPr>
        </p:nvSpPr>
        <p:spPr/>
        <p:txBody>
          <a:bodyPr>
            <a:normAutofit/>
          </a:bodyPr>
          <a:lstStyle/>
          <a:p>
            <a:r>
              <a:rPr kumimoji="0" lang="en-US" sz="2400" b="0" i="0" u="none" strike="noStrike" kern="0" cap="none" spc="0" normalizeH="0" baseline="0" noProof="0" dirty="0">
                <a:ln>
                  <a:noFill/>
                </a:ln>
                <a:solidFill>
                  <a:srgbClr val="FF0000"/>
                </a:solidFill>
                <a:effectLst/>
                <a:uLnTx/>
                <a:uFillTx/>
                <a:latin typeface="Generic76-Regular"/>
                <a:ea typeface="Aptos" panose="020B0004020202020204" pitchFamily="34" charset="0"/>
                <a:cs typeface="Generic76-Regular"/>
              </a:rPr>
              <a:t>Example</a:t>
            </a:r>
            <a:r>
              <a:rPr kumimoji="0" lang="en-US" sz="2400" b="0" i="0" u="none" strike="noStrike" kern="0" cap="none" spc="0" normalizeH="0" baseline="0" noProof="0" dirty="0">
                <a:ln>
                  <a:noFill/>
                </a:ln>
                <a:solidFill>
                  <a:srgbClr val="231F20"/>
                </a:solidFill>
                <a:effectLst/>
                <a:uLnTx/>
                <a:uFillTx/>
                <a:latin typeface="Generic76-Regular"/>
                <a:ea typeface="Aptos" panose="020B0004020202020204" pitchFamily="34" charset="0"/>
                <a:cs typeface="Generic76-Regular"/>
              </a:rPr>
              <a:t> </a:t>
            </a:r>
            <a:r>
              <a:rPr kumimoji="0" lang="en-US" sz="2400" b="0" i="0" u="none" strike="noStrike" kern="0" cap="none" spc="0" normalizeH="0" baseline="0" noProof="0" dirty="0">
                <a:ln>
                  <a:noFill/>
                </a:ln>
                <a:solidFill>
                  <a:srgbClr val="FF0000"/>
                </a:solidFill>
                <a:effectLst/>
                <a:uLnTx/>
                <a:uFillTx/>
                <a:latin typeface="Generic76-Regular"/>
                <a:ea typeface="Aptos" panose="020B0004020202020204" pitchFamily="34" charset="0"/>
                <a:cs typeface="Generic76-Regular"/>
              </a:rPr>
              <a:t>5</a:t>
            </a:r>
            <a:endParaRPr lang="en-US" sz="2400" dirty="0"/>
          </a:p>
        </p:txBody>
      </p:sp>
      <p:sp>
        <p:nvSpPr>
          <p:cNvPr id="3" name="Content Placeholder 2">
            <a:extLst>
              <a:ext uri="{FF2B5EF4-FFF2-40B4-BE49-F238E27FC236}">
                <a16:creationId xmlns:a16="http://schemas.microsoft.com/office/drawing/2014/main" id="{30B294F9-3966-7636-32DA-704A3AD3DD8E}"/>
              </a:ext>
            </a:extLst>
          </p:cNvPr>
          <p:cNvSpPr>
            <a:spLocks noGrp="1"/>
          </p:cNvSpPr>
          <p:nvPr>
            <p:ph idx="1"/>
          </p:nvPr>
        </p:nvSpPr>
        <p:spPr/>
        <p:txBody>
          <a:bodyPr/>
          <a:lstStyle/>
          <a:p>
            <a:pPr>
              <a:lnSpc>
                <a:spcPct val="115000"/>
              </a:lnSpc>
              <a:spcAft>
                <a:spcPts val="800"/>
              </a:spcAft>
            </a:pPr>
            <a:r>
              <a:rPr lang="en-US" sz="1800" kern="0" dirty="0">
                <a:solidFill>
                  <a:srgbClr val="231F20"/>
                </a:solidFill>
                <a:effectLst/>
                <a:latin typeface="Generic69-Regular"/>
                <a:ea typeface="Aptos" panose="020B0004020202020204" pitchFamily="34" charset="0"/>
                <a:cs typeface="Generic69-Regular"/>
              </a:rPr>
              <a:t>A prestressed concrete beam of section 200 mm wide and                                                              300 mm deep is used over an effective span of 6 m to support an imposed load of 4 </a:t>
            </a:r>
            <a:r>
              <a:rPr lang="en-US" sz="1800" kern="0" dirty="0" err="1">
                <a:solidFill>
                  <a:srgbClr val="231F20"/>
                </a:solidFill>
                <a:effectLst/>
                <a:latin typeface="Generic69-Regular"/>
                <a:ea typeface="Aptos" panose="020B0004020202020204" pitchFamily="34" charset="0"/>
                <a:cs typeface="Generic69-Regular"/>
              </a:rPr>
              <a:t>kN</a:t>
            </a:r>
            <a:r>
              <a:rPr lang="en-US" sz="1800" kern="0" dirty="0">
                <a:solidFill>
                  <a:srgbClr val="231F20"/>
                </a:solidFill>
                <a:effectLst/>
                <a:latin typeface="Generic69-Regular"/>
                <a:ea typeface="Aptos" panose="020B0004020202020204" pitchFamily="34" charset="0"/>
                <a:cs typeface="Generic69-Regular"/>
              </a:rPr>
              <a:t>/m. The density of concrete is 24 </a:t>
            </a:r>
            <a:r>
              <a:rPr lang="en-US" sz="1800" kern="0" dirty="0" err="1">
                <a:solidFill>
                  <a:srgbClr val="231F20"/>
                </a:solidFill>
                <a:effectLst/>
                <a:latin typeface="Generic69-Regular"/>
                <a:ea typeface="Aptos" panose="020B0004020202020204" pitchFamily="34" charset="0"/>
                <a:cs typeface="Generic69-Regular"/>
              </a:rPr>
              <a:t>kN</a:t>
            </a:r>
            <a:r>
              <a:rPr lang="en-US" sz="1800" kern="0" dirty="0">
                <a:solidFill>
                  <a:srgbClr val="231F20"/>
                </a:solidFill>
                <a:effectLst/>
                <a:latin typeface="Generic69-Regular"/>
                <a:ea typeface="Aptos" panose="020B0004020202020204" pitchFamily="34" charset="0"/>
                <a:cs typeface="Generic69-Regular"/>
              </a:rPr>
              <a:t>/m</a:t>
            </a:r>
            <a:r>
              <a:rPr lang="en-US" sz="1800" kern="0" baseline="30000" dirty="0">
                <a:solidFill>
                  <a:srgbClr val="231F20"/>
                </a:solidFill>
                <a:effectLst/>
                <a:latin typeface="Generic69-Regular"/>
                <a:ea typeface="Aptos" panose="020B0004020202020204" pitchFamily="34" charset="0"/>
                <a:cs typeface="Generic69-Regular"/>
              </a:rPr>
              <a:t>3</a:t>
            </a:r>
            <a:r>
              <a:rPr lang="en-US" sz="1800" kern="0" dirty="0">
                <a:solidFill>
                  <a:srgbClr val="231F20"/>
                </a:solidFill>
                <a:effectLst/>
                <a:latin typeface="Generic69-Regular"/>
                <a:ea typeface="Aptos" panose="020B0004020202020204" pitchFamily="34" charset="0"/>
                <a:cs typeface="Generic69-Regular"/>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nSpc>
                <a:spcPct val="115000"/>
              </a:lnSpc>
              <a:spcAft>
                <a:spcPts val="800"/>
              </a:spcAft>
            </a:pPr>
            <a:r>
              <a:rPr lang="en-US" sz="1800" kern="0" dirty="0">
                <a:solidFill>
                  <a:srgbClr val="231F20"/>
                </a:solidFill>
                <a:effectLst/>
                <a:latin typeface="Generic69-Regular"/>
                <a:ea typeface="Aptos" panose="020B0004020202020204" pitchFamily="34" charset="0"/>
                <a:cs typeface="Generic69-Regular"/>
              </a:rPr>
              <a:t>At the center-of-span section of the beam, find the magnitude of</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nSpc>
                <a:spcPct val="115000"/>
              </a:lnSpc>
              <a:spcAft>
                <a:spcPts val="800"/>
              </a:spcAft>
            </a:pPr>
            <a:r>
              <a:rPr lang="en-US" sz="1800" kern="0" dirty="0">
                <a:solidFill>
                  <a:srgbClr val="231F20"/>
                </a:solidFill>
                <a:effectLst/>
                <a:latin typeface="Generic69-Regular"/>
                <a:ea typeface="Aptos" panose="020B0004020202020204" pitchFamily="34" charset="0"/>
                <a:cs typeface="Generic69-Regular"/>
              </a:rPr>
              <a:t>(a) the concentric prestressing force necessary for zero fiber stress at the soffit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nSpc>
                <a:spcPct val="115000"/>
              </a:lnSpc>
              <a:spcAft>
                <a:spcPts val="800"/>
              </a:spcAft>
            </a:pPr>
            <a:r>
              <a:rPr lang="en-US" sz="1800" kern="0" dirty="0">
                <a:solidFill>
                  <a:srgbClr val="231F20"/>
                </a:solidFill>
                <a:effectLst/>
                <a:latin typeface="Generic69-Regular"/>
                <a:ea typeface="Aptos" panose="020B0004020202020204" pitchFamily="34" charset="0"/>
                <a:cs typeface="Generic69-Regular"/>
              </a:rPr>
              <a:t>when the beam is fully loaded, and</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nSpc>
                <a:spcPct val="115000"/>
              </a:lnSpc>
              <a:spcAft>
                <a:spcPts val="800"/>
              </a:spcAft>
            </a:pPr>
            <a:r>
              <a:rPr lang="en-US" sz="1800" kern="0" dirty="0">
                <a:solidFill>
                  <a:srgbClr val="231F20"/>
                </a:solidFill>
                <a:effectLst/>
                <a:latin typeface="Generic69-Regular"/>
                <a:ea typeface="Aptos" panose="020B0004020202020204" pitchFamily="34" charset="0"/>
                <a:cs typeface="Generic69-Regular"/>
              </a:rPr>
              <a:t>(b) the eccentric prestressing force located 100 mm from the bottom of the</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nSpc>
                <a:spcPct val="115000"/>
              </a:lnSpc>
              <a:spcAft>
                <a:spcPts val="800"/>
              </a:spcAft>
            </a:pPr>
            <a:r>
              <a:rPr lang="en-US" sz="1800" kern="0" dirty="0">
                <a:solidFill>
                  <a:srgbClr val="231F20"/>
                </a:solidFill>
                <a:effectLst/>
                <a:latin typeface="Generic69-Regular"/>
                <a:ea typeface="Aptos" panose="020B0004020202020204" pitchFamily="34" charset="0"/>
                <a:cs typeface="Generic69-Regular"/>
              </a:rPr>
              <a:t>beam which would nullify the bottom fiber stresses due to loading.</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004797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29BC-8B4E-9D0E-B6E9-407AF309FEED}"/>
              </a:ext>
            </a:extLst>
          </p:cNvPr>
          <p:cNvSpPr>
            <a:spLocks noGrp="1"/>
          </p:cNvSpPr>
          <p:nvPr>
            <p:ph type="title"/>
          </p:nvPr>
        </p:nvSpPr>
        <p:spPr>
          <a:xfrm>
            <a:off x="838200" y="365125"/>
            <a:ext cx="10515600" cy="650875"/>
          </a:xfrm>
        </p:spPr>
        <p:txBody>
          <a:bodyPr>
            <a:normAutofit/>
          </a:bodyPr>
          <a:lstStyle/>
          <a:p>
            <a:r>
              <a:rPr kumimoji="0" lang="en-US" sz="2400" b="0" i="0" u="none" strike="noStrike" kern="0" cap="none" spc="0" normalizeH="0" baseline="0" noProof="0" dirty="0">
                <a:ln>
                  <a:noFill/>
                </a:ln>
                <a:solidFill>
                  <a:srgbClr val="FF0000"/>
                </a:solidFill>
                <a:effectLst/>
                <a:uLnTx/>
                <a:uFillTx/>
                <a:latin typeface="Generic76-Regular"/>
                <a:ea typeface="Aptos" panose="020B0004020202020204" pitchFamily="34" charset="0"/>
                <a:cs typeface="Generic76-Regular"/>
              </a:rPr>
              <a:t>Example</a:t>
            </a:r>
            <a:r>
              <a:rPr kumimoji="0" lang="en-US" sz="2400" b="0" i="0" u="none" strike="noStrike" kern="0" cap="none" spc="0" normalizeH="0" baseline="0" noProof="0" dirty="0">
                <a:ln>
                  <a:noFill/>
                </a:ln>
                <a:solidFill>
                  <a:srgbClr val="231F20"/>
                </a:solidFill>
                <a:effectLst/>
                <a:uLnTx/>
                <a:uFillTx/>
                <a:latin typeface="Generic76-Regular"/>
                <a:ea typeface="Aptos" panose="020B0004020202020204" pitchFamily="34" charset="0"/>
                <a:cs typeface="Generic76-Regular"/>
              </a:rPr>
              <a:t> </a:t>
            </a:r>
            <a:r>
              <a:rPr kumimoji="0" lang="en-US" sz="2400" b="0" i="0" u="none" strike="noStrike" kern="0" cap="none" spc="0" normalizeH="0" baseline="0" noProof="0" dirty="0">
                <a:ln>
                  <a:noFill/>
                </a:ln>
                <a:solidFill>
                  <a:srgbClr val="FF0000"/>
                </a:solidFill>
                <a:effectLst/>
                <a:uLnTx/>
                <a:uFillTx/>
                <a:latin typeface="Generic76-Regular"/>
                <a:ea typeface="Aptos" panose="020B0004020202020204" pitchFamily="34" charset="0"/>
                <a:cs typeface="Generic76-Regular"/>
              </a:rPr>
              <a:t>5</a:t>
            </a:r>
            <a:endParaRPr lang="en-US" sz="2400" dirty="0"/>
          </a:p>
        </p:txBody>
      </p:sp>
      <p:pic>
        <p:nvPicPr>
          <p:cNvPr id="4" name="Content Placeholder 3">
            <a:extLst>
              <a:ext uri="{FF2B5EF4-FFF2-40B4-BE49-F238E27FC236}">
                <a16:creationId xmlns:a16="http://schemas.microsoft.com/office/drawing/2014/main" id="{55DF1C43-13CD-B387-99FE-11B9E3DC2A7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0133" y="1016000"/>
            <a:ext cx="7645400" cy="5841999"/>
          </a:xfrm>
          <a:prstGeom prst="rect">
            <a:avLst/>
          </a:prstGeom>
          <a:noFill/>
          <a:ln>
            <a:noFill/>
          </a:ln>
        </p:spPr>
      </p:pic>
    </p:spTree>
    <p:extLst>
      <p:ext uri="{BB962C8B-B14F-4D97-AF65-F5344CB8AC3E}">
        <p14:creationId xmlns:p14="http://schemas.microsoft.com/office/powerpoint/2010/main" val="53929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7E726D-6A04-D01E-E0E0-40BBE1DF3712}"/>
              </a:ext>
            </a:extLst>
          </p:cNvPr>
          <p:cNvSpPr>
            <a:spLocks noGrp="1"/>
          </p:cNvSpPr>
          <p:nvPr>
            <p:ph type="title"/>
          </p:nvPr>
        </p:nvSpPr>
        <p:spPr>
          <a:xfrm>
            <a:off x="686834" y="1153572"/>
            <a:ext cx="3200400" cy="4461163"/>
          </a:xfrm>
        </p:spPr>
        <p:txBody>
          <a:bodyPr>
            <a:normAutofit/>
          </a:bodyPr>
          <a:lstStyle/>
          <a:p>
            <a:r>
              <a:rPr lang="en-US" b="1" kern="0">
                <a:solidFill>
                  <a:srgbClr val="FFFFFF"/>
                </a:solidFill>
                <a:effectLst/>
                <a:latin typeface="Generic68-Regular"/>
                <a:ea typeface="Aptos" panose="020B0004020202020204" pitchFamily="34" charset="0"/>
                <a:cs typeface="Generic68-Regular"/>
              </a:rPr>
              <a:t>Analysis of Prestress and Bending Stress                                                                                                                          </a:t>
            </a:r>
            <a:r>
              <a:rPr lang="en-US" kern="0">
                <a:solidFill>
                  <a:srgbClr val="FFFFFF"/>
                </a:solidFill>
                <a:effectLst/>
                <a:latin typeface="Generic68-Regular"/>
                <a:ea typeface="Aptos" panose="020B0004020202020204" pitchFamily="34" charset="0"/>
                <a:cs typeface="Generic68-Regular"/>
              </a:rPr>
              <a:t>Basic Assumptions</a:t>
            </a:r>
            <a:endParaRPr lang="en-US">
              <a:solidFill>
                <a:srgbClr val="FFFFFF"/>
              </a:solidFill>
            </a:endParaRP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3E82B03-4602-3FB0-A0FE-7190772ADDEB}"/>
              </a:ext>
            </a:extLst>
          </p:cNvPr>
          <p:cNvSpPr>
            <a:spLocks noGrp="1"/>
          </p:cNvSpPr>
          <p:nvPr>
            <p:ph idx="1"/>
          </p:nvPr>
        </p:nvSpPr>
        <p:spPr>
          <a:xfrm>
            <a:off x="4447308" y="591344"/>
            <a:ext cx="6906491" cy="5585619"/>
          </a:xfrm>
        </p:spPr>
        <p:txBody>
          <a:bodyPr anchor="ctr">
            <a:normAutofit/>
          </a:bodyPr>
          <a:lstStyle/>
          <a:p>
            <a:pPr marL="0" indent="0">
              <a:spcAft>
                <a:spcPts val="800"/>
              </a:spcAft>
              <a:buNone/>
            </a:pPr>
            <a:r>
              <a:rPr lang="en-US" sz="2200" kern="100" dirty="0">
                <a:latin typeface="Aptos" panose="020B0004020202020204" pitchFamily="34" charset="0"/>
                <a:ea typeface="Aptos" panose="020B0004020202020204" pitchFamily="34" charset="0"/>
                <a:cs typeface="Arial" panose="020B0604020202020204" pitchFamily="34" charset="0"/>
              </a:rPr>
              <a:t>-</a:t>
            </a:r>
            <a:r>
              <a:rPr lang="en-US" sz="2200" kern="0" dirty="0">
                <a:effectLst/>
                <a:latin typeface="Generic69-Regular"/>
                <a:ea typeface="Aptos" panose="020B0004020202020204" pitchFamily="34" charset="0"/>
                <a:cs typeface="Generic69-Regular"/>
              </a:rPr>
              <a:t>The analysis of stresses developed in a prestressed concrete structural element is based on the following assumptions:                                                                                                                                                                                     (</a:t>
            </a:r>
            <a:r>
              <a:rPr lang="en-US" sz="2200" kern="0" dirty="0" err="1">
                <a:effectLst/>
                <a:latin typeface="Generic69-Regular"/>
                <a:ea typeface="Aptos" panose="020B0004020202020204" pitchFamily="34" charset="0"/>
                <a:cs typeface="Generic69-Regular"/>
              </a:rPr>
              <a:t>i</a:t>
            </a:r>
            <a:r>
              <a:rPr lang="en-US" sz="2200" kern="0" dirty="0">
                <a:effectLst/>
                <a:latin typeface="Generic69-Regular"/>
                <a:ea typeface="Aptos" panose="020B0004020202020204" pitchFamily="34" charset="0"/>
                <a:cs typeface="Generic69-Regular"/>
              </a:rPr>
              <a:t>) concrete is a homogeneous elastic material,                                                                                                                           (ii) within the range of working stresses, both concrete and steel behave elastically, except for the small amount of creep which occurs in both the materials under sustained loading, and,                                                                              (iii) a plane section before bending is assumed to remain plane even after bending, which implies a linear strain distribution across the depth of the member.                                                                                                               - If tensile stresses do not exceed the limit of modulus of rupture of concrete (corresponding to the stage of visible cracking of concrete), any change in the loading of the member results in a change of stress in the concrete only, the sole function of the prestressing tendon being to impart and maintain the prestress in the concrete. </a:t>
            </a:r>
            <a:endParaRPr lang="en-US" sz="2200" kern="100" dirty="0">
              <a:effectLst/>
              <a:latin typeface="Aptos" panose="020B0004020202020204" pitchFamily="34" charset="0"/>
              <a:ea typeface="Aptos" panose="020B0004020202020204" pitchFamily="34" charset="0"/>
              <a:cs typeface="Arial" panose="020B0604020202020204" pitchFamily="34" charset="0"/>
            </a:endParaRPr>
          </a:p>
          <a:p>
            <a:endParaRPr lang="en-US" sz="2200" dirty="0"/>
          </a:p>
        </p:txBody>
      </p:sp>
    </p:spTree>
    <p:extLst>
      <p:ext uri="{BB962C8B-B14F-4D97-AF65-F5344CB8AC3E}">
        <p14:creationId xmlns:p14="http://schemas.microsoft.com/office/powerpoint/2010/main" val="2390678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99E26DC-0FBC-540B-065C-DB9D177A3EEF}"/>
              </a:ext>
            </a:extLst>
          </p:cNvPr>
          <p:cNvPicPr>
            <a:picLocks noChangeAspect="1"/>
          </p:cNvPicPr>
          <p:nvPr/>
        </p:nvPicPr>
        <p:blipFill rotWithShape="1">
          <a:blip r:embed="rId2">
            <a:duotone>
              <a:schemeClr val="bg2">
                <a:shade val="45000"/>
                <a:satMod val="135000"/>
              </a:schemeClr>
              <a:prstClr val="white"/>
            </a:duotone>
          </a:blip>
          <a:srcRect t="23743" b="1257"/>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EB3AED-288E-8C90-647D-0E6766FEA7A3}"/>
              </a:ext>
            </a:extLst>
          </p:cNvPr>
          <p:cNvSpPr>
            <a:spLocks noGrp="1"/>
          </p:cNvSpPr>
          <p:nvPr>
            <p:ph type="title"/>
          </p:nvPr>
        </p:nvSpPr>
        <p:spPr>
          <a:xfrm>
            <a:off x="838200" y="365125"/>
            <a:ext cx="10515600" cy="1325563"/>
          </a:xfrm>
        </p:spPr>
        <p:txBody>
          <a:bodyPr>
            <a:normAutofit/>
          </a:bodyPr>
          <a:lstStyle/>
          <a:p>
            <a:r>
              <a:rPr lang="en-US" dirty="0"/>
              <a:t>Analysis of Prestress</a:t>
            </a:r>
          </a:p>
        </p:txBody>
      </p:sp>
      <p:graphicFrame>
        <p:nvGraphicFramePr>
          <p:cNvPr id="5" name="Content Placeholder 2">
            <a:extLst>
              <a:ext uri="{FF2B5EF4-FFF2-40B4-BE49-F238E27FC236}">
                <a16:creationId xmlns:a16="http://schemas.microsoft.com/office/drawing/2014/main" id="{60509069-137B-3278-0A15-ADA16F300481}"/>
              </a:ext>
            </a:extLst>
          </p:cNvPr>
          <p:cNvGraphicFramePr>
            <a:graphicFrameLocks noGrp="1"/>
          </p:cNvGraphicFramePr>
          <p:nvPr>
            <p:ph idx="1"/>
            <p:extLst>
              <p:ext uri="{D42A27DB-BD31-4B8C-83A1-F6EECF244321}">
                <p14:modId xmlns:p14="http://schemas.microsoft.com/office/powerpoint/2010/main" val="28128736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3087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5241E1-4F65-F241-EAEF-3EC306D01DB4}"/>
              </a:ext>
            </a:extLst>
          </p:cNvPr>
          <p:cNvSpPr>
            <a:spLocks noGrp="1"/>
          </p:cNvSpPr>
          <p:nvPr>
            <p:ph type="title"/>
          </p:nvPr>
        </p:nvSpPr>
        <p:spPr>
          <a:xfrm>
            <a:off x="630936" y="640823"/>
            <a:ext cx="3419856" cy="5583148"/>
          </a:xfrm>
        </p:spPr>
        <p:txBody>
          <a:bodyPr anchor="ctr">
            <a:normAutofit/>
          </a:bodyPr>
          <a:lstStyle/>
          <a:p>
            <a:r>
              <a:rPr lang="en-US" sz="5400"/>
              <a:t>Concentric Tendons</a:t>
            </a:r>
          </a:p>
        </p:txBody>
      </p:sp>
      <p:sp>
        <p:nvSpPr>
          <p:cNvPr id="11"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B27A358-A71C-AA41-03D3-6966D37D33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654296" y="1633786"/>
            <a:ext cx="6894576" cy="1907932"/>
          </a:xfrm>
          <a:prstGeom prst="rect">
            <a:avLst/>
          </a:prstGeom>
          <a:noFill/>
        </p:spPr>
      </p:pic>
      <p:sp>
        <p:nvSpPr>
          <p:cNvPr id="3" name="Content Placeholder 2">
            <a:extLst>
              <a:ext uri="{FF2B5EF4-FFF2-40B4-BE49-F238E27FC236}">
                <a16:creationId xmlns:a16="http://schemas.microsoft.com/office/drawing/2014/main" id="{2FED325C-D081-6FC9-51E0-2B846614172B}"/>
              </a:ext>
            </a:extLst>
          </p:cNvPr>
          <p:cNvSpPr>
            <a:spLocks noGrp="1"/>
          </p:cNvSpPr>
          <p:nvPr>
            <p:ph idx="1"/>
          </p:nvPr>
        </p:nvSpPr>
        <p:spPr>
          <a:xfrm>
            <a:off x="4654296" y="4798577"/>
            <a:ext cx="6894576" cy="1428487"/>
          </a:xfrm>
        </p:spPr>
        <p:txBody>
          <a:bodyPr anchor="t">
            <a:normAutofit/>
          </a:bodyPr>
          <a:lstStyle/>
          <a:p>
            <a:r>
              <a:rPr lang="en-US" sz="2200" kern="0">
                <a:effectLst/>
                <a:latin typeface="Generic69-Regular"/>
                <a:ea typeface="Aptos" panose="020B0004020202020204" pitchFamily="34" charset="0"/>
                <a:cs typeface="Generic69-Regular"/>
              </a:rPr>
              <a:t>Uniform prestress in concrete = </a:t>
            </a:r>
            <a:r>
              <a:rPr lang="en-US" sz="2200" kern="0">
                <a:effectLst/>
                <a:latin typeface="Generic71-Regular"/>
                <a:ea typeface="Aptos" panose="020B0004020202020204" pitchFamily="34" charset="0"/>
                <a:cs typeface="Generic71-Regular"/>
              </a:rPr>
              <a:t>P</a:t>
            </a:r>
            <a:r>
              <a:rPr lang="en-US" sz="2200" kern="0">
                <a:effectLst/>
                <a:latin typeface="Generic69-Regular"/>
                <a:ea typeface="Aptos" panose="020B0004020202020204" pitchFamily="34" charset="0"/>
                <a:cs typeface="Generic69-Regular"/>
              </a:rPr>
              <a:t>/</a:t>
            </a:r>
            <a:r>
              <a:rPr lang="en-US" sz="2200" kern="0">
                <a:effectLst/>
                <a:latin typeface="Generic71-Regular"/>
                <a:ea typeface="Aptos" panose="020B0004020202020204" pitchFamily="34" charset="0"/>
                <a:cs typeface="Generic71-Regular"/>
              </a:rPr>
              <a:t>A</a:t>
            </a:r>
            <a:r>
              <a:rPr lang="en-US" sz="2200" kern="0">
                <a:effectLst/>
                <a:latin typeface="Generic69-Regular"/>
                <a:ea typeface="Aptos" panose="020B0004020202020204" pitchFamily="34" charset="0"/>
                <a:cs typeface="Generic69-Regular"/>
              </a:rPr>
              <a:t>, which is compressive across the depth of the beam.</a:t>
            </a:r>
          </a:p>
          <a:p>
            <a:endParaRPr lang="en-US" sz="2200"/>
          </a:p>
        </p:txBody>
      </p:sp>
    </p:spTree>
    <p:extLst>
      <p:ext uri="{BB962C8B-B14F-4D97-AF65-F5344CB8AC3E}">
        <p14:creationId xmlns:p14="http://schemas.microsoft.com/office/powerpoint/2010/main" val="457332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61EEBF-69EB-E70F-C2F1-9908C165CD05}"/>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Eccentric Tendon</a:t>
            </a:r>
          </a:p>
        </p:txBody>
      </p:sp>
      <p:sp>
        <p:nvSpPr>
          <p:cNvPr id="2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16BFDF7-D091-157F-5D38-119A2B3986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5303821" y="640080"/>
            <a:ext cx="5915566" cy="5550408"/>
          </a:xfrm>
          <a:prstGeom prst="rect">
            <a:avLst/>
          </a:prstGeom>
          <a:noFill/>
        </p:spPr>
      </p:pic>
    </p:spTree>
    <p:extLst>
      <p:ext uri="{BB962C8B-B14F-4D97-AF65-F5344CB8AC3E}">
        <p14:creationId xmlns:p14="http://schemas.microsoft.com/office/powerpoint/2010/main" val="2583703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1B2D9B-3DDD-042A-9DFF-AE0F4DE49164}"/>
              </a:ext>
            </a:extLst>
          </p:cNvPr>
          <p:cNvSpPr>
            <a:spLocks noGrp="1"/>
          </p:cNvSpPr>
          <p:nvPr>
            <p:ph type="title"/>
          </p:nvPr>
        </p:nvSpPr>
        <p:spPr>
          <a:xfrm>
            <a:off x="630936" y="457200"/>
            <a:ext cx="4343400" cy="1929384"/>
          </a:xfrm>
        </p:spPr>
        <p:txBody>
          <a:bodyPr anchor="ctr">
            <a:normAutofit/>
          </a:bodyPr>
          <a:lstStyle/>
          <a:p>
            <a:r>
              <a:rPr lang="en-US"/>
              <a:t>Resultant Stresses at a Section</a:t>
            </a:r>
            <a:endParaRPr lang="en-US" dirty="0"/>
          </a:p>
        </p:txBody>
      </p:sp>
      <p:sp>
        <p:nvSpPr>
          <p:cNvPr id="14"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8763E0-66EB-43CB-D850-ED91DA89A090}"/>
              </a:ext>
            </a:extLst>
          </p:cNvPr>
          <p:cNvSpPr>
            <a:spLocks noGrp="1"/>
          </p:cNvSpPr>
          <p:nvPr>
            <p:ph idx="1"/>
          </p:nvPr>
        </p:nvSpPr>
        <p:spPr>
          <a:xfrm>
            <a:off x="5541263" y="457200"/>
            <a:ext cx="6007608" cy="1929384"/>
          </a:xfrm>
        </p:spPr>
        <p:txBody>
          <a:bodyPr anchor="ctr">
            <a:normAutofit/>
          </a:bodyPr>
          <a:lstStyle/>
          <a:p>
            <a:r>
              <a:rPr lang="en-US" sz="2200" kern="0">
                <a:effectLst/>
                <a:latin typeface="Generic69-Regular"/>
                <a:ea typeface="Aptos" panose="020B0004020202020204" pitchFamily="34" charset="0"/>
                <a:cs typeface="Generic69-Regular"/>
              </a:rPr>
              <a:t>The resultant stresses in concrete at any section are obtained by superposing the effect of prestress and the flexural stresses developed due to the loads. If </a:t>
            </a:r>
            <a:r>
              <a:rPr lang="en-US" sz="2200" kern="0">
                <a:effectLst/>
                <a:latin typeface="Generic71-Regular"/>
                <a:ea typeface="Aptos" panose="020B0004020202020204" pitchFamily="34" charset="0"/>
                <a:cs typeface="Generic71-Regular"/>
              </a:rPr>
              <a:t>M</a:t>
            </a:r>
            <a:r>
              <a:rPr lang="en-US" sz="2200" kern="0">
                <a:effectLst/>
                <a:latin typeface="Generic69-Regular"/>
                <a:ea typeface="Aptos" panose="020B0004020202020204" pitchFamily="34" charset="0"/>
                <a:cs typeface="Generic69-Regular"/>
              </a:rPr>
              <a:t>q and </a:t>
            </a:r>
            <a:r>
              <a:rPr lang="en-US" sz="2200" kern="0">
                <a:effectLst/>
                <a:latin typeface="Generic71-Regular"/>
                <a:ea typeface="Aptos" panose="020B0004020202020204" pitchFamily="34" charset="0"/>
                <a:cs typeface="Generic71-Regular"/>
              </a:rPr>
              <a:t>M</a:t>
            </a:r>
            <a:r>
              <a:rPr lang="en-US" sz="2200" kern="0">
                <a:effectLst/>
                <a:latin typeface="Generic69-Regular"/>
                <a:ea typeface="Aptos" panose="020B0004020202020204" pitchFamily="34" charset="0"/>
                <a:cs typeface="Generic69-Regular"/>
              </a:rPr>
              <a:t>g are the live load and dead-load moments at the central span section, then,</a:t>
            </a:r>
          </a:p>
          <a:p>
            <a:endParaRPr lang="en-US" sz="2200"/>
          </a:p>
        </p:txBody>
      </p:sp>
      <p:pic>
        <p:nvPicPr>
          <p:cNvPr id="5" name="Picture 4">
            <a:extLst>
              <a:ext uri="{FF2B5EF4-FFF2-40B4-BE49-F238E27FC236}">
                <a16:creationId xmlns:a16="http://schemas.microsoft.com/office/drawing/2014/main" id="{0230EA7B-FD7F-0574-40B6-0135ADA30195}"/>
              </a:ext>
            </a:extLst>
          </p:cNvPr>
          <p:cNvPicPr>
            <a:picLocks noChangeAspect="1"/>
          </p:cNvPicPr>
          <p:nvPr/>
        </p:nvPicPr>
        <p:blipFill>
          <a:blip r:embed="rId2"/>
          <a:stretch>
            <a:fillRect/>
          </a:stretch>
        </p:blipFill>
        <p:spPr>
          <a:xfrm>
            <a:off x="618691" y="2569464"/>
            <a:ext cx="5163418" cy="3678936"/>
          </a:xfrm>
          <a:prstGeom prst="rect">
            <a:avLst/>
          </a:prstGeom>
        </p:spPr>
      </p:pic>
      <p:pic>
        <p:nvPicPr>
          <p:cNvPr id="7" name="Picture 6">
            <a:extLst>
              <a:ext uri="{FF2B5EF4-FFF2-40B4-BE49-F238E27FC236}">
                <a16:creationId xmlns:a16="http://schemas.microsoft.com/office/drawing/2014/main" id="{67A5232E-A6E4-9618-0E95-27F5271DD4E9}"/>
              </a:ext>
            </a:extLst>
          </p:cNvPr>
          <p:cNvPicPr>
            <a:picLocks noChangeAspect="1"/>
          </p:cNvPicPr>
          <p:nvPr/>
        </p:nvPicPr>
        <p:blipFill>
          <a:blip r:embed="rId3"/>
          <a:stretch>
            <a:fillRect/>
          </a:stretch>
        </p:blipFill>
        <p:spPr>
          <a:xfrm>
            <a:off x="6254496" y="3667384"/>
            <a:ext cx="5468112" cy="1483096"/>
          </a:xfrm>
          <a:prstGeom prst="rect">
            <a:avLst/>
          </a:prstGeom>
        </p:spPr>
      </p:pic>
    </p:spTree>
    <p:extLst>
      <p:ext uri="{BB962C8B-B14F-4D97-AF65-F5344CB8AC3E}">
        <p14:creationId xmlns:p14="http://schemas.microsoft.com/office/powerpoint/2010/main" val="2103300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0E5C32-D1C3-7C29-181D-0F5ADC0CAD63}"/>
              </a:ext>
            </a:extLst>
          </p:cNvPr>
          <p:cNvSpPr>
            <a:spLocks noGrp="1"/>
          </p:cNvSpPr>
          <p:nvPr>
            <p:ph type="title"/>
          </p:nvPr>
        </p:nvSpPr>
        <p:spPr>
          <a:xfrm>
            <a:off x="1524000" y="1293338"/>
            <a:ext cx="9144000" cy="3274592"/>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Examples</a:t>
            </a:r>
          </a:p>
        </p:txBody>
      </p:sp>
      <p:sp>
        <p:nvSpPr>
          <p:cNvPr id="3" name="Content Placeholder 2">
            <a:extLst>
              <a:ext uri="{FF2B5EF4-FFF2-40B4-BE49-F238E27FC236}">
                <a16:creationId xmlns:a16="http://schemas.microsoft.com/office/drawing/2014/main" id="{7944C9AC-F315-D78A-5D41-958F4DAE22CF}"/>
              </a:ext>
            </a:extLst>
          </p:cNvPr>
          <p:cNvSpPr>
            <a:spLocks noGrp="1"/>
          </p:cNvSpPr>
          <p:nvPr>
            <p:ph idx="1"/>
          </p:nvPr>
        </p:nvSpPr>
        <p:spPr>
          <a:xfrm>
            <a:off x="1524000" y="5514052"/>
            <a:ext cx="9144000" cy="651910"/>
          </a:xfrm>
        </p:spPr>
        <p:txBody>
          <a:bodyPr vert="horz" lIns="91440" tIns="45720" rIns="91440" bIns="45720" rtlCol="0" anchor="ctr">
            <a:normAutofit/>
          </a:bodyPr>
          <a:lstStyle/>
          <a:p>
            <a:pPr marL="0" indent="0" algn="ctr">
              <a:buNone/>
            </a:pPr>
            <a:r>
              <a:rPr lang="en-US" sz="2400" kern="1200" dirty="0">
                <a:solidFill>
                  <a:schemeClr val="tx1"/>
                </a:solidFill>
                <a:latin typeface="+mn-lt"/>
                <a:ea typeface="+mn-ea"/>
                <a:cs typeface="+mn-cs"/>
              </a:rPr>
              <a:t>Examples: 1, 2, 3, 4, 5.</a:t>
            </a:r>
          </a:p>
        </p:txBody>
      </p:sp>
      <p:cxnSp>
        <p:nvCxnSpPr>
          <p:cNvPr id="27" name="Straight Connector 26">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181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C28A-00ED-B3C6-8F90-9D9E27849646}"/>
              </a:ext>
            </a:extLst>
          </p:cNvPr>
          <p:cNvSpPr>
            <a:spLocks noGrp="1"/>
          </p:cNvSpPr>
          <p:nvPr>
            <p:ph type="title"/>
          </p:nvPr>
        </p:nvSpPr>
        <p:spPr/>
        <p:txBody>
          <a:bodyPr>
            <a:normAutofit/>
          </a:bodyPr>
          <a:lstStyle/>
          <a:p>
            <a:r>
              <a:rPr lang="en-US" sz="2400" dirty="0">
                <a:solidFill>
                  <a:srgbClr val="FF0000"/>
                </a:solidFill>
              </a:rPr>
              <a:t>Example 1</a:t>
            </a:r>
          </a:p>
        </p:txBody>
      </p:sp>
      <p:sp>
        <p:nvSpPr>
          <p:cNvPr id="3" name="Content Placeholder 2">
            <a:extLst>
              <a:ext uri="{FF2B5EF4-FFF2-40B4-BE49-F238E27FC236}">
                <a16:creationId xmlns:a16="http://schemas.microsoft.com/office/drawing/2014/main" id="{13DF130D-18A7-FCC6-AC2B-157619C3A718}"/>
              </a:ext>
            </a:extLst>
          </p:cNvPr>
          <p:cNvSpPr>
            <a:spLocks noGrp="1"/>
          </p:cNvSpPr>
          <p:nvPr>
            <p:ph idx="1"/>
          </p:nvPr>
        </p:nvSpPr>
        <p:spPr/>
        <p:txBody>
          <a:bodyPr>
            <a:normAutofit lnSpcReduction="10000"/>
          </a:bodyPr>
          <a:lstStyle/>
          <a:p>
            <a:pPr>
              <a:lnSpc>
                <a:spcPct val="115000"/>
              </a:lnSpc>
              <a:spcAft>
                <a:spcPts val="800"/>
              </a:spcAft>
            </a:pPr>
            <a:r>
              <a:rPr lang="en-US" sz="1800" kern="0" dirty="0">
                <a:solidFill>
                  <a:srgbClr val="FF0000"/>
                </a:solidFill>
                <a:effectLst/>
                <a:latin typeface="Generic76-Regular"/>
                <a:ea typeface="Aptos" panose="020B0004020202020204" pitchFamily="34" charset="0"/>
                <a:cs typeface="Generic76-Regular"/>
              </a:rPr>
              <a:t> </a:t>
            </a:r>
            <a:r>
              <a:rPr lang="en-US" sz="1800" kern="0" dirty="0">
                <a:solidFill>
                  <a:srgbClr val="231F20"/>
                </a:solidFill>
                <a:effectLst/>
                <a:latin typeface="Generic69-Regular"/>
                <a:ea typeface="Aptos" panose="020B0004020202020204" pitchFamily="34" charset="0"/>
                <a:cs typeface="Generic69-Regular"/>
              </a:rPr>
              <a:t>A rectangular concrete beam 100 mm wide by 250 mm                                                                </a:t>
            </a:r>
            <a:r>
              <a:rPr lang="en-US" sz="1800" kern="0" dirty="0">
                <a:solidFill>
                  <a:srgbClr val="FF0000"/>
                </a:solidFill>
                <a:effectLst/>
                <a:latin typeface="Generic69-Regular"/>
                <a:ea typeface="Aptos" panose="020B0004020202020204" pitchFamily="34" charset="0"/>
                <a:cs typeface="Generic69-Regular"/>
              </a:rPr>
              <a:t> </a:t>
            </a:r>
            <a:r>
              <a:rPr lang="en-US" sz="1800" kern="0" dirty="0">
                <a:solidFill>
                  <a:srgbClr val="231F20"/>
                </a:solidFill>
                <a:effectLst/>
                <a:latin typeface="Generic69-Regular"/>
                <a:ea typeface="Aptos" panose="020B0004020202020204" pitchFamily="34" charset="0"/>
                <a:cs typeface="Generic69-Regular"/>
              </a:rPr>
              <a:t>deep spanning over 8 m is prestressed by a straight cable carrying an effective prestressing force of 250 </a:t>
            </a:r>
            <a:r>
              <a:rPr lang="en-US" sz="1800" kern="0" dirty="0" err="1">
                <a:solidFill>
                  <a:srgbClr val="231F20"/>
                </a:solidFill>
                <a:effectLst/>
                <a:latin typeface="Generic69-Regular"/>
                <a:ea typeface="Aptos" panose="020B0004020202020204" pitchFamily="34" charset="0"/>
                <a:cs typeface="Generic69-Regular"/>
              </a:rPr>
              <a:t>kN</a:t>
            </a:r>
            <a:r>
              <a:rPr lang="en-US" sz="1800" kern="0" dirty="0">
                <a:solidFill>
                  <a:srgbClr val="231F20"/>
                </a:solidFill>
                <a:effectLst/>
                <a:latin typeface="Generic69-Regular"/>
                <a:ea typeface="Aptos" panose="020B0004020202020204" pitchFamily="34" charset="0"/>
                <a:cs typeface="Generic69-Regular"/>
              </a:rPr>
              <a:t> located at an eccentricity of 40 mm. The beam supports a live load of 1.2 </a:t>
            </a:r>
            <a:r>
              <a:rPr lang="en-US" sz="1800" kern="0" dirty="0" err="1">
                <a:solidFill>
                  <a:srgbClr val="231F20"/>
                </a:solidFill>
                <a:effectLst/>
                <a:latin typeface="Generic69-Regular"/>
                <a:ea typeface="Aptos" panose="020B0004020202020204" pitchFamily="34" charset="0"/>
                <a:cs typeface="Generic69-Regular"/>
              </a:rPr>
              <a:t>kN</a:t>
            </a:r>
            <a:r>
              <a:rPr lang="en-US" sz="1800" kern="0" dirty="0">
                <a:solidFill>
                  <a:srgbClr val="231F20"/>
                </a:solidFill>
                <a:effectLst/>
                <a:latin typeface="Generic69-Regular"/>
                <a:ea typeface="Aptos" panose="020B0004020202020204" pitchFamily="34" charset="0"/>
                <a:cs typeface="Generic69-Regular"/>
              </a:rPr>
              <a:t>/m,</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nSpc>
                <a:spcPct val="115000"/>
              </a:lnSpc>
              <a:spcAft>
                <a:spcPts val="800"/>
              </a:spcAft>
            </a:pPr>
            <a:r>
              <a:rPr lang="en-US" sz="1800" kern="0" dirty="0">
                <a:solidFill>
                  <a:srgbClr val="231F20"/>
                </a:solidFill>
                <a:effectLst/>
                <a:latin typeface="Generic69-Regular"/>
                <a:ea typeface="Aptos" panose="020B0004020202020204" pitchFamily="34" charset="0"/>
                <a:cs typeface="Generic69-Regular"/>
              </a:rPr>
              <a:t>(a) Calculate the resultant stress distribution for the center-of-span cross section</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nSpc>
                <a:spcPct val="115000"/>
              </a:lnSpc>
              <a:spcAft>
                <a:spcPts val="800"/>
              </a:spcAft>
            </a:pPr>
            <a:r>
              <a:rPr lang="en-US" sz="1800" kern="0" dirty="0">
                <a:solidFill>
                  <a:srgbClr val="231F20"/>
                </a:solidFill>
                <a:effectLst/>
                <a:latin typeface="Generic69-Regular"/>
                <a:ea typeface="Aptos" panose="020B0004020202020204" pitchFamily="34" charset="0"/>
                <a:cs typeface="Generic69-Regular"/>
              </a:rPr>
              <a:t>of the beam assuming the density of concrete as 24 </a:t>
            </a:r>
            <a:r>
              <a:rPr lang="en-US" sz="1800" kern="0" dirty="0" err="1">
                <a:solidFill>
                  <a:srgbClr val="231F20"/>
                </a:solidFill>
                <a:effectLst/>
                <a:latin typeface="Generic69-Regular"/>
                <a:ea typeface="Aptos" panose="020B0004020202020204" pitchFamily="34" charset="0"/>
                <a:cs typeface="Generic69-Regular"/>
              </a:rPr>
              <a:t>kN</a:t>
            </a:r>
            <a:r>
              <a:rPr lang="en-US" sz="1800" kern="0" dirty="0">
                <a:solidFill>
                  <a:srgbClr val="231F20"/>
                </a:solidFill>
                <a:effectLst/>
                <a:latin typeface="Generic69-Regular"/>
                <a:ea typeface="Aptos" panose="020B0004020202020204" pitchFamily="34" charset="0"/>
                <a:cs typeface="Generic69-Regular"/>
              </a:rPr>
              <a:t>/m</a:t>
            </a:r>
            <a:r>
              <a:rPr lang="en-US" sz="1800" kern="0" baseline="30000" dirty="0">
                <a:solidFill>
                  <a:srgbClr val="231F20"/>
                </a:solidFill>
                <a:effectLst/>
                <a:highlight>
                  <a:srgbClr val="FFFF00"/>
                </a:highlight>
                <a:latin typeface="Generic69-Regular"/>
                <a:ea typeface="Aptos" panose="020B0004020202020204" pitchFamily="34" charset="0"/>
                <a:cs typeface="Generic69-Regular"/>
              </a:rPr>
              <a:t>3</a:t>
            </a:r>
            <a:r>
              <a:rPr lang="en-US" sz="1800" kern="0" dirty="0">
                <a:solidFill>
                  <a:srgbClr val="231F20"/>
                </a:solidFill>
                <a:effectLst/>
                <a:latin typeface="Generic69-Regular"/>
                <a:ea typeface="Aptos" panose="020B0004020202020204" pitchFamily="34" charset="0"/>
                <a:cs typeface="Generic69-Regular"/>
              </a:rPr>
              <a: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nSpc>
                <a:spcPct val="115000"/>
              </a:lnSpc>
              <a:spcAft>
                <a:spcPts val="800"/>
              </a:spcAft>
            </a:pPr>
            <a:r>
              <a:rPr lang="en-US" sz="1800" kern="0" dirty="0">
                <a:solidFill>
                  <a:srgbClr val="231F20"/>
                </a:solidFill>
                <a:effectLst/>
                <a:latin typeface="Generic69-Regular"/>
                <a:ea typeface="Aptos" panose="020B0004020202020204" pitchFamily="34" charset="0"/>
                <a:cs typeface="Generic69-Regular"/>
              </a:rPr>
              <a:t>(b) Find the magnitude of the prestressing force with an eccentricity of 40 mm</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nSpc>
                <a:spcPct val="115000"/>
              </a:lnSpc>
              <a:spcAft>
                <a:spcPts val="800"/>
              </a:spcAft>
            </a:pPr>
            <a:r>
              <a:rPr lang="en-US" sz="1800" kern="0" dirty="0">
                <a:solidFill>
                  <a:srgbClr val="231F20"/>
                </a:solidFill>
                <a:effectLst/>
                <a:latin typeface="Generic69-Regular"/>
                <a:ea typeface="Aptos" panose="020B0004020202020204" pitchFamily="34" charset="0"/>
                <a:cs typeface="Generic69-Regular"/>
              </a:rPr>
              <a:t>which can balance the stresses due to dead and live loads at the soffit of the</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nSpc>
                <a:spcPct val="115000"/>
              </a:lnSpc>
              <a:spcAft>
                <a:spcPts val="800"/>
              </a:spcAft>
            </a:pPr>
            <a:r>
              <a:rPr lang="en-US" sz="1800" kern="0" dirty="0">
                <a:solidFill>
                  <a:srgbClr val="231F20"/>
                </a:solidFill>
                <a:effectLst/>
                <a:latin typeface="Generic69-Regular"/>
                <a:ea typeface="Aptos" panose="020B0004020202020204" pitchFamily="34" charset="0"/>
                <a:cs typeface="Generic69-Regular"/>
              </a:rPr>
              <a:t>center span section.</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lnSpc>
                <a:spcPct val="115000"/>
              </a:lnSpc>
              <a:spcAft>
                <a:spcPts val="800"/>
              </a:spcAft>
            </a:pPr>
            <a:r>
              <a:rPr lang="en-US" sz="1800" kern="0" dirty="0">
                <a:solidFill>
                  <a:srgbClr val="231F20"/>
                </a:solidFill>
                <a:effectLst/>
                <a:latin typeface="Generic69-Regular"/>
                <a:ea typeface="Aptos" panose="020B0004020202020204" pitchFamily="34" charset="0"/>
                <a:cs typeface="Generic69-Regular"/>
              </a:rPr>
              <a:t> </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646353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A5289-3C04-1E1D-8029-2E97EC6135F5}"/>
              </a:ext>
            </a:extLst>
          </p:cNvPr>
          <p:cNvSpPr>
            <a:spLocks noGrp="1"/>
          </p:cNvSpPr>
          <p:nvPr>
            <p:ph type="title"/>
          </p:nvPr>
        </p:nvSpPr>
        <p:spPr>
          <a:xfrm>
            <a:off x="838200" y="365126"/>
            <a:ext cx="10515600" cy="490008"/>
          </a:xfrm>
        </p:spPr>
        <p:txBody>
          <a:bodyPr/>
          <a:lstStyle/>
          <a:p>
            <a:r>
              <a:rPr kumimoji="0" lang="en-US" sz="2400" b="0" i="0" u="none" strike="noStrike" kern="1200" cap="none" spc="0" normalizeH="0" baseline="0" noProof="0" dirty="0">
                <a:ln>
                  <a:noFill/>
                </a:ln>
                <a:solidFill>
                  <a:srgbClr val="FF0000"/>
                </a:solidFill>
                <a:effectLst/>
                <a:uLnTx/>
                <a:uFillTx/>
                <a:latin typeface="Aptos Display" panose="02110004020202020204"/>
                <a:ea typeface="+mj-ea"/>
                <a:cs typeface="+mj-cs"/>
              </a:rPr>
              <a:t>Example 1</a:t>
            </a:r>
            <a:endParaRPr lang="en-US" dirty="0"/>
          </a:p>
        </p:txBody>
      </p:sp>
      <p:pic>
        <p:nvPicPr>
          <p:cNvPr id="4" name="Content Placeholder 3">
            <a:extLst>
              <a:ext uri="{FF2B5EF4-FFF2-40B4-BE49-F238E27FC236}">
                <a16:creationId xmlns:a16="http://schemas.microsoft.com/office/drawing/2014/main" id="{62025442-E340-163F-7E6E-FC433496B31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9533" y="990600"/>
            <a:ext cx="7018867" cy="5867399"/>
          </a:xfrm>
          <a:prstGeom prst="rect">
            <a:avLst/>
          </a:prstGeom>
          <a:noFill/>
          <a:ln>
            <a:noFill/>
          </a:ln>
        </p:spPr>
      </p:pic>
    </p:spTree>
    <p:extLst>
      <p:ext uri="{BB962C8B-B14F-4D97-AF65-F5344CB8AC3E}">
        <p14:creationId xmlns:p14="http://schemas.microsoft.com/office/powerpoint/2010/main" val="2389714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297</TotalTime>
  <Words>930</Words>
  <Application>Microsoft Office PowerPoint</Application>
  <PresentationFormat>Widescreen</PresentationFormat>
  <Paragraphs>59</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Aptos Display</vt:lpstr>
      <vt:lpstr>Arial</vt:lpstr>
      <vt:lpstr>Generic68-Regular</vt:lpstr>
      <vt:lpstr>Generic69-Regular</vt:lpstr>
      <vt:lpstr>Generic71-Regular</vt:lpstr>
      <vt:lpstr>Generic76-Regular</vt:lpstr>
      <vt:lpstr>Office Theme</vt:lpstr>
      <vt:lpstr>Prestressed Concrete</vt:lpstr>
      <vt:lpstr>Analysis of Prestress and Bending Stress                                                                                                                          Basic Assumptions</vt:lpstr>
      <vt:lpstr>Analysis of Prestress</vt:lpstr>
      <vt:lpstr>Concentric Tendons</vt:lpstr>
      <vt:lpstr>Eccentric Tendon</vt:lpstr>
      <vt:lpstr>Resultant Stresses at a Section</vt:lpstr>
      <vt:lpstr>Examples</vt:lpstr>
      <vt:lpstr>Example 1</vt:lpstr>
      <vt:lpstr>Example 1</vt:lpstr>
      <vt:lpstr>Example 2</vt:lpstr>
      <vt:lpstr>Example 2</vt:lpstr>
      <vt:lpstr>Example 2</vt:lpstr>
      <vt:lpstr>Example 3</vt:lpstr>
      <vt:lpstr>Example 3</vt:lpstr>
      <vt:lpstr>Example 3</vt:lpstr>
      <vt:lpstr>Example 4</vt:lpstr>
      <vt:lpstr>Example 4</vt:lpstr>
      <vt:lpstr>Example 5</vt:lpstr>
      <vt:lpstr>Example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Prestressed Concrete</dc:title>
  <dc:creator>Princess Tammykins</dc:creator>
  <cp:lastModifiedBy>Princess Tammykins</cp:lastModifiedBy>
  <cp:revision>3</cp:revision>
  <dcterms:created xsi:type="dcterms:W3CDTF">2024-04-08T14:16:36Z</dcterms:created>
  <dcterms:modified xsi:type="dcterms:W3CDTF">2024-05-12T16:29:56Z</dcterms:modified>
</cp:coreProperties>
</file>