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11A1-15A9-5C46-07DF-D3F4E368E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A5989-2169-C66D-EB57-9D8824769F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EE4E-085D-0B42-50B4-4B01ACDD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6259B-D79C-6AEB-08B7-B6A09CD6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F624-1DF8-B66E-8829-F61FB27D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7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9E32-BB0E-5320-85E3-DC81466D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F7BF1-A4E6-BFB7-7C09-B75505CEE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A0807-D72A-775F-FE13-030DE5BF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D3ED-61AE-CDE6-127C-B6CDDAA1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0E221-3A90-ADF0-932C-C95B763A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B31EB-11CB-94ED-681E-67BFEAD9D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684D8-1700-F15F-B442-E600C624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391F-05A5-8B0B-B09F-A02E9A73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B741-EEBE-59F5-402B-36089A7F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BC0D5-0361-7104-A6E8-74586B5B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50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D469-A050-8940-6CAF-5A4C7EA7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28B4-0DB4-8C1E-770A-E93A9BCF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9C06-F57C-3540-1F4C-7C57DAB2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E0E4-C39F-F14E-4530-7EEA661B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7C19-CD18-91B4-E6E4-A7304501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A78A-E600-FA0C-4401-FA0EDE0F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F586A-92DD-C568-6DB4-30C8C030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E4B52-B3CA-5FD5-C55D-1D13AA4A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05C8-D471-CCCB-2133-72B5E94C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CAD6-507D-1923-CBA9-4D01E843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1AEC-EC06-E574-D33E-AE3E646A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2959-D577-D85D-7602-CF2347E01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7B44F-27E8-35D3-238B-76A12427E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3362-2D1D-3E18-A20F-7355C3FA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40CBC-4E03-20DB-D16A-E34BBD91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7E20-28F2-F83C-4C09-3ACB6C1F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69B3A-5B97-F246-5ADF-9A61B621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731B9-D86D-F390-D3E6-9148D0CA8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DC396-8964-3C98-7A66-3B3EC5D32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31CF9-8793-0358-A6A2-F7FF7AD56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6A3CE-6F87-9DE9-03D9-4CA6A2177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56BE4-B4CA-2998-BDA1-98F51191F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1A727-2A99-AC56-1A03-A44BFB869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E35AF-FF32-4A91-F331-6A55D438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4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0E1C-67CB-D6E9-00CC-61FC3C10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61C8B-57B8-6B18-D16E-C5C7B064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B4CD4-5C6B-E1A2-491B-FB08A6DCE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79748-B9C9-5390-7C2B-9B3C2078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9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6A78E8-D120-8B84-2B98-9D030E89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87C54-C593-0227-0BC0-15899638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3F16-D736-AAF8-84C8-AD67E3B98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7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88F1-A375-04A7-A5F2-8854D47C4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A880-FF2E-0919-1E3C-6DDD8478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D79E4-4240-DA9A-0D8B-F985B5E9D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39F93-60F3-F56E-29F6-435E4870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6F40F-A422-B88F-21A8-F08F17A6D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218DD-2449-677E-D874-63576040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4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C1DE-020C-C28B-C0D6-5AF93AEE2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7FBF3-5ED5-C261-A3D1-13B48CE4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C413F-A11A-309E-A8BC-FA9BC2477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AFD59-8955-8FE9-69B1-AE1EA513D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0FB55-CD24-5A16-5CBA-18056286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94AA1-9BDF-7D88-6C4E-C600BF48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AF744-089A-BD02-C25C-97AA9B78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05F7-6D9F-45E3-93D9-B72F388D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9FEDA-ADC3-96FA-2406-ECAF1506B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093FD-1D08-41E4-B538-C8A7CD84E867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BA66-AAC1-0910-7BBC-9FBBC7CD1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7E3B5-EAF1-DE52-4CFC-2691AB0A9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B11AB-E460-4408-8F59-828D72988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574A5-B568-50D9-5EB5-835C5FE5A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Prestressed Concrete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C090-F595-85A6-490C-9A37A78247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72078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6468-938C-672A-70B6-C3B3A2C1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2E7DD-0E14-003A-98E4-7AAA20B3D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 rectangular concrete beam 250 mm wide and 300 mm deep is prestressed by a force of 540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at a constant eccentricity of 60 mm. The beam supports a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concentrated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load of 68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at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center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a span of 3 m. Determine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location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the pressure line at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center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,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quarter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span and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support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sections of the beam. Neglect the self-weight of the beam.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1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6C36-9F1E-2DE8-C36D-74F02E6E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/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8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5BE3E1-320D-DD90-B164-C476E36F9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67" y="1041400"/>
            <a:ext cx="4969933" cy="5816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515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D074-F823-A257-A782-3ADF6F08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8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7EFAE9-01E4-6F91-B725-0838011FA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400" y="2006600"/>
            <a:ext cx="8339667" cy="3979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592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D2EB-7A97-EF77-60DD-9A0BD8EC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0" dirty="0">
                <a:solidFill>
                  <a:srgbClr val="FF0000"/>
                </a:solidFill>
                <a:effectLst/>
                <a:latin typeface="Generic68-Regular"/>
                <a:ea typeface="Aptos" panose="020B0004020202020204" pitchFamily="34" charset="0"/>
                <a:cs typeface="Generic68-Regular"/>
              </a:rPr>
              <a:t>Pressure Line or ‘Thrust Line’, and Internal Resisting Couple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DD74-C47E-65F6-6A16-18EAEDA9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solidFill>
                  <a:srgbClr val="FF0000"/>
                </a:solidFill>
                <a:latin typeface="Generic68-Regular"/>
                <a:ea typeface="Aptos" panose="020B0004020202020204" pitchFamily="34" charset="0"/>
                <a:cs typeface="Generic69-Regular"/>
              </a:rPr>
              <a:t>-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At any given section of a prestressed concrete beam,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combined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effect of the prestressing force and the externally applied load will result in a distribution of concrete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stresses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that can be resolved into a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single force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.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locus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points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application of this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resultant force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in any structure is termed as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‘pressure or thrust line.’                                     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-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location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the pressure line depends upon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magnitude and direction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of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moments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applied at the cross-section and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magnitude and distribution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of stress due to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prestressing force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.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-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The load is of such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magnitude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that the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bottom-fiber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stress at the central span section of the beam is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zero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.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0" dirty="0">
              <a:solidFill>
                <a:srgbClr val="231F20"/>
              </a:solidFill>
              <a:effectLst/>
              <a:latin typeface="Generic69-Regular"/>
              <a:ea typeface="Aptos" panose="020B0004020202020204" pitchFamily="34" charset="0"/>
              <a:cs typeface="Generic69-Regular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05BAA-81D4-1392-AE97-6C4061D5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615" y="4621627"/>
            <a:ext cx="3501785" cy="1323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0119A9-B74B-6EA3-27CF-38F79B36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67" y="4351866"/>
            <a:ext cx="5063066" cy="15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40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6619-3EF1-F19A-6547-D3ED867C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The Pressure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189FD-9CF8-A17A-BB30-C11BB6A6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231F2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O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bservations From Fig 4.9 lead to the following important principle: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0-Regular"/>
                <a:ea typeface="Aptos" panose="020B0004020202020204" pitchFamily="34" charset="0"/>
                <a:cs typeface="Generic70-Regular"/>
              </a:rPr>
              <a:t>“</a:t>
            </a:r>
            <a:r>
              <a:rPr lang="en-US" sz="1800" kern="0" dirty="0">
                <a:solidFill>
                  <a:srgbClr val="7030A0"/>
                </a:solidFill>
                <a:effectLst/>
                <a:latin typeface="Generic70-Regular"/>
                <a:ea typeface="Aptos" panose="020B0004020202020204" pitchFamily="34" charset="0"/>
                <a:cs typeface="Generic70-Regular"/>
              </a:rPr>
              <a:t>A change in the external moments in the elastic range of a prestressed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7030A0"/>
                </a:solidFill>
                <a:effectLst/>
                <a:latin typeface="Generic70-Regular"/>
                <a:ea typeface="Aptos" panose="020B0004020202020204" pitchFamily="34" charset="0"/>
                <a:cs typeface="Generic70-Regular"/>
              </a:rPr>
              <a:t>concrete beam results in a shift of the pressure line rather than in an increase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800" kern="0" dirty="0">
                <a:solidFill>
                  <a:srgbClr val="7030A0"/>
                </a:solidFill>
                <a:effectLst/>
                <a:latin typeface="Generic70-Regular"/>
                <a:ea typeface="Aptos" panose="020B0004020202020204" pitchFamily="34" charset="0"/>
                <a:cs typeface="Generic70-Regular"/>
              </a:rPr>
              <a:t>in the resultant force in the beam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0-Regular"/>
                <a:ea typeface="Aptos" panose="020B0004020202020204" pitchFamily="34" charset="0"/>
                <a:cs typeface="Generic70-Regular"/>
              </a:rPr>
              <a:t>.”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747FA6-FC13-0288-022F-F3BD33D7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08" y="3669104"/>
            <a:ext cx="5425425" cy="1548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59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2F0D-A046-EF80-4900-3901DDC7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Reinforced &amp; Prestressed Beams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1B950-48C3-3EB1-AD9B-C512D9667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133" y="4111698"/>
            <a:ext cx="6900334" cy="274630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0F79B5-1B4A-DBFC-612D-AC0753F2132C}"/>
              </a:ext>
            </a:extLst>
          </p:cNvPr>
          <p:cNvSpPr txBox="1"/>
          <p:nvPr/>
        </p:nvSpPr>
        <p:spPr>
          <a:xfrm>
            <a:off x="1363437" y="2415695"/>
            <a:ext cx="7778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231F20"/>
                </a:solidFill>
                <a:latin typeface="Generic69-Regular"/>
                <a:ea typeface="Aptos" panose="020B0004020202020204" pitchFamily="34" charset="0"/>
                <a:cs typeface="Generic69-Regular"/>
              </a:rPr>
              <a:t>T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he load-carrying mechanism is comprised of a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constant force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with a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changing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lever arm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, as in the case of </a:t>
            </a:r>
            <a:r>
              <a:rPr lang="en-US" sz="1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prestressed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concrete sections, and a </a:t>
            </a:r>
            <a:r>
              <a:rPr lang="en-US" sz="1800" kern="0" dirty="0">
                <a:solidFill>
                  <a:srgbClr val="00B05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changing force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with a </a:t>
            </a:r>
            <a:r>
              <a:rPr lang="en-US" sz="1800" kern="0" dirty="0">
                <a:solidFill>
                  <a:srgbClr val="00B05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constant lever arm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prevailing in </a:t>
            </a:r>
            <a:r>
              <a:rPr lang="en-US" sz="1800" kern="0" dirty="0">
                <a:solidFill>
                  <a:srgbClr val="00B05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reinforced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concrete sections as shown in Fig. 4.10. However, if a prestressed concrete member is cracked; it behaves in a manner similar to that of a reinforced concrete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5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DA71-1A56-A20D-4591-9419ACC6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of The Pressure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1CAF6-74AB-D25D-CA66-ACC73529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If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M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Bending moment at the section due to dead and live loads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e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Eccentricity of the tendon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T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P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Prestressing force in the tendon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moment equilibrium yields the relation,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M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Ca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Ta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Pa, and,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M/P                                                                                                                                                              - The shift of pressure line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8-Regular"/>
                <a:ea typeface="Generic72-Regular"/>
                <a:cs typeface="Generic72-Regular"/>
              </a:rPr>
              <a:t>/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2-Regular"/>
                <a:ea typeface="Aptos" panose="020B0004020202020204" pitchFamily="34" charset="0"/>
                <a:cs typeface="Generic72-Regular"/>
              </a:rPr>
              <a:t>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measured from                                                                                                            the centroidal axis is obtained as,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8-Regular"/>
                <a:ea typeface="Generic72-Regular"/>
                <a:cs typeface="Generic72-Regular"/>
              </a:rPr>
              <a:t>”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2-Regular"/>
                <a:ea typeface="Aptos" panose="020B0004020202020204" pitchFamily="34" charset="0"/>
                <a:cs typeface="Generic72-Regular"/>
              </a:rPr>
              <a:t>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= (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a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–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e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) = (M/P) – e                                                                                                                                                                    -The resultant stresses at the top and bottom                                                                                                                        fibers of the section are expressed as,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f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sup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= (P/A) + (Pe”/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Z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)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    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f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inf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= (P/A) – (Pe”/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Z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b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)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                                                                                                                                                                                      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where 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Z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t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and </a:t>
            </a:r>
            <a:r>
              <a:rPr lang="en-US" sz="1800" kern="0" dirty="0" err="1">
                <a:solidFill>
                  <a:srgbClr val="231F20"/>
                </a:solidFill>
                <a:effectLst/>
                <a:latin typeface="Generic71-Regular"/>
                <a:ea typeface="Aptos" panose="020B0004020202020204" pitchFamily="34" charset="0"/>
                <a:cs typeface="Generic71-Regular"/>
              </a:rPr>
              <a:t>Z</a:t>
            </a:r>
            <a:r>
              <a:rPr lang="en-US" sz="1800" kern="0" baseline="-2500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b</a:t>
            </a:r>
            <a:r>
              <a:rPr lang="en-US" sz="1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are the section moduli of the                                                                                                                     top and bottom fibers, respectively.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0F803-AEB9-54BB-8D8A-30C19A985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7" y="2590800"/>
            <a:ext cx="5858933" cy="28701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4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B778-D5DC-8254-E32D-D42A1E67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Example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1441-A328-7729-C105-A7571AE3B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800" kern="0" dirty="0">
                <a:solidFill>
                  <a:srgbClr val="FF0000"/>
                </a:solidFill>
                <a:effectLst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 prestressed concrete beam with a rectangular section 120 mm wide by 300 mm deep supports a uniformly distributed load of 4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/m, which includes the self-weight of the beam. The effective span of the beam is 6 m. The beam is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concentrically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prestressed by a cable carrying a force of 180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kN.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Locate the position of the pressure line in the beam.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62B4-891D-5856-E80B-C5E97643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Example 6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CBE9F0-6B12-008C-936F-C9367607F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199" y="1100666"/>
            <a:ext cx="5748867" cy="5757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850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557C-FF39-67A9-E25B-28E463DA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98FEA-CDFC-E34D-8567-CF5C8AB75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A prestressed concrete beam of section 120 mm wide by 300 mm deep is used over an effective span of 6 m to support a uniformly distributed load of 4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/m, which includes the self-weight of the beam. The beam is prestressed by a straight cable carrying a force of 180 </a:t>
            </a:r>
            <a:r>
              <a:rPr lang="en-US" sz="2800" kern="0" dirty="0" err="1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kN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and located at an eccentricity of 50 mm. Determine the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location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of the thrust line in the beam and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plot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its position at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quarter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and </a:t>
            </a:r>
            <a:r>
              <a:rPr lang="en-US" sz="2800" kern="0" dirty="0">
                <a:solidFill>
                  <a:srgbClr val="FF000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central</a:t>
            </a:r>
            <a:r>
              <a:rPr lang="en-US" sz="2800" kern="0" dirty="0">
                <a:solidFill>
                  <a:srgbClr val="231F20"/>
                </a:solidFill>
                <a:effectLst/>
                <a:latin typeface="Generic69-Regular"/>
                <a:ea typeface="Aptos" panose="020B0004020202020204" pitchFamily="34" charset="0"/>
                <a:cs typeface="Generic69-Regular"/>
              </a:rPr>
              <a:t> span sections.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F59B-02CD-9A50-0EE5-81670FB6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/>
          <a:lstStyle/>
          <a:p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Example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231F2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eneric76-Regular"/>
                <a:ea typeface="Aptos" panose="020B0004020202020204" pitchFamily="34" charset="0"/>
                <a:cs typeface="Generic76-Regular"/>
              </a:rPr>
              <a:t>7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3E426D-CAFF-B258-1525-7C2AAA40A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467" y="1083732"/>
            <a:ext cx="5833533" cy="57742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962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652</Words>
  <Application>Microsoft Office PowerPoint</Application>
  <PresentationFormat>Widescreen</PresentationFormat>
  <Paragraphs>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Generic68-Regular</vt:lpstr>
      <vt:lpstr>Generic69-Regular</vt:lpstr>
      <vt:lpstr>Generic70-Regular</vt:lpstr>
      <vt:lpstr>Generic71-Regular</vt:lpstr>
      <vt:lpstr>Generic72-Regular</vt:lpstr>
      <vt:lpstr>Generic76-Regular</vt:lpstr>
      <vt:lpstr>Office Theme</vt:lpstr>
      <vt:lpstr>Prestressed Concrete</vt:lpstr>
      <vt:lpstr>Pressure Line or ‘Thrust Line’, and Internal Resisting Couple</vt:lpstr>
      <vt:lpstr>Location of The Pressure Line</vt:lpstr>
      <vt:lpstr>Reinforced &amp; Prestressed Beams</vt:lpstr>
      <vt:lpstr>Shift of The Pressure Line</vt:lpstr>
      <vt:lpstr>Example 6</vt:lpstr>
      <vt:lpstr>Example 6</vt:lpstr>
      <vt:lpstr>Example 7</vt:lpstr>
      <vt:lpstr>Example 7</vt:lpstr>
      <vt:lpstr>Example 8</vt:lpstr>
      <vt:lpstr>Example 8</vt:lpstr>
      <vt:lpstr>Example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Prestressed Concrete</dc:title>
  <dc:creator>Princess Tammykins</dc:creator>
  <cp:lastModifiedBy>Princess Tammykins</cp:lastModifiedBy>
  <cp:revision>3</cp:revision>
  <dcterms:created xsi:type="dcterms:W3CDTF">2024-04-08T18:44:43Z</dcterms:created>
  <dcterms:modified xsi:type="dcterms:W3CDTF">2024-05-14T11:27:39Z</dcterms:modified>
</cp:coreProperties>
</file>