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D694-6218-A984-D277-9FFA3AD5C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1D3B0-7F16-3BDD-5A96-5EC8DABA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7CA65-6154-34C2-9C4D-AB77C4B5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3C6-12AD-4569-9E09-BBA96B30C8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CE9E-BED9-CF6F-710A-729FDE5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1723-5251-A690-38AB-44EFFAA4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5500-A487-4028-A2B3-DAABF3FF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0A4D-FDFF-15C1-B698-2F9C254D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61080-1CD3-7A48-5B46-D9106C288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1139-C56F-3C0A-A7F5-70B7C428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3C6-12AD-4569-9E09-BBA96B30C8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B5AA-B3AA-A141-2B1F-A44AE01F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8A09-2DE0-51E0-E69B-A915CA3E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5500-A487-4028-A2B3-DAABF3FF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2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703FA-0D63-C5E6-0071-874440120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2E229-A7B1-EEE0-4A1D-646EB52D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561D-D1BF-0E97-DA0D-861AF789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3C6-12AD-4569-9E09-BBA96B30C8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ABB6-987E-93B3-F481-CD3D94EC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09F8A-4ADA-06A3-742D-BD5D0A4F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5500-A487-4028-A2B3-DAABF3FF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0DB-74A6-B1E6-A034-DC9C4472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402E-CA80-F7A7-AD00-4011B6F61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175E-F815-3584-5F80-55CDE4BF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3C6-12AD-4569-9E09-BBA96B30C8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346F-A93C-892A-71ED-5ACB3C34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BEA3C-9122-0762-B946-0971F72C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5500-A487-4028-A2B3-DAABF3FF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3421-2D5C-07BB-BED4-03B7EDCB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0980C-7B79-6FBE-3D15-ADE6CF087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35245-1CEA-C2C6-8315-A7CF1DB5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3C6-12AD-4569-9E09-BBA96B30C8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8E46-4B89-85C3-6338-E0D3AB3E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EC00-814C-DE05-F9C8-13832238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5500-A487-4028-A2B3-DAABF3FF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AFA5-5774-3B81-DC35-DE258F60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2841-AB83-F2EA-8B9C-85839FE9E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F8916-6639-4351-3B2F-042B044AA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EAC7C-DE82-62CC-64A4-55091772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3C6-12AD-4569-9E09-BBA96B30C8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398C6-86F2-C918-450F-6AD5E666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7A328-6306-C06E-0F09-275510F5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5500-A487-4028-A2B3-DAABF3FF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2B9A-6236-6A61-849F-2FFF097E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4A406-5BEC-6B6D-4464-CC9E62E3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179A9-FB84-A817-4EDE-9D5A877A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32A3A-ACF3-CC47-4FF4-2476BEA4A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8F6FF-540F-9105-B722-22A1221DE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B18E1-5195-CBDC-8813-4C4CD3D4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3C6-12AD-4569-9E09-BBA96B30C8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7D014-AF9C-2AE5-8E41-95C7C196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53EE9-7804-F7DF-DAB6-49F34FB4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5500-A487-4028-A2B3-DAABF3FF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FD0A-991D-4E7C-C5F1-BD020E87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CFF9E-A7FB-F2CB-4FDD-7EE1ED13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3C6-12AD-4569-9E09-BBA96B30C8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3901A-5054-5C6C-6597-E5C8E234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BA2C6-7F74-9C45-FFBB-A5972F5B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5500-A487-4028-A2B3-DAABF3FF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9C1A5-9B1F-BCFB-E719-D4A115B4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3C6-12AD-4569-9E09-BBA96B30C8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EAF29-1ADA-3269-58E0-F620894D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D07FD-0DD9-C330-10E3-8ECA74CB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5500-A487-4028-A2B3-DAABF3FF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C357-55F2-1511-20F9-EFE4A78D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CABD-3663-AF03-A361-19B65650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48743-3660-53FF-4F08-EFE7B7D8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CBFC7-789D-C49B-41F6-B67AE67B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3C6-12AD-4569-9E09-BBA96B30C8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88CD9-13D9-F7FF-3B35-F5EDD409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DA805-4E19-7839-54A0-409C6611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5500-A487-4028-A2B3-DAABF3FF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45B5-8122-69FF-094A-2317434E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6D931-5081-68B4-8DD2-73372231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2D18E-6D43-8DBC-9929-3F7E5DA7C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3279B-97F4-B654-D759-3DBFBDCE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3C6-12AD-4569-9E09-BBA96B30C8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64C36-2942-FAB8-FF1C-36AE94C5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F66AB-A7F8-9817-A2A8-06B846E4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5500-A487-4028-A2B3-DAABF3FF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0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A949F-9E41-4B7B-2361-8A716C68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CD46C-FA6F-0AD9-A228-E30648C4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871C7-450E-4CE6-8F9A-C439B868B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393C6-12AD-4569-9E09-BBA96B30C84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4CAE-A954-FD70-8496-4AE5DAE44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6E03-B92D-37CC-B0DC-D11307281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15500-A487-4028-A2B3-DAABF3FF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78E3C-A677-38ED-D997-A7B5E178E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5600" dirty="0"/>
              <a:t>Prestressed Concrete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10D24-B1E6-8FFA-43F8-A4A650F8C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Lecture 4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029-407F-7B26-CCD6-8B5A67B7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Example: Cracking Moment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7B2E-3B09-094C-0DC0-CE3AC13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A rectangular concrete beam of cross-section 120 mm                                                                wide and 300 mm deep is prestressed by a straight cable carrying an effective force of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180 </a:t>
            </a:r>
            <a:r>
              <a:rPr lang="en-US" sz="2800" kern="0" dirty="0" err="1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at an eccentricity of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50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mm. The beam supports an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imposed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load of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3.14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</a:t>
            </a:r>
            <a:r>
              <a:rPr lang="en-US" sz="2800" kern="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/m over a span of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6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m. If the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modulus of rupture 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of concrete is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5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N/mm2, evaluate the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load factor 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against cracking assuming the self-weight of concrete as 24 </a:t>
            </a:r>
            <a:r>
              <a:rPr lang="en-US" sz="2800" kern="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/m</a:t>
            </a:r>
            <a:r>
              <a:rPr lang="en-US" sz="800" kern="0" baseline="3000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3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.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145C-3D02-AAE5-5E95-9FDAA42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534389"/>
          </a:xfrm>
        </p:spPr>
        <p:txBody>
          <a:bodyPr>
            <a:normAutofit fontScale="90000"/>
          </a:bodyPr>
          <a:lstStyle/>
          <a:p>
            <a:br>
              <a:rPr kumimoji="0" lang="en-US" sz="4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B45-5DC2-90DC-31A8-C8A304379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0498"/>
            <a:ext cx="10515600" cy="5426465"/>
          </a:xfrm>
        </p:spPr>
        <p:txBody>
          <a:bodyPr>
            <a:normAutofit fontScale="3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P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= 180 </a:t>
            </a:r>
            <a:r>
              <a:rPr kumimoji="0" lang="en-US" sz="6400" b="0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I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= 27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2-Regular"/>
                <a:ea typeface="Aptos" panose="020B0004020202020204" pitchFamily="34" charset="0"/>
                <a:cs typeface="Generic72-Regular"/>
              </a:rPr>
              <a:t>x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10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7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mm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4</a:t>
            </a:r>
            <a:r>
              <a:rPr lang="en-US" sz="6400" kern="100" dirty="0">
                <a:solidFill>
                  <a:prstClr val="black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6400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e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= 50 mm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Z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= 18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2-Regular"/>
                <a:ea typeface="Aptos" panose="020B0004020202020204" pitchFamily="34" charset="0"/>
                <a:cs typeface="Generic72-Regular"/>
              </a:rPr>
              <a:t>x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10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5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mm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3</a:t>
            </a:r>
            <a:r>
              <a:rPr lang="en-US" sz="6400" kern="100" dirty="0">
                <a:solidFill>
                  <a:prstClr val="black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A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= 36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2-Regular"/>
                <a:ea typeface="Aptos" panose="020B0004020202020204" pitchFamily="34" charset="0"/>
                <a:cs typeface="Generic72-Regular"/>
              </a:rPr>
              <a:t>x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mm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2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g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= (0.12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2-Regular"/>
                <a:ea typeface="Aptos" panose="020B0004020202020204" pitchFamily="34" charset="0"/>
                <a:cs typeface="Generic72-Regular"/>
              </a:rPr>
              <a:t>x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0.3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2-Regular"/>
                <a:ea typeface="Aptos" panose="020B0004020202020204" pitchFamily="34" charset="0"/>
                <a:cs typeface="Generic72-Regular"/>
              </a:rPr>
              <a:t>x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24) = 0.86 </a:t>
            </a:r>
            <a:r>
              <a:rPr kumimoji="0" lang="en-US" sz="6400" b="0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/m                                                            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2-Regular"/>
                <a:ea typeface="Aptos" panose="020B0004020202020204" pitchFamily="34" charset="0"/>
                <a:cs typeface="Generic72-Regular"/>
              </a:rPr>
              <a:t>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Total load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w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= (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g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+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q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) = (0.86 + 3.14) = 4 </a:t>
            </a:r>
            <a:r>
              <a:rPr kumimoji="0" lang="en-US" sz="6400" b="0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/m</a:t>
            </a:r>
            <a:r>
              <a:rPr lang="en-US" sz="6400" kern="100" dirty="0">
                <a:solidFill>
                  <a:prstClr val="black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Stresses due to prestress:</a:t>
            </a:r>
            <a:r>
              <a:rPr lang="en-US" sz="6400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(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P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/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A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) = (180x10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6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/36x10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5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) = 5 N/mm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2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                                                                                                                                                             (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Pe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/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Z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) =(180x10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6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x50/18x10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5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) = 5 N/mm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2  </a:t>
            </a:r>
            <a:r>
              <a:rPr lang="en-US" sz="6400" kern="100" dirty="0">
                <a:solidFill>
                  <a:prstClr val="black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Stresses due to loads:</a:t>
            </a:r>
            <a:r>
              <a:rPr lang="en-US" sz="6400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Maximum working moment = (0.125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2-Regular"/>
                <a:ea typeface="Aptos" panose="020B0004020202020204" pitchFamily="34" charset="0"/>
                <a:cs typeface="Generic72-Regular"/>
              </a:rPr>
              <a:t>x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4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2-Regular"/>
                <a:ea typeface="Aptos" panose="020B0004020202020204" pitchFamily="34" charset="0"/>
                <a:cs typeface="Generic72-Regular"/>
              </a:rPr>
              <a:t>x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6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2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) = 18 </a:t>
            </a:r>
            <a:r>
              <a:rPr kumimoji="0" lang="en-US" sz="6400" b="0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m</a:t>
            </a:r>
            <a:r>
              <a:rPr lang="en-US" sz="6400" kern="100" dirty="0">
                <a:solidFill>
                  <a:prstClr val="black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M/Z = 18x10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6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/18x10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 5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neric71-Regular"/>
                <a:ea typeface="Aptos" panose="020B0004020202020204" pitchFamily="34" charset="0"/>
                <a:cs typeface="Generic71-Regular"/>
              </a:rPr>
              <a:t>=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10 N/mm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2</a:t>
            </a:r>
            <a:r>
              <a:rPr lang="en-US" sz="6400" kern="100" dirty="0">
                <a:solidFill>
                  <a:prstClr val="black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Stress at the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bottom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fiber at working load = (5 + 5 – 10) =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0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N/mm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2</a:t>
            </a:r>
            <a:r>
              <a:rPr lang="en-US" sz="6400" kern="100" dirty="0">
                <a:solidFill>
                  <a:prstClr val="black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Stress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</a:t>
            </a:r>
            <a:r>
              <a:rPr lang="en-US" sz="6400" kern="0" dirty="0">
                <a:solidFill>
                  <a:srgbClr val="231F20"/>
                </a:solidFill>
                <a:latin typeface="Generic69-Regular"/>
                <a:ea typeface="Aptos" panose="020B0004020202020204" pitchFamily="34" charset="0"/>
                <a:cs typeface="Generic69-Regular"/>
              </a:rPr>
              <a:t>that can</a:t>
            </a:r>
            <a:r>
              <a:rPr lang="en-US" sz="6400" kern="0" dirty="0">
                <a:solidFill>
                  <a:srgbClr val="FF0000"/>
                </a:solidFill>
                <a:latin typeface="Generic69-Regular"/>
                <a:ea typeface="Aptos" panose="020B0004020202020204" pitchFamily="34" charset="0"/>
                <a:cs typeface="Generic69-Regular"/>
              </a:rPr>
              <a:t> start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cracking at the bottom fiber = (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mod. </a:t>
            </a:r>
            <a:r>
              <a:rPr lang="en-US" sz="6400" kern="0" dirty="0">
                <a:solidFill>
                  <a:srgbClr val="FF0000"/>
                </a:solidFill>
                <a:latin typeface="Generic69-Regular"/>
                <a:ea typeface="Aptos" panose="020B0004020202020204" pitchFamily="34" charset="0"/>
                <a:cs typeface="Generic69-Regular"/>
              </a:rPr>
              <a:t>o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f rupture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)= 5 N/mm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2  </a:t>
            </a:r>
            <a:r>
              <a:rPr lang="en-US" sz="6400" kern="100" dirty="0">
                <a:solidFill>
                  <a:prstClr val="black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Extra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moment required to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create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this stress = (5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2-Regular"/>
                <a:ea typeface="Aptos" panose="020B0004020202020204" pitchFamily="34" charset="0"/>
                <a:cs typeface="Generic72-Regular"/>
              </a:rPr>
              <a:t>x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18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2-Regular"/>
                <a:ea typeface="Aptos" panose="020B0004020202020204" pitchFamily="34" charset="0"/>
                <a:cs typeface="Generic72-Regular"/>
              </a:rPr>
              <a:t>x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10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5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)</a:t>
            </a:r>
            <a:r>
              <a:rPr lang="en-US" sz="6400" kern="100" dirty="0">
                <a:solidFill>
                  <a:prstClr val="black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= (9x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2-Regular"/>
                <a:ea typeface="Aptos" panose="020B0004020202020204" pitchFamily="34" charset="0"/>
                <a:cs typeface="Generic72-Regular"/>
              </a:rPr>
              <a:t>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10</a:t>
            </a:r>
            <a:r>
              <a:rPr kumimoji="0" lang="en-US" sz="6400" b="0" i="0" u="none" strike="noStrike" kern="0" cap="none" spc="0" normalizeH="0" baseline="30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6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) N mm = 9 </a:t>
            </a:r>
            <a:r>
              <a:rPr kumimoji="0" lang="en-US" sz="6400" b="0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m</a:t>
            </a:r>
            <a:r>
              <a:rPr lang="en-US" sz="6400" kern="100" dirty="0">
                <a:solidFill>
                  <a:prstClr val="black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Cracking moment = (18 + 9) = 27 </a:t>
            </a:r>
            <a:r>
              <a:rPr kumimoji="0" lang="en-US" sz="6400" b="0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m</a:t>
            </a:r>
            <a:r>
              <a:rPr lang="en-US" sz="6400" kern="100" dirty="0">
                <a:solidFill>
                  <a:prstClr val="black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Load factor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against cracking = (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Cracking moment /Working moment)                                                                                                       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    = (27/18) =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69-Regular"/>
                <a:ea typeface="Aptos" panose="020B0004020202020204" pitchFamily="34" charset="0"/>
                <a:cs typeface="Generic69-Regular"/>
              </a:rPr>
              <a:t>1.5</a:t>
            </a:r>
            <a:endParaRPr kumimoji="0" lang="en-US" sz="6400" b="0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55D02-255F-6418-E459-27050981A3E5}"/>
              </a:ext>
            </a:extLst>
          </p:cNvPr>
          <p:cNvSpPr txBox="1"/>
          <p:nvPr/>
        </p:nvSpPr>
        <p:spPr>
          <a:xfrm>
            <a:off x="1121434" y="146648"/>
            <a:ext cx="9637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68-Regular"/>
                <a:ea typeface="Aptos" panose="020B0004020202020204" pitchFamily="34" charset="0"/>
                <a:cs typeface="Generic68-Regular"/>
              </a:rPr>
              <a:t>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002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6CD3-F372-1526-3D47-7D78E4B4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kern="0" dirty="0">
                <a:solidFill>
                  <a:srgbClr val="FF0000"/>
                </a:solidFill>
                <a:effectLst/>
                <a:latin typeface="Generic337-Regular"/>
                <a:ea typeface="Aptos" panose="020B0004020202020204" pitchFamily="34" charset="0"/>
                <a:cs typeface="Generic337-Regular"/>
              </a:rPr>
              <a:t>Example: Continuous Beams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7531-4E8A-FBCE-D2F8-1FAA5933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 continuous prestressed concrete beam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ABC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(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AB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BC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10 m) has a uniform rectangular cross-section with a width of 100 mm and depth of 300 mm. The cable carrying an effective prestressing force of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360 </a:t>
            </a:r>
            <a:r>
              <a:rPr lang="en-US" sz="20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is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parallel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to the axis of the beam and located at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100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mm from the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soffit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.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(a) Determine the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secondary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and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resultant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moment at the central support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.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(b) If the beam supports an imposed load of 1.5 </a:t>
            </a:r>
            <a:r>
              <a:rPr lang="en-US" sz="20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/m, calculate the resultant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stresses at top and bottom of the beam at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. Assume density of concrete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as 24 </a:t>
            </a:r>
            <a:r>
              <a:rPr lang="en-US" sz="20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/m3.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(c)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Locate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the resultant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line of thrust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through beam 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AB</a:t>
            </a:r>
            <a:r>
              <a:rPr lang="en-US" sz="20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3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08AC-023B-06DD-200A-9A82381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142"/>
          </a:xfrm>
        </p:spPr>
        <p:txBody>
          <a:bodyPr/>
          <a:lstStyle/>
          <a:p>
            <a:r>
              <a:rPr lang="en-US" sz="4400" kern="0" dirty="0">
                <a:solidFill>
                  <a:srgbClr val="FF0000"/>
                </a:solidFill>
                <a:effectLst/>
                <a:latin typeface="Generic332-Regular"/>
                <a:ea typeface="Aptos" panose="020B0004020202020204" pitchFamily="34" charset="0"/>
                <a:cs typeface="Generic332-Regular"/>
              </a:rPr>
              <a:t>Solution: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C53C-90A6-EBEC-81E5-D960EA1B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933"/>
            <a:ext cx="10515600" cy="568113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Applying the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three-moment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theorem to the continuous beam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ABC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shown in Fig. 15.6,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(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AB + 2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BA + 2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kM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BC +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kM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CB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) = (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K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BA +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kK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BC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Since the ends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A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and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C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are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simply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supported,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AB =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CB =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0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Also,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k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1      and,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BA =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BC =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</a:t>
            </a:r>
            <a:r>
              <a:rPr lang="en-US" sz="6400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K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BA =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K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BC = ( - 6P/L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Í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exdx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) = ( - 6x360/10x10)( - 0.05x10x5) = 54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kNm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  </a:t>
            </a:r>
            <a:r>
              <a:rPr lang="en-US" sz="6400" kern="100" baseline="300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4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 = (2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43-Regular"/>
                <a:ea typeface="Aptos" panose="020B0004020202020204" pitchFamily="34" charset="0"/>
                <a:cs typeface="Generic343-Regular"/>
              </a:rPr>
              <a:t>x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54) = 108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SM at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is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 = 27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Resultant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moment at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due to prestress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(PM + SM)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[(–360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43-Regular"/>
                <a:ea typeface="Aptos" panose="020B0004020202020204" pitchFamily="34" charset="0"/>
                <a:cs typeface="Generic343-Regular"/>
              </a:rPr>
              <a:t>x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0.05) + 27)] = 9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w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d = (1.50 + 0.72) = 2.22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Moment at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due to loads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– (WgL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/8) = - (2.22x10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/8) = 27.75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Total resultant moment at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(9 – 27.75) = –18.75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Stresses at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the central support section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are,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Top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fiber stress = (360x10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/100x300) – (18.75x10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6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/1.5x10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4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) 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– 0.5 N/mm2 (tension)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Bottom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fiber stress = (360x10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6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/100x300) + (18.75x10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6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/1.5x10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4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+24.5 N/mm2 (compression)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Pressure line position</a:t>
            </a:r>
            <a:r>
              <a:rPr lang="en-US" sz="6400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At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A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–5 cm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At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M/P = ( -18.75x10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6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/360)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–52 mm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Resultant moment at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center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of span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(- Pe/4 + WgL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/16) = ( - 360x0.05/4 + 2.2x10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/16) 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+9.25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Shift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of pressure line from the centroidal axis at mid-span points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( + 9.25x1000/360)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+26 mm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The pressure line location is shown in Fig. 15.6.</a:t>
            </a:r>
            <a:endParaRPr lang="en-US" sz="6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9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146C-0420-E3E1-A4B4-DF9A07FD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E37E4-66F9-3A53-2EDB-61161B21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171" y="1825625"/>
            <a:ext cx="7659658" cy="4351338"/>
          </a:xfrm>
        </p:spPr>
      </p:pic>
    </p:spTree>
    <p:extLst>
      <p:ext uri="{BB962C8B-B14F-4D97-AF65-F5344CB8AC3E}">
        <p14:creationId xmlns:p14="http://schemas.microsoft.com/office/powerpoint/2010/main" val="344222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EF40-B0AC-1D68-5788-6CCAF199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dirty="0">
                <a:solidFill>
                  <a:srgbClr val="FF0000"/>
                </a:solidFill>
                <a:effectLst/>
                <a:latin typeface="Generic337-Regular"/>
                <a:ea typeface="Aptos" panose="020B0004020202020204" pitchFamily="34" charset="0"/>
                <a:cs typeface="Generic337-Regular"/>
              </a:rPr>
              <a:t>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4B64-1709-5834-62AE-56546C12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 prestressed beam having a rectangular cross-section with a width of 120 mm and a depth of 300 mm is continuous over two spans, 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AB 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BC 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8 m. The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cable 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with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zero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eccentricity at the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ends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and an eccentricity of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50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mm towards the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top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fibers of the beam over the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central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support, carries an effective force of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500 </a:t>
            </a:r>
            <a:r>
              <a:rPr lang="en-US" sz="3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kN.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                                                                                                  (a) Calculate the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secondary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moment developed at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.                                                              (b) If the beam supports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concentrated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loads of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20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</a:t>
            </a:r>
            <a:r>
              <a:rPr lang="en-US" sz="3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each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at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mid-points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of span, evaluate the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resultant 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stresses at the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central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support section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.                  </a:t>
            </a:r>
            <a:r>
              <a:rPr lang="en-US" sz="3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(c) Also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locate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the position of the </a:t>
            </a:r>
            <a:r>
              <a:rPr lang="en-US" sz="3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pressure line </a:t>
            </a:r>
            <a:r>
              <a:rPr lang="en-US" sz="3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at section.</a:t>
            </a:r>
            <a:endParaRPr lang="en-US" sz="3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6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32B5-B073-584C-45A6-EAB4E6FC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875"/>
          </a:xfrm>
        </p:spPr>
        <p:txBody>
          <a:bodyPr>
            <a:normAutofit fontScale="90000"/>
          </a:bodyPr>
          <a:lstStyle/>
          <a:p>
            <a:r>
              <a:rPr lang="en-US" sz="4400" kern="0" dirty="0">
                <a:solidFill>
                  <a:srgbClr val="FF0000"/>
                </a:solidFill>
                <a:effectLst/>
                <a:latin typeface="Generic332-Regular"/>
                <a:ea typeface="Aptos" panose="020B0004020202020204" pitchFamily="34" charset="0"/>
                <a:cs typeface="Generic332-Regular"/>
              </a:rPr>
              <a:t>Solution: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7BED-09AE-9875-E973-DD74F1F73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P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500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      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Z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t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=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Z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= 18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43-Regular"/>
                <a:ea typeface="Aptos" panose="020B0004020202020204" pitchFamily="34" charset="0"/>
                <a:cs typeface="Generic343-Regular"/>
              </a:rPr>
              <a:t>x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10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5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mm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3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Q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20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e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50 mm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A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36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43-Regular"/>
                <a:ea typeface="Aptos" panose="020B0004020202020204" pitchFamily="34" charset="0"/>
                <a:cs typeface="Generic343-Regular"/>
              </a:rPr>
              <a:t>x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10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3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mm2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g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0.86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/m,   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and,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L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8 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 =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C = 0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K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AB =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K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BC = (- 6P/L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Í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exdx</a:t>
            </a:r>
            <a:r>
              <a:rPr lang="en-US" sz="6400" kern="0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= -6P/L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(1/2xLxex2/3xL) = - 2Pe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Applying the three-moment equation for spans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AB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and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BC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,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4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 = (–2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Pe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– 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Pe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) = –4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Pe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SM at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 = –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Pe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RM at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(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PM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–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SM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) = (+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Pe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–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Pe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) = 0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Moment at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due to self-weight and imposed loads is given by,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M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 = (- gL</a:t>
            </a:r>
            <a:r>
              <a:rPr lang="en-US" sz="6400" kern="0" baseline="30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2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/8 – 3QL/16)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( - 0.86x 8</a:t>
            </a:r>
            <a:r>
              <a:rPr lang="en-US" sz="6400" kern="0" baseline="3000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2</a:t>
            </a:r>
            <a:r>
              <a:rPr lang="en-US" sz="6400" kern="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)/8 –  (3x 20x 8)/16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–36.88 </a:t>
            </a:r>
            <a:r>
              <a:rPr lang="en-US" sz="6400" kern="0" dirty="0" err="1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kN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Stresses at section B: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At top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(500 X10</a:t>
            </a:r>
            <a:r>
              <a:rPr lang="en-US" sz="6400" kern="0" baseline="3000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3</a:t>
            </a:r>
            <a:r>
              <a:rPr lang="en-US" sz="6400" kern="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/36x10</a:t>
            </a:r>
            <a:r>
              <a:rPr lang="en-US" sz="6400" kern="0" baseline="3000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3</a:t>
            </a:r>
            <a:r>
              <a:rPr lang="en-US" sz="6400" kern="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) - ( 36.88X 10</a:t>
            </a:r>
            <a:r>
              <a:rPr lang="en-US" sz="6400" kern="0" baseline="3000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6</a:t>
            </a:r>
            <a:r>
              <a:rPr lang="en-US" sz="6400" kern="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/18x10</a:t>
            </a:r>
            <a:r>
              <a:rPr lang="en-US" sz="6400" kern="0" baseline="3000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5</a:t>
            </a:r>
            <a:r>
              <a:rPr lang="en-US" sz="6400" kern="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–6.6 N/mm2 (tension)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At bottom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(500 x10</a:t>
            </a:r>
            <a:r>
              <a:rPr lang="en-US" sz="6400" kern="0" baseline="3000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3</a:t>
            </a:r>
            <a:r>
              <a:rPr lang="en-US" sz="6400" kern="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/35x10</a:t>
            </a:r>
            <a:r>
              <a:rPr lang="en-US" sz="6400" kern="0" baseline="3000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3</a:t>
            </a:r>
            <a:r>
              <a:rPr lang="en-US" sz="6400" kern="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) + ( 36.88 x10</a:t>
            </a:r>
            <a:r>
              <a:rPr lang="en-US" sz="6400" kern="0" baseline="3000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6</a:t>
            </a:r>
            <a:r>
              <a:rPr lang="en-US" sz="6400" kern="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/18x10</a:t>
            </a:r>
            <a:r>
              <a:rPr lang="en-US" sz="6400" kern="0" baseline="3000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5</a:t>
            </a:r>
            <a:r>
              <a:rPr lang="en-US" sz="6400" kern="0" dirty="0">
                <a:solidFill>
                  <a:srgbClr val="00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+34.4 N/mm2 (compression)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</a:t>
            </a:r>
            <a:r>
              <a:rPr lang="en-US" sz="64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Position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of pressure line from the </a:t>
            </a:r>
            <a:r>
              <a:rPr lang="en-US" sz="6400" kern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centroidal axis</a:t>
            </a:r>
            <a:r>
              <a:rPr lang="en-US" sz="6400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At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9-Regular"/>
                <a:ea typeface="Aptos" panose="020B0004020202020204" pitchFamily="34" charset="0"/>
                <a:cs typeface="Generic339-Regular"/>
              </a:rPr>
              <a:t>B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(M</a:t>
            </a:r>
            <a:r>
              <a:rPr lang="en-US" sz="6400" kern="0" baseline="-2500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/P) = (</a:t>
            </a:r>
            <a:r>
              <a:rPr lang="en-US" sz="6400" kern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36.88x1000/500)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= 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–</a:t>
            </a:r>
            <a:r>
              <a:rPr lang="en-US" sz="6400" kern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73.5 mm</a:t>
            </a:r>
            <a:r>
              <a:rPr lang="en-US" sz="6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6400" kern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(</a:t>
            </a:r>
            <a:r>
              <a:rPr lang="en-US" sz="6400" kern="0" dirty="0">
                <a:solidFill>
                  <a:srgbClr val="231F2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below centroidal axis)</a:t>
            </a:r>
            <a:endParaRPr lang="en-US" sz="6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1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4C904-5E82-79C6-0125-6D9F16B3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Cracking Moment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FD26-2D19-A18B-7A20-545CD5B7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kern="0" dirty="0">
                <a:effectLst/>
                <a:latin typeface="Generic68-Regular"/>
                <a:ea typeface="Aptos" panose="020B0004020202020204" pitchFamily="34" charset="0"/>
                <a:cs typeface="Generic68-Regular"/>
              </a:rPr>
              <a:t>Cracking Moment: 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The bending moment at which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visible cracks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develop in prestressed concrete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members is generally referred to as the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‘cracking moment’.                                                                                                                            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- After the transfer of prestress to concrete, the soffit of the beam will be under compression.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-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Gradually,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these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compressive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stresses are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balanced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by the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tensile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stresses developed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due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to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the transverse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loads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on the beam, so that the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resultant</a:t>
            </a:r>
            <a:r>
              <a:rPr lang="en-US" sz="2000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stress at the bottom fiber is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zero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. A further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increase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in loading results in the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development of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tensile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stresses at the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soffit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of the beam. As concrete is weak in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tension,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microcracks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develop as soon as the tensile strain in concrete exceeds about 80 – 100 </a:t>
            </a:r>
            <a:r>
              <a:rPr lang="en-US" sz="2000" kern="0" dirty="0">
                <a:effectLst/>
                <a:latin typeface="Generic72-Regular"/>
                <a:ea typeface="Aptos" panose="020B0004020202020204" pitchFamily="34" charset="0"/>
                <a:cs typeface="Generic72-Regular"/>
              </a:rPr>
              <a:t>x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10</a:t>
            </a:r>
            <a:r>
              <a:rPr lang="en-US" sz="2000" kern="0" baseline="3000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–6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units</a:t>
            </a:r>
            <a:r>
              <a:rPr lang="en-US" sz="2000" kern="0" baseline="3000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4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, and if the loads are further increased,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visible cracks</a:t>
            </a:r>
            <a:r>
              <a:rPr lang="en-US" sz="2000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appear in the tension zone.                                                                           -It is generally considered that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visible cracks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appear when the tensile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stresses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at the soffit are approximately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equal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to the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modulus of rupture </a:t>
            </a:r>
            <a:r>
              <a:rPr lang="en-US" sz="2000" kern="0" dirty="0"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of the material.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10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C5F10-9B08-901A-EAB1-EA9C4305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Flexural Failure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3197CE-7E54-5A3F-87B7-2E03FF761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4444" y="640080"/>
            <a:ext cx="5534319" cy="5550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12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3A274-179F-4B91-D382-DC6C62BA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4100">
                <a:solidFill>
                  <a:srgbClr val="FFFFFF"/>
                </a:solidFill>
              </a:rPr>
              <a:t>Statically Indeterminate Structures</a:t>
            </a:r>
            <a:br>
              <a:rPr lang="en-GB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007E-0E06-198D-65D4-CDACF33F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1300" dirty="0"/>
              <a:t>Advantages of Continuous Members</a:t>
            </a:r>
          </a:p>
          <a:p>
            <a:endParaRPr lang="en-GB" sz="1300" dirty="0"/>
          </a:p>
          <a:p>
            <a:endParaRPr lang="en-GB" sz="1300" dirty="0"/>
          </a:p>
          <a:p>
            <a:r>
              <a:rPr lang="en-GB" sz="1300" dirty="0">
                <a:solidFill>
                  <a:srgbClr val="FF0000"/>
                </a:solidFill>
              </a:rPr>
              <a:t>Continuity</a:t>
            </a:r>
            <a:r>
              <a:rPr lang="en-GB" sz="1300" dirty="0"/>
              <a:t> in prestressed concrete construction has many </a:t>
            </a:r>
            <a:r>
              <a:rPr lang="en-GB" sz="1300" dirty="0">
                <a:solidFill>
                  <a:srgbClr val="FF0000"/>
                </a:solidFill>
              </a:rPr>
              <a:t>advantages</a:t>
            </a:r>
            <a:r>
              <a:rPr lang="en-GB" sz="1300" dirty="0"/>
              <a:t>. In statically indeterminate prestressed concrete structures, the following </a:t>
            </a:r>
            <a:r>
              <a:rPr lang="en-GB" sz="1300" dirty="0">
                <a:solidFill>
                  <a:srgbClr val="FF0000"/>
                </a:solidFill>
              </a:rPr>
              <a:t>benefits</a:t>
            </a:r>
            <a:r>
              <a:rPr lang="en-GB" sz="1300" dirty="0"/>
              <a:t> are noted:</a:t>
            </a:r>
          </a:p>
          <a:p>
            <a:r>
              <a:rPr lang="en-GB" sz="1300" dirty="0"/>
              <a:t>1. The bending moments are more </a:t>
            </a:r>
            <a:r>
              <a:rPr lang="en-GB" sz="1300" dirty="0">
                <a:solidFill>
                  <a:srgbClr val="FF0000"/>
                </a:solidFill>
              </a:rPr>
              <a:t>evenly</a:t>
            </a:r>
            <a:r>
              <a:rPr lang="en-GB" sz="1300" dirty="0"/>
              <a:t> distributed between the </a:t>
            </a:r>
            <a:r>
              <a:rPr lang="en-GB" sz="1300" dirty="0" err="1">
                <a:solidFill>
                  <a:srgbClr val="FF0000"/>
                </a:solidFill>
              </a:rPr>
              <a:t>center</a:t>
            </a:r>
            <a:r>
              <a:rPr lang="en-GB" sz="1300" dirty="0"/>
              <a:t> of span and the </a:t>
            </a:r>
            <a:r>
              <a:rPr lang="en-GB" sz="1300" dirty="0">
                <a:solidFill>
                  <a:srgbClr val="FF0000"/>
                </a:solidFill>
              </a:rPr>
              <a:t>supports</a:t>
            </a:r>
            <a:r>
              <a:rPr lang="en-GB" sz="1300" dirty="0"/>
              <a:t> of members.</a:t>
            </a:r>
          </a:p>
          <a:p>
            <a:r>
              <a:rPr lang="en-GB" sz="1300" dirty="0"/>
              <a:t>2. Reduction in the </a:t>
            </a:r>
            <a:r>
              <a:rPr lang="en-GB" sz="1300" dirty="0">
                <a:solidFill>
                  <a:srgbClr val="FF0000"/>
                </a:solidFill>
              </a:rPr>
              <a:t>size</a:t>
            </a:r>
            <a:r>
              <a:rPr lang="en-GB" sz="1300" dirty="0"/>
              <a:t> of members results in </a:t>
            </a:r>
            <a:r>
              <a:rPr lang="en-GB" sz="1300" dirty="0">
                <a:solidFill>
                  <a:srgbClr val="FF0000"/>
                </a:solidFill>
              </a:rPr>
              <a:t>lighte</a:t>
            </a:r>
            <a:r>
              <a:rPr lang="en-GB" sz="1300" dirty="0"/>
              <a:t>r structures.</a:t>
            </a:r>
          </a:p>
          <a:p>
            <a:r>
              <a:rPr lang="en-GB" sz="1300" dirty="0"/>
              <a:t>3. The ultimate </a:t>
            </a:r>
            <a:r>
              <a:rPr lang="en-GB" sz="1300" dirty="0">
                <a:solidFill>
                  <a:srgbClr val="FF0000"/>
                </a:solidFill>
              </a:rPr>
              <a:t>load </a:t>
            </a:r>
            <a:r>
              <a:rPr lang="en-GB" sz="1300" dirty="0"/>
              <a:t>carrying capacity is </a:t>
            </a:r>
            <a:r>
              <a:rPr lang="en-GB" sz="1300" dirty="0">
                <a:solidFill>
                  <a:srgbClr val="FF0000"/>
                </a:solidFill>
              </a:rPr>
              <a:t>higher</a:t>
            </a:r>
            <a:r>
              <a:rPr lang="en-GB" sz="1300" dirty="0"/>
              <a:t> than in a statically determinate structure due to the phenomenon of </a:t>
            </a:r>
            <a:r>
              <a:rPr lang="en-GB" sz="1300" dirty="0">
                <a:solidFill>
                  <a:srgbClr val="FF0000"/>
                </a:solidFill>
              </a:rPr>
              <a:t>redistribution</a:t>
            </a:r>
            <a:r>
              <a:rPr lang="en-GB" sz="1300" dirty="0"/>
              <a:t> of moments.</a:t>
            </a:r>
          </a:p>
          <a:p>
            <a:r>
              <a:rPr lang="en-GB" sz="1300" dirty="0"/>
              <a:t>4. </a:t>
            </a:r>
            <a:r>
              <a:rPr lang="en-GB" sz="1300" dirty="0">
                <a:solidFill>
                  <a:srgbClr val="FF0000"/>
                </a:solidFill>
              </a:rPr>
              <a:t>Continuity</a:t>
            </a:r>
            <a:r>
              <a:rPr lang="en-GB" sz="1300" dirty="0"/>
              <a:t> of the members in</a:t>
            </a:r>
            <a:r>
              <a:rPr lang="en-GB" sz="1300" dirty="0">
                <a:solidFill>
                  <a:srgbClr val="FF0000"/>
                </a:solidFill>
              </a:rPr>
              <a:t> framed </a:t>
            </a:r>
            <a:r>
              <a:rPr lang="en-GB" sz="1300" dirty="0"/>
              <a:t>structures leads to increased </a:t>
            </a:r>
            <a:r>
              <a:rPr lang="en-GB" sz="1300" dirty="0">
                <a:solidFill>
                  <a:srgbClr val="FF0000"/>
                </a:solidFill>
              </a:rPr>
              <a:t>stability</a:t>
            </a:r>
            <a:r>
              <a:rPr lang="en-GB" sz="1300" dirty="0"/>
              <a:t>.</a:t>
            </a:r>
          </a:p>
          <a:p>
            <a:r>
              <a:rPr lang="en-GB" sz="1300" dirty="0"/>
              <a:t>5. </a:t>
            </a:r>
            <a:r>
              <a:rPr lang="en-GB" sz="1300" dirty="0">
                <a:solidFill>
                  <a:srgbClr val="FF0000"/>
                </a:solidFill>
              </a:rPr>
              <a:t>Continuous</a:t>
            </a:r>
            <a:r>
              <a:rPr lang="en-GB" sz="1300" dirty="0"/>
              <a:t> girders are formed by </a:t>
            </a:r>
            <a:r>
              <a:rPr lang="en-GB" sz="1300" dirty="0">
                <a:solidFill>
                  <a:srgbClr val="FF0000"/>
                </a:solidFill>
              </a:rPr>
              <a:t>segmenta</a:t>
            </a:r>
            <a:r>
              <a:rPr lang="en-GB" sz="1300" dirty="0"/>
              <a:t>l construction using precast units connected by prestressed</a:t>
            </a:r>
            <a:r>
              <a:rPr lang="en-GB" sz="1300" dirty="0">
                <a:solidFill>
                  <a:srgbClr val="FF0000"/>
                </a:solidFill>
              </a:rPr>
              <a:t> cables</a:t>
            </a:r>
            <a:r>
              <a:rPr lang="en-GB" sz="1300" dirty="0"/>
              <a:t>.</a:t>
            </a:r>
          </a:p>
          <a:p>
            <a:r>
              <a:rPr lang="en-GB" sz="1300" dirty="0"/>
              <a:t>6. In continuous </a:t>
            </a:r>
            <a:r>
              <a:rPr lang="en-GB" sz="1300" dirty="0">
                <a:solidFill>
                  <a:srgbClr val="FF0000"/>
                </a:solidFill>
              </a:rPr>
              <a:t>post-tensioned</a:t>
            </a:r>
            <a:r>
              <a:rPr lang="en-GB" sz="1300" dirty="0"/>
              <a:t> girders, the </a:t>
            </a:r>
            <a:r>
              <a:rPr lang="en-GB" sz="1300" dirty="0">
                <a:solidFill>
                  <a:srgbClr val="FF0000"/>
                </a:solidFill>
              </a:rPr>
              <a:t>curved</a:t>
            </a:r>
            <a:r>
              <a:rPr lang="en-GB" sz="1300" dirty="0"/>
              <a:t> cables can be suitably </a:t>
            </a:r>
            <a:r>
              <a:rPr lang="en-GB" sz="1300" dirty="0">
                <a:solidFill>
                  <a:srgbClr val="FF0000"/>
                </a:solidFill>
              </a:rPr>
              <a:t>positioned</a:t>
            </a:r>
            <a:r>
              <a:rPr lang="en-GB" sz="1300" dirty="0"/>
              <a:t> to </a:t>
            </a:r>
            <a:r>
              <a:rPr lang="en-GB" sz="1300" dirty="0">
                <a:solidFill>
                  <a:srgbClr val="FF0000"/>
                </a:solidFill>
              </a:rPr>
              <a:t>resist</a:t>
            </a:r>
            <a:r>
              <a:rPr lang="en-GB" sz="1300" dirty="0"/>
              <a:t> the span and support </a:t>
            </a:r>
            <a:r>
              <a:rPr lang="en-GB" sz="1300" dirty="0">
                <a:solidFill>
                  <a:srgbClr val="FF0000"/>
                </a:solidFill>
              </a:rPr>
              <a:t>moments</a:t>
            </a:r>
            <a:r>
              <a:rPr lang="en-GB" sz="1300" dirty="0"/>
              <a:t>.</a:t>
            </a:r>
          </a:p>
          <a:p>
            <a:r>
              <a:rPr lang="en-GB" sz="1300" dirty="0"/>
              <a:t>7. </a:t>
            </a:r>
            <a:r>
              <a:rPr lang="en-GB" sz="1300" dirty="0">
                <a:solidFill>
                  <a:srgbClr val="FF0000"/>
                </a:solidFill>
              </a:rPr>
              <a:t>A reduction </a:t>
            </a:r>
            <a:r>
              <a:rPr lang="en-GB" sz="1300" dirty="0"/>
              <a:t>in the number of </a:t>
            </a:r>
            <a:r>
              <a:rPr lang="en-GB" sz="1300" dirty="0">
                <a:solidFill>
                  <a:srgbClr val="FF0000"/>
                </a:solidFill>
              </a:rPr>
              <a:t>anchorages</a:t>
            </a:r>
            <a:r>
              <a:rPr lang="en-GB" sz="1300" dirty="0"/>
              <a:t> in a continuous prestressed beam in comparison with a </a:t>
            </a:r>
            <a:r>
              <a:rPr lang="en-GB" sz="1300" dirty="0">
                <a:solidFill>
                  <a:srgbClr val="FF0000"/>
                </a:solidFill>
              </a:rPr>
              <a:t>series of simply </a:t>
            </a:r>
            <a:r>
              <a:rPr lang="en-GB" sz="1300" dirty="0"/>
              <a:t>supported beams. Only one pair of post-tensioning anchorages and a single stressing operation can serve several members.</a:t>
            </a:r>
          </a:p>
          <a:p>
            <a:r>
              <a:rPr lang="en-GB" sz="1300" dirty="0"/>
              <a:t>8. In continuous prestressed structures, the </a:t>
            </a:r>
            <a:r>
              <a:rPr lang="en-GB" sz="1300" dirty="0">
                <a:solidFill>
                  <a:srgbClr val="FF0000"/>
                </a:solidFill>
              </a:rPr>
              <a:t>deflections</a:t>
            </a:r>
            <a:r>
              <a:rPr lang="en-GB" sz="1300" dirty="0"/>
              <a:t> are </a:t>
            </a:r>
            <a:r>
              <a:rPr lang="en-GB" sz="1300" dirty="0">
                <a:solidFill>
                  <a:srgbClr val="FF0000"/>
                </a:solidFill>
              </a:rPr>
              <a:t>small</a:t>
            </a:r>
            <a:r>
              <a:rPr lang="en-GB" sz="1300" dirty="0"/>
              <a:t> as compared to simply supported spans.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3365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649FF-4ED8-A522-E7A0-DE29E239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600" kern="0">
                <a:effectLst/>
                <a:latin typeface="Generic332-Regular"/>
                <a:ea typeface="Aptos" panose="020B0004020202020204" pitchFamily="34" charset="0"/>
                <a:cs typeface="Generic332-Regular"/>
              </a:rPr>
              <a:t>Effect of Prestressing Indeterminate Structures</a:t>
            </a:r>
            <a:br>
              <a:rPr lang="en-US" sz="2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26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4BCB-840D-C8C9-8009-F6FE5AE8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2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When an indeterminate structure is prestressed, </a:t>
            </a:r>
            <a:r>
              <a:rPr lang="en-US" sz="22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redundant</a:t>
            </a:r>
            <a:r>
              <a:rPr lang="en-US" sz="22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reactions will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develop due to the </a:t>
            </a:r>
            <a:r>
              <a:rPr lang="en-US" sz="22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restraint</a:t>
            </a:r>
            <a:r>
              <a:rPr lang="en-US" sz="22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at the supports.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8957D-1E3C-CA15-7117-BA1E3E592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95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EA972-360B-1096-9FA2-A92EA0F8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/>
              <a:t>Disadvantages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8FE5C184-782D-CFAD-24A2-F2F7580B2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310243"/>
            <a:ext cx="6224335" cy="5673384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The </a:t>
            </a:r>
            <a:r>
              <a:rPr lang="en-US" sz="15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disadvantages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encountered in continuous prestressed concrete members are as follows:</a:t>
            </a: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1. </a:t>
            </a:r>
            <a:r>
              <a:rPr lang="en-US" sz="15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Loss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of prestress due to </a:t>
            </a:r>
            <a:r>
              <a:rPr lang="en-US" sz="15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friction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is </a:t>
            </a:r>
            <a:r>
              <a:rPr lang="en-US" sz="1500" kern="0" dirty="0">
                <a:latin typeface="Generic333-Regular"/>
                <a:ea typeface="Aptos" panose="020B0004020202020204" pitchFamily="34" charset="0"/>
                <a:cs typeface="Generic333-Regular"/>
              </a:rPr>
              <a:t>noticeable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in </a:t>
            </a:r>
            <a:r>
              <a:rPr lang="en-US" sz="15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long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cables with reversed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curves and considerable curvature.</a:t>
            </a: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2. </a:t>
            </a:r>
            <a:r>
              <a:rPr lang="en-US" sz="15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Secondary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</a:t>
            </a:r>
            <a:r>
              <a:rPr lang="en-US" sz="15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stresses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due to prestressing, creep, shrinkage, and temperature,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and settlements of supports may induce very high stresses </a:t>
            </a:r>
            <a:r>
              <a:rPr lang="en-US" sz="15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unless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they are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controlled or provided for in the </a:t>
            </a:r>
            <a:r>
              <a:rPr lang="en-US" sz="15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design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.</a:t>
            </a: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3. Cables positioned to cater for </a:t>
            </a:r>
            <a:r>
              <a:rPr lang="en-US" sz="15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secondary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moments are not generally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suitable to provide the </a:t>
            </a:r>
            <a:r>
              <a:rPr lang="en-US" sz="15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required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ultimate moment under a given system of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loads.</a:t>
            </a: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4. The computation of collapse or ultimate load is influenced by the degree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of </a:t>
            </a:r>
            <a:r>
              <a:rPr lang="en-US" sz="1500" kern="0" dirty="0">
                <a:solidFill>
                  <a:srgbClr val="FF0000"/>
                </a:solidFill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redistribution</a:t>
            </a:r>
            <a:r>
              <a:rPr lang="en-US" sz="15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 of moments in the continuous structure.</a:t>
            </a: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9390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E1D38-8118-0613-44F6-E43635EE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 of Achieving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Contiuity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0BCBE-D143-0DEF-4EA0-868A5BD5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8722" y="2633472"/>
            <a:ext cx="8351508" cy="3586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82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B8489-7E12-5CB3-E826-1244D4E3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Contiuous Beam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BF60F3-ACF4-9F44-2CFA-D4EC08A73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7352" y="640080"/>
            <a:ext cx="6328503" cy="5550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345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A704A-511B-8115-12A1-DF166AAF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000" kern="0">
                <a:effectLst/>
                <a:latin typeface="Generic332-Regular"/>
                <a:ea typeface="Aptos" panose="020B0004020202020204" pitchFamily="34" charset="0"/>
                <a:cs typeface="Generic332-Regular"/>
              </a:rPr>
              <a:t>Methods of Analysis of Secondary Moments</a:t>
            </a:r>
            <a:br>
              <a:rPr lang="en-US" sz="3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3000"/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FE38-7F47-8D8E-9D58-B4A48EED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2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The most used methods are based on the principles of,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</a:t>
            </a:r>
            <a:r>
              <a:rPr lang="en-US" sz="22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(a) Three moment theorems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r>
              <a:rPr lang="en-US" sz="22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(b) Consistent deformation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</a:t>
            </a:r>
            <a:r>
              <a:rPr lang="en-US" sz="2200" kern="0" dirty="0">
                <a:effectLst/>
                <a:latin typeface="Generic333-Regular"/>
                <a:ea typeface="Aptos" panose="020B0004020202020204" pitchFamily="34" charset="0"/>
                <a:cs typeface="Generic333-Regular"/>
              </a:rPr>
              <a:t>(c) Tendon reaction</a:t>
            </a:r>
          </a:p>
          <a:p>
            <a:pPr>
              <a:spcAft>
                <a:spcPts val="800"/>
              </a:spcAft>
            </a:pP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E954C-764D-6ED2-DB17-A4B9B99A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20" y="4736593"/>
            <a:ext cx="7059495" cy="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9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1650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Generic332-Regular</vt:lpstr>
      <vt:lpstr>Generic333-Regular</vt:lpstr>
      <vt:lpstr>Generic337-Regular</vt:lpstr>
      <vt:lpstr>Generic339-Regular</vt:lpstr>
      <vt:lpstr>Generic343-Regular</vt:lpstr>
      <vt:lpstr>Generic68-Regular</vt:lpstr>
      <vt:lpstr>Generic69-Regular</vt:lpstr>
      <vt:lpstr>Generic71-Regular</vt:lpstr>
      <vt:lpstr>Generic72-Regular</vt:lpstr>
      <vt:lpstr>Generic76-Regular</vt:lpstr>
      <vt:lpstr>Office Theme</vt:lpstr>
      <vt:lpstr>Prestressed Concrete </vt:lpstr>
      <vt:lpstr>Cracking Moment</vt:lpstr>
      <vt:lpstr>Types of Flexural Failure</vt:lpstr>
      <vt:lpstr>Statically Indeterminate Structures </vt:lpstr>
      <vt:lpstr>Effect of Prestressing Indeterminate Structures </vt:lpstr>
      <vt:lpstr>Disadvantages</vt:lpstr>
      <vt:lpstr>Methods of Achieving Contiuity</vt:lpstr>
      <vt:lpstr>Contiuous Beam</vt:lpstr>
      <vt:lpstr>Methods of Analysis of Secondary Moments </vt:lpstr>
      <vt:lpstr>Example: Cracking Moment</vt:lpstr>
      <vt:lpstr> </vt:lpstr>
      <vt:lpstr>Example: Continuous Beams</vt:lpstr>
      <vt:lpstr>Solution:</vt:lpstr>
      <vt:lpstr>Cont.</vt:lpstr>
      <vt:lpstr>Example </vt:lpstr>
      <vt:lpstr>Solution: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Prestressed Concrete Lecure 4</dc:title>
  <dc:creator>Princess Tammykins</dc:creator>
  <cp:lastModifiedBy>Princess Tammykins</cp:lastModifiedBy>
  <cp:revision>7</cp:revision>
  <dcterms:created xsi:type="dcterms:W3CDTF">2024-04-08T20:20:41Z</dcterms:created>
  <dcterms:modified xsi:type="dcterms:W3CDTF">2024-05-27T11:29:53Z</dcterms:modified>
</cp:coreProperties>
</file>