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58" r:id="rId7"/>
    <p:sldId id="270" r:id="rId8"/>
    <p:sldId id="271" r:id="rId9"/>
    <p:sldId id="272"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3971-0A2B-28F4-2B69-2EF069B86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D0A9A-09FD-E724-FE66-5FED747F4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FDD345-03A5-6290-1A81-76F365EDF212}"/>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5" name="Footer Placeholder 4">
            <a:extLst>
              <a:ext uri="{FF2B5EF4-FFF2-40B4-BE49-F238E27FC236}">
                <a16:creationId xmlns:a16="http://schemas.microsoft.com/office/drawing/2014/main" id="{8AD3A9F7-2EC1-BF13-B167-AB3F8677A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D2FC8-93C2-B6F3-E7A7-CA04347C05C1}"/>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357151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28F5-A55C-8AC9-4508-650F2D5860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BB8A95-5000-14F5-F5B7-7F09A6A17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26C4D-FD58-3D46-E48F-A9845A7E9A63}"/>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5" name="Footer Placeholder 4">
            <a:extLst>
              <a:ext uri="{FF2B5EF4-FFF2-40B4-BE49-F238E27FC236}">
                <a16:creationId xmlns:a16="http://schemas.microsoft.com/office/drawing/2014/main" id="{9F064FA9-C3D1-5E58-D848-06BEAE03F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E5F0F-0687-617D-738A-AB0D236B1CAC}"/>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159736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C5F61-532B-3BE1-8237-E6F6A8E6CD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DCEE3-85C7-9AE6-5C3B-8680308827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B2843-7A9D-85FB-2750-7DB2C48B3B07}"/>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5" name="Footer Placeholder 4">
            <a:extLst>
              <a:ext uri="{FF2B5EF4-FFF2-40B4-BE49-F238E27FC236}">
                <a16:creationId xmlns:a16="http://schemas.microsoft.com/office/drawing/2014/main" id="{C5505CF3-A7FF-EA5F-B93A-94DE28CC3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BA424-1298-4F27-079B-44F106292F5E}"/>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275767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5674-7C4B-F37B-152B-AEBA4DD11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12675-837E-5E0D-0223-DA5A31595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84CD88-6A05-AC8C-65EA-F4A8BC4582F7}"/>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5" name="Footer Placeholder 4">
            <a:extLst>
              <a:ext uri="{FF2B5EF4-FFF2-40B4-BE49-F238E27FC236}">
                <a16:creationId xmlns:a16="http://schemas.microsoft.com/office/drawing/2014/main" id="{9508CFF9-5C46-1B17-FA08-E57AE22BC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1074B-0B04-0AAF-F669-7633592B723F}"/>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350479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649DE-1D64-30CD-046F-E214631FA1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7B119D-E373-1019-8357-52EA7847D1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A55D4-8CD4-A54C-F465-68FA8F63F91B}"/>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5" name="Footer Placeholder 4">
            <a:extLst>
              <a:ext uri="{FF2B5EF4-FFF2-40B4-BE49-F238E27FC236}">
                <a16:creationId xmlns:a16="http://schemas.microsoft.com/office/drawing/2014/main" id="{CF56D50C-C5C6-F255-BA45-C9E432116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28838-31B0-AE8D-D21A-FA86D3BD2EAA}"/>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242913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D07F-3698-9E37-4820-DCA520FE6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4D9B4A-34F2-5D8F-1427-0B6FCB223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BC37E2-29AE-1860-34A6-9827DBDF9B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1DF41-08B1-981E-BB67-62FDDE8450ED}"/>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6" name="Footer Placeholder 5">
            <a:extLst>
              <a:ext uri="{FF2B5EF4-FFF2-40B4-BE49-F238E27FC236}">
                <a16:creationId xmlns:a16="http://schemas.microsoft.com/office/drawing/2014/main" id="{4644940E-E33B-9373-8E64-8071291E3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72F1-B028-1736-C907-9B4F91E4662A}"/>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111324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410-92D3-EAAC-1EB0-3BB1D7A4E5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C8165A-9CD9-35E3-B446-5D9EA4AC6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94BEA9-B254-4C2E-0751-0591B458B7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766663-8138-6A9C-2BFF-DAC0DE2C2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FE11A-7A9E-1C38-C51F-ABE58206E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5B34C5-9C4F-346A-FF5C-CC52AAFAC9ED}"/>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8" name="Footer Placeholder 7">
            <a:extLst>
              <a:ext uri="{FF2B5EF4-FFF2-40B4-BE49-F238E27FC236}">
                <a16:creationId xmlns:a16="http://schemas.microsoft.com/office/drawing/2014/main" id="{DEC70873-3253-E955-034E-8B7703FE3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5D5EF-833C-0809-93FE-D0D8ED608B87}"/>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287494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EC64-F883-5336-C3D0-5B079730F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546F9-034D-D3CE-43BD-51B693D25274}"/>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4" name="Footer Placeholder 3">
            <a:extLst>
              <a:ext uri="{FF2B5EF4-FFF2-40B4-BE49-F238E27FC236}">
                <a16:creationId xmlns:a16="http://schemas.microsoft.com/office/drawing/2014/main" id="{04CC713C-0159-57F5-D8F5-384B6DB63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07E79D-3292-D3C0-D5D4-C5211C37A4DC}"/>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397857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CD054-309A-F5E1-9ED5-78C9C41B0F95}"/>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3" name="Footer Placeholder 2">
            <a:extLst>
              <a:ext uri="{FF2B5EF4-FFF2-40B4-BE49-F238E27FC236}">
                <a16:creationId xmlns:a16="http://schemas.microsoft.com/office/drawing/2014/main" id="{9DB09B47-EFED-FE44-0CB7-E1D819902F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D5125F-A2FE-637C-E29A-519199E3328E}"/>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111744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3D91-55B8-A0CA-ADEC-89268DB19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91116-4F18-9481-CCAB-9B38D10AF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3AEF65-20B9-CF70-BC4B-68FFD800E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AB55B-B7C5-AE7C-F888-574B759789A3}"/>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6" name="Footer Placeholder 5">
            <a:extLst>
              <a:ext uri="{FF2B5EF4-FFF2-40B4-BE49-F238E27FC236}">
                <a16:creationId xmlns:a16="http://schemas.microsoft.com/office/drawing/2014/main" id="{9794675A-E633-ACB3-C140-D9A9B22A9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D8C1C-E40E-04B4-04F3-822A22838BC5}"/>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250039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9181-D145-F1FD-BA35-59F649AA1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9CF0C5-E8D8-7774-481A-36F261A2F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B948-0B04-C615-953B-14B3E421E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09777-40DE-BA9D-94AB-5567F6887A32}"/>
              </a:ext>
            </a:extLst>
          </p:cNvPr>
          <p:cNvSpPr>
            <a:spLocks noGrp="1"/>
          </p:cNvSpPr>
          <p:nvPr>
            <p:ph type="dt" sz="half" idx="10"/>
          </p:nvPr>
        </p:nvSpPr>
        <p:spPr/>
        <p:txBody>
          <a:bodyPr/>
          <a:lstStyle/>
          <a:p>
            <a:fld id="{3835E831-DB29-4203-A22E-C5AC5A352DD1}" type="datetimeFigureOut">
              <a:rPr lang="en-US" smtClean="0"/>
              <a:t>6/10/2024</a:t>
            </a:fld>
            <a:endParaRPr lang="en-US"/>
          </a:p>
        </p:txBody>
      </p:sp>
      <p:sp>
        <p:nvSpPr>
          <p:cNvPr id="6" name="Footer Placeholder 5">
            <a:extLst>
              <a:ext uri="{FF2B5EF4-FFF2-40B4-BE49-F238E27FC236}">
                <a16:creationId xmlns:a16="http://schemas.microsoft.com/office/drawing/2014/main" id="{22C27706-11A2-E156-EBAF-E8D2A77C4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B5E98-E7BA-1167-E30A-0D1F46BA663D}"/>
              </a:ext>
            </a:extLst>
          </p:cNvPr>
          <p:cNvSpPr>
            <a:spLocks noGrp="1"/>
          </p:cNvSpPr>
          <p:nvPr>
            <p:ph type="sldNum" sz="quarter" idx="12"/>
          </p:nvPr>
        </p:nvSpPr>
        <p:spPr/>
        <p:txBody>
          <a:bodyPr/>
          <a:lstStyle/>
          <a:p>
            <a:fld id="{2104783C-CCAF-4486-82DB-61C388B4B288}" type="slidenum">
              <a:rPr lang="en-US" smtClean="0"/>
              <a:t>‹#›</a:t>
            </a:fld>
            <a:endParaRPr lang="en-US"/>
          </a:p>
        </p:txBody>
      </p:sp>
    </p:spTree>
    <p:extLst>
      <p:ext uri="{BB962C8B-B14F-4D97-AF65-F5344CB8AC3E}">
        <p14:creationId xmlns:p14="http://schemas.microsoft.com/office/powerpoint/2010/main" val="67088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EAC44-DD13-1CD0-BC5D-C4718F564B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B7DF3-0825-C4B3-BFCB-28671D629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F94CD-B2BD-8824-8EC0-732F0B361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35E831-DB29-4203-A22E-C5AC5A352DD1}" type="datetimeFigureOut">
              <a:rPr lang="en-US" smtClean="0"/>
              <a:t>6/10/2024</a:t>
            </a:fld>
            <a:endParaRPr lang="en-US"/>
          </a:p>
        </p:txBody>
      </p:sp>
      <p:sp>
        <p:nvSpPr>
          <p:cNvPr id="5" name="Footer Placeholder 4">
            <a:extLst>
              <a:ext uri="{FF2B5EF4-FFF2-40B4-BE49-F238E27FC236}">
                <a16:creationId xmlns:a16="http://schemas.microsoft.com/office/drawing/2014/main" id="{7640EADF-5C16-24E4-352A-A8DE9DAFC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35048D-566A-88A2-DE7E-2F06DD8F7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04783C-CCAF-4486-82DB-61C388B4B288}" type="slidenum">
              <a:rPr lang="en-US" smtClean="0"/>
              <a:t>‹#›</a:t>
            </a:fld>
            <a:endParaRPr lang="en-US"/>
          </a:p>
        </p:txBody>
      </p:sp>
    </p:spTree>
    <p:extLst>
      <p:ext uri="{BB962C8B-B14F-4D97-AF65-F5344CB8AC3E}">
        <p14:creationId xmlns:p14="http://schemas.microsoft.com/office/powerpoint/2010/main" val="3939604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97264A61-6AE3-4DC0-A455-5EDC604E3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3" name="Color Cover">
              <a:extLst>
                <a:ext uri="{FF2B5EF4-FFF2-40B4-BE49-F238E27FC236}">
                  <a16:creationId xmlns:a16="http://schemas.microsoft.com/office/drawing/2014/main" id="{2F23900D-D5D0-4EE8-80F4-D25038DE2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C55310DE-258B-4134-9DA8-DC4C2D0EB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D691EE10-D5F3-48FA-BE55-F24A0BE59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5" name="Color">
              <a:extLst>
                <a:ext uri="{FF2B5EF4-FFF2-40B4-BE49-F238E27FC236}">
                  <a16:creationId xmlns:a16="http://schemas.microsoft.com/office/drawing/2014/main" id="{7EF3BBC7-022F-4CD5-BE8E-BD8206C4B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A877CB3E-FE2B-43A7-A987-F921A9249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1B20384-8AF7-98E2-48A7-34D97EA2B12A}"/>
              </a:ext>
            </a:extLst>
          </p:cNvPr>
          <p:cNvSpPr>
            <a:spLocks noGrp="1"/>
          </p:cNvSpPr>
          <p:nvPr>
            <p:ph type="ctrTitle"/>
          </p:nvPr>
        </p:nvSpPr>
        <p:spPr>
          <a:xfrm>
            <a:off x="1012644" y="841664"/>
            <a:ext cx="5155073" cy="5156800"/>
          </a:xfrm>
        </p:spPr>
        <p:txBody>
          <a:bodyPr anchor="ctr">
            <a:normAutofit/>
          </a:bodyPr>
          <a:lstStyle/>
          <a:p>
            <a:pPr algn="l"/>
            <a:r>
              <a:rPr lang="en-US" sz="4800">
                <a:solidFill>
                  <a:schemeClr val="bg1"/>
                </a:solidFill>
              </a:rPr>
              <a:t> Prestressed Concrete</a:t>
            </a:r>
          </a:p>
        </p:txBody>
      </p:sp>
      <p:sp>
        <p:nvSpPr>
          <p:cNvPr id="3" name="Subtitle 2">
            <a:extLst>
              <a:ext uri="{FF2B5EF4-FFF2-40B4-BE49-F238E27FC236}">
                <a16:creationId xmlns:a16="http://schemas.microsoft.com/office/drawing/2014/main" id="{BDB6549C-F4A1-5A01-25ED-728C1F648F4A}"/>
              </a:ext>
            </a:extLst>
          </p:cNvPr>
          <p:cNvSpPr>
            <a:spLocks noGrp="1"/>
          </p:cNvSpPr>
          <p:nvPr>
            <p:ph type="subTitle" idx="1"/>
          </p:nvPr>
        </p:nvSpPr>
        <p:spPr>
          <a:xfrm>
            <a:off x="6534687" y="841664"/>
            <a:ext cx="4602517" cy="5156800"/>
          </a:xfrm>
        </p:spPr>
        <p:txBody>
          <a:bodyPr anchor="ctr">
            <a:normAutofit/>
          </a:bodyPr>
          <a:lstStyle/>
          <a:p>
            <a:pPr algn="l"/>
            <a:r>
              <a:rPr lang="en-US">
                <a:solidFill>
                  <a:schemeClr val="bg1"/>
                </a:solidFill>
              </a:rPr>
              <a:t>Lecture 5</a:t>
            </a:r>
          </a:p>
        </p:txBody>
      </p:sp>
    </p:spTree>
    <p:extLst>
      <p:ext uri="{BB962C8B-B14F-4D97-AF65-F5344CB8AC3E}">
        <p14:creationId xmlns:p14="http://schemas.microsoft.com/office/powerpoint/2010/main" val="6871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E6C4D5-06DE-DF17-20FE-89B8C0F6C129}"/>
              </a:ext>
            </a:extLst>
          </p:cNvPr>
          <p:cNvSpPr>
            <a:spLocks noGrp="1"/>
          </p:cNvSpPr>
          <p:nvPr>
            <p:ph type="title"/>
          </p:nvPr>
        </p:nvSpPr>
        <p:spPr>
          <a:xfrm>
            <a:off x="1077686" y="479493"/>
            <a:ext cx="10276114" cy="614521"/>
          </a:xfrm>
        </p:spPr>
        <p:txBody>
          <a:bodyPr>
            <a:normAutofit/>
          </a:bodyPr>
          <a:lstStyle/>
          <a:p>
            <a:r>
              <a:rPr lang="en-US" sz="2400" dirty="0">
                <a:solidFill>
                  <a:srgbClr val="FF0000"/>
                </a:solidFill>
              </a:rPr>
              <a:t>Effect of Cable Profile</a:t>
            </a:r>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BF1DBB-7EE4-17C2-8D14-AAF4188D5BFA}"/>
              </a:ext>
            </a:extLst>
          </p:cNvPr>
          <p:cNvSpPr>
            <a:spLocks noGrp="1"/>
          </p:cNvSpPr>
          <p:nvPr>
            <p:ph idx="1"/>
          </p:nvPr>
        </p:nvSpPr>
        <p:spPr>
          <a:xfrm>
            <a:off x="5894962" y="1984443"/>
            <a:ext cx="5458838" cy="4192520"/>
          </a:xfrm>
        </p:spPr>
        <p:txBody>
          <a:bodyPr>
            <a:normAutofit/>
          </a:bodyPr>
          <a:lstStyle/>
          <a:p>
            <a:pPr>
              <a:spcAft>
                <a:spcPts val="800"/>
              </a:spcAft>
            </a:pP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indent="0">
              <a:spcAft>
                <a:spcPts val="800"/>
              </a:spcAft>
              <a:buNone/>
            </a:pPr>
            <a:endParaRPr lang="en-US" sz="2400" dirty="0"/>
          </a:p>
        </p:txBody>
      </p:sp>
      <p:pic>
        <p:nvPicPr>
          <p:cNvPr id="5" name="Picture 4">
            <a:extLst>
              <a:ext uri="{FF2B5EF4-FFF2-40B4-BE49-F238E27FC236}">
                <a16:creationId xmlns:a16="http://schemas.microsoft.com/office/drawing/2014/main" id="{40778751-3CA9-C49E-683C-89E2B90B04BF}"/>
              </a:ext>
            </a:extLst>
          </p:cNvPr>
          <p:cNvPicPr>
            <a:picLocks noChangeAspect="1"/>
          </p:cNvPicPr>
          <p:nvPr/>
        </p:nvPicPr>
        <p:blipFill>
          <a:blip r:embed="rId2"/>
          <a:stretch>
            <a:fillRect/>
          </a:stretch>
        </p:blipFill>
        <p:spPr>
          <a:xfrm>
            <a:off x="3159579" y="1200150"/>
            <a:ext cx="4318907" cy="5317332"/>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21295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B10E4-7B58-44E5-A11E-BE43554258E7}"/>
              </a:ext>
            </a:extLst>
          </p:cNvPr>
          <p:cNvSpPr>
            <a:spLocks noGrp="1"/>
          </p:cNvSpPr>
          <p:nvPr>
            <p:ph type="title"/>
          </p:nvPr>
        </p:nvSpPr>
        <p:spPr>
          <a:xfrm>
            <a:off x="638881" y="457200"/>
            <a:ext cx="10909640" cy="625384"/>
          </a:xfrm>
        </p:spPr>
        <p:txBody>
          <a:bodyPr vert="horz" lIns="91440" tIns="45720" rIns="91440" bIns="45720" rtlCol="0" anchor="ctr">
            <a:normAutofit/>
          </a:bodyPr>
          <a:lstStyle/>
          <a:p>
            <a:pPr algn="ctr"/>
            <a:r>
              <a:rPr lang="en-US" sz="2400" dirty="0">
                <a:solidFill>
                  <a:srgbClr val="FF0000"/>
                </a:solidFill>
              </a:rPr>
              <a:t>Effect of Cable Profile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a:extLst>
              <a:ext uri="{FF2B5EF4-FFF2-40B4-BE49-F238E27FC236}">
                <a16:creationId xmlns:a16="http://schemas.microsoft.com/office/drawing/2014/main" id="{8696B943-39CB-F06A-FA5E-7CD8CFEB60AD}"/>
              </a:ext>
            </a:extLst>
          </p:cNvPr>
          <p:cNvPicPr>
            <a:picLocks noGrp="1" noChangeAspect="1"/>
          </p:cNvPicPr>
          <p:nvPr>
            <p:ph idx="1"/>
          </p:nvPr>
        </p:nvPicPr>
        <p:blipFill>
          <a:blip r:embed="rId2"/>
          <a:stretch>
            <a:fillRect/>
          </a:stretch>
        </p:blipFill>
        <p:spPr>
          <a:xfrm>
            <a:off x="2457450" y="1923835"/>
            <a:ext cx="5527221" cy="4828029"/>
          </a:xfrm>
          <a:prstGeom prst="rect">
            <a:avLst/>
          </a:prstGeom>
        </p:spPr>
      </p:pic>
    </p:spTree>
    <p:extLst>
      <p:ext uri="{BB962C8B-B14F-4D97-AF65-F5344CB8AC3E}">
        <p14:creationId xmlns:p14="http://schemas.microsoft.com/office/powerpoint/2010/main" val="2359012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4059D9B-2E55-47FE-A188-0F9BD734E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5" name="Rectangle 34">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6E8B473-41FB-D608-EF2F-680D1D6124A1}"/>
              </a:ext>
            </a:extLst>
          </p:cNvPr>
          <p:cNvSpPr>
            <a:spLocks noGrp="1"/>
          </p:cNvSpPr>
          <p:nvPr>
            <p:ph type="title"/>
          </p:nvPr>
        </p:nvSpPr>
        <p:spPr>
          <a:xfrm>
            <a:off x="550863" y="366640"/>
            <a:ext cx="11090274" cy="433832"/>
          </a:xfrm>
        </p:spPr>
        <p:txBody>
          <a:bodyPr vert="horz" wrap="square" lIns="91440" tIns="45720" rIns="91440" bIns="45720" rtlCol="0" anchor="t">
            <a:normAutofit/>
          </a:bodyPr>
          <a:lstStyle/>
          <a:p>
            <a:r>
              <a:rPr lang="en-US" sz="2400" dirty="0">
                <a:solidFill>
                  <a:srgbClr val="FF0000"/>
                </a:solidFill>
              </a:rPr>
              <a:t>Effect of Cable Profile</a:t>
            </a:r>
          </a:p>
        </p:txBody>
      </p:sp>
      <p:pic>
        <p:nvPicPr>
          <p:cNvPr id="9" name="Picture 8">
            <a:extLst>
              <a:ext uri="{FF2B5EF4-FFF2-40B4-BE49-F238E27FC236}">
                <a16:creationId xmlns:a16="http://schemas.microsoft.com/office/drawing/2014/main" id="{69243176-A8A6-E89C-20EE-9CB5C8042139}"/>
              </a:ext>
            </a:extLst>
          </p:cNvPr>
          <p:cNvPicPr>
            <a:picLocks noChangeAspect="1"/>
          </p:cNvPicPr>
          <p:nvPr/>
        </p:nvPicPr>
        <p:blipFill>
          <a:blip r:embed="rId2"/>
          <a:stretch>
            <a:fillRect/>
          </a:stretch>
        </p:blipFill>
        <p:spPr>
          <a:xfrm>
            <a:off x="6955971" y="2424794"/>
            <a:ext cx="3731568" cy="3755570"/>
          </a:xfrm>
          <a:prstGeom prst="rect">
            <a:avLst/>
          </a:prstGeom>
          <a:effectLst>
            <a:outerShdw blurRad="508000" dist="101600" dir="5400000" algn="tl" rotWithShape="0">
              <a:prstClr val="black">
                <a:alpha val="10000"/>
              </a:prstClr>
            </a:outerShdw>
          </a:effectLst>
        </p:spPr>
      </p:pic>
      <p:pic>
        <p:nvPicPr>
          <p:cNvPr id="6" name="Content Placeholder 4">
            <a:extLst>
              <a:ext uri="{FF2B5EF4-FFF2-40B4-BE49-F238E27FC236}">
                <a16:creationId xmlns:a16="http://schemas.microsoft.com/office/drawing/2014/main" id="{ADFFE695-84F1-45EF-EB47-38C1EC5D607E}"/>
              </a:ext>
            </a:extLst>
          </p:cNvPr>
          <p:cNvPicPr>
            <a:picLocks noGrp="1" noChangeAspect="1"/>
          </p:cNvPicPr>
          <p:nvPr>
            <p:ph idx="1"/>
          </p:nvPr>
        </p:nvPicPr>
        <p:blipFill>
          <a:blip r:embed="rId3"/>
          <a:stretch>
            <a:fillRect/>
          </a:stretch>
        </p:blipFill>
        <p:spPr>
          <a:xfrm>
            <a:off x="1771650" y="1608365"/>
            <a:ext cx="4324350" cy="4687996"/>
          </a:xfrm>
          <a:prstGeom prst="rect">
            <a:avLst/>
          </a:prstGeom>
        </p:spPr>
      </p:pic>
    </p:spTree>
    <p:extLst>
      <p:ext uri="{BB962C8B-B14F-4D97-AF65-F5344CB8AC3E}">
        <p14:creationId xmlns:p14="http://schemas.microsoft.com/office/powerpoint/2010/main" val="18753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139726-7AF0-06A0-0D14-5C6DF3E67940}"/>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400" dirty="0">
                <a:solidFill>
                  <a:srgbClr val="FF0000"/>
                </a:solidFill>
              </a:rPr>
              <a:t>Effect of Cable Profile</a:t>
            </a:r>
          </a:p>
        </p:txBody>
      </p:sp>
      <p:sp>
        <p:nvSpPr>
          <p:cNvPr id="16" name="Rectangle: Rounded Corners 15">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7" name="Picture 6">
            <a:extLst>
              <a:ext uri="{FF2B5EF4-FFF2-40B4-BE49-F238E27FC236}">
                <a16:creationId xmlns:a16="http://schemas.microsoft.com/office/drawing/2014/main" id="{95B6DA30-B721-9390-15F4-1E4F456C6034}"/>
              </a:ext>
            </a:extLst>
          </p:cNvPr>
          <p:cNvPicPr>
            <a:picLocks noChangeAspect="1"/>
          </p:cNvPicPr>
          <p:nvPr/>
        </p:nvPicPr>
        <p:blipFill>
          <a:blip r:embed="rId2"/>
          <a:stretch>
            <a:fillRect/>
          </a:stretch>
        </p:blipFill>
        <p:spPr>
          <a:xfrm>
            <a:off x="3462528" y="2157896"/>
            <a:ext cx="5266943" cy="4585803"/>
          </a:xfrm>
          <a:prstGeom prst="rect">
            <a:avLst/>
          </a:prstGeom>
        </p:spPr>
      </p:pic>
      <p:sp>
        <p:nvSpPr>
          <p:cNvPr id="9" name="Content Placeholder 8">
            <a:extLst>
              <a:ext uri="{FF2B5EF4-FFF2-40B4-BE49-F238E27FC236}">
                <a16:creationId xmlns:a16="http://schemas.microsoft.com/office/drawing/2014/main" id="{2FB1E8C3-5107-2A0A-45B7-6ED172E472CC}"/>
              </a:ext>
            </a:extLst>
          </p:cNvPr>
          <p:cNvSpPr>
            <a:spLocks noGrp="1"/>
          </p:cNvSpPr>
          <p:nvPr>
            <p:ph idx="1"/>
          </p:nvPr>
        </p:nvSpPr>
        <p:spPr/>
        <p:txBody>
          <a:bodyPr>
            <a:normAutofit/>
          </a:bodyPr>
          <a:lstStyle/>
          <a:p>
            <a:r>
              <a:rPr lang="en-US" sz="1600" dirty="0">
                <a:solidFill>
                  <a:srgbClr val="FF0000"/>
                </a:solidFill>
              </a:rPr>
              <a:t>Effect of Cable Profile</a:t>
            </a:r>
          </a:p>
        </p:txBody>
      </p:sp>
    </p:spTree>
    <p:extLst>
      <p:ext uri="{BB962C8B-B14F-4D97-AF65-F5344CB8AC3E}">
        <p14:creationId xmlns:p14="http://schemas.microsoft.com/office/powerpoint/2010/main" val="362132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E6963E-C92E-24D9-341B-2DCCD0274FEE}"/>
              </a:ext>
            </a:extLst>
          </p:cNvPr>
          <p:cNvSpPr>
            <a:spLocks noGrp="1"/>
          </p:cNvSpPr>
          <p:nvPr>
            <p:ph type="title"/>
          </p:nvPr>
        </p:nvSpPr>
        <p:spPr>
          <a:xfrm>
            <a:off x="841247" y="978619"/>
            <a:ext cx="3410712" cy="1106424"/>
          </a:xfrm>
        </p:spPr>
        <p:txBody>
          <a:bodyPr>
            <a:normAutofit/>
          </a:bodyPr>
          <a:lstStyle/>
          <a:p>
            <a:r>
              <a:rPr lang="en-US" sz="2800" dirty="0"/>
              <a:t>Code Requirements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8D06919-2D88-BC3B-2C37-02962B0633F4}"/>
              </a:ext>
            </a:extLst>
          </p:cNvPr>
          <p:cNvSpPr>
            <a:spLocks noGrp="1"/>
          </p:cNvSpPr>
          <p:nvPr>
            <p:ph idx="1"/>
          </p:nvPr>
        </p:nvSpPr>
        <p:spPr>
          <a:xfrm>
            <a:off x="841248" y="2252870"/>
            <a:ext cx="3412219" cy="3560251"/>
          </a:xfrm>
        </p:spPr>
        <p:txBody>
          <a:bodyPr>
            <a:normAutofit/>
          </a:bodyPr>
          <a:lstStyle/>
          <a:p>
            <a:pPr>
              <a:spcAft>
                <a:spcPts val="800"/>
              </a:spcAft>
            </a:pPr>
            <a:r>
              <a:rPr lang="en-US" sz="1600" kern="0">
                <a:effectLst/>
                <a:latin typeface="Generic103-Regular"/>
                <a:ea typeface="Aptos" panose="020B0004020202020204" pitchFamily="34" charset="0"/>
                <a:cs typeface="Generic103-Regular"/>
              </a:rPr>
              <a:t>. The British code (BS EN: 1992 –1–1) specifies a maximum deflection</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limit of span/250, beyond which the sag in a member will usually become</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noticeable. To prevent damage to non-structural elements, the code</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recommends that the deflection after the installation of finishes and</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partitions should not exceed the following values:</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(a) Span/500 or 20 mm, whichever is less, for brittle materials.</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(b) Span/350 or 20 mm, whichever is less, for non-brittle partitions</a:t>
            </a:r>
            <a:r>
              <a:rPr lang="en-US" sz="1600" kern="100">
                <a:latin typeface="Aptos" panose="020B0004020202020204" pitchFamily="34" charset="0"/>
                <a:ea typeface="Aptos" panose="020B0004020202020204" pitchFamily="34" charset="0"/>
                <a:cs typeface="Arial" panose="020B0604020202020204" pitchFamily="34" charset="0"/>
              </a:rPr>
              <a:t> </a:t>
            </a:r>
            <a:r>
              <a:rPr lang="en-US" sz="1600" kern="0">
                <a:effectLst/>
                <a:latin typeface="Generic103-Regular"/>
                <a:ea typeface="Aptos" panose="020B0004020202020204" pitchFamily="34" charset="0"/>
                <a:cs typeface="Generic103-Regular"/>
              </a:rPr>
              <a:t>or finishes.</a:t>
            </a:r>
            <a:endParaRPr lang="en-US" sz="1600" kern="100">
              <a:effectLst/>
              <a:latin typeface="Aptos" panose="020B0004020202020204" pitchFamily="34" charset="0"/>
              <a:ea typeface="Aptos" panose="020B0004020202020204" pitchFamily="34" charset="0"/>
              <a:cs typeface="Arial" panose="020B0604020202020204" pitchFamily="34" charset="0"/>
            </a:endParaRPr>
          </a:p>
          <a:p>
            <a:endParaRPr lang="en-US" sz="1600"/>
          </a:p>
        </p:txBody>
      </p:sp>
      <p:pic>
        <p:nvPicPr>
          <p:cNvPr id="4" name="Picture 3">
            <a:extLst>
              <a:ext uri="{FF2B5EF4-FFF2-40B4-BE49-F238E27FC236}">
                <a16:creationId xmlns:a16="http://schemas.microsoft.com/office/drawing/2014/main" id="{28A660CB-8125-DF89-D976-F30750E40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20640" y="746458"/>
            <a:ext cx="6656832" cy="5264499"/>
          </a:xfrm>
          <a:prstGeom prst="rect">
            <a:avLst/>
          </a:prstGeom>
          <a:noFill/>
        </p:spPr>
      </p:pic>
    </p:spTree>
    <p:extLst>
      <p:ext uri="{BB962C8B-B14F-4D97-AF65-F5344CB8AC3E}">
        <p14:creationId xmlns:p14="http://schemas.microsoft.com/office/powerpoint/2010/main" val="390420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043B-CDB9-60DC-72DA-0606CB5C930A}"/>
              </a:ext>
            </a:extLst>
          </p:cNvPr>
          <p:cNvSpPr>
            <a:spLocks noGrp="1"/>
          </p:cNvSpPr>
          <p:nvPr>
            <p:ph type="title"/>
          </p:nvPr>
        </p:nvSpPr>
        <p:spPr>
          <a:xfrm>
            <a:off x="838200" y="365126"/>
            <a:ext cx="10515600" cy="818696"/>
          </a:xfrm>
        </p:spPr>
        <p:txBody>
          <a:bodyPr>
            <a:normAutofit fontScale="90000"/>
          </a:bodyPr>
          <a:lstStyle/>
          <a:p>
            <a:pPr marL="228600" marR="0" lvl="0" indent="-228600" defTabSz="914400" rtl="0" eaLnBrk="1" fontAlgn="auto" latinLnBrk="0" hangingPunct="1">
              <a:lnSpc>
                <a:spcPct val="90000"/>
              </a:lnSpc>
              <a:spcBef>
                <a:spcPts val="1000"/>
              </a:spcBef>
              <a:spcAft>
                <a:spcPts val="0"/>
              </a:spcAft>
              <a:tabLst/>
              <a:defRPr/>
            </a:pPr>
            <a:r>
              <a:rPr kumimoji="0" lang="en-GB" sz="2400" b="0" i="0" u="none" strike="noStrike" kern="1200" cap="none" spc="0" normalizeH="0" baseline="0" noProof="0" dirty="0">
                <a:ln>
                  <a:noFill/>
                </a:ln>
                <a:solidFill>
                  <a:srgbClr val="FF0000"/>
                </a:solidFill>
                <a:effectLst/>
                <a:uLnTx/>
                <a:uFillTx/>
                <a:latin typeface="Generic102-Regular"/>
                <a:ea typeface="+mn-ea"/>
                <a:cs typeface="+mn-cs"/>
              </a:rPr>
              <a:t>Deflections due to Self-Weight and Imposed Loads</a:t>
            </a:r>
            <a:br>
              <a:rPr kumimoji="0" lang="en-GB" sz="1400" b="0" i="0" u="none" strike="noStrike" kern="1200" cap="none" spc="0" normalizeH="0" baseline="0" noProof="0" dirty="0">
                <a:ln>
                  <a:noFill/>
                </a:ln>
                <a:solidFill>
                  <a:srgbClr val="231F20"/>
                </a:solidFill>
                <a:effectLst/>
                <a:uLnTx/>
                <a:uFillTx/>
                <a:latin typeface="Generic102-Regular"/>
                <a:ea typeface="+mn-ea"/>
                <a:cs typeface="+mn-cs"/>
              </a:rPr>
            </a:br>
            <a:endParaRPr lang="en-US" dirty="0"/>
          </a:p>
        </p:txBody>
      </p:sp>
      <p:sp>
        <p:nvSpPr>
          <p:cNvPr id="3" name="Content Placeholder 2">
            <a:extLst>
              <a:ext uri="{FF2B5EF4-FFF2-40B4-BE49-F238E27FC236}">
                <a16:creationId xmlns:a16="http://schemas.microsoft.com/office/drawing/2014/main" id="{A9720554-2CB0-DC58-2D13-980E747B2ADB}"/>
              </a:ext>
            </a:extLst>
          </p:cNvPr>
          <p:cNvSpPr>
            <a:spLocks noGrp="1"/>
          </p:cNvSpPr>
          <p:nvPr>
            <p:ph idx="1"/>
          </p:nvPr>
        </p:nvSpPr>
        <p:spPr>
          <a:xfrm>
            <a:off x="838200" y="1396094"/>
            <a:ext cx="10515600" cy="5461906"/>
          </a:xfrm>
        </p:spPr>
        <p:txBody>
          <a:bodyPr>
            <a:normAutofit fontScale="32500" lnSpcReduction="20000"/>
          </a:bodyPr>
          <a:lstStyle/>
          <a:p>
            <a:pPr algn="l"/>
            <a:r>
              <a:rPr lang="en-GB" sz="5600" i="0" u="none" strike="noStrike" baseline="0" dirty="0">
                <a:solidFill>
                  <a:srgbClr val="231F20"/>
                </a:solidFill>
                <a:latin typeface="Generic103-Regular"/>
              </a:rPr>
              <a:t>At the time of tra</a:t>
            </a:r>
            <a:r>
              <a:rPr lang="en-GB" sz="6400" i="0" u="none" strike="noStrike" baseline="0" dirty="0">
                <a:solidFill>
                  <a:srgbClr val="231F20"/>
                </a:solidFill>
                <a:latin typeface="Generic103-Regular"/>
              </a:rPr>
              <a:t>nsfer of prestress, the beam hogs up due to the effect of prestressing. At this stage, the self-weight of the beam induces downward deflections, which further increase due to the effect of imposed loads on the </a:t>
            </a:r>
            <a:r>
              <a:rPr lang="en-US" sz="6400" i="0" u="none" strike="noStrike" baseline="0" dirty="0">
                <a:solidFill>
                  <a:srgbClr val="231F20"/>
                </a:solidFill>
                <a:latin typeface="Generic103-Regular"/>
              </a:rPr>
              <a:t>beam. </a:t>
            </a:r>
            <a:r>
              <a:rPr lang="en-GB" sz="6400" i="0" u="none" strike="noStrike" baseline="0" dirty="0">
                <a:solidFill>
                  <a:srgbClr val="231F20"/>
                </a:solidFill>
                <a:latin typeface="Generic103-Regular"/>
              </a:rPr>
              <a:t>If </a:t>
            </a:r>
            <a:r>
              <a:rPr lang="en-GB" sz="6400" i="0" u="none" strike="noStrike" baseline="0" dirty="0">
                <a:solidFill>
                  <a:srgbClr val="231F20"/>
                </a:solidFill>
                <a:latin typeface="Generic107-Regular"/>
              </a:rPr>
              <a:t>g </a:t>
            </a:r>
            <a:r>
              <a:rPr lang="en-GB" sz="6400" i="0" u="none" strike="noStrike" baseline="0" dirty="0">
                <a:solidFill>
                  <a:srgbClr val="231F20"/>
                </a:solidFill>
                <a:latin typeface="Generic103-Regular"/>
              </a:rPr>
              <a:t>= self-weight of the beam/m </a:t>
            </a:r>
            <a:r>
              <a:rPr lang="en-GB" sz="6400" i="0" u="none" strike="noStrike" baseline="0" dirty="0">
                <a:solidFill>
                  <a:srgbClr val="231F20"/>
                </a:solidFill>
                <a:latin typeface="Generic107-Regular"/>
              </a:rPr>
              <a:t>q </a:t>
            </a:r>
            <a:r>
              <a:rPr lang="en-GB" sz="6400" i="0" u="none" strike="noStrike" baseline="0" dirty="0">
                <a:solidFill>
                  <a:srgbClr val="231F20"/>
                </a:solidFill>
                <a:latin typeface="Generic103-Regular"/>
              </a:rPr>
              <a:t>= imposed load/m (uniformly distributed), the downward deflection is computed as,</a:t>
            </a:r>
          </a:p>
          <a:p>
            <a:pPr algn="l"/>
            <a:endParaRPr lang="en-GB" sz="6400" b="0" i="0" u="none" strike="noStrike" baseline="0" dirty="0">
              <a:solidFill>
                <a:srgbClr val="231F20"/>
              </a:solidFill>
              <a:latin typeface="Generic103-Regular"/>
            </a:endParaRPr>
          </a:p>
          <a:p>
            <a:pPr algn="l"/>
            <a:endParaRPr lang="en-GB" sz="6400" dirty="0">
              <a:solidFill>
                <a:srgbClr val="231F20"/>
              </a:solidFill>
              <a:latin typeface="Generic103-Regular"/>
            </a:endParaRPr>
          </a:p>
          <a:p>
            <a:pPr algn="l"/>
            <a:r>
              <a:rPr lang="en-GB" sz="6000" b="0" i="0" u="none" strike="noStrike" baseline="0" dirty="0">
                <a:solidFill>
                  <a:srgbClr val="231F20"/>
                </a:solidFill>
                <a:latin typeface="Generic103-Regular"/>
              </a:rPr>
              <a:t>Deflections due to concentrated </a:t>
            </a:r>
            <a:r>
              <a:rPr lang="en-GB" sz="6000" b="0" i="0" u="none" strike="noStrike" baseline="0" dirty="0">
                <a:solidFill>
                  <a:srgbClr val="FF0000"/>
                </a:solidFill>
                <a:latin typeface="Generic103-Regular"/>
              </a:rPr>
              <a:t>live loads </a:t>
            </a:r>
            <a:r>
              <a:rPr lang="en-GB" sz="6000" b="0" i="0" u="none" strike="noStrike" baseline="0" dirty="0">
                <a:solidFill>
                  <a:srgbClr val="231F20"/>
                </a:solidFill>
                <a:latin typeface="Generic103-Regular"/>
              </a:rPr>
              <a:t>can be directly computed by </a:t>
            </a:r>
            <a:r>
              <a:rPr lang="en-US" sz="6000" b="0" i="0" u="none" strike="noStrike" baseline="0" dirty="0">
                <a:solidFill>
                  <a:srgbClr val="231F20"/>
                </a:solidFill>
                <a:latin typeface="Generic103-Regular"/>
              </a:rPr>
              <a:t>using </a:t>
            </a:r>
            <a:r>
              <a:rPr lang="en-US" sz="6000" b="0" i="0" u="none" strike="noStrike" baseline="0" dirty="0">
                <a:solidFill>
                  <a:srgbClr val="FF0000"/>
                </a:solidFill>
                <a:latin typeface="Generic103-Regular"/>
              </a:rPr>
              <a:t>Mohr’s theorems</a:t>
            </a:r>
            <a:r>
              <a:rPr lang="en-US" sz="6000" b="0" i="0" u="none" strike="noStrike" baseline="0" dirty="0">
                <a:solidFill>
                  <a:srgbClr val="231F20"/>
                </a:solidFill>
                <a:latin typeface="Generic103-Regular"/>
              </a:rPr>
              <a:t>.</a:t>
            </a:r>
          </a:p>
          <a:p>
            <a:pPr algn="l"/>
            <a:endParaRPr lang="en-US" sz="6000" b="0" i="0" u="none" strike="noStrike" baseline="0" dirty="0">
              <a:solidFill>
                <a:srgbClr val="231F20"/>
              </a:solidFill>
              <a:latin typeface="Generic103-Regular"/>
            </a:endParaRPr>
          </a:p>
          <a:p>
            <a:pPr algn="l"/>
            <a:r>
              <a:rPr lang="en-GB" sz="6400" b="1" i="0" u="none" strike="noStrike" baseline="0" dirty="0">
                <a:solidFill>
                  <a:srgbClr val="FF0000"/>
                </a:solidFill>
                <a:latin typeface="Generic110-Regular"/>
              </a:rPr>
              <a:t>Example 1. </a:t>
            </a:r>
            <a:r>
              <a:rPr lang="en-GB" sz="6000" b="0" i="0" u="none" strike="noStrike" baseline="0" dirty="0">
                <a:solidFill>
                  <a:srgbClr val="231F20"/>
                </a:solidFill>
                <a:latin typeface="Generic103-Regular"/>
              </a:rPr>
              <a:t>The deck of a prestressed concrete culvert is made up of a slab 500 mm thick. The slab is spanning over 10.4 m and supports a total uniformly distributed load comprising the dead and live loads of 23.5 </a:t>
            </a:r>
            <a:r>
              <a:rPr lang="en-GB" sz="6000" b="0" i="0" u="none" strike="noStrike" baseline="0" dirty="0" err="1">
                <a:solidFill>
                  <a:srgbClr val="231F20"/>
                </a:solidFill>
                <a:latin typeface="Generic103-Regular"/>
              </a:rPr>
              <a:t>kN</a:t>
            </a:r>
            <a:r>
              <a:rPr lang="en-GB" sz="6000" b="0" i="0" u="none" strike="noStrike" baseline="0" dirty="0">
                <a:solidFill>
                  <a:srgbClr val="231F20"/>
                </a:solidFill>
                <a:latin typeface="Generic103-Regular"/>
              </a:rPr>
              <a:t>/m2. The modulus of elasticity of concrete is 38 </a:t>
            </a:r>
            <a:r>
              <a:rPr lang="en-GB" sz="6000" b="0" i="0" u="none" strike="noStrike" baseline="0" dirty="0" err="1">
                <a:solidFill>
                  <a:srgbClr val="231F20"/>
                </a:solidFill>
                <a:latin typeface="Generic103-Regular"/>
              </a:rPr>
              <a:t>kN</a:t>
            </a:r>
            <a:r>
              <a:rPr lang="en-GB" sz="6000" b="0" i="0" u="none" strike="noStrike" baseline="0" dirty="0">
                <a:solidFill>
                  <a:srgbClr val="231F20"/>
                </a:solidFill>
                <a:latin typeface="Generic103-Regular"/>
              </a:rPr>
              <a:t>/mm2. The concrete slab is prestressed by straight cables each containing 12 high-tensile wires of 7 mm diameter stressed to 1200 N/mm2 at a constant eccentricity of 195 mm. The cables are spaced at 328 mm intervals in the transverse direction. Estimate the instantaneous deflection of the slab at centre of span under prestress and the imposed loads.</a:t>
            </a:r>
            <a:endParaRPr lang="en-US" sz="6000" dirty="0"/>
          </a:p>
        </p:txBody>
      </p:sp>
      <p:pic>
        <p:nvPicPr>
          <p:cNvPr id="5" name="Picture 4">
            <a:extLst>
              <a:ext uri="{FF2B5EF4-FFF2-40B4-BE49-F238E27FC236}">
                <a16:creationId xmlns:a16="http://schemas.microsoft.com/office/drawing/2014/main" id="{10F28D2D-232E-D400-A409-4739BED8C824}"/>
              </a:ext>
            </a:extLst>
          </p:cNvPr>
          <p:cNvPicPr>
            <a:picLocks noChangeAspect="1"/>
          </p:cNvPicPr>
          <p:nvPr/>
        </p:nvPicPr>
        <p:blipFill>
          <a:blip r:embed="rId2"/>
          <a:stretch>
            <a:fillRect/>
          </a:stretch>
        </p:blipFill>
        <p:spPr>
          <a:xfrm>
            <a:off x="2926229" y="2506426"/>
            <a:ext cx="2008094" cy="564776"/>
          </a:xfrm>
          <a:prstGeom prst="rect">
            <a:avLst/>
          </a:prstGeom>
        </p:spPr>
      </p:pic>
    </p:spTree>
    <p:extLst>
      <p:ext uri="{BB962C8B-B14F-4D97-AF65-F5344CB8AC3E}">
        <p14:creationId xmlns:p14="http://schemas.microsoft.com/office/powerpoint/2010/main" val="367975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873E-261D-FE09-20AB-15D1524440F6}"/>
              </a:ext>
            </a:extLst>
          </p:cNvPr>
          <p:cNvSpPr>
            <a:spLocks noGrp="1"/>
          </p:cNvSpPr>
          <p:nvPr>
            <p:ph type="title"/>
          </p:nvPr>
        </p:nvSpPr>
        <p:spPr>
          <a:xfrm>
            <a:off x="838200" y="365125"/>
            <a:ext cx="10515600" cy="426811"/>
          </a:xfrm>
        </p:spPr>
        <p:txBody>
          <a:bodyPr>
            <a:normAutofit/>
          </a:bodyPr>
          <a:lstStyle/>
          <a:p>
            <a:r>
              <a:rPr lang="en-US" sz="2400" dirty="0">
                <a:solidFill>
                  <a:srgbClr val="FF0000"/>
                </a:solidFill>
              </a:rPr>
              <a:t>Solution</a:t>
            </a:r>
          </a:p>
        </p:txBody>
      </p:sp>
      <p:pic>
        <p:nvPicPr>
          <p:cNvPr id="5" name="Content Placeholder 4">
            <a:extLst>
              <a:ext uri="{FF2B5EF4-FFF2-40B4-BE49-F238E27FC236}">
                <a16:creationId xmlns:a16="http://schemas.microsoft.com/office/drawing/2014/main" id="{B5FEA394-2E7A-D9CA-FE9B-A9688AFE21CC}"/>
              </a:ext>
            </a:extLst>
          </p:cNvPr>
          <p:cNvPicPr>
            <a:picLocks noGrp="1" noChangeAspect="1"/>
          </p:cNvPicPr>
          <p:nvPr>
            <p:ph idx="1"/>
          </p:nvPr>
        </p:nvPicPr>
        <p:blipFill>
          <a:blip r:embed="rId2"/>
          <a:stretch>
            <a:fillRect/>
          </a:stretch>
        </p:blipFill>
        <p:spPr>
          <a:xfrm>
            <a:off x="1559380" y="1012372"/>
            <a:ext cx="7633606" cy="5845628"/>
          </a:xfrm>
        </p:spPr>
      </p:pic>
    </p:spTree>
    <p:extLst>
      <p:ext uri="{BB962C8B-B14F-4D97-AF65-F5344CB8AC3E}">
        <p14:creationId xmlns:p14="http://schemas.microsoft.com/office/powerpoint/2010/main" val="2744282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582C-571A-64C7-CAB4-8D60BC2D3F96}"/>
              </a:ext>
            </a:extLst>
          </p:cNvPr>
          <p:cNvSpPr>
            <a:spLocks noGrp="1"/>
          </p:cNvSpPr>
          <p:nvPr>
            <p:ph type="title"/>
          </p:nvPr>
        </p:nvSpPr>
        <p:spPr>
          <a:xfrm>
            <a:off x="838200" y="365125"/>
            <a:ext cx="10515600" cy="777875"/>
          </a:xfrm>
        </p:spPr>
        <p:txBody>
          <a:bodyPr/>
          <a:lstStyle/>
          <a:p>
            <a:r>
              <a:rPr kumimoji="0" lang="en-GB" sz="1800" b="0" i="0" u="none" strike="noStrike" kern="1200" cap="none" spc="0" normalizeH="0" baseline="0" noProof="0" dirty="0">
                <a:ln>
                  <a:noFill/>
                </a:ln>
                <a:solidFill>
                  <a:srgbClr val="FF0000"/>
                </a:solidFill>
                <a:effectLst/>
                <a:uLnTx/>
                <a:uFillTx/>
                <a:latin typeface="Generic110-Regular"/>
                <a:ea typeface="+mn-ea"/>
                <a:cs typeface="+mn-cs"/>
              </a:rPr>
              <a:t>Example 2</a:t>
            </a:r>
            <a:endParaRPr lang="en-US" dirty="0">
              <a:solidFill>
                <a:srgbClr val="FF0000"/>
              </a:solidFill>
            </a:endParaRPr>
          </a:p>
        </p:txBody>
      </p:sp>
      <p:sp>
        <p:nvSpPr>
          <p:cNvPr id="3" name="Content Placeholder 2">
            <a:extLst>
              <a:ext uri="{FF2B5EF4-FFF2-40B4-BE49-F238E27FC236}">
                <a16:creationId xmlns:a16="http://schemas.microsoft.com/office/drawing/2014/main" id="{825DC6CF-427D-11C0-21E0-D967F3452805}"/>
              </a:ext>
            </a:extLst>
          </p:cNvPr>
          <p:cNvSpPr>
            <a:spLocks noGrp="1"/>
          </p:cNvSpPr>
          <p:nvPr>
            <p:ph idx="1"/>
          </p:nvPr>
        </p:nvSpPr>
        <p:spPr>
          <a:xfrm>
            <a:off x="838200" y="1485900"/>
            <a:ext cx="10515600" cy="4691063"/>
          </a:xfrm>
        </p:spPr>
        <p:txBody>
          <a:bodyPr/>
          <a:lstStyle/>
          <a:p>
            <a:pPr algn="l"/>
            <a:r>
              <a:rPr lang="en-GB" sz="1800" b="0" i="0" u="none" strike="noStrike" baseline="0" dirty="0">
                <a:solidFill>
                  <a:srgbClr val="231F20"/>
                </a:solidFill>
                <a:latin typeface="Generic103-Regular"/>
              </a:rPr>
              <a:t>A prestressed concrete beam of rectangular section 120 mm wide and 300 mm deep, spans over 6 m. The beam is prestressed by a straight cable carrying an effective force of 200 </a:t>
            </a:r>
            <a:r>
              <a:rPr lang="en-GB" sz="1800" b="0" i="0" u="none" strike="noStrike" baseline="0" dirty="0" err="1">
                <a:solidFill>
                  <a:srgbClr val="231F20"/>
                </a:solidFill>
                <a:latin typeface="Generic103-Regular"/>
              </a:rPr>
              <a:t>kN</a:t>
            </a:r>
            <a:r>
              <a:rPr lang="en-GB" sz="1800" b="0" i="0" u="none" strike="noStrike" baseline="0" dirty="0">
                <a:solidFill>
                  <a:srgbClr val="231F20"/>
                </a:solidFill>
                <a:latin typeface="Generic103-Regular"/>
              </a:rPr>
              <a:t> at an</a:t>
            </a:r>
          </a:p>
          <a:p>
            <a:pPr algn="l"/>
            <a:r>
              <a:rPr lang="en-GB" sz="1800" b="0" i="0" u="none" strike="noStrike" baseline="0" dirty="0">
                <a:solidFill>
                  <a:srgbClr val="231F20"/>
                </a:solidFill>
                <a:latin typeface="Generic103-Regular"/>
              </a:rPr>
              <a:t>eccentricity of 50 mm. The modulus of elasticity of concrete is 38 </a:t>
            </a:r>
            <a:r>
              <a:rPr lang="en-GB" sz="1800" b="0" i="0" u="none" strike="noStrike" baseline="0" dirty="0" err="1">
                <a:solidFill>
                  <a:srgbClr val="231F20"/>
                </a:solidFill>
                <a:latin typeface="Generic103-Regular"/>
              </a:rPr>
              <a:t>kN</a:t>
            </a:r>
            <a:r>
              <a:rPr lang="en-GB" sz="1800" b="0" i="0" u="none" strike="noStrike" baseline="0" dirty="0">
                <a:solidFill>
                  <a:srgbClr val="231F20"/>
                </a:solidFill>
                <a:latin typeface="Generic103-Regular"/>
              </a:rPr>
              <a:t>/m2. Compute the deflection at centre of span for the following cases:                                                                                                                                                    (a) Deflection under (prestress + self-weight)                                                                                                                            (b) Find the magnitude of the uniformly distributed live load which will </a:t>
            </a:r>
            <a:r>
              <a:rPr lang="en-GB" sz="1800" b="0" i="0" u="none" strike="noStrike" baseline="0" dirty="0">
                <a:solidFill>
                  <a:srgbClr val="FF0000"/>
                </a:solidFill>
                <a:latin typeface="Generic103-Regular"/>
              </a:rPr>
              <a:t>nullify</a:t>
            </a:r>
            <a:r>
              <a:rPr lang="en-GB" sz="1800" b="0" i="0" u="none" strike="noStrike" baseline="0" dirty="0">
                <a:solidFill>
                  <a:srgbClr val="231F20"/>
                </a:solidFill>
                <a:latin typeface="Generic103-Regular"/>
              </a:rPr>
              <a:t> the deflection due to prestress and self-weight.</a:t>
            </a:r>
          </a:p>
          <a:p>
            <a:pPr algn="l"/>
            <a:endParaRPr lang="en-US" dirty="0"/>
          </a:p>
        </p:txBody>
      </p:sp>
      <p:pic>
        <p:nvPicPr>
          <p:cNvPr id="5" name="Picture 4">
            <a:extLst>
              <a:ext uri="{FF2B5EF4-FFF2-40B4-BE49-F238E27FC236}">
                <a16:creationId xmlns:a16="http://schemas.microsoft.com/office/drawing/2014/main" id="{CBFA29C4-D14D-0A0B-1961-91C6FA0F7EF6}"/>
              </a:ext>
            </a:extLst>
          </p:cNvPr>
          <p:cNvPicPr>
            <a:picLocks noChangeAspect="1"/>
          </p:cNvPicPr>
          <p:nvPr/>
        </p:nvPicPr>
        <p:blipFill>
          <a:blip r:embed="rId2"/>
          <a:stretch>
            <a:fillRect/>
          </a:stretch>
        </p:blipFill>
        <p:spPr>
          <a:xfrm>
            <a:off x="1496291" y="3499658"/>
            <a:ext cx="6550430" cy="948256"/>
          </a:xfrm>
          <a:prstGeom prst="rect">
            <a:avLst/>
          </a:prstGeom>
        </p:spPr>
      </p:pic>
      <p:pic>
        <p:nvPicPr>
          <p:cNvPr id="7" name="Picture 6">
            <a:extLst>
              <a:ext uri="{FF2B5EF4-FFF2-40B4-BE49-F238E27FC236}">
                <a16:creationId xmlns:a16="http://schemas.microsoft.com/office/drawing/2014/main" id="{EBBAB9FA-7358-8969-9141-480E59A64C6C}"/>
              </a:ext>
            </a:extLst>
          </p:cNvPr>
          <p:cNvPicPr>
            <a:picLocks noChangeAspect="1"/>
          </p:cNvPicPr>
          <p:nvPr/>
        </p:nvPicPr>
        <p:blipFill>
          <a:blip r:embed="rId3"/>
          <a:stretch>
            <a:fillRect/>
          </a:stretch>
        </p:blipFill>
        <p:spPr>
          <a:xfrm>
            <a:off x="1496291" y="4615683"/>
            <a:ext cx="6705600" cy="1084729"/>
          </a:xfrm>
          <a:prstGeom prst="rect">
            <a:avLst/>
          </a:prstGeom>
        </p:spPr>
      </p:pic>
      <p:pic>
        <p:nvPicPr>
          <p:cNvPr id="9" name="Picture 8">
            <a:extLst>
              <a:ext uri="{FF2B5EF4-FFF2-40B4-BE49-F238E27FC236}">
                <a16:creationId xmlns:a16="http://schemas.microsoft.com/office/drawing/2014/main" id="{20CBBD10-2C04-ADFB-8E9A-15FF7DC42FFF}"/>
              </a:ext>
            </a:extLst>
          </p:cNvPr>
          <p:cNvPicPr>
            <a:picLocks noChangeAspect="1"/>
          </p:cNvPicPr>
          <p:nvPr/>
        </p:nvPicPr>
        <p:blipFill>
          <a:blip r:embed="rId4"/>
          <a:stretch>
            <a:fillRect/>
          </a:stretch>
        </p:blipFill>
        <p:spPr>
          <a:xfrm>
            <a:off x="1496291" y="5700412"/>
            <a:ext cx="8239379" cy="1016272"/>
          </a:xfrm>
          <a:prstGeom prst="rect">
            <a:avLst/>
          </a:prstGeom>
        </p:spPr>
      </p:pic>
    </p:spTree>
    <p:extLst>
      <p:ext uri="{BB962C8B-B14F-4D97-AF65-F5344CB8AC3E}">
        <p14:creationId xmlns:p14="http://schemas.microsoft.com/office/powerpoint/2010/main" val="111893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18CD-863C-C6C6-D4C0-0DEB44BF886E}"/>
              </a:ext>
            </a:extLst>
          </p:cNvPr>
          <p:cNvSpPr>
            <a:spLocks noGrp="1"/>
          </p:cNvSpPr>
          <p:nvPr>
            <p:ph type="title"/>
          </p:nvPr>
        </p:nvSpPr>
        <p:spPr>
          <a:xfrm>
            <a:off x="838200" y="365125"/>
            <a:ext cx="10515600" cy="1071789"/>
          </a:xfrm>
        </p:spPr>
        <p:txBody>
          <a:bodyPr>
            <a:normAutofit/>
          </a:bodyPr>
          <a:lstStyle/>
          <a:p>
            <a:r>
              <a:rPr lang="en-US" sz="2400" dirty="0">
                <a:solidFill>
                  <a:srgbClr val="FF0000"/>
                </a:solidFill>
              </a:rPr>
              <a:t>Cont.</a:t>
            </a:r>
          </a:p>
        </p:txBody>
      </p:sp>
      <p:pic>
        <p:nvPicPr>
          <p:cNvPr id="5" name="Content Placeholder 4">
            <a:extLst>
              <a:ext uri="{FF2B5EF4-FFF2-40B4-BE49-F238E27FC236}">
                <a16:creationId xmlns:a16="http://schemas.microsoft.com/office/drawing/2014/main" id="{7DDD812A-8AE0-D157-B5F1-B02C5D21DA30}"/>
              </a:ext>
            </a:extLst>
          </p:cNvPr>
          <p:cNvPicPr>
            <a:picLocks noGrp="1" noChangeAspect="1"/>
          </p:cNvPicPr>
          <p:nvPr>
            <p:ph idx="1"/>
          </p:nvPr>
        </p:nvPicPr>
        <p:blipFill>
          <a:blip r:embed="rId2"/>
          <a:stretch>
            <a:fillRect/>
          </a:stretch>
        </p:blipFill>
        <p:spPr>
          <a:xfrm>
            <a:off x="1371600" y="1886989"/>
            <a:ext cx="8924595" cy="2105347"/>
          </a:xfrm>
        </p:spPr>
      </p:pic>
    </p:spTree>
    <p:extLst>
      <p:ext uri="{BB962C8B-B14F-4D97-AF65-F5344CB8AC3E}">
        <p14:creationId xmlns:p14="http://schemas.microsoft.com/office/powerpoint/2010/main" val="2197674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170F-151E-1C78-77C0-5BDAD6F8CDD3}"/>
              </a:ext>
            </a:extLst>
          </p:cNvPr>
          <p:cNvSpPr>
            <a:spLocks noGrp="1"/>
          </p:cNvSpPr>
          <p:nvPr>
            <p:ph type="title"/>
          </p:nvPr>
        </p:nvSpPr>
        <p:spPr>
          <a:xfrm>
            <a:off x="838200" y="365126"/>
            <a:ext cx="10515600" cy="573768"/>
          </a:xfrm>
        </p:spPr>
        <p:txBody>
          <a:bodyPr/>
          <a:lstStyle/>
          <a:p>
            <a:r>
              <a:rPr kumimoji="0" lang="en-GB" sz="1800" b="0" i="0" u="none" strike="noStrike" kern="1200" cap="none" spc="0" normalizeH="0" baseline="0" noProof="0" dirty="0">
                <a:ln>
                  <a:noFill/>
                </a:ln>
                <a:solidFill>
                  <a:srgbClr val="FF0000"/>
                </a:solidFill>
                <a:effectLst/>
                <a:uLnTx/>
                <a:uFillTx/>
                <a:latin typeface="Generic110-Regular"/>
                <a:ea typeface="+mn-ea"/>
                <a:cs typeface="+mn-cs"/>
              </a:rPr>
              <a:t>Example 3</a:t>
            </a:r>
            <a:endParaRPr lang="en-US" dirty="0">
              <a:solidFill>
                <a:srgbClr val="FF0000"/>
              </a:solidFill>
            </a:endParaRPr>
          </a:p>
        </p:txBody>
      </p:sp>
      <p:sp>
        <p:nvSpPr>
          <p:cNvPr id="3" name="Content Placeholder 2">
            <a:extLst>
              <a:ext uri="{FF2B5EF4-FFF2-40B4-BE49-F238E27FC236}">
                <a16:creationId xmlns:a16="http://schemas.microsoft.com/office/drawing/2014/main" id="{92DF14EA-165E-E439-04C5-99903B121B04}"/>
              </a:ext>
            </a:extLst>
          </p:cNvPr>
          <p:cNvSpPr>
            <a:spLocks noGrp="1"/>
          </p:cNvSpPr>
          <p:nvPr>
            <p:ph idx="1"/>
          </p:nvPr>
        </p:nvSpPr>
        <p:spPr>
          <a:xfrm>
            <a:off x="838200" y="1175657"/>
            <a:ext cx="10515600" cy="5001306"/>
          </a:xfrm>
        </p:spPr>
        <p:txBody>
          <a:bodyPr/>
          <a:lstStyle/>
          <a:p>
            <a:pPr algn="l"/>
            <a:r>
              <a:rPr lang="en-GB" sz="1800" b="0" i="0" u="none" strike="noStrike" baseline="0" dirty="0">
                <a:solidFill>
                  <a:srgbClr val="231F20"/>
                </a:solidFill>
                <a:latin typeface="Generic103-Regular"/>
              </a:rPr>
              <a:t>A rectangular concrete beam of cross-section 150 mm wide and 300 mm deep, is simply supported over a span of 8 m and is prestressed by means of a </a:t>
            </a:r>
            <a:r>
              <a:rPr lang="en-GB" sz="1800" b="0" i="0" u="none" strike="noStrike" baseline="0" dirty="0">
                <a:solidFill>
                  <a:srgbClr val="FF0000"/>
                </a:solidFill>
                <a:latin typeface="Generic103-Regular"/>
              </a:rPr>
              <a:t>symmetric parabolic </a:t>
            </a:r>
            <a:r>
              <a:rPr lang="en-GB" sz="1800" b="0" i="0" u="none" strike="noStrike" baseline="0" dirty="0">
                <a:solidFill>
                  <a:srgbClr val="231F20"/>
                </a:solidFill>
                <a:latin typeface="Generic103-Regular"/>
              </a:rPr>
              <a:t>cable, at a distance of 75 mm from the bottom of the beam at mid span and 125 mm from the top of the beam at support sections. If the force in the cable is 350 </a:t>
            </a:r>
            <a:r>
              <a:rPr lang="en-GB" sz="1800" b="0" i="0" u="none" strike="noStrike" baseline="0" dirty="0" err="1">
                <a:solidFill>
                  <a:srgbClr val="231F20"/>
                </a:solidFill>
                <a:latin typeface="Generic103-Regular"/>
              </a:rPr>
              <a:t>kN</a:t>
            </a:r>
            <a:r>
              <a:rPr lang="en-GB" sz="1800" b="0" i="0" u="none" strike="noStrike" baseline="0" dirty="0">
                <a:solidFill>
                  <a:srgbClr val="231F20"/>
                </a:solidFill>
                <a:latin typeface="Generic103-Regular"/>
              </a:rPr>
              <a:t> and the modulus of elasticity of concrete is 38 </a:t>
            </a:r>
            <a:r>
              <a:rPr lang="en-GB" sz="1800" b="0" i="0" u="none" strike="noStrike" baseline="0" dirty="0" err="1">
                <a:solidFill>
                  <a:srgbClr val="231F20"/>
                </a:solidFill>
                <a:latin typeface="Generic103-Regular"/>
              </a:rPr>
              <a:t>kN</a:t>
            </a:r>
            <a:r>
              <a:rPr lang="en-GB" sz="1800" b="0" i="0" u="none" strike="noStrike" baseline="0" dirty="0">
                <a:solidFill>
                  <a:srgbClr val="231F20"/>
                </a:solidFill>
                <a:latin typeface="Generic103-Regular"/>
              </a:rPr>
              <a:t>/mm2, calculate                                              (a) The deflection at mid-span when the beam is supporting its own weight.                                                                       (b) The concentrated load which must be applied at mid-span to </a:t>
            </a:r>
            <a:r>
              <a:rPr lang="en-GB" sz="1800" b="0" i="0" u="none" strike="noStrike" baseline="0" dirty="0">
                <a:solidFill>
                  <a:srgbClr val="FF0000"/>
                </a:solidFill>
                <a:latin typeface="Generic103-Regular"/>
              </a:rPr>
              <a:t>restore</a:t>
            </a:r>
            <a:r>
              <a:rPr lang="en-GB" sz="1800" b="0" i="0" u="none" strike="noStrike" baseline="0" dirty="0">
                <a:solidFill>
                  <a:srgbClr val="231F20"/>
                </a:solidFill>
                <a:latin typeface="Generic103-Regular"/>
              </a:rPr>
              <a:t> it to </a:t>
            </a:r>
            <a:r>
              <a:rPr lang="en-US" sz="1800" b="0" i="0" u="none" strike="noStrike" baseline="0" dirty="0">
                <a:solidFill>
                  <a:srgbClr val="231F20"/>
                </a:solidFill>
                <a:latin typeface="Generic103-Regular"/>
              </a:rPr>
              <a:t>the level of supports.</a:t>
            </a:r>
            <a:endParaRPr lang="en-US" dirty="0"/>
          </a:p>
        </p:txBody>
      </p:sp>
      <p:pic>
        <p:nvPicPr>
          <p:cNvPr id="5" name="Picture 4">
            <a:extLst>
              <a:ext uri="{FF2B5EF4-FFF2-40B4-BE49-F238E27FC236}">
                <a16:creationId xmlns:a16="http://schemas.microsoft.com/office/drawing/2014/main" id="{AB61F7C5-6083-DEBA-B4DC-9B0D2051FC0D}"/>
              </a:ext>
            </a:extLst>
          </p:cNvPr>
          <p:cNvPicPr>
            <a:picLocks noChangeAspect="1"/>
          </p:cNvPicPr>
          <p:nvPr/>
        </p:nvPicPr>
        <p:blipFill>
          <a:blip r:embed="rId2"/>
          <a:stretch>
            <a:fillRect/>
          </a:stretch>
        </p:blipFill>
        <p:spPr>
          <a:xfrm>
            <a:off x="1146682" y="3085459"/>
            <a:ext cx="8062632" cy="3176548"/>
          </a:xfrm>
          <a:prstGeom prst="rect">
            <a:avLst/>
          </a:prstGeom>
        </p:spPr>
      </p:pic>
    </p:spTree>
    <p:extLst>
      <p:ext uri="{BB962C8B-B14F-4D97-AF65-F5344CB8AC3E}">
        <p14:creationId xmlns:p14="http://schemas.microsoft.com/office/powerpoint/2010/main" val="17545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A6600FE-79B7-C044-F148-1B47412B3D27}"/>
              </a:ext>
            </a:extLst>
          </p:cNvPr>
          <p:cNvPicPr>
            <a:picLocks noGrp="1" noChangeAspect="1"/>
          </p:cNvPicPr>
          <p:nvPr>
            <p:ph idx="1"/>
          </p:nvPr>
        </p:nvPicPr>
        <p:blipFill>
          <a:blip r:embed="rId2"/>
          <a:stretch>
            <a:fillRect/>
          </a:stretch>
        </p:blipFill>
        <p:spPr>
          <a:xfrm>
            <a:off x="5153025" y="498475"/>
            <a:ext cx="6553200" cy="3489325"/>
          </a:xfrm>
        </p:spPr>
      </p:pic>
      <p:pic>
        <p:nvPicPr>
          <p:cNvPr id="7" name="Picture 6">
            <a:extLst>
              <a:ext uri="{FF2B5EF4-FFF2-40B4-BE49-F238E27FC236}">
                <a16:creationId xmlns:a16="http://schemas.microsoft.com/office/drawing/2014/main" id="{90104D95-BC45-D22F-63B9-D1E4C47B3450}"/>
              </a:ext>
            </a:extLst>
          </p:cNvPr>
          <p:cNvPicPr>
            <a:picLocks noChangeAspect="1"/>
          </p:cNvPicPr>
          <p:nvPr/>
        </p:nvPicPr>
        <p:blipFill>
          <a:blip r:embed="rId3"/>
          <a:stretch>
            <a:fillRect/>
          </a:stretch>
        </p:blipFill>
        <p:spPr>
          <a:xfrm>
            <a:off x="5153025" y="4059238"/>
            <a:ext cx="6553200" cy="2305050"/>
          </a:xfrm>
          <a:prstGeom prst="rect">
            <a:avLst/>
          </a:prstGeom>
        </p:spPr>
      </p:pic>
      <p:sp>
        <p:nvSpPr>
          <p:cNvPr id="2" name="Title 1">
            <a:extLst>
              <a:ext uri="{FF2B5EF4-FFF2-40B4-BE49-F238E27FC236}">
                <a16:creationId xmlns:a16="http://schemas.microsoft.com/office/drawing/2014/main" id="{D6E872E4-DD4D-D51E-9EF5-3DAF758B7530}"/>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Losses of Prestress</a:t>
            </a:r>
          </a:p>
        </p:txBody>
      </p:sp>
    </p:spTree>
    <p:extLst>
      <p:ext uri="{BB962C8B-B14F-4D97-AF65-F5344CB8AC3E}">
        <p14:creationId xmlns:p14="http://schemas.microsoft.com/office/powerpoint/2010/main" val="548670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789D-502D-ED7C-EAFD-0CDD04107572}"/>
              </a:ext>
            </a:extLst>
          </p:cNvPr>
          <p:cNvSpPr>
            <a:spLocks noGrp="1"/>
          </p:cNvSpPr>
          <p:nvPr>
            <p:ph type="title"/>
          </p:nvPr>
        </p:nvSpPr>
        <p:spPr/>
        <p:txBody>
          <a:bodyPr>
            <a:normAutofit/>
          </a:bodyPr>
          <a:lstStyle/>
          <a:p>
            <a:r>
              <a:rPr lang="en-US" sz="2400" dirty="0">
                <a:solidFill>
                  <a:srgbClr val="FF0000"/>
                </a:solidFill>
              </a:rPr>
              <a:t>Cont.</a:t>
            </a:r>
          </a:p>
        </p:txBody>
      </p:sp>
      <p:pic>
        <p:nvPicPr>
          <p:cNvPr id="5" name="Content Placeholder 4">
            <a:extLst>
              <a:ext uri="{FF2B5EF4-FFF2-40B4-BE49-F238E27FC236}">
                <a16:creationId xmlns:a16="http://schemas.microsoft.com/office/drawing/2014/main" id="{EB081F27-791D-4AEE-FB93-16B5BFE46789}"/>
              </a:ext>
            </a:extLst>
          </p:cNvPr>
          <p:cNvPicPr>
            <a:picLocks noGrp="1" noChangeAspect="1"/>
          </p:cNvPicPr>
          <p:nvPr>
            <p:ph idx="1"/>
          </p:nvPr>
        </p:nvPicPr>
        <p:blipFill>
          <a:blip r:embed="rId2"/>
          <a:stretch>
            <a:fillRect/>
          </a:stretch>
        </p:blipFill>
        <p:spPr>
          <a:xfrm>
            <a:off x="838200" y="1618443"/>
            <a:ext cx="7888941" cy="2169459"/>
          </a:xfrm>
        </p:spPr>
      </p:pic>
      <p:pic>
        <p:nvPicPr>
          <p:cNvPr id="7" name="Picture 6">
            <a:extLst>
              <a:ext uri="{FF2B5EF4-FFF2-40B4-BE49-F238E27FC236}">
                <a16:creationId xmlns:a16="http://schemas.microsoft.com/office/drawing/2014/main" id="{EE8272BD-B291-1943-C020-A3F6F2FEBAEA}"/>
              </a:ext>
            </a:extLst>
          </p:cNvPr>
          <p:cNvPicPr>
            <a:picLocks noChangeAspect="1"/>
          </p:cNvPicPr>
          <p:nvPr/>
        </p:nvPicPr>
        <p:blipFill>
          <a:blip r:embed="rId3"/>
          <a:stretch>
            <a:fillRect/>
          </a:stretch>
        </p:blipFill>
        <p:spPr>
          <a:xfrm>
            <a:off x="1141078" y="3990574"/>
            <a:ext cx="4554071" cy="770965"/>
          </a:xfrm>
          <a:prstGeom prst="rect">
            <a:avLst/>
          </a:prstGeom>
        </p:spPr>
      </p:pic>
    </p:spTree>
    <p:extLst>
      <p:ext uri="{BB962C8B-B14F-4D97-AF65-F5344CB8AC3E}">
        <p14:creationId xmlns:p14="http://schemas.microsoft.com/office/powerpoint/2010/main" val="163809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9505-CACB-4B58-46D0-9CA27135539A}"/>
              </a:ext>
            </a:extLst>
          </p:cNvPr>
          <p:cNvSpPr>
            <a:spLocks noGrp="1"/>
          </p:cNvSpPr>
          <p:nvPr>
            <p:ph type="title"/>
          </p:nvPr>
        </p:nvSpPr>
        <p:spPr>
          <a:xfrm>
            <a:off x="838200" y="365125"/>
            <a:ext cx="10515600" cy="541111"/>
          </a:xfrm>
        </p:spPr>
        <p:txBody>
          <a:bodyPr>
            <a:normAutofit/>
          </a:bodyPr>
          <a:lstStyle/>
          <a:p>
            <a:r>
              <a:rPr lang="en-US" sz="2400" dirty="0">
                <a:solidFill>
                  <a:srgbClr val="FF0000"/>
                </a:solidFill>
              </a:rPr>
              <a:t>Example</a:t>
            </a:r>
          </a:p>
        </p:txBody>
      </p:sp>
      <p:sp>
        <p:nvSpPr>
          <p:cNvPr id="3" name="Content Placeholder 2">
            <a:extLst>
              <a:ext uri="{FF2B5EF4-FFF2-40B4-BE49-F238E27FC236}">
                <a16:creationId xmlns:a16="http://schemas.microsoft.com/office/drawing/2014/main" id="{B227A799-E915-A7DB-6180-159D776B5E0C}"/>
              </a:ext>
            </a:extLst>
          </p:cNvPr>
          <p:cNvSpPr>
            <a:spLocks noGrp="1"/>
          </p:cNvSpPr>
          <p:nvPr>
            <p:ph idx="1"/>
          </p:nvPr>
        </p:nvSpPr>
        <p:spPr>
          <a:xfrm>
            <a:off x="838200" y="1036864"/>
            <a:ext cx="10515600" cy="5140099"/>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srgbClr val="231F20"/>
                </a:solidFill>
                <a:effectLst/>
                <a:uLnTx/>
                <a:uFillTx/>
                <a:latin typeface="Generic89-Regular"/>
                <a:ea typeface="+mn-ea"/>
                <a:cs typeface="+mn-cs"/>
              </a:rPr>
              <a:t>A prestressed concrete beam, 200 mm wide and 300 mm deep, is prestressed with wires (area = 320 mm2) located at a constant eccentricity of 50 mm and carrying an initial stress of 1000 N/ mm2. The span of the beam is 10 m. Calculate the percentage loss of stress in wires if (a) the beam is pretensioned, and (b) the beam is post-tensioned, using </a:t>
            </a:r>
            <a:r>
              <a:rPr kumimoji="0" lang="en-US" sz="1800" b="0" i="0" u="none" strike="noStrike" kern="1200" cap="none" spc="0" normalizeH="0" baseline="0" noProof="0" dirty="0">
                <a:ln>
                  <a:noFill/>
                </a:ln>
                <a:solidFill>
                  <a:srgbClr val="231F20"/>
                </a:solidFill>
                <a:effectLst/>
                <a:uLnTx/>
                <a:uFillTx/>
                <a:latin typeface="Generic89-Regular"/>
                <a:ea typeface="+mn-ea"/>
                <a:cs typeface="+mn-cs"/>
              </a:rPr>
              <a:t>the following data:</a:t>
            </a:r>
          </a:p>
          <a:p>
            <a:endParaRPr lang="en-US" dirty="0"/>
          </a:p>
        </p:txBody>
      </p:sp>
      <p:sp>
        <p:nvSpPr>
          <p:cNvPr id="5" name="TextBox 4">
            <a:extLst>
              <a:ext uri="{FF2B5EF4-FFF2-40B4-BE49-F238E27FC236}">
                <a16:creationId xmlns:a16="http://schemas.microsoft.com/office/drawing/2014/main" id="{D0183682-679B-A8F2-DC9D-72C0224EFB66}"/>
              </a:ext>
            </a:extLst>
          </p:cNvPr>
          <p:cNvSpPr txBox="1"/>
          <p:nvPr/>
        </p:nvSpPr>
        <p:spPr>
          <a:xfrm>
            <a:off x="1134836" y="2413338"/>
            <a:ext cx="8007122" cy="2031325"/>
          </a:xfrm>
          <a:prstGeom prst="rect">
            <a:avLst/>
          </a:prstGeom>
          <a:noFill/>
        </p:spPr>
        <p:txBody>
          <a:bodyPr wrap="square">
            <a:spAutoFit/>
          </a:bodyPr>
          <a:lstStyle/>
          <a:p>
            <a:pPr algn="l"/>
            <a:r>
              <a:rPr lang="en-US" sz="1800" b="1" i="0" u="none" strike="noStrike" baseline="0" dirty="0">
                <a:solidFill>
                  <a:srgbClr val="FF0000"/>
                </a:solidFill>
                <a:latin typeface="Generic88-Regular"/>
              </a:rPr>
              <a:t>Solution.</a:t>
            </a:r>
          </a:p>
          <a:p>
            <a:pPr algn="l"/>
            <a:r>
              <a:rPr lang="en-US" sz="1800" b="0" i="0" u="none" strike="noStrike" baseline="0" dirty="0">
                <a:solidFill>
                  <a:srgbClr val="231F20"/>
                </a:solidFill>
                <a:latin typeface="Generic92-Regular"/>
              </a:rPr>
              <a:t>E</a:t>
            </a:r>
            <a:r>
              <a:rPr lang="en-US" sz="1800" b="0" i="0" u="none" strike="noStrike" baseline="0" dirty="0">
                <a:solidFill>
                  <a:srgbClr val="231F20"/>
                </a:solidFill>
                <a:latin typeface="Generic89-Regular"/>
              </a:rPr>
              <a:t>s = 210 </a:t>
            </a:r>
            <a:r>
              <a:rPr lang="en-US" sz="1800" b="0" i="0" u="none" strike="noStrike" baseline="0" dirty="0" err="1">
                <a:solidFill>
                  <a:srgbClr val="231F20"/>
                </a:solidFill>
                <a:latin typeface="Generic89-Regular"/>
              </a:rPr>
              <a:t>kN</a:t>
            </a:r>
            <a:r>
              <a:rPr lang="en-US" sz="1800" b="0" i="0" u="none" strike="noStrike" baseline="0" dirty="0">
                <a:solidFill>
                  <a:srgbClr val="231F20"/>
                </a:solidFill>
                <a:latin typeface="Generic89-Regular"/>
              </a:rPr>
              <a:t>/mm2 and </a:t>
            </a:r>
            <a:r>
              <a:rPr lang="en-US" sz="1800" b="0" i="0" u="none" strike="noStrike" baseline="0" dirty="0" err="1">
                <a:solidFill>
                  <a:srgbClr val="231F20"/>
                </a:solidFill>
                <a:latin typeface="Generic92-Regular"/>
              </a:rPr>
              <a:t>E</a:t>
            </a:r>
            <a:r>
              <a:rPr lang="en-US" sz="1800" b="0" i="0" u="none" strike="noStrike" baseline="0" dirty="0" err="1">
                <a:solidFill>
                  <a:srgbClr val="231F20"/>
                </a:solidFill>
                <a:latin typeface="Generic89-Regular"/>
              </a:rPr>
              <a:t>c</a:t>
            </a:r>
            <a:r>
              <a:rPr lang="en-US" sz="1800" b="0" i="0" u="none" strike="noStrike" baseline="0" dirty="0">
                <a:solidFill>
                  <a:srgbClr val="231F20"/>
                </a:solidFill>
                <a:latin typeface="Generic89-Regular"/>
              </a:rPr>
              <a:t> = 35 </a:t>
            </a:r>
            <a:r>
              <a:rPr lang="en-US" sz="1800" b="0" i="0" u="none" strike="noStrike" baseline="0" dirty="0" err="1">
                <a:solidFill>
                  <a:srgbClr val="231F20"/>
                </a:solidFill>
                <a:latin typeface="Generic89-Regular"/>
              </a:rPr>
              <a:t>kN</a:t>
            </a:r>
            <a:r>
              <a:rPr lang="en-US" sz="1800" b="0" i="0" u="none" strike="noStrike" baseline="0" dirty="0">
                <a:solidFill>
                  <a:srgbClr val="231F20"/>
                </a:solidFill>
                <a:latin typeface="Generic89-Regular"/>
              </a:rPr>
              <a:t>/mm2</a:t>
            </a:r>
          </a:p>
          <a:p>
            <a:pPr algn="l"/>
            <a:r>
              <a:rPr lang="en-GB" sz="1800" b="0" i="0" u="none" strike="noStrike" baseline="0" dirty="0">
                <a:solidFill>
                  <a:srgbClr val="231F20"/>
                </a:solidFill>
                <a:latin typeface="Generic89-Regular"/>
              </a:rPr>
              <a:t>Relaxation of steel stress = 5 per cent of the initial stress</a:t>
            </a:r>
          </a:p>
          <a:p>
            <a:pPr algn="l"/>
            <a:r>
              <a:rPr lang="en-GB" sz="1800" b="0" i="0" u="none" strike="noStrike" baseline="0" dirty="0">
                <a:solidFill>
                  <a:srgbClr val="231F20"/>
                </a:solidFill>
                <a:latin typeface="Generic89-Regular"/>
              </a:rPr>
              <a:t>Shrinkage of concrete = 300 </a:t>
            </a:r>
            <a:r>
              <a:rPr lang="en-GB" sz="1800" dirty="0">
                <a:solidFill>
                  <a:srgbClr val="231F20"/>
                </a:solidFill>
                <a:latin typeface="Generic97-Regular"/>
              </a:rPr>
              <a:t>x</a:t>
            </a:r>
            <a:r>
              <a:rPr lang="en-GB" sz="1800" b="0" i="0" u="none" strike="noStrike" baseline="0" dirty="0">
                <a:solidFill>
                  <a:srgbClr val="231F20"/>
                </a:solidFill>
                <a:latin typeface="Generic97-Regular"/>
              </a:rPr>
              <a:t> </a:t>
            </a:r>
            <a:r>
              <a:rPr lang="en-GB" sz="1800" b="0" i="0" u="none" strike="noStrike" baseline="0" dirty="0">
                <a:solidFill>
                  <a:srgbClr val="231F20"/>
                </a:solidFill>
                <a:latin typeface="Generic89-Regular"/>
              </a:rPr>
              <a:t>10–6 for pre-tensioning, and 200 </a:t>
            </a:r>
            <a:r>
              <a:rPr lang="en-GB" sz="1800" dirty="0">
                <a:solidFill>
                  <a:srgbClr val="231F20"/>
                </a:solidFill>
                <a:latin typeface="Generic97-Regular"/>
              </a:rPr>
              <a:t>x</a:t>
            </a:r>
            <a:r>
              <a:rPr lang="en-GB" sz="1800" b="0" i="0" u="none" strike="noStrike" baseline="0" dirty="0">
                <a:solidFill>
                  <a:srgbClr val="231F20"/>
                </a:solidFill>
                <a:latin typeface="Generic97-Regular"/>
              </a:rPr>
              <a:t> </a:t>
            </a:r>
            <a:r>
              <a:rPr lang="en-GB" sz="1800" b="0" i="0" u="none" strike="noStrike" baseline="0" dirty="0">
                <a:solidFill>
                  <a:srgbClr val="231F20"/>
                </a:solidFill>
                <a:latin typeface="Generic89-Regular"/>
              </a:rPr>
              <a:t>10–6 for posttensioning.</a:t>
            </a:r>
          </a:p>
          <a:p>
            <a:pPr algn="l"/>
            <a:r>
              <a:rPr lang="en-US" sz="1800" b="0" i="0" u="none" strike="noStrike" baseline="0" dirty="0">
                <a:solidFill>
                  <a:srgbClr val="231F20"/>
                </a:solidFill>
                <a:latin typeface="Generic89-Regular"/>
              </a:rPr>
              <a:t>Creep coefficient = 1.6</a:t>
            </a:r>
          </a:p>
          <a:p>
            <a:pPr algn="l"/>
            <a:r>
              <a:rPr lang="da-DK" sz="1800" b="0" i="0" u="none" strike="noStrike" baseline="0" dirty="0">
                <a:solidFill>
                  <a:srgbClr val="231F20"/>
                </a:solidFill>
                <a:latin typeface="Generic89-Regular"/>
              </a:rPr>
              <a:t>Slip at anchorage = 1 mm</a:t>
            </a:r>
          </a:p>
        </p:txBody>
      </p:sp>
      <p:pic>
        <p:nvPicPr>
          <p:cNvPr id="6" name="Picture 5">
            <a:extLst>
              <a:ext uri="{FF2B5EF4-FFF2-40B4-BE49-F238E27FC236}">
                <a16:creationId xmlns:a16="http://schemas.microsoft.com/office/drawing/2014/main" id="{0153165D-D84E-8B1E-01E6-899AB2427E58}"/>
              </a:ext>
            </a:extLst>
          </p:cNvPr>
          <p:cNvPicPr>
            <a:picLocks noChangeAspect="1"/>
          </p:cNvPicPr>
          <p:nvPr/>
        </p:nvPicPr>
        <p:blipFill>
          <a:blip r:embed="rId2"/>
          <a:stretch>
            <a:fillRect/>
          </a:stretch>
        </p:blipFill>
        <p:spPr>
          <a:xfrm>
            <a:off x="838200" y="4648928"/>
            <a:ext cx="6656409" cy="2080128"/>
          </a:xfrm>
          <a:prstGeom prst="rect">
            <a:avLst/>
          </a:prstGeom>
        </p:spPr>
      </p:pic>
    </p:spTree>
    <p:extLst>
      <p:ext uri="{BB962C8B-B14F-4D97-AF65-F5344CB8AC3E}">
        <p14:creationId xmlns:p14="http://schemas.microsoft.com/office/powerpoint/2010/main" val="145086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C559-1E21-E850-F95B-79F1890BAD78}"/>
              </a:ext>
            </a:extLst>
          </p:cNvPr>
          <p:cNvSpPr>
            <a:spLocks noGrp="1"/>
          </p:cNvSpPr>
          <p:nvPr>
            <p:ph type="title"/>
          </p:nvPr>
        </p:nvSpPr>
        <p:spPr>
          <a:xfrm>
            <a:off x="838200" y="365126"/>
            <a:ext cx="10515600" cy="532946"/>
          </a:xfrm>
        </p:spPr>
        <p:txBody>
          <a:bodyPr>
            <a:normAutofit/>
          </a:bodyPr>
          <a:lstStyle/>
          <a:p>
            <a:r>
              <a:rPr lang="en-US" sz="2400" dirty="0">
                <a:solidFill>
                  <a:srgbClr val="FF0000"/>
                </a:solidFill>
              </a:rPr>
              <a:t>Cont.</a:t>
            </a:r>
          </a:p>
        </p:txBody>
      </p:sp>
      <p:pic>
        <p:nvPicPr>
          <p:cNvPr id="4" name="Content Placeholder 3">
            <a:extLst>
              <a:ext uri="{FF2B5EF4-FFF2-40B4-BE49-F238E27FC236}">
                <a16:creationId xmlns:a16="http://schemas.microsoft.com/office/drawing/2014/main" id="{5A449A1A-66DD-5CA7-F637-67258FDE6947}"/>
              </a:ext>
            </a:extLst>
          </p:cNvPr>
          <p:cNvPicPr>
            <a:picLocks noGrp="1" noChangeAspect="1"/>
          </p:cNvPicPr>
          <p:nvPr>
            <p:ph idx="1"/>
          </p:nvPr>
        </p:nvPicPr>
        <p:blipFill>
          <a:blip r:embed="rId2"/>
          <a:stretch>
            <a:fillRect/>
          </a:stretch>
        </p:blipFill>
        <p:spPr>
          <a:xfrm>
            <a:off x="1075284" y="1363436"/>
            <a:ext cx="5964638" cy="1993789"/>
          </a:xfrm>
          <a:prstGeom prst="rect">
            <a:avLst/>
          </a:prstGeom>
        </p:spPr>
      </p:pic>
      <p:pic>
        <p:nvPicPr>
          <p:cNvPr id="6" name="Picture 5">
            <a:extLst>
              <a:ext uri="{FF2B5EF4-FFF2-40B4-BE49-F238E27FC236}">
                <a16:creationId xmlns:a16="http://schemas.microsoft.com/office/drawing/2014/main" id="{0ECECE0E-D8BD-E8D0-43D7-8A9DD45B4A25}"/>
              </a:ext>
            </a:extLst>
          </p:cNvPr>
          <p:cNvPicPr>
            <a:picLocks noChangeAspect="1"/>
          </p:cNvPicPr>
          <p:nvPr/>
        </p:nvPicPr>
        <p:blipFill>
          <a:blip r:embed="rId3"/>
          <a:stretch>
            <a:fillRect/>
          </a:stretch>
        </p:blipFill>
        <p:spPr>
          <a:xfrm>
            <a:off x="1232806" y="3429000"/>
            <a:ext cx="8743790" cy="2769919"/>
          </a:xfrm>
          <a:prstGeom prst="rect">
            <a:avLst/>
          </a:prstGeom>
        </p:spPr>
      </p:pic>
    </p:spTree>
    <p:extLst>
      <p:ext uri="{BB962C8B-B14F-4D97-AF65-F5344CB8AC3E}">
        <p14:creationId xmlns:p14="http://schemas.microsoft.com/office/powerpoint/2010/main" val="42763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BE82-1DAB-EB24-B950-B90C9360B3F0}"/>
              </a:ext>
            </a:extLst>
          </p:cNvPr>
          <p:cNvSpPr>
            <a:spLocks noGrp="1"/>
          </p:cNvSpPr>
          <p:nvPr>
            <p:ph type="title"/>
          </p:nvPr>
        </p:nvSpPr>
        <p:spPr>
          <a:xfrm>
            <a:off x="838200" y="365126"/>
            <a:ext cx="10515600" cy="753382"/>
          </a:xfrm>
        </p:spPr>
        <p:txBody>
          <a:bodyPr>
            <a:normAutofit/>
          </a:bodyPr>
          <a:lstStyle/>
          <a:p>
            <a:r>
              <a:rPr lang="en-US" sz="2400" dirty="0">
                <a:solidFill>
                  <a:srgbClr val="FF0000"/>
                </a:solidFill>
              </a:rPr>
              <a:t>Cont.</a:t>
            </a:r>
          </a:p>
        </p:txBody>
      </p:sp>
      <p:pic>
        <p:nvPicPr>
          <p:cNvPr id="4" name="Content Placeholder 4">
            <a:extLst>
              <a:ext uri="{FF2B5EF4-FFF2-40B4-BE49-F238E27FC236}">
                <a16:creationId xmlns:a16="http://schemas.microsoft.com/office/drawing/2014/main" id="{5E15ED68-3787-1C6D-4D31-317E5F6DB968}"/>
              </a:ext>
            </a:extLst>
          </p:cNvPr>
          <p:cNvPicPr>
            <a:picLocks noGrp="1" noChangeAspect="1"/>
          </p:cNvPicPr>
          <p:nvPr>
            <p:ph idx="1"/>
          </p:nvPr>
        </p:nvPicPr>
        <p:blipFill>
          <a:blip r:embed="rId2"/>
          <a:stretch>
            <a:fillRect/>
          </a:stretch>
        </p:blipFill>
        <p:spPr>
          <a:xfrm>
            <a:off x="1344706" y="2427988"/>
            <a:ext cx="8274658" cy="2740005"/>
          </a:xfrm>
          <a:prstGeom prst="rect">
            <a:avLst/>
          </a:prstGeom>
        </p:spPr>
      </p:pic>
    </p:spTree>
    <p:extLst>
      <p:ext uri="{BB962C8B-B14F-4D97-AF65-F5344CB8AC3E}">
        <p14:creationId xmlns:p14="http://schemas.microsoft.com/office/powerpoint/2010/main" val="185989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FBCD1-50FF-38D6-EB6A-D09A4DCBE739}"/>
              </a:ext>
            </a:extLst>
          </p:cNvPr>
          <p:cNvSpPr>
            <a:spLocks noGrp="1"/>
          </p:cNvSpPr>
          <p:nvPr>
            <p:ph type="title"/>
          </p:nvPr>
        </p:nvSpPr>
        <p:spPr>
          <a:xfrm>
            <a:off x="686834" y="1153572"/>
            <a:ext cx="3200400" cy="4461163"/>
          </a:xfrm>
        </p:spPr>
        <p:txBody>
          <a:bodyPr>
            <a:normAutofit/>
          </a:bodyPr>
          <a:lstStyle/>
          <a:p>
            <a:r>
              <a:rPr lang="en-US">
                <a:solidFill>
                  <a:srgbClr val="FFFFFF"/>
                </a:solidFill>
              </a:rPr>
              <a:t>Deflection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E5209B-0864-7433-E13C-E9ACDC48C4D6}"/>
              </a:ext>
            </a:extLst>
          </p:cNvPr>
          <p:cNvSpPr>
            <a:spLocks noGrp="1"/>
          </p:cNvSpPr>
          <p:nvPr>
            <p:ph idx="1"/>
          </p:nvPr>
        </p:nvSpPr>
        <p:spPr>
          <a:xfrm>
            <a:off x="4447308" y="591344"/>
            <a:ext cx="6906491" cy="5585619"/>
          </a:xfrm>
        </p:spPr>
        <p:txBody>
          <a:bodyPr anchor="ctr">
            <a:normAutofit/>
          </a:bodyPr>
          <a:lstStyle/>
          <a:p>
            <a:pPr>
              <a:spcAft>
                <a:spcPts val="800"/>
              </a:spcAft>
            </a:pPr>
            <a:r>
              <a:rPr lang="en-US" sz="1800" kern="0" dirty="0">
                <a:effectLst/>
                <a:latin typeface="Generic103-Regular"/>
                <a:ea typeface="Aptos" panose="020B0004020202020204" pitchFamily="34" charset="0"/>
                <a:cs typeface="Generic103-Regular"/>
              </a:rPr>
              <a:t>Suitable control on deflectional is very essential for the following reasons:</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1. Excessive sagging of principal structural members is not only unsightly,</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but at times, also renders the floor unsuitable for the intended use.</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2. Large deflections under dynamic effects and under the influence of</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variable loads may cause discomfort to the users.</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3. Excessive deflections are likely to cause damage to finishes, partitions and</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associated structures.                                                                                                                                                                             </a:t>
            </a:r>
            <a:r>
              <a:rPr lang="en-US" sz="1800" kern="0" dirty="0">
                <a:effectLst/>
                <a:latin typeface="Generic102-Regular"/>
                <a:ea typeface="Aptos" panose="020B0004020202020204" pitchFamily="34" charset="0"/>
                <a:cs typeface="Generic102-Regular"/>
              </a:rPr>
              <a:t>2- Factors Influencing Deflections                                                                                                                                                                                                                                                                                                                                       </a:t>
            </a:r>
            <a:r>
              <a:rPr lang="en-US" sz="1800" kern="0" dirty="0">
                <a:effectLst/>
                <a:latin typeface="Generic103-Regular"/>
                <a:ea typeface="Aptos" panose="020B0004020202020204" pitchFamily="34" charset="0"/>
                <a:cs typeface="Generic103-Regular"/>
              </a:rPr>
              <a:t>The deflections of prestressed concrete members are influenced by :                                                                                                                        1. Imposed load and self weight.                                                                                                                                                 2. Magnitude of the prestressing force                                                                                                                                                                               3. Cable profile                                                                                                                                                                                                                        4. Second moment of area of cross-section                                                                                                                                                                         5. Modulus of elasticity of concrete                                                                                                                                                        6. Shrinkage, creep and relaxation of steel stress                                                                                                                                   7. Span of the member</a:t>
            </a:r>
            <a:r>
              <a:rPr lang="en-US" sz="1800" kern="100" dirty="0">
                <a:latin typeface="Aptos" panose="020B0004020202020204" pitchFamily="34" charset="0"/>
                <a:ea typeface="Aptos" panose="020B0004020202020204" pitchFamily="34" charset="0"/>
                <a:cs typeface="Arial" panose="020B0604020202020204" pitchFamily="34" charset="0"/>
              </a:rPr>
              <a:t>                                                                                                                                                                                             </a:t>
            </a:r>
            <a:r>
              <a:rPr lang="en-US" sz="1800" kern="0" dirty="0">
                <a:effectLst/>
                <a:latin typeface="Generic103-Regular"/>
                <a:ea typeface="Aptos" panose="020B0004020202020204" pitchFamily="34" charset="0"/>
                <a:cs typeface="Generic103-Regular"/>
              </a:rPr>
              <a:t>8. Fixity conditions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sz="1800" dirty="0"/>
          </a:p>
        </p:txBody>
      </p:sp>
    </p:spTree>
    <p:extLst>
      <p:ext uri="{BB962C8B-B14F-4D97-AF65-F5344CB8AC3E}">
        <p14:creationId xmlns:p14="http://schemas.microsoft.com/office/powerpoint/2010/main" val="220637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40027B-8BD2-7FDE-2B5D-9E5534831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36433" y="1845425"/>
            <a:ext cx="4716715" cy="316714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
        <p:nvSpPr>
          <p:cNvPr id="7" name="TextBox 6">
            <a:extLst>
              <a:ext uri="{FF2B5EF4-FFF2-40B4-BE49-F238E27FC236}">
                <a16:creationId xmlns:a16="http://schemas.microsoft.com/office/drawing/2014/main" id="{B5684EA3-FFD4-A996-ABEF-F7806EAF62D7}"/>
              </a:ext>
            </a:extLst>
          </p:cNvPr>
          <p:cNvSpPr txBox="1"/>
          <p:nvPr/>
        </p:nvSpPr>
        <p:spPr>
          <a:xfrm>
            <a:off x="5513813" y="738724"/>
            <a:ext cx="5700055" cy="1354217"/>
          </a:xfrm>
          <a:prstGeom prst="rect">
            <a:avLst/>
          </a:prstGeom>
          <a:noFill/>
        </p:spPr>
        <p:txBody>
          <a:bodyPr wrap="square">
            <a:spAutoFit/>
          </a:bodyPr>
          <a:lstStyle/>
          <a:p>
            <a:r>
              <a:rPr kumimoji="0" lang="en-US" sz="4100" b="0" i="0" u="none" strike="noStrike" kern="0" cap="none" spc="0" normalizeH="0" baseline="0" noProof="0" dirty="0">
                <a:ln>
                  <a:noFill/>
                </a:ln>
                <a:solidFill>
                  <a:prstClr val="black"/>
                </a:solidFill>
                <a:effectLst/>
                <a:uLnTx/>
                <a:uFillTx/>
                <a:latin typeface="Generic102-Regular"/>
                <a:ea typeface="Aptos" panose="020B0004020202020204" pitchFamily="34" charset="0"/>
                <a:cs typeface="Generic102-Regular"/>
              </a:rPr>
              <a:t>Short-term Deflections of Uncracked Members</a:t>
            </a:r>
            <a:endParaRPr lang="en-US" dirty="0"/>
          </a:p>
        </p:txBody>
      </p:sp>
      <p:sp>
        <p:nvSpPr>
          <p:cNvPr id="9" name="TextBox 8">
            <a:extLst>
              <a:ext uri="{FF2B5EF4-FFF2-40B4-BE49-F238E27FC236}">
                <a16:creationId xmlns:a16="http://schemas.microsoft.com/office/drawing/2014/main" id="{A7A2BDBA-7551-F964-BD97-2CF20566477C}"/>
              </a:ext>
            </a:extLst>
          </p:cNvPr>
          <p:cNvSpPr txBox="1"/>
          <p:nvPr/>
        </p:nvSpPr>
        <p:spPr>
          <a:xfrm>
            <a:off x="5453148" y="2562196"/>
            <a:ext cx="5910349" cy="408233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800"/>
              </a:spcAft>
              <a:buClrTx/>
              <a:buSzTx/>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Generic102-Regular"/>
                <a:ea typeface="Aptos" panose="020B0004020202020204" pitchFamily="34" charset="0"/>
                <a:cs typeface="Generic102-Regular"/>
              </a:rPr>
              <a:t> Mohr’s Theorems:</a:t>
            </a:r>
            <a:r>
              <a:rPr kumimoji="0" lang="en-US"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rial" panose="020B0604020202020204" pitchFamily="34" charset="0"/>
              </a:rPr>
              <a:t>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Mohr’s moment area theorems are readily applicable for</a:t>
            </a:r>
            <a:r>
              <a:rPr kumimoji="0" lang="en-US"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rial" panose="020B0604020202020204" pitchFamily="34" charset="0"/>
              </a:rPr>
              <a:t>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the estimation of deflections due to the prestressing force, self-weight and</a:t>
            </a:r>
            <a:r>
              <a:rPr kumimoji="0" lang="en-US"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rial" panose="020B0604020202020204" pitchFamily="34" charset="0"/>
              </a:rPr>
              <a:t>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imposed loads.                                                                                                                Slope = area of BMD/ flexural rigidity = </a:t>
            </a:r>
            <a:r>
              <a:rPr kumimoji="0" lang="en-US" sz="2400" b="0" i="0" u="none" strike="noStrike" kern="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Arial" panose="020B0604020202020204" pitchFamily="34" charset="0"/>
              </a:rPr>
              <a:t>Ø</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  = A/EI.                                                                                                    Deflection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a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 moment of the area of B.M.D/ flexural rigidity = a  = Ax/EI.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A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 area of the BMD between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A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and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C.</a:t>
            </a:r>
            <a:r>
              <a:rPr kumimoji="0" lang="en-US"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rial" panose="020B0604020202020204" pitchFamily="34" charset="0"/>
              </a:rPr>
              <a:t>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x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 distance of the centroid of the BMD between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A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and </a:t>
            </a:r>
            <a:r>
              <a:rPr kumimoji="0" lang="en-US" sz="2400" b="0" i="0" u="none" strike="noStrike" kern="0" cap="none" spc="0" normalizeH="0" baseline="0" noProof="0" dirty="0">
                <a:ln>
                  <a:noFill/>
                </a:ln>
                <a:solidFill>
                  <a:prstClr val="black"/>
                </a:solidFill>
                <a:effectLst/>
                <a:uLnTx/>
                <a:uFillTx/>
                <a:latin typeface="Generic107-Regular"/>
                <a:ea typeface="Aptos" panose="020B0004020202020204" pitchFamily="34" charset="0"/>
                <a:cs typeface="Generic107-Regular"/>
              </a:rPr>
              <a:t>C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from the left</a:t>
            </a:r>
            <a:r>
              <a:rPr kumimoji="0" lang="en-US"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rial" panose="020B0604020202020204" pitchFamily="34" charset="0"/>
              </a:rPr>
              <a:t> </a:t>
            </a:r>
            <a:r>
              <a:rPr kumimoji="0" lang="en-US" sz="2400" b="0" i="0" u="none" strike="noStrike" kern="0" cap="none" spc="0" normalizeH="0" baseline="0" noProof="0" dirty="0">
                <a:ln>
                  <a:noFill/>
                </a:ln>
                <a:solidFill>
                  <a:prstClr val="black"/>
                </a:solidFill>
                <a:effectLst/>
                <a:uLnTx/>
                <a:uFillTx/>
                <a:latin typeface="Generic103-Regular"/>
                <a:ea typeface="Aptos" panose="020B0004020202020204" pitchFamily="34" charset="0"/>
                <a:cs typeface="Generic103-Regular"/>
              </a:rPr>
              <a:t>support</a:t>
            </a:r>
            <a:endParaRPr kumimoji="0" lang="en-US" sz="24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0219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2A01E6-28EC-A50F-8CB3-2037D3AAB5CE}"/>
              </a:ext>
            </a:extLst>
          </p:cNvPr>
          <p:cNvPicPr>
            <a:picLocks noChangeAspect="1"/>
          </p:cNvPicPr>
          <p:nvPr/>
        </p:nvPicPr>
        <p:blipFill>
          <a:blip r:embed="rId2"/>
          <a:stretch>
            <a:fillRect/>
          </a:stretch>
        </p:blipFill>
        <p:spPr>
          <a:xfrm>
            <a:off x="1929623" y="1436914"/>
            <a:ext cx="6569397" cy="5298621"/>
          </a:xfrm>
          <a:prstGeom prst="rect">
            <a:avLst/>
          </a:prstGeom>
        </p:spPr>
      </p:pic>
      <p:sp>
        <p:nvSpPr>
          <p:cNvPr id="11" name="TextBox 10">
            <a:extLst>
              <a:ext uri="{FF2B5EF4-FFF2-40B4-BE49-F238E27FC236}">
                <a16:creationId xmlns:a16="http://schemas.microsoft.com/office/drawing/2014/main" id="{C4FD56E3-27A7-B5E9-B5F8-EBFB5F762507}"/>
              </a:ext>
            </a:extLst>
          </p:cNvPr>
          <p:cNvSpPr txBox="1"/>
          <p:nvPr/>
        </p:nvSpPr>
        <p:spPr>
          <a:xfrm>
            <a:off x="1583872" y="685800"/>
            <a:ext cx="7435622" cy="461665"/>
          </a:xfrm>
          <a:prstGeom prst="rect">
            <a:avLst/>
          </a:prstGeom>
          <a:noFill/>
        </p:spPr>
        <p:txBody>
          <a:bodyPr wrap="square">
            <a:spAutoFit/>
          </a:bodyPr>
          <a:lstStyle/>
          <a:p>
            <a:r>
              <a:rPr kumimoji="0" lang="en-US" sz="2400" b="0" i="0" u="none" strike="noStrike" kern="1200" cap="none" spc="0" normalizeH="0" baseline="0" noProof="0" dirty="0">
                <a:ln>
                  <a:noFill/>
                </a:ln>
                <a:solidFill>
                  <a:srgbClr val="FF0000"/>
                </a:solidFill>
                <a:effectLst/>
                <a:uLnTx/>
                <a:uFillTx/>
                <a:latin typeface="Aptos Display" panose="02110004020202020204"/>
                <a:ea typeface="+mj-ea"/>
                <a:cs typeface="+mj-cs"/>
              </a:rPr>
              <a:t>Effect of Cable Profile</a:t>
            </a:r>
            <a:endParaRPr lang="en-US" sz="2400" dirty="0">
              <a:solidFill>
                <a:srgbClr val="FF0000"/>
              </a:solidFill>
            </a:endParaRPr>
          </a:p>
        </p:txBody>
      </p:sp>
    </p:spTree>
    <p:extLst>
      <p:ext uri="{BB962C8B-B14F-4D97-AF65-F5344CB8AC3E}">
        <p14:creationId xmlns:p14="http://schemas.microsoft.com/office/powerpoint/2010/main" val="171795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80EA6750-016E-EA1A-9E66-9ECB8AE60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0953" y="1159329"/>
            <a:ext cx="6147053" cy="5494563"/>
          </a:xfrm>
          <a:prstGeom prst="rect">
            <a:avLst/>
          </a:prstGeom>
          <a:noFill/>
        </p:spPr>
      </p:pic>
      <p:sp>
        <p:nvSpPr>
          <p:cNvPr id="8" name="TextBox 7">
            <a:extLst>
              <a:ext uri="{FF2B5EF4-FFF2-40B4-BE49-F238E27FC236}">
                <a16:creationId xmlns:a16="http://schemas.microsoft.com/office/drawing/2014/main" id="{D79E543E-CCD5-35B1-039F-B79770DE8B63}"/>
              </a:ext>
            </a:extLst>
          </p:cNvPr>
          <p:cNvSpPr txBox="1"/>
          <p:nvPr/>
        </p:nvSpPr>
        <p:spPr>
          <a:xfrm>
            <a:off x="1387929" y="359229"/>
            <a:ext cx="7754029" cy="461665"/>
          </a:xfrm>
          <a:prstGeom prst="rect">
            <a:avLst/>
          </a:prstGeom>
          <a:noFill/>
        </p:spPr>
        <p:txBody>
          <a:bodyPr wrap="square">
            <a:spAutoFit/>
          </a:bodyPr>
          <a:lstStyle/>
          <a:p>
            <a:r>
              <a:rPr kumimoji="0" lang="en-US" sz="2400" b="0" i="0" u="none" strike="noStrike" kern="1200" cap="none" spc="0" normalizeH="0" baseline="0" noProof="0" dirty="0">
                <a:ln>
                  <a:noFill/>
                </a:ln>
                <a:solidFill>
                  <a:srgbClr val="FF0000"/>
                </a:solidFill>
                <a:effectLst/>
                <a:uLnTx/>
                <a:uFillTx/>
                <a:latin typeface="Aptos Display" panose="02110004020202020204"/>
                <a:ea typeface="+mj-ea"/>
                <a:cs typeface="+mj-cs"/>
              </a:rPr>
              <a:t>Effect of Cable Profile</a:t>
            </a:r>
            <a:endParaRPr lang="en-US" sz="2400" dirty="0">
              <a:solidFill>
                <a:srgbClr val="FF0000"/>
              </a:solidFill>
            </a:endParaRPr>
          </a:p>
        </p:txBody>
      </p:sp>
    </p:spTree>
    <p:extLst>
      <p:ext uri="{BB962C8B-B14F-4D97-AF65-F5344CB8AC3E}">
        <p14:creationId xmlns:p14="http://schemas.microsoft.com/office/powerpoint/2010/main" val="1737179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314</TotalTime>
  <Words>967</Words>
  <Application>Microsoft Office PowerPoint</Application>
  <PresentationFormat>Widescreen</PresentationFormat>
  <Paragraphs>42</Paragraphs>
  <Slides>20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Aptos</vt:lpstr>
      <vt:lpstr>Aptos Display</vt:lpstr>
      <vt:lpstr>Arial</vt:lpstr>
      <vt:lpstr>Avenir Next LT Pro</vt:lpstr>
      <vt:lpstr>Calibri</vt:lpstr>
      <vt:lpstr>Generic102-Regular</vt:lpstr>
      <vt:lpstr>Generic103-Regular</vt:lpstr>
      <vt:lpstr>Generic107-Regular</vt:lpstr>
      <vt:lpstr>Generic110-Regular</vt:lpstr>
      <vt:lpstr>Generic88-Regular</vt:lpstr>
      <vt:lpstr>Generic89-Regular</vt:lpstr>
      <vt:lpstr>Generic92-Regular</vt:lpstr>
      <vt:lpstr>Generic97-Regular</vt:lpstr>
      <vt:lpstr>Office Theme</vt:lpstr>
      <vt:lpstr> Prestressed Concrete</vt:lpstr>
      <vt:lpstr>Losses of Prestress</vt:lpstr>
      <vt:lpstr>Example</vt:lpstr>
      <vt:lpstr>Cont.</vt:lpstr>
      <vt:lpstr>Cont.</vt:lpstr>
      <vt:lpstr>Deflection</vt:lpstr>
      <vt:lpstr>PowerPoint Presentation</vt:lpstr>
      <vt:lpstr>PowerPoint Presentation</vt:lpstr>
      <vt:lpstr>PowerPoint Presentation</vt:lpstr>
      <vt:lpstr>Effect of Cable Profile</vt:lpstr>
      <vt:lpstr>Effect of Cable Profile</vt:lpstr>
      <vt:lpstr>Effect of Cable Profile</vt:lpstr>
      <vt:lpstr>Effect of Cable Profile</vt:lpstr>
      <vt:lpstr>Code Requirements</vt:lpstr>
      <vt:lpstr>Deflections due to Self-Weight and Imposed Loads </vt:lpstr>
      <vt:lpstr>Solution</vt:lpstr>
      <vt:lpstr>Example 2</vt:lpstr>
      <vt:lpstr>Cont.</vt:lpstr>
      <vt:lpstr>Example 3</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Prestressed Concrete</dc:title>
  <dc:creator>Princess Tammykins</dc:creator>
  <cp:lastModifiedBy>Princess Tammykins</cp:lastModifiedBy>
  <cp:revision>6</cp:revision>
  <dcterms:created xsi:type="dcterms:W3CDTF">2024-04-09T00:03:54Z</dcterms:created>
  <dcterms:modified xsi:type="dcterms:W3CDTF">2024-06-10T07:54:50Z</dcterms:modified>
</cp:coreProperties>
</file>