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7" d="100"/>
          <a:sy n="117" d="100"/>
        </p:scale>
        <p:origin x="2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1F22-DDD5-1043-BF20-0DC2F964F6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348D6E-51A2-A806-8BDF-635DEC551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4FEA44-524F-E5AF-3679-A2F6C8CBFF62}"/>
              </a:ext>
            </a:extLst>
          </p:cNvPr>
          <p:cNvSpPr>
            <a:spLocks noGrp="1"/>
          </p:cNvSpPr>
          <p:nvPr>
            <p:ph type="dt" sz="half" idx="10"/>
          </p:nvPr>
        </p:nvSpPr>
        <p:spPr/>
        <p:txBody>
          <a:bodyPr/>
          <a:lstStyle/>
          <a:p>
            <a:fld id="{E54B6104-3653-4DCF-B796-595E607C0083}" type="datetimeFigureOut">
              <a:rPr lang="en-US" smtClean="0"/>
              <a:t>7/1/2024</a:t>
            </a:fld>
            <a:endParaRPr lang="en-US"/>
          </a:p>
        </p:txBody>
      </p:sp>
      <p:sp>
        <p:nvSpPr>
          <p:cNvPr id="5" name="Footer Placeholder 4">
            <a:extLst>
              <a:ext uri="{FF2B5EF4-FFF2-40B4-BE49-F238E27FC236}">
                <a16:creationId xmlns:a16="http://schemas.microsoft.com/office/drawing/2014/main" id="{E9092266-DEC0-051D-311D-B75835048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7A1FB-13E2-6830-83C3-F66B9E322EEA}"/>
              </a:ext>
            </a:extLst>
          </p:cNvPr>
          <p:cNvSpPr>
            <a:spLocks noGrp="1"/>
          </p:cNvSpPr>
          <p:nvPr>
            <p:ph type="sldNum" sz="quarter" idx="12"/>
          </p:nvPr>
        </p:nvSpPr>
        <p:spPr/>
        <p:txBody>
          <a:bodyPr/>
          <a:lstStyle/>
          <a:p>
            <a:fld id="{43EC9DC1-906A-44BD-98AA-46C508282D45}" type="slidenum">
              <a:rPr lang="en-US" smtClean="0"/>
              <a:t>‹#›</a:t>
            </a:fld>
            <a:endParaRPr lang="en-US"/>
          </a:p>
        </p:txBody>
      </p:sp>
    </p:spTree>
    <p:extLst>
      <p:ext uri="{BB962C8B-B14F-4D97-AF65-F5344CB8AC3E}">
        <p14:creationId xmlns:p14="http://schemas.microsoft.com/office/powerpoint/2010/main" val="162417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41C0-9C00-E1B6-3BC8-7F9A90FA66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0814A1-B2A1-782D-C3B0-D5BEC21808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6E612-63D3-276C-9F7B-3AFAA45C33E4}"/>
              </a:ext>
            </a:extLst>
          </p:cNvPr>
          <p:cNvSpPr>
            <a:spLocks noGrp="1"/>
          </p:cNvSpPr>
          <p:nvPr>
            <p:ph type="dt" sz="half" idx="10"/>
          </p:nvPr>
        </p:nvSpPr>
        <p:spPr/>
        <p:txBody>
          <a:bodyPr/>
          <a:lstStyle/>
          <a:p>
            <a:fld id="{E54B6104-3653-4DCF-B796-595E607C0083}" type="datetimeFigureOut">
              <a:rPr lang="en-US" smtClean="0"/>
              <a:t>7/1/2024</a:t>
            </a:fld>
            <a:endParaRPr lang="en-US"/>
          </a:p>
        </p:txBody>
      </p:sp>
      <p:sp>
        <p:nvSpPr>
          <p:cNvPr id="5" name="Footer Placeholder 4">
            <a:extLst>
              <a:ext uri="{FF2B5EF4-FFF2-40B4-BE49-F238E27FC236}">
                <a16:creationId xmlns:a16="http://schemas.microsoft.com/office/drawing/2014/main" id="{C65C3FEB-39F6-48DC-D3F3-893EEB58A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4FD4C-B8A4-F36E-3B92-80E3DBA76CBC}"/>
              </a:ext>
            </a:extLst>
          </p:cNvPr>
          <p:cNvSpPr>
            <a:spLocks noGrp="1"/>
          </p:cNvSpPr>
          <p:nvPr>
            <p:ph type="sldNum" sz="quarter" idx="12"/>
          </p:nvPr>
        </p:nvSpPr>
        <p:spPr/>
        <p:txBody>
          <a:bodyPr/>
          <a:lstStyle/>
          <a:p>
            <a:fld id="{43EC9DC1-906A-44BD-98AA-46C508282D45}" type="slidenum">
              <a:rPr lang="en-US" smtClean="0"/>
              <a:t>‹#›</a:t>
            </a:fld>
            <a:endParaRPr lang="en-US"/>
          </a:p>
        </p:txBody>
      </p:sp>
    </p:spTree>
    <p:extLst>
      <p:ext uri="{BB962C8B-B14F-4D97-AF65-F5344CB8AC3E}">
        <p14:creationId xmlns:p14="http://schemas.microsoft.com/office/powerpoint/2010/main" val="48504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A9B269-580D-43BC-0B13-28CE11442F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46D00-2A2B-3986-ECC6-0F622D4049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9A42C-5FA1-6B84-94E2-F7C7F7E3D8FF}"/>
              </a:ext>
            </a:extLst>
          </p:cNvPr>
          <p:cNvSpPr>
            <a:spLocks noGrp="1"/>
          </p:cNvSpPr>
          <p:nvPr>
            <p:ph type="dt" sz="half" idx="10"/>
          </p:nvPr>
        </p:nvSpPr>
        <p:spPr/>
        <p:txBody>
          <a:bodyPr/>
          <a:lstStyle/>
          <a:p>
            <a:fld id="{E54B6104-3653-4DCF-B796-595E607C0083}" type="datetimeFigureOut">
              <a:rPr lang="en-US" smtClean="0"/>
              <a:t>7/1/2024</a:t>
            </a:fld>
            <a:endParaRPr lang="en-US"/>
          </a:p>
        </p:txBody>
      </p:sp>
      <p:sp>
        <p:nvSpPr>
          <p:cNvPr id="5" name="Footer Placeholder 4">
            <a:extLst>
              <a:ext uri="{FF2B5EF4-FFF2-40B4-BE49-F238E27FC236}">
                <a16:creationId xmlns:a16="http://schemas.microsoft.com/office/drawing/2014/main" id="{F1199682-C514-35E5-EE25-5F1E33B96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D5650-CD37-EF74-8CDB-65AE0EF25260}"/>
              </a:ext>
            </a:extLst>
          </p:cNvPr>
          <p:cNvSpPr>
            <a:spLocks noGrp="1"/>
          </p:cNvSpPr>
          <p:nvPr>
            <p:ph type="sldNum" sz="quarter" idx="12"/>
          </p:nvPr>
        </p:nvSpPr>
        <p:spPr/>
        <p:txBody>
          <a:bodyPr/>
          <a:lstStyle/>
          <a:p>
            <a:fld id="{43EC9DC1-906A-44BD-98AA-46C508282D45}" type="slidenum">
              <a:rPr lang="en-US" smtClean="0"/>
              <a:t>‹#›</a:t>
            </a:fld>
            <a:endParaRPr lang="en-US"/>
          </a:p>
        </p:txBody>
      </p:sp>
    </p:spTree>
    <p:extLst>
      <p:ext uri="{BB962C8B-B14F-4D97-AF65-F5344CB8AC3E}">
        <p14:creationId xmlns:p14="http://schemas.microsoft.com/office/powerpoint/2010/main" val="305498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5D6E-AD84-79B5-4BE7-9C80B3F5B0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4CEE2E-115E-9598-0C80-BD74A300B7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66AEC-CA65-4C4B-ACC1-31887ACB607E}"/>
              </a:ext>
            </a:extLst>
          </p:cNvPr>
          <p:cNvSpPr>
            <a:spLocks noGrp="1"/>
          </p:cNvSpPr>
          <p:nvPr>
            <p:ph type="dt" sz="half" idx="10"/>
          </p:nvPr>
        </p:nvSpPr>
        <p:spPr/>
        <p:txBody>
          <a:bodyPr/>
          <a:lstStyle/>
          <a:p>
            <a:fld id="{E54B6104-3653-4DCF-B796-595E607C0083}" type="datetimeFigureOut">
              <a:rPr lang="en-US" smtClean="0"/>
              <a:t>7/1/2024</a:t>
            </a:fld>
            <a:endParaRPr lang="en-US"/>
          </a:p>
        </p:txBody>
      </p:sp>
      <p:sp>
        <p:nvSpPr>
          <p:cNvPr id="5" name="Footer Placeholder 4">
            <a:extLst>
              <a:ext uri="{FF2B5EF4-FFF2-40B4-BE49-F238E27FC236}">
                <a16:creationId xmlns:a16="http://schemas.microsoft.com/office/drawing/2014/main" id="{5DC7E6A1-7704-0FA4-EBCD-7B4CA4D33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25EFB-4E16-C332-FD32-AF2F865A4FBA}"/>
              </a:ext>
            </a:extLst>
          </p:cNvPr>
          <p:cNvSpPr>
            <a:spLocks noGrp="1"/>
          </p:cNvSpPr>
          <p:nvPr>
            <p:ph type="sldNum" sz="quarter" idx="12"/>
          </p:nvPr>
        </p:nvSpPr>
        <p:spPr/>
        <p:txBody>
          <a:bodyPr/>
          <a:lstStyle/>
          <a:p>
            <a:fld id="{43EC9DC1-906A-44BD-98AA-46C508282D45}" type="slidenum">
              <a:rPr lang="en-US" smtClean="0"/>
              <a:t>‹#›</a:t>
            </a:fld>
            <a:endParaRPr lang="en-US"/>
          </a:p>
        </p:txBody>
      </p:sp>
    </p:spTree>
    <p:extLst>
      <p:ext uri="{BB962C8B-B14F-4D97-AF65-F5344CB8AC3E}">
        <p14:creationId xmlns:p14="http://schemas.microsoft.com/office/powerpoint/2010/main" val="310257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FA26-6C7A-2650-A0CE-4C5B30E474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00EB16-DC93-E56A-CB94-E53C513B52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C3745A-D63B-BDC3-B8C0-8C284F4B5EC5}"/>
              </a:ext>
            </a:extLst>
          </p:cNvPr>
          <p:cNvSpPr>
            <a:spLocks noGrp="1"/>
          </p:cNvSpPr>
          <p:nvPr>
            <p:ph type="dt" sz="half" idx="10"/>
          </p:nvPr>
        </p:nvSpPr>
        <p:spPr/>
        <p:txBody>
          <a:bodyPr/>
          <a:lstStyle/>
          <a:p>
            <a:fld id="{E54B6104-3653-4DCF-B796-595E607C0083}" type="datetimeFigureOut">
              <a:rPr lang="en-US" smtClean="0"/>
              <a:t>7/1/2024</a:t>
            </a:fld>
            <a:endParaRPr lang="en-US"/>
          </a:p>
        </p:txBody>
      </p:sp>
      <p:sp>
        <p:nvSpPr>
          <p:cNvPr id="5" name="Footer Placeholder 4">
            <a:extLst>
              <a:ext uri="{FF2B5EF4-FFF2-40B4-BE49-F238E27FC236}">
                <a16:creationId xmlns:a16="http://schemas.microsoft.com/office/drawing/2014/main" id="{549AEC2B-0BA5-EEE2-B227-1E4FECAA5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C6C2B-703B-96D5-9453-BC6434A59344}"/>
              </a:ext>
            </a:extLst>
          </p:cNvPr>
          <p:cNvSpPr>
            <a:spLocks noGrp="1"/>
          </p:cNvSpPr>
          <p:nvPr>
            <p:ph type="sldNum" sz="quarter" idx="12"/>
          </p:nvPr>
        </p:nvSpPr>
        <p:spPr/>
        <p:txBody>
          <a:bodyPr/>
          <a:lstStyle/>
          <a:p>
            <a:fld id="{43EC9DC1-906A-44BD-98AA-46C508282D45}" type="slidenum">
              <a:rPr lang="en-US" smtClean="0"/>
              <a:t>‹#›</a:t>
            </a:fld>
            <a:endParaRPr lang="en-US"/>
          </a:p>
        </p:txBody>
      </p:sp>
    </p:spTree>
    <p:extLst>
      <p:ext uri="{BB962C8B-B14F-4D97-AF65-F5344CB8AC3E}">
        <p14:creationId xmlns:p14="http://schemas.microsoft.com/office/powerpoint/2010/main" val="4423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EE84-49B5-0D49-A0AB-75A1F6929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4915E-A1CD-E3D3-34D6-D342AF9C93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9C1A5D-6717-08CE-93D8-5A84966364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A19AF0-5D60-5FA5-4323-A7A6641B95C8}"/>
              </a:ext>
            </a:extLst>
          </p:cNvPr>
          <p:cNvSpPr>
            <a:spLocks noGrp="1"/>
          </p:cNvSpPr>
          <p:nvPr>
            <p:ph type="dt" sz="half" idx="10"/>
          </p:nvPr>
        </p:nvSpPr>
        <p:spPr/>
        <p:txBody>
          <a:bodyPr/>
          <a:lstStyle/>
          <a:p>
            <a:fld id="{E54B6104-3653-4DCF-B796-595E607C0083}" type="datetimeFigureOut">
              <a:rPr lang="en-US" smtClean="0"/>
              <a:t>7/1/2024</a:t>
            </a:fld>
            <a:endParaRPr lang="en-US"/>
          </a:p>
        </p:txBody>
      </p:sp>
      <p:sp>
        <p:nvSpPr>
          <p:cNvPr id="6" name="Footer Placeholder 5">
            <a:extLst>
              <a:ext uri="{FF2B5EF4-FFF2-40B4-BE49-F238E27FC236}">
                <a16:creationId xmlns:a16="http://schemas.microsoft.com/office/drawing/2014/main" id="{41A0B92B-59D9-99C2-2B93-2912F7965D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F754C7-2347-02AF-25E3-F485AFE40274}"/>
              </a:ext>
            </a:extLst>
          </p:cNvPr>
          <p:cNvSpPr>
            <a:spLocks noGrp="1"/>
          </p:cNvSpPr>
          <p:nvPr>
            <p:ph type="sldNum" sz="quarter" idx="12"/>
          </p:nvPr>
        </p:nvSpPr>
        <p:spPr/>
        <p:txBody>
          <a:bodyPr/>
          <a:lstStyle/>
          <a:p>
            <a:fld id="{43EC9DC1-906A-44BD-98AA-46C508282D45}" type="slidenum">
              <a:rPr lang="en-US" smtClean="0"/>
              <a:t>‹#›</a:t>
            </a:fld>
            <a:endParaRPr lang="en-US"/>
          </a:p>
        </p:txBody>
      </p:sp>
    </p:spTree>
    <p:extLst>
      <p:ext uri="{BB962C8B-B14F-4D97-AF65-F5344CB8AC3E}">
        <p14:creationId xmlns:p14="http://schemas.microsoft.com/office/powerpoint/2010/main" val="216197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99DC-C6D7-B33C-D577-A2BD890DEC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3F57C9-C39C-5D73-CAA0-C40343FA6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311164-90B8-2B60-811A-59A1187825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39CA2C-EDFF-80EE-590D-CE15F9506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ABBD2B-97BF-D85B-FFFD-264C4F4A2E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E41572-CA01-2B0D-AD89-F957984E2C9B}"/>
              </a:ext>
            </a:extLst>
          </p:cNvPr>
          <p:cNvSpPr>
            <a:spLocks noGrp="1"/>
          </p:cNvSpPr>
          <p:nvPr>
            <p:ph type="dt" sz="half" idx="10"/>
          </p:nvPr>
        </p:nvSpPr>
        <p:spPr/>
        <p:txBody>
          <a:bodyPr/>
          <a:lstStyle/>
          <a:p>
            <a:fld id="{E54B6104-3653-4DCF-B796-595E607C0083}" type="datetimeFigureOut">
              <a:rPr lang="en-US" smtClean="0"/>
              <a:t>7/1/2024</a:t>
            </a:fld>
            <a:endParaRPr lang="en-US"/>
          </a:p>
        </p:txBody>
      </p:sp>
      <p:sp>
        <p:nvSpPr>
          <p:cNvPr id="8" name="Footer Placeholder 7">
            <a:extLst>
              <a:ext uri="{FF2B5EF4-FFF2-40B4-BE49-F238E27FC236}">
                <a16:creationId xmlns:a16="http://schemas.microsoft.com/office/drawing/2014/main" id="{1D84568A-49AC-DF0C-AC51-D37AF4DABE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595729-7E59-ED93-3916-39E002E1B5CC}"/>
              </a:ext>
            </a:extLst>
          </p:cNvPr>
          <p:cNvSpPr>
            <a:spLocks noGrp="1"/>
          </p:cNvSpPr>
          <p:nvPr>
            <p:ph type="sldNum" sz="quarter" idx="12"/>
          </p:nvPr>
        </p:nvSpPr>
        <p:spPr/>
        <p:txBody>
          <a:bodyPr/>
          <a:lstStyle/>
          <a:p>
            <a:fld id="{43EC9DC1-906A-44BD-98AA-46C508282D45}" type="slidenum">
              <a:rPr lang="en-US" smtClean="0"/>
              <a:t>‹#›</a:t>
            </a:fld>
            <a:endParaRPr lang="en-US"/>
          </a:p>
        </p:txBody>
      </p:sp>
    </p:spTree>
    <p:extLst>
      <p:ext uri="{BB962C8B-B14F-4D97-AF65-F5344CB8AC3E}">
        <p14:creationId xmlns:p14="http://schemas.microsoft.com/office/powerpoint/2010/main" val="155359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7272-4F6A-6A7A-3C78-D4C0C8AED0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ADA609-D5C1-8CD1-AAEC-3EE5153A7266}"/>
              </a:ext>
            </a:extLst>
          </p:cNvPr>
          <p:cNvSpPr>
            <a:spLocks noGrp="1"/>
          </p:cNvSpPr>
          <p:nvPr>
            <p:ph type="dt" sz="half" idx="10"/>
          </p:nvPr>
        </p:nvSpPr>
        <p:spPr/>
        <p:txBody>
          <a:bodyPr/>
          <a:lstStyle/>
          <a:p>
            <a:fld id="{E54B6104-3653-4DCF-B796-595E607C0083}" type="datetimeFigureOut">
              <a:rPr lang="en-US" smtClean="0"/>
              <a:t>7/1/2024</a:t>
            </a:fld>
            <a:endParaRPr lang="en-US"/>
          </a:p>
        </p:txBody>
      </p:sp>
      <p:sp>
        <p:nvSpPr>
          <p:cNvPr id="4" name="Footer Placeholder 3">
            <a:extLst>
              <a:ext uri="{FF2B5EF4-FFF2-40B4-BE49-F238E27FC236}">
                <a16:creationId xmlns:a16="http://schemas.microsoft.com/office/drawing/2014/main" id="{30F837A9-E6EB-5883-D94F-96F2DD932F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775EF8-06EB-B398-52D6-AE120144EA1B}"/>
              </a:ext>
            </a:extLst>
          </p:cNvPr>
          <p:cNvSpPr>
            <a:spLocks noGrp="1"/>
          </p:cNvSpPr>
          <p:nvPr>
            <p:ph type="sldNum" sz="quarter" idx="12"/>
          </p:nvPr>
        </p:nvSpPr>
        <p:spPr/>
        <p:txBody>
          <a:bodyPr/>
          <a:lstStyle/>
          <a:p>
            <a:fld id="{43EC9DC1-906A-44BD-98AA-46C508282D45}" type="slidenum">
              <a:rPr lang="en-US" smtClean="0"/>
              <a:t>‹#›</a:t>
            </a:fld>
            <a:endParaRPr lang="en-US"/>
          </a:p>
        </p:txBody>
      </p:sp>
    </p:spTree>
    <p:extLst>
      <p:ext uri="{BB962C8B-B14F-4D97-AF65-F5344CB8AC3E}">
        <p14:creationId xmlns:p14="http://schemas.microsoft.com/office/powerpoint/2010/main" val="1731319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7579B-BC66-F683-7D4A-7B84BCC0421C}"/>
              </a:ext>
            </a:extLst>
          </p:cNvPr>
          <p:cNvSpPr>
            <a:spLocks noGrp="1"/>
          </p:cNvSpPr>
          <p:nvPr>
            <p:ph type="dt" sz="half" idx="10"/>
          </p:nvPr>
        </p:nvSpPr>
        <p:spPr/>
        <p:txBody>
          <a:bodyPr/>
          <a:lstStyle/>
          <a:p>
            <a:fld id="{E54B6104-3653-4DCF-B796-595E607C0083}" type="datetimeFigureOut">
              <a:rPr lang="en-US" smtClean="0"/>
              <a:t>7/1/2024</a:t>
            </a:fld>
            <a:endParaRPr lang="en-US"/>
          </a:p>
        </p:txBody>
      </p:sp>
      <p:sp>
        <p:nvSpPr>
          <p:cNvPr id="3" name="Footer Placeholder 2">
            <a:extLst>
              <a:ext uri="{FF2B5EF4-FFF2-40B4-BE49-F238E27FC236}">
                <a16:creationId xmlns:a16="http://schemas.microsoft.com/office/drawing/2014/main" id="{C1989D1D-6404-010D-495F-56F4007FC9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705914-7E23-46E9-CC6A-1CA75C5844F9}"/>
              </a:ext>
            </a:extLst>
          </p:cNvPr>
          <p:cNvSpPr>
            <a:spLocks noGrp="1"/>
          </p:cNvSpPr>
          <p:nvPr>
            <p:ph type="sldNum" sz="quarter" idx="12"/>
          </p:nvPr>
        </p:nvSpPr>
        <p:spPr/>
        <p:txBody>
          <a:bodyPr/>
          <a:lstStyle/>
          <a:p>
            <a:fld id="{43EC9DC1-906A-44BD-98AA-46C508282D45}" type="slidenum">
              <a:rPr lang="en-US" smtClean="0"/>
              <a:t>‹#›</a:t>
            </a:fld>
            <a:endParaRPr lang="en-US"/>
          </a:p>
        </p:txBody>
      </p:sp>
    </p:spTree>
    <p:extLst>
      <p:ext uri="{BB962C8B-B14F-4D97-AF65-F5344CB8AC3E}">
        <p14:creationId xmlns:p14="http://schemas.microsoft.com/office/powerpoint/2010/main" val="291279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A695E-5D40-83CD-C5D2-68891F6FCD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15264A-ACBF-2735-C111-92FCA694ED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DCE2FF-0F2E-EBF4-D677-72A46925C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5E2C4-3B9C-370E-E3CD-27F0FB662FDD}"/>
              </a:ext>
            </a:extLst>
          </p:cNvPr>
          <p:cNvSpPr>
            <a:spLocks noGrp="1"/>
          </p:cNvSpPr>
          <p:nvPr>
            <p:ph type="dt" sz="half" idx="10"/>
          </p:nvPr>
        </p:nvSpPr>
        <p:spPr/>
        <p:txBody>
          <a:bodyPr/>
          <a:lstStyle/>
          <a:p>
            <a:fld id="{E54B6104-3653-4DCF-B796-595E607C0083}" type="datetimeFigureOut">
              <a:rPr lang="en-US" smtClean="0"/>
              <a:t>7/1/2024</a:t>
            </a:fld>
            <a:endParaRPr lang="en-US"/>
          </a:p>
        </p:txBody>
      </p:sp>
      <p:sp>
        <p:nvSpPr>
          <p:cNvPr id="6" name="Footer Placeholder 5">
            <a:extLst>
              <a:ext uri="{FF2B5EF4-FFF2-40B4-BE49-F238E27FC236}">
                <a16:creationId xmlns:a16="http://schemas.microsoft.com/office/drawing/2014/main" id="{EEE8DE91-D700-A75C-1F52-ACD752ABD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9AA39-B24D-29F0-8FEB-9FE84632E1C4}"/>
              </a:ext>
            </a:extLst>
          </p:cNvPr>
          <p:cNvSpPr>
            <a:spLocks noGrp="1"/>
          </p:cNvSpPr>
          <p:nvPr>
            <p:ph type="sldNum" sz="quarter" idx="12"/>
          </p:nvPr>
        </p:nvSpPr>
        <p:spPr/>
        <p:txBody>
          <a:bodyPr/>
          <a:lstStyle/>
          <a:p>
            <a:fld id="{43EC9DC1-906A-44BD-98AA-46C508282D45}" type="slidenum">
              <a:rPr lang="en-US" smtClean="0"/>
              <a:t>‹#›</a:t>
            </a:fld>
            <a:endParaRPr lang="en-US"/>
          </a:p>
        </p:txBody>
      </p:sp>
    </p:spTree>
    <p:extLst>
      <p:ext uri="{BB962C8B-B14F-4D97-AF65-F5344CB8AC3E}">
        <p14:creationId xmlns:p14="http://schemas.microsoft.com/office/powerpoint/2010/main" val="216964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9F80-6431-E96F-6AB8-6E7C3FB64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E981FE-6AF4-1883-EE72-E412A1014A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9E058C-282B-2EB4-2183-06CDC19DC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B0CB8-0FAC-79B2-3843-22EF5D473E90}"/>
              </a:ext>
            </a:extLst>
          </p:cNvPr>
          <p:cNvSpPr>
            <a:spLocks noGrp="1"/>
          </p:cNvSpPr>
          <p:nvPr>
            <p:ph type="dt" sz="half" idx="10"/>
          </p:nvPr>
        </p:nvSpPr>
        <p:spPr/>
        <p:txBody>
          <a:bodyPr/>
          <a:lstStyle/>
          <a:p>
            <a:fld id="{E54B6104-3653-4DCF-B796-595E607C0083}" type="datetimeFigureOut">
              <a:rPr lang="en-US" smtClean="0"/>
              <a:t>7/1/2024</a:t>
            </a:fld>
            <a:endParaRPr lang="en-US"/>
          </a:p>
        </p:txBody>
      </p:sp>
      <p:sp>
        <p:nvSpPr>
          <p:cNvPr id="6" name="Footer Placeholder 5">
            <a:extLst>
              <a:ext uri="{FF2B5EF4-FFF2-40B4-BE49-F238E27FC236}">
                <a16:creationId xmlns:a16="http://schemas.microsoft.com/office/drawing/2014/main" id="{5F6F9D8D-5197-7309-2434-F1330DDD8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7EA2E7-D2A3-93A3-07F3-C2DFB9ECA56F}"/>
              </a:ext>
            </a:extLst>
          </p:cNvPr>
          <p:cNvSpPr>
            <a:spLocks noGrp="1"/>
          </p:cNvSpPr>
          <p:nvPr>
            <p:ph type="sldNum" sz="quarter" idx="12"/>
          </p:nvPr>
        </p:nvSpPr>
        <p:spPr/>
        <p:txBody>
          <a:bodyPr/>
          <a:lstStyle/>
          <a:p>
            <a:fld id="{43EC9DC1-906A-44BD-98AA-46C508282D45}" type="slidenum">
              <a:rPr lang="en-US" smtClean="0"/>
              <a:t>‹#›</a:t>
            </a:fld>
            <a:endParaRPr lang="en-US"/>
          </a:p>
        </p:txBody>
      </p:sp>
    </p:spTree>
    <p:extLst>
      <p:ext uri="{BB962C8B-B14F-4D97-AF65-F5344CB8AC3E}">
        <p14:creationId xmlns:p14="http://schemas.microsoft.com/office/powerpoint/2010/main" val="168696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6E64B-81C4-5FBC-51DA-1F832C4AA4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75AFCA-909A-6021-0F2F-E0085D92B6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F63E3-B01B-548B-77A7-F7465E31BD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4B6104-3653-4DCF-B796-595E607C0083}" type="datetimeFigureOut">
              <a:rPr lang="en-US" smtClean="0"/>
              <a:t>7/1/2024</a:t>
            </a:fld>
            <a:endParaRPr lang="en-US"/>
          </a:p>
        </p:txBody>
      </p:sp>
      <p:sp>
        <p:nvSpPr>
          <p:cNvPr id="5" name="Footer Placeholder 4">
            <a:extLst>
              <a:ext uri="{FF2B5EF4-FFF2-40B4-BE49-F238E27FC236}">
                <a16:creationId xmlns:a16="http://schemas.microsoft.com/office/drawing/2014/main" id="{A59F1EB9-995D-5EF9-D526-F2D3567B46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79E82B2-3591-AA1A-275C-619D96DC74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EC9DC1-906A-44BD-98AA-46C508282D45}" type="slidenum">
              <a:rPr lang="en-US" smtClean="0"/>
              <a:t>‹#›</a:t>
            </a:fld>
            <a:endParaRPr lang="en-US"/>
          </a:p>
        </p:txBody>
      </p:sp>
    </p:spTree>
    <p:extLst>
      <p:ext uri="{BB962C8B-B14F-4D97-AF65-F5344CB8AC3E}">
        <p14:creationId xmlns:p14="http://schemas.microsoft.com/office/powerpoint/2010/main" val="681652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00D323-86FC-F509-5C2E-9083BDD473CD}"/>
              </a:ext>
            </a:extLst>
          </p:cNvPr>
          <p:cNvPicPr>
            <a:picLocks noChangeAspect="1"/>
          </p:cNvPicPr>
          <p:nvPr/>
        </p:nvPicPr>
        <p:blipFill rotWithShape="1">
          <a:blip r:embed="rId2"/>
          <a:srcRect b="29077"/>
          <a:stretch/>
        </p:blipFill>
        <p:spPr>
          <a:xfrm>
            <a:off x="2522358" y="10"/>
            <a:ext cx="9669642" cy="6857990"/>
          </a:xfrm>
          <a:prstGeom prst="rect">
            <a:avLst/>
          </a:prstGeom>
        </p:spPr>
      </p:pic>
      <p:sp>
        <p:nvSpPr>
          <p:cNvPr id="16" name="Rectangle 15">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2BF459-A3F4-F867-FE65-FADD54B750BC}"/>
              </a:ext>
            </a:extLst>
          </p:cNvPr>
          <p:cNvSpPr>
            <a:spLocks noGrp="1"/>
          </p:cNvSpPr>
          <p:nvPr>
            <p:ph type="ctrTitle"/>
          </p:nvPr>
        </p:nvSpPr>
        <p:spPr>
          <a:xfrm>
            <a:off x="952228" y="743447"/>
            <a:ext cx="3973385" cy="3692028"/>
          </a:xfrm>
          <a:noFill/>
        </p:spPr>
        <p:txBody>
          <a:bodyPr>
            <a:normAutofit/>
          </a:bodyPr>
          <a:lstStyle/>
          <a:p>
            <a:pPr algn="l"/>
            <a:r>
              <a:rPr lang="en-US" sz="5200"/>
              <a:t>Prestressed Concrete</a:t>
            </a:r>
          </a:p>
        </p:txBody>
      </p:sp>
      <p:sp>
        <p:nvSpPr>
          <p:cNvPr id="3" name="Subtitle 2">
            <a:extLst>
              <a:ext uri="{FF2B5EF4-FFF2-40B4-BE49-F238E27FC236}">
                <a16:creationId xmlns:a16="http://schemas.microsoft.com/office/drawing/2014/main" id="{06392381-147C-2F5A-3FE1-9BD19BA3D730}"/>
              </a:ext>
            </a:extLst>
          </p:cNvPr>
          <p:cNvSpPr>
            <a:spLocks noGrp="1"/>
          </p:cNvSpPr>
          <p:nvPr>
            <p:ph type="subTitle" idx="1"/>
          </p:nvPr>
        </p:nvSpPr>
        <p:spPr>
          <a:xfrm>
            <a:off x="952229" y="4629234"/>
            <a:ext cx="3973386" cy="1485319"/>
          </a:xfrm>
          <a:noFill/>
        </p:spPr>
        <p:txBody>
          <a:bodyPr>
            <a:normAutofit/>
          </a:bodyPr>
          <a:lstStyle/>
          <a:p>
            <a:pPr algn="l">
              <a:spcAft>
                <a:spcPts val="800"/>
              </a:spcAft>
            </a:pPr>
            <a:r>
              <a:rPr lang="en-US" kern="0">
                <a:effectLst/>
                <a:latin typeface="Generic382-Regular"/>
                <a:ea typeface="Aptos" panose="020B0004020202020204" pitchFamily="34" charset="0"/>
                <a:cs typeface="Generic382-Regular"/>
              </a:rPr>
              <a:t>Lecture 7</a:t>
            </a:r>
          </a:p>
          <a:p>
            <a:pPr algn="l">
              <a:spcAft>
                <a:spcPts val="800"/>
              </a:spcAft>
            </a:pPr>
            <a:r>
              <a:rPr lang="en-US" kern="0">
                <a:effectLst/>
                <a:latin typeface="Generic382-Regular"/>
                <a:ea typeface="Aptos" panose="020B0004020202020204" pitchFamily="34" charset="0"/>
                <a:cs typeface="Generic382-Regular"/>
              </a:rPr>
              <a:t>Types of Prestressed Concrete Floor Slabs</a:t>
            </a:r>
            <a:endParaRPr lang="en-US"/>
          </a:p>
        </p:txBody>
      </p:sp>
    </p:spTree>
    <p:extLst>
      <p:ext uri="{BB962C8B-B14F-4D97-AF65-F5344CB8AC3E}">
        <p14:creationId xmlns:p14="http://schemas.microsoft.com/office/powerpoint/2010/main" val="2113706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0C82-A7BC-DF4F-8DB1-8154EAE99EBC}"/>
              </a:ext>
            </a:extLst>
          </p:cNvPr>
          <p:cNvSpPr>
            <a:spLocks noGrp="1"/>
          </p:cNvSpPr>
          <p:nvPr>
            <p:ph type="title"/>
          </p:nvPr>
        </p:nvSpPr>
        <p:spPr>
          <a:xfrm>
            <a:off x="838200" y="365125"/>
            <a:ext cx="10515600" cy="835025"/>
          </a:xfrm>
        </p:spPr>
        <p:txBody>
          <a:bodyPr>
            <a:normAutofit fontScale="90000"/>
          </a:bodyPr>
          <a:lstStyle/>
          <a:p>
            <a:r>
              <a:rPr lang="en-US" sz="3200" b="0" i="0" u="none" strike="noStrike" baseline="0" dirty="0">
                <a:solidFill>
                  <a:srgbClr val="FF0000"/>
                </a:solidFill>
                <a:latin typeface="Generic425-Regular"/>
              </a:rPr>
              <a:t>Prestressed Concrete Poles</a:t>
            </a:r>
            <a:br>
              <a:rPr lang="en-US" sz="4400" b="0" i="0" u="none" strike="noStrike" baseline="0" dirty="0">
                <a:solidFill>
                  <a:srgbClr val="231F20"/>
                </a:solidFill>
                <a:latin typeface="Generic425-Regular"/>
              </a:rPr>
            </a:br>
            <a:endParaRPr lang="en-US" dirty="0"/>
          </a:p>
        </p:txBody>
      </p:sp>
      <p:sp>
        <p:nvSpPr>
          <p:cNvPr id="3" name="Content Placeholder 2">
            <a:extLst>
              <a:ext uri="{FF2B5EF4-FFF2-40B4-BE49-F238E27FC236}">
                <a16:creationId xmlns:a16="http://schemas.microsoft.com/office/drawing/2014/main" id="{AD2EF81C-B073-A012-DAE5-2EC65B176C36}"/>
              </a:ext>
            </a:extLst>
          </p:cNvPr>
          <p:cNvSpPr>
            <a:spLocks noGrp="1"/>
          </p:cNvSpPr>
          <p:nvPr>
            <p:ph idx="1"/>
          </p:nvPr>
        </p:nvSpPr>
        <p:spPr>
          <a:xfrm>
            <a:off x="838200" y="996043"/>
            <a:ext cx="10515600" cy="5803768"/>
          </a:xfrm>
        </p:spPr>
        <p:txBody>
          <a:bodyPr>
            <a:noAutofit/>
          </a:bodyPr>
          <a:lstStyle/>
          <a:p>
            <a:pPr marL="0" indent="0" algn="l">
              <a:buNone/>
            </a:pPr>
            <a:r>
              <a:rPr lang="en-US" sz="1600" b="0" i="0" u="none" strike="noStrike" baseline="0" dirty="0">
                <a:solidFill>
                  <a:srgbClr val="231F20"/>
                </a:solidFill>
                <a:latin typeface="Generic425-Regular"/>
              </a:rPr>
              <a:t> </a:t>
            </a:r>
            <a:r>
              <a:rPr lang="en-US" sz="2000" b="0" i="0" u="none" strike="noStrike" baseline="0" dirty="0">
                <a:solidFill>
                  <a:srgbClr val="231F20"/>
                </a:solidFill>
                <a:latin typeface="Generic425-Regular"/>
              </a:rPr>
              <a:t>General Features                                                                                                                                                                                                    </a:t>
            </a:r>
            <a:r>
              <a:rPr lang="en-GB" sz="2000" b="0" i="0" u="none" strike="noStrike" baseline="0" dirty="0">
                <a:solidFill>
                  <a:srgbClr val="231F20"/>
                </a:solidFill>
                <a:latin typeface="Generic426-Regular"/>
              </a:rPr>
              <a:t>During the last decades, prestressed concrete poles have been gradually replacing the traditional poles made of wood, or steel or reinforced concrete.                                                                                                                                                                                 The earliest prestressed concrete poles were designed and constructed in 1933 by Freyssinet1 for a railway signalling equipment in France and for the desert environment in Algeria where blowing sand destroyed both wood and steel poles. Prestressed concrete poles are currently mass produced and are widely used in most countries for railway power and signal lines, lighting poles, antenna masts, telephone transmission, low and high voltage electric power </a:t>
            </a:r>
            <a:r>
              <a:rPr lang="en-US" sz="2000" b="0" i="0" u="none" strike="noStrike" baseline="0" dirty="0">
                <a:solidFill>
                  <a:srgbClr val="231F20"/>
                </a:solidFill>
                <a:latin typeface="Generic426-Regular"/>
              </a:rPr>
              <a:t>transmission and substation towers. </a:t>
            </a:r>
            <a:r>
              <a:rPr lang="en-GB" sz="2000" b="0" i="0" u="none" strike="noStrike" baseline="0" dirty="0">
                <a:solidFill>
                  <a:srgbClr val="231F20"/>
                </a:solidFill>
                <a:latin typeface="Generic426-Regular"/>
              </a:rPr>
              <a:t>The main advantages of prestressed concrete poles are:                                                                                                                          1. Resistance to corrosion in humid and temperate climates and to erosion in </a:t>
            </a:r>
            <a:r>
              <a:rPr lang="en-US" sz="2000" b="0" i="0" u="none" strike="noStrike" baseline="0" dirty="0">
                <a:solidFill>
                  <a:srgbClr val="231F20"/>
                </a:solidFill>
                <a:latin typeface="Generic426-Regular"/>
              </a:rPr>
              <a:t>desert areas.                                                                               </a:t>
            </a:r>
            <a:r>
              <a:rPr lang="en-GB" sz="2000" b="0" i="0" u="none" strike="noStrike" baseline="0" dirty="0">
                <a:solidFill>
                  <a:srgbClr val="231F20"/>
                </a:solidFill>
                <a:latin typeface="Generic426-Regular"/>
              </a:rPr>
              <a:t>2. Freeze-thaw resistance in cold regions.                                                                                                                                                           3. Easy handling due to less weight than other poles.                                                                                                                                     4. Fire resistant, particularly to grass and bush fires near the ground line.                                                                                                 5. Easily installed in drilled holes in ground with or without concrete fill.                                                                                                   6. Lighter because of reduced cross-section when compared with reinforced </a:t>
            </a:r>
            <a:r>
              <a:rPr lang="en-US" sz="2000" b="0" i="0" u="none" strike="noStrike" baseline="0" dirty="0">
                <a:solidFill>
                  <a:srgbClr val="231F20"/>
                </a:solidFill>
                <a:latin typeface="Generic426-Regular"/>
              </a:rPr>
              <a:t>concrete poles.                                                               </a:t>
            </a:r>
            <a:r>
              <a:rPr lang="en-GB" sz="2000" b="0" i="0" u="none" strike="noStrike" baseline="0" dirty="0">
                <a:solidFill>
                  <a:srgbClr val="231F20"/>
                </a:solidFill>
                <a:latin typeface="Generic426-Regular"/>
              </a:rPr>
              <a:t>7. Clean and neat in appearance and requiring negligible maintenance for a number of years, thus ideally suited for urban installations.                                                                                                                                                                                                                          8. Have increased crack resistance, rigidity and can resist dynamic loads better than reinforced concrete poles.</a:t>
            </a:r>
            <a:endParaRPr lang="en-US" sz="2000" dirty="0"/>
          </a:p>
        </p:txBody>
      </p:sp>
    </p:spTree>
    <p:extLst>
      <p:ext uri="{BB962C8B-B14F-4D97-AF65-F5344CB8AC3E}">
        <p14:creationId xmlns:p14="http://schemas.microsoft.com/office/powerpoint/2010/main" val="4126578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25574-D954-59AB-D50A-E5EBD31287BC}"/>
              </a:ext>
            </a:extLst>
          </p:cNvPr>
          <p:cNvSpPr>
            <a:spLocks noGrp="1"/>
          </p:cNvSpPr>
          <p:nvPr>
            <p:ph type="title"/>
          </p:nvPr>
        </p:nvSpPr>
        <p:spPr>
          <a:xfrm>
            <a:off x="838200" y="365125"/>
            <a:ext cx="10515600" cy="835025"/>
          </a:xfrm>
        </p:spPr>
        <p:txBody>
          <a:bodyPr>
            <a:normAutofit fontScale="90000"/>
          </a:bodyPr>
          <a:lstStyle/>
          <a:p>
            <a:pPr marL="228600" marR="0" lvl="0" indent="-228600" defTabSz="914400" rtl="0" eaLnBrk="1" fontAlgn="auto" latinLnBrk="0" hangingPunct="1">
              <a:lnSpc>
                <a:spcPct val="90000"/>
              </a:lnSpc>
              <a:spcBef>
                <a:spcPts val="1000"/>
              </a:spcBef>
              <a:spcAft>
                <a:spcPts val="0"/>
              </a:spcAft>
              <a:tabLst/>
              <a:defRPr/>
            </a:pPr>
            <a:r>
              <a:rPr kumimoji="0" lang="en-GB" sz="3200" b="0" i="0" u="none" strike="noStrike" kern="1200" cap="none" spc="0" normalizeH="0" baseline="0" noProof="0" dirty="0">
                <a:ln>
                  <a:noFill/>
                </a:ln>
                <a:solidFill>
                  <a:srgbClr val="FF0000"/>
                </a:solidFill>
                <a:effectLst/>
                <a:uLnTx/>
                <a:uFillTx/>
                <a:latin typeface="Generic425-Regular"/>
                <a:ea typeface="+mn-ea"/>
                <a:cs typeface="+mn-cs"/>
              </a:rPr>
              <a:t>Shapes of Prestressed Concrete Poles</a:t>
            </a:r>
            <a:br>
              <a:rPr kumimoji="0" lang="en-GB" sz="1800" b="0" i="0" u="none" strike="noStrike" kern="1200" cap="none" spc="0" normalizeH="0" baseline="0" noProof="0" dirty="0">
                <a:ln>
                  <a:noFill/>
                </a:ln>
                <a:solidFill>
                  <a:srgbClr val="231F20"/>
                </a:solidFill>
                <a:effectLst/>
                <a:uLnTx/>
                <a:uFillTx/>
                <a:latin typeface="Generic425-Regular"/>
                <a:ea typeface="+mn-ea"/>
                <a:cs typeface="+mn-cs"/>
              </a:rPr>
            </a:br>
            <a:endParaRPr lang="en-US" dirty="0"/>
          </a:p>
        </p:txBody>
      </p:sp>
      <p:sp>
        <p:nvSpPr>
          <p:cNvPr id="3" name="Content Placeholder 2">
            <a:extLst>
              <a:ext uri="{FF2B5EF4-FFF2-40B4-BE49-F238E27FC236}">
                <a16:creationId xmlns:a16="http://schemas.microsoft.com/office/drawing/2014/main" id="{ED0524D8-EA15-2B04-F828-7CEA7C410A44}"/>
              </a:ext>
            </a:extLst>
          </p:cNvPr>
          <p:cNvSpPr>
            <a:spLocks noGrp="1"/>
          </p:cNvSpPr>
          <p:nvPr>
            <p:ph idx="1"/>
          </p:nvPr>
        </p:nvSpPr>
        <p:spPr>
          <a:xfrm>
            <a:off x="838200" y="1281793"/>
            <a:ext cx="10515600" cy="4895170"/>
          </a:xfrm>
        </p:spPr>
        <p:txBody>
          <a:bodyPr/>
          <a:lstStyle/>
          <a:p>
            <a:pPr algn="l"/>
            <a:r>
              <a:rPr lang="en-GB" sz="1800" b="0" i="0" u="none" strike="noStrike" baseline="0" dirty="0">
                <a:solidFill>
                  <a:srgbClr val="231F20"/>
                </a:solidFill>
                <a:latin typeface="Generic426-Regular"/>
              </a:rPr>
              <a:t>The maximum moment of resistance in a pole is generally required at the base and, consequently, the maximum cross-sectional area is required at the base section. Poles are generally tapered with a hollow core to reduce the weight, which also helps in providing a race way for electric wires.</a:t>
            </a:r>
          </a:p>
          <a:p>
            <a:pPr algn="l"/>
            <a:endParaRPr lang="en-US" dirty="0"/>
          </a:p>
        </p:txBody>
      </p:sp>
      <p:pic>
        <p:nvPicPr>
          <p:cNvPr id="5" name="Picture 4">
            <a:extLst>
              <a:ext uri="{FF2B5EF4-FFF2-40B4-BE49-F238E27FC236}">
                <a16:creationId xmlns:a16="http://schemas.microsoft.com/office/drawing/2014/main" id="{5EE11310-F358-4D90-F885-960BD683E819}"/>
              </a:ext>
            </a:extLst>
          </p:cNvPr>
          <p:cNvPicPr>
            <a:picLocks noChangeAspect="1"/>
          </p:cNvPicPr>
          <p:nvPr/>
        </p:nvPicPr>
        <p:blipFill>
          <a:blip r:embed="rId2"/>
          <a:stretch>
            <a:fillRect/>
          </a:stretch>
        </p:blipFill>
        <p:spPr>
          <a:xfrm>
            <a:off x="3553905" y="2129559"/>
            <a:ext cx="5665509" cy="4660399"/>
          </a:xfrm>
          <a:prstGeom prst="rect">
            <a:avLst/>
          </a:prstGeom>
        </p:spPr>
      </p:pic>
    </p:spTree>
    <p:extLst>
      <p:ext uri="{BB962C8B-B14F-4D97-AF65-F5344CB8AC3E}">
        <p14:creationId xmlns:p14="http://schemas.microsoft.com/office/powerpoint/2010/main" val="289242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8633-DFB2-D3BB-B3E5-7EFED9A5035D}"/>
              </a:ext>
            </a:extLst>
          </p:cNvPr>
          <p:cNvSpPr>
            <a:spLocks noGrp="1"/>
          </p:cNvSpPr>
          <p:nvPr>
            <p:ph type="title"/>
          </p:nvPr>
        </p:nvSpPr>
        <p:spPr>
          <a:xfrm>
            <a:off x="838200" y="365125"/>
            <a:ext cx="10515600" cy="786039"/>
          </a:xfrm>
        </p:spPr>
        <p:txBody>
          <a:bodyPr>
            <a:normAutofit fontScale="90000"/>
          </a:bodyPr>
          <a:lstStyle/>
          <a:p>
            <a:pPr marL="228600" marR="0" lvl="0" indent="-228600" defTabSz="914400" rtl="0" eaLnBrk="1" fontAlgn="auto" latinLnBrk="0" hangingPunct="1">
              <a:lnSpc>
                <a:spcPct val="90000"/>
              </a:lnSpc>
              <a:spcBef>
                <a:spcPts val="1000"/>
              </a:spcBef>
              <a:spcAft>
                <a:spcPts val="0"/>
              </a:spcAft>
              <a:tabLst/>
              <a:defRPr/>
            </a:pPr>
            <a:r>
              <a:rPr kumimoji="0" lang="en-US" sz="3200" b="0" i="0" u="none" strike="noStrike" kern="1200" cap="none" spc="0" normalizeH="0" baseline="0" noProof="0" dirty="0">
                <a:ln>
                  <a:noFill/>
                </a:ln>
                <a:solidFill>
                  <a:srgbClr val="FF0000"/>
                </a:solidFill>
                <a:effectLst/>
                <a:uLnTx/>
                <a:uFillTx/>
                <a:latin typeface="Generic425-Regular"/>
                <a:ea typeface="+mn-ea"/>
                <a:cs typeface="+mn-cs"/>
              </a:rPr>
              <a:t>Design Considerations</a:t>
            </a:r>
            <a:br>
              <a:rPr kumimoji="0" lang="en-US" sz="3200" b="0" i="0" u="none" strike="noStrike" kern="1200" cap="none" spc="0" normalizeH="0" baseline="0" noProof="0" dirty="0">
                <a:ln>
                  <a:noFill/>
                </a:ln>
                <a:solidFill>
                  <a:srgbClr val="FF0000"/>
                </a:solidFill>
                <a:effectLst/>
                <a:uLnTx/>
                <a:uFillTx/>
                <a:latin typeface="Generic425-Regular"/>
                <a:ea typeface="+mn-ea"/>
                <a:cs typeface="+mn-cs"/>
              </a:rPr>
            </a:br>
            <a:endParaRPr lang="en-US" sz="3200" dirty="0">
              <a:solidFill>
                <a:srgbClr val="FF0000"/>
              </a:solidFill>
            </a:endParaRPr>
          </a:p>
        </p:txBody>
      </p:sp>
      <p:sp>
        <p:nvSpPr>
          <p:cNvPr id="3" name="Content Placeholder 2">
            <a:extLst>
              <a:ext uri="{FF2B5EF4-FFF2-40B4-BE49-F238E27FC236}">
                <a16:creationId xmlns:a16="http://schemas.microsoft.com/office/drawing/2014/main" id="{71FBF422-8918-7595-7BD9-C598C8A36107}"/>
              </a:ext>
            </a:extLst>
          </p:cNvPr>
          <p:cNvSpPr>
            <a:spLocks noGrp="1"/>
          </p:cNvSpPr>
          <p:nvPr>
            <p:ph idx="1"/>
          </p:nvPr>
        </p:nvSpPr>
        <p:spPr>
          <a:xfrm>
            <a:off x="838200" y="1257300"/>
            <a:ext cx="10515600" cy="4919663"/>
          </a:xfrm>
        </p:spPr>
        <p:txBody>
          <a:bodyPr>
            <a:noAutofit/>
          </a:bodyPr>
          <a:lstStyle/>
          <a:p>
            <a:pPr algn="l"/>
            <a:r>
              <a:rPr lang="en-GB" sz="2000" b="0" i="0" u="none" strike="noStrike" baseline="0" dirty="0">
                <a:solidFill>
                  <a:srgbClr val="231F20"/>
                </a:solidFill>
                <a:latin typeface="Generic426-Regular"/>
              </a:rPr>
              <a:t>Prestressed concrete poles for power transmission lines are generally designed as members with uniform prestress since they are subjected to bending moments of equal magnitude in opposite directions. The poles are generally designed for the following critical load conditions:                                                                                                                                                             1. Bending due to wind load on the cable and on the exposed face.                                                                                                                  2. Combined bending and torsion due to eccentric snapping of wires.                                                                                                          3. Maximum torsion due to skew snapping of wires.                                                                                                                                          4. Bending due to failure of all the wires on one side of the pole.                                                                                                                   5. Handing and erection stresses.                                                                                                                                                                      The load factors required for strength and serviceability are prescribed in the codes of various countries. The Indian Standard Code IS: 1678–19606 provides for a load factor of 2.5 for transverse bending strength. German and erstwhile Czechoslovakian standards prescribe a load factor of 1.75 and 2.0, respectively, against the limit state of collapse. The flexural strength of the pole in the direction of the cable line should be not less than one quarter of the strength in the transverse direction. Smaller load factors ranging from 1.1 to 1.5 are prescribed for failure due to combined bending and torsion as a result of snapping of wires. Under over-load conditions, progressive failure of the pole is ensured by designing the critical section as under-reinforced, which gives ample warning before failure. The use of mild- or high-strength deformed bars, in addition to the high-tensile wires, would impart sufficient ductility to the member.</a:t>
            </a:r>
            <a:endParaRPr lang="en-US" sz="2000" dirty="0"/>
          </a:p>
        </p:txBody>
      </p:sp>
    </p:spTree>
    <p:extLst>
      <p:ext uri="{BB962C8B-B14F-4D97-AF65-F5344CB8AC3E}">
        <p14:creationId xmlns:p14="http://schemas.microsoft.com/office/powerpoint/2010/main" val="629813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BFFB-816A-6217-FE5F-F8F96A8134E8}"/>
              </a:ext>
            </a:extLst>
          </p:cNvPr>
          <p:cNvSpPr>
            <a:spLocks noGrp="1"/>
          </p:cNvSpPr>
          <p:nvPr>
            <p:ph type="title"/>
          </p:nvPr>
        </p:nvSpPr>
        <p:spPr>
          <a:xfrm>
            <a:off x="838200" y="365126"/>
            <a:ext cx="10515600" cy="973818"/>
          </a:xfrm>
        </p:spPr>
        <p:txBody>
          <a:bodyPr>
            <a:normAutofit fontScale="90000"/>
          </a:bodyPr>
          <a:lstStyle/>
          <a:p>
            <a:r>
              <a:rPr lang="en-US" sz="3200" b="0" i="0" u="none" strike="noStrike" baseline="0" dirty="0">
                <a:solidFill>
                  <a:srgbClr val="FF0000"/>
                </a:solidFill>
                <a:latin typeface="Generic425-Regular"/>
              </a:rPr>
              <a:t>Prestressed Concrete Piles</a:t>
            </a:r>
            <a:br>
              <a:rPr lang="en-US" sz="4400" b="0" i="0" u="none" strike="noStrike" baseline="0" dirty="0">
                <a:solidFill>
                  <a:srgbClr val="231F20"/>
                </a:solidFill>
                <a:latin typeface="Generic425-Regular"/>
              </a:rPr>
            </a:br>
            <a:endParaRPr lang="en-US" dirty="0"/>
          </a:p>
        </p:txBody>
      </p:sp>
      <p:sp>
        <p:nvSpPr>
          <p:cNvPr id="3" name="Content Placeholder 2">
            <a:extLst>
              <a:ext uri="{FF2B5EF4-FFF2-40B4-BE49-F238E27FC236}">
                <a16:creationId xmlns:a16="http://schemas.microsoft.com/office/drawing/2014/main" id="{AA9382DF-2FAE-6CB6-47A6-4C49FA71C7D8}"/>
              </a:ext>
            </a:extLst>
          </p:cNvPr>
          <p:cNvSpPr>
            <a:spLocks noGrp="1"/>
          </p:cNvSpPr>
          <p:nvPr>
            <p:ph idx="1"/>
          </p:nvPr>
        </p:nvSpPr>
        <p:spPr>
          <a:xfrm>
            <a:off x="838200" y="1510392"/>
            <a:ext cx="10515600" cy="5347607"/>
          </a:xfrm>
        </p:spPr>
        <p:txBody>
          <a:bodyPr>
            <a:noAutofit/>
          </a:bodyPr>
          <a:lstStyle/>
          <a:p>
            <a:pPr algn="l"/>
            <a:r>
              <a:rPr lang="en-GB" sz="2000" b="0" i="0" u="none" strike="noStrike" baseline="0" dirty="0">
                <a:solidFill>
                  <a:srgbClr val="231F20"/>
                </a:solidFill>
                <a:latin typeface="Generic425-Regular"/>
              </a:rPr>
              <a:t> </a:t>
            </a:r>
            <a:r>
              <a:rPr lang="en-GB" sz="2000" b="0" i="0" u="none" strike="noStrike" baseline="0" dirty="0">
                <a:solidFill>
                  <a:srgbClr val="FF0000"/>
                </a:solidFill>
                <a:latin typeface="Generic425-Regular"/>
              </a:rPr>
              <a:t>Advantages of Prestressed Concrete Piles                                                                                                     </a:t>
            </a:r>
            <a:r>
              <a:rPr lang="en-GB" sz="2000" b="0" i="0" u="none" strike="noStrike" baseline="0" dirty="0">
                <a:solidFill>
                  <a:srgbClr val="231F20"/>
                </a:solidFill>
                <a:latin typeface="Generic426-Regular"/>
              </a:rPr>
              <a:t>During the last two decades, prestressed concrete piling has been extensively used as a versatile substructure component for marine structures and </a:t>
            </a:r>
            <a:r>
              <a:rPr lang="en-GB" sz="2000" b="0" i="0" u="none" strike="noStrike" baseline="0" dirty="0" err="1">
                <a:solidFill>
                  <a:srgbClr val="231F20"/>
                </a:solidFill>
                <a:latin typeface="Generic426-Regular"/>
              </a:rPr>
              <a:t>multistoreyed</a:t>
            </a:r>
            <a:r>
              <a:rPr lang="en-GB" sz="2000" b="0" i="0" u="none" strike="noStrike" baseline="0" dirty="0">
                <a:solidFill>
                  <a:srgbClr val="231F20"/>
                </a:solidFill>
                <a:latin typeface="Generic426-Regular"/>
              </a:rPr>
              <a:t> buildings throughout the world. The main advantages, according to Gerwick13, of prestressed concrete piles over traditional reinforced concrete </a:t>
            </a:r>
            <a:r>
              <a:rPr lang="en-US" sz="2000" b="0" i="0" u="none" strike="noStrike" baseline="0" dirty="0">
                <a:solidFill>
                  <a:srgbClr val="231F20"/>
                </a:solidFill>
                <a:latin typeface="Generic426-Regular"/>
              </a:rPr>
              <a:t>and steel piles are:                                                                                                              </a:t>
            </a:r>
            <a:r>
              <a:rPr lang="en-GB" sz="2000" b="0" i="0" u="none" strike="noStrike" baseline="0" dirty="0">
                <a:solidFill>
                  <a:srgbClr val="231F20"/>
                </a:solidFill>
                <a:latin typeface="Generic426-Regular"/>
              </a:rPr>
              <a:t>1. High load and moment carrying capacity.                                                                                                              2. Standardisation in design for mass production.                                                                                                 </a:t>
            </a:r>
            <a:r>
              <a:rPr lang="en-US" sz="2000" b="0" i="0" u="none" strike="noStrike" baseline="0" dirty="0">
                <a:solidFill>
                  <a:srgbClr val="231F20"/>
                </a:solidFill>
                <a:latin typeface="Generic426-Regular"/>
              </a:rPr>
              <a:t>3. Excellent </a:t>
            </a:r>
            <a:r>
              <a:rPr lang="en-US" sz="2000" b="0" i="0" u="none" strike="noStrike" baseline="0" dirty="0" err="1">
                <a:solidFill>
                  <a:srgbClr val="231F20"/>
                </a:solidFill>
                <a:latin typeface="Generic426-Regular"/>
              </a:rPr>
              <a:t>durabillity</a:t>
            </a:r>
            <a:r>
              <a:rPr lang="en-US" sz="2000" b="0" i="0" u="none" strike="noStrike" baseline="0" dirty="0">
                <a:solidFill>
                  <a:srgbClr val="231F20"/>
                </a:solidFill>
                <a:latin typeface="Generic426-Regular"/>
              </a:rPr>
              <a:t> under adverse environmental conditions.                                                                          </a:t>
            </a:r>
            <a:r>
              <a:rPr lang="en-GB" sz="2000" b="0" i="0" u="none" strike="noStrike" baseline="0" dirty="0">
                <a:solidFill>
                  <a:srgbClr val="231F20"/>
                </a:solidFill>
                <a:latin typeface="Generic426-Regular"/>
              </a:rPr>
              <a:t>4. Crack-free characteristics under handling and driving.                                                                                        5. Resistance to tensile loads due to uplift.                                                                                                                6. Combined load moment capacity.                                                                                                                           7. Good resistance to hand-driving loads and penetration into hard strata.                                                         8. Piles can be lengthened by splicing.                                                                                                                     9. Ease of handling, transporting and driving.                                                                                                          10. Overall economy in production and installation.                                                                                   11. Adaptability to both developed and developing countries in tropical, </a:t>
            </a:r>
            <a:r>
              <a:rPr lang="en-US" sz="2000" b="0" i="0" u="none" strike="noStrike" baseline="0" dirty="0">
                <a:solidFill>
                  <a:srgbClr val="231F20"/>
                </a:solidFill>
                <a:latin typeface="Generic426-Regular"/>
              </a:rPr>
              <a:t>subarctic and desert regions.</a:t>
            </a:r>
            <a:endParaRPr lang="en-US" sz="2000" dirty="0"/>
          </a:p>
        </p:txBody>
      </p:sp>
    </p:spTree>
    <p:extLst>
      <p:ext uri="{BB962C8B-B14F-4D97-AF65-F5344CB8AC3E}">
        <p14:creationId xmlns:p14="http://schemas.microsoft.com/office/powerpoint/2010/main" val="558463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8A147-4AF0-A078-BDBB-B743CF26C26E}"/>
              </a:ext>
            </a:extLst>
          </p:cNvPr>
          <p:cNvSpPr>
            <a:spLocks noGrp="1"/>
          </p:cNvSpPr>
          <p:nvPr>
            <p:ph type="title"/>
          </p:nvPr>
        </p:nvSpPr>
        <p:spPr>
          <a:xfrm>
            <a:off x="838200" y="365126"/>
            <a:ext cx="10515600" cy="573768"/>
          </a:xfrm>
        </p:spPr>
        <p:txBody>
          <a:bodyPr>
            <a:normAutofit/>
          </a:bodyPr>
          <a:lstStyle/>
          <a:p>
            <a:r>
              <a:rPr lang="en-US" sz="3200" dirty="0">
                <a:solidFill>
                  <a:srgbClr val="FF0000"/>
                </a:solidFill>
              </a:rPr>
              <a:t>Continued</a:t>
            </a:r>
          </a:p>
        </p:txBody>
      </p:sp>
      <p:sp>
        <p:nvSpPr>
          <p:cNvPr id="3" name="Content Placeholder 2">
            <a:extLst>
              <a:ext uri="{FF2B5EF4-FFF2-40B4-BE49-F238E27FC236}">
                <a16:creationId xmlns:a16="http://schemas.microsoft.com/office/drawing/2014/main" id="{D2707D0F-E2D9-34B9-103A-2CAE376747EB}"/>
              </a:ext>
            </a:extLst>
          </p:cNvPr>
          <p:cNvSpPr>
            <a:spLocks noGrp="1"/>
          </p:cNvSpPr>
          <p:nvPr>
            <p:ph idx="1"/>
          </p:nvPr>
        </p:nvSpPr>
        <p:spPr>
          <a:xfrm>
            <a:off x="838200" y="1004207"/>
            <a:ext cx="10515600" cy="5172756"/>
          </a:xfrm>
        </p:spPr>
        <p:txBody>
          <a:bodyPr>
            <a:noAutofit/>
          </a:bodyPr>
          <a:lstStyle/>
          <a:p>
            <a:pPr algn="l"/>
            <a:r>
              <a:rPr lang="en-GB" sz="2000" b="0" i="0" u="none" strike="noStrike" baseline="0" dirty="0">
                <a:solidFill>
                  <a:srgbClr val="231F20"/>
                </a:solidFill>
                <a:latin typeface="Generic426-Regular"/>
              </a:rPr>
              <a:t>12. Use of solid and hollow cross-sectional configurations to suit design </a:t>
            </a:r>
            <a:r>
              <a:rPr lang="en-US" sz="2000" b="0" i="0" u="none" strike="noStrike" baseline="0" dirty="0">
                <a:solidFill>
                  <a:srgbClr val="231F20"/>
                </a:solidFill>
                <a:latin typeface="Generic426-Regular"/>
              </a:rPr>
              <a:t>requirements.                           </a:t>
            </a:r>
            <a:r>
              <a:rPr lang="en-GB" sz="2000" b="0" i="0" u="none" strike="noStrike" baseline="0" dirty="0">
                <a:solidFill>
                  <a:srgbClr val="231F20"/>
                </a:solidFill>
                <a:latin typeface="Generic426-Regular"/>
              </a:rPr>
              <a:t>13. Ease of connections with pile caps to form pier, trestle and jetty bents to support bridge or wharf decks.                                                                                                                                                                    14. Effective use of fender piling to resist the kinetic energy of ship impact.                                                 15. Particularly advantageous for deep foundations to carry heavy loads in </a:t>
            </a:r>
            <a:r>
              <a:rPr lang="en-US" sz="2000" b="0" i="0" u="none" strike="noStrike" baseline="0" dirty="0">
                <a:solidFill>
                  <a:srgbClr val="231F20"/>
                </a:solidFill>
                <a:latin typeface="Generic426-Regular"/>
              </a:rPr>
              <a:t>weak soils. </a:t>
            </a:r>
            <a:r>
              <a:rPr lang="en-GB" sz="2000" b="0" i="0" u="none" strike="noStrike" baseline="0" dirty="0">
                <a:solidFill>
                  <a:srgbClr val="231F20"/>
                </a:solidFill>
                <a:latin typeface="Generic426-Regular"/>
              </a:rPr>
              <a:t>Prestressed concrete piles have been widely used in marine structures for fender piles, sheet piles and soldier piles mainly due to their excellent durability under both freeze thaw and salt spray attack. Prestressed concrete piles have been used as friction piles in sands, silts and clays and as bearing piles on rocky strata, and in sizes as small as 250 mm diameter with lengths up to 36 m. Larger diameters of up to 4 m is used in </a:t>
            </a:r>
            <a:r>
              <a:rPr lang="en-GB" sz="2000" b="0" i="0" u="none" strike="noStrike" baseline="0" dirty="0" err="1">
                <a:solidFill>
                  <a:srgbClr val="231F20"/>
                </a:solidFill>
                <a:latin typeface="Generic426-Regular"/>
              </a:rPr>
              <a:t>Oester</a:t>
            </a:r>
            <a:r>
              <a:rPr lang="en-GB" sz="2000" b="0" i="0" u="none" strike="noStrike" baseline="0" dirty="0">
                <a:solidFill>
                  <a:srgbClr val="231F20"/>
                </a:solidFill>
                <a:latin typeface="Generic426-Regular"/>
              </a:rPr>
              <a:t> </a:t>
            </a:r>
            <a:r>
              <a:rPr lang="en-GB" sz="2000" b="0" i="0" u="none" strike="noStrike" baseline="0" dirty="0" err="1">
                <a:solidFill>
                  <a:srgbClr val="231F20"/>
                </a:solidFill>
                <a:latin typeface="Generic426-Regular"/>
              </a:rPr>
              <a:t>Schelde</a:t>
            </a:r>
            <a:r>
              <a:rPr lang="en-GB" sz="2000" b="0" i="0" u="none" strike="noStrike" baseline="0" dirty="0">
                <a:solidFill>
                  <a:srgbClr val="231F20"/>
                </a:solidFill>
                <a:latin typeface="Generic426-Regular"/>
              </a:rPr>
              <a:t> bridge in Netherlands. Piles of considerable length of up to 80 m cast and driven in one piece were used for the off-shore platform in the gulf </a:t>
            </a:r>
            <a:r>
              <a:rPr lang="en-US" sz="2000" b="0" i="0" u="none" strike="noStrike" baseline="0" dirty="0">
                <a:solidFill>
                  <a:srgbClr val="231F20"/>
                </a:solidFill>
                <a:latin typeface="Generic426-Regular"/>
              </a:rPr>
              <a:t>of Maracaibo, Venezuela.</a:t>
            </a:r>
            <a:endParaRPr lang="en-US" sz="2000" dirty="0"/>
          </a:p>
        </p:txBody>
      </p:sp>
    </p:spTree>
    <p:extLst>
      <p:ext uri="{BB962C8B-B14F-4D97-AF65-F5344CB8AC3E}">
        <p14:creationId xmlns:p14="http://schemas.microsoft.com/office/powerpoint/2010/main" val="282630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BC2A4-C97E-A765-E939-C9718B040F25}"/>
              </a:ext>
            </a:extLst>
          </p:cNvPr>
          <p:cNvSpPr>
            <a:spLocks noGrp="1"/>
          </p:cNvSpPr>
          <p:nvPr>
            <p:ph type="title"/>
          </p:nvPr>
        </p:nvSpPr>
        <p:spPr>
          <a:xfrm>
            <a:off x="838200" y="408214"/>
            <a:ext cx="10515600" cy="1004207"/>
          </a:xfrm>
        </p:spPr>
        <p:txBody>
          <a:bodyPr>
            <a:normAutofit fontScale="9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sz="3200" b="0" i="0" u="none" strike="noStrike" baseline="0" dirty="0">
                <a:solidFill>
                  <a:srgbClr val="FF0000"/>
                </a:solidFill>
                <a:latin typeface="Generic425-Regular"/>
              </a:rPr>
              <a:t>Types and Cross-sectional Shapes of Prestressed </a:t>
            </a:r>
            <a:r>
              <a:rPr kumimoji="0" lang="en-US" sz="3600" b="0" i="0" u="none" strike="noStrike" kern="1200" cap="none" spc="0" normalizeH="0" baseline="0" noProof="0" dirty="0">
                <a:ln>
                  <a:noFill/>
                </a:ln>
                <a:solidFill>
                  <a:srgbClr val="FF0000"/>
                </a:solidFill>
                <a:effectLst/>
                <a:uLnTx/>
                <a:uFillTx/>
                <a:latin typeface="Generic425-Regular"/>
                <a:ea typeface="+mn-ea"/>
                <a:cs typeface="+mn-cs"/>
              </a:rPr>
              <a:t>Concrete Piles</a:t>
            </a:r>
            <a:br>
              <a:rPr kumimoji="0" lang="en-US" sz="1600" b="0" i="0" u="none" strike="noStrike" kern="1200" cap="none" spc="0" normalizeH="0" baseline="0" noProof="0" dirty="0">
                <a:ln>
                  <a:noFill/>
                </a:ln>
                <a:solidFill>
                  <a:srgbClr val="231F20"/>
                </a:solidFill>
                <a:effectLst/>
                <a:uLnTx/>
                <a:uFillTx/>
                <a:latin typeface="Generic425-Regular"/>
                <a:ea typeface="+mn-ea"/>
                <a:cs typeface="+mn-cs"/>
              </a:rPr>
            </a:br>
            <a:br>
              <a:rPr lang="en-GB" sz="3200" b="0" i="0" u="none" strike="noStrike" baseline="0" dirty="0">
                <a:solidFill>
                  <a:srgbClr val="FF0000"/>
                </a:solidFill>
                <a:latin typeface="Generic425-Regular"/>
              </a:rPr>
            </a:br>
            <a:endParaRPr lang="en-US" sz="3200" dirty="0">
              <a:solidFill>
                <a:srgbClr val="FF0000"/>
              </a:solidFill>
            </a:endParaRPr>
          </a:p>
        </p:txBody>
      </p:sp>
      <p:sp>
        <p:nvSpPr>
          <p:cNvPr id="3" name="Content Placeholder 2">
            <a:extLst>
              <a:ext uri="{FF2B5EF4-FFF2-40B4-BE49-F238E27FC236}">
                <a16:creationId xmlns:a16="http://schemas.microsoft.com/office/drawing/2014/main" id="{E87DE91E-9CF0-75F9-F867-59C06D610698}"/>
              </a:ext>
            </a:extLst>
          </p:cNvPr>
          <p:cNvSpPr>
            <a:spLocks noGrp="1"/>
          </p:cNvSpPr>
          <p:nvPr>
            <p:ph idx="1"/>
          </p:nvPr>
        </p:nvSpPr>
        <p:spPr>
          <a:xfrm>
            <a:off x="838200" y="1616528"/>
            <a:ext cx="10515600" cy="5241471"/>
          </a:xfrm>
        </p:spPr>
        <p:txBody>
          <a:bodyPr>
            <a:noAutofit/>
          </a:bodyPr>
          <a:lstStyle/>
          <a:p>
            <a:pPr algn="l"/>
            <a:r>
              <a:rPr lang="en-GB" sz="2000" b="0" i="0" u="none" strike="noStrike" baseline="0" dirty="0">
                <a:solidFill>
                  <a:srgbClr val="231F20"/>
                </a:solidFill>
                <a:latin typeface="Generic426-Regular"/>
              </a:rPr>
              <a:t>Depending upon the functional behaviour and the locations used, prestressed concrete piles are classed under eight different categories for the purposes of </a:t>
            </a:r>
            <a:r>
              <a:rPr lang="en-US" sz="2000" b="0" i="0" u="none" strike="noStrike" baseline="0" dirty="0">
                <a:solidFill>
                  <a:srgbClr val="231F20"/>
                </a:solidFill>
                <a:latin typeface="Generic426-Regular"/>
              </a:rPr>
              <a:t>design:                                                                    1. Bearing piles                                                                                                                                                           2. Sheet piles                                                                                                                                                                   </a:t>
            </a:r>
            <a:r>
              <a:rPr lang="en-GB" sz="2000" b="0" i="0" u="none" strike="noStrike" baseline="0" dirty="0">
                <a:solidFill>
                  <a:srgbClr val="231F20"/>
                </a:solidFill>
                <a:latin typeface="Generic426-Regular"/>
              </a:rPr>
              <a:t>3. Combined hearing and sheet piles                                                                                                                            4. Pier trestle and jelly bent piles (pile bents)                                                                                                          5. High tower and stack piles (subject to uplift)                                                                                                     </a:t>
            </a:r>
            <a:r>
              <a:rPr lang="en-US" sz="2000" b="0" i="0" u="none" strike="noStrike" baseline="0" dirty="0">
                <a:solidFill>
                  <a:srgbClr val="231F20"/>
                </a:solidFill>
                <a:latin typeface="Generic426-Regular"/>
              </a:rPr>
              <a:t>6. Caisson piles                                                                                                                                                                7. Anchor piles                                                                                                                                                                 8. Fender piles                                                                                                                                                              </a:t>
            </a:r>
            <a:r>
              <a:rPr lang="en-GB" sz="2000" b="0" i="0" u="none" strike="noStrike" baseline="0" dirty="0">
                <a:solidFill>
                  <a:srgbClr val="231F20"/>
                </a:solidFill>
                <a:latin typeface="Generic426-Regular"/>
              </a:rPr>
              <a:t>The different cross-sectional shapes of piles used and their merits are </a:t>
            </a:r>
            <a:r>
              <a:rPr lang="en-US" sz="2000" b="0" i="0" u="none" strike="noStrike" baseline="0" dirty="0">
                <a:solidFill>
                  <a:srgbClr val="231F20"/>
                </a:solidFill>
                <a:latin typeface="Generic426-Regular"/>
              </a:rPr>
              <a:t>compiled in Table 19.313.</a:t>
            </a:r>
            <a:r>
              <a:rPr lang="en-US" sz="2000" b="0" i="0" u="none" strike="noStrike" baseline="0" dirty="0">
                <a:solidFill>
                  <a:srgbClr val="231F20"/>
                </a:solidFill>
                <a:latin typeface="Generic425-Regular"/>
              </a:rPr>
              <a:t> </a:t>
            </a:r>
            <a:r>
              <a:rPr lang="en-US" sz="2000" b="0" i="0" u="none" strike="noStrike" baseline="0" dirty="0">
                <a:solidFill>
                  <a:srgbClr val="FF0000"/>
                </a:solidFill>
                <a:latin typeface="Generic425-Regular"/>
              </a:rPr>
              <a:t>Design Considerations                                                                                                                                                   </a:t>
            </a:r>
            <a:r>
              <a:rPr lang="en-GB" sz="2000" b="0" i="0" u="none" strike="noStrike" baseline="0" dirty="0">
                <a:solidFill>
                  <a:srgbClr val="231F20"/>
                </a:solidFill>
                <a:latin typeface="Generic426-Regular"/>
              </a:rPr>
              <a:t>The primary considerations in the design of prestressed concrete piles are the stresses developed during handling and driving, which are temporary in nature, and the stresses developed due to permanent loads (dead and live loads), repetitive loads (live loads) and transient loads, such as wind, earthquake, etc. </a:t>
            </a:r>
            <a:endParaRPr lang="en-US" sz="2000" dirty="0"/>
          </a:p>
        </p:txBody>
      </p:sp>
    </p:spTree>
    <p:extLst>
      <p:ext uri="{BB962C8B-B14F-4D97-AF65-F5344CB8AC3E}">
        <p14:creationId xmlns:p14="http://schemas.microsoft.com/office/powerpoint/2010/main" val="3117314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736A-3F9F-4461-2D0C-A267FB5DE6E7}"/>
              </a:ext>
            </a:extLst>
          </p:cNvPr>
          <p:cNvSpPr>
            <a:spLocks noGrp="1"/>
          </p:cNvSpPr>
          <p:nvPr>
            <p:ph type="title"/>
          </p:nvPr>
        </p:nvSpPr>
        <p:spPr>
          <a:xfrm>
            <a:off x="838200" y="365126"/>
            <a:ext cx="10515600" cy="565604"/>
          </a:xfrm>
        </p:spPr>
        <p:txBody>
          <a:bodyPr>
            <a:normAutofit/>
          </a:bodyPr>
          <a:lstStyle/>
          <a:p>
            <a:r>
              <a:rPr lang="en-US" sz="3200" dirty="0">
                <a:solidFill>
                  <a:srgbClr val="FF0000"/>
                </a:solidFill>
              </a:rPr>
              <a:t>Shapes of Piles</a:t>
            </a:r>
          </a:p>
        </p:txBody>
      </p:sp>
      <p:pic>
        <p:nvPicPr>
          <p:cNvPr id="5" name="Content Placeholder 4">
            <a:extLst>
              <a:ext uri="{FF2B5EF4-FFF2-40B4-BE49-F238E27FC236}">
                <a16:creationId xmlns:a16="http://schemas.microsoft.com/office/drawing/2014/main" id="{185525EA-5614-6E7E-B825-8DFEA5CBE91F}"/>
              </a:ext>
            </a:extLst>
          </p:cNvPr>
          <p:cNvPicPr>
            <a:picLocks noGrp="1" noChangeAspect="1"/>
          </p:cNvPicPr>
          <p:nvPr>
            <p:ph idx="1"/>
          </p:nvPr>
        </p:nvPicPr>
        <p:blipFill>
          <a:blip r:embed="rId2"/>
          <a:stretch>
            <a:fillRect/>
          </a:stretch>
        </p:blipFill>
        <p:spPr>
          <a:xfrm>
            <a:off x="2269670" y="1110342"/>
            <a:ext cx="7445829" cy="5747657"/>
          </a:xfrm>
        </p:spPr>
      </p:pic>
    </p:spTree>
    <p:extLst>
      <p:ext uri="{BB962C8B-B14F-4D97-AF65-F5344CB8AC3E}">
        <p14:creationId xmlns:p14="http://schemas.microsoft.com/office/powerpoint/2010/main" val="413616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0912-20A2-14E9-7032-43FD7DAD37A9}"/>
              </a:ext>
            </a:extLst>
          </p:cNvPr>
          <p:cNvSpPr>
            <a:spLocks noGrp="1"/>
          </p:cNvSpPr>
          <p:nvPr>
            <p:ph type="title"/>
          </p:nvPr>
        </p:nvSpPr>
        <p:spPr>
          <a:xfrm>
            <a:off x="838200" y="365125"/>
            <a:ext cx="10515600" cy="941161"/>
          </a:xfrm>
        </p:spPr>
        <p:txBody>
          <a:bodyPr>
            <a:normAutofit fontScale="90000"/>
          </a:bodyPr>
          <a:lstStyle/>
          <a:p>
            <a:pPr marL="228600" marR="0" lvl="0" indent="-228600" defTabSz="914400" rtl="0" eaLnBrk="1" fontAlgn="auto" latinLnBrk="0" hangingPunct="1">
              <a:lnSpc>
                <a:spcPct val="90000"/>
              </a:lnSpc>
              <a:spcBef>
                <a:spcPts val="1000"/>
              </a:spcBef>
              <a:spcAft>
                <a:spcPts val="0"/>
              </a:spcAft>
              <a:tabLst/>
              <a:defRPr/>
            </a:pPr>
            <a:r>
              <a:rPr kumimoji="0" lang="en-US" sz="3200" b="0" i="0" u="none" strike="noStrike" kern="1200" cap="none" spc="0" normalizeH="0" baseline="0" noProof="0" dirty="0">
                <a:ln>
                  <a:noFill/>
                </a:ln>
                <a:solidFill>
                  <a:srgbClr val="FF0000"/>
                </a:solidFill>
                <a:effectLst/>
                <a:uLnTx/>
                <a:uFillTx/>
                <a:latin typeface="Generic425-Regular"/>
                <a:ea typeface="+mn-ea"/>
                <a:cs typeface="+mn-cs"/>
              </a:rPr>
              <a:t>Prestressed Concrete Railway Sleepers</a:t>
            </a:r>
            <a:br>
              <a:rPr kumimoji="0" lang="en-US" sz="1800" b="0" i="0" u="none" strike="noStrike" kern="1200" cap="none" spc="0" normalizeH="0" baseline="0" noProof="0" dirty="0">
                <a:ln>
                  <a:noFill/>
                </a:ln>
                <a:solidFill>
                  <a:srgbClr val="231F20"/>
                </a:solidFill>
                <a:effectLst/>
                <a:uLnTx/>
                <a:uFillTx/>
                <a:latin typeface="Generic425-Regular"/>
                <a:ea typeface="+mn-ea"/>
                <a:cs typeface="+mn-cs"/>
              </a:rPr>
            </a:br>
            <a:endParaRPr lang="en-US" dirty="0"/>
          </a:p>
        </p:txBody>
      </p:sp>
      <p:sp>
        <p:nvSpPr>
          <p:cNvPr id="3" name="Content Placeholder 2">
            <a:extLst>
              <a:ext uri="{FF2B5EF4-FFF2-40B4-BE49-F238E27FC236}">
                <a16:creationId xmlns:a16="http://schemas.microsoft.com/office/drawing/2014/main" id="{39406D2E-DC53-596A-2C68-89AD84EAC6B7}"/>
              </a:ext>
            </a:extLst>
          </p:cNvPr>
          <p:cNvSpPr>
            <a:spLocks noGrp="1"/>
          </p:cNvSpPr>
          <p:nvPr>
            <p:ph idx="1"/>
          </p:nvPr>
        </p:nvSpPr>
        <p:spPr>
          <a:xfrm>
            <a:off x="838200" y="1306286"/>
            <a:ext cx="10515600" cy="4870677"/>
          </a:xfrm>
        </p:spPr>
        <p:txBody>
          <a:bodyPr/>
          <a:lstStyle/>
          <a:p>
            <a:pPr algn="l"/>
            <a:r>
              <a:rPr lang="en-GB" sz="1800" b="0" i="0" u="none" strike="noStrike" baseline="0" dirty="0">
                <a:solidFill>
                  <a:srgbClr val="FF0000"/>
                </a:solidFill>
                <a:latin typeface="Generic425-Regular"/>
              </a:rPr>
              <a:t> Early Development and Use of Sleepers                                                                                                                  </a:t>
            </a:r>
            <a:r>
              <a:rPr lang="en-GB" sz="1800" b="0" i="0" u="none" strike="noStrike" baseline="0" dirty="0">
                <a:solidFill>
                  <a:srgbClr val="231F20"/>
                </a:solidFill>
                <a:latin typeface="Generic426-Regular"/>
              </a:rPr>
              <a:t>Prestressed concrete sleepers were first introduced in France around 194018 and later developed and used by the British and German federal railways after the Second World War. The large-scale experimental investigations and field observations conducted during the period between 1949 and 1953 with three million sleepers on the track, confirmed the advantages of the concrete sleeper as a new structural member of the permanent way19. During the last 20 years, concrete sleepers have been increasingly used by the world railway system in high speed and heavy traffic density tracks. To date, there are more than 100 million prestressed concrete sleepers of the </a:t>
            </a:r>
            <a:r>
              <a:rPr lang="en-GB" sz="1800" b="0" i="0" u="none" strike="noStrike" baseline="0" dirty="0" err="1">
                <a:solidFill>
                  <a:srgbClr val="231F20"/>
                </a:solidFill>
                <a:latin typeface="Generic426-Regular"/>
              </a:rPr>
              <a:t>monoblock</a:t>
            </a:r>
            <a:r>
              <a:rPr lang="en-GB" sz="1800" b="0" i="0" u="none" strike="noStrike" baseline="0" dirty="0">
                <a:solidFill>
                  <a:srgbClr val="231F20"/>
                </a:solidFill>
                <a:latin typeface="Generic426-Regular"/>
              </a:rPr>
              <a:t> type in service.</a:t>
            </a:r>
            <a:endParaRPr lang="en-US" dirty="0"/>
          </a:p>
        </p:txBody>
      </p:sp>
    </p:spTree>
    <p:extLst>
      <p:ext uri="{BB962C8B-B14F-4D97-AF65-F5344CB8AC3E}">
        <p14:creationId xmlns:p14="http://schemas.microsoft.com/office/powerpoint/2010/main" val="3347422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69E97-BC48-0339-03B4-FDD714C9C9C5}"/>
              </a:ext>
            </a:extLst>
          </p:cNvPr>
          <p:cNvSpPr>
            <a:spLocks noGrp="1"/>
          </p:cNvSpPr>
          <p:nvPr>
            <p:ph type="title"/>
          </p:nvPr>
        </p:nvSpPr>
        <p:spPr>
          <a:xfrm>
            <a:off x="838200" y="365126"/>
            <a:ext cx="10515600" cy="916668"/>
          </a:xfrm>
        </p:spPr>
        <p:txBody>
          <a:bodyPr>
            <a:normAutofit fontScale="90000"/>
          </a:bodyPr>
          <a:lstStyle/>
          <a:p>
            <a:pPr marL="228600" marR="0" lvl="0" indent="-228600" defTabSz="914400" rtl="0" eaLnBrk="1" fontAlgn="auto" latinLnBrk="0" hangingPunct="1">
              <a:lnSpc>
                <a:spcPct val="90000"/>
              </a:lnSpc>
              <a:spcBef>
                <a:spcPts val="1000"/>
              </a:spcBef>
              <a:spcAft>
                <a:spcPts val="0"/>
              </a:spcAft>
              <a:tabLst/>
              <a:defRPr/>
            </a:pPr>
            <a:r>
              <a:rPr kumimoji="0" lang="en-US" sz="3200" b="0" i="0" u="none" strike="noStrike" kern="1200" cap="none" spc="0" normalizeH="0" baseline="0" noProof="0" dirty="0">
                <a:ln>
                  <a:noFill/>
                </a:ln>
                <a:solidFill>
                  <a:srgbClr val="FF0000"/>
                </a:solidFill>
                <a:effectLst/>
                <a:uLnTx/>
                <a:uFillTx/>
                <a:latin typeface="Generic425-Regular"/>
                <a:ea typeface="+mn-ea"/>
                <a:cs typeface="+mn-cs"/>
              </a:rPr>
              <a:t>Prestressed Concrete Pavements</a:t>
            </a:r>
            <a:br>
              <a:rPr kumimoji="0" lang="en-US" sz="1700" b="0" i="0" u="none" strike="noStrike" kern="1200" cap="none" spc="0" normalizeH="0" baseline="0" noProof="0" dirty="0">
                <a:ln>
                  <a:noFill/>
                </a:ln>
                <a:solidFill>
                  <a:srgbClr val="231F20"/>
                </a:solidFill>
                <a:effectLst/>
                <a:uLnTx/>
                <a:uFillTx/>
                <a:latin typeface="Generic425-Regular"/>
                <a:ea typeface="+mn-ea"/>
                <a:cs typeface="+mn-cs"/>
              </a:rPr>
            </a:br>
            <a:endParaRPr lang="en-US" dirty="0"/>
          </a:p>
        </p:txBody>
      </p:sp>
      <p:sp>
        <p:nvSpPr>
          <p:cNvPr id="3" name="Content Placeholder 2">
            <a:extLst>
              <a:ext uri="{FF2B5EF4-FFF2-40B4-BE49-F238E27FC236}">
                <a16:creationId xmlns:a16="http://schemas.microsoft.com/office/drawing/2014/main" id="{3225EBE0-F66E-D150-6979-7B3137E6BA8B}"/>
              </a:ext>
            </a:extLst>
          </p:cNvPr>
          <p:cNvSpPr>
            <a:spLocks noGrp="1"/>
          </p:cNvSpPr>
          <p:nvPr>
            <p:ph idx="1"/>
          </p:nvPr>
        </p:nvSpPr>
        <p:spPr>
          <a:xfrm>
            <a:off x="838200" y="1281794"/>
            <a:ext cx="10515600" cy="5576206"/>
          </a:xfrm>
        </p:spPr>
        <p:txBody>
          <a:bodyPr>
            <a:normAutofit/>
          </a:bodyPr>
          <a:lstStyle/>
          <a:p>
            <a:pPr algn="l"/>
            <a:r>
              <a:rPr lang="en-US" sz="2000" b="0" i="0" u="none" strike="noStrike" baseline="0" dirty="0">
                <a:solidFill>
                  <a:srgbClr val="FF0000"/>
                </a:solidFill>
                <a:latin typeface="Generic425-Regular"/>
              </a:rPr>
              <a:t>General Features                                                                                                                                                                          </a:t>
            </a:r>
            <a:r>
              <a:rPr lang="en-GB" sz="2000" b="0" i="0" u="none" strike="noStrike" baseline="0" dirty="0">
                <a:solidFill>
                  <a:srgbClr val="231F20"/>
                </a:solidFill>
                <a:latin typeface="Generic426-Regular"/>
              </a:rPr>
              <a:t>The provision of joints at close intervals in a concrete pavement to permit expansion or contraction is detrimental from the considerations of strength and riding quality. The stresses in a slab resting on an elastic medium under the action of a concentrated load increases as the load approaches the free edge and is a maximum when the load is at the corner zones. Hence, smaller slab sizes in a long roadway result in a large number of high-stress zones, such as corners and edges. Due to the differential vertical movement between adjacent slabs, the riding quality of the road deteriorates as the number of joints increase within a given stretch of the road.                                                                                                                                                                       The advantages of prestressing the pavements were realised as early as in 1939, when it was used in America to prevent the formation of shrinkage and temperature cracks during the early life of the concrete47. Longitudinal prestressing can effectively eliminate the formation of cracks in slabs. In addition, expansion joints and weak edge zones are entirely eliminated by the introduction of moderate precompression in the concrete slabs. The introduction of the jet aircraft has necessitated the use of jointless runways, as the sealing compounds used as joint fillers cannot withstand the high temperatures of the exhaust gases of the jet engine.          </a:t>
            </a:r>
            <a:r>
              <a:rPr lang="en-GB" sz="1800" b="0" i="0" u="none" strike="noStrike" baseline="0" dirty="0">
                <a:solidFill>
                  <a:srgbClr val="231F20"/>
                </a:solidFill>
                <a:latin typeface="Generic426-Regular"/>
              </a:rPr>
              <a:t>Realising the immense advantages of prestressing the pavements, Freyssinet48 used it for prestressing part of the runways at Orly airport as early as in 1947. Since then, prestressed roads and airport runways have been constructed in a number of countries in the world.</a:t>
            </a:r>
            <a:endParaRPr lang="en-US" sz="2000" dirty="0"/>
          </a:p>
        </p:txBody>
      </p:sp>
    </p:spTree>
    <p:extLst>
      <p:ext uri="{BB962C8B-B14F-4D97-AF65-F5344CB8AC3E}">
        <p14:creationId xmlns:p14="http://schemas.microsoft.com/office/powerpoint/2010/main" val="2693693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0C30-0B52-9898-5EC4-EBB644331AAC}"/>
              </a:ext>
            </a:extLst>
          </p:cNvPr>
          <p:cNvSpPr>
            <a:spLocks noGrp="1"/>
          </p:cNvSpPr>
          <p:nvPr>
            <p:ph type="title"/>
          </p:nvPr>
        </p:nvSpPr>
        <p:spPr>
          <a:xfrm>
            <a:off x="838200" y="365126"/>
            <a:ext cx="10515600" cy="630918"/>
          </a:xfrm>
        </p:spPr>
        <p:txBody>
          <a:bodyPr>
            <a:normAutofit/>
          </a:bodyPr>
          <a:lstStyle/>
          <a:p>
            <a:r>
              <a:rPr lang="en-US" sz="3200" b="0" i="0" u="none" strike="noStrike" baseline="0" dirty="0">
                <a:solidFill>
                  <a:srgbClr val="FF0000"/>
                </a:solidFill>
                <a:latin typeface="Generic465-Regular"/>
              </a:rPr>
              <a:t>Prestressed Concrete Bridges</a:t>
            </a:r>
            <a:endParaRPr lang="en-US" sz="3200" dirty="0">
              <a:solidFill>
                <a:srgbClr val="FF0000"/>
              </a:solidFill>
            </a:endParaRPr>
          </a:p>
        </p:txBody>
      </p:sp>
      <p:sp>
        <p:nvSpPr>
          <p:cNvPr id="3" name="Content Placeholder 2">
            <a:extLst>
              <a:ext uri="{FF2B5EF4-FFF2-40B4-BE49-F238E27FC236}">
                <a16:creationId xmlns:a16="http://schemas.microsoft.com/office/drawing/2014/main" id="{BEDD8223-ABF9-DA59-3AAB-25F8901B8263}"/>
              </a:ext>
            </a:extLst>
          </p:cNvPr>
          <p:cNvSpPr>
            <a:spLocks noGrp="1"/>
          </p:cNvSpPr>
          <p:nvPr>
            <p:ph idx="1"/>
          </p:nvPr>
        </p:nvSpPr>
        <p:spPr>
          <a:xfrm>
            <a:off x="838200" y="996044"/>
            <a:ext cx="10515600" cy="5935435"/>
          </a:xfrm>
        </p:spPr>
        <p:txBody>
          <a:bodyPr>
            <a:noAutofit/>
          </a:bodyPr>
          <a:lstStyle/>
          <a:p>
            <a:pPr algn="l"/>
            <a:r>
              <a:rPr lang="en-US" sz="2000" b="0" i="0" u="none" strike="noStrike" baseline="0" dirty="0">
                <a:solidFill>
                  <a:srgbClr val="FF0000"/>
                </a:solidFill>
                <a:latin typeface="Generic462-Regular"/>
              </a:rPr>
              <a:t>General Aspects                                                                                                                                             </a:t>
            </a:r>
            <a:r>
              <a:rPr lang="en-GB" sz="2000" b="0" i="0" u="none" strike="noStrike" baseline="0" dirty="0">
                <a:solidFill>
                  <a:srgbClr val="231F20"/>
                </a:solidFill>
                <a:latin typeface="Generic463-Regular"/>
              </a:rPr>
              <a:t>Prestressed concrete is ideally suited for the construction of medium- and long-span bridges. Ever since the development of prestressed concrete by </a:t>
            </a:r>
            <a:r>
              <a:rPr lang="en-GB" sz="2000" b="0" i="0" u="none" strike="noStrike" baseline="0" dirty="0" err="1">
                <a:solidFill>
                  <a:srgbClr val="231F20"/>
                </a:solidFill>
                <a:latin typeface="Generic463-Regular"/>
              </a:rPr>
              <a:t>Freyssinet</a:t>
            </a:r>
            <a:r>
              <a:rPr lang="en-GB" sz="2000" b="0" i="0" u="none" strike="noStrike" baseline="0" dirty="0">
                <a:solidFill>
                  <a:srgbClr val="231F20"/>
                </a:solidFill>
                <a:latin typeface="Generic463-Regular"/>
              </a:rPr>
              <a:t> in the early 1930s, the material has found extensive application in the construction of long-span bridges, gradually replacing steel which needs costly maintenance due to the inherent disadvantages of corrosion under </a:t>
            </a:r>
            <a:r>
              <a:rPr lang="en-US" sz="2000" b="0" i="0" u="none" strike="noStrike" baseline="0" dirty="0">
                <a:solidFill>
                  <a:srgbClr val="231F20"/>
                </a:solidFill>
                <a:latin typeface="Generic463-Regular"/>
              </a:rPr>
              <a:t>aggressive atmospheric conditions.                                                                                                                                         </a:t>
            </a:r>
            <a:r>
              <a:rPr lang="en-GB" sz="2000" b="0" i="0" u="none" strike="noStrike" baseline="0" dirty="0">
                <a:solidFill>
                  <a:srgbClr val="231F20"/>
                </a:solidFill>
                <a:latin typeface="Generic463-Regular"/>
              </a:rPr>
              <a:t>Solid slabs are used for the span range of 10 to 20 m, while T-beam slab decks are suitable for spans in the range of 20 to 40 m. Single or multicell box girders are preferred for larger spans of the order of 30 to 70 m. Prestressed concrete is ideally suited for long-span continuous bridges in which precast box girders of variable depth are used for spans exceeding 50 m. Prestressed concrete has been widely used throughout the world for simply-supported, continuous, balanced cantilever, suspension, hammer-head and bridle-</a:t>
            </a:r>
            <a:r>
              <a:rPr lang="en-GB" sz="2000" b="0" i="0" u="none" strike="noStrike" baseline="0" dirty="0" err="1">
                <a:solidFill>
                  <a:srgbClr val="231F20"/>
                </a:solidFill>
                <a:latin typeface="Generic463-Regular"/>
              </a:rPr>
              <a:t>chordtype</a:t>
            </a:r>
            <a:r>
              <a:rPr lang="en-GB" sz="2000" dirty="0">
                <a:solidFill>
                  <a:srgbClr val="231F20"/>
                </a:solidFill>
                <a:latin typeface="Generic463-Regular"/>
              </a:rPr>
              <a:t> </a:t>
            </a:r>
            <a:r>
              <a:rPr lang="en-GB" sz="2000" b="0" i="0" u="none" strike="noStrike" baseline="0" dirty="0">
                <a:solidFill>
                  <a:srgbClr val="231F20"/>
                </a:solidFill>
                <a:latin typeface="Generic463-Regular"/>
              </a:rPr>
              <a:t>bridges in the span range of 20 to 500 m.1, 2, 3</a:t>
            </a:r>
            <a:endParaRPr lang="en-US" sz="2000" dirty="0"/>
          </a:p>
        </p:txBody>
      </p:sp>
    </p:spTree>
    <p:extLst>
      <p:ext uri="{BB962C8B-B14F-4D97-AF65-F5344CB8AC3E}">
        <p14:creationId xmlns:p14="http://schemas.microsoft.com/office/powerpoint/2010/main" val="269109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779B56-257F-1AAB-728C-0FEAC9B23F54}"/>
              </a:ext>
            </a:extLst>
          </p:cNvPr>
          <p:cNvSpPr>
            <a:spLocks noGrp="1"/>
          </p:cNvSpPr>
          <p:nvPr>
            <p:ph type="title"/>
          </p:nvPr>
        </p:nvSpPr>
        <p:spPr>
          <a:xfrm>
            <a:off x="630936" y="502920"/>
            <a:ext cx="3419856" cy="1463040"/>
          </a:xfrm>
        </p:spPr>
        <p:txBody>
          <a:bodyPr anchor="ctr">
            <a:normAutofit/>
          </a:bodyPr>
          <a:lstStyle/>
          <a:p>
            <a:r>
              <a:rPr lang="en-US" sz="3200" dirty="0">
                <a:solidFill>
                  <a:srgbClr val="FF0000"/>
                </a:solidFill>
              </a:rPr>
              <a:t>Types of slabs</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AF10B8-5B7A-18E1-2CA4-6B926878341E}"/>
              </a:ext>
            </a:extLst>
          </p:cNvPr>
          <p:cNvSpPr>
            <a:spLocks noGrp="1"/>
          </p:cNvSpPr>
          <p:nvPr>
            <p:ph idx="1"/>
          </p:nvPr>
        </p:nvSpPr>
        <p:spPr>
          <a:xfrm>
            <a:off x="4654295" y="502920"/>
            <a:ext cx="6894576" cy="1463040"/>
          </a:xfrm>
        </p:spPr>
        <p:txBody>
          <a:bodyPr anchor="ctr">
            <a:normAutofit/>
          </a:bodyPr>
          <a:lstStyle/>
          <a:p>
            <a:pPr>
              <a:spcAft>
                <a:spcPts val="800"/>
              </a:spcAft>
            </a:pPr>
            <a:r>
              <a:rPr lang="en-US" sz="1700" kern="0" dirty="0">
                <a:effectLst/>
                <a:latin typeface="Generic383-Regular"/>
                <a:ea typeface="Aptos" panose="020B0004020202020204" pitchFamily="34" charset="0"/>
                <a:cs typeface="Generic383-Regular"/>
              </a:rPr>
              <a:t>Prestressed concrete slab systems are ideally suited for floor and roof construction of industrial buildings where the live loads to be supported are a higher order and the uninterrupted floor space is desirable, for which reason</a:t>
            </a:r>
            <a:r>
              <a:rPr lang="en-US" sz="1700" kern="100" dirty="0">
                <a:latin typeface="Aptos" panose="020B0004020202020204" pitchFamily="34" charset="0"/>
                <a:ea typeface="Aptos" panose="020B0004020202020204" pitchFamily="34" charset="0"/>
                <a:cs typeface="Arial" panose="020B0604020202020204" pitchFamily="34" charset="0"/>
              </a:rPr>
              <a:t> </a:t>
            </a:r>
            <a:r>
              <a:rPr lang="en-US" sz="1700" kern="0" dirty="0">
                <a:effectLst/>
                <a:latin typeface="Generic383-Regular"/>
                <a:ea typeface="Aptos" panose="020B0004020202020204" pitchFamily="34" charset="0"/>
                <a:cs typeface="Generic383-Regular"/>
              </a:rPr>
              <a:t>longer spans between the supporting elements are required.</a:t>
            </a:r>
            <a:endParaRPr lang="en-US" sz="1700" kern="100" dirty="0">
              <a:effectLst/>
              <a:latin typeface="Aptos" panose="020B0004020202020204" pitchFamily="34" charset="0"/>
              <a:ea typeface="Aptos" panose="020B0004020202020204" pitchFamily="34" charset="0"/>
              <a:cs typeface="Arial" panose="020B0604020202020204" pitchFamily="34" charset="0"/>
            </a:endParaRPr>
          </a:p>
          <a:p>
            <a:endParaRPr lang="en-US" sz="1700" dirty="0"/>
          </a:p>
        </p:txBody>
      </p:sp>
      <p:pic>
        <p:nvPicPr>
          <p:cNvPr id="4" name="Picture 3">
            <a:extLst>
              <a:ext uri="{FF2B5EF4-FFF2-40B4-BE49-F238E27FC236}">
                <a16:creationId xmlns:a16="http://schemas.microsoft.com/office/drawing/2014/main" id="{C9B2EE1F-05FB-B6B3-ABB1-E0475A52C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132302" y="2290936"/>
            <a:ext cx="9915204" cy="3959352"/>
          </a:xfrm>
          <a:prstGeom prst="rect">
            <a:avLst/>
          </a:prstGeom>
          <a:noFill/>
        </p:spPr>
      </p:pic>
    </p:spTree>
    <p:extLst>
      <p:ext uri="{BB962C8B-B14F-4D97-AF65-F5344CB8AC3E}">
        <p14:creationId xmlns:p14="http://schemas.microsoft.com/office/powerpoint/2010/main" val="50332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BC083-9496-F80F-A701-E14709178275}"/>
              </a:ext>
            </a:extLst>
          </p:cNvPr>
          <p:cNvSpPr>
            <a:spLocks noGrp="1"/>
          </p:cNvSpPr>
          <p:nvPr>
            <p:ph type="title"/>
          </p:nvPr>
        </p:nvSpPr>
        <p:spPr>
          <a:xfrm>
            <a:off x="838200" y="365126"/>
            <a:ext cx="10515600" cy="639082"/>
          </a:xfrm>
        </p:spPr>
        <p:txBody>
          <a:bodyPr>
            <a:normAutofit/>
          </a:bodyPr>
          <a:lstStyle/>
          <a:p>
            <a:r>
              <a:rPr lang="en-US" sz="3200" b="0" i="0" u="none" strike="noStrike" baseline="0" dirty="0">
                <a:solidFill>
                  <a:srgbClr val="FF0000"/>
                </a:solidFill>
                <a:latin typeface="Generic529-Regular"/>
              </a:rPr>
              <a:t>Planning and Economical Aspects</a:t>
            </a:r>
            <a:endParaRPr lang="en-US" sz="3200" dirty="0">
              <a:solidFill>
                <a:srgbClr val="FF0000"/>
              </a:solidFill>
            </a:endParaRPr>
          </a:p>
        </p:txBody>
      </p:sp>
      <p:sp>
        <p:nvSpPr>
          <p:cNvPr id="3" name="Content Placeholder 2">
            <a:extLst>
              <a:ext uri="{FF2B5EF4-FFF2-40B4-BE49-F238E27FC236}">
                <a16:creationId xmlns:a16="http://schemas.microsoft.com/office/drawing/2014/main" id="{526574B2-FFF2-BF77-1914-B3C654AC0098}"/>
              </a:ext>
            </a:extLst>
          </p:cNvPr>
          <p:cNvSpPr>
            <a:spLocks noGrp="1"/>
          </p:cNvSpPr>
          <p:nvPr>
            <p:ph idx="1"/>
          </p:nvPr>
        </p:nvSpPr>
        <p:spPr>
          <a:xfrm>
            <a:off x="838200" y="1077686"/>
            <a:ext cx="10515600" cy="5780313"/>
          </a:xfrm>
        </p:spPr>
        <p:txBody>
          <a:bodyPr>
            <a:noAutofit/>
          </a:bodyPr>
          <a:lstStyle/>
          <a:p>
            <a:pPr algn="l"/>
            <a:r>
              <a:rPr lang="en-US" sz="2000" b="0" i="0" u="none" strike="noStrike" baseline="0" dirty="0">
                <a:solidFill>
                  <a:srgbClr val="FF0000"/>
                </a:solidFill>
                <a:latin typeface="Generic527-Regular"/>
              </a:rPr>
              <a:t>Introduction                                                                                                                                                                                                                                     </a:t>
            </a:r>
            <a:r>
              <a:rPr lang="en-GB" sz="2000" b="0" i="0" u="none" strike="noStrike" baseline="0" dirty="0">
                <a:solidFill>
                  <a:srgbClr val="231F20"/>
                </a:solidFill>
                <a:latin typeface="Generic528-Regular"/>
              </a:rPr>
              <a:t>Planning, analysis and design are the logical steps to be followed before beginning the construction of any prestressed concrete structure. From ancient times, construction of a structure has always been one of the most fascinating challenges to man’s ingenuity. Architectural capabilities constitute the essence of the conceptual and aesthetic aspects of structures. The domain of construction activity involves several known and unknown features such as management of materials and labour, mobilisation of suitable cost-effective techniques, treacherous foundation problems, adverse weather conditions, planning and scheduling of the construction process to a time bound frame, constant interaction with the design engineer, architect, site engineer, construction workers and the ability to take sound and daring decisions at </a:t>
            </a:r>
            <a:r>
              <a:rPr lang="en-US" sz="2000" b="0" i="0" u="none" strike="noStrike" baseline="0" dirty="0">
                <a:solidFill>
                  <a:srgbClr val="231F20"/>
                </a:solidFill>
                <a:latin typeface="Generic528-Regular"/>
              </a:rPr>
              <a:t>times of crisis.                                                                                                                                                                                                            </a:t>
            </a:r>
            <a:r>
              <a:rPr lang="en-GB" sz="2000" b="0" i="0" u="none" strike="noStrike" baseline="0" dirty="0">
                <a:solidFill>
                  <a:srgbClr val="231F20"/>
                </a:solidFill>
                <a:latin typeface="Generic528-Regular"/>
              </a:rPr>
              <a:t>According to Raina1, “Engineering is not just solving theoretical problems, nor is it a matter of blind adherence to graphs, design charts and formulas. It is more meaningful to have an approximate solution to an exact problem rather than an exact solution to an approximate problem. Practical engineers must be more conceptual than mere perceptual, more creative than mere analytical and more visual than mere mathematical. Construction engineers should have wide experience involving several types of structures rather than isolated narrow specialisation. Expertise and original skills are attained from relentless understanding and practise rather than mere theoretical knowledge. Good and sound judgment are attained from wide practical experience and often experience comes from bad judgment.”</a:t>
            </a:r>
            <a:endParaRPr lang="en-US" sz="2000" dirty="0"/>
          </a:p>
        </p:txBody>
      </p:sp>
    </p:spTree>
    <p:extLst>
      <p:ext uri="{BB962C8B-B14F-4D97-AF65-F5344CB8AC3E}">
        <p14:creationId xmlns:p14="http://schemas.microsoft.com/office/powerpoint/2010/main" val="320457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BA32-5D4E-4CE2-ABC8-321F7D5C0B94}"/>
              </a:ext>
            </a:extLst>
          </p:cNvPr>
          <p:cNvSpPr>
            <a:spLocks noGrp="1"/>
          </p:cNvSpPr>
          <p:nvPr>
            <p:ph type="title"/>
          </p:nvPr>
        </p:nvSpPr>
        <p:spPr>
          <a:xfrm>
            <a:off x="838200" y="365126"/>
            <a:ext cx="10515600" cy="818695"/>
          </a:xfrm>
        </p:spPr>
        <p:txBody>
          <a:bodyPr>
            <a:normAutofit fontScale="90000"/>
          </a:bodyPr>
          <a:lstStyle/>
          <a:p>
            <a:r>
              <a:rPr lang="en-US" sz="3200" b="0" i="0" u="none" strike="noStrike" baseline="0" dirty="0">
                <a:solidFill>
                  <a:srgbClr val="FF0000"/>
                </a:solidFill>
                <a:latin typeface="Generic541-Regular"/>
              </a:rPr>
              <a:t>Construction Management</a:t>
            </a:r>
            <a:br>
              <a:rPr lang="en-US" sz="4400" b="0" i="0" u="none" strike="noStrike" baseline="0" dirty="0">
                <a:solidFill>
                  <a:srgbClr val="231F20"/>
                </a:solidFill>
                <a:latin typeface="Generic541-Regular"/>
              </a:rPr>
            </a:br>
            <a:endParaRPr lang="en-US" dirty="0"/>
          </a:p>
        </p:txBody>
      </p:sp>
      <p:sp>
        <p:nvSpPr>
          <p:cNvPr id="3" name="Content Placeholder 2">
            <a:extLst>
              <a:ext uri="{FF2B5EF4-FFF2-40B4-BE49-F238E27FC236}">
                <a16:creationId xmlns:a16="http://schemas.microsoft.com/office/drawing/2014/main" id="{32BCE35A-E295-EDEB-435F-55A9989E076D}"/>
              </a:ext>
            </a:extLst>
          </p:cNvPr>
          <p:cNvSpPr>
            <a:spLocks noGrp="1"/>
          </p:cNvSpPr>
          <p:nvPr>
            <p:ph idx="1"/>
          </p:nvPr>
        </p:nvSpPr>
        <p:spPr>
          <a:xfrm>
            <a:off x="838200" y="906236"/>
            <a:ext cx="10515600" cy="5951763"/>
          </a:xfrm>
        </p:spPr>
        <p:txBody>
          <a:bodyPr>
            <a:noAutofit/>
          </a:bodyPr>
          <a:lstStyle/>
          <a:p>
            <a:pPr algn="l"/>
            <a:r>
              <a:rPr lang="en-GB" sz="2000" b="0" i="0" u="none" strike="noStrike" baseline="0" dirty="0">
                <a:solidFill>
                  <a:srgbClr val="231F20"/>
                </a:solidFill>
                <a:latin typeface="Generic542-Regular"/>
              </a:rPr>
              <a:t>Construction of any structure forms only a small part of the whole gamut of construction management. The modern approach in construction management involves several diverse functionaries like, designers, estimators, constructors, supervisors, accountants, financial managers, corporate secretaries, tax planners working under professional managers.                   According to Raina1, construction management functions comprise of the </a:t>
            </a:r>
            <a:r>
              <a:rPr lang="en-US" sz="2000" b="0" i="0" u="none" strike="noStrike" baseline="0" dirty="0">
                <a:solidFill>
                  <a:srgbClr val="231F20"/>
                </a:solidFill>
                <a:latin typeface="Generic542-Regular"/>
              </a:rPr>
              <a:t>following central activities:                                                                                                                                                                                </a:t>
            </a:r>
            <a:r>
              <a:rPr lang="en-GB" sz="2000" b="0" i="0" u="none" strike="noStrike" baseline="0" dirty="0">
                <a:solidFill>
                  <a:srgbClr val="231F20"/>
                </a:solidFill>
                <a:latin typeface="Generic542-Regular"/>
              </a:rPr>
              <a:t>1. Tendering and winning the contract for a given work                                                                                          </a:t>
            </a:r>
            <a:r>
              <a:rPr lang="en-US" sz="2000" b="0" i="0" u="none" strike="noStrike" baseline="0" dirty="0">
                <a:solidFill>
                  <a:srgbClr val="231F20"/>
                </a:solidFill>
                <a:latin typeface="Generic542-Regular"/>
              </a:rPr>
              <a:t>2. Contract negotiations                                                                                                                                                 </a:t>
            </a:r>
            <a:r>
              <a:rPr lang="en-GB" sz="2000" b="0" i="0" u="none" strike="noStrike" baseline="0" dirty="0">
                <a:solidFill>
                  <a:srgbClr val="231F20"/>
                </a:solidFill>
                <a:latin typeface="Generic542-Regular"/>
              </a:rPr>
              <a:t>3. Developing liaison with clients                                                                                                                                 4. Mobilising financial resources for the work                                                                                                         </a:t>
            </a:r>
            <a:r>
              <a:rPr lang="en-US" sz="2000" b="0" i="0" u="none" strike="noStrike" baseline="0" dirty="0">
                <a:solidFill>
                  <a:srgbClr val="231F20"/>
                </a:solidFill>
                <a:latin typeface="Generic542-Regular"/>
              </a:rPr>
              <a:t>5. Maintaining proper accounts                                                                                                                           6. Work planning                                                                                                                                                              7. Work supervision                                                                                                                                                           </a:t>
            </a:r>
            <a:r>
              <a:rPr lang="en-GB" sz="2000" b="0" i="0" u="none" strike="noStrike" baseline="0" dirty="0">
                <a:solidFill>
                  <a:srgbClr val="231F20"/>
                </a:solidFill>
                <a:latin typeface="Generic542-Regular"/>
              </a:rPr>
              <a:t>8. Project progress control and monitoring                                                                                                                9. Maintenance of good labour relations                                                                                                                 10. Engineering and completion of work                                                                                                           Critical Path Method (CPM) and Project Evaluation and Review Techniques (PERT) are widely used in the management of project work. With the advent of computers, data processing, preparation of working drawings, work scheduling, materials management, controlling the various activities o the</a:t>
            </a:r>
            <a:r>
              <a:rPr lang="en-GB" sz="2000" dirty="0">
                <a:solidFill>
                  <a:srgbClr val="231F20"/>
                </a:solidFill>
                <a:latin typeface="Generic542-Regular"/>
              </a:rPr>
              <a:t> </a:t>
            </a:r>
            <a:r>
              <a:rPr lang="en-GB" sz="2000" b="0" i="0" u="none" strike="noStrike" baseline="0" dirty="0">
                <a:solidFill>
                  <a:srgbClr val="231F20"/>
                </a:solidFill>
                <a:latin typeface="Generic542-Regular"/>
              </a:rPr>
              <a:t>project and updating the various tasks have become more simpler and they can be efficiently handled with less paper work.</a:t>
            </a:r>
            <a:endParaRPr lang="en-US" sz="2000" dirty="0"/>
          </a:p>
        </p:txBody>
      </p:sp>
    </p:spTree>
    <p:extLst>
      <p:ext uri="{BB962C8B-B14F-4D97-AF65-F5344CB8AC3E}">
        <p14:creationId xmlns:p14="http://schemas.microsoft.com/office/powerpoint/2010/main" val="4063503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050F-046B-9DEC-631F-3021C364B458}"/>
              </a:ext>
            </a:extLst>
          </p:cNvPr>
          <p:cNvSpPr>
            <a:spLocks noGrp="1"/>
          </p:cNvSpPr>
          <p:nvPr>
            <p:ph type="title"/>
          </p:nvPr>
        </p:nvSpPr>
        <p:spPr>
          <a:xfrm>
            <a:off x="838200" y="365126"/>
            <a:ext cx="10515600" cy="647246"/>
          </a:xfrm>
        </p:spPr>
        <p:txBody>
          <a:bodyPr>
            <a:normAutofit/>
          </a:bodyPr>
          <a:lstStyle/>
          <a:p>
            <a:r>
              <a:rPr lang="en-US" sz="3200" b="0" i="0" u="none" strike="noStrike" baseline="0" dirty="0">
                <a:solidFill>
                  <a:srgbClr val="FF0000"/>
                </a:solidFill>
                <a:latin typeface="Generic576-Regular"/>
              </a:rPr>
              <a:t>Prestressed High-Performance Concrete</a:t>
            </a:r>
            <a:endParaRPr lang="en-US" sz="3200" dirty="0">
              <a:solidFill>
                <a:srgbClr val="FF0000"/>
              </a:solidFill>
            </a:endParaRPr>
          </a:p>
        </p:txBody>
      </p:sp>
      <p:sp>
        <p:nvSpPr>
          <p:cNvPr id="3" name="Content Placeholder 2">
            <a:extLst>
              <a:ext uri="{FF2B5EF4-FFF2-40B4-BE49-F238E27FC236}">
                <a16:creationId xmlns:a16="http://schemas.microsoft.com/office/drawing/2014/main" id="{134D785B-7F5E-137F-1405-D23DB0B8D2E7}"/>
              </a:ext>
            </a:extLst>
          </p:cNvPr>
          <p:cNvSpPr>
            <a:spLocks noGrp="1"/>
          </p:cNvSpPr>
          <p:nvPr>
            <p:ph idx="1"/>
          </p:nvPr>
        </p:nvSpPr>
        <p:spPr>
          <a:xfrm>
            <a:off x="838200" y="1126672"/>
            <a:ext cx="10515600" cy="5731328"/>
          </a:xfrm>
        </p:spPr>
        <p:txBody>
          <a:bodyPr>
            <a:noAutofit/>
          </a:bodyPr>
          <a:lstStyle/>
          <a:p>
            <a:pPr algn="l"/>
            <a:r>
              <a:rPr lang="en-US" sz="1800" b="0" i="0" u="none" strike="noStrike" baseline="0" dirty="0">
                <a:solidFill>
                  <a:srgbClr val="FF0000"/>
                </a:solidFill>
                <a:latin typeface="Generic572-Regular"/>
              </a:rPr>
              <a:t>Introduction                                                                                                                                                                                                            </a:t>
            </a:r>
            <a:r>
              <a:rPr lang="en-GB" sz="1800" b="0" i="0" u="none" strike="noStrike" baseline="0" dirty="0">
                <a:solidFill>
                  <a:srgbClr val="231F20"/>
                </a:solidFill>
                <a:latin typeface="Generic573-Regular"/>
              </a:rPr>
              <a:t>In recent years, the terminology </a:t>
            </a:r>
            <a:r>
              <a:rPr lang="en-GB" sz="1800" b="0" i="0" u="none" strike="noStrike" baseline="0" dirty="0">
                <a:solidFill>
                  <a:srgbClr val="231F20"/>
                </a:solidFill>
                <a:latin typeface="Generic574-Regular"/>
              </a:rPr>
              <a:t>High-Performance Concrete </a:t>
            </a:r>
            <a:r>
              <a:rPr lang="en-GB" sz="1800" b="0" i="0" u="none" strike="noStrike" baseline="0" dirty="0">
                <a:solidFill>
                  <a:srgbClr val="231F20"/>
                </a:solidFill>
                <a:latin typeface="Generic573-Regular"/>
              </a:rPr>
              <a:t>is being increasingly used in the reinforced and prestressed concrete industry in journals and articles. In general, high performance concrete refers to concrete with a characteristic compressive strength in the range of 60 to 120 N/mm2. At the turn of the 20th century, concrete compressive strength was in the range of 10 to 20 N/mm2. However by 1960, it was in the range of 25 to 40 N/mm2.                                         Deterioration, long-term poor performance and inadequate resistance to aggressive environment, coupled with greater demands for more sophisticated architectural form, led to the accelerated research into the microstructure of cements and concretes and more elaborate codes and standards. At present, high performance concrete is invariably preferred for precast and cast </a:t>
            </a:r>
            <a:r>
              <a:rPr lang="en-GB" sz="1800" b="0" i="0" u="none" strike="noStrike" baseline="0" dirty="0">
                <a:solidFill>
                  <a:srgbClr val="231F20"/>
                </a:solidFill>
                <a:latin typeface="Generic575-Regular"/>
              </a:rPr>
              <a:t>in situ </a:t>
            </a:r>
            <a:r>
              <a:rPr lang="en-GB" sz="1800" b="0" i="0" u="none" strike="noStrike" baseline="0" dirty="0">
                <a:solidFill>
                  <a:srgbClr val="231F20"/>
                </a:solidFill>
                <a:latin typeface="Generic573-Regular"/>
              </a:rPr>
              <a:t>prestressed concrete structures due to the superior properties of the material in comparison with the traditional and ordinary high-strength concrete.                                                                                                                                          </a:t>
            </a:r>
            <a:r>
              <a:rPr lang="en-US" sz="1800" b="0" i="0" u="none" strike="noStrike" baseline="0" dirty="0">
                <a:solidFill>
                  <a:srgbClr val="231F20"/>
                </a:solidFill>
                <a:latin typeface="Generic573-Regular"/>
              </a:rPr>
              <a:t>The American Concrete Institute (ACI)1,2 defines high performance </a:t>
            </a:r>
            <a:r>
              <a:rPr lang="en-GB" sz="1800" b="0" i="0" u="none" strike="noStrike" baseline="0" dirty="0">
                <a:solidFill>
                  <a:srgbClr val="231F20"/>
                </a:solidFill>
                <a:latin typeface="Generic573-Regular"/>
              </a:rPr>
              <a:t>concrete as concrete meeting special combinations of performance and uniformity requirements that cannot always be achieved routinely when using conventional constituents and normal mixing, placing and curing practises. A commentary to the definition states that a high performance concrete is one in which certain characteristics are developed for a particular application and environment. Examples of characteristics that may be considered critical for an application are grouped as:                                                                               1. Ease of placement and easy compaction without segregation and </a:t>
            </a:r>
            <a:r>
              <a:rPr lang="en-US" sz="1800" b="0" i="0" u="none" strike="noStrike" baseline="0" dirty="0">
                <a:solidFill>
                  <a:srgbClr val="231F20"/>
                </a:solidFill>
                <a:latin typeface="Generic573-Regular"/>
              </a:rPr>
              <a:t>mouldability</a:t>
            </a:r>
            <a:r>
              <a:rPr lang="en-US" sz="1800" dirty="0">
                <a:solidFill>
                  <a:srgbClr val="231F20"/>
                </a:solidFill>
                <a:latin typeface="Generic573-Regular"/>
              </a:rPr>
              <a:t>                                                                                    </a:t>
            </a:r>
            <a:r>
              <a:rPr lang="en-GB" sz="1800" b="0" i="0" u="none" strike="noStrike" baseline="0" dirty="0">
                <a:solidFill>
                  <a:srgbClr val="231F20"/>
                </a:solidFill>
                <a:latin typeface="Generic573-Regular"/>
              </a:rPr>
              <a:t>2. High early strength, superior characteristic strength and mechanical </a:t>
            </a:r>
            <a:r>
              <a:rPr lang="en-US" sz="1800" b="0" i="0" u="none" strike="noStrike" baseline="0" dirty="0">
                <a:solidFill>
                  <a:srgbClr val="231F20"/>
                </a:solidFill>
                <a:latin typeface="Generic573-Regular"/>
              </a:rPr>
              <a:t>properties</a:t>
            </a:r>
            <a:r>
              <a:rPr lang="en-US" sz="1800" dirty="0">
                <a:solidFill>
                  <a:srgbClr val="231F20"/>
                </a:solidFill>
                <a:latin typeface="Generic573-Regular"/>
              </a:rPr>
              <a:t>                                                                                        </a:t>
            </a:r>
            <a:r>
              <a:rPr lang="en-GB" sz="1800" b="0" i="0" u="none" strike="noStrike" baseline="0" dirty="0">
                <a:solidFill>
                  <a:srgbClr val="231F20"/>
                </a:solidFill>
                <a:latin typeface="Generic573-Regular"/>
              </a:rPr>
              <a:t>3. Low permeability and increased density                                                                                                                                                              4. Low heat of hydration and higher toughness, wear and fatigue resistance                                                                                                 5. Volume stability and durability</a:t>
            </a:r>
            <a:endParaRPr lang="en-US" sz="1800" dirty="0"/>
          </a:p>
        </p:txBody>
      </p:sp>
    </p:spTree>
    <p:extLst>
      <p:ext uri="{BB962C8B-B14F-4D97-AF65-F5344CB8AC3E}">
        <p14:creationId xmlns:p14="http://schemas.microsoft.com/office/powerpoint/2010/main" val="2425781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8B11-F34F-EF46-5391-06851C1E0825}"/>
              </a:ext>
            </a:extLst>
          </p:cNvPr>
          <p:cNvSpPr>
            <a:spLocks noGrp="1"/>
          </p:cNvSpPr>
          <p:nvPr>
            <p:ph type="title"/>
          </p:nvPr>
        </p:nvSpPr>
        <p:spPr>
          <a:xfrm>
            <a:off x="838200" y="365126"/>
            <a:ext cx="10515600" cy="647246"/>
          </a:xfrm>
        </p:spPr>
        <p:txBody>
          <a:bodyPr>
            <a:normAutofit/>
          </a:bodyPr>
          <a:lstStyle/>
          <a:p>
            <a:r>
              <a:rPr lang="en-US" sz="3200" b="0" i="0" u="none" strike="noStrike" baseline="0" dirty="0">
                <a:solidFill>
                  <a:srgbClr val="FF0000"/>
                </a:solidFill>
                <a:latin typeface="Generic586-Regular"/>
              </a:rPr>
              <a:t>Prestressed Nano Concrete</a:t>
            </a:r>
            <a:endParaRPr lang="en-US" sz="3200" dirty="0">
              <a:solidFill>
                <a:srgbClr val="FF0000"/>
              </a:solidFill>
            </a:endParaRPr>
          </a:p>
        </p:txBody>
      </p:sp>
      <p:sp>
        <p:nvSpPr>
          <p:cNvPr id="3" name="Content Placeholder 2">
            <a:extLst>
              <a:ext uri="{FF2B5EF4-FFF2-40B4-BE49-F238E27FC236}">
                <a16:creationId xmlns:a16="http://schemas.microsoft.com/office/drawing/2014/main" id="{00708B40-4D42-3127-9387-68D662515F3A}"/>
              </a:ext>
            </a:extLst>
          </p:cNvPr>
          <p:cNvSpPr>
            <a:spLocks noGrp="1"/>
          </p:cNvSpPr>
          <p:nvPr>
            <p:ph idx="1"/>
          </p:nvPr>
        </p:nvSpPr>
        <p:spPr>
          <a:xfrm>
            <a:off x="838200" y="1094014"/>
            <a:ext cx="10515600" cy="5763986"/>
          </a:xfrm>
        </p:spPr>
        <p:txBody>
          <a:bodyPr>
            <a:noAutofit/>
          </a:bodyPr>
          <a:lstStyle/>
          <a:p>
            <a:pPr algn="l"/>
            <a:r>
              <a:rPr lang="en-US" sz="2000" b="0" i="0" u="none" strike="noStrike" baseline="0" dirty="0">
                <a:solidFill>
                  <a:srgbClr val="FF0000"/>
                </a:solidFill>
                <a:latin typeface="Generic583-Regular"/>
              </a:rPr>
              <a:t>Introduction                                                                                                                                                                               </a:t>
            </a:r>
            <a:r>
              <a:rPr lang="en-GB" sz="2000" b="0" i="0" u="none" strike="noStrike" baseline="0" dirty="0">
                <a:solidFill>
                  <a:srgbClr val="231F20"/>
                </a:solidFill>
                <a:latin typeface="Generic584-Regular"/>
              </a:rPr>
              <a:t>Nano technology dealing with the production and application of physical, chemical and biological systems at scales ranging from a few nanometres to submicron dimensions has found its way into the domain of concrete technology.                                                                                                                                                                    Nano technology was first introduced in the famous lecture of Nobel laureate Richard P Feynman1, </a:t>
            </a:r>
            <a:r>
              <a:rPr lang="en-GB" sz="2000" b="0" i="0" u="none" strike="noStrike" baseline="0" dirty="0">
                <a:solidFill>
                  <a:srgbClr val="231F20"/>
                </a:solidFill>
                <a:latin typeface="Generic585-Regular"/>
              </a:rPr>
              <a:t>“</a:t>
            </a:r>
            <a:r>
              <a:rPr lang="en-GB" sz="2000" b="0" i="0" u="none" strike="noStrike" baseline="0" dirty="0">
                <a:solidFill>
                  <a:srgbClr val="FF0000"/>
                </a:solidFill>
                <a:latin typeface="Generic585-Regular"/>
              </a:rPr>
              <a:t>There’s</a:t>
            </a:r>
            <a:r>
              <a:rPr lang="en-GB" sz="2000" b="0" i="0" u="none" strike="noStrike" baseline="0" dirty="0">
                <a:solidFill>
                  <a:srgbClr val="231F20"/>
                </a:solidFill>
                <a:latin typeface="Generic585-Regular"/>
              </a:rPr>
              <a:t> </a:t>
            </a:r>
            <a:r>
              <a:rPr lang="en-GB" sz="2000" b="0" i="0" u="none" strike="noStrike" baseline="0" dirty="0">
                <a:solidFill>
                  <a:srgbClr val="FF0000"/>
                </a:solidFill>
                <a:latin typeface="Generic585-Regular"/>
              </a:rPr>
              <a:t>plenty of Room at the Bottom</a:t>
            </a:r>
            <a:r>
              <a:rPr lang="en-GB" sz="2000" b="0" i="0" u="none" strike="noStrike" baseline="0" dirty="0">
                <a:solidFill>
                  <a:srgbClr val="231F20"/>
                </a:solidFill>
                <a:latin typeface="Generic585-Regular"/>
              </a:rPr>
              <a:t>”, </a:t>
            </a:r>
            <a:r>
              <a:rPr lang="en-GB" sz="2000" b="0" i="0" u="none" strike="noStrike" baseline="0" dirty="0">
                <a:solidFill>
                  <a:srgbClr val="231F20"/>
                </a:solidFill>
                <a:latin typeface="Generic584-Regular"/>
              </a:rPr>
              <a:t>delivered in 1959 at the California Institute of Technology. The terminology popularly referred to as nano technology itself was coined by Prof. Nario Tan-</a:t>
            </a:r>
            <a:r>
              <a:rPr lang="en-GB" sz="2000" b="0" i="0" u="none" strike="noStrike" baseline="0" dirty="0" err="1">
                <a:solidFill>
                  <a:srgbClr val="231F20"/>
                </a:solidFill>
                <a:latin typeface="Generic584-Regular"/>
              </a:rPr>
              <a:t>guchi</a:t>
            </a:r>
            <a:r>
              <a:rPr lang="en-GB" sz="2000" b="0" i="0" u="none" strike="noStrike" baseline="0" dirty="0">
                <a:solidFill>
                  <a:srgbClr val="231F20"/>
                </a:solidFill>
                <a:latin typeface="Generic584-Regular"/>
              </a:rPr>
              <a:t> in 1974. The predictions of Feynman to a large extent have been realised today as we celebrated the Golden Jubilee of nano technology on December 29, 2009. Nano technology is expected to produce goods and services worth 2.6 trillion dollars in the year 2014 globally. A total of 400,000 research papers and 10,000 patents have already come out in this area. Annual research publications worldwide were nearly 60,000 in the year 2009. Nano technology has extensive applications in plain, reinforced and prestressed concrete structures due to the overall improvement of the various intrinsic properties of concrete like flow ability, durability and strength in flexure, compression, tension and torsion. According to Konstantin Sobolev2, nano technology has changed and will continue to change our vision, expectations and abilities to control the material world. Significant achievements in this domain comprise the ability to observe the structure of material ingredients at their atomic level and measure the strength and hardness of micro and nanoscopic phases of composite materials. Among new nano-engineered polymers are highly efficient super plasticisers for concrete and high-strength fibres with exceptional energy absorbing </a:t>
            </a:r>
            <a:r>
              <a:rPr lang="en-US" sz="2000" b="0" i="0" u="none" strike="noStrike" baseline="0" dirty="0">
                <a:solidFill>
                  <a:srgbClr val="231F20"/>
                </a:solidFill>
                <a:latin typeface="Generic584-Regular"/>
              </a:rPr>
              <a:t>capacity.</a:t>
            </a:r>
            <a:endParaRPr lang="en-US" sz="2000" dirty="0"/>
          </a:p>
        </p:txBody>
      </p:sp>
    </p:spTree>
    <p:extLst>
      <p:ext uri="{BB962C8B-B14F-4D97-AF65-F5344CB8AC3E}">
        <p14:creationId xmlns:p14="http://schemas.microsoft.com/office/powerpoint/2010/main" val="1775999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2C60-3E5C-0394-F523-1CB8D7779C16}"/>
              </a:ext>
            </a:extLst>
          </p:cNvPr>
          <p:cNvSpPr>
            <a:spLocks noGrp="1"/>
          </p:cNvSpPr>
          <p:nvPr>
            <p:ph type="title"/>
          </p:nvPr>
        </p:nvSpPr>
        <p:spPr>
          <a:xfrm>
            <a:off x="838200" y="365125"/>
            <a:ext cx="10515600" cy="434975"/>
          </a:xfrm>
        </p:spPr>
        <p:txBody>
          <a:bodyPr>
            <a:normAutofit fontScale="90000"/>
          </a:bodyPr>
          <a:lstStyle/>
          <a:p>
            <a:r>
              <a:rPr lang="en-US" sz="3200" dirty="0">
                <a:solidFill>
                  <a:srgbClr val="FF0000"/>
                </a:solidFill>
              </a:rPr>
              <a:t>Continued</a:t>
            </a:r>
          </a:p>
        </p:txBody>
      </p:sp>
      <p:sp>
        <p:nvSpPr>
          <p:cNvPr id="3" name="Content Placeholder 2">
            <a:extLst>
              <a:ext uri="{FF2B5EF4-FFF2-40B4-BE49-F238E27FC236}">
                <a16:creationId xmlns:a16="http://schemas.microsoft.com/office/drawing/2014/main" id="{36571D39-9E53-834E-540F-EE7D3F116BB0}"/>
              </a:ext>
            </a:extLst>
          </p:cNvPr>
          <p:cNvSpPr>
            <a:spLocks noGrp="1"/>
          </p:cNvSpPr>
          <p:nvPr>
            <p:ph idx="1"/>
          </p:nvPr>
        </p:nvSpPr>
        <p:spPr>
          <a:xfrm>
            <a:off x="838200" y="906236"/>
            <a:ext cx="10515600" cy="5951764"/>
          </a:xfrm>
        </p:spPr>
        <p:txBody>
          <a:bodyPr>
            <a:normAutofit/>
          </a:bodyPr>
          <a:lstStyle/>
          <a:p>
            <a:pPr algn="l"/>
            <a:r>
              <a:rPr lang="en-GB" sz="2000" b="0" i="0" u="none" strike="noStrike" baseline="0" dirty="0">
                <a:solidFill>
                  <a:srgbClr val="231F20"/>
                </a:solidFill>
                <a:latin typeface="Generic584-Regular"/>
              </a:rPr>
              <a:t>Nano particles like silicon dioxide were found to be effective additives to polymers and also to improve the self-compacting capacity, workability and strength of concrete which is of paramount importance in the prestressed </a:t>
            </a:r>
            <a:r>
              <a:rPr lang="en-US" sz="2000" b="0" i="0" u="none" strike="noStrike" baseline="0" dirty="0">
                <a:solidFill>
                  <a:srgbClr val="231F20"/>
                </a:solidFill>
                <a:latin typeface="Generic584-Regular"/>
              </a:rPr>
              <a:t>concrete industry. </a:t>
            </a:r>
            <a:r>
              <a:rPr lang="en-GB" sz="2000" b="0" i="0" u="none" strike="noStrike" baseline="0" dirty="0">
                <a:solidFill>
                  <a:srgbClr val="231F20"/>
                </a:solidFill>
                <a:latin typeface="Generic584-Regular"/>
              </a:rPr>
              <a:t>Construction industry uses large quantities of Portland cement for infrastructure development throughout the world. Better understanding of the extremely complex structure of cement-based materials at the nano level will apparently result in a new generation of concretes with improved strength and durability. The new types of concretes should not only be sustainable, but also be cost and energy effective and at the same time meet the demands of the modern society. Nano binders or nano-engineered cement-based materials with nano sized </a:t>
            </a:r>
            <a:r>
              <a:rPr lang="en-GB" sz="2000" b="0" i="0" u="none" strike="noStrike" baseline="0" dirty="0" err="1">
                <a:solidFill>
                  <a:srgbClr val="231F20"/>
                </a:solidFill>
                <a:latin typeface="Generic584-Regular"/>
              </a:rPr>
              <a:t>cementious</a:t>
            </a:r>
            <a:r>
              <a:rPr lang="en-GB" sz="2000" b="0" i="0" u="none" strike="noStrike" baseline="0" dirty="0">
                <a:solidFill>
                  <a:srgbClr val="231F20"/>
                </a:solidFill>
                <a:latin typeface="Generic584-Regular"/>
              </a:rPr>
              <a:t> components or other nano sized particles form the next groundbreaking research domain. At present, developed countries like USA, Japan, Germany, USSR and France are spending billions of dollars per year on nano technology research funding for the creation of new materials, devices and systems at molecular, nano and </a:t>
            </a:r>
            <a:r>
              <a:rPr lang="en-GB" sz="2000" b="0" i="0" u="none" strike="noStrike" baseline="0" dirty="0" err="1">
                <a:solidFill>
                  <a:srgbClr val="231F20"/>
                </a:solidFill>
                <a:latin typeface="Generic584-Regular"/>
              </a:rPr>
              <a:t>nanomicro</a:t>
            </a:r>
            <a:r>
              <a:rPr lang="en-GB" sz="2000" b="0" i="0" u="none" strike="noStrike" baseline="0" dirty="0">
                <a:solidFill>
                  <a:srgbClr val="231F20"/>
                </a:solidFill>
                <a:latin typeface="Generic584-Regular"/>
              </a:rPr>
              <a:t> level3. </a:t>
            </a:r>
            <a:r>
              <a:rPr lang="en-GB" sz="1800" b="0" i="0" u="none" strike="noStrike" baseline="0" dirty="0">
                <a:solidFill>
                  <a:srgbClr val="231F20"/>
                </a:solidFill>
                <a:latin typeface="Generic584-Regular"/>
              </a:rPr>
              <a:t>Nano technology of concrete is set on a path to revolutionise the construction industry by changing the structural properties of concrete to better suit the requirements of structural components. Already, several innovative nano products are available in the market which are of immense value in the construction industry dealing with prestressed concrete structural elements. The rapid development of the field of materials science on the nano scale has opened up a new window of understanding into traditional construction materials like cement and concrete. Nano cements and concretes with their</a:t>
            </a:r>
            <a:r>
              <a:rPr lang="en-GB" sz="1800" dirty="0">
                <a:solidFill>
                  <a:srgbClr val="231F20"/>
                </a:solidFill>
                <a:latin typeface="Generic584-Regular"/>
              </a:rPr>
              <a:t> </a:t>
            </a:r>
            <a:r>
              <a:rPr lang="en-GB" sz="1800" b="0" i="0" u="none" strike="noStrike" baseline="0" dirty="0">
                <a:solidFill>
                  <a:srgbClr val="231F20"/>
                </a:solidFill>
                <a:latin typeface="Generic584-Regular"/>
              </a:rPr>
              <a:t>associated benefits like overall cost savings and energy consumption coupled with increase in strength and durability play a significant role in the future of </a:t>
            </a:r>
            <a:r>
              <a:rPr lang="en-US" sz="1800" b="0" i="0" u="none" strike="noStrike" baseline="0" dirty="0">
                <a:solidFill>
                  <a:srgbClr val="231F20"/>
                </a:solidFill>
                <a:latin typeface="Generic584-Regular"/>
              </a:rPr>
              <a:t>prestressed concrete construction industry.</a:t>
            </a:r>
          </a:p>
          <a:p>
            <a:pPr algn="l"/>
            <a:r>
              <a:rPr lang="en-US" sz="1800" b="0" i="0" u="none" strike="noStrike" baseline="0" dirty="0">
                <a:solidFill>
                  <a:srgbClr val="FFFFFF"/>
                </a:solidFill>
                <a:latin typeface="Generic583-Regular"/>
              </a:rPr>
              <a:t>27.2</a:t>
            </a:r>
            <a:endParaRPr lang="en-US" sz="2000" dirty="0"/>
          </a:p>
        </p:txBody>
      </p:sp>
    </p:spTree>
    <p:extLst>
      <p:ext uri="{BB962C8B-B14F-4D97-AF65-F5344CB8AC3E}">
        <p14:creationId xmlns:p14="http://schemas.microsoft.com/office/powerpoint/2010/main" val="64610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2A3E-D188-11AD-1AD4-7E371C63CD1F}"/>
              </a:ext>
            </a:extLst>
          </p:cNvPr>
          <p:cNvSpPr>
            <a:spLocks noGrp="1"/>
          </p:cNvSpPr>
          <p:nvPr>
            <p:ph type="title"/>
          </p:nvPr>
        </p:nvSpPr>
        <p:spPr>
          <a:xfrm>
            <a:off x="838200" y="365126"/>
            <a:ext cx="10515600" cy="622754"/>
          </a:xfrm>
        </p:spPr>
        <p:txBody>
          <a:bodyPr>
            <a:normAutofit/>
          </a:bodyPr>
          <a:lstStyle/>
          <a:p>
            <a:r>
              <a:rPr lang="en-US" sz="3200" b="0" i="0" u="none" strike="noStrike" baseline="0" dirty="0">
                <a:solidFill>
                  <a:srgbClr val="FF0000"/>
                </a:solidFill>
                <a:latin typeface="Generic603-Regular"/>
              </a:rPr>
              <a:t>Precast Prestressed Concrete Structures</a:t>
            </a:r>
            <a:endParaRPr lang="en-US" sz="3200" dirty="0">
              <a:solidFill>
                <a:srgbClr val="FF0000"/>
              </a:solidFill>
            </a:endParaRPr>
          </a:p>
        </p:txBody>
      </p:sp>
      <p:sp>
        <p:nvSpPr>
          <p:cNvPr id="3" name="Content Placeholder 2">
            <a:extLst>
              <a:ext uri="{FF2B5EF4-FFF2-40B4-BE49-F238E27FC236}">
                <a16:creationId xmlns:a16="http://schemas.microsoft.com/office/drawing/2014/main" id="{A252A5A8-6405-A7A1-8D48-521EC8BF039A}"/>
              </a:ext>
            </a:extLst>
          </p:cNvPr>
          <p:cNvSpPr>
            <a:spLocks noGrp="1"/>
          </p:cNvSpPr>
          <p:nvPr>
            <p:ph idx="1"/>
          </p:nvPr>
        </p:nvSpPr>
        <p:spPr>
          <a:xfrm>
            <a:off x="838200" y="987880"/>
            <a:ext cx="10515600" cy="5870120"/>
          </a:xfrm>
        </p:spPr>
        <p:txBody>
          <a:bodyPr>
            <a:normAutofit/>
          </a:bodyPr>
          <a:lstStyle/>
          <a:p>
            <a:pPr algn="l"/>
            <a:r>
              <a:rPr lang="en-US" sz="2000" b="0" i="0" u="none" strike="noStrike" baseline="0" dirty="0">
                <a:solidFill>
                  <a:srgbClr val="FF0000"/>
                </a:solidFill>
                <a:latin typeface="Generic601-Regular"/>
              </a:rPr>
              <a:t>Introduction                                                                                                                                                                               </a:t>
            </a:r>
            <a:r>
              <a:rPr lang="en-US" sz="2000" b="0" i="0" u="none" strike="noStrike" baseline="0" dirty="0">
                <a:solidFill>
                  <a:srgbClr val="231F20"/>
                </a:solidFill>
                <a:latin typeface="Generic601-Regular"/>
              </a:rPr>
              <a:t> </a:t>
            </a:r>
            <a:r>
              <a:rPr lang="en-GB" sz="2000" b="0" i="0" u="none" strike="noStrike" baseline="0" dirty="0">
                <a:solidFill>
                  <a:srgbClr val="231F20"/>
                </a:solidFill>
                <a:latin typeface="Generic602-Regular"/>
              </a:rPr>
              <a:t>Precast prestressed concrete systems combine with structural and architectural components to create long lasting buildings and structures such as high rise office complexes, landmark bridges, parking structures, </a:t>
            </a:r>
            <a:r>
              <a:rPr lang="en-US" sz="2000" b="0" i="0" u="none" strike="noStrike" baseline="0" dirty="0">
                <a:solidFill>
                  <a:srgbClr val="231F20"/>
                </a:solidFill>
                <a:latin typeface="Generic602-Regular"/>
              </a:rPr>
              <a:t>stadiums, industrial structures, huge domes of sports complexes, electrification </a:t>
            </a:r>
            <a:r>
              <a:rPr lang="en-GB" sz="2000" b="0" i="0" u="none" strike="noStrike" baseline="0" dirty="0">
                <a:solidFill>
                  <a:srgbClr val="231F20"/>
                </a:solidFill>
                <a:latin typeface="Generic602-Regular"/>
              </a:rPr>
              <a:t>and marine structures. Precast prestressed concrete components are cast at manufacturing sites or factories ensuring rigorous quality control and dimensional specifications and they can be transported to the job site for erection. Precast structures have high durability and strength as well as thermal mass while contributing to increased energy efficiency.                                                                                                                                                       Precast systems use locally available materials and can incorporate recycled supplementary </a:t>
            </a:r>
            <a:r>
              <a:rPr lang="en-GB" sz="2000" b="0" i="0" u="none" strike="noStrike" baseline="0" dirty="0" err="1">
                <a:solidFill>
                  <a:srgbClr val="231F20"/>
                </a:solidFill>
                <a:latin typeface="Generic602-Regular"/>
              </a:rPr>
              <a:t>cementatious</a:t>
            </a:r>
            <a:r>
              <a:rPr lang="en-GB" sz="2000" b="0" i="0" u="none" strike="noStrike" baseline="0" dirty="0">
                <a:solidFill>
                  <a:srgbClr val="231F20"/>
                </a:solidFill>
                <a:latin typeface="Generic602-Regular"/>
              </a:rPr>
              <a:t> materials, like fly ash and slag cement, contributing to “Green Buildings”. Precast structural elements qualify for a high number of points towards certification under Green Building rating system monitored by the Building Council Leadership in Energy and Environmental Design (LEEDS)3. The prominent benefits of prestressed precast elements are variety, flexibility, utility and durability. Tight quality control results in cost efficient mix designs, resulting in smaller structural members and longer spans.</a:t>
            </a:r>
            <a:endParaRPr lang="en-US" sz="2000" dirty="0"/>
          </a:p>
        </p:txBody>
      </p:sp>
    </p:spTree>
    <p:extLst>
      <p:ext uri="{BB962C8B-B14F-4D97-AF65-F5344CB8AC3E}">
        <p14:creationId xmlns:p14="http://schemas.microsoft.com/office/powerpoint/2010/main" val="1686722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1B72-80FF-8994-E362-605FB27687FF}"/>
              </a:ext>
            </a:extLst>
          </p:cNvPr>
          <p:cNvSpPr>
            <a:spLocks noGrp="1"/>
          </p:cNvSpPr>
          <p:nvPr>
            <p:ph type="title"/>
          </p:nvPr>
        </p:nvSpPr>
        <p:spPr>
          <a:xfrm>
            <a:off x="838200" y="365125"/>
            <a:ext cx="10515600" cy="598261"/>
          </a:xfrm>
        </p:spPr>
        <p:txBody>
          <a:bodyPr>
            <a:normAutofit/>
          </a:bodyPr>
          <a:lstStyle/>
          <a:p>
            <a:r>
              <a:rPr lang="en-US" sz="3200" dirty="0">
                <a:solidFill>
                  <a:srgbClr val="FF0000"/>
                </a:solidFill>
              </a:rPr>
              <a:t>Structural Elements</a:t>
            </a:r>
          </a:p>
        </p:txBody>
      </p:sp>
      <p:sp>
        <p:nvSpPr>
          <p:cNvPr id="3" name="Content Placeholder 2">
            <a:extLst>
              <a:ext uri="{FF2B5EF4-FFF2-40B4-BE49-F238E27FC236}">
                <a16:creationId xmlns:a16="http://schemas.microsoft.com/office/drawing/2014/main" id="{89C678EE-D279-946A-13F4-267256A8AD42}"/>
              </a:ext>
            </a:extLst>
          </p:cNvPr>
          <p:cNvSpPr>
            <a:spLocks noGrp="1"/>
          </p:cNvSpPr>
          <p:nvPr>
            <p:ph idx="1"/>
          </p:nvPr>
        </p:nvSpPr>
        <p:spPr>
          <a:xfrm>
            <a:off x="838200" y="1061356"/>
            <a:ext cx="10515600" cy="5796643"/>
          </a:xfrm>
        </p:spPr>
        <p:txBody>
          <a:bodyPr>
            <a:normAutofit/>
          </a:bodyPr>
          <a:lstStyle/>
          <a:p>
            <a:pPr algn="l"/>
            <a:r>
              <a:rPr lang="en-GB" sz="1800" b="0" i="0" u="none" strike="noStrike" baseline="0" dirty="0">
                <a:solidFill>
                  <a:srgbClr val="231F20"/>
                </a:solidFill>
                <a:latin typeface="Generic602-Regular"/>
              </a:rPr>
              <a:t>The most widely used precast prestressed concrete structural </a:t>
            </a:r>
            <a:r>
              <a:rPr lang="en-GB" sz="1800" b="0" i="0" u="none" strike="noStrike" baseline="0">
                <a:solidFill>
                  <a:srgbClr val="231F20"/>
                </a:solidFill>
                <a:latin typeface="Generic602-Regular"/>
              </a:rPr>
              <a:t>elements are </a:t>
            </a:r>
            <a:r>
              <a:rPr lang="en-US" sz="1800" b="0" i="0" u="none" strike="noStrike" baseline="0">
                <a:solidFill>
                  <a:srgbClr val="231F20"/>
                </a:solidFill>
                <a:latin typeface="Generic602-Regular"/>
              </a:rPr>
              <a:t>listed </a:t>
            </a:r>
            <a:r>
              <a:rPr lang="en-US" sz="1800" b="0" i="0" u="none" strike="noStrike" baseline="0" dirty="0">
                <a:solidFill>
                  <a:srgbClr val="231F20"/>
                </a:solidFill>
                <a:latin typeface="Generic602-Regular"/>
              </a:rPr>
              <a:t>as follows:</a:t>
            </a:r>
          </a:p>
          <a:p>
            <a:pPr algn="l"/>
            <a:r>
              <a:rPr lang="en-GB" sz="1800" b="0" i="0" u="none" strike="noStrike" baseline="0" dirty="0">
                <a:solidFill>
                  <a:srgbClr val="231F20"/>
                </a:solidFill>
                <a:latin typeface="Generic602-Regular"/>
              </a:rPr>
              <a:t>1. Solid and hollow cored slabs</a:t>
            </a:r>
          </a:p>
          <a:p>
            <a:pPr algn="l"/>
            <a:r>
              <a:rPr lang="en-GB" sz="1800" b="0" i="0" u="none" strike="noStrike" baseline="0" dirty="0">
                <a:solidFill>
                  <a:srgbClr val="231F20"/>
                </a:solidFill>
                <a:latin typeface="Generic602-Regular"/>
              </a:rPr>
              <a:t>2. Single and double tee girders</a:t>
            </a:r>
          </a:p>
          <a:p>
            <a:pPr algn="l"/>
            <a:r>
              <a:rPr lang="en-US" sz="1800" b="0" i="0" u="none" strike="noStrike" baseline="0" dirty="0">
                <a:solidFill>
                  <a:srgbClr val="231F20"/>
                </a:solidFill>
                <a:latin typeface="Generic602-Regular"/>
              </a:rPr>
              <a:t>3. Bridge deck systems</a:t>
            </a:r>
          </a:p>
          <a:p>
            <a:pPr algn="l"/>
            <a:r>
              <a:rPr lang="en-US" sz="1800" b="0" i="0" u="none" strike="noStrike" baseline="0" dirty="0">
                <a:solidFill>
                  <a:srgbClr val="231F20"/>
                </a:solidFill>
                <a:latin typeface="Generic602-Regular"/>
              </a:rPr>
              <a:t>4. Electrical transmission lines poles</a:t>
            </a:r>
          </a:p>
          <a:p>
            <a:pPr algn="l"/>
            <a:r>
              <a:rPr lang="en-GB" sz="1800" b="0" i="0" u="none" strike="noStrike" baseline="0" dirty="0">
                <a:solidFill>
                  <a:srgbClr val="231F20"/>
                </a:solidFill>
                <a:latin typeface="Generic602-Regular"/>
              </a:rPr>
              <a:t>5. Piles for deep foundations</a:t>
            </a:r>
          </a:p>
          <a:p>
            <a:pPr algn="l"/>
            <a:r>
              <a:rPr lang="en-US" sz="1800" b="0" i="0" u="none" strike="noStrike" baseline="0" dirty="0">
                <a:solidFill>
                  <a:srgbClr val="231F20"/>
                </a:solidFill>
                <a:latin typeface="Generic602-Regular"/>
              </a:rPr>
              <a:t>6. Sleepers for railways</a:t>
            </a:r>
          </a:p>
          <a:p>
            <a:pPr algn="l"/>
            <a:r>
              <a:rPr lang="en-US" sz="1800" b="0" i="0" u="none" strike="noStrike" baseline="0" dirty="0">
                <a:solidFill>
                  <a:srgbClr val="231F20"/>
                </a:solidFill>
                <a:latin typeface="Generic602-Regular"/>
              </a:rPr>
              <a:t>7. Roof trusses</a:t>
            </a:r>
          </a:p>
          <a:p>
            <a:pPr algn="l"/>
            <a:r>
              <a:rPr lang="en-GB" sz="1800" b="0" i="0" u="none" strike="noStrike" baseline="0" dirty="0">
                <a:solidFill>
                  <a:srgbClr val="231F20"/>
                </a:solidFill>
                <a:latin typeface="Generic602-Regular"/>
              </a:rPr>
              <a:t>8. Shell and folded plate elements</a:t>
            </a:r>
          </a:p>
          <a:p>
            <a:pPr algn="l"/>
            <a:r>
              <a:rPr lang="en-US" sz="1800" b="0" i="0" u="none" strike="noStrike" baseline="0" dirty="0">
                <a:solidFill>
                  <a:srgbClr val="231F20"/>
                </a:solidFill>
                <a:latin typeface="Generic602-Regular"/>
              </a:rPr>
              <a:t>9. Pipes</a:t>
            </a:r>
          </a:p>
          <a:p>
            <a:pPr algn="l"/>
            <a:r>
              <a:rPr lang="en-US" sz="1800" b="0" i="0" u="none" strike="noStrike" baseline="0" dirty="0">
                <a:solidFill>
                  <a:srgbClr val="231F20"/>
                </a:solidFill>
                <a:latin typeface="Generic602-Regular"/>
              </a:rPr>
              <a:t>10. Drilling platforms</a:t>
            </a:r>
            <a:endParaRPr lang="en-US" dirty="0"/>
          </a:p>
        </p:txBody>
      </p:sp>
    </p:spTree>
    <p:extLst>
      <p:ext uri="{BB962C8B-B14F-4D97-AF65-F5344CB8AC3E}">
        <p14:creationId xmlns:p14="http://schemas.microsoft.com/office/powerpoint/2010/main" val="2507659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09CA8-4A13-C033-FFE2-218E76678A5E}"/>
              </a:ext>
            </a:extLst>
          </p:cNvPr>
          <p:cNvSpPr>
            <a:spLocks noGrp="1"/>
          </p:cNvSpPr>
          <p:nvPr>
            <p:ph type="title"/>
          </p:nvPr>
        </p:nvSpPr>
        <p:spPr>
          <a:xfrm>
            <a:off x="838200" y="184806"/>
            <a:ext cx="10515600" cy="1098349"/>
          </a:xfrm>
        </p:spPr>
        <p:txBody>
          <a:bodyPr vert="horz" lIns="91440" tIns="45720" rIns="91440" bIns="45720" rtlCol="0" anchor="ctr">
            <a:normAutofit/>
          </a:bodyPr>
          <a:lstStyle/>
          <a:p>
            <a:r>
              <a:rPr lang="en-US" sz="3200" kern="1200" dirty="0">
                <a:solidFill>
                  <a:srgbClr val="FF0000"/>
                </a:solidFill>
                <a:latin typeface="+mj-lt"/>
                <a:ea typeface="+mj-ea"/>
                <a:cs typeface="+mj-cs"/>
              </a:rPr>
              <a:t>Floor Slabs</a:t>
            </a:r>
          </a:p>
        </p:txBody>
      </p:sp>
      <p:pic>
        <p:nvPicPr>
          <p:cNvPr id="4" name="Content Placeholder 3">
            <a:extLst>
              <a:ext uri="{FF2B5EF4-FFF2-40B4-BE49-F238E27FC236}">
                <a16:creationId xmlns:a16="http://schemas.microsoft.com/office/drawing/2014/main" id="{0DD8290B-244C-7E38-A1CD-4735BC7BEE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418974" y="1567543"/>
            <a:ext cx="9350998" cy="5045527"/>
          </a:xfrm>
          <a:prstGeom prst="rect">
            <a:avLst/>
          </a:prstGeom>
          <a:noFill/>
        </p:spPr>
      </p:pic>
    </p:spTree>
    <p:extLst>
      <p:ext uri="{BB962C8B-B14F-4D97-AF65-F5344CB8AC3E}">
        <p14:creationId xmlns:p14="http://schemas.microsoft.com/office/powerpoint/2010/main" val="288054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D56D55-DE40-DEE1-5B2E-1BDA525C9C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55572" y="971550"/>
            <a:ext cx="3264354" cy="5690507"/>
          </a:xfrm>
          <a:prstGeom prst="rect">
            <a:avLst/>
          </a:prstGeom>
        </p:spPr>
      </p:pic>
      <p:pic>
        <p:nvPicPr>
          <p:cNvPr id="4" name="Content Placeholder 3">
            <a:extLst>
              <a:ext uri="{FF2B5EF4-FFF2-40B4-BE49-F238E27FC236}">
                <a16:creationId xmlns:a16="http://schemas.microsoft.com/office/drawing/2014/main" id="{CA003E12-7334-82A9-ADB6-4E882B8C879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070725" y="734786"/>
            <a:ext cx="4775654" cy="5984421"/>
          </a:xfrm>
          <a:prstGeom prst="rect">
            <a:avLst/>
          </a:prstGeom>
        </p:spPr>
      </p:pic>
      <p:sp>
        <p:nvSpPr>
          <p:cNvPr id="2" name="Title 1">
            <a:extLst>
              <a:ext uri="{FF2B5EF4-FFF2-40B4-BE49-F238E27FC236}">
                <a16:creationId xmlns:a16="http://schemas.microsoft.com/office/drawing/2014/main" id="{5194A7D4-5DE6-0286-2EFB-3737C09FDFBA}"/>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Roof Slabs</a:t>
            </a:r>
          </a:p>
        </p:txBody>
      </p:sp>
    </p:spTree>
    <p:extLst>
      <p:ext uri="{BB962C8B-B14F-4D97-AF65-F5344CB8AC3E}">
        <p14:creationId xmlns:p14="http://schemas.microsoft.com/office/powerpoint/2010/main" val="216910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13DC-CE79-9C61-4AB4-34940C6DB256}"/>
              </a:ext>
            </a:extLst>
          </p:cNvPr>
          <p:cNvSpPr>
            <a:spLocks noGrp="1"/>
          </p:cNvSpPr>
          <p:nvPr>
            <p:ph type="title"/>
          </p:nvPr>
        </p:nvSpPr>
        <p:spPr>
          <a:xfrm>
            <a:off x="838200" y="365125"/>
            <a:ext cx="10515600" cy="777875"/>
          </a:xfrm>
        </p:spPr>
        <p:txBody>
          <a:bodyPr>
            <a:normAutofit/>
          </a:bodyPr>
          <a:lstStyle/>
          <a:p>
            <a:r>
              <a:rPr lang="en-US" sz="3200" dirty="0">
                <a:solidFill>
                  <a:srgbClr val="FF0000"/>
                </a:solidFill>
              </a:rPr>
              <a:t>Flat Slabs</a:t>
            </a:r>
          </a:p>
        </p:txBody>
      </p:sp>
      <p:pic>
        <p:nvPicPr>
          <p:cNvPr id="4" name="Content Placeholder 3">
            <a:extLst>
              <a:ext uri="{FF2B5EF4-FFF2-40B4-BE49-F238E27FC236}">
                <a16:creationId xmlns:a16="http://schemas.microsoft.com/office/drawing/2014/main" id="{7CCAFB49-24C6-ADC5-7760-7744CF119E9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4550" y="1583871"/>
            <a:ext cx="8327571" cy="5055006"/>
          </a:xfrm>
          <a:prstGeom prst="rect">
            <a:avLst/>
          </a:prstGeom>
          <a:noFill/>
          <a:ln>
            <a:noFill/>
          </a:ln>
        </p:spPr>
      </p:pic>
    </p:spTree>
    <p:extLst>
      <p:ext uri="{BB962C8B-B14F-4D97-AF65-F5344CB8AC3E}">
        <p14:creationId xmlns:p14="http://schemas.microsoft.com/office/powerpoint/2010/main" val="20819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E9F8B-CBFC-B199-FE1A-36F61A81D8A8}"/>
              </a:ext>
            </a:extLst>
          </p:cNvPr>
          <p:cNvSpPr>
            <a:spLocks noGrp="1"/>
          </p:cNvSpPr>
          <p:nvPr>
            <p:ph type="title"/>
          </p:nvPr>
        </p:nvSpPr>
        <p:spPr>
          <a:xfrm>
            <a:off x="638882" y="639193"/>
            <a:ext cx="2814611" cy="2533775"/>
          </a:xfrm>
        </p:spPr>
        <p:txBody>
          <a:bodyPr vert="horz" lIns="91440" tIns="45720" rIns="91440" bIns="45720" rtlCol="0" anchor="b">
            <a:normAutofit/>
          </a:bodyPr>
          <a:lstStyle/>
          <a:p>
            <a:r>
              <a:rPr lang="en-US" sz="3200" kern="1200" dirty="0">
                <a:solidFill>
                  <a:srgbClr val="FF0000"/>
                </a:solidFill>
                <a:latin typeface="+mj-lt"/>
                <a:ea typeface="+mj-ea"/>
                <a:cs typeface="+mj-cs"/>
              </a:rPr>
              <a:t>Ribbed Slabs</a:t>
            </a: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2624FF0-54C0-2E81-4BCB-D78478DF9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092375" y="857250"/>
            <a:ext cx="7776537" cy="5794683"/>
          </a:xfrm>
          <a:prstGeom prst="rect">
            <a:avLst/>
          </a:prstGeom>
          <a:noFill/>
        </p:spPr>
      </p:pic>
    </p:spTree>
    <p:extLst>
      <p:ext uri="{BB962C8B-B14F-4D97-AF65-F5344CB8AC3E}">
        <p14:creationId xmlns:p14="http://schemas.microsoft.com/office/powerpoint/2010/main" val="7227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6F40-0D82-F15B-EF96-8B121772DBB7}"/>
              </a:ext>
            </a:extLst>
          </p:cNvPr>
          <p:cNvSpPr>
            <a:spLocks noGrp="1"/>
          </p:cNvSpPr>
          <p:nvPr>
            <p:ph type="title"/>
          </p:nvPr>
        </p:nvSpPr>
        <p:spPr>
          <a:xfrm>
            <a:off x="838200" y="365125"/>
            <a:ext cx="10515600" cy="786039"/>
          </a:xfrm>
        </p:spPr>
        <p:txBody>
          <a:bodyPr>
            <a:normAutofit/>
          </a:bodyPr>
          <a:lstStyle/>
          <a:p>
            <a:r>
              <a:rPr lang="en-US" sz="3200" dirty="0">
                <a:solidFill>
                  <a:srgbClr val="FF0000"/>
                </a:solidFill>
              </a:rPr>
              <a:t>Design Of Slabs</a:t>
            </a:r>
          </a:p>
        </p:txBody>
      </p:sp>
      <p:sp>
        <p:nvSpPr>
          <p:cNvPr id="3" name="Content Placeholder 2">
            <a:extLst>
              <a:ext uri="{FF2B5EF4-FFF2-40B4-BE49-F238E27FC236}">
                <a16:creationId xmlns:a16="http://schemas.microsoft.com/office/drawing/2014/main" id="{A523CFAB-5D16-E81A-57E9-F34640F7ADB3}"/>
              </a:ext>
            </a:extLst>
          </p:cNvPr>
          <p:cNvSpPr>
            <a:spLocks noGrp="1"/>
          </p:cNvSpPr>
          <p:nvPr>
            <p:ph idx="1"/>
          </p:nvPr>
        </p:nvSpPr>
        <p:spPr>
          <a:xfrm>
            <a:off x="838200" y="1151164"/>
            <a:ext cx="10515600" cy="5025799"/>
          </a:xfrm>
        </p:spPr>
        <p:txBody>
          <a:bodyPr>
            <a:normAutofit/>
          </a:bodyPr>
          <a:lstStyle/>
          <a:p>
            <a:pPr algn="l"/>
            <a:r>
              <a:rPr lang="en-GB" sz="1800" b="0" i="0" u="none" strike="noStrike" baseline="0" dirty="0">
                <a:solidFill>
                  <a:srgbClr val="FF0000"/>
                </a:solidFill>
                <a:latin typeface="Generic382-Regular"/>
              </a:rPr>
              <a:t>Design of Prestressed Concrete One-Way Slabs                                                                                                                       </a:t>
            </a:r>
            <a:r>
              <a:rPr lang="en-GB" sz="1800" b="0" i="0" u="none" strike="noStrike" baseline="0" dirty="0">
                <a:solidFill>
                  <a:srgbClr val="231F20"/>
                </a:solidFill>
                <a:latin typeface="Generic383-Regular"/>
              </a:rPr>
              <a:t>The design of prestressed concrete one-way slabs spanning between parallel supports is based on the principles of designing members for flexure. One-way slabs may be continuous over one or </a:t>
            </a:r>
            <a:r>
              <a:rPr lang="en-US" sz="1800" b="0" i="0" u="none" strike="noStrike" baseline="0" dirty="0">
                <a:solidFill>
                  <a:srgbClr val="231F20"/>
                </a:solidFill>
                <a:latin typeface="Generic383-Regular"/>
              </a:rPr>
              <a:t>several supports. </a:t>
            </a:r>
            <a:r>
              <a:rPr lang="en-GB" sz="1800" b="0" i="0" u="none" strike="noStrike" baseline="0" dirty="0">
                <a:solidFill>
                  <a:srgbClr val="231F20"/>
                </a:solidFill>
                <a:latin typeface="Generic383-Regular"/>
              </a:rPr>
              <a:t>Simple or continuous slabs are analysed for design moments by considering a unit width of the slab.</a:t>
            </a:r>
            <a:r>
              <a:rPr lang="en-US" sz="1800" b="0" i="0" u="none" strike="noStrike" baseline="0" dirty="0">
                <a:solidFill>
                  <a:srgbClr val="231F20"/>
                </a:solidFill>
                <a:latin typeface="Generic383-Regular"/>
              </a:rPr>
              <a:t> The slabs designed should </a:t>
            </a:r>
            <a:r>
              <a:rPr lang="en-GB" sz="1800" b="0" i="0" u="none" strike="noStrike" baseline="0" dirty="0">
                <a:solidFill>
                  <a:srgbClr val="231F20"/>
                </a:solidFill>
                <a:latin typeface="Generic383-Regular"/>
              </a:rPr>
              <a:t>conform to the requirements of serviceability and strength. The serviceability requirements include limiting deflections and cracking under working loads, as </a:t>
            </a:r>
            <a:r>
              <a:rPr lang="en-US" sz="1800" b="0" i="0" u="none" strike="noStrike" baseline="0" dirty="0">
                <a:solidFill>
                  <a:srgbClr val="231F20"/>
                </a:solidFill>
                <a:latin typeface="Generic383-Regular"/>
              </a:rPr>
              <a:t>prescribed in the codes.</a:t>
            </a:r>
            <a:r>
              <a:rPr lang="en-GB" sz="1800" b="0" i="0" u="none" strike="noStrike" baseline="0" dirty="0">
                <a:solidFill>
                  <a:srgbClr val="231F20"/>
                </a:solidFill>
                <a:latin typeface="Generic382-Regular"/>
              </a:rPr>
              <a:t> </a:t>
            </a:r>
            <a:r>
              <a:rPr lang="en-GB" sz="1800" b="0" i="0" u="none" strike="noStrike" baseline="0" dirty="0">
                <a:solidFill>
                  <a:srgbClr val="FF0000"/>
                </a:solidFill>
                <a:latin typeface="Generic382-Regular"/>
              </a:rPr>
              <a:t>Design of Prestressed Concrete Two-Way Slabs                                                                                                                    </a:t>
            </a:r>
            <a:r>
              <a:rPr lang="en-GB" sz="1800" b="0" i="0" u="none" strike="noStrike" baseline="0" dirty="0">
                <a:solidFill>
                  <a:srgbClr val="231F20"/>
                </a:solidFill>
                <a:latin typeface="Generic383-Regular"/>
              </a:rPr>
              <a:t>The design of a two-way slab supported on all four sides involves the computation of bending moments in the principal directions of the slab. The bending moment coefficients, shown in Table 17.2, are provided for by the British standard BS EN: 1992–1–1 for the design of two-way slabs, simply supported on all four sides without any adequate provision to resist torsion and the lifting of corners.</a:t>
            </a:r>
          </a:p>
          <a:p>
            <a:pPr algn="l"/>
            <a:r>
              <a:rPr lang="en-GB" sz="1800" b="0" i="0" u="none" strike="noStrike" baseline="0" dirty="0">
                <a:solidFill>
                  <a:srgbClr val="FF0000"/>
                </a:solidFill>
                <a:latin typeface="Generic385-Regular"/>
              </a:rPr>
              <a:t>Table 17.2 </a:t>
            </a:r>
            <a:r>
              <a:rPr lang="en-GB" sz="1800" b="0" i="0" u="none" strike="noStrike" baseline="0" dirty="0">
                <a:solidFill>
                  <a:srgbClr val="231F20"/>
                </a:solidFill>
                <a:latin typeface="Generic386-Regular"/>
              </a:rPr>
              <a:t>Bending moment coefficients for slabs spanning in two-directions at right angles, simply supported on four sides (British Standard </a:t>
            </a:r>
            <a:r>
              <a:rPr lang="en-US" sz="1800" b="0" i="0" u="none" strike="noStrike" baseline="0" dirty="0">
                <a:solidFill>
                  <a:srgbClr val="231F20"/>
                </a:solidFill>
                <a:latin typeface="Generic386-Regular"/>
              </a:rPr>
              <a:t>BS EN: 1992–1–1).</a:t>
            </a:r>
          </a:p>
          <a:p>
            <a:pPr algn="l"/>
            <a:endParaRPr lang="en-US" sz="1800" b="0" i="0" u="none" strike="noStrike" baseline="0" dirty="0">
              <a:solidFill>
                <a:srgbClr val="231F20"/>
              </a:solidFill>
              <a:latin typeface="Generic386-Regular"/>
            </a:endParaRPr>
          </a:p>
        </p:txBody>
      </p:sp>
      <p:pic>
        <p:nvPicPr>
          <p:cNvPr id="5" name="Picture 4">
            <a:extLst>
              <a:ext uri="{FF2B5EF4-FFF2-40B4-BE49-F238E27FC236}">
                <a16:creationId xmlns:a16="http://schemas.microsoft.com/office/drawing/2014/main" id="{E514129D-2DCA-D4E7-34C4-C1D5954E0BB2}"/>
              </a:ext>
            </a:extLst>
          </p:cNvPr>
          <p:cNvPicPr>
            <a:picLocks noChangeAspect="1"/>
          </p:cNvPicPr>
          <p:nvPr/>
        </p:nvPicPr>
        <p:blipFill>
          <a:blip r:embed="rId2"/>
          <a:stretch>
            <a:fillRect/>
          </a:stretch>
        </p:blipFill>
        <p:spPr>
          <a:xfrm>
            <a:off x="1218880" y="4539503"/>
            <a:ext cx="9395012" cy="1550894"/>
          </a:xfrm>
          <a:prstGeom prst="rect">
            <a:avLst/>
          </a:prstGeom>
        </p:spPr>
      </p:pic>
    </p:spTree>
    <p:extLst>
      <p:ext uri="{BB962C8B-B14F-4D97-AF65-F5344CB8AC3E}">
        <p14:creationId xmlns:p14="http://schemas.microsoft.com/office/powerpoint/2010/main" val="255950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E385-0483-AEB4-C863-EEF6973FCBB3}"/>
              </a:ext>
            </a:extLst>
          </p:cNvPr>
          <p:cNvSpPr>
            <a:spLocks noGrp="1"/>
          </p:cNvSpPr>
          <p:nvPr>
            <p:ph type="title"/>
          </p:nvPr>
        </p:nvSpPr>
        <p:spPr>
          <a:xfrm>
            <a:off x="838200" y="365125"/>
            <a:ext cx="10515600" cy="892175"/>
          </a:xfrm>
        </p:spPr>
        <p:txBody>
          <a:bodyPr>
            <a:normAutofit fontScale="90000"/>
          </a:bodyPr>
          <a:lstStyle/>
          <a:p>
            <a:pPr marL="228600" marR="0" lvl="0" indent="-228600" defTabSz="914400" rtl="0" eaLnBrk="1" fontAlgn="auto" latinLnBrk="0" hangingPunct="1">
              <a:lnSpc>
                <a:spcPct val="90000"/>
              </a:lnSpc>
              <a:spcBef>
                <a:spcPts val="1000"/>
              </a:spcBef>
              <a:spcAft>
                <a:spcPts val="0"/>
              </a:spcAft>
              <a:tabLst/>
              <a:defRPr/>
            </a:pPr>
            <a:r>
              <a:rPr kumimoji="0" lang="en-GB" sz="2400" b="0" i="0" u="none" strike="noStrike" kern="1200" cap="none" spc="0" normalizeH="0" baseline="0" noProof="0" dirty="0">
                <a:ln>
                  <a:noFill/>
                </a:ln>
                <a:solidFill>
                  <a:srgbClr val="FF0000"/>
                </a:solidFill>
                <a:effectLst/>
                <a:uLnTx/>
                <a:uFillTx/>
                <a:latin typeface="Generic382-Regular"/>
                <a:ea typeface="+mn-ea"/>
                <a:cs typeface="+mn-cs"/>
              </a:rPr>
              <a:t>Design of Prestressed Concrete Simple Flat Slabs</a:t>
            </a:r>
            <a:br>
              <a:rPr kumimoji="0" lang="en-GB" sz="1800" b="0" i="0" u="none" strike="noStrike" kern="1200" cap="none" spc="0" normalizeH="0" baseline="0" noProof="0" dirty="0">
                <a:ln>
                  <a:noFill/>
                </a:ln>
                <a:solidFill>
                  <a:srgbClr val="231F20"/>
                </a:solidFill>
                <a:effectLst/>
                <a:uLnTx/>
                <a:uFillTx/>
                <a:latin typeface="Generic382-Regular"/>
                <a:ea typeface="+mn-ea"/>
                <a:cs typeface="+mn-cs"/>
              </a:rPr>
            </a:br>
            <a:endParaRPr lang="en-US" dirty="0"/>
          </a:p>
        </p:txBody>
      </p:sp>
      <p:sp>
        <p:nvSpPr>
          <p:cNvPr id="3" name="Content Placeholder 2">
            <a:extLst>
              <a:ext uri="{FF2B5EF4-FFF2-40B4-BE49-F238E27FC236}">
                <a16:creationId xmlns:a16="http://schemas.microsoft.com/office/drawing/2014/main" id="{59AFDEF6-BBA1-A99B-D6D4-1B1827CA8809}"/>
              </a:ext>
            </a:extLst>
          </p:cNvPr>
          <p:cNvSpPr>
            <a:spLocks noGrp="1"/>
          </p:cNvSpPr>
          <p:nvPr>
            <p:ph idx="1"/>
          </p:nvPr>
        </p:nvSpPr>
        <p:spPr>
          <a:xfrm>
            <a:off x="838200" y="1436914"/>
            <a:ext cx="10515600" cy="4740049"/>
          </a:xfrm>
        </p:spPr>
        <p:txBody>
          <a:bodyPr/>
          <a:lstStyle/>
          <a:p>
            <a:pPr algn="l"/>
            <a:r>
              <a:rPr lang="en-GB" sz="1800" b="0" i="0" u="none" strike="noStrike" baseline="0" dirty="0">
                <a:solidFill>
                  <a:srgbClr val="231F20"/>
                </a:solidFill>
                <a:latin typeface="Generic383-Regular"/>
              </a:rPr>
              <a:t>A simple prestressed flat slab is generally supported by a network of columns without beams and prestressed in two perpendicular directions. The design of a typical simple flat slab, shown in Fig. 17.6, involves the analysis of moments in the two principal directions so that cables may be arranged to resist these moments. The slab is analysed as a one-way slab and the total number of cables required to resist the moments in each of the two principal directions </a:t>
            </a:r>
            <a:r>
              <a:rPr lang="en-US" sz="1800" b="0" i="0" u="none" strike="noStrike" baseline="0" dirty="0">
                <a:solidFill>
                  <a:srgbClr val="231F20"/>
                </a:solidFill>
                <a:latin typeface="Generic383-Regular"/>
              </a:rPr>
              <a:t>is determined.</a:t>
            </a:r>
          </a:p>
          <a:p>
            <a:pPr algn="l"/>
            <a:endParaRPr lang="en-US" dirty="0"/>
          </a:p>
        </p:txBody>
      </p:sp>
      <p:pic>
        <p:nvPicPr>
          <p:cNvPr id="5" name="Picture 4">
            <a:extLst>
              <a:ext uri="{FF2B5EF4-FFF2-40B4-BE49-F238E27FC236}">
                <a16:creationId xmlns:a16="http://schemas.microsoft.com/office/drawing/2014/main" id="{52337A1D-AF97-E7BD-BC8F-1EBD919B2219}"/>
              </a:ext>
            </a:extLst>
          </p:cNvPr>
          <p:cNvPicPr>
            <a:picLocks noChangeAspect="1"/>
          </p:cNvPicPr>
          <p:nvPr/>
        </p:nvPicPr>
        <p:blipFill>
          <a:blip r:embed="rId2"/>
          <a:stretch>
            <a:fillRect/>
          </a:stretch>
        </p:blipFill>
        <p:spPr>
          <a:xfrm>
            <a:off x="3233394" y="2853243"/>
            <a:ext cx="6617616" cy="3896350"/>
          </a:xfrm>
          <a:prstGeom prst="rect">
            <a:avLst/>
          </a:prstGeom>
        </p:spPr>
      </p:pic>
    </p:spTree>
    <p:extLst>
      <p:ext uri="{BB962C8B-B14F-4D97-AF65-F5344CB8AC3E}">
        <p14:creationId xmlns:p14="http://schemas.microsoft.com/office/powerpoint/2010/main" val="321021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A27C-3920-9CA7-B3F2-668F72DB0CEB}"/>
              </a:ext>
            </a:extLst>
          </p:cNvPr>
          <p:cNvSpPr>
            <a:spLocks noGrp="1"/>
          </p:cNvSpPr>
          <p:nvPr>
            <p:ph type="title"/>
          </p:nvPr>
        </p:nvSpPr>
        <p:spPr>
          <a:xfrm>
            <a:off x="838200" y="365126"/>
            <a:ext cx="10515600" cy="859518"/>
          </a:xfrm>
        </p:spPr>
        <p:txBody>
          <a:bodyPr>
            <a:normAutofit fontScale="90000"/>
          </a:bodyPr>
          <a:lstStyle/>
          <a:p>
            <a:pPr marL="228600" marR="0" lvl="0" indent="-228600" defTabSz="914400" rtl="0" eaLnBrk="1" fontAlgn="auto" latinLnBrk="0" hangingPunct="1">
              <a:lnSpc>
                <a:spcPct val="90000"/>
              </a:lnSpc>
              <a:spcBef>
                <a:spcPts val="1000"/>
              </a:spcBef>
              <a:spcAft>
                <a:spcPts val="0"/>
              </a:spcAft>
              <a:tabLst/>
              <a:defRPr/>
            </a:pPr>
            <a:r>
              <a:rPr kumimoji="0" lang="en-GB" sz="3200" b="0" i="0" u="none" strike="noStrike" kern="1200" cap="none" spc="0" normalizeH="0" baseline="0" noProof="0" dirty="0">
                <a:ln>
                  <a:noFill/>
                </a:ln>
                <a:solidFill>
                  <a:srgbClr val="FF0000"/>
                </a:solidFill>
                <a:effectLst/>
                <a:uLnTx/>
                <a:uFillTx/>
                <a:latin typeface="Generic382-Regular"/>
                <a:ea typeface="+mn-ea"/>
                <a:cs typeface="+mn-cs"/>
              </a:rPr>
              <a:t>Design of Prestressed Concrete Continuous Flat </a:t>
            </a:r>
            <a:r>
              <a:rPr kumimoji="0" lang="en-US" sz="3200" b="0" i="0" u="none" strike="noStrike" kern="1200" cap="none" spc="0" normalizeH="0" baseline="0" noProof="0" dirty="0">
                <a:ln>
                  <a:noFill/>
                </a:ln>
                <a:solidFill>
                  <a:srgbClr val="FF0000"/>
                </a:solidFill>
                <a:effectLst/>
                <a:uLnTx/>
                <a:uFillTx/>
                <a:latin typeface="Generic382-Regular"/>
                <a:ea typeface="+mn-ea"/>
                <a:cs typeface="+mn-cs"/>
              </a:rPr>
              <a:t>Slab Floors</a:t>
            </a:r>
            <a:br>
              <a:rPr kumimoji="0" lang="en-US" sz="3200" b="0" i="0" u="none" strike="noStrike" kern="1200" cap="none" spc="0" normalizeH="0" baseline="0" noProof="0" dirty="0">
                <a:ln>
                  <a:noFill/>
                </a:ln>
                <a:solidFill>
                  <a:srgbClr val="FF0000"/>
                </a:solidFill>
                <a:effectLst/>
                <a:uLnTx/>
                <a:uFillTx/>
                <a:latin typeface="Generic382-Regular"/>
                <a:ea typeface="+mn-ea"/>
                <a:cs typeface="+mn-cs"/>
              </a:rPr>
            </a:br>
            <a:endParaRPr lang="en-US" sz="3200" dirty="0">
              <a:solidFill>
                <a:srgbClr val="FF0000"/>
              </a:solidFill>
            </a:endParaRPr>
          </a:p>
        </p:txBody>
      </p:sp>
      <p:sp>
        <p:nvSpPr>
          <p:cNvPr id="3" name="Content Placeholder 2">
            <a:extLst>
              <a:ext uri="{FF2B5EF4-FFF2-40B4-BE49-F238E27FC236}">
                <a16:creationId xmlns:a16="http://schemas.microsoft.com/office/drawing/2014/main" id="{6B179A00-81AC-3F1F-8680-5801326098A9}"/>
              </a:ext>
            </a:extLst>
          </p:cNvPr>
          <p:cNvSpPr>
            <a:spLocks noGrp="1"/>
          </p:cNvSpPr>
          <p:nvPr>
            <p:ph idx="1"/>
          </p:nvPr>
        </p:nvSpPr>
        <p:spPr>
          <a:xfrm>
            <a:off x="838200" y="1314450"/>
            <a:ext cx="10515600" cy="5543550"/>
          </a:xfrm>
        </p:spPr>
        <p:txBody>
          <a:bodyPr/>
          <a:lstStyle/>
          <a:p>
            <a:pPr algn="l"/>
            <a:r>
              <a:rPr lang="en-GB" sz="1800" b="0" i="0" u="none" strike="noStrike" baseline="0" dirty="0">
                <a:solidFill>
                  <a:srgbClr val="231F20"/>
                </a:solidFill>
                <a:latin typeface="Generic383-Regular"/>
              </a:rPr>
              <a:t>The design principles of continuous flat slab floors are similar to those of </a:t>
            </a:r>
            <a:r>
              <a:rPr lang="en-GB" sz="1800" b="0" i="0" u="none" strike="noStrike" baseline="0" dirty="0" err="1">
                <a:solidFill>
                  <a:srgbClr val="231F20"/>
                </a:solidFill>
                <a:latin typeface="Generic383-Regular"/>
              </a:rPr>
              <a:t>twoway</a:t>
            </a:r>
            <a:r>
              <a:rPr lang="en-GB" sz="1800" dirty="0">
                <a:solidFill>
                  <a:srgbClr val="231F20"/>
                </a:solidFill>
                <a:latin typeface="Generic383-Regular"/>
              </a:rPr>
              <a:t> </a:t>
            </a:r>
            <a:r>
              <a:rPr lang="en-GB" sz="1800" b="0" i="0" u="none" strike="noStrike" baseline="0" dirty="0">
                <a:solidFill>
                  <a:srgbClr val="231F20"/>
                </a:solidFill>
                <a:latin typeface="Generic383-Regular"/>
              </a:rPr>
              <a:t>reinforced concrete slabs. A strip of slab of unit width, continuous over supports, is analysed as a continuous beam. Prestressing of continuous slab results in secondary moments. If the cable profile is concordant, secondary moments can be eliminated. The maximum span up to which prestressed lift slabs are economical depends upon the type of slab. According to Libby22, solid slabs have a practical limitation of about 10 m while waffle or coffered slabs may be economical up to 16 m.</a:t>
            </a:r>
            <a:endParaRPr lang="en-US" dirty="0"/>
          </a:p>
        </p:txBody>
      </p:sp>
    </p:spTree>
    <p:extLst>
      <p:ext uri="{BB962C8B-B14F-4D97-AF65-F5344CB8AC3E}">
        <p14:creationId xmlns:p14="http://schemas.microsoft.com/office/powerpoint/2010/main" val="3763835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266</TotalTime>
  <Words>3779</Words>
  <Application>Microsoft Office PowerPoint</Application>
  <PresentationFormat>Widescreen</PresentationFormat>
  <Paragraphs>60</Paragraphs>
  <Slides>26</Slides>
  <Notes>0</Notes>
  <HiddenSlides>0</HiddenSlides>
  <MMClips>0</MMClips>
  <ScaleCrop>false</ScaleCrop>
  <HeadingPairs>
    <vt:vector size="6" baseType="variant">
      <vt:variant>
        <vt:lpstr>Fonts Used</vt:lpstr>
      </vt:variant>
      <vt:variant>
        <vt:i4>29</vt:i4>
      </vt:variant>
      <vt:variant>
        <vt:lpstr>Theme</vt:lpstr>
      </vt:variant>
      <vt:variant>
        <vt:i4>1</vt:i4>
      </vt:variant>
      <vt:variant>
        <vt:lpstr>Slide Titles</vt:lpstr>
      </vt:variant>
      <vt:variant>
        <vt:i4>26</vt:i4>
      </vt:variant>
    </vt:vector>
  </HeadingPairs>
  <TitlesOfParts>
    <vt:vector size="56" baseType="lpstr">
      <vt:lpstr>Aptos</vt:lpstr>
      <vt:lpstr>Aptos Display</vt:lpstr>
      <vt:lpstr>Arial</vt:lpstr>
      <vt:lpstr>Generic382-Regular</vt:lpstr>
      <vt:lpstr>Generic383-Regular</vt:lpstr>
      <vt:lpstr>Generic385-Regular</vt:lpstr>
      <vt:lpstr>Generic386-Regular</vt:lpstr>
      <vt:lpstr>Generic425-Regular</vt:lpstr>
      <vt:lpstr>Generic426-Regular</vt:lpstr>
      <vt:lpstr>Generic462-Regular</vt:lpstr>
      <vt:lpstr>Generic463-Regular</vt:lpstr>
      <vt:lpstr>Generic465-Regular</vt:lpstr>
      <vt:lpstr>Generic527-Regular</vt:lpstr>
      <vt:lpstr>Generic528-Regular</vt:lpstr>
      <vt:lpstr>Generic529-Regular</vt:lpstr>
      <vt:lpstr>Generic541-Regular</vt:lpstr>
      <vt:lpstr>Generic542-Regular</vt:lpstr>
      <vt:lpstr>Generic572-Regular</vt:lpstr>
      <vt:lpstr>Generic573-Regular</vt:lpstr>
      <vt:lpstr>Generic574-Regular</vt:lpstr>
      <vt:lpstr>Generic575-Regular</vt:lpstr>
      <vt:lpstr>Generic576-Regular</vt:lpstr>
      <vt:lpstr>Generic583-Regular</vt:lpstr>
      <vt:lpstr>Generic584-Regular</vt:lpstr>
      <vt:lpstr>Generic585-Regular</vt:lpstr>
      <vt:lpstr>Generic586-Regular</vt:lpstr>
      <vt:lpstr>Generic601-Regular</vt:lpstr>
      <vt:lpstr>Generic602-Regular</vt:lpstr>
      <vt:lpstr>Generic603-Regular</vt:lpstr>
      <vt:lpstr>Office Theme</vt:lpstr>
      <vt:lpstr>Prestressed Concrete</vt:lpstr>
      <vt:lpstr>Types of slabs</vt:lpstr>
      <vt:lpstr>Floor Slabs</vt:lpstr>
      <vt:lpstr>Roof Slabs</vt:lpstr>
      <vt:lpstr>Flat Slabs</vt:lpstr>
      <vt:lpstr>Ribbed Slabs</vt:lpstr>
      <vt:lpstr>Design Of Slabs</vt:lpstr>
      <vt:lpstr>Design of Prestressed Concrete Simple Flat Slabs </vt:lpstr>
      <vt:lpstr>Design of Prestressed Concrete Continuous Flat Slab Floors </vt:lpstr>
      <vt:lpstr>Prestressed Concrete Poles </vt:lpstr>
      <vt:lpstr>Shapes of Prestressed Concrete Poles </vt:lpstr>
      <vt:lpstr>Design Considerations </vt:lpstr>
      <vt:lpstr>Prestressed Concrete Piles </vt:lpstr>
      <vt:lpstr>Continued</vt:lpstr>
      <vt:lpstr>Types and Cross-sectional Shapes of Prestressed Concrete Piles  </vt:lpstr>
      <vt:lpstr>Shapes of Piles</vt:lpstr>
      <vt:lpstr>Prestressed Concrete Railway Sleepers </vt:lpstr>
      <vt:lpstr>Prestressed Concrete Pavements </vt:lpstr>
      <vt:lpstr>Prestressed Concrete Bridges</vt:lpstr>
      <vt:lpstr>Planning and Economical Aspects</vt:lpstr>
      <vt:lpstr>Construction Management </vt:lpstr>
      <vt:lpstr>Prestressed High-Performance Concrete</vt:lpstr>
      <vt:lpstr>Prestressed Nano Concrete</vt:lpstr>
      <vt:lpstr>Continued</vt:lpstr>
      <vt:lpstr>Precast Prestressed Concrete Structures</vt:lpstr>
      <vt:lpstr>Structural Elements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Prestressed Concrete</dc:title>
  <dc:creator>Princess Tammykins</dc:creator>
  <cp:lastModifiedBy>Princess Tammykins</cp:lastModifiedBy>
  <cp:revision>2</cp:revision>
  <dcterms:created xsi:type="dcterms:W3CDTF">2024-04-09T18:38:08Z</dcterms:created>
  <dcterms:modified xsi:type="dcterms:W3CDTF">2024-07-01T12:20:11Z</dcterms:modified>
</cp:coreProperties>
</file>