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96" r:id="rId2"/>
    <p:sldId id="265" r:id="rId3"/>
    <p:sldId id="267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1" r:id="rId16"/>
    <p:sldId id="28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0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D08B5-9C50-46C3-851A-5853076EB05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398C-1435-4BE4-A853-EAEBBC86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398C-1435-4BE4-A853-EAEBBC86E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C11D-000D-44FD-AEC1-B78BF9FF51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1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/>
              </a:rPr>
              <a:t>Predicted mean vote 	Predicted percentage dissatisfied 	</a:t>
            </a:r>
          </a:p>
          <a:p>
            <a:endParaRPr lang="en-US" sz="1200" b="0" i="0" u="none" strike="noStrike" baseline="0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398C-1435-4BE4-A853-EAEBBC86E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DC433-FD3A-41A4-9526-DAB7D594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05D159-3B17-4A56-822E-76AA6A7A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8C141-92CE-4BBE-9B49-D5467A1F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1CA9F3-2883-4F7C-A2A7-0D6B9B17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AFAAAA-6E7B-4814-9589-83B80A1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18C98-60B9-4FFB-A3BA-330A96C0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FF7DB2-9D44-4086-B4BC-0650EE13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F1543D-57F1-4C24-ADAB-0747191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015D1-74F5-445D-93BD-350CF430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8EE55-D708-41BD-8D88-8512E90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2802F6-9265-498D-BDE0-06BFEB42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E3082D-0EB8-4A90-9B36-B4B9B755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AAD6F-CA70-44E6-B153-7C0D44CF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894FC-ABE3-4EE4-9D2A-154E72B8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3B6829-B73A-4815-9073-B0C917DA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5DEB5-3572-442F-A290-55901D6C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D2A96-6ED7-49D7-AE9F-2FD349B4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C192C-5A98-483F-A29A-BF49AF7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8EC7FE-C111-4C8D-A741-ED974496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43608-6714-474B-A4CF-30BBC350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61192-25EE-474D-92AB-DFD52255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7DA95B-133C-44FC-85AD-50DA2827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4E21D1-4155-4437-A6B8-DB7995E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A2D9E-0B1A-412A-B571-FE91B6AC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DC8CA-5D56-4F01-9A81-99C49265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0C532-673D-4152-9A62-FFAB708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041804-656B-4FEA-8A58-70EE36C9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DA848A-8802-4C8C-B4B6-3D8AFCB3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D9AA8-6DE6-4E0D-94AB-16B1D0D3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967392-3C0F-4EF5-9535-7E4117F7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BD2A7F-F6A4-46CE-B684-048CBF3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CA568-1494-4148-B153-84294D01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57A1BE-D8FF-4F34-876E-AAC136B1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5E2821-0F9E-4807-A9AD-8A02AC27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419855-88DD-4797-9C8B-34E9CC07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7F1F60-3B2B-4F32-ACE0-4834D4EFC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C391D4-3466-4345-9A6F-18BE5DB4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593322-7FC1-47D7-BC93-5F6A097F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9BC259-F42F-49E6-9A23-8FC49EAE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55CC5-A449-49A0-A511-F4D893C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E6B138-904E-47FC-AC51-347C42E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1D3CDE-6113-4057-8AF2-FE96E050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87695F-C7DD-478E-9120-AEB5B6A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993E78-309E-4D77-8D36-9DFBD832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1C0A35-4622-4969-95AD-A8954D1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84189C-9567-446C-90E9-63A3E6C6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E32EB-297D-4930-8C46-F1E8E542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75D986-7F7E-4E78-91F1-32ABFD35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9B631C-53E8-4437-A68A-6ECB8BA87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8F3946-E2F1-42C3-96F7-F6609D57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05A37F-AAAE-4175-A941-E8330F44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30D08E-8087-4EAB-B6F9-3A5430DF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FA139-46DD-4744-9982-90DBE53E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81E29-EFC9-4E3A-9ACF-BF1B41A1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1D4021-7A35-4988-956B-FE02D13B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03270A-5516-4F9D-89FA-97E38AC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ABE108-FB1B-401A-9C55-EB85E11F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F55A78-16C4-4C17-8C07-F015F65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935E4F-F018-4E31-B015-72825324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04EE1D-F0E2-4927-8BBD-B5C3EE87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6CDA4A-676D-4B0D-A639-7EC8AFC1F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15B8D7-0027-4F81-A67C-C81C8BF9B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97AAB4-1DB4-44A6-B910-5A7169F00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C038C5-E681-41E6-8588-CD2006A0D5FA}"/>
              </a:ext>
            </a:extLst>
          </p:cNvPr>
          <p:cNvSpPr txBox="1"/>
          <p:nvPr/>
        </p:nvSpPr>
        <p:spPr>
          <a:xfrm>
            <a:off x="0" y="17526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Perpetua" panose="02020502060401020303" pitchFamily="18" charset="0"/>
              </a:rPr>
              <a:t>Lecture </a:t>
            </a:r>
            <a:r>
              <a:rPr lang="en-US" sz="6000" b="1" dirty="0" smtClean="0">
                <a:latin typeface="Perpetua" panose="02020502060401020303" pitchFamily="18" charset="0"/>
              </a:rPr>
              <a:t>4</a:t>
            </a:r>
            <a:endParaRPr lang="en-US" sz="6000" b="1" dirty="0">
              <a:latin typeface="Perpetua" panose="02020502060401020303" pitchFamily="18" charset="0"/>
            </a:endParaRPr>
          </a:p>
          <a:p>
            <a:pPr algn="ctr"/>
            <a:r>
              <a:rPr lang="en-US" sz="6000" b="1" dirty="0">
                <a:solidFill>
                  <a:prstClr val="black"/>
                </a:solidFill>
                <a:latin typeface="Perpetua" panose="02020502060401020303" pitchFamily="18" charset="0"/>
              </a:rPr>
              <a:t>air </a:t>
            </a:r>
            <a:r>
              <a:rPr lang="en-US" sz="6000" b="1" dirty="0" smtClean="0">
                <a:solidFill>
                  <a:prstClr val="black"/>
                </a:solidFill>
                <a:latin typeface="Perpetua" panose="02020502060401020303" pitchFamily="18" charset="0"/>
              </a:rPr>
              <a:t>pollution &amp; air quality and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5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93774" cy="4023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32440" y="10886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26364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524000"/>
            <a:ext cx="78141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6891" y="15240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9518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828563" cy="5760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52600" y="15240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6883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r="16491" b="26955"/>
          <a:stretch/>
        </p:blipFill>
        <p:spPr bwMode="auto">
          <a:xfrm>
            <a:off x="914400" y="1215925"/>
            <a:ext cx="744766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0425" y="189376"/>
            <a:ext cx="3751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Perpetua" panose="02020502060401020303" pitchFamily="18" charset="0"/>
              </a:rPr>
              <a:t>Ventilation</a:t>
            </a:r>
          </a:p>
        </p:txBody>
      </p:sp>
    </p:spTree>
    <p:extLst>
      <p:ext uri="{BB962C8B-B14F-4D97-AF65-F5344CB8AC3E}">
        <p14:creationId xmlns:p14="http://schemas.microsoft.com/office/powerpoint/2010/main" val="3032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 r="10177" b="25147"/>
          <a:stretch/>
        </p:blipFill>
        <p:spPr bwMode="auto">
          <a:xfrm>
            <a:off x="152400" y="1143000"/>
            <a:ext cx="8837156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" b="9197"/>
          <a:stretch/>
        </p:blipFill>
        <p:spPr bwMode="auto">
          <a:xfrm>
            <a:off x="152399" y="1097279"/>
            <a:ext cx="8794502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3967" b="10906"/>
          <a:stretch/>
        </p:blipFill>
        <p:spPr bwMode="auto">
          <a:xfrm>
            <a:off x="152396" y="1066799"/>
            <a:ext cx="8872836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3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2412" b="6040"/>
          <a:stretch/>
        </p:blipFill>
        <p:spPr bwMode="auto">
          <a:xfrm>
            <a:off x="228600" y="838200"/>
            <a:ext cx="8684511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0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4478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Perpetua" panose="02020502060401020303" pitchFamily="18" charset="0"/>
              </a:rPr>
              <a:t>Pollution source control and ventilation improve health, comfort and productivity</a:t>
            </a:r>
            <a:endParaRPr lang="en-US" sz="2800" dirty="0">
              <a:latin typeface="Perpetua" panose="02020502060401020303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4997" r="3206" b="17695"/>
          <a:stretch/>
        </p:blipFill>
        <p:spPr bwMode="auto">
          <a:xfrm>
            <a:off x="234916" y="1465941"/>
            <a:ext cx="882656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8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2"/>
          <a:stretch/>
        </p:blipFill>
        <p:spPr bwMode="auto">
          <a:xfrm>
            <a:off x="609600" y="1447800"/>
            <a:ext cx="772751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447800"/>
            <a:ext cx="74334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Perpetua" panose="02020502060401020303" pitchFamily="18" charset="0"/>
              </a:rPr>
              <a:t>Indoor</a:t>
            </a:r>
            <a:r>
              <a:rPr lang="en-US" sz="2400" b="1" dirty="0">
                <a:latin typeface="Perpetua" panose="02020502060401020303" pitchFamily="18" charset="0"/>
              </a:rPr>
              <a:t> </a:t>
            </a:r>
            <a:r>
              <a:rPr lang="en-US" sz="4000" b="1" dirty="0">
                <a:latin typeface="Perpetua" panose="02020502060401020303" pitchFamily="18" charset="0"/>
              </a:rPr>
              <a:t>Environment</a:t>
            </a:r>
          </a:p>
          <a:p>
            <a:endParaRPr lang="en-US" sz="4000" b="1" dirty="0">
              <a:latin typeface="Perpetua" panose="02020502060401020303" pitchFamily="18" charset="0"/>
            </a:endParaRPr>
          </a:p>
          <a:p>
            <a:r>
              <a:rPr lang="en-US" sz="4000" dirty="0">
                <a:latin typeface="Perpetua" panose="02020502060401020303" pitchFamily="18" charset="0"/>
              </a:rPr>
              <a:t>•   Thermal Comfort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erpetua" panose="02020502060401020303" pitchFamily="18" charset="0"/>
              </a:rPr>
              <a:t>Air Quality </a:t>
            </a:r>
          </a:p>
          <a:p>
            <a:r>
              <a:rPr lang="en-US" sz="4000" dirty="0">
                <a:latin typeface="Perpetua" panose="02020502060401020303" pitchFamily="18" charset="0"/>
              </a:rPr>
              <a:t>•   Acoustic</a:t>
            </a:r>
          </a:p>
          <a:p>
            <a:r>
              <a:rPr lang="en-US" sz="4000" dirty="0">
                <a:latin typeface="Perpetua" panose="02020502060401020303" pitchFamily="18" charset="0"/>
              </a:rPr>
              <a:t>•   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04800"/>
            <a:ext cx="6368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Perpetua" panose="02020502060401020303" pitchFamily="18" charset="0"/>
              </a:rPr>
              <a:t>INDOOR AIR QUALITY</a:t>
            </a:r>
          </a:p>
        </p:txBody>
      </p:sp>
    </p:spTree>
    <p:extLst>
      <p:ext uri="{BB962C8B-B14F-4D97-AF65-F5344CB8AC3E}">
        <p14:creationId xmlns:p14="http://schemas.microsoft.com/office/powerpoint/2010/main" val="640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7443" b="10459"/>
          <a:stretch/>
        </p:blipFill>
        <p:spPr bwMode="auto">
          <a:xfrm>
            <a:off x="381000" y="1455057"/>
            <a:ext cx="83930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5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6" y="1143000"/>
            <a:ext cx="8412968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4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0971"/>
            <a:ext cx="8128791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1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371600"/>
            <a:ext cx="8035042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6656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7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00200"/>
            <a:ext cx="8991600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err="1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IAQ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  refers to the </a:t>
            </a:r>
            <a:r>
              <a:rPr lang="en-US" altLang="en-US" sz="2800" u="sng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quality of air 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inside buildings represented by </a:t>
            </a: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concentrations of pollutants 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and </a:t>
            </a:r>
            <a:r>
              <a:rPr lang="en-US" altLang="en-US" sz="2800" u="sng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thermal conditions 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that affect the health comfort, and performance of occupants.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729" y="1153924"/>
            <a:ext cx="281781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What is IAQ?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3232" y="152400"/>
            <a:ext cx="571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Indoor Air 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027569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Concept of IAQ will talking about </a:t>
            </a: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air conditioning 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and in air conditioning will talking about </a:t>
            </a: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cooling or heating of air 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and necessary to talking about </a:t>
            </a: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filtration of air</a:t>
            </a: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 and </a:t>
            </a: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controlling of all contamination</a:t>
            </a:r>
            <a:endParaRPr lang="en-US" sz="2400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81200"/>
            <a:ext cx="8839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People spend more than 90% of their time indoor </a:t>
            </a:r>
          </a:p>
          <a:p>
            <a:pPr marL="27432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Human health</a:t>
            </a:r>
          </a:p>
          <a:p>
            <a:pPr marL="27432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  <a:latin typeface="Perpetua" panose="02020502060401020303" pitchFamily="18" charset="0"/>
                <a:cs typeface="Andalus" pitchFamily="18" charset="-78"/>
              </a:rPr>
              <a:t>Better work outcome/productivity </a:t>
            </a:r>
          </a:p>
          <a:p>
            <a:pPr marL="27432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High thermal comfort</a:t>
            </a:r>
          </a:p>
          <a:p>
            <a:pPr marL="27432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Indoor air is 2 to 5 times more polluted than outdoor air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88730"/>
            <a:ext cx="370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Why the </a:t>
            </a:r>
            <a:r>
              <a:rPr lang="en-US" sz="2800" dirty="0" err="1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IAQ</a:t>
            </a:r>
            <a:r>
              <a:rPr lang="en-US" sz="2800" dirty="0">
                <a:solidFill>
                  <a:sysClr val="windowText" lastClr="000000"/>
                </a:solidFill>
                <a:latin typeface="Perpetua" panose="02020502060401020303" pitchFamily="18" charset="0"/>
                <a:cs typeface="Andalus" pitchFamily="18" charset="-78"/>
              </a:rPr>
              <a:t> is important?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52400"/>
            <a:ext cx="4195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Indoor Air quality</a:t>
            </a:r>
          </a:p>
        </p:txBody>
      </p:sp>
    </p:spTree>
    <p:extLst>
      <p:ext uri="{BB962C8B-B14F-4D97-AF65-F5344CB8AC3E}">
        <p14:creationId xmlns:p14="http://schemas.microsoft.com/office/powerpoint/2010/main" val="30442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6" t="11313" r="13097" b="21101"/>
          <a:stretch/>
        </p:blipFill>
        <p:spPr bwMode="auto">
          <a:xfrm>
            <a:off x="304800" y="936486"/>
            <a:ext cx="8418867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7244" y="1066801"/>
            <a:ext cx="552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Perpetua" panose="02020502060401020303" pitchFamily="18" charset="0"/>
              </a:rPr>
              <a:t>Thermal comfort standard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443" y="22860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35396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0945" r="5798" b="10065"/>
          <a:stretch/>
        </p:blipFill>
        <p:spPr bwMode="auto">
          <a:xfrm>
            <a:off x="180975" y="746440"/>
            <a:ext cx="8859498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4759" y="29029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26730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6981" r="11151" b="23814"/>
          <a:stretch/>
        </p:blipFill>
        <p:spPr bwMode="auto">
          <a:xfrm>
            <a:off x="131095" y="1219200"/>
            <a:ext cx="897956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16826" y="15240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12727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10822" r="16754" b="23376"/>
          <a:stretch/>
        </p:blipFill>
        <p:spPr bwMode="auto">
          <a:xfrm>
            <a:off x="380998" y="838200"/>
            <a:ext cx="8467021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77120" y="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232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9853" r="18211" b="28173"/>
          <a:stretch/>
        </p:blipFill>
        <p:spPr bwMode="auto">
          <a:xfrm>
            <a:off x="1581150" y="762000"/>
            <a:ext cx="6231699" cy="52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152400"/>
            <a:ext cx="3874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kern="0" dirty="0">
                <a:solidFill>
                  <a:prstClr val="black"/>
                </a:solidFill>
                <a:latin typeface="Perpetua" panose="02020502060401020303" pitchFamily="18" charset="0"/>
                <a:cs typeface="Andalus" pitchFamily="18" charset="-78"/>
              </a:rPr>
              <a:t>Thermal comfort</a:t>
            </a:r>
          </a:p>
        </p:txBody>
      </p:sp>
    </p:spTree>
    <p:extLst>
      <p:ext uri="{BB962C8B-B14F-4D97-AF65-F5344CB8AC3E}">
        <p14:creationId xmlns:p14="http://schemas.microsoft.com/office/powerpoint/2010/main" val="40346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167</Words>
  <Application>Microsoft Office PowerPoint</Application>
  <PresentationFormat>On-screen Show (4:3)</PresentationFormat>
  <Paragraphs>35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HAMEH</dc:creator>
  <cp:lastModifiedBy>user</cp:lastModifiedBy>
  <cp:revision>29</cp:revision>
  <dcterms:created xsi:type="dcterms:W3CDTF">2006-08-16T00:00:00Z</dcterms:created>
  <dcterms:modified xsi:type="dcterms:W3CDTF">2022-02-27T08:05:19Z</dcterms:modified>
</cp:coreProperties>
</file>