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embeddings/oleObject1.bin" ContentType="application/vnd.openxmlformats-officedocument.oleObject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3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ink/ink2.xml" ContentType="application/inkml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32"/>
  </p:notesMasterIdLst>
  <p:handoutMasterIdLst>
    <p:handoutMasterId r:id="rId33"/>
  </p:handoutMasterIdLst>
  <p:sldIdLst>
    <p:sldId id="440" r:id="rId3"/>
    <p:sldId id="315" r:id="rId4"/>
    <p:sldId id="433" r:id="rId5"/>
    <p:sldId id="386" r:id="rId6"/>
    <p:sldId id="392" r:id="rId7"/>
    <p:sldId id="393" r:id="rId8"/>
    <p:sldId id="398" r:id="rId9"/>
    <p:sldId id="441" r:id="rId10"/>
    <p:sldId id="399" r:id="rId11"/>
    <p:sldId id="415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43" r:id="rId26"/>
    <p:sldId id="442" r:id="rId27"/>
    <p:sldId id="421" r:id="rId28"/>
    <p:sldId id="423" r:id="rId29"/>
    <p:sldId id="424" r:id="rId30"/>
    <p:sldId id="444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8639" autoAdjust="0"/>
  </p:normalViewPr>
  <p:slideViewPr>
    <p:cSldViewPr snapToGrid="0" snapToObjects="1">
      <p:cViewPr varScale="1">
        <p:scale>
          <a:sx n="54" d="100"/>
          <a:sy n="54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3C2359-2450-4793-8611-5693E7ED185A}" type="datetimeFigureOut">
              <a:rPr lang="en-US"/>
              <a:pPr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CB4A02-A8A5-47A2-83CD-AFD337826F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01T23:08:06.96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3F667F-E630-47B9-9D0A-32A83E66A211}" emma:medium="tactile" emma:mode="ink">
          <msink:context xmlns:msink="http://schemas.microsoft.com/ink/2010/main" type="writingRegion" rotatedBoundingBox="3305,15304 5802,13431 6861,14843 4365,16716"/>
        </emma:interpretation>
      </emma:emma>
    </inkml:annotationXML>
    <inkml:traceGroup>
      <inkml:annotationXML>
        <emma:emma xmlns:emma="http://www.w3.org/2003/04/emma" version="1.0">
          <emma:interpretation id="{7C500AD9-64C5-490E-A3D2-3AAC126DD103}" emma:medium="tactile" emma:mode="ink">
            <msink:context xmlns:msink="http://schemas.microsoft.com/ink/2010/main" type="paragraph" rotatedBoundingBox="3305,15304 5802,13431 6861,14843 4365,16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467CC9-1312-4E66-92CD-3D8F62459BED}" emma:medium="tactile" emma:mode="ink">
              <msink:context xmlns:msink="http://schemas.microsoft.com/ink/2010/main" type="line" rotatedBoundingBox="3305,15304 5802,13431 6861,14843 4365,16716"/>
            </emma:interpretation>
          </emma:emma>
        </inkml:annotationXML>
        <inkml:traceGroup>
          <inkml:annotationXML>
            <emma:emma xmlns:emma="http://www.w3.org/2003/04/emma" version="1.0">
              <emma:interpretation id="{04457805-BCCB-405E-99C1-48FE3DC4DDB2}" emma:medium="tactile" emma:mode="ink">
                <msink:context xmlns:msink="http://schemas.microsoft.com/ink/2010/main" type="inkWord" rotatedBoundingBox="3305,15304 5802,13431 6861,14843 4365,16716"/>
              </emma:interpretation>
              <emma:one-of disjunction-type="recognition" id="oneOf0">
                <emma:interpretation id="interp0" emma:lang="en-US" emma:confidence="0">
                  <emma:literal>2"</emma:literal>
                </emma:interpretation>
                <emma:interpretation id="interp1" emma:lang="en-US" emma:confidence="0">
                  <emma:literal>2¢</emma:literal>
                </emma:interpretation>
                <emma:interpretation id="interp2" emma:lang="en-US" emma:confidence="0">
                  <emma:literal>21-1</emma:literal>
                </emma:interpretation>
                <emma:interpretation id="interp3" emma:lang="en-US" emma:confidence="0">
                  <emma:literal>2.1</emma:literal>
                </emma:interpretation>
                <emma:interpretation id="interp4" emma:lang="en-US" emma:confidence="0">
                  <emma:literal>2?</emma:literal>
                </emma:interpretation>
              </emma:one-of>
            </emma:emma>
          </inkml:annotationXML>
          <inkml:trace contextRef="#ctx0" brushRef="#br0">29 176 38 0,'-12'-4'19'0,"12"-1"6"0,0 5-19 16,0 0-4-16,0 0 1 15,0 0 4-15,0 0 0 16,0-4-5-16,6-14 1 16,6 0-2-16,5-4 1 15,1 0-1-15,23-9 0 16,1 9-2-16,-1 4 1 15,6 9 1-15,1 9 0 16,5 13 1-16,-6 14 0 16,0 22-1-16,1 13 1 0,-7 13-2 15,-6 9 1-15,-5 5 0 16,-7 4 0-16,-11 18-1 16,-6 4 1-16,-12 13 0 15,0 10 0-15,-11-10-1 16,-7 1 0-16,-5-1 0 15,-13 1 0-15,1-10 0 16,-1-17 0-16,-5-22 0 16,-12-18 1-16,6-22-1 15,0-23 0-15,0-17 0 16,5-35 0-16,1-14 0 16,12-8 0-16,17-1 1 15,12 9 0-15,6 1 0 0,12 8 0 16,12 4-2-16,23 5 1 15,6 14 2-15,18 12 0 16,6 5 1-16,5 5 0 16,1 3-3-16,6 6 0 15,-1-1-3-15,7 0 0 16,-1 1-1-16,-23-6 0 16,-6-8-9-16,-12-4 1 15,-11-9-13-15,-13-9 0 16,-5-9-2-16,-18-23 0 15</inkml:trace>
          <inkml:trace contextRef="#ctx0" brushRef="#br0" timeOffset="734.9667">1736 220 51 0,'6'14'25'0,"35"-41"2"0,-23 18-26 16,11-9-2-16,7-4 1 15,5-9 0-15,0 14 1 16,-5-6-2-16,-1 1 1 16,-5 9-7-16,-6 0 1 15,-7 4-11-15,1 4 1 16,0 1-12-16,-1-5 0 15</inkml:trace>
          <inkml:trace contextRef="#ctx0" brushRef="#br0" timeOffset="1172.5341">2267-427 30 0,'-5'9'15'0,"5"0"2"16,0-9-16-16,0 0-1 15,0 0 1-15,0 0 2 16,0 0 1-16,0 0-1 0,0 0 0 15,0 0-1-15,5 9 0 16,-5-9 1-16,0 0 1 16,0 0-2-16,0 0 1 15,6 9-1-15,6 4 1 16,0 5-1-16,0 13 0 16,6 4 1-16,-1 10 0 15,1 12-2-15,0 5 1 16,5-4-2-16,-5 4 0 15,0 0-1-15,-6 0 1 16,-1-13 0-16,1 4 1 16,0-22-7-16,0-5 1 0,-6-3-18 15,6-6 1-15,-1-12-5 16,1-10 0-16</inkml:trace>
          <inkml:trace contextRef="#ctx0" brushRef="#br0" timeOffset="8108.7478">1062 52 26 0,'-5'-13'13'0,"-1"13"6"0,0 0-14 16,0 0-4-16,0 0 0 0,0 0-2 15,0 0 1-15,0 0 2 16,0 0 0-16,0 0 0 15,6 0 1-15,0 4 3 16,0-4 0-16,6 13-2 16,0 1 1-16,0-1-1 15,6 5 1-15,0 4-4 16,0 13 1-16,5 5-1 16,1 9 1-16,0 0-1 15,-7 4 0-15,7-9 1 16,-6-4 0-16,0-5-2 15,-6 1 1-15,0-5 1 16,-6-13 0-16,6-1-2 16,-6-17 1-16,-6 0-1 0,0-22 1 15,0-18-1-15,-6-9 0 16,6 5 0-16,6-9 1 16,6 0-1-16,6 9 0 15,6-1 0-15,-1 1 0 16,19 4 0-16,-7 9 0 15,1 4 1-15,-1 5 0 16,1 18 2-16,-1 13 0 16,-5 13 0-16,0 18 0 15,-7 13-3-15,1 5 1 16,-6-1-1-16,6 5 0 16,-1-9-1-16,1-4 1 15,0-18-11-15,5-4 0 0,-5-1-24 16,6-8 1-16,-7-18 11 15,-5-18 1-15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01T23:08:48.12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0A6B42-8415-40B7-ACA2-67C3913C5C5F}" emma:medium="tactile" emma:mode="ink">
          <msink:context xmlns:msink="http://schemas.microsoft.com/ink/2010/main" type="inkDrawing" rotatedBoundingBox="1261,13984 2851,12208 4262,13471 2671,15247" hotPoints="3764,13556 2728,14592 1692,13556 2728,12520" semanticType="enclosure" shapeName="Circle"/>
        </emma:interpretation>
      </emma:emma>
    </inkml:annotationXML>
    <inkml:trace contextRef="#ctx0" brushRef="#br0">1542 142 39 0,'0'0'19'0,"-42"-13"3"0,31 13-20 16,-7-5 0-16,-6-4 1 15,-11 9 0-15,-13 0 1 16,-5-4-1-16,-12 0 1 16,-11 8-2-16,5 5 0 0,0 4-2 15,0 9 1-15,0 23-1 16,6-1 0-16,6 22 0 15,0 10 1-15,6-1-2 16,11 14 1-16,7 8 0 16,5 0 1-16,13 1 0 15,11-5 0-15,6 9-2 16,12-5 1-16,5-13 0 16,7-8 1-16,5-10 0 15,13-4 0-15,5-9-1 16,18-8 1-16,0-5 1 15,12-5 0-15,11-8-2 16,1-1 1-16,6-17-1 0,-1-13 1 16,1-1-1-16,11-4 0 15,6-17-1-15,-11-10 1 16,-7 1 2-16,-5-14 0 16,-7-17-1-16,-11-10 0 15,-12-12 0-15,-6-10 1 16,-11 1-1-16,-19-23 0 15,-11-13 0-15,-12 9 1 16,-17 5 0-16,-13-1 0 16,-11 27-1-16,-18 0 1 15,-18 18-1-15,-12 8 0 16,-5 18-2-16,-1 14 1 0,-11 13 0 16,-12 9 1-16,-6 13-2 15,-6 8 1-15,0 15 0 16,6 12 1-16,-6 18-1 15,0 27 0-15,-12 13 0 16,12 27 0-16,12 8 1 16,12 14 1-16,23 13-4 15,24-9 1-15,17 0 0 16,19-4 1-16,17-9 0 16,24-13 0-16,23-10-1 15,36-8 1-15,23-26 0 16,30-19 1-16,36-13-2 15,29-26 0-15,5-36-6 16,19-21 0-16,11-10-24 16,-5-35 0-16,-7-45 1 0,-17-4 1 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2149997-B04A-4106-97B4-95F3A2039F3A}" type="datetimeFigureOut">
              <a:rPr lang="en-US"/>
              <a:pPr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19477C-9C3E-4165-A68F-5DFFAE76A5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24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8323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0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91209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90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CD013E5-0F2F-4E9F-9986-446E1A16712A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5208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726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580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8665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23B36638-A246-45AF-B4A1-7BF0B62BE9F7}" type="datetimeFigureOut">
              <a:rPr lang="en-US" smtClean="0"/>
              <a:pPr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20ECD-7210-45FD-8118-EBF3AF89A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5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87573-BB96-694C-B656-C883E39B5EDF}" type="datetimeFigureOut">
              <a:rPr kumimoji="1" lang="zh-CN" altLang="en-US" smtClean="0"/>
              <a:t>3/27/16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B595-62F7-3D4C-97FD-EA51D6A27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1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93519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455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AE5690B-6ABB-41F0-B1F8-CB577EFB34E7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484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51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284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92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87573-BB96-694C-B656-C883E39B5EDF}" type="datetimeFigureOut">
              <a:rPr kumimoji="1" lang="zh-CN" altLang="en-US" smtClean="0"/>
              <a:t>3/27/16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B595-62F7-3D4C-97FD-EA51D6A27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7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1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76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09FECBA6-97D8-49ED-B3CA-55FF87C70A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4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622B687B-F45D-4F1F-8558-BC8FE6C965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6475413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2" r:id="rId8"/>
    <p:sldLayoutId id="2147483963" r:id="rId9"/>
    <p:sldLayoutId id="2147483965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slideLayout" Target="../slideLayouts/slideLayout17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tags" Target="../tags/tag85.xml"/><Relationship Id="rId12" Type="http://schemas.openxmlformats.org/officeDocument/2006/relationships/tags" Target="../tags/tag86.xml"/><Relationship Id="rId13" Type="http://schemas.openxmlformats.org/officeDocument/2006/relationships/tags" Target="../tags/tag87.xml"/><Relationship Id="rId14" Type="http://schemas.openxmlformats.org/officeDocument/2006/relationships/slideLayout" Target="../slideLayouts/slideLayout17.xml"/><Relationship Id="rId1" Type="http://schemas.openxmlformats.org/officeDocument/2006/relationships/tags" Target="../tags/tag75.x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tags" Target="../tags/tag80.xml"/><Relationship Id="rId7" Type="http://schemas.openxmlformats.org/officeDocument/2006/relationships/tags" Target="../tags/tag81.xml"/><Relationship Id="rId8" Type="http://schemas.openxmlformats.org/officeDocument/2006/relationships/tags" Target="../tags/tag82.xml"/><Relationship Id="rId9" Type="http://schemas.openxmlformats.org/officeDocument/2006/relationships/tags" Target="../tags/tag83.xml"/><Relationship Id="rId10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98.xml"/><Relationship Id="rId12" Type="http://schemas.openxmlformats.org/officeDocument/2006/relationships/tags" Target="../tags/tag99.xml"/><Relationship Id="rId13" Type="http://schemas.openxmlformats.org/officeDocument/2006/relationships/tags" Target="../tags/tag100.xml"/><Relationship Id="rId14" Type="http://schemas.openxmlformats.org/officeDocument/2006/relationships/tags" Target="../tags/tag101.xml"/><Relationship Id="rId15" Type="http://schemas.openxmlformats.org/officeDocument/2006/relationships/tags" Target="../tags/tag102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88.xml"/><Relationship Id="rId2" Type="http://schemas.openxmlformats.org/officeDocument/2006/relationships/tags" Target="../tags/tag89.xml"/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tags" Target="../tags/tag92.xml"/><Relationship Id="rId6" Type="http://schemas.openxmlformats.org/officeDocument/2006/relationships/tags" Target="../tags/tag93.xml"/><Relationship Id="rId7" Type="http://schemas.openxmlformats.org/officeDocument/2006/relationships/tags" Target="../tags/tag94.xml"/><Relationship Id="rId8" Type="http://schemas.openxmlformats.org/officeDocument/2006/relationships/tags" Target="../tags/tag95.xml"/><Relationship Id="rId9" Type="http://schemas.openxmlformats.org/officeDocument/2006/relationships/tags" Target="../tags/tag96.xml"/><Relationship Id="rId10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113.xml"/><Relationship Id="rId12" Type="http://schemas.openxmlformats.org/officeDocument/2006/relationships/tags" Target="../tags/tag114.xml"/><Relationship Id="rId13" Type="http://schemas.openxmlformats.org/officeDocument/2006/relationships/tags" Target="../tags/tag115.xml"/><Relationship Id="rId14" Type="http://schemas.openxmlformats.org/officeDocument/2006/relationships/tags" Target="../tags/tag116.xml"/><Relationship Id="rId15" Type="http://schemas.openxmlformats.org/officeDocument/2006/relationships/tags" Target="../tags/tag117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tags" Target="../tags/tag108.xml"/><Relationship Id="rId7" Type="http://schemas.openxmlformats.org/officeDocument/2006/relationships/tags" Target="../tags/tag109.xml"/><Relationship Id="rId8" Type="http://schemas.openxmlformats.org/officeDocument/2006/relationships/tags" Target="../tags/tag110.xml"/><Relationship Id="rId9" Type="http://schemas.openxmlformats.org/officeDocument/2006/relationships/tags" Target="../tags/tag111.xml"/><Relationship Id="rId10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tags" Target="../tags/tag128.xml"/><Relationship Id="rId12" Type="http://schemas.openxmlformats.org/officeDocument/2006/relationships/tags" Target="../tags/tag129.xml"/><Relationship Id="rId13" Type="http://schemas.openxmlformats.org/officeDocument/2006/relationships/tags" Target="../tags/tag130.xml"/><Relationship Id="rId14" Type="http://schemas.openxmlformats.org/officeDocument/2006/relationships/tags" Target="../tags/tag131.xml"/><Relationship Id="rId15" Type="http://schemas.openxmlformats.org/officeDocument/2006/relationships/tags" Target="../tags/tag132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18.xml"/><Relationship Id="rId2" Type="http://schemas.openxmlformats.org/officeDocument/2006/relationships/tags" Target="../tags/tag119.xml"/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tags" Target="../tags/tag122.xml"/><Relationship Id="rId6" Type="http://schemas.openxmlformats.org/officeDocument/2006/relationships/tags" Target="../tags/tag123.xml"/><Relationship Id="rId7" Type="http://schemas.openxmlformats.org/officeDocument/2006/relationships/tags" Target="../tags/tag124.xml"/><Relationship Id="rId8" Type="http://schemas.openxmlformats.org/officeDocument/2006/relationships/tags" Target="../tags/tag125.xml"/><Relationship Id="rId9" Type="http://schemas.openxmlformats.org/officeDocument/2006/relationships/tags" Target="../tags/tag126.xml"/><Relationship Id="rId10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tags" Target="../tags/tag143.xml"/><Relationship Id="rId12" Type="http://schemas.openxmlformats.org/officeDocument/2006/relationships/tags" Target="../tags/tag144.xml"/><Relationship Id="rId13" Type="http://schemas.openxmlformats.org/officeDocument/2006/relationships/tags" Target="../tags/tag145.xml"/><Relationship Id="rId14" Type="http://schemas.openxmlformats.org/officeDocument/2006/relationships/tags" Target="../tags/tag146.xml"/><Relationship Id="rId15" Type="http://schemas.openxmlformats.org/officeDocument/2006/relationships/tags" Target="../tags/tag147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33.xml"/><Relationship Id="rId2" Type="http://schemas.openxmlformats.org/officeDocument/2006/relationships/tags" Target="../tags/tag134.xml"/><Relationship Id="rId3" Type="http://schemas.openxmlformats.org/officeDocument/2006/relationships/tags" Target="../tags/tag135.xml"/><Relationship Id="rId4" Type="http://schemas.openxmlformats.org/officeDocument/2006/relationships/tags" Target="../tags/tag136.xml"/><Relationship Id="rId5" Type="http://schemas.openxmlformats.org/officeDocument/2006/relationships/tags" Target="../tags/tag137.xml"/><Relationship Id="rId6" Type="http://schemas.openxmlformats.org/officeDocument/2006/relationships/tags" Target="../tags/tag138.xml"/><Relationship Id="rId7" Type="http://schemas.openxmlformats.org/officeDocument/2006/relationships/tags" Target="../tags/tag139.xml"/><Relationship Id="rId8" Type="http://schemas.openxmlformats.org/officeDocument/2006/relationships/tags" Target="../tags/tag140.xml"/><Relationship Id="rId9" Type="http://schemas.openxmlformats.org/officeDocument/2006/relationships/tags" Target="../tags/tag141.xml"/><Relationship Id="rId10" Type="http://schemas.openxmlformats.org/officeDocument/2006/relationships/tags" Target="../tags/tag14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48.xml"/><Relationship Id="rId2" Type="http://schemas.openxmlformats.org/officeDocument/2006/relationships/tags" Target="../tags/tag149.xml"/><Relationship Id="rId3" Type="http://schemas.openxmlformats.org/officeDocument/2006/relationships/tags" Target="../tags/tag150.xml"/><Relationship Id="rId4" Type="http://schemas.openxmlformats.org/officeDocument/2006/relationships/tags" Target="../tags/tag151.xml"/><Relationship Id="rId5" Type="http://schemas.openxmlformats.org/officeDocument/2006/relationships/tags" Target="../tags/tag152.xml"/><Relationship Id="rId6" Type="http://schemas.openxmlformats.org/officeDocument/2006/relationships/tags" Target="../tags/tag153.xml"/><Relationship Id="rId7" Type="http://schemas.openxmlformats.org/officeDocument/2006/relationships/tags" Target="../tags/tag154.xml"/><Relationship Id="rId8" Type="http://schemas.openxmlformats.org/officeDocument/2006/relationships/tags" Target="../tags/tag155.xml"/><Relationship Id="rId9" Type="http://schemas.openxmlformats.org/officeDocument/2006/relationships/tags" Target="../tags/tag156.xml"/><Relationship Id="rId10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tags" Target="../tags/tag173.xml"/><Relationship Id="rId12" Type="http://schemas.openxmlformats.org/officeDocument/2006/relationships/tags" Target="../tags/tag174.xml"/><Relationship Id="rId13" Type="http://schemas.openxmlformats.org/officeDocument/2006/relationships/tags" Target="../tags/tag175.xml"/><Relationship Id="rId14" Type="http://schemas.openxmlformats.org/officeDocument/2006/relationships/tags" Target="../tags/tag176.xml"/><Relationship Id="rId15" Type="http://schemas.openxmlformats.org/officeDocument/2006/relationships/tags" Target="../tags/tag177.xml"/><Relationship Id="rId16" Type="http://schemas.openxmlformats.org/officeDocument/2006/relationships/tags" Target="../tags/tag178.xml"/><Relationship Id="rId17" Type="http://schemas.openxmlformats.org/officeDocument/2006/relationships/tags" Target="../tags/tag179.xml"/><Relationship Id="rId18" Type="http://schemas.openxmlformats.org/officeDocument/2006/relationships/tags" Target="../tags/tag180.xml"/><Relationship Id="rId19" Type="http://schemas.openxmlformats.org/officeDocument/2006/relationships/slideLayout" Target="../slideLayouts/slideLayout17.xml"/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Relationship Id="rId9" Type="http://schemas.openxmlformats.org/officeDocument/2006/relationships/tags" Target="../tags/tag171.xml"/><Relationship Id="rId10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tags" Target="../tags/tag200.xml"/><Relationship Id="rId21" Type="http://schemas.openxmlformats.org/officeDocument/2006/relationships/slideLayout" Target="../slideLayouts/slideLayout17.xml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tags" Target="../tags/tag199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20" Type="http://schemas.openxmlformats.org/officeDocument/2006/relationships/slideLayout" Target="../slideLayouts/slideLayout17.xml"/><Relationship Id="rId10" Type="http://schemas.openxmlformats.org/officeDocument/2006/relationships/tags" Target="../tags/tag210.xml"/><Relationship Id="rId11" Type="http://schemas.openxmlformats.org/officeDocument/2006/relationships/tags" Target="../tags/tag211.xml"/><Relationship Id="rId12" Type="http://schemas.openxmlformats.org/officeDocument/2006/relationships/tags" Target="../tags/tag212.xml"/><Relationship Id="rId13" Type="http://schemas.openxmlformats.org/officeDocument/2006/relationships/tags" Target="../tags/tag213.xml"/><Relationship Id="rId14" Type="http://schemas.openxmlformats.org/officeDocument/2006/relationships/tags" Target="../tags/tag214.xml"/><Relationship Id="rId15" Type="http://schemas.openxmlformats.org/officeDocument/2006/relationships/tags" Target="../tags/tag215.xml"/><Relationship Id="rId16" Type="http://schemas.openxmlformats.org/officeDocument/2006/relationships/tags" Target="../tags/tag216.xml"/><Relationship Id="rId17" Type="http://schemas.openxmlformats.org/officeDocument/2006/relationships/tags" Target="../tags/tag217.xml"/><Relationship Id="rId18" Type="http://schemas.openxmlformats.org/officeDocument/2006/relationships/tags" Target="../tags/tag218.xml"/><Relationship Id="rId19" Type="http://schemas.openxmlformats.org/officeDocument/2006/relationships/tags" Target="../tags/tag219.xml"/><Relationship Id="rId1" Type="http://schemas.openxmlformats.org/officeDocument/2006/relationships/tags" Target="../tags/tag201.xml"/><Relationship Id="rId2" Type="http://schemas.openxmlformats.org/officeDocument/2006/relationships/tags" Target="../tags/tag202.xml"/><Relationship Id="rId3" Type="http://schemas.openxmlformats.org/officeDocument/2006/relationships/tags" Target="../tags/tag203.xml"/><Relationship Id="rId4" Type="http://schemas.openxmlformats.org/officeDocument/2006/relationships/tags" Target="../tags/tag204.xml"/><Relationship Id="rId5" Type="http://schemas.openxmlformats.org/officeDocument/2006/relationships/tags" Target="../tags/tag205.xml"/><Relationship Id="rId6" Type="http://schemas.openxmlformats.org/officeDocument/2006/relationships/tags" Target="../tags/tag206.xml"/><Relationship Id="rId7" Type="http://schemas.openxmlformats.org/officeDocument/2006/relationships/tags" Target="../tags/tag207.xml"/><Relationship Id="rId8" Type="http://schemas.openxmlformats.org/officeDocument/2006/relationships/tags" Target="../tags/tag20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20" Type="http://schemas.openxmlformats.org/officeDocument/2006/relationships/tags" Target="../tags/tag239.xml"/><Relationship Id="rId21" Type="http://schemas.openxmlformats.org/officeDocument/2006/relationships/tags" Target="../tags/tag240.xml"/><Relationship Id="rId22" Type="http://schemas.openxmlformats.org/officeDocument/2006/relationships/tags" Target="../tags/tag241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29.xml"/><Relationship Id="rId11" Type="http://schemas.openxmlformats.org/officeDocument/2006/relationships/tags" Target="../tags/tag230.xml"/><Relationship Id="rId12" Type="http://schemas.openxmlformats.org/officeDocument/2006/relationships/tags" Target="../tags/tag231.xml"/><Relationship Id="rId13" Type="http://schemas.openxmlformats.org/officeDocument/2006/relationships/tags" Target="../tags/tag232.xml"/><Relationship Id="rId14" Type="http://schemas.openxmlformats.org/officeDocument/2006/relationships/tags" Target="../tags/tag233.xml"/><Relationship Id="rId15" Type="http://schemas.openxmlformats.org/officeDocument/2006/relationships/tags" Target="../tags/tag234.xml"/><Relationship Id="rId16" Type="http://schemas.openxmlformats.org/officeDocument/2006/relationships/tags" Target="../tags/tag235.xml"/><Relationship Id="rId17" Type="http://schemas.openxmlformats.org/officeDocument/2006/relationships/tags" Target="../tags/tag236.xml"/><Relationship Id="rId18" Type="http://schemas.openxmlformats.org/officeDocument/2006/relationships/tags" Target="../tags/tag237.xml"/><Relationship Id="rId19" Type="http://schemas.openxmlformats.org/officeDocument/2006/relationships/tags" Target="../tags/tag238.xml"/><Relationship Id="rId1" Type="http://schemas.openxmlformats.org/officeDocument/2006/relationships/tags" Target="../tags/tag220.xml"/><Relationship Id="rId2" Type="http://schemas.openxmlformats.org/officeDocument/2006/relationships/tags" Target="../tags/tag221.xml"/><Relationship Id="rId3" Type="http://schemas.openxmlformats.org/officeDocument/2006/relationships/tags" Target="../tags/tag222.xml"/><Relationship Id="rId4" Type="http://schemas.openxmlformats.org/officeDocument/2006/relationships/tags" Target="../tags/tag223.xml"/><Relationship Id="rId5" Type="http://schemas.openxmlformats.org/officeDocument/2006/relationships/tags" Target="../tags/tag224.xml"/><Relationship Id="rId6" Type="http://schemas.openxmlformats.org/officeDocument/2006/relationships/tags" Target="../tags/tag225.xml"/><Relationship Id="rId7" Type="http://schemas.openxmlformats.org/officeDocument/2006/relationships/tags" Target="../tags/tag226.xml"/><Relationship Id="rId8" Type="http://schemas.openxmlformats.org/officeDocument/2006/relationships/tags" Target="../tags/tag227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tags" Target="../tags/tag252.xml"/><Relationship Id="rId12" Type="http://schemas.openxmlformats.org/officeDocument/2006/relationships/tags" Target="../tags/tag253.xml"/><Relationship Id="rId13" Type="http://schemas.openxmlformats.org/officeDocument/2006/relationships/tags" Target="../tags/tag254.xml"/><Relationship Id="rId14" Type="http://schemas.openxmlformats.org/officeDocument/2006/relationships/tags" Target="../tags/tag255.xml"/><Relationship Id="rId15" Type="http://schemas.openxmlformats.org/officeDocument/2006/relationships/tags" Target="../tags/tag256.xml"/><Relationship Id="rId16" Type="http://schemas.openxmlformats.org/officeDocument/2006/relationships/tags" Target="../tags/tag257.xml"/><Relationship Id="rId17" Type="http://schemas.openxmlformats.org/officeDocument/2006/relationships/tags" Target="../tags/tag258.xml"/><Relationship Id="rId18" Type="http://schemas.openxmlformats.org/officeDocument/2006/relationships/tags" Target="../tags/tag259.xml"/><Relationship Id="rId19" Type="http://schemas.openxmlformats.org/officeDocument/2006/relationships/slideLayout" Target="../slideLayouts/slideLayout17.xml"/><Relationship Id="rId1" Type="http://schemas.openxmlformats.org/officeDocument/2006/relationships/tags" Target="../tags/tag242.xml"/><Relationship Id="rId2" Type="http://schemas.openxmlformats.org/officeDocument/2006/relationships/tags" Target="../tags/tag243.xml"/><Relationship Id="rId3" Type="http://schemas.openxmlformats.org/officeDocument/2006/relationships/tags" Target="../tags/tag244.xml"/><Relationship Id="rId4" Type="http://schemas.openxmlformats.org/officeDocument/2006/relationships/tags" Target="../tags/tag245.xml"/><Relationship Id="rId5" Type="http://schemas.openxmlformats.org/officeDocument/2006/relationships/tags" Target="../tags/tag246.xml"/><Relationship Id="rId6" Type="http://schemas.openxmlformats.org/officeDocument/2006/relationships/tags" Target="../tags/tag247.xml"/><Relationship Id="rId7" Type="http://schemas.openxmlformats.org/officeDocument/2006/relationships/tags" Target="../tags/tag248.xml"/><Relationship Id="rId8" Type="http://schemas.openxmlformats.org/officeDocument/2006/relationships/tags" Target="../tags/tag249.xml"/><Relationship Id="rId9" Type="http://schemas.openxmlformats.org/officeDocument/2006/relationships/tags" Target="../tags/tag250.xml"/><Relationship Id="rId10" Type="http://schemas.openxmlformats.org/officeDocument/2006/relationships/tags" Target="../tags/tag25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tags" Target="../tags/tag270.xml"/><Relationship Id="rId12" Type="http://schemas.openxmlformats.org/officeDocument/2006/relationships/tags" Target="../tags/tag271.xml"/><Relationship Id="rId13" Type="http://schemas.openxmlformats.org/officeDocument/2006/relationships/tags" Target="../tags/tag272.xml"/><Relationship Id="rId14" Type="http://schemas.openxmlformats.org/officeDocument/2006/relationships/tags" Target="../tags/tag273.xml"/><Relationship Id="rId15" Type="http://schemas.openxmlformats.org/officeDocument/2006/relationships/tags" Target="../tags/tag274.xml"/><Relationship Id="rId16" Type="http://schemas.openxmlformats.org/officeDocument/2006/relationships/tags" Target="../tags/tag275.xml"/><Relationship Id="rId17" Type="http://schemas.openxmlformats.org/officeDocument/2006/relationships/tags" Target="../tags/tag276.xml"/><Relationship Id="rId18" Type="http://schemas.openxmlformats.org/officeDocument/2006/relationships/slideLayout" Target="../slideLayouts/slideLayout17.xml"/><Relationship Id="rId1" Type="http://schemas.openxmlformats.org/officeDocument/2006/relationships/tags" Target="../tags/tag260.xml"/><Relationship Id="rId2" Type="http://schemas.openxmlformats.org/officeDocument/2006/relationships/tags" Target="../tags/tag261.xml"/><Relationship Id="rId3" Type="http://schemas.openxmlformats.org/officeDocument/2006/relationships/tags" Target="../tags/tag262.xml"/><Relationship Id="rId4" Type="http://schemas.openxmlformats.org/officeDocument/2006/relationships/tags" Target="../tags/tag263.xml"/><Relationship Id="rId5" Type="http://schemas.openxmlformats.org/officeDocument/2006/relationships/tags" Target="../tags/tag264.xml"/><Relationship Id="rId6" Type="http://schemas.openxmlformats.org/officeDocument/2006/relationships/tags" Target="../tags/tag265.xml"/><Relationship Id="rId7" Type="http://schemas.openxmlformats.org/officeDocument/2006/relationships/tags" Target="../tags/tag266.xml"/><Relationship Id="rId8" Type="http://schemas.openxmlformats.org/officeDocument/2006/relationships/tags" Target="../tags/tag267.xml"/><Relationship Id="rId9" Type="http://schemas.openxmlformats.org/officeDocument/2006/relationships/tags" Target="../tags/tag268.xml"/><Relationship Id="rId10" Type="http://schemas.openxmlformats.org/officeDocument/2006/relationships/tags" Target="../tags/tag26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4" Type="http://schemas.openxmlformats.org/officeDocument/2006/relationships/tags" Target="../tags/tag280.xml"/><Relationship Id="rId5" Type="http://schemas.openxmlformats.org/officeDocument/2006/relationships/slideLayout" Target="../slideLayouts/slideLayout11.xml"/><Relationship Id="rId6" Type="http://schemas.openxmlformats.org/officeDocument/2006/relationships/image" Target="../media/image7.emf"/><Relationship Id="rId1" Type="http://schemas.openxmlformats.org/officeDocument/2006/relationships/tags" Target="../tags/tag277.xml"/><Relationship Id="rId2" Type="http://schemas.openxmlformats.org/officeDocument/2006/relationships/tags" Target="../tags/tag2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4" Type="http://schemas.openxmlformats.org/officeDocument/2006/relationships/tags" Target="../tags/tag284.xml"/><Relationship Id="rId5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7" Type="http://schemas.openxmlformats.org/officeDocument/2006/relationships/image" Target="../media/image26.emf"/><Relationship Id="rId1" Type="http://schemas.openxmlformats.org/officeDocument/2006/relationships/tags" Target="../tags/tag281.xml"/><Relationship Id="rId2" Type="http://schemas.openxmlformats.org/officeDocument/2006/relationships/tags" Target="../tags/tag28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4" Type="http://schemas.openxmlformats.org/officeDocument/2006/relationships/tags" Target="../tags/tag288.xml"/><Relationship Id="rId5" Type="http://schemas.openxmlformats.org/officeDocument/2006/relationships/tags" Target="../tags/tag289.xml"/><Relationship Id="rId6" Type="http://schemas.openxmlformats.org/officeDocument/2006/relationships/slideLayout" Target="../slideLayouts/slideLayout11.xml"/><Relationship Id="rId7" Type="http://schemas.openxmlformats.org/officeDocument/2006/relationships/image" Target="../media/image8.emf"/><Relationship Id="rId1" Type="http://schemas.openxmlformats.org/officeDocument/2006/relationships/tags" Target="../tags/tag285.xml"/><Relationship Id="rId2" Type="http://schemas.openxmlformats.org/officeDocument/2006/relationships/tags" Target="../tags/tag28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19.xml"/><Relationship Id="rId1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tags" Target="../tags/tag39.xml"/><Relationship Id="rId21" Type="http://schemas.openxmlformats.org/officeDocument/2006/relationships/tags" Target="../tags/tag40.xml"/><Relationship Id="rId22" Type="http://schemas.openxmlformats.org/officeDocument/2006/relationships/tags" Target="../tags/tag41.xml"/><Relationship Id="rId23" Type="http://schemas.openxmlformats.org/officeDocument/2006/relationships/tags" Target="../tags/tag42.xml"/><Relationship Id="rId24" Type="http://schemas.openxmlformats.org/officeDocument/2006/relationships/tags" Target="../tags/tag43.xml"/><Relationship Id="rId25" Type="http://schemas.openxmlformats.org/officeDocument/2006/relationships/tags" Target="../tags/tag44.xml"/><Relationship Id="rId26" Type="http://schemas.openxmlformats.org/officeDocument/2006/relationships/tags" Target="../tags/tag45.xml"/><Relationship Id="rId27" Type="http://schemas.openxmlformats.org/officeDocument/2006/relationships/tags" Target="../tags/tag46.xml"/><Relationship Id="rId28" Type="http://schemas.openxmlformats.org/officeDocument/2006/relationships/tags" Target="../tags/tag47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30" Type="http://schemas.openxmlformats.org/officeDocument/2006/relationships/tags" Target="../tags/tag49.xml"/><Relationship Id="rId31" Type="http://schemas.openxmlformats.org/officeDocument/2006/relationships/tags" Target="../tags/tag50.xml"/><Relationship Id="rId32" Type="http://schemas.openxmlformats.org/officeDocument/2006/relationships/tags" Target="../tags/tag51.xml"/><Relationship Id="rId9" Type="http://schemas.openxmlformats.org/officeDocument/2006/relationships/tags" Target="../tags/tag28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tags" Target="../tags/tag27.xml"/><Relationship Id="rId33" Type="http://schemas.openxmlformats.org/officeDocument/2006/relationships/tags" Target="../tags/tag52.xml"/><Relationship Id="rId34" Type="http://schemas.openxmlformats.org/officeDocument/2006/relationships/tags" Target="../tags/tag53.xml"/><Relationship Id="rId35" Type="http://schemas.openxmlformats.org/officeDocument/2006/relationships/tags" Target="../tags/tag54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1" Type="http://schemas.openxmlformats.org/officeDocument/2006/relationships/tags" Target="../tags/tag30.xml"/><Relationship Id="rId12" Type="http://schemas.openxmlformats.org/officeDocument/2006/relationships/tags" Target="../tags/tag31.xml"/><Relationship Id="rId13" Type="http://schemas.openxmlformats.org/officeDocument/2006/relationships/tags" Target="../tags/tag32.xml"/><Relationship Id="rId14" Type="http://schemas.openxmlformats.org/officeDocument/2006/relationships/tags" Target="../tags/tag33.xml"/><Relationship Id="rId15" Type="http://schemas.openxmlformats.org/officeDocument/2006/relationships/tags" Target="../tags/tag34.xml"/><Relationship Id="rId16" Type="http://schemas.openxmlformats.org/officeDocument/2006/relationships/tags" Target="../tags/tag35.xml"/><Relationship Id="rId17" Type="http://schemas.openxmlformats.org/officeDocument/2006/relationships/tags" Target="../tags/tag36.xml"/><Relationship Id="rId18" Type="http://schemas.openxmlformats.org/officeDocument/2006/relationships/tags" Target="../tags/tag37.xml"/><Relationship Id="rId19" Type="http://schemas.openxmlformats.org/officeDocument/2006/relationships/tags" Target="../tags/tag38.xml"/><Relationship Id="rId37" Type="http://schemas.openxmlformats.org/officeDocument/2006/relationships/tags" Target="../tags/tag56.xml"/><Relationship Id="rId38" Type="http://schemas.openxmlformats.org/officeDocument/2006/relationships/tags" Target="../tags/tag57.xml"/><Relationship Id="rId39" Type="http://schemas.openxmlformats.org/officeDocument/2006/relationships/tags" Target="../tags/tag58.xml"/><Relationship Id="rId40" Type="http://schemas.openxmlformats.org/officeDocument/2006/relationships/tags" Target="../tags/tag59.xml"/><Relationship Id="rId41" Type="http://schemas.openxmlformats.org/officeDocument/2006/relationships/tags" Target="../tags/tag60.xml"/><Relationship Id="rId42" Type="http://schemas.openxmlformats.org/officeDocument/2006/relationships/tags" Target="../tags/tag61.xml"/><Relationship Id="rId43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slideLayout" Target="../slideLayouts/slideLayout13.xml"/><Relationship Id="rId7" Type="http://schemas.openxmlformats.org/officeDocument/2006/relationships/customXml" Target="../ink/ink1.xml"/><Relationship Id="rId8" Type="http://schemas.openxmlformats.org/officeDocument/2006/relationships/image" Target="../media/image15.emf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7443" y="0"/>
            <a:ext cx="15411236" cy="6858000"/>
          </a:xfrm>
          <a:prstGeom prst="rect">
            <a:avLst/>
          </a:prstGeom>
        </p:spPr>
      </p:pic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2307763" y="4917877"/>
            <a:ext cx="4151244" cy="1360372"/>
          </a:xfrm>
          <a:prstGeom prst="rect">
            <a:avLst/>
          </a:prstGeom>
          <a:solidFill>
            <a:schemeClr val="accent1">
              <a:lumMod val="20000"/>
              <a:lumOff val="80000"/>
              <a:alpha val="8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dirty="0" smtClean="0"/>
              <a:t>CS </a:t>
            </a:r>
            <a:r>
              <a:rPr lang="en-US" sz="3200" dirty="0" smtClean="0"/>
              <a:t>109</a:t>
            </a:r>
            <a:endParaRPr lang="en-US" sz="3200" dirty="0" smtClean="0"/>
          </a:p>
          <a:p>
            <a:pPr algn="ctr">
              <a:lnSpc>
                <a:spcPct val="85000"/>
              </a:lnSpc>
            </a:pPr>
            <a:r>
              <a:rPr lang="en-US" sz="3200" dirty="0" smtClean="0"/>
              <a:t>Lecture </a:t>
            </a:r>
            <a:r>
              <a:rPr lang="en-US" sz="3200" dirty="0" smtClean="0"/>
              <a:t>2</a:t>
            </a:r>
            <a:endParaRPr lang="en-US" sz="3200" dirty="0" smtClean="0"/>
          </a:p>
          <a:p>
            <a:pPr algn="ctr">
              <a:lnSpc>
                <a:spcPct val="85000"/>
              </a:lnSpc>
            </a:pPr>
            <a:r>
              <a:rPr lang="en-US" sz="3200" dirty="0" smtClean="0"/>
              <a:t>March 30th, 2016</a:t>
            </a:r>
            <a:endParaRPr lang="en-US" sz="3200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655460" y="1062327"/>
            <a:ext cx="7264675" cy="999510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6000" dirty="0" err="1" smtClean="0">
                <a:latin typeface="Calibri"/>
                <a:cs typeface="Calibri"/>
              </a:rPr>
              <a:t>Combinatorics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51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Recursive Code for Combinations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8645" y="4267200"/>
            <a:ext cx="6637467" cy="2092036"/>
          </a:xfrm>
        </p:spPr>
        <p:txBody>
          <a:bodyPr>
            <a:normAutofit/>
          </a:bodyPr>
          <a:lstStyle/>
          <a:p>
            <a:r>
              <a:rPr lang="en-US" dirty="0" smtClean="0"/>
              <a:t>I know what you’re thinking right now: “I </a:t>
            </a:r>
            <a:r>
              <a:rPr lang="en-US" b="1" dirty="0" smtClean="0"/>
              <a:t>so </a:t>
            </a:r>
            <a:r>
              <a:rPr lang="en-US" dirty="0" smtClean="0"/>
              <a:t>miss </a:t>
            </a:r>
            <a:r>
              <a:rPr lang="en-US" dirty="0" smtClean="0"/>
              <a:t>writing </a:t>
            </a:r>
            <a:r>
              <a:rPr lang="en-US" dirty="0" smtClean="0"/>
              <a:t>recursive functions right now!”</a:t>
            </a:r>
          </a:p>
          <a:p>
            <a:endParaRPr lang="en-US" dirty="0"/>
          </a:p>
          <a:p>
            <a:r>
              <a:rPr lang="en-US" dirty="0" smtClean="0"/>
              <a:t>It’s your lucky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1981200"/>
            <a:ext cx="5045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sz="4000">
                <a:latin typeface="Times New Roman" panose="02020603050405020304" pitchFamily="18" charset="0"/>
              </a:rPr>
              <a:t>Recursive definition of </a:t>
            </a:r>
          </a:p>
        </p:txBody>
      </p:sp>
      <p:sp>
        <p:nvSpPr>
          <p:cNvPr id="1028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4114800"/>
            <a:ext cx="785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The number of ways to select </a:t>
            </a:r>
            <a:r>
              <a:rPr lang="en-US" b="1">
                <a:latin typeface="Times New Roman" panose="02020603050405020304" pitchFamily="18" charset="0"/>
              </a:rPr>
              <a:t>k</a:t>
            </a:r>
            <a:r>
              <a:rPr lang="en-US">
                <a:latin typeface="Times New Roman" panose="02020603050405020304" pitchFamily="18" charset="0"/>
              </a:rPr>
              <a:t> objects from a set of </a:t>
            </a:r>
            <a:r>
              <a:rPr lang="en-US" b="1">
                <a:latin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</a:rPr>
              <a:t> objects.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572250" y="1752600"/>
          <a:ext cx="7429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752600"/>
                        <a:ext cx="7429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3418609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sz="4000">
                <a:latin typeface="Times New Roman" panose="02020603050405020304" pitchFamily="18" charset="0"/>
              </a:rPr>
              <a:t>Let’s write a function C(n, k)</a:t>
            </a:r>
          </a:p>
        </p:txBody>
      </p:sp>
    </p:spTree>
    <p:extLst>
      <p:ext uri="{BB962C8B-B14F-4D97-AF65-F5344CB8AC3E}">
        <p14:creationId xmlns:p14="http://schemas.microsoft.com/office/powerpoint/2010/main" val="19540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</p:spTree>
    <p:extLst>
      <p:ext uri="{BB962C8B-B14F-4D97-AF65-F5344CB8AC3E}">
        <p14:creationId xmlns:p14="http://schemas.microsoft.com/office/powerpoint/2010/main" val="25624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9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05000" y="1371600"/>
            <a:ext cx="7620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4112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76400" y="4724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Select any one of the n points in the group</a:t>
            </a:r>
          </a:p>
        </p:txBody>
      </p:sp>
    </p:spTree>
    <p:extLst>
      <p:ext uri="{BB962C8B-B14F-4D97-AF65-F5344CB8AC3E}">
        <p14:creationId xmlns:p14="http://schemas.microsoft.com/office/powerpoint/2010/main" val="35546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3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30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31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513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70138" y="4724400"/>
            <a:ext cx="408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Separate this point from the rest</a:t>
            </a:r>
          </a:p>
        </p:txBody>
      </p:sp>
    </p:spTree>
    <p:extLst>
      <p:ext uri="{BB962C8B-B14F-4D97-AF65-F5344CB8AC3E}">
        <p14:creationId xmlns:p14="http://schemas.microsoft.com/office/powerpoint/2010/main" val="41287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47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48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C(n,4) </a:t>
            </a:r>
          </a:p>
        </p:txBody>
      </p:sp>
      <p:sp>
        <p:nvSpPr>
          <p:cNvPr id="6160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71688" y="4724400"/>
            <a:ext cx="497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Let’s consider specific problem C(n, 4)</a:t>
            </a:r>
          </a:p>
        </p:txBody>
      </p:sp>
    </p:spTree>
    <p:extLst>
      <p:ext uri="{BB962C8B-B14F-4D97-AF65-F5344CB8AC3E}">
        <p14:creationId xmlns:p14="http://schemas.microsoft.com/office/powerpoint/2010/main" val="26825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1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79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80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C(n,4) </a:t>
            </a:r>
          </a:p>
        </p:txBody>
      </p:sp>
      <p:sp>
        <p:nvSpPr>
          <p:cNvPr id="7184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47788" y="4724400"/>
            <a:ext cx="6646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This point can be </a:t>
            </a:r>
            <a:r>
              <a:rPr lang="en-US" b="1">
                <a:latin typeface="Times New Roman" panose="02020603050405020304" pitchFamily="18" charset="0"/>
              </a:rPr>
              <a:t>included</a:t>
            </a:r>
            <a:r>
              <a:rPr lang="en-US">
                <a:latin typeface="Times New Roman" panose="02020603050405020304" pitchFamily="18" charset="0"/>
              </a:rPr>
              <a:t> in the 4 points we choose</a:t>
            </a:r>
          </a:p>
        </p:txBody>
      </p:sp>
    </p:spTree>
    <p:extLst>
      <p:ext uri="{BB962C8B-B14F-4D97-AF65-F5344CB8AC3E}">
        <p14:creationId xmlns:p14="http://schemas.microsoft.com/office/powerpoint/2010/main" val="30289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C(n,4)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47788" y="4724400"/>
            <a:ext cx="643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Or, it can be </a:t>
            </a:r>
            <a:r>
              <a:rPr lang="en-US" b="1">
                <a:latin typeface="Times New Roman" panose="02020603050405020304" pitchFamily="18" charset="0"/>
              </a:rPr>
              <a:t>excluded</a:t>
            </a:r>
            <a:r>
              <a:rPr lang="en-US">
                <a:latin typeface="Times New Roman" panose="02020603050405020304" pitchFamily="18" charset="0"/>
              </a:rPr>
              <a:t> from the 4 points we choose</a:t>
            </a:r>
          </a:p>
        </p:txBody>
      </p:sp>
    </p:spTree>
    <p:extLst>
      <p:ext uri="{BB962C8B-B14F-4D97-AF65-F5344CB8AC3E}">
        <p14:creationId xmlns:p14="http://schemas.microsoft.com/office/powerpoint/2010/main" val="30972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39938" y="5365750"/>
            <a:ext cx="4316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number of solutions including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+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number of solutions not including</a:t>
            </a:r>
          </a:p>
        </p:txBody>
      </p:sp>
      <p:sp>
        <p:nvSpPr>
          <p:cNvPr id="9233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96013" y="55149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24613" y="62769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8600" y="4800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u="sng">
                <a:latin typeface="Times New Roman" panose="02020603050405020304" pitchFamily="18" charset="0"/>
              </a:rPr>
              <a:t>Total number of solutions is</a:t>
            </a:r>
          </a:p>
        </p:txBody>
      </p:sp>
    </p:spTree>
    <p:extLst>
      <p:ext uri="{BB962C8B-B14F-4D97-AF65-F5344CB8AC3E}">
        <p14:creationId xmlns:p14="http://schemas.microsoft.com/office/powerpoint/2010/main" val="21812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3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38400" y="762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81600" y="1600200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n - 1</a:t>
            </a:r>
          </a:p>
        </p:txBody>
      </p:sp>
      <p:sp>
        <p:nvSpPr>
          <p:cNvPr id="10256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9938" y="5365750"/>
            <a:ext cx="4316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number of solutions including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+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number of solutions not including</a:t>
            </a:r>
          </a:p>
        </p:txBody>
      </p:sp>
      <p:sp>
        <p:nvSpPr>
          <p:cNvPr id="10259" name="Oval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96013" y="55149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60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424613" y="62769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" y="4800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u="sng">
                <a:latin typeface="Times New Roman" panose="02020603050405020304" pitchFamily="18" charset="0"/>
              </a:rPr>
              <a:t>Total number of solutions is</a:t>
            </a:r>
          </a:p>
        </p:txBody>
      </p:sp>
    </p:spTree>
    <p:extLst>
      <p:ext uri="{BB962C8B-B14F-4D97-AF65-F5344CB8AC3E}">
        <p14:creationId xmlns:p14="http://schemas.microsoft.com/office/powerpoint/2010/main" val="9567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55678" y="1385636"/>
            <a:ext cx="7700963" cy="48379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Last time:</a:t>
            </a:r>
            <a:endParaRPr lang="en-US" dirty="0"/>
          </a:p>
          <a:p>
            <a:pPr lvl="2"/>
            <a:r>
              <a:rPr lang="en-US" dirty="0" smtClean="0"/>
              <a:t>Syllabus</a:t>
            </a:r>
          </a:p>
          <a:p>
            <a:pPr lvl="2"/>
            <a:r>
              <a:rPr lang="en-US" dirty="0" smtClean="0"/>
              <a:t>Sum </a:t>
            </a:r>
            <a:r>
              <a:rPr lang="en-US" dirty="0" smtClean="0"/>
              <a:t>Rule of Counting (for non-overlapping spaces)</a:t>
            </a:r>
          </a:p>
          <a:p>
            <a:pPr lvl="2"/>
            <a:r>
              <a:rPr lang="en-US" dirty="0" smtClean="0"/>
              <a:t>Inclusion-Exclusion principle (for overlapping spaces)</a:t>
            </a:r>
          </a:p>
          <a:p>
            <a:pPr lvl="2"/>
            <a:r>
              <a:rPr lang="en-US" dirty="0" smtClean="0"/>
              <a:t>Product Rule of Counting (for multi-part experiments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Pigeon Hole Principle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68580" indent="0"/>
            <a:r>
              <a:rPr lang="en-US" b="1" dirty="0" smtClean="0"/>
              <a:t>TODAY: Counting, continued: </a:t>
            </a:r>
          </a:p>
          <a:p>
            <a:pPr lvl="2"/>
            <a:r>
              <a:rPr lang="en-US" b="1" dirty="0" smtClean="0"/>
              <a:t>Combinations</a:t>
            </a:r>
          </a:p>
          <a:p>
            <a:pPr lvl="2"/>
            <a:r>
              <a:rPr lang="en-US" b="1" dirty="0"/>
              <a:t>P</a:t>
            </a:r>
            <a:r>
              <a:rPr lang="en-US" b="1" dirty="0" smtClean="0"/>
              <a:t>ermutations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Next lecture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Axioms of Probability</a:t>
            </a:r>
          </a:p>
          <a:p>
            <a:pPr lvl="2"/>
            <a:r>
              <a:rPr lang="en-US" dirty="0" smtClean="0"/>
              <a:t>Sample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812088" y="223838"/>
            <a:ext cx="1331912" cy="365125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4876800"/>
            <a:ext cx="384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number of solutions including</a:t>
            </a:r>
          </a:p>
        </p:txBody>
      </p:sp>
      <p:sp>
        <p:nvSpPr>
          <p:cNvPr id="11267" name="Oval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68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69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6" name="Oval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7" name="Oval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38400" y="762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1600" y="1600200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n - 1</a:t>
            </a:r>
          </a:p>
        </p:txBody>
      </p:sp>
      <p:sp>
        <p:nvSpPr>
          <p:cNvPr id="11281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562600" y="48768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</a:rPr>
              <a:t>C(n-1, k-1)</a:t>
            </a:r>
          </a:p>
        </p:txBody>
      </p:sp>
      <p:sp>
        <p:nvSpPr>
          <p:cNvPr id="11282" name="Oval 1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83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11284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78325" y="50260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4876800"/>
            <a:ext cx="384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number of solutions including</a:t>
            </a:r>
          </a:p>
        </p:txBody>
      </p:sp>
      <p:sp>
        <p:nvSpPr>
          <p:cNvPr id="12291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38400" y="762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1600" y="1600200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n - 1</a:t>
            </a:r>
          </a:p>
        </p:txBody>
      </p:sp>
      <p:sp>
        <p:nvSpPr>
          <p:cNvPr id="12305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562600" y="4876800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</a:rPr>
              <a:t>C(n-1, k-1)</a:t>
            </a:r>
          </a:p>
        </p:txBody>
      </p:sp>
      <p:sp>
        <p:nvSpPr>
          <p:cNvPr id="12306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12308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78325" y="50260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7200" y="5562600"/>
            <a:ext cx="431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number of solutions not including</a:t>
            </a:r>
          </a:p>
        </p:txBody>
      </p:sp>
      <p:sp>
        <p:nvSpPr>
          <p:cNvPr id="12310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62600" y="55626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</a:rPr>
              <a:t>C(n-1, k)</a:t>
            </a:r>
          </a:p>
        </p:txBody>
      </p:sp>
      <p:sp>
        <p:nvSpPr>
          <p:cNvPr id="12311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76800" y="57118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38400" y="762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81600" y="1600200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n - 1</a:t>
            </a:r>
          </a:p>
        </p:txBody>
      </p:sp>
      <p:sp>
        <p:nvSpPr>
          <p:cNvPr id="1332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4800600"/>
            <a:ext cx="474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</a:rPr>
              <a:t>C(n-1, k-1)  +  C(n-1, k)</a:t>
            </a:r>
          </a:p>
        </p:txBody>
      </p:sp>
      <p:sp>
        <p:nvSpPr>
          <p:cNvPr id="13329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  <p:sp>
        <p:nvSpPr>
          <p:cNvPr id="13331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8600" y="4800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u="sng">
                <a:latin typeface="Times New Roman" panose="02020603050405020304" pitchFamily="18" charset="0"/>
              </a:rPr>
              <a:t>Total number of solutions is</a:t>
            </a:r>
          </a:p>
        </p:txBody>
      </p:sp>
    </p:spTree>
    <p:extLst>
      <p:ext uri="{BB962C8B-B14F-4D97-AF65-F5344CB8AC3E}">
        <p14:creationId xmlns:p14="http://schemas.microsoft.com/office/powerpoint/2010/main" val="42853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4572000"/>
            <a:ext cx="69516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b="1">
                <a:latin typeface="Courier New" panose="02070309020205020404" pitchFamily="49" charset="0"/>
              </a:rPr>
              <a:t>int C(int n, int k)</a:t>
            </a:r>
          </a:p>
          <a:p>
            <a:r>
              <a:rPr lang="en-US" b="1">
                <a:latin typeface="Courier New" panose="02070309020205020404" pitchFamily="49" charset="0"/>
              </a:rPr>
              <a:t>{ </a:t>
            </a:r>
          </a:p>
          <a:p>
            <a:r>
              <a:rPr lang="en-US" b="1">
                <a:latin typeface="Courier New" panose="02070309020205020404" pitchFamily="49" charset="0"/>
              </a:rPr>
              <a:t>    if (k == 0 || n == k) return (1);</a:t>
            </a:r>
          </a:p>
          <a:p>
            <a:r>
              <a:rPr lang="en-US" b="1">
                <a:latin typeface="Courier New" panose="02070309020205020404" pitchFamily="49" charset="0"/>
              </a:rPr>
              <a:t>    return (C(n-1, k-1) + C(n-1, k));</a:t>
            </a:r>
          </a:p>
          <a:p>
            <a:r>
              <a:rPr 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9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2362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7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76800" y="27432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1905000" y="762000"/>
            <a:ext cx="2286000" cy="2895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38400" y="762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1600" y="1600200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n - 1</a:t>
            </a:r>
          </a:p>
        </p:txBody>
      </p:sp>
      <p:sp>
        <p:nvSpPr>
          <p:cNvPr id="14353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91400" y="457200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>
                <a:latin typeface="Times New Roman" panose="02020603050405020304" pitchFamily="18" charset="0"/>
              </a:rPr>
              <a:t>C(n,k) </a:t>
            </a:r>
          </a:p>
        </p:txBody>
      </p:sp>
    </p:spTree>
    <p:extLst>
      <p:ext uri="{BB962C8B-B14F-4D97-AF65-F5344CB8AC3E}">
        <p14:creationId xmlns:p14="http://schemas.microsoft.com/office/powerpoint/2010/main" val="613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0ECD-7210-45FD-8118-EBF3AF89AFE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649509"/>
            <a:ext cx="7707862" cy="650699"/>
          </a:xfrm>
        </p:spPr>
        <p:txBody>
          <a:bodyPr/>
          <a:lstStyle/>
          <a:p>
            <a:r>
              <a:rPr lang="en-US" dirty="0" smtClean="0"/>
              <a:t>Combinations example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42450" y="1456660"/>
            <a:ext cx="7700963" cy="4766976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Nick Fury is going to make another movie, but he only has enough budget for 4 </a:t>
            </a:r>
            <a:r>
              <a:rPr lang="en-US" sz="2000" b="1" dirty="0" err="1" smtClean="0">
                <a:solidFill>
                  <a:schemeClr val="tx1"/>
                </a:solidFill>
              </a:rPr>
              <a:t>superheros</a:t>
            </a:r>
            <a:r>
              <a:rPr lang="en-US" sz="2000" b="1" dirty="0" smtClean="0">
                <a:solidFill>
                  <a:schemeClr val="tx1"/>
                </a:solidFill>
              </a:rPr>
              <a:t> of these 6: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Iron Man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Hulk 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Ant-man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Captain America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Thor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Wonderwoman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How many ways can we make the new Avengers team?</a:t>
            </a:r>
          </a:p>
          <a:p>
            <a:pPr lvl="2"/>
            <a:r>
              <a:rPr lang="en-US" sz="2000" b="1" dirty="0" smtClean="0">
                <a:solidFill>
                  <a:schemeClr val="bg2"/>
                </a:solidFill>
              </a:rPr>
              <a:t>We’ve got 6 things, and we want to choose 4 of them </a:t>
            </a:r>
            <a:r>
              <a:rPr lang="en-US" sz="2000" i="1" dirty="0" smtClean="0">
                <a:solidFill>
                  <a:schemeClr val="tx1"/>
                </a:solidFill>
              </a:rPr>
              <a:t>(or, remember, we could equivalently say we want to choose 2 of them)</a:t>
            </a:r>
            <a:r>
              <a:rPr lang="en-US" sz="2000" dirty="0" smtClean="0">
                <a:solidFill>
                  <a:schemeClr val="tx1"/>
                </a:solidFill>
              </a:rPr>
              <a:t>, “6 choose 4” =          = 15</a:t>
            </a:r>
          </a:p>
          <a:p>
            <a:pPr lvl="2"/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415088"/>
            <a:ext cx="846138" cy="363537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4340" y="5341786"/>
            <a:ext cx="630232" cy="6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649509"/>
            <a:ext cx="7707862" cy="650699"/>
          </a:xfrm>
        </p:spPr>
        <p:txBody>
          <a:bodyPr/>
          <a:lstStyle/>
          <a:p>
            <a:r>
              <a:rPr lang="en-US" dirty="0" smtClean="0"/>
              <a:t>Combinations example:</a:t>
            </a:r>
            <a:br>
              <a:rPr lang="en-US" dirty="0" smtClean="0"/>
            </a:br>
            <a:r>
              <a:rPr lang="en-US" dirty="0" smtClean="0"/>
              <a:t>Warm-up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846138" y="1456660"/>
            <a:ext cx="7810503" cy="495842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Nick Fury is going to make another movie, but he only has enough budget for 4 </a:t>
            </a:r>
            <a:r>
              <a:rPr lang="en-US" sz="2000" b="1" dirty="0" err="1" smtClean="0">
                <a:solidFill>
                  <a:schemeClr val="tx1"/>
                </a:solidFill>
              </a:rPr>
              <a:t>superheros</a:t>
            </a:r>
            <a:r>
              <a:rPr lang="en-US" sz="2000" b="1" dirty="0" smtClean="0">
                <a:solidFill>
                  <a:schemeClr val="tx1"/>
                </a:solidFill>
              </a:rPr>
              <a:t> of these 6: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Iron Man, Hulk, Ant-man, Captain America, Thor, </a:t>
            </a:r>
            <a:r>
              <a:rPr lang="en-US" sz="2000" dirty="0" err="1" smtClean="0">
                <a:solidFill>
                  <a:schemeClr val="tx1"/>
                </a:solidFill>
              </a:rPr>
              <a:t>Wonderwoman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Except we can’t pick both Iron Man and Thor, because they fight. Now how many?</a:t>
            </a:r>
          </a:p>
          <a:p>
            <a:pPr lvl="2"/>
            <a:r>
              <a:rPr lang="en-US" sz="1600" b="1" dirty="0" smtClean="0">
                <a:solidFill>
                  <a:schemeClr val="bg2"/>
                </a:solidFill>
              </a:rPr>
              <a:t>We need to analyze cases and use the Sum Rule of Counting. Which cases should we analyze?</a:t>
            </a:r>
            <a:endParaRPr lang="en-US" sz="1600" b="1" dirty="0">
              <a:solidFill>
                <a:schemeClr val="bg2"/>
              </a:solidFill>
            </a:endParaRPr>
          </a:p>
          <a:p>
            <a:pPr lvl="1"/>
            <a:endParaRPr lang="en-US" sz="1600" dirty="0" smtClean="0">
              <a:solidFill>
                <a:schemeClr val="bg2"/>
              </a:solidFill>
            </a:endParaRPr>
          </a:p>
          <a:p>
            <a:pPr marL="457200" lvl="1" indent="-457200">
              <a:buFont typeface="+mj-lt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 cases: we include Iron Man, we don’t include Iron Man, we include Thor, we don’t include Thor</a:t>
            </a:r>
          </a:p>
          <a:p>
            <a:pPr marL="457200" lvl="1" indent="-457200">
              <a:buFont typeface="+mj-lt"/>
              <a:buAutoNum type="alphaUcPeriod"/>
            </a:pPr>
            <a:r>
              <a:rPr lang="en-US" sz="2000" dirty="0" smtClean="0">
                <a:solidFill>
                  <a:schemeClr val="tx1"/>
                </a:solidFill>
              </a:rPr>
              <a:t>3 cases: we include neither Iron Man nor Thor, we include Iron man and not Thor, we include Thor and not Iron man</a:t>
            </a:r>
          </a:p>
          <a:p>
            <a:pPr marL="457200" lvl="1" indent="-457200">
              <a:buFont typeface="+mj-lt"/>
              <a:buAutoNum type="alphaUcPeriod"/>
            </a:pPr>
            <a:r>
              <a:rPr lang="en-US" sz="2000" dirty="0" smtClean="0">
                <a:solidFill>
                  <a:schemeClr val="tx1"/>
                </a:solidFill>
              </a:rPr>
              <a:t>2 cases: we include Iron Man and Thor, we don’t include Iron Man or Thor</a:t>
            </a:r>
          </a:p>
          <a:p>
            <a:pPr marL="457200" lvl="1" indent="-457200">
              <a:buFont typeface="+mj-lt"/>
              <a:buAutoNum type="alphaUcPeriod"/>
            </a:pPr>
            <a:r>
              <a:rPr lang="en-US" sz="2000" dirty="0" smtClean="0">
                <a:solidFill>
                  <a:schemeClr val="tx1"/>
                </a:solidFill>
              </a:rPr>
              <a:t>Other/none/more than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415088"/>
            <a:ext cx="846138" cy="363537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>
                <p:custDataLst>
                  <p:tags r:id="rId4"/>
                </p:custDataLst>
              </p14:nvPr>
            </p14:nvContentPartPr>
            <p14:xfrm>
              <a:off x="582681" y="4566617"/>
              <a:ext cx="793440" cy="69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841" y="4550417"/>
                <a:ext cx="82476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5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649509"/>
            <a:ext cx="7707862" cy="650699"/>
          </a:xfrm>
        </p:spPr>
        <p:txBody>
          <a:bodyPr/>
          <a:lstStyle/>
          <a:p>
            <a:r>
              <a:rPr lang="en-US" dirty="0" smtClean="0"/>
              <a:t>Combinations example:</a:t>
            </a:r>
            <a:br>
              <a:rPr lang="en-US" dirty="0" smtClean="0"/>
            </a:br>
            <a:r>
              <a:rPr lang="en-US" dirty="0" smtClean="0"/>
              <a:t>Warm-up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55678" y="1456660"/>
            <a:ext cx="7700963" cy="495842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Nick Fury is going to make another movie, but he only has enough budget for 4 </a:t>
            </a:r>
            <a:r>
              <a:rPr lang="en-US" sz="2000" b="1" dirty="0" err="1" smtClean="0">
                <a:solidFill>
                  <a:schemeClr val="tx1"/>
                </a:solidFill>
              </a:rPr>
              <a:t>superheros</a:t>
            </a:r>
            <a:r>
              <a:rPr lang="en-US" sz="2000" b="1" dirty="0" smtClean="0">
                <a:solidFill>
                  <a:schemeClr val="tx1"/>
                </a:solidFill>
              </a:rPr>
              <a:t> of these 6: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Iron Man, Hulk, Ant-man, Captain America, Thor, Spiderman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Except we can’t pick both Iron Man and Thor, because they fight. Now how many?</a:t>
            </a:r>
          </a:p>
          <a:p>
            <a:pPr lvl="2"/>
            <a:r>
              <a:rPr lang="en-US" sz="1600" b="1" dirty="0" smtClean="0">
                <a:solidFill>
                  <a:schemeClr val="bg2"/>
                </a:solidFill>
              </a:rPr>
              <a:t>We need to analyze cases and use the Sum Rule of Counting. Which cases should we analyze?</a:t>
            </a:r>
            <a:endParaRPr lang="en-US" sz="1600" b="1" dirty="0">
              <a:solidFill>
                <a:schemeClr val="bg2"/>
              </a:solidFill>
            </a:endParaRPr>
          </a:p>
          <a:p>
            <a:pPr lvl="1"/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415088"/>
            <a:ext cx="846138" cy="363537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3175" y="3935874"/>
            <a:ext cx="7175311" cy="20596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 2"/>
          <p:cNvSpPr/>
          <p:nvPr>
            <p:custDataLst>
              <p:tags r:id="rId5"/>
            </p:custDataLst>
          </p:nvPr>
        </p:nvSpPr>
        <p:spPr>
          <a:xfrm>
            <a:off x="2182091" y="4008611"/>
            <a:ext cx="332509" cy="314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062" y="0"/>
            <a:ext cx="10182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976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3239" y="479388"/>
            <a:ext cx="7707862" cy="650699"/>
          </a:xfrm>
        </p:spPr>
        <p:txBody>
          <a:bodyPr/>
          <a:lstStyle/>
          <a:p>
            <a:r>
              <a:rPr lang="en-US" dirty="0" smtClean="0"/>
              <a:t>Review: Counting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471339" y="1297176"/>
            <a:ext cx="7940201" cy="5199283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b="1" u="sng" dirty="0" smtClean="0"/>
              <a:t>Sum </a:t>
            </a:r>
            <a:r>
              <a:rPr lang="en-US" b="1" u="sng" dirty="0"/>
              <a:t>Rule of </a:t>
            </a:r>
            <a:r>
              <a:rPr lang="en-US" b="1" u="sng" dirty="0" smtClean="0"/>
              <a:t>Counting</a:t>
            </a:r>
            <a:r>
              <a:rPr lang="en-US" dirty="0" smtClean="0"/>
              <a:t>  </a:t>
            </a:r>
          </a:p>
          <a:p>
            <a:pPr marL="344488" lvl="2" indent="0">
              <a:buNone/>
            </a:pPr>
            <a:r>
              <a:rPr lang="en-US" i="1" cap="none" dirty="0" smtClean="0">
                <a:solidFill>
                  <a:schemeClr val="tx1"/>
                </a:solidFill>
              </a:rPr>
              <a:t>if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tx1"/>
                </a:solidFill>
              </a:rPr>
              <a:t>outcome of experiment can be from</a:t>
            </a:r>
            <a:endParaRPr lang="en-US" sz="1600" cap="none" dirty="0">
              <a:solidFill>
                <a:schemeClr val="tx1"/>
              </a:solidFill>
            </a:endParaRPr>
          </a:p>
          <a:p>
            <a:pPr lvl="2"/>
            <a:r>
              <a:rPr lang="en-US" cap="none" dirty="0"/>
              <a:t>set A, where |A| = </a:t>
            </a:r>
            <a:r>
              <a:rPr lang="en-US" i="1" cap="none" dirty="0"/>
              <a:t>m</a:t>
            </a:r>
            <a:r>
              <a:rPr lang="en-US" cap="none" dirty="0"/>
              <a:t>,  or </a:t>
            </a:r>
            <a:endParaRPr lang="en-US" sz="1600" cap="none" dirty="0"/>
          </a:p>
          <a:p>
            <a:pPr lvl="2"/>
            <a:r>
              <a:rPr lang="en-US" cap="none" dirty="0"/>
              <a:t>set B,  where and |B| = </a:t>
            </a:r>
            <a:r>
              <a:rPr lang="en-US" i="1" cap="none" dirty="0"/>
              <a:t>n</a:t>
            </a:r>
            <a:r>
              <a:rPr lang="en-US" cap="none" dirty="0"/>
              <a:t>, and</a:t>
            </a:r>
            <a:endParaRPr lang="en-US" sz="1600" cap="none" dirty="0"/>
          </a:p>
          <a:p>
            <a:pPr lvl="2"/>
            <a:r>
              <a:rPr lang="en-US" cap="none" dirty="0"/>
              <a:t>A </a:t>
            </a:r>
            <a:r>
              <a:rPr lang="en-US" cap="none" dirty="0">
                <a:sym typeface="Symbol" panose="05050102010706020507" pitchFamily="18" charset="2"/>
              </a:rPr>
              <a:t></a:t>
            </a:r>
            <a:r>
              <a:rPr lang="en-US" cap="none" dirty="0"/>
              <a:t> B = </a:t>
            </a:r>
            <a:r>
              <a:rPr lang="en-US" cap="none" dirty="0">
                <a:sym typeface="Symbol" panose="05050102010706020507" pitchFamily="18" charset="2"/>
              </a:rPr>
              <a:t></a:t>
            </a:r>
            <a:r>
              <a:rPr lang="en-US" cap="none" dirty="0" smtClean="0"/>
              <a:t>,					</a:t>
            </a:r>
            <a:r>
              <a:rPr lang="en-US" sz="1600" cap="none" dirty="0" smtClean="0">
                <a:solidFill>
                  <a:schemeClr val="bg2"/>
                </a:solidFill>
              </a:rPr>
              <a:t>// this line here is the kicker</a:t>
            </a:r>
            <a:endParaRPr lang="en-US" sz="1600" cap="none" dirty="0">
              <a:solidFill>
                <a:schemeClr val="bg2"/>
              </a:solidFill>
            </a:endParaRPr>
          </a:p>
          <a:p>
            <a:pPr marL="0" indent="0"/>
            <a:r>
              <a:rPr lang="en-US" cap="none" dirty="0" smtClean="0"/>
              <a:t>	then </a:t>
            </a:r>
            <a:r>
              <a:rPr lang="en-US" cap="none" dirty="0"/>
              <a:t>the number of outcomes of the experiment is |A| + |B| = </a:t>
            </a:r>
            <a:r>
              <a:rPr lang="en-US" i="1" cap="none" dirty="0"/>
              <a:t>m</a:t>
            </a:r>
            <a:r>
              <a:rPr lang="en-US" cap="none" dirty="0"/>
              <a:t> + </a:t>
            </a:r>
            <a:r>
              <a:rPr lang="en-US" i="1" cap="none" dirty="0"/>
              <a:t>n</a:t>
            </a:r>
            <a:r>
              <a:rPr lang="en-US" cap="none" dirty="0"/>
              <a:t>. </a:t>
            </a:r>
            <a:endParaRPr lang="en-US" cap="none" dirty="0" smtClean="0"/>
          </a:p>
          <a:p>
            <a:r>
              <a:rPr lang="en-US" b="1" dirty="0"/>
              <a:t>Definition: </a:t>
            </a:r>
            <a:r>
              <a:rPr lang="en-US" b="1" u="sng" dirty="0"/>
              <a:t>Inclusion-Exclusion Principle</a:t>
            </a:r>
            <a:r>
              <a:rPr lang="en-US" dirty="0"/>
              <a:t> </a:t>
            </a:r>
          </a:p>
          <a:p>
            <a:r>
              <a:rPr lang="en-US" sz="1600" cap="none" dirty="0" smtClean="0"/>
              <a:t>	if </a:t>
            </a:r>
            <a:r>
              <a:rPr lang="en-US" sz="1600" cap="none" dirty="0"/>
              <a:t>outcome of experiment can be from</a:t>
            </a:r>
          </a:p>
          <a:p>
            <a:pPr lvl="2"/>
            <a:r>
              <a:rPr lang="en-US" sz="1600" cap="none" dirty="0"/>
              <a:t>set A  or  set B,  </a:t>
            </a:r>
          </a:p>
          <a:p>
            <a:pPr lvl="2"/>
            <a:r>
              <a:rPr lang="en-US" sz="1600" cap="none" dirty="0"/>
              <a:t>where A and B </a:t>
            </a:r>
            <a:r>
              <a:rPr lang="en-US" sz="1600" b="1" cap="none" dirty="0">
                <a:solidFill>
                  <a:schemeClr val="bg2"/>
                </a:solidFill>
              </a:rPr>
              <a:t>may overlap</a:t>
            </a:r>
            <a:r>
              <a:rPr lang="en-US" sz="1600" cap="none" dirty="0" smtClean="0"/>
              <a:t>,  </a:t>
            </a:r>
            <a:r>
              <a:rPr lang="en-US" sz="1600" cap="none" dirty="0" smtClean="0">
                <a:solidFill>
                  <a:schemeClr val="bg2"/>
                </a:solidFill>
              </a:rPr>
              <a:t>//Accounts for </a:t>
            </a:r>
            <a:r>
              <a:rPr lang="en-US" sz="1600" cap="none" dirty="0">
                <a:solidFill>
                  <a:schemeClr val="bg2"/>
                </a:solidFill>
              </a:rPr>
              <a:t>“kicker” restriction </a:t>
            </a:r>
            <a:r>
              <a:rPr lang="en-US" sz="1600" cap="none" dirty="0" smtClean="0">
                <a:solidFill>
                  <a:schemeClr val="bg2"/>
                </a:solidFill>
              </a:rPr>
              <a:t>of Sum Rule</a:t>
            </a:r>
            <a:endParaRPr lang="en-US" sz="1600" cap="none" dirty="0"/>
          </a:p>
          <a:p>
            <a:r>
              <a:rPr lang="en-US" sz="1600" cap="none" dirty="0" smtClean="0"/>
              <a:t>	then </a:t>
            </a:r>
            <a:r>
              <a:rPr lang="en-US" sz="1600" cap="none" dirty="0"/>
              <a:t>the number of outcomes is:   |A </a:t>
            </a:r>
            <a:r>
              <a:rPr lang="en-US" sz="1600" cap="none" dirty="0">
                <a:sym typeface="Symbol" panose="05050102010706020507" pitchFamily="18" charset="2"/>
              </a:rPr>
              <a:t></a:t>
            </a:r>
            <a:r>
              <a:rPr lang="en-US" sz="1600" cap="none" dirty="0"/>
              <a:t> B| = |A| + |B| - |A </a:t>
            </a:r>
            <a:r>
              <a:rPr lang="en-US" sz="1600" cap="none" dirty="0">
                <a:sym typeface="Symbol" panose="05050102010706020507" pitchFamily="18" charset="2"/>
              </a:rPr>
              <a:t></a:t>
            </a:r>
            <a:r>
              <a:rPr lang="en-US" sz="1600" cap="none" dirty="0"/>
              <a:t> B| </a:t>
            </a:r>
          </a:p>
          <a:p>
            <a:r>
              <a:rPr lang="en-US" b="1" dirty="0"/>
              <a:t>Definition: </a:t>
            </a:r>
            <a:r>
              <a:rPr lang="en-US" b="1" u="sng" dirty="0"/>
              <a:t>Product Rule of Counting</a:t>
            </a:r>
            <a:r>
              <a:rPr lang="en-US" b="1" dirty="0"/>
              <a:t>:  </a:t>
            </a:r>
          </a:p>
          <a:p>
            <a:r>
              <a:rPr lang="en-US" sz="1600" cap="none" dirty="0" smtClean="0"/>
              <a:t>	if </a:t>
            </a:r>
            <a:r>
              <a:rPr lang="en-US" sz="1600" cap="none" dirty="0"/>
              <a:t>an experiment has two parts,</a:t>
            </a:r>
          </a:p>
          <a:p>
            <a:pPr lvl="2"/>
            <a:r>
              <a:rPr lang="en-US" sz="1600" cap="none" dirty="0"/>
              <a:t>outcome from set A in 1st part, where |A| = </a:t>
            </a:r>
            <a:r>
              <a:rPr lang="en-US" sz="1600" i="1" cap="none" dirty="0"/>
              <a:t>m</a:t>
            </a:r>
            <a:r>
              <a:rPr lang="en-US" sz="1600" cap="none" dirty="0"/>
              <a:t>, and </a:t>
            </a:r>
          </a:p>
          <a:p>
            <a:pPr lvl="2"/>
            <a:r>
              <a:rPr lang="en-US" sz="1600" cap="none" dirty="0"/>
              <a:t>outcome from set B in 2nd part (regardless of the first part), where |B| = </a:t>
            </a:r>
            <a:r>
              <a:rPr lang="en-US" sz="1600" i="1" cap="none" dirty="0"/>
              <a:t>n</a:t>
            </a:r>
            <a:r>
              <a:rPr lang="en-US" sz="1600" cap="none" dirty="0"/>
              <a:t>, </a:t>
            </a:r>
          </a:p>
          <a:p>
            <a:pPr marL="0" indent="0"/>
            <a:r>
              <a:rPr lang="en-US" sz="1600" cap="none" dirty="0" smtClean="0"/>
              <a:t>	then </a:t>
            </a:r>
            <a:r>
              <a:rPr lang="en-US" sz="1600" cap="none" dirty="0"/>
              <a:t>the total number of outcomes is |A| |B| = </a:t>
            </a:r>
            <a:r>
              <a:rPr lang="en-US" sz="1600" i="1" cap="none" dirty="0" err="1"/>
              <a:t>mn</a:t>
            </a:r>
            <a:r>
              <a:rPr lang="en-US" sz="1600" cap="none" dirty="0"/>
              <a:t>. </a:t>
            </a:r>
          </a:p>
          <a:p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9247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Counting: Permutations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Ordered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143000"/>
            <a:ext cx="8382000" cy="51816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A </a:t>
            </a:r>
            <a:r>
              <a:rPr lang="en-US" b="1" smtClean="0"/>
              <a:t>binary search tree</a:t>
            </a:r>
            <a:r>
              <a:rPr lang="en-US" smtClean="0"/>
              <a:t> (BST), is a binary tree where for </a:t>
            </a:r>
            <a:r>
              <a:rPr lang="en-US" i="1" smtClean="0"/>
              <a:t>every</a:t>
            </a:r>
            <a:r>
              <a:rPr lang="en-US" smtClean="0"/>
              <a:t> node </a:t>
            </a:r>
            <a:r>
              <a:rPr lang="en-US" i="1" smtClean="0"/>
              <a:t>n</a:t>
            </a:r>
            <a:r>
              <a:rPr lang="en-US" smtClean="0"/>
              <a:t> in the tree: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's value is </a:t>
            </a:r>
            <a:r>
              <a:rPr lang="en-US" b="1" smtClean="0"/>
              <a:t>greater</a:t>
            </a:r>
            <a:r>
              <a:rPr lang="en-US" smtClean="0"/>
              <a:t> than all the values in its </a:t>
            </a:r>
            <a:r>
              <a:rPr lang="en-US" b="1" smtClean="0"/>
              <a:t>left</a:t>
            </a:r>
            <a:r>
              <a:rPr lang="en-US" smtClean="0"/>
              <a:t> subtree.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's value is </a:t>
            </a:r>
            <a:r>
              <a:rPr lang="en-US" b="1" smtClean="0"/>
              <a:t>less</a:t>
            </a:r>
            <a:r>
              <a:rPr lang="en-US" smtClean="0"/>
              <a:t> than all the values in its </a:t>
            </a:r>
            <a:r>
              <a:rPr lang="en-US" b="1" smtClean="0"/>
              <a:t>right</a:t>
            </a:r>
            <a:r>
              <a:rPr lang="en-US" smtClean="0"/>
              <a:t> subtree.</a:t>
            </a:r>
          </a:p>
          <a:p>
            <a:pPr lvl="1"/>
            <a:r>
              <a:rPr lang="en-US" smtClean="0"/>
              <a:t>both </a:t>
            </a:r>
            <a:r>
              <a:rPr lang="en-US" i="1" smtClean="0"/>
              <a:t>n</a:t>
            </a:r>
            <a:r>
              <a:rPr lang="en-US" smtClean="0"/>
              <a:t>'s left and right subtrees are binary search trees.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100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29100" y="4243388"/>
            <a:ext cx="4572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4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38700" y="5083175"/>
            <a:ext cx="4572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2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1400" y="5083175"/>
            <a:ext cx="4572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4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3" name="AutoShape 13"/>
          <p:cNvCxnSpPr>
            <a:cxnSpLocks noChangeShapeType="1"/>
            <a:endCxn id="4102" idx="0"/>
          </p:cNvCxnSpPr>
          <p:nvPr>
            <p:custDataLst>
              <p:tags r:id="rId6"/>
            </p:custDataLst>
          </p:nvPr>
        </p:nvCxnSpPr>
        <p:spPr bwMode="auto">
          <a:xfrm rot="10800000" flipV="1">
            <a:off x="3810000" y="4722813"/>
            <a:ext cx="647700" cy="360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14"/>
          <p:cNvCxnSpPr>
            <a:cxnSpLocks noChangeShapeType="1"/>
            <a:endCxn id="4101" idx="0"/>
          </p:cNvCxnSpPr>
          <p:nvPr>
            <p:custDataLst>
              <p:tags r:id="rId7"/>
            </p:custDataLst>
          </p:nvPr>
        </p:nvCxnSpPr>
        <p:spPr bwMode="auto">
          <a:xfrm>
            <a:off x="4457700" y="4722813"/>
            <a:ext cx="609600" cy="3603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Oval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0" y="5846763"/>
            <a:ext cx="4572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44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6" name="AutoShape 14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5219700" y="5486400"/>
            <a:ext cx="342900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7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43400" y="5846763"/>
            <a:ext cx="457200" cy="479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8" name="AutoShape 13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 flipH="1">
            <a:off x="4572000" y="5486400"/>
            <a:ext cx="342900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32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143000"/>
            <a:ext cx="8382000" cy="5181600"/>
          </a:xfrm>
          <a:prstGeom prst="rect">
            <a:avLst/>
          </a:prstGeom>
        </p:spPr>
        <p:txBody>
          <a:bodyPr/>
          <a:lstStyle/>
          <a:p>
            <a:r>
              <a:rPr lang="en-US" b="1" u="sng" dirty="0" smtClean="0"/>
              <a:t>Problem</a:t>
            </a:r>
            <a:r>
              <a:rPr lang="en-US" dirty="0" smtClean="0"/>
              <a:t>:  How many possible BSTs containing values 1, 2, and 3 have degenerate structure (i.e., each node in the BST has at most one child)?</a:t>
            </a:r>
          </a:p>
          <a:p>
            <a:r>
              <a:rPr lang="en-US" b="1" u="sng" dirty="0" smtClean="0"/>
              <a:t>Solution</a:t>
            </a:r>
            <a:r>
              <a:rPr lang="en-US" dirty="0" smtClean="0"/>
              <a:t>:  3!  ways to order 1, 2, and 3 for insertion</a:t>
            </a:r>
          </a:p>
          <a:p>
            <a:pPr>
              <a:buFontTx/>
              <a:buNone/>
            </a:pPr>
            <a:r>
              <a:rPr lang="en-US" dirty="0" smtClean="0"/>
              <a:t>	1, 2, 3     1, 3, 2     2, 1, 3     2, 3, 1     3, 1, 2     3, 2, 1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There are 4 degenerate BSTs possible.</a:t>
            </a:r>
          </a:p>
          <a:p>
            <a:pPr>
              <a:buFontTx/>
              <a:buNone/>
            </a:pP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300846" y="3719946"/>
            <a:ext cx="1143000" cy="1319213"/>
            <a:chOff x="3467100" y="3657600"/>
            <a:chExt cx="1143000" cy="1319881"/>
          </a:xfrm>
        </p:grpSpPr>
        <p:sp>
          <p:nvSpPr>
            <p:cNvPr id="5159" name="Oval 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810000" y="3657600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0" name="Oval 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152900" y="44975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1" name="Oval 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67100" y="44975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62" name="AutoShape 8"/>
            <p:cNvCxnSpPr>
              <a:cxnSpLocks noChangeShapeType="1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3695700" y="4137557"/>
              <a:ext cx="3429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3" name="AutoShape 9"/>
            <p:cNvCxnSpPr>
              <a:cxnSpLocks noChangeShapeType="1"/>
            </p:cNvCxnSpPr>
            <p:nvPr>
              <p:custDataLst>
                <p:tags r:id="rId42"/>
              </p:custDataLst>
            </p:nvPr>
          </p:nvCxnSpPr>
          <p:spPr bwMode="auto">
            <a:xfrm>
              <a:off x="4038600" y="4137557"/>
              <a:ext cx="3429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72446" y="3719946"/>
            <a:ext cx="1143000" cy="1319213"/>
            <a:chOff x="4838700" y="3657600"/>
            <a:chExt cx="1143000" cy="1319881"/>
          </a:xfrm>
        </p:grpSpPr>
        <p:sp>
          <p:nvSpPr>
            <p:cNvPr id="5154" name="Oval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181600" y="3657600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5" name="Oval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524500" y="44975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6" name="Oval 1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838700" y="44975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57" name="AutoShape 13"/>
            <p:cNvCxnSpPr>
              <a:cxnSpLocks noChangeShapeType="1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067300" y="4137557"/>
              <a:ext cx="3429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8" name="AutoShape 14"/>
            <p:cNvCxnSpPr>
              <a:cxnSpLocks noChangeShapeType="1"/>
            </p:cNvCxnSpPr>
            <p:nvPr>
              <p:custDataLst>
                <p:tags r:id="rId37"/>
              </p:custDataLst>
            </p:nvPr>
          </p:nvCxnSpPr>
          <p:spPr bwMode="auto">
            <a:xfrm>
              <a:off x="5410200" y="4137557"/>
              <a:ext cx="3429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900546" y="3719946"/>
            <a:ext cx="914400" cy="2174875"/>
            <a:chOff x="1066800" y="3657600"/>
            <a:chExt cx="914400" cy="2174804"/>
          </a:xfrm>
        </p:grpSpPr>
        <p:sp>
          <p:nvSpPr>
            <p:cNvPr id="5149" name="Oval 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066800" y="3657600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0" name="Oval 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295400" y="45050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51" name="AutoShape 4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>
              <a:off x="1295400" y="4142556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52" name="Oval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524000" y="5352447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53" name="AutoShape 16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>
              <a:off x="1524000" y="4989980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4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272146" y="3719946"/>
            <a:ext cx="685800" cy="2174875"/>
            <a:chOff x="2438400" y="3657600"/>
            <a:chExt cx="685800" cy="2174804"/>
          </a:xfrm>
        </p:grpSpPr>
        <p:sp>
          <p:nvSpPr>
            <p:cNvPr id="5144" name="Oval 1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38400" y="3657600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5" name="Oval 1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7000" y="4497524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46" name="AutoShape 19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>
              <a:off x="2667000" y="4137557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7" name="Oval 2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38400" y="5352447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48" name="AutoShape 21"/>
            <p:cNvCxnSpPr>
              <a:cxnSpLocks noChangeShapeType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2667000" y="4977481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158346" y="3754871"/>
            <a:ext cx="685800" cy="2174875"/>
            <a:chOff x="6324600" y="3692597"/>
            <a:chExt cx="685800" cy="2174803"/>
          </a:xfrm>
        </p:grpSpPr>
        <p:sp>
          <p:nvSpPr>
            <p:cNvPr id="5139" name="Oval 2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553200" y="3692597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40" name="AutoShape 23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6553200" y="4177553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1" name="Oval 2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324600" y="4540021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2" name="Oval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553200" y="5387443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43" name="AutoShape 26"/>
            <p:cNvCxnSpPr>
              <a:cxnSpLocks noChangeShapeType="1"/>
            </p:cNvCxnSpPr>
            <p:nvPr>
              <p:custDataLst>
                <p:tags r:id="rId22"/>
              </p:custDataLst>
            </p:nvPr>
          </p:nvCxnSpPr>
          <p:spPr bwMode="auto">
            <a:xfrm>
              <a:off x="6553200" y="5024977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5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301346" y="3754871"/>
            <a:ext cx="914400" cy="2174875"/>
            <a:chOff x="7467600" y="3692597"/>
            <a:chExt cx="914400" cy="2174803"/>
          </a:xfrm>
        </p:grpSpPr>
        <p:sp>
          <p:nvSpPr>
            <p:cNvPr id="5134" name="Oval 2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924800" y="3692597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35" name="AutoShape 28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7924800" y="4177553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6" name="Oval 2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696200" y="4540021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37" name="AutoShape 30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7696200" y="5024977"/>
              <a:ext cx="228600" cy="3599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8" name="Oval 3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467600" y="5387443"/>
              <a:ext cx="457200" cy="4799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sz="2000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ounded Rectangle 5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8146" y="3643746"/>
            <a:ext cx="1219200" cy="2438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4" name="Rounded Rectangle 5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9746" y="3643746"/>
            <a:ext cx="1066800" cy="2438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5" name="Rounded Rectangle 5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05946" y="3643746"/>
            <a:ext cx="1066800" cy="2438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6" name="Rounded Rectangle 5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25146" y="3643746"/>
            <a:ext cx="1219200" cy="2438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682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Generalizing the BST example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49328" y="1523309"/>
            <a:ext cx="7707862" cy="2422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 says: 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with </a:t>
            </a:r>
            <a:r>
              <a:rPr lang="en-US" sz="2000" b="1" dirty="0" smtClean="0">
                <a:solidFill>
                  <a:schemeClr val="bg2"/>
                </a:solidFill>
              </a:rPr>
              <a:t>3</a:t>
            </a:r>
            <a:r>
              <a:rPr lang="en-US" sz="2000" dirty="0" smtClean="0">
                <a:solidFill>
                  <a:schemeClr val="tx1"/>
                </a:solidFill>
              </a:rPr>
              <a:t> nodes,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here are </a:t>
            </a:r>
            <a:r>
              <a:rPr lang="en-US" sz="2000" b="1" dirty="0">
                <a:solidFill>
                  <a:schemeClr val="bg2"/>
                </a:solidFill>
              </a:rPr>
              <a:t>3!</a:t>
            </a:r>
            <a:r>
              <a:rPr lang="en-US" sz="2000" dirty="0">
                <a:solidFill>
                  <a:schemeClr val="tx1"/>
                </a:solidFill>
              </a:rPr>
              <a:t> permutations of key insertion </a:t>
            </a:r>
            <a:r>
              <a:rPr lang="en-US" sz="2000" dirty="0" smtClean="0">
                <a:solidFill>
                  <a:schemeClr val="tx1"/>
                </a:solidFill>
              </a:rPr>
              <a:t>order, and, of those</a:t>
            </a:r>
          </a:p>
          <a:p>
            <a:pPr lvl="2"/>
            <a:r>
              <a:rPr lang="en-US" sz="2000" b="1" dirty="0" smtClean="0">
                <a:solidFill>
                  <a:schemeClr val="bg2"/>
                </a:solidFill>
              </a:rPr>
              <a:t>4</a:t>
            </a:r>
            <a:r>
              <a:rPr lang="en-US" sz="2000" dirty="0" smtClean="0">
                <a:solidFill>
                  <a:schemeClr val="tx1"/>
                </a:solidFill>
              </a:rPr>
              <a:t> are degenerate trees</a:t>
            </a:r>
          </a:p>
          <a:p>
            <a:pPr lvl="2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xfrm>
            <a:off x="949328" y="3549427"/>
            <a:ext cx="7707313" cy="2422143"/>
          </a:xfrm>
        </p:spPr>
        <p:txBody>
          <a:bodyPr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Can we make a general solution?</a:t>
            </a:r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dirty="0">
                <a:solidFill>
                  <a:schemeClr val="bg2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nodes,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there are </a:t>
            </a:r>
            <a:r>
              <a:rPr lang="en-US" sz="2000" b="1" dirty="0">
                <a:solidFill>
                  <a:schemeClr val="bg2"/>
                </a:solidFill>
              </a:rPr>
              <a:t>n!</a:t>
            </a:r>
            <a:r>
              <a:rPr lang="en-US" sz="2000" dirty="0">
                <a:solidFill>
                  <a:schemeClr val="tx1"/>
                </a:solidFill>
              </a:rPr>
              <a:t> permutations of key insertion order, and, of those</a:t>
            </a:r>
          </a:p>
          <a:p>
            <a:pPr lvl="2"/>
            <a:r>
              <a:rPr lang="en-US" sz="2000" b="1" dirty="0">
                <a:solidFill>
                  <a:schemeClr val="bg2"/>
                </a:solidFill>
              </a:rPr>
              <a:t>____</a:t>
            </a:r>
            <a:r>
              <a:rPr lang="en-US" sz="2000" dirty="0">
                <a:solidFill>
                  <a:schemeClr val="tx1"/>
                </a:solidFill>
              </a:rPr>
              <a:t> are degenerate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415088"/>
            <a:ext cx="846138" cy="363537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>
                <p:custDataLst>
                  <p:tags r:id="rId5"/>
                </p:custDataLst>
              </p14:nvPr>
            </p14:nvContentPartPr>
            <p14:xfrm>
              <a:off x="1469721" y="5097617"/>
              <a:ext cx="914400" cy="8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4241" y="5091137"/>
                <a:ext cx="933840" cy="8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8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Counting: Combinations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Unordered Subset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SU_Preso_4x3_v5 (1)</Template>
  <TotalTime>4711</TotalTime>
  <Words>981</Words>
  <Application>Microsoft Macintosh PowerPoint</Application>
  <PresentationFormat>On-screen Show (4:3)</PresentationFormat>
  <Paragraphs>173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SU_Preso_4x3_v5</vt:lpstr>
      <vt:lpstr>SU_Template_TopBar</vt:lpstr>
      <vt:lpstr>Equation</vt:lpstr>
      <vt:lpstr>PowerPoint Presentation</vt:lpstr>
      <vt:lpstr>Today’s Topics</vt:lpstr>
      <vt:lpstr>Review: Counting Rules</vt:lpstr>
      <vt:lpstr>Counting: Permutations</vt:lpstr>
      <vt:lpstr>Binary Search Tree</vt:lpstr>
      <vt:lpstr>Binary Search Tree</vt:lpstr>
      <vt:lpstr>Generalizing the BST example</vt:lpstr>
      <vt:lpstr>PowerPoint Presentation</vt:lpstr>
      <vt:lpstr>Counting: Combinations</vt:lpstr>
      <vt:lpstr>Recursive Code for 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Combinations example: </vt:lpstr>
      <vt:lpstr>Combinations example: Warm-up</vt:lpstr>
      <vt:lpstr>Combinations example: Warm-up</vt:lpstr>
      <vt:lpstr>PowerPoint Presentation</vt:lpstr>
    </vt:vector>
  </TitlesOfParts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Abstractions in C++</dc:title>
  <dc:creator>c l</dc:creator>
  <dc:description>2012 PowerPoint template redesign</dc:description>
  <cp:lastModifiedBy>Chris Piech</cp:lastModifiedBy>
  <cp:revision>94</cp:revision>
  <dcterms:created xsi:type="dcterms:W3CDTF">2014-03-31T06:01:28Z</dcterms:created>
  <dcterms:modified xsi:type="dcterms:W3CDTF">2016-03-30T23:45:17Z</dcterms:modified>
</cp:coreProperties>
</file>