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sldIdLst>
    <p:sldId id="295" r:id="rId2"/>
    <p:sldId id="296" r:id="rId3"/>
    <p:sldId id="303" r:id="rId4"/>
    <p:sldId id="279" r:id="rId5"/>
    <p:sldId id="305" r:id="rId6"/>
    <p:sldId id="313" r:id="rId7"/>
    <p:sldId id="306" r:id="rId8"/>
    <p:sldId id="281" r:id="rId9"/>
    <p:sldId id="282" r:id="rId10"/>
    <p:sldId id="318" r:id="rId11"/>
    <p:sldId id="294" r:id="rId12"/>
    <p:sldId id="283" r:id="rId13"/>
    <p:sldId id="284" r:id="rId14"/>
    <p:sldId id="277" r:id="rId15"/>
    <p:sldId id="278" r:id="rId16"/>
    <p:sldId id="315" r:id="rId17"/>
    <p:sldId id="317" r:id="rId18"/>
    <p:sldId id="319" r:id="rId19"/>
  </p:sldIdLst>
  <p:sldSz cx="9144000" cy="6858000" type="screen4x3"/>
  <p:notesSz cx="6858000" cy="9144000"/>
  <p:photoAlbum/>
  <p:defaultTextStyle>
    <a:defPPr>
      <a:defRPr lang="zh-CN"/>
    </a:defPPr>
    <a:lvl1pPr algn="l" rtl="0" eaLnBrk="0" fontAlgn="base" hangingPunct="0">
      <a:spcBef>
        <a:spcPct val="0"/>
      </a:spcBef>
      <a:spcAft>
        <a:spcPct val="0"/>
      </a:spcAft>
      <a:defRPr sz="1600" kern="1200">
        <a:solidFill>
          <a:schemeClr val="tx1"/>
        </a:solidFill>
        <a:latin typeface="Arial" charset="0"/>
        <a:ea typeface="华文楷体" pitchFamily="2" charset="-122"/>
        <a:cs typeface="+mn-cs"/>
      </a:defRPr>
    </a:lvl1pPr>
    <a:lvl2pPr marL="457200" algn="l" rtl="0" eaLnBrk="0" fontAlgn="base" hangingPunct="0">
      <a:spcBef>
        <a:spcPct val="0"/>
      </a:spcBef>
      <a:spcAft>
        <a:spcPct val="0"/>
      </a:spcAft>
      <a:defRPr sz="1600" kern="1200">
        <a:solidFill>
          <a:schemeClr val="tx1"/>
        </a:solidFill>
        <a:latin typeface="Arial" charset="0"/>
        <a:ea typeface="华文楷体" pitchFamily="2" charset="-122"/>
        <a:cs typeface="+mn-cs"/>
      </a:defRPr>
    </a:lvl2pPr>
    <a:lvl3pPr marL="914400" algn="l" rtl="0" eaLnBrk="0" fontAlgn="base" hangingPunct="0">
      <a:spcBef>
        <a:spcPct val="0"/>
      </a:spcBef>
      <a:spcAft>
        <a:spcPct val="0"/>
      </a:spcAft>
      <a:defRPr sz="1600" kern="1200">
        <a:solidFill>
          <a:schemeClr val="tx1"/>
        </a:solidFill>
        <a:latin typeface="Arial" charset="0"/>
        <a:ea typeface="华文楷体" pitchFamily="2" charset="-122"/>
        <a:cs typeface="+mn-cs"/>
      </a:defRPr>
    </a:lvl3pPr>
    <a:lvl4pPr marL="1371600" algn="l" rtl="0" eaLnBrk="0" fontAlgn="base" hangingPunct="0">
      <a:spcBef>
        <a:spcPct val="0"/>
      </a:spcBef>
      <a:spcAft>
        <a:spcPct val="0"/>
      </a:spcAft>
      <a:defRPr sz="1600" kern="1200">
        <a:solidFill>
          <a:schemeClr val="tx1"/>
        </a:solidFill>
        <a:latin typeface="Arial" charset="0"/>
        <a:ea typeface="华文楷体" pitchFamily="2" charset="-122"/>
        <a:cs typeface="+mn-cs"/>
      </a:defRPr>
    </a:lvl4pPr>
    <a:lvl5pPr marL="1828800" algn="l" rtl="0" eaLnBrk="0" fontAlgn="base" hangingPunct="0">
      <a:spcBef>
        <a:spcPct val="0"/>
      </a:spcBef>
      <a:spcAft>
        <a:spcPct val="0"/>
      </a:spcAft>
      <a:defRPr sz="1600" kern="1200">
        <a:solidFill>
          <a:schemeClr val="tx1"/>
        </a:solidFill>
        <a:latin typeface="Arial" charset="0"/>
        <a:ea typeface="华文楷体" pitchFamily="2" charset="-122"/>
        <a:cs typeface="+mn-cs"/>
      </a:defRPr>
    </a:lvl5pPr>
    <a:lvl6pPr marL="2286000" algn="l" defTabSz="914400" rtl="0" eaLnBrk="1" latinLnBrk="0" hangingPunct="1">
      <a:defRPr sz="1600" kern="1200">
        <a:solidFill>
          <a:schemeClr val="tx1"/>
        </a:solidFill>
        <a:latin typeface="Arial" charset="0"/>
        <a:ea typeface="华文楷体" pitchFamily="2" charset="-122"/>
        <a:cs typeface="+mn-cs"/>
      </a:defRPr>
    </a:lvl6pPr>
    <a:lvl7pPr marL="2743200" algn="l" defTabSz="914400" rtl="0" eaLnBrk="1" latinLnBrk="0" hangingPunct="1">
      <a:defRPr sz="1600" kern="1200">
        <a:solidFill>
          <a:schemeClr val="tx1"/>
        </a:solidFill>
        <a:latin typeface="Arial" charset="0"/>
        <a:ea typeface="华文楷体" pitchFamily="2" charset="-122"/>
        <a:cs typeface="+mn-cs"/>
      </a:defRPr>
    </a:lvl7pPr>
    <a:lvl8pPr marL="3200400" algn="l" defTabSz="914400" rtl="0" eaLnBrk="1" latinLnBrk="0" hangingPunct="1">
      <a:defRPr sz="1600" kern="1200">
        <a:solidFill>
          <a:schemeClr val="tx1"/>
        </a:solidFill>
        <a:latin typeface="Arial" charset="0"/>
        <a:ea typeface="华文楷体" pitchFamily="2" charset="-122"/>
        <a:cs typeface="+mn-cs"/>
      </a:defRPr>
    </a:lvl8pPr>
    <a:lvl9pPr marL="3657600" algn="l" defTabSz="914400" rtl="0" eaLnBrk="1" latinLnBrk="0" hangingPunct="1">
      <a:defRPr sz="1600" kern="1200">
        <a:solidFill>
          <a:schemeClr val="tx1"/>
        </a:solidFill>
        <a:latin typeface="Arial" charset="0"/>
        <a:ea typeface="华文楷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35" autoAdjust="0"/>
    <p:restoredTop sz="86298" autoAdjust="0"/>
  </p:normalViewPr>
  <p:slideViewPr>
    <p:cSldViewPr>
      <p:cViewPr varScale="1">
        <p:scale>
          <a:sx n="60" d="100"/>
          <a:sy n="60" d="100"/>
        </p:scale>
        <p:origin x="-384" y="-1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5.xml"/><Relationship Id="rId7"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7.xml"/><Relationship Id="rId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itchFamily="2" charset="-122"/>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3B419712-58BC-457C-BC9D-7FDB85451C60}" type="slidenum">
              <a:rPr lang="en-US" altLang="zh-CN"/>
              <a:pPr>
                <a:defRPr/>
              </a:pPr>
              <a:t>‹#›</a:t>
            </a:fld>
            <a:endParaRPr lang="en-US" altLang="zh-CN"/>
          </a:p>
        </p:txBody>
      </p:sp>
    </p:spTree>
    <p:extLst>
      <p:ext uri="{BB962C8B-B14F-4D97-AF65-F5344CB8AC3E}">
        <p14:creationId xmlns:p14="http://schemas.microsoft.com/office/powerpoint/2010/main" val="2752202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6A1AFE0A-FA8F-4F8F-85FA-11A3C0276D65}" type="slidenum">
              <a:rPr lang="en-US" altLang="zh-CN" sz="1200">
                <a:ea typeface="宋体" pitchFamily="2" charset="-122"/>
              </a:rPr>
              <a:pPr/>
              <a:t>1</a:t>
            </a:fld>
            <a:endParaRPr lang="en-US" altLang="zh-CN" sz="1200">
              <a:ea typeface="宋体" pitchFamily="2" charset="-122"/>
            </a:endParaRPr>
          </a:p>
        </p:txBody>
      </p:sp>
      <p:sp>
        <p:nvSpPr>
          <p:cNvPr id="22531" name="Rectangle 2"/>
          <p:cNvSpPr>
            <a:spLocks noGrp="1" noRot="1" noChangeAspect="1" noChangeArrowheads="1" noTextEdit="1"/>
          </p:cNvSpPr>
          <p:nvPr>
            <p:ph type="sldImg"/>
          </p:nvPr>
        </p:nvSpPr>
        <p:spPr>
          <a:xfrm>
            <a:off x="1366838" y="457200"/>
            <a:ext cx="4065587" cy="3049588"/>
          </a:xfrm>
          <a:ln/>
        </p:spPr>
      </p:sp>
      <p:sp>
        <p:nvSpPr>
          <p:cNvPr id="22532" name="Rectangle 3"/>
          <p:cNvSpPr>
            <a:spLocks noGrp="1" noChangeArrowheads="1"/>
          </p:cNvSpPr>
          <p:nvPr>
            <p:ph type="body" idx="1"/>
          </p:nvPr>
        </p:nvSpPr>
        <p:spPr>
          <a:xfrm>
            <a:off x="914400" y="3733800"/>
            <a:ext cx="5029200" cy="4724400"/>
          </a:xfrm>
          <a:noFill/>
        </p:spPr>
        <p:txBody>
          <a:bodyPr lIns="91443" tIns="45721" rIns="91443" bIns="45721"/>
          <a:lstStyle/>
          <a:p>
            <a:pPr defTabSz="1020763" eaLnBrk="1" hangingPunct="1"/>
            <a:r>
              <a:rPr lang="en-US" altLang="zh-CN" b="1" smtClean="0">
                <a:solidFill>
                  <a:srgbClr val="000000"/>
                </a:solidFill>
              </a:rPr>
              <a:t>Purpose:</a:t>
            </a:r>
            <a:r>
              <a:rPr lang="en-US" altLang="zh-CN" smtClean="0">
                <a:solidFill>
                  <a:srgbClr val="000000"/>
                </a:solidFill>
              </a:rPr>
              <a:t> This figure introduces students to routing protocols and compares routing protocols to routed protocols.</a:t>
            </a:r>
          </a:p>
          <a:p>
            <a:pPr defTabSz="1020763" eaLnBrk="1" hangingPunct="1"/>
            <a:r>
              <a:rPr lang="en-US" altLang="zh-CN" b="1" smtClean="0">
                <a:solidFill>
                  <a:srgbClr val="000000"/>
                </a:solidFill>
              </a:rPr>
              <a:t>Emphasize:</a:t>
            </a:r>
            <a:r>
              <a:rPr lang="en-US" altLang="zh-CN" smtClean="0">
                <a:solidFill>
                  <a:srgbClr val="000000"/>
                </a:solidFill>
              </a:rPr>
              <a:t> If network 10.120.2.0 wants to know about network 172.16.2.0, it must learn it from its S0 (or possibly S1) interface.</a:t>
            </a:r>
          </a:p>
          <a:p>
            <a:pPr defTabSz="1020763" eaLnBrk="1" hangingPunct="1"/>
            <a:r>
              <a:rPr lang="en-US" altLang="zh-CN" b="1" smtClean="0">
                <a:solidFill>
                  <a:srgbClr val="000000"/>
                </a:solidFill>
              </a:rPr>
              <a:t>Note:</a:t>
            </a:r>
            <a:r>
              <a:rPr lang="en-US" altLang="zh-CN" smtClean="0">
                <a:solidFill>
                  <a:srgbClr val="000000"/>
                </a:solidFill>
              </a:rPr>
              <a:t> The two routing protocols that will be taught in this course are RIP and IGRP. They are both distance vector routing protocols. </a:t>
            </a:r>
          </a:p>
          <a:p>
            <a:pPr defTabSz="1020763" eaLnBrk="1" hangingPunct="1">
              <a:lnSpc>
                <a:spcPct val="96000"/>
              </a:lnSpc>
              <a:spcAft>
                <a:spcPts val="600"/>
              </a:spcAft>
            </a:pPr>
            <a:endParaRPr lang="en-US" altLang="zh-CN" b="1" smtClean="0"/>
          </a:p>
          <a:p>
            <a:pPr defTabSz="1020763"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B0452F4E-820E-4385-8A88-308AEE3AAEF4}" type="slidenum">
              <a:rPr lang="en-US" altLang="zh-CN" sz="1200">
                <a:ea typeface="宋体" pitchFamily="2" charset="-122"/>
              </a:rPr>
              <a:pPr/>
              <a:t>4</a:t>
            </a:fld>
            <a:endParaRPr lang="en-US" altLang="zh-CN" sz="1200">
              <a:ea typeface="宋体" pitchFamily="2" charset="-122"/>
            </a:endParaRPr>
          </a:p>
        </p:txBody>
      </p:sp>
      <p:sp>
        <p:nvSpPr>
          <p:cNvPr id="23555" name="Rectangle 2"/>
          <p:cNvSpPr>
            <a:spLocks noGrp="1" noRot="1" noChangeAspect="1" noChangeArrowheads="1" noTextEdit="1"/>
          </p:cNvSpPr>
          <p:nvPr>
            <p:ph type="sldImg"/>
          </p:nvPr>
        </p:nvSpPr>
        <p:spPr>
          <a:xfrm>
            <a:off x="1101725" y="300038"/>
            <a:ext cx="4705350" cy="3529012"/>
          </a:xfrm>
          <a:ln/>
        </p:spPr>
      </p:sp>
      <p:sp>
        <p:nvSpPr>
          <p:cNvPr id="23556" name="Rectangle 3"/>
          <p:cNvSpPr>
            <a:spLocks noGrp="1" noChangeArrowheads="1"/>
          </p:cNvSpPr>
          <p:nvPr>
            <p:ph type="body" idx="1"/>
          </p:nvPr>
        </p:nvSpPr>
        <p:spPr>
          <a:xfrm>
            <a:off x="523875" y="4052888"/>
            <a:ext cx="5835650" cy="4579937"/>
          </a:xfrm>
          <a:noFill/>
        </p:spPr>
        <p:txBody>
          <a:bodyPr/>
          <a:lstStyle/>
          <a:p>
            <a:pPr defTabSz="1020763" eaLnBrk="1" hangingPunct="1"/>
            <a:r>
              <a:rPr lang="en-US" altLang="zh-CN" b="1" smtClean="0"/>
              <a:t>Purpose: </a:t>
            </a:r>
            <a:r>
              <a:rPr lang="en-US" altLang="zh-CN" smtClean="0"/>
              <a:t>This figure introduces students to routing. The router must accomplish the items listed in the figure for routing to occur.</a:t>
            </a:r>
          </a:p>
          <a:p>
            <a:pPr defTabSz="1020763" eaLnBrk="1" hangingPunct="1"/>
            <a:r>
              <a:rPr lang="en-US" altLang="zh-CN" b="1" smtClean="0"/>
              <a:t>Emphasize:</a:t>
            </a:r>
          </a:p>
          <a:p>
            <a:pPr defTabSz="1020763" eaLnBrk="1" hangingPunct="1"/>
            <a:r>
              <a:rPr lang="en-US" altLang="zh-CN" smtClean="0"/>
              <a:t>Path determination occurs at Layer 3, the network layer. The path determination function enables a router to evaluate the available paths to a destination and to establish the best path. </a:t>
            </a:r>
          </a:p>
          <a:p>
            <a:pPr defTabSz="1020763" eaLnBrk="1" hangingPunct="1"/>
            <a:r>
              <a:rPr lang="en-US" altLang="zh-CN" smtClean="0"/>
              <a:t>Routing services use network topology information when evaluating network paths. This information can be configured by the network administrator (static routes) or collected through dynamic processes (routing protocols) running in the network.</a:t>
            </a:r>
          </a:p>
          <a:p>
            <a:pPr defTabSz="1020763" eaLnBrk="1" hangingPunct="1"/>
            <a:r>
              <a:rPr lang="en-US" altLang="zh-CN" b="1" smtClean="0"/>
              <a:t>Transition:</a:t>
            </a:r>
          </a:p>
          <a:p>
            <a:pPr defTabSz="1020763" eaLnBrk="1" hangingPunct="1"/>
            <a:r>
              <a:rPr lang="en-US" altLang="zh-CN" smtClean="0"/>
              <a:t>How do you represent the path to the packet</a:t>
            </a:r>
            <a:r>
              <a:rPr lang="en-US" altLang="zh-CN" smtClean="0">
                <a:latin typeface="Times" pitchFamily="18" charset="0"/>
              </a:rPr>
              <a:t>’</a:t>
            </a:r>
            <a:r>
              <a:rPr lang="en-US" altLang="zh-CN" smtClean="0"/>
              <a:t>s destination? </a:t>
            </a:r>
          </a:p>
          <a:p>
            <a:pPr defTabSz="1020763"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8F454B64-F31B-4531-A60A-BBE740F9DEEF}" type="slidenum">
              <a:rPr lang="en-US" altLang="zh-CN" sz="1200">
                <a:ea typeface="宋体" pitchFamily="2" charset="-122"/>
              </a:rPr>
              <a:pPr/>
              <a:t>6</a:t>
            </a:fld>
            <a:endParaRPr lang="en-US" altLang="zh-CN" sz="1200">
              <a:ea typeface="宋体" pitchFamily="2" charset="-122"/>
            </a:endParaRPr>
          </a:p>
        </p:txBody>
      </p:sp>
      <p:sp>
        <p:nvSpPr>
          <p:cNvPr id="24579" name="Rectangle 2"/>
          <p:cNvSpPr>
            <a:spLocks noChangeArrowheads="1"/>
          </p:cNvSpPr>
          <p:nvPr/>
        </p:nvSpPr>
        <p:spPr bwMode="auto">
          <a:xfrm>
            <a:off x="3263900" y="8699500"/>
            <a:ext cx="254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48" tIns="26986" rIns="19048" bIns="26986"/>
          <a:lstStyle/>
          <a:p>
            <a:pPr>
              <a:lnSpc>
                <a:spcPts val="2100"/>
              </a:lnSpc>
            </a:pPr>
            <a:r>
              <a:rPr lang="en-US" altLang="zh-CN" sz="1800">
                <a:solidFill>
                  <a:srgbClr val="000000"/>
                </a:solidFill>
                <a:latin typeface="Helvetica" pitchFamily="34" charset="0"/>
                <a:ea typeface="宋体" pitchFamily="2" charset="-122"/>
              </a:rPr>
              <a:t>5</a:t>
            </a:r>
          </a:p>
        </p:txBody>
      </p:sp>
      <p:sp>
        <p:nvSpPr>
          <p:cNvPr id="24580" name="Rectangle 3"/>
          <p:cNvSpPr>
            <a:spLocks noGrp="1" noRot="1" noChangeAspect="1" noChangeArrowheads="1" noTextEdit="1"/>
          </p:cNvSpPr>
          <p:nvPr>
            <p:ph type="sldImg"/>
          </p:nvPr>
        </p:nvSpPr>
        <p:spPr>
          <a:xfrm>
            <a:off x="1101725" y="300038"/>
            <a:ext cx="4705350" cy="3529012"/>
          </a:xfrm>
          <a:ln/>
        </p:spPr>
      </p:sp>
      <p:sp>
        <p:nvSpPr>
          <p:cNvPr id="24581" name="Rectangle 4"/>
          <p:cNvSpPr>
            <a:spLocks noGrp="1" noChangeArrowheads="1"/>
          </p:cNvSpPr>
          <p:nvPr>
            <p:ph type="body" idx="1"/>
          </p:nvPr>
        </p:nvSpPr>
        <p:spPr>
          <a:xfrm>
            <a:off x="523875" y="4052888"/>
            <a:ext cx="5835650" cy="4579937"/>
          </a:xfrm>
          <a:noFill/>
        </p:spPr>
        <p:txBody>
          <a:bodyPr/>
          <a:lstStyle/>
          <a:p>
            <a:pPr defTabSz="1020763" eaLnBrk="1" hangingPunct="1">
              <a:tabLst>
                <a:tab pos="1023938" algn="l"/>
              </a:tabLst>
            </a:pPr>
            <a:r>
              <a:rPr lang="en-US" altLang="zh-CN" b="1" smtClean="0"/>
              <a:t>Purpose: </a:t>
            </a:r>
            <a:r>
              <a:rPr lang="en-US" altLang="zh-CN" smtClean="0"/>
              <a:t>This figure introduces administrative distance. </a:t>
            </a:r>
          </a:p>
          <a:p>
            <a:pPr defTabSz="1020763" eaLnBrk="1" hangingPunct="1">
              <a:tabLst>
                <a:tab pos="1023938" algn="l"/>
              </a:tabLst>
            </a:pPr>
            <a:r>
              <a:rPr lang="en-US" altLang="zh-CN" b="1" smtClean="0"/>
              <a:t>Emphasize:</a:t>
            </a:r>
          </a:p>
          <a:p>
            <a:pPr defTabSz="1020763" eaLnBrk="1" hangingPunct="1">
              <a:tabLst>
                <a:tab pos="1023938" algn="l"/>
              </a:tabLst>
            </a:pPr>
            <a:r>
              <a:rPr lang="en-US" altLang="zh-CN" smtClean="0"/>
              <a:t>An administrative distance is a rating of the trustworthiness of a routing information source, such as an individual router or a group of routers. In a large network, some routing protocols and some routers can be more reliable than others as sources of routing information. </a:t>
            </a:r>
          </a:p>
          <a:p>
            <a:pPr defTabSz="1020763" eaLnBrk="1" hangingPunct="1">
              <a:tabLst>
                <a:tab pos="1023938" algn="l"/>
              </a:tabLst>
            </a:pPr>
            <a:r>
              <a:rPr lang="en-US" altLang="zh-CN" smtClean="0"/>
              <a:t>The default administrative distance for static routes and various routing protocols is listed in the student guide. The lower the distance, the more trustworthy the route is. For example, in the figure, the packet would learn the route learned via IGRP.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2E4E625E-E19E-4262-A3D5-B3D8F2491342}" type="slidenum">
              <a:rPr lang="en-US" altLang="zh-CN" sz="1200">
                <a:ea typeface="宋体" pitchFamily="2" charset="-122"/>
              </a:rPr>
              <a:pPr/>
              <a:t>8</a:t>
            </a:fld>
            <a:endParaRPr lang="en-US" altLang="zh-CN" sz="1200">
              <a:ea typeface="宋体" pitchFamily="2" charset="-122"/>
            </a:endParaRPr>
          </a:p>
        </p:txBody>
      </p:sp>
      <p:sp>
        <p:nvSpPr>
          <p:cNvPr id="25603" name="Rectangle 2"/>
          <p:cNvSpPr>
            <a:spLocks noGrp="1" noRot="1" noChangeAspect="1" noChangeArrowheads="1" noTextEdit="1"/>
          </p:cNvSpPr>
          <p:nvPr>
            <p:ph type="sldImg"/>
          </p:nvPr>
        </p:nvSpPr>
        <p:spPr>
          <a:xfrm>
            <a:off x="1101725" y="300038"/>
            <a:ext cx="4705350" cy="3529012"/>
          </a:xfrm>
          <a:ln/>
        </p:spPr>
      </p:sp>
      <p:sp>
        <p:nvSpPr>
          <p:cNvPr id="25604" name="Rectangle 3"/>
          <p:cNvSpPr>
            <a:spLocks noGrp="1" noChangeArrowheads="1"/>
          </p:cNvSpPr>
          <p:nvPr>
            <p:ph type="body" idx="1"/>
          </p:nvPr>
        </p:nvSpPr>
        <p:spPr>
          <a:xfrm>
            <a:off x="523875" y="4052888"/>
            <a:ext cx="5835650" cy="4579937"/>
          </a:xfrm>
          <a:noFill/>
        </p:spPr>
        <p:txBody>
          <a:bodyPr/>
          <a:lstStyle/>
          <a:p>
            <a:pPr defTabSz="1020763" eaLnBrk="1" hangingPunct="1"/>
            <a:r>
              <a:rPr lang="en-US" altLang="zh-CN" b="1" smtClean="0"/>
              <a:t>Purpose: </a:t>
            </a:r>
            <a:r>
              <a:rPr lang="en-US" altLang="zh-CN" smtClean="0"/>
              <a:t>This figure introduces students to static and dynamic routes.</a:t>
            </a:r>
          </a:p>
          <a:p>
            <a:pPr defTabSz="1020763" eaLnBrk="1" hangingPunct="1"/>
            <a:r>
              <a:rPr lang="en-US" altLang="zh-CN" b="1" smtClean="0"/>
              <a:t>Emphasize:</a:t>
            </a:r>
          </a:p>
          <a:p>
            <a:pPr defTabSz="1020763" eaLnBrk="1" hangingPunct="1"/>
            <a:r>
              <a:rPr lang="en-US" altLang="zh-CN" smtClean="0"/>
              <a:t>Static knowledge is administered manually</a:t>
            </a:r>
            <a:r>
              <a:rPr lang="en-US" altLang="zh-CN" smtClean="0">
                <a:latin typeface="Times" pitchFamily="18" charset="0"/>
              </a:rPr>
              <a:t>—</a:t>
            </a:r>
            <a:r>
              <a:rPr lang="en-US" altLang="zh-CN" smtClean="0"/>
              <a:t>A network administrator enters it into the router</a:t>
            </a:r>
            <a:r>
              <a:rPr lang="en-US" altLang="zh-CN" smtClean="0">
                <a:latin typeface="Times" pitchFamily="18" charset="0"/>
              </a:rPr>
              <a:t>’</a:t>
            </a:r>
            <a:r>
              <a:rPr lang="en-US" altLang="zh-CN" smtClean="0"/>
              <a:t>s configuration. The administrator must manually update this static route entry whenever an internetwork topology change requires an update. Static knowledge can be private</a:t>
            </a:r>
            <a:r>
              <a:rPr lang="en-US" altLang="zh-CN" smtClean="0">
                <a:latin typeface="Times" pitchFamily="18" charset="0"/>
              </a:rPr>
              <a:t>—</a:t>
            </a:r>
            <a:r>
              <a:rPr lang="en-US" altLang="zh-CN" smtClean="0"/>
              <a:t>by default it is not conveyed to other routers as part of an update process. You can, however, configure the router to share this knowledge.</a:t>
            </a:r>
          </a:p>
          <a:p>
            <a:pPr defTabSz="1020763" eaLnBrk="1" hangingPunct="1"/>
            <a:r>
              <a:rPr lang="en-US" altLang="zh-CN" smtClean="0"/>
              <a:t>Dynamic knowledge works differently. After the network administrator enters configuration commands to start dynamic routing, route knowledge is updated automatically by a routing process. Whenever new topology information is received from the internetwork, routers update neighbors about the route change. </a:t>
            </a:r>
          </a:p>
          <a:p>
            <a:pPr defTabSz="1020763" eaLnBrk="1" hangingPunct="1"/>
            <a:endParaRPr lang="en-US" altLang="zh-CN" smtClean="0"/>
          </a:p>
          <a:p>
            <a:pPr defTabSz="1020763"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068D2D3D-221A-4736-9D04-7626C61F6814}" type="slidenum">
              <a:rPr lang="en-US" altLang="zh-CN" sz="1200">
                <a:ea typeface="宋体" pitchFamily="2" charset="-122"/>
              </a:rPr>
              <a:pPr/>
              <a:t>9</a:t>
            </a:fld>
            <a:endParaRPr lang="en-US" altLang="zh-CN" sz="1200">
              <a:ea typeface="宋体" pitchFamily="2" charset="-122"/>
            </a:endParaRPr>
          </a:p>
        </p:txBody>
      </p:sp>
      <p:sp>
        <p:nvSpPr>
          <p:cNvPr id="26627" name="Rectangle 2"/>
          <p:cNvSpPr>
            <a:spLocks noGrp="1" noRot="1" noChangeAspect="1" noChangeArrowheads="1" noTextEdit="1"/>
          </p:cNvSpPr>
          <p:nvPr>
            <p:ph type="sldImg"/>
          </p:nvPr>
        </p:nvSpPr>
        <p:spPr>
          <a:xfrm>
            <a:off x="1101725" y="300038"/>
            <a:ext cx="4705350" cy="3529012"/>
          </a:xfrm>
          <a:ln/>
        </p:spPr>
      </p:sp>
      <p:sp>
        <p:nvSpPr>
          <p:cNvPr id="26628" name="Rectangle 3"/>
          <p:cNvSpPr>
            <a:spLocks noGrp="1" noChangeArrowheads="1"/>
          </p:cNvSpPr>
          <p:nvPr>
            <p:ph type="body" idx="1"/>
          </p:nvPr>
        </p:nvSpPr>
        <p:spPr>
          <a:xfrm>
            <a:off x="523875" y="4052888"/>
            <a:ext cx="5835650" cy="4579937"/>
          </a:xfrm>
          <a:noFill/>
        </p:spPr>
        <p:txBody>
          <a:bodyPr/>
          <a:lstStyle/>
          <a:p>
            <a:pPr defTabSz="1020763" eaLnBrk="1" hangingPunct="1"/>
            <a:r>
              <a:rPr lang="en-US" altLang="zh-CN" b="1" smtClean="0"/>
              <a:t>Purpose: </a:t>
            </a:r>
            <a:r>
              <a:rPr lang="en-US" altLang="zh-CN" smtClean="0"/>
              <a:t>This figure describes how a static route operates.</a:t>
            </a:r>
          </a:p>
          <a:p>
            <a:pPr defTabSz="1020763" eaLnBrk="1" hangingPunct="1"/>
            <a:r>
              <a:rPr lang="en-US" altLang="zh-CN" b="1" smtClean="0"/>
              <a:t>Emphasize: </a:t>
            </a:r>
            <a:r>
              <a:rPr lang="en-US" altLang="zh-CN" smtClean="0"/>
              <a:t>For intercommunication, static routes must be configured in both directions. Static routes are often used to route traffic to a stub network or other network where only a single route to that network exists.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23215BCA-27C9-48C2-8C92-EA721ECFA644}" type="slidenum">
              <a:rPr lang="en-US" altLang="zh-CN" sz="1200">
                <a:ea typeface="宋体" pitchFamily="2" charset="-122"/>
              </a:rPr>
              <a:pPr/>
              <a:t>12</a:t>
            </a:fld>
            <a:endParaRPr lang="en-US" altLang="zh-CN" sz="1200">
              <a:ea typeface="宋体" pitchFamily="2" charset="-122"/>
            </a:endParaRPr>
          </a:p>
        </p:txBody>
      </p:sp>
      <p:sp>
        <p:nvSpPr>
          <p:cNvPr id="27651" name="Rectangle 2"/>
          <p:cNvSpPr>
            <a:spLocks noGrp="1" noRot="1" noChangeAspect="1" noChangeArrowheads="1" noTextEdit="1"/>
          </p:cNvSpPr>
          <p:nvPr>
            <p:ph type="sldImg"/>
          </p:nvPr>
        </p:nvSpPr>
        <p:spPr>
          <a:xfrm>
            <a:off x="1101725" y="300038"/>
            <a:ext cx="4705350" cy="3529012"/>
          </a:xfrm>
          <a:ln/>
        </p:spPr>
      </p:sp>
      <p:sp>
        <p:nvSpPr>
          <p:cNvPr id="27652" name="Rectangle 3"/>
          <p:cNvSpPr>
            <a:spLocks noGrp="1" noChangeArrowheads="1"/>
          </p:cNvSpPr>
          <p:nvPr>
            <p:ph type="body" idx="1"/>
          </p:nvPr>
        </p:nvSpPr>
        <p:spPr>
          <a:xfrm>
            <a:off x="523875" y="4052888"/>
            <a:ext cx="5835650" cy="4579937"/>
          </a:xfrm>
          <a:noFill/>
        </p:spPr>
        <p:txBody>
          <a:bodyPr/>
          <a:lstStyle/>
          <a:p>
            <a:pPr defTabSz="1023938" eaLnBrk="1" hangingPunct="1">
              <a:tabLst>
                <a:tab pos="1023938" algn="l"/>
              </a:tabLst>
            </a:pPr>
            <a:r>
              <a:rPr lang="en-US" altLang="zh-CN" b="1" smtClean="0"/>
              <a:t>Purpose: </a:t>
            </a:r>
            <a:r>
              <a:rPr lang="en-US" altLang="zh-CN" smtClean="0"/>
              <a:t>This figure describes the command syntax used to establish an IP static route.</a:t>
            </a:r>
          </a:p>
          <a:p>
            <a:pPr defTabSz="1023938" eaLnBrk="1" hangingPunct="1">
              <a:tabLst>
                <a:tab pos="1023938" algn="l"/>
              </a:tabLst>
            </a:pPr>
            <a:r>
              <a:rPr lang="en-US" altLang="zh-CN" b="1" smtClean="0"/>
              <a:t>Emphasize: </a:t>
            </a:r>
            <a:r>
              <a:rPr lang="en-US" altLang="zh-CN" smtClean="0"/>
              <a:t>A static route allows manual configuration of the routing table. No dynamic changes to this table entry will occur as long as the path is active. Routing updates are not sent on a link that is only defined by a static route; hence, conserving bandwidth.</a:t>
            </a:r>
          </a:p>
          <a:p>
            <a:pPr defTabSz="1023938" eaLnBrk="1" hangingPunct="1">
              <a:tabLst>
                <a:tab pos="1023938" algn="l"/>
              </a:tabLst>
            </a:pPr>
            <a:r>
              <a:rPr lang="en-US" altLang="zh-CN" smtClean="0"/>
              <a:t>Describe the The ip route field descriptions:</a:t>
            </a:r>
          </a:p>
          <a:p>
            <a:pPr marL="685800" lvl="2" indent="-114300" defTabSz="1023938" eaLnBrk="1" hangingPunct="1">
              <a:tabLst>
                <a:tab pos="1023938" algn="l"/>
              </a:tabLst>
            </a:pPr>
            <a:r>
              <a:rPr lang="en-US" altLang="zh-CN" smtClean="0"/>
              <a:t>network</a:t>
            </a:r>
            <a:r>
              <a:rPr lang="en-US" altLang="zh-CN" smtClean="0">
                <a:latin typeface="Times" pitchFamily="18" charset="0"/>
              </a:rPr>
              <a:t>—</a:t>
            </a:r>
            <a:r>
              <a:rPr lang="en-US" altLang="zh-CN" smtClean="0"/>
              <a:t>destination network or subnet</a:t>
            </a:r>
          </a:p>
          <a:p>
            <a:pPr marL="685800" lvl="2" indent="-114300" defTabSz="1023938" eaLnBrk="1" hangingPunct="1">
              <a:tabLst>
                <a:tab pos="1023938" algn="l"/>
              </a:tabLst>
            </a:pPr>
            <a:r>
              <a:rPr lang="en-US" altLang="zh-CN" smtClean="0"/>
              <a:t>mask</a:t>
            </a:r>
            <a:r>
              <a:rPr lang="en-US" altLang="zh-CN" smtClean="0">
                <a:latin typeface="Times" pitchFamily="18" charset="0"/>
              </a:rPr>
              <a:t>—</a:t>
            </a:r>
            <a:r>
              <a:rPr lang="en-US" altLang="zh-CN" smtClean="0"/>
              <a:t>subnet mask</a:t>
            </a:r>
          </a:p>
          <a:p>
            <a:pPr marL="685800" lvl="2" indent="-114300" defTabSz="1023938" eaLnBrk="1" hangingPunct="1">
              <a:tabLst>
                <a:tab pos="1023938" algn="l"/>
              </a:tabLst>
            </a:pPr>
            <a:r>
              <a:rPr lang="en-US" altLang="zh-CN" smtClean="0"/>
              <a:t>address</a:t>
            </a:r>
            <a:r>
              <a:rPr lang="en-US" altLang="zh-CN" smtClean="0">
                <a:latin typeface="Times" pitchFamily="18" charset="0"/>
              </a:rPr>
              <a:t>—</a:t>
            </a:r>
            <a:r>
              <a:rPr lang="en-US" altLang="zh-CN" smtClean="0"/>
              <a:t>IP address of next hop router</a:t>
            </a:r>
          </a:p>
          <a:p>
            <a:pPr marL="685800" lvl="2" indent="-114300" defTabSz="1023938" eaLnBrk="1" hangingPunct="1">
              <a:tabLst>
                <a:tab pos="1023938" algn="l"/>
              </a:tabLst>
            </a:pPr>
            <a:r>
              <a:rPr lang="en-US" altLang="zh-CN" smtClean="0"/>
              <a:t>interface</a:t>
            </a:r>
            <a:r>
              <a:rPr lang="en-US" altLang="zh-CN" smtClean="0">
                <a:latin typeface="Times" pitchFamily="18" charset="0"/>
              </a:rPr>
              <a:t>—</a:t>
            </a:r>
            <a:r>
              <a:rPr lang="en-US" altLang="zh-CN" smtClean="0"/>
              <a:t>name of interface to use to get to destination network. </a:t>
            </a:r>
          </a:p>
          <a:p>
            <a:pPr defTabSz="1023938" eaLnBrk="1" hangingPunct="1">
              <a:tabLst>
                <a:tab pos="1023938" algn="l"/>
              </a:tabLst>
            </a:pPr>
            <a:r>
              <a:rPr lang="en-US" altLang="zh-CN" b="1" smtClean="0"/>
              <a:t>Transition: </a:t>
            </a:r>
            <a:r>
              <a:rPr lang="en-US" altLang="zh-CN" smtClean="0"/>
              <a:t>The next figure provides a static route configuration 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C94D2F69-6382-45B4-9D82-DEA28D67A45A}" type="slidenum">
              <a:rPr lang="en-US" altLang="zh-CN" sz="1200">
                <a:ea typeface="宋体" pitchFamily="2" charset="-122"/>
              </a:rPr>
              <a:pPr/>
              <a:t>13</a:t>
            </a:fld>
            <a:endParaRPr lang="en-US" altLang="zh-CN" sz="1200">
              <a:ea typeface="宋体" pitchFamily="2" charset="-122"/>
            </a:endParaRPr>
          </a:p>
        </p:txBody>
      </p:sp>
      <p:sp>
        <p:nvSpPr>
          <p:cNvPr id="28675" name="Rectangle 2"/>
          <p:cNvSpPr>
            <a:spLocks noGrp="1" noRot="1" noChangeAspect="1" noChangeArrowheads="1" noTextEdit="1"/>
          </p:cNvSpPr>
          <p:nvPr>
            <p:ph type="sldImg"/>
          </p:nvPr>
        </p:nvSpPr>
        <p:spPr>
          <a:xfrm>
            <a:off x="1101725" y="300038"/>
            <a:ext cx="4705350" cy="3529012"/>
          </a:xfrm>
          <a:ln/>
        </p:spPr>
      </p:sp>
      <p:sp>
        <p:nvSpPr>
          <p:cNvPr id="28676" name="Rectangle 3"/>
          <p:cNvSpPr>
            <a:spLocks noGrp="1" noChangeArrowheads="1"/>
          </p:cNvSpPr>
          <p:nvPr>
            <p:ph type="body" idx="1"/>
          </p:nvPr>
        </p:nvSpPr>
        <p:spPr>
          <a:xfrm>
            <a:off x="523875" y="4052888"/>
            <a:ext cx="5835650" cy="4579937"/>
          </a:xfrm>
          <a:noFill/>
        </p:spPr>
        <p:txBody>
          <a:bodyPr/>
          <a:lstStyle/>
          <a:p>
            <a:pPr defTabSz="1020763" eaLnBrk="1" hangingPunct="1"/>
            <a:r>
              <a:rPr lang="en-US" altLang="zh-CN" b="1" smtClean="0"/>
              <a:t>Purpose: </a:t>
            </a:r>
            <a:r>
              <a:rPr lang="en-US" altLang="zh-CN" smtClean="0"/>
              <a:t>This figure gives an example of a static route configuration.</a:t>
            </a:r>
          </a:p>
          <a:p>
            <a:pPr defTabSz="1020763"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fld id="{88B75D97-3667-4384-A03B-05C9EAAEB633}" type="slidenum">
              <a:rPr lang="en-US" altLang="zh-CN" sz="1200">
                <a:ea typeface="宋体" pitchFamily="2" charset="-122"/>
              </a:rPr>
              <a:pPr/>
              <a:t>17</a:t>
            </a:fld>
            <a:endParaRPr lang="en-US" altLang="zh-CN" sz="1200">
              <a:ea typeface="宋体" pitchFamily="2" charset="-122"/>
            </a:endParaRPr>
          </a:p>
        </p:txBody>
      </p:sp>
      <p:sp>
        <p:nvSpPr>
          <p:cNvPr id="29699" name="Rectangle 2"/>
          <p:cNvSpPr>
            <a:spLocks noGrp="1" noRot="1" noChangeAspect="1" noChangeArrowheads="1" noTextEdit="1"/>
          </p:cNvSpPr>
          <p:nvPr>
            <p:ph type="sldImg"/>
          </p:nvPr>
        </p:nvSpPr>
        <p:spPr>
          <a:xfrm>
            <a:off x="1101725" y="300038"/>
            <a:ext cx="4705350" cy="3529012"/>
          </a:xfrm>
          <a:ln/>
        </p:spPr>
      </p:sp>
      <p:sp>
        <p:nvSpPr>
          <p:cNvPr id="29700" name="Rectangle 3"/>
          <p:cNvSpPr>
            <a:spLocks noGrp="1" noChangeArrowheads="1"/>
          </p:cNvSpPr>
          <p:nvPr>
            <p:ph type="body" idx="1"/>
          </p:nvPr>
        </p:nvSpPr>
        <p:spPr>
          <a:xfrm>
            <a:off x="523875" y="4052888"/>
            <a:ext cx="5835650" cy="4579937"/>
          </a:xfrm>
          <a:noFill/>
        </p:spPr>
        <p:txBody>
          <a:bodyPr/>
          <a:lstStyle/>
          <a:p>
            <a:pPr defTabSz="1020763" eaLnBrk="1" hangingPunct="1"/>
            <a:r>
              <a:rPr lang="en-US" altLang="zh-CN" b="1" smtClean="0"/>
              <a:t>Purpose: </a:t>
            </a:r>
            <a:r>
              <a:rPr lang="en-US" altLang="zh-CN" smtClean="0"/>
              <a:t>This figure gives an example of a default route configuration.</a:t>
            </a:r>
          </a:p>
          <a:p>
            <a:pPr defTabSz="1020763" eaLnBrk="1" hangingPunct="1"/>
            <a:r>
              <a:rPr lang="en-US" altLang="zh-CN" b="1" smtClean="0"/>
              <a:t>Emphasize:</a:t>
            </a:r>
            <a:r>
              <a:rPr lang="en-US" altLang="zh-CN" smtClean="0"/>
              <a:t> With an address and subnet mask of 0.0.0.0 0.0.0.0 in the </a:t>
            </a:r>
            <a:r>
              <a:rPr lang="en-US" altLang="zh-CN" b="1" smtClean="0"/>
              <a:t>ip route</a:t>
            </a:r>
            <a:r>
              <a:rPr lang="en-US" altLang="zh-CN" smtClean="0"/>
              <a:t> statement, packets for any network not listed in the routing table will be sent to the next hop, 172.16.2.2. </a:t>
            </a:r>
          </a:p>
          <a:p>
            <a:pPr defTabSz="1020763"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3"/>
          <p:cNvSpPr>
            <a:spLocks noGrp="1" noChangeArrowheads="1"/>
          </p:cNvSpPr>
          <p:nvPr>
            <p:ph type="ctrTitle"/>
          </p:nvPr>
        </p:nvSpPr>
        <p:spPr>
          <a:xfrm>
            <a:off x="766763" y="2657475"/>
            <a:ext cx="7799387" cy="1114425"/>
          </a:xfrm>
          <a:effectLst>
            <a:outerShdw dist="17961" dir="2700000" algn="ctr" rotWithShape="0">
              <a:schemeClr val="bg2"/>
            </a:outerShdw>
          </a:effectLst>
        </p:spPr>
        <p:txBody>
          <a:bodyPr/>
          <a:lstStyle>
            <a:lvl1pPr>
              <a:defRPr sz="5400"/>
            </a:lvl1pPr>
          </a:lstStyle>
          <a:p>
            <a:pPr lvl="0"/>
            <a:r>
              <a:rPr lang="en-US" altLang="zh-CN" noProof="0" smtClean="0"/>
              <a:t>Click to Edit Master Title Style</a:t>
            </a:r>
          </a:p>
        </p:txBody>
      </p:sp>
      <p:sp>
        <p:nvSpPr>
          <p:cNvPr id="67588" name="Rectangle 4"/>
          <p:cNvSpPr>
            <a:spLocks noGrp="1" noChangeArrowheads="1"/>
          </p:cNvSpPr>
          <p:nvPr>
            <p:ph type="subTitle" idx="1"/>
          </p:nvPr>
        </p:nvSpPr>
        <p:spPr>
          <a:xfrm>
            <a:off x="396875" y="4251325"/>
            <a:ext cx="8340725" cy="1798638"/>
          </a:xfrm>
          <a:effectLst>
            <a:outerShdw algn="ctr" rotWithShape="0">
              <a:schemeClr val="tx1"/>
            </a:outerShdw>
          </a:effectLst>
        </p:spPr>
        <p:txBody>
          <a:bodyPr/>
          <a:lstStyle>
            <a:lvl1pPr marL="0" indent="0" algn="ctr">
              <a:buFont typeface="Arial" charset="0"/>
              <a:buNone/>
              <a:defRPr sz="3200">
                <a:solidFill>
                  <a:schemeClr val="hlink"/>
                </a:solidFill>
              </a:defRPr>
            </a:lvl1pPr>
          </a:lstStyle>
          <a:p>
            <a:pPr lvl="0"/>
            <a:r>
              <a:rPr lang="en-US" altLang="zh-CN" noProof="0" smtClean="0"/>
              <a:t>Click to Edit Master Subtitle Style</a:t>
            </a:r>
          </a:p>
        </p:txBody>
      </p:sp>
    </p:spTree>
    <p:extLst>
      <p:ext uri="{BB962C8B-B14F-4D97-AF65-F5344CB8AC3E}">
        <p14:creationId xmlns:p14="http://schemas.microsoft.com/office/powerpoint/2010/main" val="3404581775"/>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6531973"/>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0"/>
            <a:ext cx="2055812" cy="5356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5613" y="0"/>
            <a:ext cx="6016625" cy="5356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7511461"/>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763" y="0"/>
            <a:ext cx="76231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5613" y="1784350"/>
            <a:ext cx="4035425"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84350"/>
            <a:ext cx="4037012" cy="3571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76808441"/>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766763" y="0"/>
            <a:ext cx="7623175"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784350"/>
            <a:ext cx="8224837" cy="1709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5613" y="3646488"/>
            <a:ext cx="8224837" cy="1709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1796489"/>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9118568"/>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880866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784350"/>
            <a:ext cx="4035425"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84350"/>
            <a:ext cx="4037012"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9500816"/>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863427"/>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58868234"/>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280748"/>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1209960"/>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97545510"/>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763" y="0"/>
            <a:ext cx="7623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zh-CN" smtClean="0"/>
              <a:t>Slide Title</a:t>
            </a:r>
          </a:p>
        </p:txBody>
      </p:sp>
      <p:sp>
        <p:nvSpPr>
          <p:cNvPr id="1027" name="Rectangle 3"/>
          <p:cNvSpPr>
            <a:spLocks noGrp="1" noChangeArrowheads="1"/>
          </p:cNvSpPr>
          <p:nvPr>
            <p:ph type="body" idx="1"/>
          </p:nvPr>
        </p:nvSpPr>
        <p:spPr bwMode="auto">
          <a:xfrm>
            <a:off x="455613" y="1784350"/>
            <a:ext cx="82248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ChangeArrowheads="1"/>
          </p:cNvSpPr>
          <p:nvPr/>
        </p:nvSpPr>
        <p:spPr bwMode="auto">
          <a:xfrm>
            <a:off x="8612188" y="6604000"/>
            <a:ext cx="2984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defTabSz="814388"/>
            <a:fld id="{5C2E10A2-861D-4268-9E6F-78290754170F}" type="slidenum">
              <a:rPr lang="en-US" altLang="zh-CN" sz="900">
                <a:solidFill>
                  <a:srgbClr val="808080"/>
                </a:solidFill>
                <a:latin typeface="Times New Roman" pitchFamily="18" charset="0"/>
                <a:ea typeface="宋体" pitchFamily="2" charset="-122"/>
              </a:rPr>
              <a:pPr defTabSz="814388"/>
              <a:t>‹#›</a:t>
            </a:fld>
            <a:endParaRPr lang="en-US" altLang="zh-CN" sz="900">
              <a:solidFill>
                <a:srgbClr val="808080"/>
              </a:solidFill>
              <a:latin typeface="Times New Roman" pitchFamily="18" charset="0"/>
              <a:ea typeface="宋体" pitchFamily="2" charset="-122"/>
            </a:endParaRPr>
          </a:p>
        </p:txBody>
      </p:sp>
      <p:pic>
        <p:nvPicPr>
          <p:cNvPr id="1029" name="Picture 5" descr="Option_W_4"/>
          <p:cNvPicPr>
            <a:picLocks noChangeAspect="1" noChangeArrowheads="1"/>
          </p:cNvPicPr>
          <p:nvPr/>
        </p:nvPicPr>
        <p:blipFill>
          <a:blip r:embed="rId15">
            <a:extLst>
              <a:ext uri="{28A0092B-C50C-407E-A947-70E740481C1C}">
                <a14:useLocalDpi xmlns:a14="http://schemas.microsoft.com/office/drawing/2010/main" val="0"/>
              </a:ext>
            </a:extLst>
          </a:blip>
          <a:srcRect t="15347" b="81111"/>
          <a:stretch>
            <a:fillRect/>
          </a:stretch>
        </p:blipFill>
        <p:spPr bwMode="auto">
          <a:xfrm>
            <a:off x="0" y="1052513"/>
            <a:ext cx="91440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 Box 6"/>
          <p:cNvSpPr txBox="1">
            <a:spLocks noChangeArrowheads="1"/>
          </p:cNvSpPr>
          <p:nvPr/>
        </p:nvSpPr>
        <p:spPr bwMode="auto">
          <a:xfrm>
            <a:off x="65088" y="6638925"/>
            <a:ext cx="13398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a:solidFill>
                  <a:schemeClr val="tx1"/>
                </a:solidFill>
                <a:latin typeface="Arial" charset="0"/>
                <a:ea typeface="宋体" pitchFamily="2" charset="-122"/>
              </a:defRPr>
            </a:lvl1pPr>
            <a:lvl2pPr marL="406400" defTabSz="814388">
              <a:defRPr>
                <a:solidFill>
                  <a:schemeClr val="tx1"/>
                </a:solidFill>
                <a:latin typeface="Arial" charset="0"/>
                <a:ea typeface="宋体" pitchFamily="2" charset="-122"/>
              </a:defRPr>
            </a:lvl2pPr>
            <a:lvl3pPr marL="814388" defTabSz="814388">
              <a:defRPr>
                <a:solidFill>
                  <a:schemeClr val="tx1"/>
                </a:solidFill>
                <a:latin typeface="Arial" charset="0"/>
                <a:ea typeface="宋体" pitchFamily="2" charset="-122"/>
              </a:defRPr>
            </a:lvl3pPr>
            <a:lvl4pPr marL="1222375" defTabSz="814388">
              <a:defRPr>
                <a:solidFill>
                  <a:schemeClr val="tx1"/>
                </a:solidFill>
                <a:latin typeface="Arial" charset="0"/>
                <a:ea typeface="宋体" pitchFamily="2" charset="-122"/>
              </a:defRPr>
            </a:lvl4pPr>
            <a:lvl5pPr marL="1630363" defTabSz="814388">
              <a:defRPr>
                <a:solidFill>
                  <a:schemeClr val="tx1"/>
                </a:solidFill>
                <a:latin typeface="Arial" charset="0"/>
                <a:ea typeface="宋体" pitchFamily="2" charset="-122"/>
              </a:defRPr>
            </a:lvl5pPr>
            <a:lvl6pPr marL="2087563" defTabSz="814388" fontAlgn="base">
              <a:spcBef>
                <a:spcPct val="0"/>
              </a:spcBef>
              <a:spcAft>
                <a:spcPct val="0"/>
              </a:spcAft>
              <a:defRPr>
                <a:solidFill>
                  <a:schemeClr val="tx1"/>
                </a:solidFill>
                <a:latin typeface="Arial" charset="0"/>
                <a:ea typeface="宋体" pitchFamily="2" charset="-122"/>
              </a:defRPr>
            </a:lvl6pPr>
            <a:lvl7pPr marL="2544763" defTabSz="814388" fontAlgn="base">
              <a:spcBef>
                <a:spcPct val="0"/>
              </a:spcBef>
              <a:spcAft>
                <a:spcPct val="0"/>
              </a:spcAft>
              <a:defRPr>
                <a:solidFill>
                  <a:schemeClr val="tx1"/>
                </a:solidFill>
                <a:latin typeface="Arial" charset="0"/>
                <a:ea typeface="宋体" pitchFamily="2" charset="-122"/>
              </a:defRPr>
            </a:lvl7pPr>
            <a:lvl8pPr marL="3001963" defTabSz="814388" fontAlgn="base">
              <a:spcBef>
                <a:spcPct val="0"/>
              </a:spcBef>
              <a:spcAft>
                <a:spcPct val="0"/>
              </a:spcAft>
              <a:defRPr>
                <a:solidFill>
                  <a:schemeClr val="tx1"/>
                </a:solidFill>
                <a:latin typeface="Arial" charset="0"/>
                <a:ea typeface="宋体" pitchFamily="2" charset="-122"/>
              </a:defRPr>
            </a:lvl8pPr>
            <a:lvl9pPr marL="3459163" defTabSz="814388" fontAlgn="base">
              <a:spcBef>
                <a:spcPct val="0"/>
              </a:spcBef>
              <a:spcAft>
                <a:spcPct val="0"/>
              </a:spcAft>
              <a:defRPr>
                <a:solidFill>
                  <a:schemeClr val="tx1"/>
                </a:solidFill>
                <a:latin typeface="Arial" charset="0"/>
                <a:ea typeface="宋体" pitchFamily="2" charset="-122"/>
              </a:defRPr>
            </a:lvl9pPr>
          </a:lstStyle>
          <a:p>
            <a:pPr>
              <a:defRPr/>
            </a:pPr>
            <a:r>
              <a:rPr lang="en-US" altLang="zh-CN" sz="900" smtClean="0">
                <a:solidFill>
                  <a:srgbClr val="808080"/>
                </a:solidFill>
                <a:latin typeface="Times New Roman" pitchFamily="18" charset="0"/>
              </a:rPr>
              <a:t>Cisxo Education Solution</a:t>
            </a:r>
          </a:p>
        </p:txBody>
      </p:sp>
    </p:spTree>
  </p:cSld>
  <p:clrMap bg1="lt1" tx1="dk1" bg2="lt2" tx2="dk2" accent1="accent1" accent2="accent2" accent3="accent3" accent4="accent4" accent5="accent5" accent6="accent6" hlink="hlink" folHlink="folHlink"/>
  <p:sldLayoutIdLst>
    <p:sldLayoutId id="2147483680"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ransition>
    <p:pull dir="d"/>
  </p:transition>
  <p:txStyles>
    <p:titleStyle>
      <a:lvl1pPr algn="ctr" defTabSz="814388" rtl="0" eaLnBrk="0" fontAlgn="base" hangingPunct="0">
        <a:lnSpc>
          <a:spcPct val="90000"/>
        </a:lnSpc>
        <a:spcBef>
          <a:spcPct val="0"/>
        </a:spcBef>
        <a:spcAft>
          <a:spcPct val="0"/>
        </a:spcAft>
        <a:defRPr sz="4000" b="1">
          <a:solidFill>
            <a:schemeClr val="tx1"/>
          </a:solidFill>
          <a:latin typeface="+mj-lt"/>
          <a:ea typeface="+mj-ea"/>
          <a:cs typeface="+mj-cs"/>
        </a:defRPr>
      </a:lvl1pPr>
      <a:lvl2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2pPr>
      <a:lvl3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3pPr>
      <a:lvl4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4pPr>
      <a:lvl5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5pPr>
      <a:lvl6pPr marL="4572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6pPr>
      <a:lvl7pPr marL="9144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7pPr>
      <a:lvl8pPr marL="13716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8pPr>
      <a:lvl9pPr marL="18288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9pPr>
    </p:titleStyle>
    <p:bodyStyle>
      <a:lvl1pPr marL="288925" indent="-288925" algn="l" defTabSz="814388" rtl="0" eaLnBrk="0" fontAlgn="base" hangingPunct="0">
        <a:lnSpc>
          <a:spcPct val="90000"/>
        </a:lnSpc>
        <a:spcBef>
          <a:spcPct val="40000"/>
        </a:spcBef>
        <a:spcAft>
          <a:spcPct val="0"/>
        </a:spcAft>
        <a:buClr>
          <a:srgbClr val="35C5FF"/>
        </a:buClr>
        <a:buSzPct val="100000"/>
        <a:buFont typeface="Arial" charset="0"/>
        <a:buChar char="•"/>
        <a:defRPr sz="2800" b="1">
          <a:solidFill>
            <a:schemeClr val="tx1"/>
          </a:solidFill>
          <a:latin typeface="+mn-lt"/>
          <a:ea typeface="+mn-ea"/>
          <a:cs typeface="+mn-cs"/>
        </a:defRPr>
      </a:lvl1pPr>
      <a:lvl2pPr marL="801688" indent="-236538" algn="l" defTabSz="814388" rtl="0" eaLnBrk="0" fontAlgn="base" hangingPunct="0">
        <a:lnSpc>
          <a:spcPct val="90000"/>
        </a:lnSpc>
        <a:spcBef>
          <a:spcPct val="15000"/>
        </a:spcBef>
        <a:spcAft>
          <a:spcPct val="15000"/>
        </a:spcAft>
        <a:buClr>
          <a:schemeClr val="accent2"/>
        </a:buClr>
        <a:buChar char="-"/>
        <a:defRPr sz="2600">
          <a:solidFill>
            <a:schemeClr val="tx1"/>
          </a:solidFill>
          <a:latin typeface="+mn-lt"/>
          <a:ea typeface="+mn-ea"/>
        </a:defRPr>
      </a:lvl2pPr>
      <a:lvl3pPr marL="1138238" indent="-222250" algn="l" defTabSz="814388" rtl="0" eaLnBrk="0" fontAlgn="base" hangingPunct="0">
        <a:lnSpc>
          <a:spcPct val="90000"/>
        </a:lnSpc>
        <a:spcBef>
          <a:spcPct val="20000"/>
        </a:spcBef>
        <a:spcAft>
          <a:spcPct val="20000"/>
        </a:spcAft>
        <a:buChar char="-"/>
        <a:defRPr sz="2400" b="1">
          <a:solidFill>
            <a:srgbClr val="777777"/>
          </a:solidFill>
          <a:latin typeface="+mn-lt"/>
          <a:ea typeface="+mn-ea"/>
        </a:defRPr>
      </a:lvl3pPr>
      <a:lvl4pPr marL="1252538" indent="119063" algn="l" defTabSz="814388" rtl="0" eaLnBrk="0" fontAlgn="base" hangingPunct="0">
        <a:lnSpc>
          <a:spcPct val="95000"/>
        </a:lnSpc>
        <a:spcBef>
          <a:spcPct val="50000"/>
        </a:spcBef>
        <a:spcAft>
          <a:spcPct val="0"/>
        </a:spcAft>
        <a:defRPr sz="3000" b="1">
          <a:solidFill>
            <a:schemeClr val="tx1"/>
          </a:solidFill>
          <a:latin typeface="+mn-lt"/>
          <a:ea typeface="+mn-ea"/>
        </a:defRPr>
      </a:lvl4pPr>
      <a:lvl5pPr marL="1420813" indent="407988" algn="l" defTabSz="814388" rtl="0" eaLnBrk="0" fontAlgn="base" hangingPunct="0">
        <a:lnSpc>
          <a:spcPct val="95000"/>
        </a:lnSpc>
        <a:spcBef>
          <a:spcPct val="50000"/>
        </a:spcBef>
        <a:spcAft>
          <a:spcPct val="0"/>
        </a:spcAft>
        <a:defRPr sz="3000" b="1">
          <a:solidFill>
            <a:schemeClr val="tx1"/>
          </a:solidFill>
          <a:latin typeface="+mn-lt"/>
          <a:ea typeface="+mn-ea"/>
        </a:defRPr>
      </a:lvl5pPr>
      <a:lvl6pPr marL="1878013" algn="l" defTabSz="814388" rtl="0" eaLnBrk="0" fontAlgn="base" hangingPunct="0">
        <a:lnSpc>
          <a:spcPct val="95000"/>
        </a:lnSpc>
        <a:spcBef>
          <a:spcPct val="50000"/>
        </a:spcBef>
        <a:spcAft>
          <a:spcPct val="0"/>
        </a:spcAft>
        <a:defRPr sz="3000" b="1">
          <a:solidFill>
            <a:schemeClr val="tx1"/>
          </a:solidFill>
          <a:latin typeface="+mn-lt"/>
          <a:ea typeface="+mn-ea"/>
        </a:defRPr>
      </a:lvl6pPr>
      <a:lvl7pPr marL="2335213" algn="l" defTabSz="814388" rtl="0" eaLnBrk="0" fontAlgn="base" hangingPunct="0">
        <a:lnSpc>
          <a:spcPct val="95000"/>
        </a:lnSpc>
        <a:spcBef>
          <a:spcPct val="50000"/>
        </a:spcBef>
        <a:spcAft>
          <a:spcPct val="0"/>
        </a:spcAft>
        <a:defRPr sz="3000" b="1">
          <a:solidFill>
            <a:schemeClr val="tx1"/>
          </a:solidFill>
          <a:latin typeface="+mn-lt"/>
          <a:ea typeface="+mn-ea"/>
        </a:defRPr>
      </a:lvl7pPr>
      <a:lvl8pPr marL="2792413" algn="l" defTabSz="814388" rtl="0" eaLnBrk="0" fontAlgn="base" hangingPunct="0">
        <a:lnSpc>
          <a:spcPct val="95000"/>
        </a:lnSpc>
        <a:spcBef>
          <a:spcPct val="50000"/>
        </a:spcBef>
        <a:spcAft>
          <a:spcPct val="0"/>
        </a:spcAft>
        <a:defRPr sz="3000" b="1">
          <a:solidFill>
            <a:schemeClr val="tx1"/>
          </a:solidFill>
          <a:latin typeface="+mn-lt"/>
          <a:ea typeface="+mn-ea"/>
        </a:defRPr>
      </a:lvl8pPr>
      <a:lvl9pPr marL="3249613" algn="l" defTabSz="814388" rtl="0" eaLnBrk="0" fontAlgn="base" hangingPunct="0">
        <a:lnSpc>
          <a:spcPct val="95000"/>
        </a:lnSpc>
        <a:spcBef>
          <a:spcPct val="50000"/>
        </a:spcBef>
        <a:spcAft>
          <a:spcPct val="0"/>
        </a:spcAft>
        <a:defRPr sz="3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wmf"/><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942975" y="12700"/>
            <a:ext cx="7337425" cy="1081088"/>
          </a:xfrm>
          <a:noFill/>
          <a:effectLst>
            <a:outerShdw dist="28398" dir="3806097" algn="ctr" rotWithShape="0">
              <a:schemeClr val="bg2"/>
            </a:outerShdw>
          </a:effectLst>
        </p:spPr>
        <p:txBody>
          <a:bodyPr lIns="82153" tIns="41076" rIns="82153" bIns="41076"/>
          <a:lstStyle/>
          <a:p>
            <a:pPr defTabSz="915988"/>
            <a:r>
              <a:rPr lang="zh-CN" altLang="en-US" smtClean="0"/>
              <a:t>路由协议</a:t>
            </a:r>
          </a:p>
        </p:txBody>
      </p:sp>
      <p:sp>
        <p:nvSpPr>
          <p:cNvPr id="3075" name="Rectangle 1027"/>
          <p:cNvSpPr>
            <a:spLocks noGrp="1" noChangeArrowheads="1"/>
          </p:cNvSpPr>
          <p:nvPr>
            <p:ph type="body" sz="half" idx="1"/>
          </p:nvPr>
        </p:nvSpPr>
        <p:spPr>
          <a:xfrm>
            <a:off x="304800" y="2201863"/>
            <a:ext cx="3170238" cy="3319462"/>
          </a:xfrm>
          <a:noFill/>
        </p:spPr>
        <p:txBody>
          <a:bodyPr lIns="82153" tIns="41076" rIns="82153" bIns="41076"/>
          <a:lstStyle/>
          <a:p>
            <a:pPr marL="342900" lvl="1" indent="-228600" defTabSz="915988"/>
            <a:endParaRPr lang="en-US" altLang="zh-CN" sz="2500" smtClean="0"/>
          </a:p>
          <a:p>
            <a:pPr marL="0" indent="0" defTabSz="915988"/>
            <a:r>
              <a:rPr lang="zh-CN" altLang="en-US" sz="2000" smtClean="0">
                <a:solidFill>
                  <a:schemeClr val="accent2"/>
                </a:solidFill>
              </a:rPr>
              <a:t>路由协议</a:t>
            </a:r>
            <a:r>
              <a:rPr lang="zh-CN" altLang="en-US" sz="2000" smtClean="0"/>
              <a:t> 用于路由器选择路径和管理路由表</a:t>
            </a:r>
          </a:p>
          <a:p>
            <a:pPr marL="0" indent="0" defTabSz="915988"/>
            <a:r>
              <a:rPr lang="zh-CN" altLang="en-US" sz="2000" smtClean="0">
                <a:solidFill>
                  <a:schemeClr val="accent2"/>
                </a:solidFill>
              </a:rPr>
              <a:t>路由器路由的方式</a:t>
            </a:r>
          </a:p>
          <a:p>
            <a:pPr marL="0" indent="0" defTabSz="915988">
              <a:buFont typeface="Arial" charset="0"/>
              <a:buNone/>
            </a:pPr>
            <a:r>
              <a:rPr lang="zh-CN" altLang="en-US" sz="2000" smtClean="0"/>
              <a:t>一旦选择了一条路径后，路由器将路由</a:t>
            </a:r>
            <a:r>
              <a:rPr lang="zh-CN" altLang="en-US" sz="2000" smtClean="0">
                <a:solidFill>
                  <a:schemeClr val="folHlink"/>
                </a:solidFill>
              </a:rPr>
              <a:t>被路由协议</a:t>
            </a:r>
            <a:r>
              <a:rPr lang="zh-CN" altLang="en-US" sz="2000" smtClean="0">
                <a:solidFill>
                  <a:srgbClr val="00B0DF"/>
                </a:solidFill>
              </a:rPr>
              <a:t> </a:t>
            </a:r>
            <a:endParaRPr lang="zh-CN" altLang="en-US" sz="2000" smtClean="0"/>
          </a:p>
          <a:p>
            <a:pPr marL="0" indent="0" defTabSz="915988">
              <a:buFont typeface="Arial" charset="0"/>
              <a:buNone/>
            </a:pPr>
            <a:r>
              <a:rPr lang="zh-CN" altLang="en-US" sz="2000" smtClean="0"/>
              <a:t>它是数据包的运输工具</a:t>
            </a:r>
          </a:p>
        </p:txBody>
      </p:sp>
      <p:sp>
        <p:nvSpPr>
          <p:cNvPr id="3076" name="Freeform 1028"/>
          <p:cNvSpPr>
            <a:spLocks/>
          </p:cNvSpPr>
          <p:nvPr/>
        </p:nvSpPr>
        <p:spPr bwMode="auto">
          <a:xfrm>
            <a:off x="7578725" y="4097338"/>
            <a:ext cx="174625" cy="1544637"/>
          </a:xfrm>
          <a:custGeom>
            <a:avLst/>
            <a:gdLst>
              <a:gd name="T0" fmla="*/ 172825 w 97"/>
              <a:gd name="T1" fmla="*/ 0 h 865"/>
              <a:gd name="T2" fmla="*/ 172825 w 97"/>
              <a:gd name="T3" fmla="*/ 0 h 865"/>
              <a:gd name="T4" fmla="*/ 0 w 97"/>
              <a:gd name="T5" fmla="*/ 171428 h 865"/>
              <a:gd name="T6" fmla="*/ 0 w 97"/>
              <a:gd name="T7" fmla="*/ 1542851 h 865"/>
              <a:gd name="T8" fmla="*/ 172825 w 97"/>
              <a:gd name="T9" fmla="*/ 1371423 h 865"/>
              <a:gd name="T10" fmla="*/ 172825 w 97"/>
              <a:gd name="T11" fmla="*/ 0 h 8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865">
                <a:moveTo>
                  <a:pt x="96" y="0"/>
                </a:moveTo>
                <a:lnTo>
                  <a:pt x="96" y="0"/>
                </a:lnTo>
                <a:lnTo>
                  <a:pt x="0" y="96"/>
                </a:lnTo>
                <a:lnTo>
                  <a:pt x="0" y="864"/>
                </a:lnTo>
                <a:lnTo>
                  <a:pt x="96" y="768"/>
                </a:lnTo>
                <a:lnTo>
                  <a:pt x="96" y="0"/>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 name="Rectangle 1029"/>
          <p:cNvSpPr>
            <a:spLocks noChangeArrowheads="1"/>
          </p:cNvSpPr>
          <p:nvPr/>
        </p:nvSpPr>
        <p:spPr bwMode="auto">
          <a:xfrm>
            <a:off x="4071938" y="4276725"/>
            <a:ext cx="3500437" cy="1412875"/>
          </a:xfrm>
          <a:prstGeom prst="rect">
            <a:avLst/>
          </a:prstGeom>
          <a:solidFill>
            <a:srgbClr val="FFEFC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Freeform 1030"/>
          <p:cNvSpPr>
            <a:spLocks/>
          </p:cNvSpPr>
          <p:nvPr/>
        </p:nvSpPr>
        <p:spPr bwMode="auto">
          <a:xfrm>
            <a:off x="4064000" y="4097338"/>
            <a:ext cx="3689350" cy="173037"/>
          </a:xfrm>
          <a:custGeom>
            <a:avLst/>
            <a:gdLst>
              <a:gd name="T0" fmla="*/ 0 w 2065"/>
              <a:gd name="T1" fmla="*/ 171253 h 97"/>
              <a:gd name="T2" fmla="*/ 171515 w 2065"/>
              <a:gd name="T3" fmla="*/ 0 h 97"/>
              <a:gd name="T4" fmla="*/ 3687563 w 2065"/>
              <a:gd name="T5" fmla="*/ 0 h 97"/>
              <a:gd name="T6" fmla="*/ 3516049 w 2065"/>
              <a:gd name="T7" fmla="*/ 171253 h 97"/>
              <a:gd name="T8" fmla="*/ 0 w 2065"/>
              <a:gd name="T9" fmla="*/ 171253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97">
                <a:moveTo>
                  <a:pt x="0" y="96"/>
                </a:moveTo>
                <a:lnTo>
                  <a:pt x="96" y="0"/>
                </a:lnTo>
                <a:lnTo>
                  <a:pt x="2064" y="0"/>
                </a:lnTo>
                <a:lnTo>
                  <a:pt x="1968" y="96"/>
                </a:lnTo>
                <a:lnTo>
                  <a:pt x="0" y="96"/>
                </a:lnTo>
              </a:path>
            </a:pathLst>
          </a:custGeom>
          <a:solidFill>
            <a:srgbClr val="FFDA74"/>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 name="Freeform 1031"/>
          <p:cNvSpPr>
            <a:spLocks/>
          </p:cNvSpPr>
          <p:nvPr/>
        </p:nvSpPr>
        <p:spPr bwMode="auto">
          <a:xfrm>
            <a:off x="4064000" y="4697413"/>
            <a:ext cx="3689350" cy="173037"/>
          </a:xfrm>
          <a:custGeom>
            <a:avLst/>
            <a:gdLst>
              <a:gd name="T0" fmla="*/ 0 w 2065"/>
              <a:gd name="T1" fmla="*/ 171253 h 97"/>
              <a:gd name="T2" fmla="*/ 3516049 w 2065"/>
              <a:gd name="T3" fmla="*/ 171253 h 97"/>
              <a:gd name="T4" fmla="*/ 3687563 w 2065"/>
              <a:gd name="T5" fmla="*/ 0 h 97"/>
              <a:gd name="T6" fmla="*/ 0 60000 65536"/>
              <a:gd name="T7" fmla="*/ 0 60000 65536"/>
              <a:gd name="T8" fmla="*/ 0 60000 65536"/>
            </a:gdLst>
            <a:ahLst/>
            <a:cxnLst>
              <a:cxn ang="T6">
                <a:pos x="T0" y="T1"/>
              </a:cxn>
              <a:cxn ang="T7">
                <a:pos x="T2" y="T3"/>
              </a:cxn>
              <a:cxn ang="T8">
                <a:pos x="T4" y="T5"/>
              </a:cxn>
            </a:cxnLst>
            <a:rect l="0" t="0" r="r" b="b"/>
            <a:pathLst>
              <a:path w="2065" h="97">
                <a:moveTo>
                  <a:pt x="0" y="96"/>
                </a:moveTo>
                <a:lnTo>
                  <a:pt x="1968" y="96"/>
                </a:lnTo>
                <a:lnTo>
                  <a:pt x="2064" y="0"/>
                </a:lnTo>
              </a:path>
            </a:pathLst>
          </a:custGeom>
          <a:noFill/>
          <a:ln w="25400" cap="rnd" cmpd="sng">
            <a:solidFill>
              <a:schemeClr val="bg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080" name="Rectangle 1032"/>
          <p:cNvSpPr>
            <a:spLocks noChangeArrowheads="1"/>
          </p:cNvSpPr>
          <p:nvPr/>
        </p:nvSpPr>
        <p:spPr bwMode="auto">
          <a:xfrm>
            <a:off x="4117975" y="4311650"/>
            <a:ext cx="1060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50000"/>
              </a:spcBef>
            </a:pPr>
            <a:r>
              <a:rPr lang="en-US" altLang="zh-CN" b="1">
                <a:solidFill>
                  <a:schemeClr val="bg2"/>
                </a:solidFill>
                <a:latin typeface="Helvetica" pitchFamily="34" charset="0"/>
                <a:ea typeface="宋体" pitchFamily="2" charset="-122"/>
              </a:rPr>
              <a:t>Network</a:t>
            </a:r>
            <a:br>
              <a:rPr lang="en-US" altLang="zh-CN" b="1">
                <a:solidFill>
                  <a:schemeClr val="bg2"/>
                </a:solidFill>
                <a:latin typeface="Helvetica" pitchFamily="34" charset="0"/>
                <a:ea typeface="宋体" pitchFamily="2" charset="-122"/>
              </a:rPr>
            </a:br>
            <a:r>
              <a:rPr lang="en-US" altLang="zh-CN" b="1">
                <a:solidFill>
                  <a:schemeClr val="bg2"/>
                </a:solidFill>
                <a:latin typeface="Helvetica" pitchFamily="34" charset="0"/>
                <a:ea typeface="宋体" pitchFamily="2" charset="-122"/>
              </a:rPr>
              <a:t>Protocol</a:t>
            </a:r>
          </a:p>
        </p:txBody>
      </p:sp>
      <p:sp>
        <p:nvSpPr>
          <p:cNvPr id="3081" name="Rectangle 1033"/>
          <p:cNvSpPr>
            <a:spLocks noChangeArrowheads="1"/>
          </p:cNvSpPr>
          <p:nvPr/>
        </p:nvSpPr>
        <p:spPr bwMode="auto">
          <a:xfrm>
            <a:off x="5178425" y="4311650"/>
            <a:ext cx="1371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50000"/>
              </a:spcBef>
            </a:pPr>
            <a:r>
              <a:rPr lang="en-US" altLang="zh-CN" b="1">
                <a:solidFill>
                  <a:schemeClr val="bg2"/>
                </a:solidFill>
                <a:latin typeface="Helvetica" pitchFamily="34" charset="0"/>
                <a:ea typeface="宋体" pitchFamily="2" charset="-122"/>
              </a:rPr>
              <a:t>Destination</a:t>
            </a:r>
            <a:br>
              <a:rPr lang="en-US" altLang="zh-CN" b="1">
                <a:solidFill>
                  <a:schemeClr val="bg2"/>
                </a:solidFill>
                <a:latin typeface="Helvetica" pitchFamily="34" charset="0"/>
                <a:ea typeface="宋体" pitchFamily="2" charset="-122"/>
              </a:rPr>
            </a:br>
            <a:r>
              <a:rPr lang="en-US" altLang="zh-CN" b="1">
                <a:solidFill>
                  <a:schemeClr val="bg2"/>
                </a:solidFill>
                <a:latin typeface="Helvetica" pitchFamily="34" charset="0"/>
                <a:ea typeface="宋体" pitchFamily="2" charset="-122"/>
              </a:rPr>
              <a:t>Network</a:t>
            </a:r>
          </a:p>
        </p:txBody>
      </p:sp>
      <p:sp>
        <p:nvSpPr>
          <p:cNvPr id="3082" name="Rectangle 1034"/>
          <p:cNvSpPr>
            <a:spLocks noChangeArrowheads="1"/>
          </p:cNvSpPr>
          <p:nvPr/>
        </p:nvSpPr>
        <p:spPr bwMode="auto">
          <a:xfrm>
            <a:off x="3914775" y="4938713"/>
            <a:ext cx="150336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50000"/>
              </a:spcBef>
            </a:pPr>
            <a:r>
              <a:rPr lang="en-US" altLang="zh-CN" b="1">
                <a:solidFill>
                  <a:schemeClr val="tx2"/>
                </a:solidFill>
                <a:latin typeface="Helvetica" pitchFamily="34" charset="0"/>
                <a:ea typeface="宋体" pitchFamily="2" charset="-122"/>
              </a:rPr>
              <a:t>Connected</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RIP</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IGRP</a:t>
            </a:r>
            <a:br>
              <a:rPr lang="en-US" altLang="zh-CN" b="1">
                <a:solidFill>
                  <a:schemeClr val="tx2"/>
                </a:solidFill>
                <a:latin typeface="Helvetica" pitchFamily="34" charset="0"/>
                <a:ea typeface="宋体" pitchFamily="2" charset="-122"/>
              </a:rPr>
            </a:br>
            <a:endParaRPr lang="en-US" altLang="zh-CN" b="1">
              <a:solidFill>
                <a:schemeClr val="tx2"/>
              </a:solidFill>
              <a:latin typeface="Helvetica" pitchFamily="34" charset="0"/>
              <a:ea typeface="宋体" pitchFamily="2" charset="-122"/>
            </a:endParaRPr>
          </a:p>
        </p:txBody>
      </p:sp>
      <p:sp>
        <p:nvSpPr>
          <p:cNvPr id="3083" name="Rectangle 1035"/>
          <p:cNvSpPr>
            <a:spLocks noChangeArrowheads="1"/>
          </p:cNvSpPr>
          <p:nvPr/>
        </p:nvSpPr>
        <p:spPr bwMode="auto">
          <a:xfrm>
            <a:off x="5307013" y="4911725"/>
            <a:ext cx="1376362"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10000"/>
              </a:spcBef>
            </a:pPr>
            <a:r>
              <a:rPr lang="en-US" altLang="zh-CN" b="1">
                <a:solidFill>
                  <a:schemeClr val="tx2"/>
                </a:solidFill>
                <a:latin typeface="Helvetica" pitchFamily="34" charset="0"/>
                <a:ea typeface="宋体" pitchFamily="2" charset="-122"/>
              </a:rPr>
              <a:t>10.120.2.0</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172.16.1.0</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172.17.3.0</a:t>
            </a:r>
          </a:p>
        </p:txBody>
      </p:sp>
      <p:sp>
        <p:nvSpPr>
          <p:cNvPr id="3084" name="Freeform 1036"/>
          <p:cNvSpPr>
            <a:spLocks/>
          </p:cNvSpPr>
          <p:nvPr/>
        </p:nvSpPr>
        <p:spPr bwMode="auto">
          <a:xfrm>
            <a:off x="5203825" y="4083050"/>
            <a:ext cx="173038" cy="1627188"/>
          </a:xfrm>
          <a:custGeom>
            <a:avLst/>
            <a:gdLst>
              <a:gd name="T0" fmla="*/ 3568 w 97"/>
              <a:gd name="T1" fmla="*/ 1625307 h 865"/>
              <a:gd name="T2" fmla="*/ 0 w 97"/>
              <a:gd name="T3" fmla="*/ 180590 h 865"/>
              <a:gd name="T4" fmla="*/ 171254 w 97"/>
              <a:gd name="T5" fmla="*/ 0 h 865"/>
              <a:gd name="T6" fmla="*/ 0 60000 65536"/>
              <a:gd name="T7" fmla="*/ 0 60000 65536"/>
              <a:gd name="T8" fmla="*/ 0 60000 65536"/>
            </a:gdLst>
            <a:ahLst/>
            <a:cxnLst>
              <a:cxn ang="T6">
                <a:pos x="T0" y="T1"/>
              </a:cxn>
              <a:cxn ang="T7">
                <a:pos x="T2" y="T3"/>
              </a:cxn>
              <a:cxn ang="T8">
                <a:pos x="T4" y="T5"/>
              </a:cxn>
            </a:cxnLst>
            <a:rect l="0" t="0" r="r" b="b"/>
            <a:pathLst>
              <a:path w="97" h="865">
                <a:moveTo>
                  <a:pt x="2" y="864"/>
                </a:moveTo>
                <a:lnTo>
                  <a:pt x="0" y="96"/>
                </a:lnTo>
                <a:lnTo>
                  <a:pt x="96" y="0"/>
                </a:lnTo>
              </a:path>
            </a:pathLst>
          </a:custGeom>
          <a:noFill/>
          <a:ln w="25400" cap="rnd" cmpd="sng">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5" name="Rectangle 1037"/>
          <p:cNvSpPr>
            <a:spLocks noChangeArrowheads="1"/>
          </p:cNvSpPr>
          <p:nvPr/>
        </p:nvSpPr>
        <p:spPr bwMode="auto">
          <a:xfrm>
            <a:off x="6378575" y="4311650"/>
            <a:ext cx="1371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50000"/>
              </a:spcBef>
            </a:pPr>
            <a:r>
              <a:rPr lang="en-US" altLang="zh-CN" b="1">
                <a:solidFill>
                  <a:schemeClr val="bg2"/>
                </a:solidFill>
                <a:latin typeface="Helvetica" pitchFamily="34" charset="0"/>
                <a:ea typeface="宋体" pitchFamily="2" charset="-122"/>
              </a:rPr>
              <a:t>Exit Interface</a:t>
            </a:r>
          </a:p>
        </p:txBody>
      </p:sp>
      <p:sp>
        <p:nvSpPr>
          <p:cNvPr id="3086" name="Rectangle 1038"/>
          <p:cNvSpPr>
            <a:spLocks noChangeArrowheads="1"/>
          </p:cNvSpPr>
          <p:nvPr/>
        </p:nvSpPr>
        <p:spPr bwMode="auto">
          <a:xfrm>
            <a:off x="6507163" y="4911725"/>
            <a:ext cx="1071562"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10000"/>
              </a:spcBef>
            </a:pPr>
            <a:r>
              <a:rPr lang="en-US" altLang="zh-CN" b="1">
                <a:solidFill>
                  <a:schemeClr val="tx2"/>
                </a:solidFill>
                <a:latin typeface="Helvetica" pitchFamily="34" charset="0"/>
                <a:ea typeface="宋体" pitchFamily="2" charset="-122"/>
              </a:rPr>
              <a:t>E0</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S0</a:t>
            </a:r>
            <a:br>
              <a:rPr lang="en-US" altLang="zh-CN" b="1">
                <a:solidFill>
                  <a:schemeClr val="tx2"/>
                </a:solidFill>
                <a:latin typeface="Helvetica" pitchFamily="34" charset="0"/>
                <a:ea typeface="宋体" pitchFamily="2" charset="-122"/>
              </a:rPr>
            </a:br>
            <a:r>
              <a:rPr lang="en-US" altLang="zh-CN" b="1">
                <a:solidFill>
                  <a:schemeClr val="tx2"/>
                </a:solidFill>
                <a:latin typeface="Helvetica" pitchFamily="34" charset="0"/>
                <a:ea typeface="宋体" pitchFamily="2" charset="-122"/>
              </a:rPr>
              <a:t>S1</a:t>
            </a:r>
          </a:p>
        </p:txBody>
      </p:sp>
      <p:sp>
        <p:nvSpPr>
          <p:cNvPr id="3087" name="Text Box 1039"/>
          <p:cNvSpPr txBox="1">
            <a:spLocks noChangeArrowheads="1"/>
          </p:cNvSpPr>
          <p:nvPr/>
        </p:nvSpPr>
        <p:spPr bwMode="auto">
          <a:xfrm>
            <a:off x="4724400" y="5791200"/>
            <a:ext cx="33972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lgn="ctr">
              <a:spcBef>
                <a:spcPct val="50000"/>
              </a:spcBef>
            </a:pPr>
            <a:r>
              <a:rPr lang="zh-CN" altLang="en-US" sz="2000" b="1">
                <a:latin typeface="Helvetica" pitchFamily="34" charset="0"/>
                <a:ea typeface="宋体" pitchFamily="2" charset="-122"/>
              </a:rPr>
              <a:t>被路由协议</a:t>
            </a:r>
            <a:r>
              <a:rPr lang="en-US" altLang="zh-CN" sz="2000" b="1">
                <a:latin typeface="Helvetica" pitchFamily="34" charset="0"/>
                <a:ea typeface="宋体" pitchFamily="2" charset="-122"/>
              </a:rPr>
              <a:t>: IP</a:t>
            </a:r>
            <a:r>
              <a:rPr lang="zh-CN" altLang="en-US" sz="2000" b="1">
                <a:latin typeface="Helvetica" pitchFamily="34" charset="0"/>
                <a:ea typeface="宋体" pitchFamily="2" charset="-122"/>
              </a:rPr>
              <a:t>，</a:t>
            </a:r>
            <a:r>
              <a:rPr lang="en-US" altLang="zh-CN" sz="2000" b="1">
                <a:latin typeface="Helvetica" pitchFamily="34" charset="0"/>
                <a:ea typeface="宋体" pitchFamily="2" charset="-122"/>
              </a:rPr>
              <a:t>IPX……</a:t>
            </a:r>
          </a:p>
          <a:p>
            <a:pPr algn="ctr">
              <a:spcBef>
                <a:spcPct val="50000"/>
              </a:spcBef>
            </a:pPr>
            <a:r>
              <a:rPr lang="zh-CN" altLang="en-US" sz="2000" b="1">
                <a:latin typeface="Helvetica" pitchFamily="34" charset="0"/>
                <a:ea typeface="宋体" pitchFamily="2" charset="-122"/>
              </a:rPr>
              <a:t>路由协议</a:t>
            </a:r>
            <a:r>
              <a:rPr lang="en-US" altLang="zh-CN" sz="2000" b="1">
                <a:latin typeface="Helvetica" pitchFamily="34" charset="0"/>
                <a:ea typeface="宋体" pitchFamily="2" charset="-122"/>
              </a:rPr>
              <a:t>: RIP, IGRP……</a:t>
            </a:r>
          </a:p>
        </p:txBody>
      </p:sp>
      <p:sp>
        <p:nvSpPr>
          <p:cNvPr id="3088" name="Line 1040"/>
          <p:cNvSpPr>
            <a:spLocks noChangeShapeType="1"/>
          </p:cNvSpPr>
          <p:nvPr/>
        </p:nvSpPr>
        <p:spPr bwMode="auto">
          <a:xfrm>
            <a:off x="7977188" y="3479800"/>
            <a:ext cx="0" cy="80803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1041"/>
          <p:cNvSpPr>
            <a:spLocks noChangeShapeType="1"/>
          </p:cNvSpPr>
          <p:nvPr/>
        </p:nvSpPr>
        <p:spPr bwMode="auto">
          <a:xfrm>
            <a:off x="8004175" y="3954463"/>
            <a:ext cx="2476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090" name="Picture 10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650" y="3670300"/>
            <a:ext cx="6826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1" name="Rectangle 1043"/>
          <p:cNvSpPr>
            <a:spLocks noChangeArrowheads="1"/>
          </p:cNvSpPr>
          <p:nvPr/>
        </p:nvSpPr>
        <p:spPr bwMode="auto">
          <a:xfrm>
            <a:off x="7900988" y="4364038"/>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172.17.3.0</a:t>
            </a:r>
          </a:p>
        </p:txBody>
      </p:sp>
      <p:pic>
        <p:nvPicPr>
          <p:cNvPr id="3092" name="Picture 104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50" y="1925638"/>
            <a:ext cx="3148013" cy="195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93" name="Line 1045"/>
          <p:cNvSpPr>
            <a:spLocks noChangeShapeType="1"/>
          </p:cNvSpPr>
          <p:nvPr/>
        </p:nvSpPr>
        <p:spPr bwMode="auto">
          <a:xfrm>
            <a:off x="7781925" y="2613025"/>
            <a:ext cx="0" cy="75882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1046"/>
          <p:cNvSpPr>
            <a:spLocks noChangeShapeType="1"/>
          </p:cNvSpPr>
          <p:nvPr/>
        </p:nvSpPr>
        <p:spPr bwMode="auto">
          <a:xfrm flipV="1">
            <a:off x="3917950" y="2767013"/>
            <a:ext cx="415925"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1047"/>
          <p:cNvSpPr>
            <a:spLocks noChangeShapeType="1"/>
          </p:cNvSpPr>
          <p:nvPr/>
        </p:nvSpPr>
        <p:spPr bwMode="auto">
          <a:xfrm>
            <a:off x="7589838" y="2906713"/>
            <a:ext cx="2016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1048"/>
          <p:cNvSpPr>
            <a:spLocks noChangeShapeType="1"/>
          </p:cNvSpPr>
          <p:nvPr/>
        </p:nvSpPr>
        <p:spPr bwMode="auto">
          <a:xfrm>
            <a:off x="7807325" y="3059113"/>
            <a:ext cx="231775"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7" name="Line 1049"/>
          <p:cNvSpPr>
            <a:spLocks noChangeShapeType="1"/>
          </p:cNvSpPr>
          <p:nvPr/>
        </p:nvSpPr>
        <p:spPr bwMode="auto">
          <a:xfrm>
            <a:off x="3898900" y="3276600"/>
            <a:ext cx="4524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98" name="Line 1050"/>
          <p:cNvSpPr>
            <a:spLocks noChangeShapeType="1"/>
          </p:cNvSpPr>
          <p:nvPr/>
        </p:nvSpPr>
        <p:spPr bwMode="auto">
          <a:xfrm>
            <a:off x="4365625" y="2868613"/>
            <a:ext cx="590550"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099" name="Picture 10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888" y="3022600"/>
            <a:ext cx="6413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0" name="Picture 10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888" y="2344738"/>
            <a:ext cx="6413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1" name="Picture 10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6863" y="2792413"/>
            <a:ext cx="6413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 name="Line 1054"/>
          <p:cNvSpPr>
            <a:spLocks noChangeShapeType="1"/>
          </p:cNvSpPr>
          <p:nvPr/>
        </p:nvSpPr>
        <p:spPr bwMode="auto">
          <a:xfrm>
            <a:off x="4357688" y="2565400"/>
            <a:ext cx="0" cy="9525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03" name="Rectangle 1055"/>
          <p:cNvSpPr>
            <a:spLocks noChangeArrowheads="1"/>
          </p:cNvSpPr>
          <p:nvPr/>
        </p:nvSpPr>
        <p:spPr bwMode="auto">
          <a:xfrm>
            <a:off x="7580313" y="1962150"/>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172.16.1.0</a:t>
            </a:r>
          </a:p>
        </p:txBody>
      </p:sp>
      <p:sp>
        <p:nvSpPr>
          <p:cNvPr id="3104" name="Rectangle 1056"/>
          <p:cNvSpPr>
            <a:spLocks noChangeArrowheads="1"/>
          </p:cNvSpPr>
          <p:nvPr/>
        </p:nvSpPr>
        <p:spPr bwMode="auto">
          <a:xfrm>
            <a:off x="3722688" y="1962150"/>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10.120.2.0</a:t>
            </a:r>
          </a:p>
        </p:txBody>
      </p:sp>
      <p:sp>
        <p:nvSpPr>
          <p:cNvPr id="3105" name="Rectangle 1057"/>
          <p:cNvSpPr>
            <a:spLocks noChangeArrowheads="1"/>
          </p:cNvSpPr>
          <p:nvPr/>
        </p:nvSpPr>
        <p:spPr bwMode="auto">
          <a:xfrm>
            <a:off x="4311650" y="2522538"/>
            <a:ext cx="53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10000"/>
              </a:spcBef>
            </a:pPr>
            <a:r>
              <a:rPr lang="en-US" altLang="zh-CN" b="1">
                <a:solidFill>
                  <a:schemeClr val="tx2"/>
                </a:solidFill>
                <a:latin typeface="Helvetica" pitchFamily="34" charset="0"/>
                <a:ea typeface="宋体" pitchFamily="2" charset="-122"/>
              </a:rPr>
              <a:t>E0</a:t>
            </a:r>
          </a:p>
        </p:txBody>
      </p:sp>
      <p:sp>
        <p:nvSpPr>
          <p:cNvPr id="3106" name="Line 1058"/>
          <p:cNvSpPr>
            <a:spLocks noChangeShapeType="1"/>
          </p:cNvSpPr>
          <p:nvPr/>
        </p:nvSpPr>
        <p:spPr bwMode="auto">
          <a:xfrm>
            <a:off x="4830763" y="3127375"/>
            <a:ext cx="0" cy="7254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107" name="Freeform 1059"/>
          <p:cNvSpPr>
            <a:spLocks/>
          </p:cNvSpPr>
          <p:nvPr/>
        </p:nvSpPr>
        <p:spPr bwMode="auto">
          <a:xfrm>
            <a:off x="4795838" y="2238375"/>
            <a:ext cx="2516187" cy="1120775"/>
          </a:xfrm>
          <a:custGeom>
            <a:avLst/>
            <a:gdLst>
              <a:gd name="T0" fmla="*/ 488927 w 1688"/>
              <a:gd name="T1" fmla="*/ 155001 h 752"/>
              <a:gd name="T2" fmla="*/ 0 w 1688"/>
              <a:gd name="T3" fmla="*/ 643849 h 752"/>
              <a:gd name="T4" fmla="*/ 1073255 w 1688"/>
              <a:gd name="T5" fmla="*/ 1120775 h 752"/>
              <a:gd name="T6" fmla="*/ 2277686 w 1688"/>
              <a:gd name="T7" fmla="*/ 1061159 h 752"/>
              <a:gd name="T8" fmla="*/ 2516187 w 1688"/>
              <a:gd name="T9" fmla="*/ 608080 h 752"/>
              <a:gd name="T10" fmla="*/ 1526407 w 1688"/>
              <a:gd name="T11" fmla="*/ 0 h 752"/>
              <a:gd name="T12" fmla="*/ 488927 w 1688"/>
              <a:gd name="T13" fmla="*/ 166924 h 752"/>
              <a:gd name="T14" fmla="*/ 1073255 w 1688"/>
              <a:gd name="T15" fmla="*/ 1108852 h 752"/>
              <a:gd name="T16" fmla="*/ 1431007 w 1688"/>
              <a:gd name="T17" fmla="*/ 35769 h 752"/>
              <a:gd name="T18" fmla="*/ 2313461 w 1688"/>
              <a:gd name="T19" fmla="*/ 1073082 h 7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88" h="752">
                <a:moveTo>
                  <a:pt x="328" y="104"/>
                </a:moveTo>
                <a:lnTo>
                  <a:pt x="0" y="432"/>
                </a:lnTo>
                <a:lnTo>
                  <a:pt x="720" y="752"/>
                </a:lnTo>
                <a:lnTo>
                  <a:pt x="1528" y="712"/>
                </a:lnTo>
                <a:lnTo>
                  <a:pt x="1688" y="408"/>
                </a:lnTo>
                <a:lnTo>
                  <a:pt x="1024" y="0"/>
                </a:lnTo>
                <a:lnTo>
                  <a:pt x="328" y="112"/>
                </a:lnTo>
                <a:lnTo>
                  <a:pt x="720" y="744"/>
                </a:lnTo>
                <a:lnTo>
                  <a:pt x="960" y="24"/>
                </a:lnTo>
                <a:lnTo>
                  <a:pt x="1552" y="72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pic>
        <p:nvPicPr>
          <p:cNvPr id="3108" name="Picture 106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5463" y="3217863"/>
            <a:ext cx="522287"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9" name="Picture 106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7875" y="2708275"/>
            <a:ext cx="519113"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0" name="Picture 10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9638" y="2109788"/>
            <a:ext cx="522287"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1" name="Picture 106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8413" y="2316163"/>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2" name="Picture 10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5813" y="276225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3" name="Rectangle 1065"/>
          <p:cNvSpPr>
            <a:spLocks noChangeArrowheads="1"/>
          </p:cNvSpPr>
          <p:nvPr/>
        </p:nvSpPr>
        <p:spPr bwMode="auto">
          <a:xfrm>
            <a:off x="5057775" y="2697163"/>
            <a:ext cx="53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algn="ctr" defTabSz="1028700">
              <a:lnSpc>
                <a:spcPct val="95000"/>
              </a:lnSpc>
              <a:spcBef>
                <a:spcPct val="10000"/>
              </a:spcBef>
            </a:pPr>
            <a:r>
              <a:rPr lang="en-US" altLang="zh-CN" b="1">
                <a:solidFill>
                  <a:schemeClr val="tx2"/>
                </a:solidFill>
                <a:latin typeface="Helvetica" pitchFamily="34" charset="0"/>
                <a:ea typeface="宋体" pitchFamily="2" charset="-122"/>
              </a:rPr>
              <a:t>S0</a:t>
            </a:r>
          </a:p>
        </p:txBody>
      </p:sp>
      <p:sp>
        <p:nvSpPr>
          <p:cNvPr id="3114" name="Line 1066"/>
          <p:cNvSpPr>
            <a:spLocks noChangeShapeType="1"/>
          </p:cNvSpPr>
          <p:nvPr/>
        </p:nvSpPr>
        <p:spPr bwMode="auto">
          <a:xfrm>
            <a:off x="7192963" y="3462338"/>
            <a:ext cx="793750" cy="330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115" name="Picture 106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5613" y="3217863"/>
            <a:ext cx="5207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静态路由优缺点</a:t>
            </a:r>
          </a:p>
        </p:txBody>
      </p:sp>
      <p:sp>
        <p:nvSpPr>
          <p:cNvPr id="12291" name="Rectangle 3"/>
          <p:cNvSpPr>
            <a:spLocks noGrp="1" noChangeArrowheads="1"/>
          </p:cNvSpPr>
          <p:nvPr>
            <p:ph type="body" idx="1"/>
          </p:nvPr>
        </p:nvSpPr>
        <p:spPr/>
        <p:txBody>
          <a:bodyPr/>
          <a:lstStyle/>
          <a:p>
            <a:pPr>
              <a:lnSpc>
                <a:spcPct val="80000"/>
              </a:lnSpc>
            </a:pPr>
            <a:r>
              <a:rPr lang="zh-CN" altLang="en-US" sz="2400" smtClean="0"/>
              <a:t>优点：</a:t>
            </a:r>
          </a:p>
          <a:p>
            <a:pPr>
              <a:lnSpc>
                <a:spcPct val="80000"/>
              </a:lnSpc>
            </a:pPr>
            <a:r>
              <a:rPr lang="zh-CN" altLang="en-US" sz="2400" smtClean="0"/>
              <a:t>  </a:t>
            </a:r>
            <a:r>
              <a:rPr lang="en-US" altLang="zh-CN" sz="2400" smtClean="0"/>
              <a:t>1.</a:t>
            </a:r>
            <a:r>
              <a:rPr lang="zh-CN" altLang="en-US" sz="2400" smtClean="0"/>
              <a:t>对路由器</a:t>
            </a:r>
            <a:r>
              <a:rPr lang="en-US" altLang="zh-CN" sz="2400" smtClean="0"/>
              <a:t>CPU</a:t>
            </a:r>
            <a:r>
              <a:rPr lang="zh-CN" altLang="en-US" sz="2400" smtClean="0"/>
              <a:t>没有管理性开销</a:t>
            </a:r>
          </a:p>
          <a:p>
            <a:pPr>
              <a:lnSpc>
                <a:spcPct val="80000"/>
              </a:lnSpc>
            </a:pPr>
            <a:r>
              <a:rPr lang="zh-CN" altLang="en-US" sz="2400" smtClean="0"/>
              <a:t>  </a:t>
            </a:r>
            <a:r>
              <a:rPr lang="en-US" altLang="zh-CN" sz="2400" smtClean="0"/>
              <a:t>2.</a:t>
            </a:r>
            <a:r>
              <a:rPr lang="zh-CN" altLang="en-US" sz="2400" smtClean="0"/>
              <a:t>在路由器间没有带宽占用</a:t>
            </a:r>
          </a:p>
          <a:p>
            <a:pPr>
              <a:lnSpc>
                <a:spcPct val="80000"/>
              </a:lnSpc>
            </a:pPr>
            <a:r>
              <a:rPr lang="zh-CN" altLang="en-US" sz="2400" smtClean="0"/>
              <a:t>  </a:t>
            </a:r>
            <a:r>
              <a:rPr lang="en-US" altLang="zh-CN" sz="2400" smtClean="0"/>
              <a:t>3.</a:t>
            </a:r>
            <a:r>
              <a:rPr lang="zh-CN" altLang="en-US" sz="2400" smtClean="0"/>
              <a:t>增加安全性</a:t>
            </a:r>
          </a:p>
          <a:p>
            <a:pPr>
              <a:lnSpc>
                <a:spcPct val="80000"/>
              </a:lnSpc>
            </a:pPr>
            <a:r>
              <a:rPr lang="zh-CN" altLang="en-US" sz="2400" smtClean="0"/>
              <a:t>缺点：</a:t>
            </a:r>
          </a:p>
          <a:p>
            <a:pPr>
              <a:lnSpc>
                <a:spcPct val="80000"/>
              </a:lnSpc>
            </a:pPr>
            <a:r>
              <a:rPr lang="zh-CN" altLang="en-US" sz="2400" smtClean="0"/>
              <a:t>  </a:t>
            </a:r>
            <a:r>
              <a:rPr lang="en-US" altLang="zh-CN" sz="2400" smtClean="0"/>
              <a:t>1.</a:t>
            </a:r>
            <a:r>
              <a:rPr lang="zh-CN" altLang="en-US" sz="2400" smtClean="0"/>
              <a:t>必须真正了解网络</a:t>
            </a:r>
          </a:p>
          <a:p>
            <a:pPr>
              <a:lnSpc>
                <a:spcPct val="80000"/>
              </a:lnSpc>
            </a:pPr>
            <a:r>
              <a:rPr lang="zh-CN" altLang="en-US" sz="2400" smtClean="0"/>
              <a:t>  </a:t>
            </a:r>
            <a:r>
              <a:rPr lang="en-US" altLang="zh-CN" sz="2400" smtClean="0"/>
              <a:t>2.</a:t>
            </a:r>
            <a:r>
              <a:rPr lang="zh-CN" altLang="en-US" sz="2400" smtClean="0"/>
              <a:t>对于新添网络配置繁琐</a:t>
            </a:r>
          </a:p>
          <a:p>
            <a:pPr>
              <a:lnSpc>
                <a:spcPct val="80000"/>
              </a:lnSpc>
            </a:pPr>
            <a:r>
              <a:rPr lang="zh-CN" altLang="en-US" sz="2400" smtClean="0"/>
              <a:t>  </a:t>
            </a:r>
            <a:r>
              <a:rPr lang="en-US" altLang="zh-CN" sz="2400" smtClean="0"/>
              <a:t>3.</a:t>
            </a:r>
            <a:r>
              <a:rPr lang="zh-CN" altLang="en-US" sz="2400" smtClean="0"/>
              <a:t>对于大型网络工作量巨大</a:t>
            </a: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t>静态路由的应用场合</a:t>
            </a:r>
          </a:p>
        </p:txBody>
      </p:sp>
      <p:sp>
        <p:nvSpPr>
          <p:cNvPr id="79875" name="Rectangle 3"/>
          <p:cNvSpPr>
            <a:spLocks noGrp="1" noChangeArrowheads="1"/>
          </p:cNvSpPr>
          <p:nvPr>
            <p:ph type="body" idx="1"/>
          </p:nvPr>
        </p:nvSpPr>
        <p:spPr/>
        <p:txBody>
          <a:bodyPr/>
          <a:lstStyle/>
          <a:p>
            <a:r>
              <a:rPr lang="zh-CN" altLang="en-US" b="0" smtClean="0"/>
              <a:t>一个小型到中型的网络，而且没有或只有较小的扩充计划时。</a:t>
            </a:r>
          </a:p>
          <a:p>
            <a:r>
              <a:rPr lang="zh-CN" altLang="en-US" b="0" smtClean="0"/>
              <a:t>静态路由要手工输入，手工管理；管理开销对于动态路由来说是一个大大的负担。</a:t>
            </a:r>
          </a:p>
          <a:p>
            <a:pPr>
              <a:buFont typeface="Arial" charset="0"/>
              <a:buNone/>
            </a:pPr>
            <a:endParaRPr lang="zh-CN" altLang="en-US" smtClean="0"/>
          </a:p>
          <a:p>
            <a:pPr>
              <a:buFont typeface="Arial" charset="0"/>
              <a:buNone/>
            </a:pP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sz="half" idx="2"/>
          </p:nvPr>
        </p:nvSpPr>
        <p:spPr>
          <a:xfrm>
            <a:off x="190500" y="3167063"/>
            <a:ext cx="8394700" cy="1641475"/>
          </a:xfrm>
          <a:noFill/>
        </p:spPr>
        <p:txBody>
          <a:bodyPr lIns="82153" tIns="41076" rIns="82153" bIns="41076" anchor="ctr" anchorCtr="1"/>
          <a:lstStyle/>
          <a:p>
            <a:pPr marL="342900" lvl="1" indent="-228600" defTabSz="915988">
              <a:buFontTx/>
              <a:buNone/>
            </a:pPr>
            <a:r>
              <a:rPr lang="zh-CN" altLang="en-US" sz="2100" b="1" smtClean="0">
                <a:latin typeface="Helvetica" pitchFamily="34" charset="0"/>
              </a:rPr>
              <a:t>指定一条可以到达目标网络的路径</a:t>
            </a:r>
          </a:p>
        </p:txBody>
      </p:sp>
      <p:sp>
        <p:nvSpPr>
          <p:cNvPr id="14339" name="Rectangle 3"/>
          <p:cNvSpPr>
            <a:spLocks noChangeArrowheads="1"/>
          </p:cNvSpPr>
          <p:nvPr/>
        </p:nvSpPr>
        <p:spPr bwMode="auto">
          <a:xfrm>
            <a:off x="517525" y="2593975"/>
            <a:ext cx="7835900" cy="782638"/>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anchor="ctr"/>
          <a:lstStyle/>
          <a:p>
            <a:endParaRPr lang="zh-CN" altLang="en-US"/>
          </a:p>
        </p:txBody>
      </p:sp>
      <p:sp>
        <p:nvSpPr>
          <p:cNvPr id="14340" name="Rectangle 4"/>
          <p:cNvSpPr>
            <a:spLocks noChangeArrowheads="1"/>
          </p:cNvSpPr>
          <p:nvPr/>
        </p:nvSpPr>
        <p:spPr bwMode="auto">
          <a:xfrm>
            <a:off x="642938" y="2705100"/>
            <a:ext cx="77866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a:lnSpc>
                <a:spcPts val="2025"/>
              </a:lnSpc>
              <a:tabLst>
                <a:tab pos="514350" algn="l"/>
                <a:tab pos="1028700" algn="l"/>
                <a:tab pos="1543050" algn="l"/>
              </a:tabLst>
            </a:pPr>
            <a:r>
              <a:rPr lang="en-US" altLang="zh-CN" sz="2000" b="1">
                <a:solidFill>
                  <a:srgbClr val="000000"/>
                </a:solidFill>
                <a:latin typeface="Helvetica" pitchFamily="34" charset="0"/>
                <a:ea typeface="宋体" pitchFamily="2" charset="-122"/>
              </a:rPr>
              <a:t>Router(config)#ip route </a:t>
            </a:r>
            <a:r>
              <a:rPr lang="en-US" altLang="zh-CN" sz="2000" b="1" i="1">
                <a:solidFill>
                  <a:srgbClr val="000000"/>
                </a:solidFill>
                <a:latin typeface="Helvetica" pitchFamily="34" charset="0"/>
                <a:ea typeface="宋体" pitchFamily="2" charset="-122"/>
              </a:rPr>
              <a:t>network  </a:t>
            </a:r>
            <a:r>
              <a:rPr lang="en-US" altLang="zh-CN" sz="2000" b="1">
                <a:solidFill>
                  <a:srgbClr val="000000"/>
                </a:solidFill>
                <a:latin typeface="Helvetica" pitchFamily="34" charset="0"/>
                <a:ea typeface="宋体" pitchFamily="2" charset="-122"/>
              </a:rPr>
              <a:t>[</a:t>
            </a:r>
            <a:r>
              <a:rPr lang="en-US" altLang="zh-CN" sz="2000" b="1" i="1">
                <a:solidFill>
                  <a:srgbClr val="000000"/>
                </a:solidFill>
                <a:latin typeface="Helvetica" pitchFamily="34" charset="0"/>
                <a:ea typeface="宋体" pitchFamily="2" charset="-122"/>
              </a:rPr>
              <a:t>mask</a:t>
            </a:r>
            <a:r>
              <a:rPr lang="en-US" altLang="zh-CN" sz="2000" b="1">
                <a:solidFill>
                  <a:srgbClr val="000000"/>
                </a:solidFill>
                <a:latin typeface="Helvetica" pitchFamily="34" charset="0"/>
                <a:ea typeface="宋体" pitchFamily="2" charset="-122"/>
              </a:rPr>
              <a:t>] </a:t>
            </a:r>
            <a:br>
              <a:rPr lang="en-US" altLang="zh-CN" sz="2000" b="1">
                <a:solidFill>
                  <a:srgbClr val="000000"/>
                </a:solidFill>
                <a:latin typeface="Helvetica" pitchFamily="34" charset="0"/>
                <a:ea typeface="宋体" pitchFamily="2" charset="-122"/>
              </a:rPr>
            </a:br>
            <a:r>
              <a:rPr lang="en-US" altLang="zh-CN" sz="2000" b="1">
                <a:solidFill>
                  <a:srgbClr val="000000"/>
                </a:solidFill>
                <a:latin typeface="Helvetica" pitchFamily="34" charset="0"/>
                <a:ea typeface="宋体" pitchFamily="2" charset="-122"/>
              </a:rPr>
              <a:t>{</a:t>
            </a:r>
            <a:r>
              <a:rPr lang="en-US" altLang="zh-CN" sz="2000" b="1" i="1">
                <a:solidFill>
                  <a:srgbClr val="000000"/>
                </a:solidFill>
                <a:latin typeface="Helvetica" pitchFamily="34" charset="0"/>
                <a:ea typeface="宋体" pitchFamily="2" charset="-122"/>
              </a:rPr>
              <a:t>address </a:t>
            </a:r>
            <a:r>
              <a:rPr lang="en-US" altLang="zh-CN" sz="2000" b="1">
                <a:solidFill>
                  <a:srgbClr val="000000"/>
                </a:solidFill>
                <a:latin typeface="Helvetica" pitchFamily="34" charset="0"/>
                <a:ea typeface="宋体" pitchFamily="2" charset="-122"/>
              </a:rPr>
              <a:t>| </a:t>
            </a:r>
            <a:r>
              <a:rPr lang="en-US" altLang="zh-CN" sz="2000" b="1" i="1">
                <a:solidFill>
                  <a:srgbClr val="000000"/>
                </a:solidFill>
                <a:latin typeface="Helvetica" pitchFamily="34" charset="0"/>
                <a:ea typeface="宋体" pitchFamily="2" charset="-122"/>
              </a:rPr>
              <a:t>interface</a:t>
            </a:r>
            <a:r>
              <a:rPr lang="en-US" altLang="zh-CN" sz="2000" b="1">
                <a:solidFill>
                  <a:srgbClr val="000000"/>
                </a:solidFill>
                <a:latin typeface="Helvetica" pitchFamily="34" charset="0"/>
                <a:ea typeface="宋体" pitchFamily="2" charset="-122"/>
              </a:rPr>
              <a:t>}[</a:t>
            </a:r>
            <a:r>
              <a:rPr lang="en-US" altLang="zh-CN" sz="2000" b="1" i="1">
                <a:solidFill>
                  <a:srgbClr val="000000"/>
                </a:solidFill>
                <a:latin typeface="Helvetica" pitchFamily="34" charset="0"/>
                <a:ea typeface="宋体" pitchFamily="2" charset="-122"/>
              </a:rPr>
              <a:t>distance</a:t>
            </a:r>
            <a:r>
              <a:rPr lang="en-US" altLang="zh-CN" sz="2000" b="1">
                <a:solidFill>
                  <a:srgbClr val="000000"/>
                </a:solidFill>
                <a:latin typeface="Helvetica" pitchFamily="34" charset="0"/>
                <a:ea typeface="宋体" pitchFamily="2" charset="-122"/>
              </a:rPr>
              <a:t>] [permanent] </a:t>
            </a:r>
          </a:p>
        </p:txBody>
      </p:sp>
      <p:sp>
        <p:nvSpPr>
          <p:cNvPr id="14341" name="Rectangle 5"/>
          <p:cNvSpPr>
            <a:spLocks noGrp="1" noChangeArrowheads="1"/>
          </p:cNvSpPr>
          <p:nvPr>
            <p:ph type="title"/>
          </p:nvPr>
        </p:nvSpPr>
        <p:spPr>
          <a:noFill/>
          <a:effectLst>
            <a:outerShdw dist="28398" dir="3806097" algn="ctr" rotWithShape="0">
              <a:schemeClr val="bg2"/>
            </a:outerShdw>
          </a:effectLst>
        </p:spPr>
        <p:txBody>
          <a:bodyPr lIns="82153" tIns="41076" rIns="82153" bIns="41076"/>
          <a:lstStyle/>
          <a:p>
            <a:pPr defTabSz="915988"/>
            <a:r>
              <a:rPr lang="zh-CN" altLang="en-US" smtClean="0">
                <a:latin typeface="Helvetica" pitchFamily="34" charset="0"/>
              </a:rPr>
              <a:t>静态路由的配置</a:t>
            </a: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5688013" y="2338388"/>
            <a:ext cx="2871787" cy="2430462"/>
          </a:xfrm>
          <a:prstGeom prst="ellipse">
            <a:avLst/>
          </a:prstGeom>
          <a:solidFill>
            <a:srgbClr val="CAD2DC"/>
          </a:solidFill>
          <a:ln>
            <a:noFill/>
          </a:ln>
          <a:effectLst>
            <a:outerShdw dist="35921" dir="2700000" algn="ctr" rotWithShape="0">
              <a:schemeClr val="tx1"/>
            </a:outerShdw>
          </a:effectLst>
          <a:extLst>
            <a:ext uri="{91240B29-F687-4F45-9708-019B960494DF}">
              <a14:hiddenLine xmlns:a14="http://schemas.microsoft.com/office/drawing/2010/main" w="38100">
                <a:solidFill>
                  <a:schemeClr val="tx1"/>
                </a:solidFill>
                <a:round/>
                <a:headEnd type="none" w="sm" len="sm"/>
                <a:tailEnd type="none" w="sm" len="sm"/>
              </a14:hiddenLine>
            </a:ext>
          </a:extLst>
        </p:spPr>
        <p:txBody>
          <a:bodyPr wrap="none" anchor="ctr">
            <a:spAutoFit/>
          </a:bodyPr>
          <a:lstStyle/>
          <a:p>
            <a:endParaRPr lang="zh-CN" altLang="en-US"/>
          </a:p>
        </p:txBody>
      </p:sp>
      <p:sp>
        <p:nvSpPr>
          <p:cNvPr id="15363" name="Rectangle 3"/>
          <p:cNvSpPr>
            <a:spLocks noChangeArrowheads="1"/>
          </p:cNvSpPr>
          <p:nvPr/>
        </p:nvSpPr>
        <p:spPr bwMode="auto">
          <a:xfrm>
            <a:off x="6351588" y="1939925"/>
            <a:ext cx="164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sz="2000" b="1">
                <a:solidFill>
                  <a:srgbClr val="000000"/>
                </a:solidFill>
                <a:latin typeface="Helvetica" pitchFamily="34" charset="0"/>
                <a:ea typeface="宋体" pitchFamily="2" charset="-122"/>
              </a:rPr>
              <a:t>Stub Network</a:t>
            </a:r>
          </a:p>
        </p:txBody>
      </p:sp>
      <p:sp>
        <p:nvSpPr>
          <p:cNvPr id="15364" name="Line 4"/>
          <p:cNvSpPr>
            <a:spLocks noChangeShapeType="1"/>
          </p:cNvSpPr>
          <p:nvPr/>
        </p:nvSpPr>
        <p:spPr bwMode="auto">
          <a:xfrm>
            <a:off x="3382963" y="2849563"/>
            <a:ext cx="204311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5365" name="Rectangle 5"/>
          <p:cNvSpPr>
            <a:spLocks noChangeArrowheads="1"/>
          </p:cNvSpPr>
          <p:nvPr/>
        </p:nvSpPr>
        <p:spPr bwMode="auto">
          <a:xfrm>
            <a:off x="909638" y="5016500"/>
            <a:ext cx="6761162" cy="538163"/>
          </a:xfrm>
          <a:prstGeom prst="rect">
            <a:avLst/>
          </a:prstGeom>
          <a:solidFill>
            <a:schemeClr val="folHlink"/>
          </a:solidFill>
          <a:ln w="12700">
            <a:solidFill>
              <a:srgbClr val="000000"/>
            </a:solidFill>
            <a:miter lim="800000"/>
            <a:headEnd/>
            <a:tailEnd/>
          </a:ln>
          <a:effectLst>
            <a:outerShdw dist="35921" dir="2700000" algn="ctr" rotWithShape="0">
              <a:schemeClr val="tx1"/>
            </a:outerShdw>
          </a:effectLst>
        </p:spPr>
        <p:txBody>
          <a:bodyPr wrap="none" lIns="69596" tIns="98595" rIns="69596" bIns="98595"/>
          <a:lstStyle/>
          <a:p>
            <a:endParaRPr lang="zh-CN" altLang="en-US"/>
          </a:p>
        </p:txBody>
      </p:sp>
      <p:sp>
        <p:nvSpPr>
          <p:cNvPr id="15366" name="Rectangle 6"/>
          <p:cNvSpPr>
            <a:spLocks noChangeArrowheads="1"/>
          </p:cNvSpPr>
          <p:nvPr/>
        </p:nvSpPr>
        <p:spPr bwMode="auto">
          <a:xfrm>
            <a:off x="1096963" y="5176838"/>
            <a:ext cx="66008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p>
            <a:pPr defTabSz="1028700">
              <a:lnSpc>
                <a:spcPts val="2025"/>
              </a:lnSpc>
              <a:spcAft>
                <a:spcPts val="900"/>
              </a:spcAft>
              <a:tabLst>
                <a:tab pos="514350" algn="l"/>
                <a:tab pos="1028700" algn="l"/>
                <a:tab pos="1543050" algn="l"/>
              </a:tabLst>
            </a:pPr>
            <a:r>
              <a:rPr lang="en-US" altLang="zh-CN" sz="1800" b="1">
                <a:solidFill>
                  <a:srgbClr val="000000"/>
                </a:solidFill>
                <a:latin typeface="Helvetica" pitchFamily="34" charset="0"/>
                <a:ea typeface="宋体" pitchFamily="2" charset="-122"/>
              </a:rPr>
              <a:t>ip route 172.16.1.0 255.255.255.0 172.16.2.1</a:t>
            </a:r>
            <a:br>
              <a:rPr lang="en-US" altLang="zh-CN" sz="1800" b="1">
                <a:solidFill>
                  <a:srgbClr val="000000"/>
                </a:solidFill>
                <a:latin typeface="Helvetica" pitchFamily="34" charset="0"/>
                <a:ea typeface="宋体" pitchFamily="2" charset="-122"/>
              </a:rPr>
            </a:br>
            <a:endParaRPr lang="en-US" altLang="zh-CN" sz="1800" b="1">
              <a:solidFill>
                <a:srgbClr val="000000"/>
              </a:solidFill>
              <a:latin typeface="Helvetica" pitchFamily="34" charset="0"/>
              <a:ea typeface="宋体" pitchFamily="2" charset="-122"/>
            </a:endParaRPr>
          </a:p>
        </p:txBody>
      </p:sp>
      <p:sp>
        <p:nvSpPr>
          <p:cNvPr id="15367" name="Rectangle 7"/>
          <p:cNvSpPr>
            <a:spLocks noChangeArrowheads="1"/>
          </p:cNvSpPr>
          <p:nvPr/>
        </p:nvSpPr>
        <p:spPr bwMode="auto">
          <a:xfrm>
            <a:off x="1984375" y="2736850"/>
            <a:ext cx="25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15368" name="Rectangle 8"/>
          <p:cNvSpPr>
            <a:spLocks noChangeArrowheads="1"/>
          </p:cNvSpPr>
          <p:nvPr/>
        </p:nvSpPr>
        <p:spPr bwMode="auto">
          <a:xfrm>
            <a:off x="5072063" y="3743325"/>
            <a:ext cx="28575" cy="42863"/>
          </a:xfrm>
          <a:prstGeom prst="rect">
            <a:avLst/>
          </a:prstGeom>
          <a:solidFill>
            <a:srgbClr val="FFBB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pic>
        <p:nvPicPr>
          <p:cNvPr id="15369"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041650"/>
            <a:ext cx="2286000" cy="130016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370" name="Rectangle 10"/>
          <p:cNvSpPr>
            <a:spLocks noChangeArrowheads="1"/>
          </p:cNvSpPr>
          <p:nvPr/>
        </p:nvSpPr>
        <p:spPr bwMode="auto">
          <a:xfrm>
            <a:off x="4530725" y="3900488"/>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172.16.2.1</a:t>
            </a:r>
          </a:p>
        </p:txBody>
      </p:sp>
      <p:sp>
        <p:nvSpPr>
          <p:cNvPr id="15371" name="Rectangle 11"/>
          <p:cNvSpPr>
            <a:spLocks noChangeArrowheads="1"/>
          </p:cNvSpPr>
          <p:nvPr/>
        </p:nvSpPr>
        <p:spPr bwMode="auto">
          <a:xfrm>
            <a:off x="3351213" y="3355975"/>
            <a:ext cx="2936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SO</a:t>
            </a:r>
          </a:p>
        </p:txBody>
      </p:sp>
      <p:sp>
        <p:nvSpPr>
          <p:cNvPr id="15372" name="Rectangle 12"/>
          <p:cNvSpPr>
            <a:spLocks noGrp="1" noChangeArrowheads="1"/>
          </p:cNvSpPr>
          <p:nvPr>
            <p:ph type="title"/>
          </p:nvPr>
        </p:nvSpPr>
        <p:spPr/>
        <p:txBody>
          <a:bodyPr/>
          <a:lstStyle/>
          <a:p>
            <a:pPr defTabSz="915988"/>
            <a:r>
              <a:rPr lang="zh-CN" altLang="en-US" smtClean="0">
                <a:latin typeface="Helvetica" pitchFamily="34" charset="0"/>
              </a:rPr>
              <a:t>静态路由的例子</a:t>
            </a:r>
          </a:p>
        </p:txBody>
      </p:sp>
      <p:sp>
        <p:nvSpPr>
          <p:cNvPr id="15373" name="Rectangle 13"/>
          <p:cNvSpPr>
            <a:spLocks noChangeArrowheads="1"/>
          </p:cNvSpPr>
          <p:nvPr/>
        </p:nvSpPr>
        <p:spPr bwMode="auto">
          <a:xfrm>
            <a:off x="5719763" y="3024188"/>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172.16.1.0</a:t>
            </a:r>
          </a:p>
        </p:txBody>
      </p:sp>
      <p:sp>
        <p:nvSpPr>
          <p:cNvPr id="15374" name="Rectangle 14"/>
          <p:cNvSpPr>
            <a:spLocks noChangeArrowheads="1"/>
          </p:cNvSpPr>
          <p:nvPr/>
        </p:nvSpPr>
        <p:spPr bwMode="auto">
          <a:xfrm>
            <a:off x="5654675" y="3760788"/>
            <a:ext cx="146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p>
        </p:txBody>
      </p:sp>
      <p:sp>
        <p:nvSpPr>
          <p:cNvPr id="15375" name="Rectangle 15"/>
          <p:cNvSpPr>
            <a:spLocks noChangeArrowheads="1"/>
          </p:cNvSpPr>
          <p:nvPr/>
        </p:nvSpPr>
        <p:spPr bwMode="auto">
          <a:xfrm>
            <a:off x="3246438" y="3897313"/>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172.16.2.2</a:t>
            </a:r>
          </a:p>
        </p:txBody>
      </p:sp>
      <p:sp>
        <p:nvSpPr>
          <p:cNvPr id="15376" name="Text Box 16"/>
          <p:cNvSpPr txBox="1">
            <a:spLocks noChangeArrowheads="1"/>
          </p:cNvSpPr>
          <p:nvPr/>
        </p:nvSpPr>
        <p:spPr bwMode="auto">
          <a:xfrm>
            <a:off x="1344613" y="3556000"/>
            <a:ext cx="1090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lgn="ctr">
              <a:spcBef>
                <a:spcPct val="50000"/>
              </a:spcBef>
            </a:pPr>
            <a:r>
              <a:rPr lang="en-US" altLang="zh-CN" sz="1800" b="1">
                <a:latin typeface="Helvetica" pitchFamily="34" charset="0"/>
                <a:ea typeface="宋体" pitchFamily="2" charset="-122"/>
              </a:rPr>
              <a:t>Network</a:t>
            </a:r>
          </a:p>
        </p:txBody>
      </p:sp>
      <p:pic>
        <p:nvPicPr>
          <p:cNvPr id="15377"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2916238"/>
            <a:ext cx="8429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78" name="Line 18"/>
          <p:cNvSpPr>
            <a:spLocks noChangeShapeType="1"/>
          </p:cNvSpPr>
          <p:nvPr/>
        </p:nvSpPr>
        <p:spPr bwMode="auto">
          <a:xfrm>
            <a:off x="6718300" y="3170238"/>
            <a:ext cx="509588" cy="11112"/>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19"/>
          <p:cNvSpPr>
            <a:spLocks noChangeShapeType="1"/>
          </p:cNvSpPr>
          <p:nvPr/>
        </p:nvSpPr>
        <p:spPr bwMode="auto">
          <a:xfrm>
            <a:off x="6735763" y="4057650"/>
            <a:ext cx="525462" cy="158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20"/>
          <p:cNvSpPr>
            <a:spLocks noChangeShapeType="1"/>
          </p:cNvSpPr>
          <p:nvPr/>
        </p:nvSpPr>
        <p:spPr bwMode="auto">
          <a:xfrm>
            <a:off x="6030913" y="3756025"/>
            <a:ext cx="684212"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5381"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8175" y="3779838"/>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2"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700" y="2760663"/>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3" name="Line 23"/>
          <p:cNvSpPr>
            <a:spLocks noChangeShapeType="1"/>
          </p:cNvSpPr>
          <p:nvPr/>
        </p:nvSpPr>
        <p:spPr bwMode="auto">
          <a:xfrm>
            <a:off x="6721475" y="3028950"/>
            <a:ext cx="1588" cy="1219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84" name="Group 24"/>
          <p:cNvGrpSpPr>
            <a:grpSpLocks/>
          </p:cNvGrpSpPr>
          <p:nvPr/>
        </p:nvGrpSpPr>
        <p:grpSpPr bwMode="auto">
          <a:xfrm>
            <a:off x="3094038" y="3629025"/>
            <a:ext cx="2443162" cy="158750"/>
            <a:chOff x="1732" y="1632"/>
            <a:chExt cx="1368" cy="89"/>
          </a:xfrm>
        </p:grpSpPr>
        <p:sp>
          <p:nvSpPr>
            <p:cNvPr id="15392" name="Rectangle 25"/>
            <p:cNvSpPr>
              <a:spLocks noChangeArrowheads="1"/>
            </p:cNvSpPr>
            <p:nvPr/>
          </p:nvSpPr>
          <p:spPr bwMode="auto">
            <a:xfrm>
              <a:off x="1732" y="1636"/>
              <a:ext cx="880" cy="16"/>
            </a:xfrm>
            <a:prstGeom prst="rect">
              <a:avLst/>
            </a:prstGeom>
            <a:solidFill>
              <a:schemeClr val="accent2"/>
            </a:solidFill>
            <a:ln w="12700">
              <a:solidFill>
                <a:schemeClr val="accent2"/>
              </a:solidFill>
              <a:miter lim="800000"/>
              <a:headEnd/>
              <a:tailEnd/>
            </a:ln>
            <a:effectLst>
              <a:outerShdw dist="35921" dir="2700000" algn="ctr" rotWithShape="0">
                <a:schemeClr val="tx1"/>
              </a:outerShdw>
            </a:effectLst>
          </p:spPr>
          <p:txBody>
            <a:bodyPr wrap="none" lIns="0" tIns="0" rIns="0" bIns="0">
              <a:spAutoFit/>
            </a:bodyPr>
            <a:lstStyle/>
            <a:p>
              <a:endParaRPr lang="zh-CN" altLang="en-US"/>
            </a:p>
          </p:txBody>
        </p:sp>
        <p:sp>
          <p:nvSpPr>
            <p:cNvPr id="15393" name="Rectangle 26"/>
            <p:cNvSpPr>
              <a:spLocks noChangeArrowheads="1"/>
            </p:cNvSpPr>
            <p:nvPr/>
          </p:nvSpPr>
          <p:spPr bwMode="auto">
            <a:xfrm>
              <a:off x="2412" y="1700"/>
              <a:ext cx="688" cy="16"/>
            </a:xfrm>
            <a:prstGeom prst="rect">
              <a:avLst/>
            </a:prstGeom>
            <a:solidFill>
              <a:schemeClr val="accent2"/>
            </a:solidFill>
            <a:ln w="12700">
              <a:solidFill>
                <a:schemeClr val="accent2"/>
              </a:solidFill>
              <a:miter lim="800000"/>
              <a:headEnd/>
              <a:tailEnd/>
            </a:ln>
            <a:effectLst>
              <a:outerShdw dist="35921" dir="2700000" algn="ctr" rotWithShape="0">
                <a:schemeClr val="tx1"/>
              </a:outerShdw>
            </a:effectLst>
          </p:spPr>
          <p:txBody>
            <a:bodyPr wrap="none" lIns="0" tIns="0" rIns="0" bIns="0">
              <a:spAutoFit/>
            </a:bodyPr>
            <a:lstStyle/>
            <a:p>
              <a:endParaRPr lang="zh-CN" altLang="en-US"/>
            </a:p>
          </p:txBody>
        </p:sp>
        <p:sp>
          <p:nvSpPr>
            <p:cNvPr id="15394" name="Freeform 27"/>
            <p:cNvSpPr>
              <a:spLocks/>
            </p:cNvSpPr>
            <p:nvPr/>
          </p:nvSpPr>
          <p:spPr bwMode="auto">
            <a:xfrm>
              <a:off x="2408" y="1632"/>
              <a:ext cx="225" cy="89"/>
            </a:xfrm>
            <a:custGeom>
              <a:avLst/>
              <a:gdLst>
                <a:gd name="T0" fmla="*/ 0 w 225"/>
                <a:gd name="T1" fmla="*/ 64 h 89"/>
                <a:gd name="T2" fmla="*/ 8 w 225"/>
                <a:gd name="T3" fmla="*/ 88 h 89"/>
                <a:gd name="T4" fmla="*/ 224 w 225"/>
                <a:gd name="T5" fmla="*/ 24 h 89"/>
                <a:gd name="T6" fmla="*/ 216 w 225"/>
                <a:gd name="T7" fmla="*/ 0 h 89"/>
                <a:gd name="T8" fmla="*/ 0 w 225"/>
                <a:gd name="T9" fmla="*/ 64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 h="89">
                  <a:moveTo>
                    <a:pt x="0" y="64"/>
                  </a:moveTo>
                  <a:lnTo>
                    <a:pt x="8" y="88"/>
                  </a:lnTo>
                  <a:lnTo>
                    <a:pt x="224" y="24"/>
                  </a:lnTo>
                  <a:lnTo>
                    <a:pt x="216" y="0"/>
                  </a:lnTo>
                  <a:lnTo>
                    <a:pt x="0" y="64"/>
                  </a:lnTo>
                </a:path>
              </a:pathLst>
            </a:custGeom>
            <a:solidFill>
              <a:schemeClr val="accent2"/>
            </a:solidFill>
            <a:ln w="12700" cap="rnd" cmpd="sng">
              <a:solidFill>
                <a:schemeClr val="accent2"/>
              </a:solidFill>
              <a:prstDash val="solid"/>
              <a:round/>
              <a:headEnd type="none" w="med" len="med"/>
              <a:tailEnd type="none" w="med" len="med"/>
            </a:ln>
            <a:effectLst>
              <a:outerShdw dist="35921" dir="2700000" algn="ctr" rotWithShape="0">
                <a:schemeClr val="tx1"/>
              </a:outerShdw>
            </a:effectLst>
          </p:spPr>
          <p:txBody>
            <a:bodyPr wrap="none" lIns="0" tIns="0" rIns="0" bIns="0">
              <a:spAutoFit/>
            </a:bodyPr>
            <a:lstStyle/>
            <a:p>
              <a:endParaRPr lang="zh-CN" altLang="en-US"/>
            </a:p>
          </p:txBody>
        </p:sp>
      </p:grpSp>
      <p:pic>
        <p:nvPicPr>
          <p:cNvPr id="15385"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3479800"/>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386"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663" y="3479800"/>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87" name="Rectangle 30"/>
          <p:cNvSpPr>
            <a:spLocks noChangeArrowheads="1"/>
          </p:cNvSpPr>
          <p:nvPr/>
        </p:nvSpPr>
        <p:spPr bwMode="auto">
          <a:xfrm>
            <a:off x="2822575" y="3754438"/>
            <a:ext cx="1428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A</a:t>
            </a:r>
          </a:p>
        </p:txBody>
      </p:sp>
      <p:pic>
        <p:nvPicPr>
          <p:cNvPr id="15388"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3979863"/>
            <a:ext cx="8429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89" name="Rectangle 32"/>
          <p:cNvSpPr>
            <a:spLocks noChangeArrowheads="1"/>
          </p:cNvSpPr>
          <p:nvPr/>
        </p:nvSpPr>
        <p:spPr bwMode="auto">
          <a:xfrm>
            <a:off x="5630863" y="3759200"/>
            <a:ext cx="146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endParaRPr lang="en-US" altLang="zh-CN">
              <a:solidFill>
                <a:srgbClr val="FFFFFF"/>
              </a:solidFill>
              <a:latin typeface="Helvetica" pitchFamily="34" charset="0"/>
              <a:ea typeface="宋体" pitchFamily="2" charset="-122"/>
            </a:endParaRPr>
          </a:p>
        </p:txBody>
      </p:sp>
      <p:sp>
        <p:nvSpPr>
          <p:cNvPr id="15390" name="Rectangle 33"/>
          <p:cNvSpPr>
            <a:spLocks noChangeArrowheads="1"/>
          </p:cNvSpPr>
          <p:nvPr/>
        </p:nvSpPr>
        <p:spPr bwMode="auto">
          <a:xfrm>
            <a:off x="0" y="5280025"/>
            <a:ext cx="91440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53" tIns="41076" rIns="82153" bIns="41076" anchor="ctr" anchorCtr="1"/>
          <a:lstStyle/>
          <a:p>
            <a:pPr marL="114300" lvl="1" defTabSz="915988">
              <a:lnSpc>
                <a:spcPct val="90000"/>
              </a:lnSpc>
              <a:spcBef>
                <a:spcPct val="15000"/>
              </a:spcBef>
              <a:spcAft>
                <a:spcPct val="15000"/>
              </a:spcAft>
              <a:buClr>
                <a:schemeClr val="accent2"/>
              </a:buClr>
            </a:pPr>
            <a:r>
              <a:rPr lang="zh-CN" altLang="en-US" sz="2100">
                <a:latin typeface="Helvetica" pitchFamily="34" charset="0"/>
              </a:rPr>
              <a:t>这是一条单方向的路径，必须配置一条相反的路径。</a:t>
            </a:r>
          </a:p>
        </p:txBody>
      </p:sp>
      <p:sp>
        <p:nvSpPr>
          <p:cNvPr id="15391" name="Line 34"/>
          <p:cNvSpPr>
            <a:spLocks noChangeShapeType="1"/>
          </p:cNvSpPr>
          <p:nvPr/>
        </p:nvSpPr>
        <p:spPr bwMode="auto">
          <a:xfrm>
            <a:off x="2963863" y="3954463"/>
            <a:ext cx="0" cy="9366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mtClean="0">
                <a:latin typeface="Helvetica" pitchFamily="34" charset="0"/>
              </a:rPr>
              <a:t>静态路由的例子</a:t>
            </a:r>
            <a:endParaRPr lang="zh-CN" altLang="en-US" smtClean="0">
              <a:latin typeface="Helvetica" pitchFamily="34" charset="0"/>
              <a:ea typeface="宋体" pitchFamily="2" charset="-122"/>
            </a:endParaRPr>
          </a:p>
        </p:txBody>
      </p:sp>
      <p:sp>
        <p:nvSpPr>
          <p:cNvPr id="43011" name="Rectangle 3"/>
          <p:cNvSpPr>
            <a:spLocks noGrp="1" noChangeArrowheads="1"/>
          </p:cNvSpPr>
          <p:nvPr>
            <p:ph type="body" idx="1"/>
          </p:nvPr>
        </p:nvSpPr>
        <p:spPr/>
        <p:txBody>
          <a:bodyPr/>
          <a:lstStyle/>
          <a:p>
            <a:pPr>
              <a:buFont typeface="Arial" charset="0"/>
              <a:buNone/>
            </a:pPr>
            <a:r>
              <a:rPr lang="fr-FR" altLang="zh-CN" sz="2200" smtClean="0">
                <a:latin typeface="Helvetica" pitchFamily="34" charset="0"/>
              </a:rPr>
              <a:t>2501(config)#ip route 172.16.1.0 255.255.255.0 172.16.2.1</a:t>
            </a:r>
          </a:p>
          <a:p>
            <a:pPr>
              <a:buFont typeface="Arial" charset="0"/>
              <a:buNone/>
            </a:pPr>
            <a:endParaRPr lang="fr-FR" altLang="zh-CN" sz="2200" smtClean="0">
              <a:latin typeface="Helvetica" pitchFamily="34" charset="0"/>
            </a:endParaRPr>
          </a:p>
          <a:p>
            <a:pPr>
              <a:buFont typeface="Arial" charset="0"/>
              <a:buNone/>
            </a:pPr>
            <a:r>
              <a:rPr lang="fr-FR" altLang="zh-CN" sz="2400" smtClean="0">
                <a:latin typeface="Helvetica" pitchFamily="34" charset="0"/>
              </a:rPr>
              <a:t>172.16.1.0</a:t>
            </a:r>
            <a:r>
              <a:rPr lang="zh-CN" altLang="fr-FR" sz="2400" smtClean="0">
                <a:latin typeface="Helvetica" pitchFamily="34" charset="0"/>
              </a:rPr>
              <a:t>：目的网络</a:t>
            </a:r>
          </a:p>
          <a:p>
            <a:pPr>
              <a:buFont typeface="Arial" charset="0"/>
              <a:buNone/>
            </a:pPr>
            <a:r>
              <a:rPr lang="fr-FR" altLang="zh-CN" sz="2400" smtClean="0">
                <a:latin typeface="Helvetica" pitchFamily="34" charset="0"/>
              </a:rPr>
              <a:t>255.255.255.0</a:t>
            </a:r>
            <a:r>
              <a:rPr lang="zh-CN" altLang="fr-FR" sz="2400" smtClean="0">
                <a:latin typeface="Helvetica" pitchFamily="34" charset="0"/>
              </a:rPr>
              <a:t>：子网掩码</a:t>
            </a:r>
          </a:p>
          <a:p>
            <a:pPr>
              <a:buFont typeface="Arial" charset="0"/>
              <a:buNone/>
            </a:pPr>
            <a:r>
              <a:rPr lang="fr-FR" altLang="zh-CN" sz="2400" smtClean="0">
                <a:latin typeface="Helvetica" pitchFamily="34" charset="0"/>
              </a:rPr>
              <a:t>172.16.2.1</a:t>
            </a:r>
            <a:r>
              <a:rPr lang="zh-CN" altLang="fr-FR" sz="2400" smtClean="0">
                <a:latin typeface="Helvetica" pitchFamily="34" charset="0"/>
              </a:rPr>
              <a:t>：下一跳的</a:t>
            </a:r>
            <a:r>
              <a:rPr lang="fr-FR" altLang="zh-CN" sz="2400" smtClean="0">
                <a:latin typeface="Helvetica" pitchFamily="34" charset="0"/>
              </a:rPr>
              <a:t>IP</a:t>
            </a:r>
            <a:r>
              <a:rPr lang="zh-CN" altLang="fr-FR" sz="2400" smtClean="0">
                <a:latin typeface="Helvetica" pitchFamily="34" charset="0"/>
              </a:rPr>
              <a:t>地址</a:t>
            </a:r>
          </a:p>
          <a:p>
            <a:pPr>
              <a:buFont typeface="Arial" charset="0"/>
              <a:buNone/>
            </a:pPr>
            <a:r>
              <a:rPr lang="zh-CN" altLang="fr-FR" sz="2400" smtClean="0">
                <a:latin typeface="Helvetica" pitchFamily="34" charset="0"/>
              </a:rPr>
              <a:t>（也称为网关，离本子网最近的路由器接口地址）</a:t>
            </a:r>
          </a:p>
          <a:p>
            <a:endParaRPr lang="zh-CN" altLang="fr-FR" sz="2400" smtClean="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11">
                                            <p:txEl>
                                              <p:pRg st="2" end="2"/>
                                            </p:txEl>
                                          </p:spTgt>
                                        </p:tgtEl>
                                        <p:attrNameLst>
                                          <p:attrName>style.visibility</p:attrName>
                                        </p:attrNameLst>
                                      </p:cBhvr>
                                      <p:to>
                                        <p:strVal val="visible"/>
                                      </p:to>
                                    </p:set>
                                    <p:animEffect transition="in" filter="fade">
                                      <p:cBhvr>
                                        <p:cTn id="14" dur="1000"/>
                                        <p:tgtEl>
                                          <p:spTgt spid="43011">
                                            <p:txEl>
                                              <p:pRg st="2" end="2"/>
                                            </p:txEl>
                                          </p:spTgt>
                                        </p:tgtEl>
                                      </p:cBhvr>
                                    </p:animEffect>
                                    <p:anim calcmode="lin" valueType="num">
                                      <p:cBhvr>
                                        <p:cTn id="15"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3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Effect transition="in" filter="fade">
                                      <p:cBhvr>
                                        <p:cTn id="21" dur="1000"/>
                                        <p:tgtEl>
                                          <p:spTgt spid="43011">
                                            <p:txEl>
                                              <p:pRg st="3" end="3"/>
                                            </p:txEl>
                                          </p:spTgt>
                                        </p:tgtEl>
                                      </p:cBhvr>
                                    </p:animEffect>
                                    <p:anim calcmode="lin" valueType="num">
                                      <p:cBhvr>
                                        <p:cTn id="22"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3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011">
                                            <p:txEl>
                                              <p:pRg st="4" end="4"/>
                                            </p:txEl>
                                          </p:spTgt>
                                        </p:tgtEl>
                                        <p:attrNameLst>
                                          <p:attrName>style.visibility</p:attrName>
                                        </p:attrNameLst>
                                      </p:cBhvr>
                                      <p:to>
                                        <p:strVal val="visible"/>
                                      </p:to>
                                    </p:set>
                                    <p:animEffect transition="in" filter="fade">
                                      <p:cBhvr>
                                        <p:cTn id="28" dur="1000"/>
                                        <p:tgtEl>
                                          <p:spTgt spid="43011">
                                            <p:txEl>
                                              <p:pRg st="4" end="4"/>
                                            </p:txEl>
                                          </p:spTgt>
                                        </p:tgtEl>
                                      </p:cBhvr>
                                    </p:animEffect>
                                    <p:anim calcmode="lin" valueType="num">
                                      <p:cBhvr>
                                        <p:cTn id="29"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011">
                                            <p:txEl>
                                              <p:pRg st="5" end="5"/>
                                            </p:txEl>
                                          </p:spTgt>
                                        </p:tgtEl>
                                        <p:attrNameLst>
                                          <p:attrName>style.visibility</p:attrName>
                                        </p:attrNameLst>
                                      </p:cBhvr>
                                      <p:to>
                                        <p:strVal val="visible"/>
                                      </p:to>
                                    </p:set>
                                    <p:animEffect transition="in" filter="fade">
                                      <p:cBhvr>
                                        <p:cTn id="35" dur="1000"/>
                                        <p:tgtEl>
                                          <p:spTgt spid="43011">
                                            <p:txEl>
                                              <p:pRg st="5" end="5"/>
                                            </p:txEl>
                                          </p:spTgt>
                                        </p:tgtEl>
                                      </p:cBhvr>
                                    </p:animEffect>
                                    <p:anim calcmode="lin" valueType="num">
                                      <p:cBhvr>
                                        <p:cTn id="36"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3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fr-FR" sz="3600" smtClean="0">
                <a:latin typeface="Helvetica" pitchFamily="34" charset="0"/>
              </a:rPr>
              <a:t>静态路由的删除</a:t>
            </a:r>
            <a:endParaRPr lang="zh-CN" altLang="en-US" sz="3600" smtClean="0">
              <a:latin typeface="Helvetica" pitchFamily="34" charset="0"/>
            </a:endParaRPr>
          </a:p>
        </p:txBody>
      </p:sp>
      <p:sp>
        <p:nvSpPr>
          <p:cNvPr id="17411" name="Rectangle 3"/>
          <p:cNvSpPr>
            <a:spLocks noGrp="1" noChangeArrowheads="1"/>
          </p:cNvSpPr>
          <p:nvPr>
            <p:ph type="body" idx="1"/>
          </p:nvPr>
        </p:nvSpPr>
        <p:spPr>
          <a:xfrm>
            <a:off x="539750" y="2060575"/>
            <a:ext cx="8224838" cy="3571875"/>
          </a:xfrm>
        </p:spPr>
        <p:txBody>
          <a:bodyPr/>
          <a:lstStyle/>
          <a:p>
            <a:pPr>
              <a:buFont typeface="Arial" charset="0"/>
              <a:buNone/>
            </a:pPr>
            <a:r>
              <a:rPr lang="zh-CN" altLang="fr-FR" sz="2000" smtClean="0">
                <a:latin typeface="Helvetica" pitchFamily="34" charset="0"/>
              </a:rPr>
              <a:t>静态路由的删除：</a:t>
            </a:r>
            <a:endParaRPr lang="zh-CN" altLang="en-US" sz="2000" smtClean="0">
              <a:latin typeface="Helvetica" pitchFamily="34" charset="0"/>
            </a:endParaRPr>
          </a:p>
          <a:p>
            <a:pPr>
              <a:buFont typeface="Arial" charset="0"/>
              <a:buNone/>
            </a:pPr>
            <a:r>
              <a:rPr lang="en-US" altLang="zh-CN" sz="2000" smtClean="0">
                <a:latin typeface="Helvetica" pitchFamily="34" charset="0"/>
              </a:rPr>
              <a:t>2501(config)#no  ip route 172.16.1.0 255.255.255.0 172.16.2.1</a:t>
            </a:r>
          </a:p>
          <a:p>
            <a:pPr>
              <a:buFont typeface="Arial" charset="0"/>
              <a:buNone/>
            </a:pPr>
            <a:r>
              <a:rPr lang="en-US" altLang="zh-CN" sz="2000" smtClean="0">
                <a:latin typeface="Helvetica" pitchFamily="34" charset="0"/>
              </a:rPr>
              <a:t>2501(config)#</a:t>
            </a:r>
          </a:p>
          <a:p>
            <a:pPr>
              <a:buFont typeface="Arial" charset="0"/>
              <a:buNone/>
            </a:pPr>
            <a:endParaRPr lang="zh-CN" altLang="fr-FR" sz="2000" smtClean="0">
              <a:latin typeface="Helvetica" pitchFamily="34" charset="0"/>
            </a:endParaRPr>
          </a:p>
          <a:p>
            <a:pPr>
              <a:buFont typeface="Arial" charset="0"/>
              <a:buNone/>
            </a:pPr>
            <a:endParaRPr lang="en-US" altLang="zh-CN" sz="1800" smtClean="0">
              <a:latin typeface="Helvetica" pitchFamily="34" charset="0"/>
            </a:endParaRPr>
          </a:p>
          <a:p>
            <a:pPr>
              <a:buFont typeface="Arial" charset="0"/>
              <a:buNone/>
            </a:pPr>
            <a:endParaRPr lang="en-US" altLang="zh-CN" sz="1800" smtClean="0">
              <a:latin typeface="Helvetic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fr-FR" smtClean="0"/>
              <a:t>缺省静态路由</a:t>
            </a:r>
            <a:endParaRPr lang="zh-CN" altLang="en-US" smtClean="0"/>
          </a:p>
        </p:txBody>
      </p:sp>
      <p:sp>
        <p:nvSpPr>
          <p:cNvPr id="18435" name="Rectangle 3"/>
          <p:cNvSpPr>
            <a:spLocks noGrp="1" noChangeArrowheads="1"/>
          </p:cNvSpPr>
          <p:nvPr>
            <p:ph type="body" idx="1"/>
          </p:nvPr>
        </p:nvSpPr>
        <p:spPr/>
        <p:txBody>
          <a:bodyPr/>
          <a:lstStyle/>
          <a:p>
            <a:r>
              <a:rPr lang="zh-CN" altLang="en-US" b="0" smtClean="0"/>
              <a:t>缺省路由就是在没有找到任何匹配的路由项情况下，才使用的路由。即只有当无任何合适的路由时，缺省路由才被使用。</a:t>
            </a:r>
          </a:p>
          <a:p>
            <a:r>
              <a:rPr lang="zh-CN" altLang="en-US" b="0" smtClean="0"/>
              <a:t>在路由表中，缺省路由以到网络</a:t>
            </a:r>
            <a:r>
              <a:rPr lang="en-US" altLang="zh-CN" b="0" smtClean="0"/>
              <a:t>0.0.0.0</a:t>
            </a:r>
            <a:r>
              <a:rPr lang="zh-CN" altLang="en-US" b="0" smtClean="0"/>
              <a:t>（掩码为</a:t>
            </a:r>
            <a:r>
              <a:rPr lang="en-US" altLang="zh-CN" b="0" smtClean="0"/>
              <a:t>0.0.0.0</a:t>
            </a:r>
            <a:r>
              <a:rPr lang="zh-CN" altLang="en-US" b="0" smtClean="0"/>
              <a:t>）的路由形式出现。</a:t>
            </a:r>
          </a:p>
          <a:p>
            <a:r>
              <a:rPr lang="zh-CN" altLang="en-US" smtClean="0"/>
              <a:t>缺省路由，用于</a:t>
            </a:r>
            <a:r>
              <a:rPr lang="en-US" altLang="zh-CN" smtClean="0"/>
              <a:t>INTERNET</a:t>
            </a:r>
            <a:r>
              <a:rPr lang="zh-CN" altLang="en-US" smtClean="0"/>
              <a:t>连接，安全性不好</a:t>
            </a:r>
          </a:p>
          <a:p>
            <a:r>
              <a:rPr lang="en-US" altLang="zh-CN" smtClean="0"/>
              <a:t>2501(config)#ip route 0.0.0.0 0.0.0.0 s0</a:t>
            </a: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a:off x="3086100" y="3209925"/>
            <a:ext cx="2447925" cy="161925"/>
          </a:xfrm>
          <a:custGeom>
            <a:avLst/>
            <a:gdLst>
              <a:gd name="T0" fmla="*/ 0 w 1542"/>
              <a:gd name="T1" fmla="*/ 0 h 102"/>
              <a:gd name="T2" fmla="*/ 1419225 w 1542"/>
              <a:gd name="T3" fmla="*/ 9525 h 102"/>
              <a:gd name="T4" fmla="*/ 1104900 w 1542"/>
              <a:gd name="T5" fmla="*/ 161925 h 102"/>
              <a:gd name="T6" fmla="*/ 2447925 w 1542"/>
              <a:gd name="T7" fmla="*/ 15240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2" h="102">
                <a:moveTo>
                  <a:pt x="0" y="0"/>
                </a:moveTo>
                <a:lnTo>
                  <a:pt x="894" y="6"/>
                </a:lnTo>
                <a:lnTo>
                  <a:pt x="696" y="102"/>
                </a:lnTo>
                <a:lnTo>
                  <a:pt x="1542" y="96"/>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9459" name="Oval 3"/>
          <p:cNvSpPr>
            <a:spLocks noChangeArrowheads="1"/>
          </p:cNvSpPr>
          <p:nvPr/>
        </p:nvSpPr>
        <p:spPr bwMode="auto">
          <a:xfrm>
            <a:off x="5715000" y="2165350"/>
            <a:ext cx="2871788" cy="2430463"/>
          </a:xfrm>
          <a:prstGeom prst="ellipse">
            <a:avLst/>
          </a:prstGeom>
          <a:solidFill>
            <a:srgbClr val="CAD2DC"/>
          </a:solidFill>
          <a:ln>
            <a:noFill/>
          </a:ln>
          <a:effectLst>
            <a:outerShdw dist="35921" dir="2700000" algn="ctr" rotWithShape="0">
              <a:schemeClr val="tx1"/>
            </a:outerShdw>
          </a:effectLst>
          <a:extLst>
            <a:ext uri="{91240B29-F687-4F45-9708-019B960494DF}">
              <a14:hiddenLine xmlns:a14="http://schemas.microsoft.com/office/drawing/2010/main" w="38100">
                <a:solidFill>
                  <a:schemeClr val="tx1"/>
                </a:solidFill>
                <a:round/>
                <a:headEnd type="none" w="sm" len="sm"/>
                <a:tailEnd type="none" w="sm" len="sm"/>
              </a14:hiddenLine>
            </a:ext>
          </a:extLst>
        </p:spPr>
        <p:txBody>
          <a:bodyPr wrap="none" anchor="ctr">
            <a:spAutoFit/>
          </a:bodyPr>
          <a:lstStyle/>
          <a:p>
            <a:endParaRPr lang="zh-CN" altLang="en-US"/>
          </a:p>
        </p:txBody>
      </p:sp>
      <p:sp>
        <p:nvSpPr>
          <p:cNvPr id="19460" name="Rectangle 4"/>
          <p:cNvSpPr>
            <a:spLocks noChangeArrowheads="1"/>
          </p:cNvSpPr>
          <p:nvPr/>
        </p:nvSpPr>
        <p:spPr bwMode="auto">
          <a:xfrm>
            <a:off x="6351588" y="1911350"/>
            <a:ext cx="164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sz="2000" b="1">
                <a:solidFill>
                  <a:srgbClr val="000000"/>
                </a:solidFill>
                <a:latin typeface="Helvetica" pitchFamily="34" charset="0"/>
                <a:ea typeface="宋体" pitchFamily="2" charset="-122"/>
              </a:rPr>
              <a:t>Stub Network</a:t>
            </a:r>
          </a:p>
        </p:txBody>
      </p:sp>
      <p:sp>
        <p:nvSpPr>
          <p:cNvPr id="19461" name="Line 5"/>
          <p:cNvSpPr>
            <a:spLocks noChangeShapeType="1"/>
          </p:cNvSpPr>
          <p:nvPr/>
        </p:nvSpPr>
        <p:spPr bwMode="auto">
          <a:xfrm>
            <a:off x="3382963" y="4144963"/>
            <a:ext cx="204311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9462" name="Rectangle 6"/>
          <p:cNvSpPr>
            <a:spLocks noChangeArrowheads="1"/>
          </p:cNvSpPr>
          <p:nvPr/>
        </p:nvSpPr>
        <p:spPr bwMode="auto">
          <a:xfrm>
            <a:off x="2000250" y="5300663"/>
            <a:ext cx="2828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19463" name="Rectangle 7"/>
          <p:cNvSpPr>
            <a:spLocks noChangeArrowheads="1"/>
          </p:cNvSpPr>
          <p:nvPr/>
        </p:nvSpPr>
        <p:spPr bwMode="auto">
          <a:xfrm>
            <a:off x="1627188" y="4738688"/>
            <a:ext cx="5380037" cy="538162"/>
          </a:xfrm>
          <a:prstGeom prst="rect">
            <a:avLst/>
          </a:prstGeom>
          <a:solidFill>
            <a:schemeClr val="folHlink"/>
          </a:solidFill>
          <a:ln w="12700">
            <a:solidFill>
              <a:srgbClr val="000000"/>
            </a:solidFill>
            <a:miter lim="800000"/>
            <a:headEnd/>
            <a:tailEnd/>
          </a:ln>
          <a:effectLst>
            <a:outerShdw dist="35921" dir="2700000" algn="ctr" rotWithShape="0">
              <a:schemeClr val="tx1"/>
            </a:outerShdw>
          </a:effectLst>
        </p:spPr>
        <p:txBody>
          <a:bodyPr wrap="none" lIns="69596" tIns="98595" rIns="69596" bIns="98595"/>
          <a:lstStyle/>
          <a:p>
            <a:endParaRPr lang="zh-CN" altLang="en-US"/>
          </a:p>
        </p:txBody>
      </p:sp>
      <p:sp>
        <p:nvSpPr>
          <p:cNvPr id="19464" name="Rectangle 8"/>
          <p:cNvSpPr>
            <a:spLocks noChangeArrowheads="1"/>
          </p:cNvSpPr>
          <p:nvPr/>
        </p:nvSpPr>
        <p:spPr bwMode="auto">
          <a:xfrm>
            <a:off x="1717675" y="4830763"/>
            <a:ext cx="66008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p>
            <a:pPr defTabSz="1028700">
              <a:lnSpc>
                <a:spcPts val="2025"/>
              </a:lnSpc>
              <a:spcAft>
                <a:spcPts val="900"/>
              </a:spcAft>
              <a:tabLst>
                <a:tab pos="514350" algn="l"/>
                <a:tab pos="1028700" algn="l"/>
                <a:tab pos="1543050" algn="l"/>
              </a:tabLst>
            </a:pPr>
            <a:r>
              <a:rPr lang="en-US" altLang="zh-CN" sz="1800" b="1">
                <a:solidFill>
                  <a:srgbClr val="000000"/>
                </a:solidFill>
                <a:latin typeface="Helvetica" pitchFamily="34" charset="0"/>
                <a:ea typeface="宋体" pitchFamily="2" charset="-122"/>
              </a:rPr>
              <a:t>ip route 0.0.0.0 0.0.0.0 172.16.2.2</a:t>
            </a:r>
            <a:br>
              <a:rPr lang="en-US" altLang="zh-CN" sz="1800" b="1">
                <a:solidFill>
                  <a:srgbClr val="000000"/>
                </a:solidFill>
                <a:latin typeface="Helvetica" pitchFamily="34" charset="0"/>
                <a:ea typeface="宋体" pitchFamily="2" charset="-122"/>
              </a:rPr>
            </a:br>
            <a:endParaRPr lang="en-US" altLang="zh-CN" sz="1800" b="1">
              <a:solidFill>
                <a:srgbClr val="000000"/>
              </a:solidFill>
              <a:latin typeface="Helvetica" pitchFamily="34" charset="0"/>
              <a:ea typeface="宋体" pitchFamily="2" charset="-122"/>
            </a:endParaRPr>
          </a:p>
        </p:txBody>
      </p:sp>
      <p:sp>
        <p:nvSpPr>
          <p:cNvPr id="19465" name="Rectangle 9"/>
          <p:cNvSpPr>
            <a:spLocks noChangeArrowheads="1"/>
          </p:cNvSpPr>
          <p:nvPr/>
        </p:nvSpPr>
        <p:spPr bwMode="auto">
          <a:xfrm>
            <a:off x="1900238" y="4957763"/>
            <a:ext cx="25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19466" name="Rectangle 10"/>
          <p:cNvSpPr>
            <a:spLocks noChangeArrowheads="1"/>
          </p:cNvSpPr>
          <p:nvPr/>
        </p:nvSpPr>
        <p:spPr bwMode="auto">
          <a:xfrm>
            <a:off x="1900238" y="5214938"/>
            <a:ext cx="29860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19467" name="Line 11"/>
          <p:cNvSpPr>
            <a:spLocks noChangeShapeType="1"/>
          </p:cNvSpPr>
          <p:nvPr/>
        </p:nvSpPr>
        <p:spPr bwMode="auto">
          <a:xfrm>
            <a:off x="5724525" y="3582988"/>
            <a:ext cx="0" cy="10715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19468" name="Rectangle 12"/>
          <p:cNvSpPr>
            <a:spLocks noGrp="1" noChangeArrowheads="1"/>
          </p:cNvSpPr>
          <p:nvPr>
            <p:ph type="title"/>
          </p:nvPr>
        </p:nvSpPr>
        <p:spPr/>
        <p:txBody>
          <a:bodyPr/>
          <a:lstStyle/>
          <a:p>
            <a:pPr defTabSz="915988"/>
            <a:r>
              <a:rPr lang="zh-CN" altLang="en-US" smtClean="0">
                <a:latin typeface="Helvetica" pitchFamily="34" charset="0"/>
              </a:rPr>
              <a:t>缺省路由</a:t>
            </a:r>
          </a:p>
        </p:txBody>
      </p:sp>
      <p:sp>
        <p:nvSpPr>
          <p:cNvPr id="19469" name="Rectangle 13"/>
          <p:cNvSpPr>
            <a:spLocks noChangeArrowheads="1"/>
          </p:cNvSpPr>
          <p:nvPr/>
        </p:nvSpPr>
        <p:spPr bwMode="auto">
          <a:xfrm>
            <a:off x="2011363" y="2327275"/>
            <a:ext cx="25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pic>
        <p:nvPicPr>
          <p:cNvPr id="19470"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632075"/>
            <a:ext cx="2286000" cy="130016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9471" name="Rectangle 15"/>
          <p:cNvSpPr>
            <a:spLocks noChangeArrowheads="1"/>
          </p:cNvSpPr>
          <p:nvPr/>
        </p:nvSpPr>
        <p:spPr bwMode="auto">
          <a:xfrm>
            <a:off x="4557713" y="3490913"/>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172.16.2.1</a:t>
            </a:r>
          </a:p>
        </p:txBody>
      </p:sp>
      <p:sp>
        <p:nvSpPr>
          <p:cNvPr id="19472" name="Rectangle 16"/>
          <p:cNvSpPr>
            <a:spLocks noChangeArrowheads="1"/>
          </p:cNvSpPr>
          <p:nvPr/>
        </p:nvSpPr>
        <p:spPr bwMode="auto">
          <a:xfrm>
            <a:off x="3378200" y="2946400"/>
            <a:ext cx="2936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SO</a:t>
            </a:r>
          </a:p>
        </p:txBody>
      </p:sp>
      <p:sp>
        <p:nvSpPr>
          <p:cNvPr id="19473" name="Rectangle 17"/>
          <p:cNvSpPr>
            <a:spLocks noChangeArrowheads="1"/>
          </p:cNvSpPr>
          <p:nvPr/>
        </p:nvSpPr>
        <p:spPr bwMode="auto">
          <a:xfrm>
            <a:off x="5746750" y="2614613"/>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172.16.1.0</a:t>
            </a:r>
          </a:p>
        </p:txBody>
      </p:sp>
      <p:sp>
        <p:nvSpPr>
          <p:cNvPr id="19474" name="Rectangle 18"/>
          <p:cNvSpPr>
            <a:spLocks noChangeArrowheads="1"/>
          </p:cNvSpPr>
          <p:nvPr/>
        </p:nvSpPr>
        <p:spPr bwMode="auto">
          <a:xfrm>
            <a:off x="5681663" y="3351213"/>
            <a:ext cx="146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p>
        </p:txBody>
      </p:sp>
      <p:sp>
        <p:nvSpPr>
          <p:cNvPr id="19475" name="Rectangle 19"/>
          <p:cNvSpPr>
            <a:spLocks noChangeArrowheads="1"/>
          </p:cNvSpPr>
          <p:nvPr/>
        </p:nvSpPr>
        <p:spPr bwMode="auto">
          <a:xfrm>
            <a:off x="3273425" y="3487738"/>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172.16.2.2</a:t>
            </a:r>
          </a:p>
        </p:txBody>
      </p:sp>
      <p:sp>
        <p:nvSpPr>
          <p:cNvPr id="19476" name="Text Box 20"/>
          <p:cNvSpPr txBox="1">
            <a:spLocks noChangeArrowheads="1"/>
          </p:cNvSpPr>
          <p:nvPr/>
        </p:nvSpPr>
        <p:spPr bwMode="auto">
          <a:xfrm>
            <a:off x="1371600" y="3146425"/>
            <a:ext cx="1090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lgn="ctr">
              <a:spcBef>
                <a:spcPct val="50000"/>
              </a:spcBef>
            </a:pPr>
            <a:r>
              <a:rPr lang="en-US" altLang="zh-CN" sz="1800" b="1">
                <a:latin typeface="Helvetica" pitchFamily="34" charset="0"/>
                <a:ea typeface="宋体" pitchFamily="2" charset="-122"/>
              </a:rPr>
              <a:t>Network</a:t>
            </a:r>
          </a:p>
        </p:txBody>
      </p:sp>
      <p:pic>
        <p:nvPicPr>
          <p:cNvPr id="19477"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2506663"/>
            <a:ext cx="8429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78" name="Line 22"/>
          <p:cNvSpPr>
            <a:spLocks noChangeShapeType="1"/>
          </p:cNvSpPr>
          <p:nvPr/>
        </p:nvSpPr>
        <p:spPr bwMode="auto">
          <a:xfrm>
            <a:off x="6745288" y="2760663"/>
            <a:ext cx="490537" cy="1587"/>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23"/>
          <p:cNvSpPr>
            <a:spLocks noChangeShapeType="1"/>
          </p:cNvSpPr>
          <p:nvPr/>
        </p:nvSpPr>
        <p:spPr bwMode="auto">
          <a:xfrm>
            <a:off x="6762750" y="3648075"/>
            <a:ext cx="525463" cy="158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Line 24"/>
          <p:cNvSpPr>
            <a:spLocks noChangeShapeType="1"/>
          </p:cNvSpPr>
          <p:nvPr/>
        </p:nvSpPr>
        <p:spPr bwMode="auto">
          <a:xfrm>
            <a:off x="6057900" y="3365500"/>
            <a:ext cx="684213"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9481"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5163" y="3370263"/>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82" name="Picture 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8" y="2351088"/>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83" name="Line 27"/>
          <p:cNvSpPr>
            <a:spLocks noChangeShapeType="1"/>
          </p:cNvSpPr>
          <p:nvPr/>
        </p:nvSpPr>
        <p:spPr bwMode="auto">
          <a:xfrm>
            <a:off x="6748463" y="2619375"/>
            <a:ext cx="1587" cy="1219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9484"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307022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485"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307022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86" name="Rectangle 30"/>
          <p:cNvSpPr>
            <a:spLocks noChangeArrowheads="1"/>
          </p:cNvSpPr>
          <p:nvPr/>
        </p:nvSpPr>
        <p:spPr bwMode="auto">
          <a:xfrm>
            <a:off x="2798763" y="3319463"/>
            <a:ext cx="1428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A</a:t>
            </a:r>
          </a:p>
        </p:txBody>
      </p:sp>
      <p:pic>
        <p:nvPicPr>
          <p:cNvPr id="19487"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70288"/>
            <a:ext cx="8429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88" name="Rectangle 32"/>
          <p:cNvSpPr>
            <a:spLocks noChangeArrowheads="1"/>
          </p:cNvSpPr>
          <p:nvPr/>
        </p:nvSpPr>
        <p:spPr bwMode="auto">
          <a:xfrm>
            <a:off x="5630863" y="3332163"/>
            <a:ext cx="146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endParaRPr lang="en-US" altLang="zh-CN">
              <a:solidFill>
                <a:srgbClr val="FFFFFF"/>
              </a:solidFill>
              <a:latin typeface="Helvetica" pitchFamily="34" charset="0"/>
              <a:ea typeface="宋体" pitchFamily="2" charset="-122"/>
            </a:endParaRPr>
          </a:p>
        </p:txBody>
      </p:sp>
      <p:sp>
        <p:nvSpPr>
          <p:cNvPr id="19489" name="Rectangle 33"/>
          <p:cNvSpPr>
            <a:spLocks noChangeArrowheads="1"/>
          </p:cNvSpPr>
          <p:nvPr/>
        </p:nvSpPr>
        <p:spPr bwMode="auto">
          <a:xfrm>
            <a:off x="381000" y="5216525"/>
            <a:ext cx="87630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53" tIns="41076" rIns="82153" bIns="41076" anchor="ctr" anchorCtr="1"/>
          <a:lstStyle/>
          <a:p>
            <a:pPr marL="114300" lvl="1" defTabSz="915988">
              <a:lnSpc>
                <a:spcPct val="90000"/>
              </a:lnSpc>
              <a:spcBef>
                <a:spcPct val="15000"/>
              </a:spcBef>
              <a:spcAft>
                <a:spcPct val="15000"/>
              </a:spcAft>
              <a:buClr>
                <a:schemeClr val="accent2"/>
              </a:buClr>
            </a:pPr>
            <a:r>
              <a:rPr lang="zh-CN" altLang="en-US" sz="2100">
                <a:latin typeface="Helvetica" pitchFamily="34" charset="0"/>
              </a:rPr>
              <a:t>使用缺省路由后，</a:t>
            </a:r>
            <a:r>
              <a:rPr lang="en-US" altLang="zh-CN" sz="2100">
                <a:latin typeface="Helvetica" pitchFamily="34" charset="0"/>
              </a:rPr>
              <a:t>Stub Network</a:t>
            </a:r>
            <a:r>
              <a:rPr lang="zh-CN" altLang="en-US" sz="2100">
                <a:latin typeface="Helvetica" pitchFamily="34" charset="0"/>
              </a:rPr>
              <a:t>可以到达路由器</a:t>
            </a:r>
            <a:r>
              <a:rPr lang="en-US" altLang="zh-CN" sz="2100">
                <a:latin typeface="Helvetica" pitchFamily="34" charset="0"/>
              </a:rPr>
              <a:t>A</a:t>
            </a:r>
            <a:r>
              <a:rPr lang="zh-CN" altLang="en-US" sz="2100">
                <a:latin typeface="Helvetica" pitchFamily="34" charset="0"/>
              </a:rPr>
              <a:t>以外的网络。</a:t>
            </a:r>
          </a:p>
          <a:p>
            <a:pPr marL="114300" lvl="1" defTabSz="915988">
              <a:lnSpc>
                <a:spcPct val="90000"/>
              </a:lnSpc>
              <a:spcBef>
                <a:spcPct val="15000"/>
              </a:spcBef>
              <a:spcAft>
                <a:spcPct val="15000"/>
              </a:spcAft>
              <a:buClr>
                <a:schemeClr val="accent2"/>
              </a:buClr>
            </a:pPr>
            <a:r>
              <a:rPr lang="zh-CN" altLang="en-US" sz="2200" b="1">
                <a:latin typeface="Helvetica" pitchFamily="34" charset="0"/>
              </a:rPr>
              <a:t>在</a:t>
            </a:r>
            <a:r>
              <a:rPr lang="en-US" altLang="zh-CN" sz="2200" b="1">
                <a:latin typeface="Helvetica" pitchFamily="34" charset="0"/>
              </a:rPr>
              <a:t>Stub Router</a:t>
            </a:r>
            <a:r>
              <a:rPr lang="zh-CN" altLang="en-US" sz="2200" b="1">
                <a:latin typeface="Helvetica" pitchFamily="34" charset="0"/>
              </a:rPr>
              <a:t>（连接</a:t>
            </a:r>
            <a:r>
              <a:rPr lang="en-US" altLang="zh-CN" sz="2200" b="1">
                <a:latin typeface="Helvetica" pitchFamily="34" charset="0"/>
              </a:rPr>
              <a:t>Stub Network</a:t>
            </a:r>
            <a:r>
              <a:rPr lang="zh-CN" altLang="en-US" sz="2200" b="1">
                <a:latin typeface="Helvetica" pitchFamily="34" charset="0"/>
              </a:rPr>
              <a:t>的路由器）上通常配置缺省路由这也是大多数企业在接入</a:t>
            </a:r>
            <a:r>
              <a:rPr lang="en-US" altLang="zh-CN" sz="2200" b="1">
                <a:latin typeface="Helvetica" pitchFamily="34" charset="0"/>
              </a:rPr>
              <a:t>INTERNET</a:t>
            </a:r>
            <a:r>
              <a:rPr lang="zh-CN" altLang="en-US" sz="2200" b="1">
                <a:latin typeface="Helvetica" pitchFamily="34" charset="0"/>
              </a:rPr>
              <a:t>时所采用的配置</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缺省路由注意</a:t>
            </a:r>
          </a:p>
        </p:txBody>
      </p:sp>
      <p:sp>
        <p:nvSpPr>
          <p:cNvPr id="20483" name="Rectangle 3"/>
          <p:cNvSpPr>
            <a:spLocks noGrp="1" noChangeArrowheads="1"/>
          </p:cNvSpPr>
          <p:nvPr>
            <p:ph type="body" idx="1"/>
          </p:nvPr>
        </p:nvSpPr>
        <p:spPr/>
        <p:txBody>
          <a:bodyPr/>
          <a:lstStyle/>
          <a:p>
            <a:r>
              <a:rPr lang="zh-CN" altLang="en-US" smtClean="0"/>
              <a:t>在使用了缺省路由时，需要添加</a:t>
            </a:r>
            <a:r>
              <a:rPr lang="en-US" altLang="zh-CN" smtClean="0"/>
              <a:t>ip classless</a:t>
            </a:r>
            <a:r>
              <a:rPr lang="zh-CN" altLang="en-US" smtClean="0"/>
              <a:t>命令</a:t>
            </a:r>
          </a:p>
          <a:p>
            <a:r>
              <a:rPr lang="zh-CN" altLang="en-US" smtClean="0"/>
              <a:t>原因：所有</a:t>
            </a:r>
            <a:r>
              <a:rPr lang="en-US" altLang="zh-CN" smtClean="0"/>
              <a:t>cisco</a:t>
            </a:r>
            <a:r>
              <a:rPr lang="zh-CN" altLang="en-US" smtClean="0"/>
              <a:t>路由器是有类的，即在接口默认      使用了默认的</a:t>
            </a:r>
            <a:r>
              <a:rPr lang="en-US" altLang="zh-CN" smtClean="0"/>
              <a:t>mask</a:t>
            </a:r>
            <a:r>
              <a:rPr lang="zh-CN" altLang="en-US" smtClean="0"/>
              <a:t>。当路由器收到一个目的子网不在路由表中的数据包时，默认，丢弃该数据包。因此在使用缺省路由时必须使用</a:t>
            </a:r>
            <a:r>
              <a:rPr lang="en-US" altLang="zh-CN" smtClean="0"/>
              <a:t>ip classless</a:t>
            </a:r>
            <a:r>
              <a:rPr lang="zh-CN" altLang="en-US" smtClean="0"/>
              <a:t>命令，因为在路由表中不会包含远端子网信息</a:t>
            </a: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736600" y="1828800"/>
            <a:ext cx="75819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spcBef>
                <a:spcPct val="50000"/>
              </a:spcBef>
            </a:pPr>
            <a:r>
              <a:rPr lang="zh-CN" altLang="en-US" sz="4000" b="1" baseline="-25000">
                <a:ea typeface="宋体" pitchFamily="2" charset="-122"/>
              </a:rPr>
              <a:t>在</a:t>
            </a:r>
            <a:r>
              <a:rPr lang="en-US" altLang="zh-CN" sz="4000" b="1" baseline="-25000">
                <a:ea typeface="宋体" pitchFamily="2" charset="-122"/>
              </a:rPr>
              <a:t>TCP/IP</a:t>
            </a:r>
            <a:r>
              <a:rPr lang="zh-CN" altLang="en-US" sz="4000" b="1" baseline="-25000">
                <a:ea typeface="宋体" pitchFamily="2" charset="-122"/>
              </a:rPr>
              <a:t>协议栈中，</a:t>
            </a:r>
            <a:r>
              <a:rPr lang="en-US" altLang="zh-CN" sz="4000" b="1" baseline="-25000">
                <a:ea typeface="宋体" pitchFamily="2" charset="-122"/>
              </a:rPr>
              <a:t>Routed Protocol</a:t>
            </a:r>
            <a:r>
              <a:rPr lang="zh-CN" altLang="en-US" sz="4000" b="1" baseline="-25000">
                <a:ea typeface="宋体" pitchFamily="2" charset="-122"/>
              </a:rPr>
              <a:t>（</a:t>
            </a:r>
            <a:r>
              <a:rPr lang="en-US" altLang="zh-CN" sz="4000" b="1" baseline="-25000">
                <a:ea typeface="宋体" pitchFamily="2" charset="-122"/>
              </a:rPr>
              <a:t>IP</a:t>
            </a:r>
            <a:r>
              <a:rPr lang="zh-CN" altLang="en-US" sz="4000" b="1" baseline="-25000">
                <a:ea typeface="宋体" pitchFamily="2" charset="-122"/>
              </a:rPr>
              <a:t>）工作在网络层，而</a:t>
            </a:r>
            <a:r>
              <a:rPr lang="en-US" altLang="zh-CN" sz="4000" b="1" baseline="-25000">
                <a:ea typeface="宋体" pitchFamily="2" charset="-122"/>
              </a:rPr>
              <a:t>Routing Protocol</a:t>
            </a:r>
            <a:r>
              <a:rPr lang="zh-CN" altLang="en-US" sz="4000" b="1" baseline="-25000">
                <a:ea typeface="宋体" pitchFamily="2" charset="-122"/>
              </a:rPr>
              <a:t>工作在传输层或者应用层，他们之间的关系为：</a:t>
            </a:r>
            <a:r>
              <a:rPr lang="en-US" altLang="zh-CN" sz="4000" b="1" baseline="-25000">
                <a:ea typeface="宋体" pitchFamily="2" charset="-122"/>
              </a:rPr>
              <a:t>Routing Protocol </a:t>
            </a:r>
            <a:r>
              <a:rPr lang="zh-CN" altLang="en-US" sz="4000" b="1" baseline="-25000">
                <a:ea typeface="宋体" pitchFamily="2" charset="-122"/>
              </a:rPr>
              <a:t>负责学习最佳路径，而</a:t>
            </a:r>
            <a:r>
              <a:rPr lang="en-US" altLang="zh-CN" sz="4000" b="1" baseline="-25000">
                <a:ea typeface="宋体" pitchFamily="2" charset="-122"/>
              </a:rPr>
              <a:t>Routed Protocol</a:t>
            </a:r>
            <a:r>
              <a:rPr lang="zh-CN" altLang="en-US" sz="4000" b="1" baseline="-25000">
                <a:ea typeface="宋体" pitchFamily="2" charset="-122"/>
              </a:rPr>
              <a:t>根据最佳路径将来自上层的信息封装在</a:t>
            </a:r>
            <a:r>
              <a:rPr lang="en-US" altLang="zh-CN" sz="4000" b="1" baseline="-25000">
                <a:ea typeface="宋体" pitchFamily="2" charset="-122"/>
              </a:rPr>
              <a:t>IP</a:t>
            </a:r>
            <a:r>
              <a:rPr lang="zh-CN" altLang="en-US" sz="4000" b="1" baseline="-25000">
                <a:ea typeface="宋体" pitchFamily="2" charset="-122"/>
              </a:rPr>
              <a:t>包里传输</a:t>
            </a:r>
          </a:p>
        </p:txBody>
      </p:sp>
      <p:sp>
        <p:nvSpPr>
          <p:cNvPr id="4099" name="Text Box 3"/>
          <p:cNvSpPr txBox="1">
            <a:spLocks noChangeArrowheads="1"/>
          </p:cNvSpPr>
          <p:nvPr/>
        </p:nvSpPr>
        <p:spPr bwMode="auto">
          <a:xfrm>
            <a:off x="1219200" y="228600"/>
            <a:ext cx="70104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lgn="ctr">
              <a:spcBef>
                <a:spcPct val="50000"/>
              </a:spcBef>
            </a:pPr>
            <a:r>
              <a:rPr lang="zh-CN" altLang="en-US" sz="4000" b="1">
                <a:ea typeface="宋体" pitchFamily="2" charset="-122"/>
              </a:rPr>
              <a:t>路由协议和被路由协议的区别</a:t>
            </a: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zh-CN" altLang="en-US" smtClean="0"/>
              <a:t>路由器是如何进行选路？</a:t>
            </a:r>
          </a:p>
        </p:txBody>
      </p:sp>
      <p:sp>
        <p:nvSpPr>
          <p:cNvPr id="5123" name="Rectangle 1027"/>
          <p:cNvSpPr>
            <a:spLocks noGrp="1" noChangeArrowheads="1"/>
          </p:cNvSpPr>
          <p:nvPr>
            <p:ph type="body" idx="1"/>
          </p:nvPr>
        </p:nvSpPr>
        <p:spPr/>
        <p:txBody>
          <a:bodyPr/>
          <a:lstStyle/>
          <a:p>
            <a:r>
              <a:rPr lang="zh-CN" altLang="en-US" b="0" smtClean="0"/>
              <a:t>路由器转发数据包的关键是路由表。</a:t>
            </a:r>
          </a:p>
          <a:p>
            <a:r>
              <a:rPr lang="zh-CN" altLang="en-US" b="0" smtClean="0"/>
              <a:t>每个路由器中都保存着一张路由表，表中每条路由项都指明数据包到某子网或某主机应通过路由器的哪个物理端口发送，然后就可到达该路径的下一个路由器，或者不再经过别的路由器而传送到直接相连的网络中的目的主机。</a:t>
            </a:r>
          </a:p>
          <a:p>
            <a:endParaRPr lang="en-US" altLang="zh-CN" smtClean="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1619250" y="3933825"/>
            <a:ext cx="6273800" cy="595313"/>
          </a:xfrm>
          <a:noFill/>
        </p:spPr>
        <p:txBody>
          <a:bodyPr lIns="82535" tIns="41267" rIns="82535" bIns="41267"/>
          <a:lstStyle/>
          <a:p>
            <a:pPr marL="0" indent="0" defTabSz="915988">
              <a:lnSpc>
                <a:spcPct val="80000"/>
              </a:lnSpc>
              <a:spcBef>
                <a:spcPct val="35000"/>
              </a:spcBef>
            </a:pPr>
            <a:r>
              <a:rPr lang="zh-CN" altLang="en-US" sz="2400" smtClean="0"/>
              <a:t>要实现路由路由器必须知道</a:t>
            </a:r>
            <a:r>
              <a:rPr lang="en-US" altLang="zh-CN" sz="2400" smtClean="0"/>
              <a:t>:</a:t>
            </a:r>
            <a:endParaRPr lang="en-US" altLang="zh-CN" sz="2200" smtClean="0"/>
          </a:p>
          <a:p>
            <a:pPr marL="342900" lvl="1" indent="-228600" defTabSz="915988">
              <a:lnSpc>
                <a:spcPct val="80000"/>
              </a:lnSpc>
              <a:spcBef>
                <a:spcPct val="35000"/>
              </a:spcBef>
            </a:pPr>
            <a:r>
              <a:rPr lang="zh-CN" altLang="en-US" sz="2100" smtClean="0"/>
              <a:t>目的地址</a:t>
            </a:r>
          </a:p>
          <a:p>
            <a:pPr marL="342900" lvl="1" indent="-228600" defTabSz="915988">
              <a:lnSpc>
                <a:spcPct val="80000"/>
              </a:lnSpc>
              <a:spcBef>
                <a:spcPct val="35000"/>
              </a:spcBef>
            </a:pPr>
            <a:r>
              <a:rPr lang="zh-CN" altLang="en-US" sz="2100" smtClean="0"/>
              <a:t>源地址</a:t>
            </a:r>
          </a:p>
          <a:p>
            <a:pPr marL="342900" lvl="1" indent="-228600" defTabSz="915988">
              <a:lnSpc>
                <a:spcPct val="80000"/>
              </a:lnSpc>
              <a:spcBef>
                <a:spcPct val="35000"/>
              </a:spcBef>
            </a:pPr>
            <a:r>
              <a:rPr lang="zh-CN" altLang="en-US" sz="2100" smtClean="0"/>
              <a:t>所有可能的路由路径</a:t>
            </a:r>
          </a:p>
          <a:p>
            <a:pPr marL="342900" lvl="1" indent="-228600" defTabSz="915988">
              <a:lnSpc>
                <a:spcPct val="80000"/>
              </a:lnSpc>
              <a:spcBef>
                <a:spcPct val="35000"/>
              </a:spcBef>
            </a:pPr>
            <a:r>
              <a:rPr lang="zh-CN" altLang="en-US" sz="2100" smtClean="0"/>
              <a:t>最佳路由路径</a:t>
            </a:r>
          </a:p>
          <a:p>
            <a:pPr marL="342900" lvl="1" indent="-228600" defTabSz="915988">
              <a:lnSpc>
                <a:spcPct val="80000"/>
              </a:lnSpc>
              <a:spcBef>
                <a:spcPct val="35000"/>
              </a:spcBef>
            </a:pPr>
            <a:r>
              <a:rPr lang="zh-CN" altLang="en-US" sz="2100" smtClean="0"/>
              <a:t>管理路由信息</a:t>
            </a:r>
          </a:p>
        </p:txBody>
      </p:sp>
      <p:sp>
        <p:nvSpPr>
          <p:cNvPr id="6147" name="Rectangle 3"/>
          <p:cNvSpPr>
            <a:spLocks noGrp="1" noChangeArrowheads="1"/>
          </p:cNvSpPr>
          <p:nvPr>
            <p:ph type="title"/>
          </p:nvPr>
        </p:nvSpPr>
        <p:spPr/>
        <p:txBody>
          <a:bodyPr/>
          <a:lstStyle/>
          <a:p>
            <a:pPr defTabSz="915988"/>
            <a:r>
              <a:rPr lang="zh-CN" altLang="en-US" smtClean="0"/>
              <a:t>什么是路由</a:t>
            </a:r>
          </a:p>
        </p:txBody>
      </p:sp>
      <p:pic>
        <p:nvPicPr>
          <p:cNvPr id="614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688" y="1798638"/>
            <a:ext cx="3352800" cy="2079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9" name="Line 5"/>
          <p:cNvSpPr>
            <a:spLocks noChangeShapeType="1"/>
          </p:cNvSpPr>
          <p:nvPr/>
        </p:nvSpPr>
        <p:spPr bwMode="auto">
          <a:xfrm>
            <a:off x="6526213" y="2530475"/>
            <a:ext cx="0" cy="80803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0" name="Line 6"/>
          <p:cNvSpPr>
            <a:spLocks noChangeShapeType="1"/>
          </p:cNvSpPr>
          <p:nvPr/>
        </p:nvSpPr>
        <p:spPr bwMode="auto">
          <a:xfrm flipV="1">
            <a:off x="2411413" y="2693988"/>
            <a:ext cx="442912" cy="4762"/>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1" name="Line 7"/>
          <p:cNvSpPr>
            <a:spLocks noChangeShapeType="1"/>
          </p:cNvSpPr>
          <p:nvPr/>
        </p:nvSpPr>
        <p:spPr bwMode="auto">
          <a:xfrm>
            <a:off x="6321425" y="2843213"/>
            <a:ext cx="214313"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Line 8"/>
          <p:cNvSpPr>
            <a:spLocks noChangeShapeType="1"/>
          </p:cNvSpPr>
          <p:nvPr/>
        </p:nvSpPr>
        <p:spPr bwMode="auto">
          <a:xfrm>
            <a:off x="6553200" y="3005138"/>
            <a:ext cx="2476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9"/>
          <p:cNvSpPr>
            <a:spLocks noChangeShapeType="1"/>
          </p:cNvSpPr>
          <p:nvPr/>
        </p:nvSpPr>
        <p:spPr bwMode="auto">
          <a:xfrm>
            <a:off x="2390775" y="3236913"/>
            <a:ext cx="481013"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Line 10"/>
          <p:cNvSpPr>
            <a:spLocks noChangeShapeType="1"/>
          </p:cNvSpPr>
          <p:nvPr/>
        </p:nvSpPr>
        <p:spPr bwMode="auto">
          <a:xfrm>
            <a:off x="2887663" y="2803525"/>
            <a:ext cx="628650"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615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8013" y="2967038"/>
            <a:ext cx="6826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8013" y="2244725"/>
            <a:ext cx="6826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0675" y="2720975"/>
            <a:ext cx="6826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8" name="Line 14"/>
          <p:cNvSpPr>
            <a:spLocks noChangeShapeType="1"/>
          </p:cNvSpPr>
          <p:nvPr/>
        </p:nvSpPr>
        <p:spPr bwMode="auto">
          <a:xfrm>
            <a:off x="2879725" y="2479675"/>
            <a:ext cx="0" cy="10144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Rectangle 15"/>
          <p:cNvSpPr>
            <a:spLocks noChangeArrowheads="1"/>
          </p:cNvSpPr>
          <p:nvPr/>
        </p:nvSpPr>
        <p:spPr bwMode="auto">
          <a:xfrm>
            <a:off x="6311900" y="1836738"/>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172.16.1.0</a:t>
            </a:r>
          </a:p>
        </p:txBody>
      </p:sp>
      <p:sp>
        <p:nvSpPr>
          <p:cNvPr id="6160" name="Rectangle 16"/>
          <p:cNvSpPr>
            <a:spLocks noChangeArrowheads="1"/>
          </p:cNvSpPr>
          <p:nvPr/>
        </p:nvSpPr>
        <p:spPr bwMode="auto">
          <a:xfrm>
            <a:off x="2201863" y="1836738"/>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10.120.2.0</a:t>
            </a:r>
          </a:p>
        </p:txBody>
      </p:sp>
      <p:sp>
        <p:nvSpPr>
          <p:cNvPr id="6161" name="Freeform 17"/>
          <p:cNvSpPr>
            <a:spLocks/>
          </p:cNvSpPr>
          <p:nvPr/>
        </p:nvSpPr>
        <p:spPr bwMode="auto">
          <a:xfrm>
            <a:off x="3346450" y="2132013"/>
            <a:ext cx="2679700" cy="1193800"/>
          </a:xfrm>
          <a:custGeom>
            <a:avLst/>
            <a:gdLst>
              <a:gd name="T0" fmla="*/ 520700 w 1688"/>
              <a:gd name="T1" fmla="*/ 165100 h 752"/>
              <a:gd name="T2" fmla="*/ 0 w 1688"/>
              <a:gd name="T3" fmla="*/ 685800 h 752"/>
              <a:gd name="T4" fmla="*/ 1143000 w 1688"/>
              <a:gd name="T5" fmla="*/ 1193800 h 752"/>
              <a:gd name="T6" fmla="*/ 2425700 w 1688"/>
              <a:gd name="T7" fmla="*/ 1130300 h 752"/>
              <a:gd name="T8" fmla="*/ 2679700 w 1688"/>
              <a:gd name="T9" fmla="*/ 647700 h 752"/>
              <a:gd name="T10" fmla="*/ 1625600 w 1688"/>
              <a:gd name="T11" fmla="*/ 0 h 752"/>
              <a:gd name="T12" fmla="*/ 520700 w 1688"/>
              <a:gd name="T13" fmla="*/ 177800 h 752"/>
              <a:gd name="T14" fmla="*/ 1143000 w 1688"/>
              <a:gd name="T15" fmla="*/ 1181100 h 752"/>
              <a:gd name="T16" fmla="*/ 1524000 w 1688"/>
              <a:gd name="T17" fmla="*/ 38100 h 752"/>
              <a:gd name="T18" fmla="*/ 2463800 w 1688"/>
              <a:gd name="T19" fmla="*/ 1143000 h 7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88" h="752">
                <a:moveTo>
                  <a:pt x="328" y="104"/>
                </a:moveTo>
                <a:lnTo>
                  <a:pt x="0" y="432"/>
                </a:lnTo>
                <a:lnTo>
                  <a:pt x="720" y="752"/>
                </a:lnTo>
                <a:lnTo>
                  <a:pt x="1528" y="712"/>
                </a:lnTo>
                <a:lnTo>
                  <a:pt x="1688" y="408"/>
                </a:lnTo>
                <a:lnTo>
                  <a:pt x="1024" y="0"/>
                </a:lnTo>
                <a:lnTo>
                  <a:pt x="328" y="112"/>
                </a:lnTo>
                <a:lnTo>
                  <a:pt x="720" y="744"/>
                </a:lnTo>
                <a:lnTo>
                  <a:pt x="960" y="24"/>
                </a:lnTo>
                <a:lnTo>
                  <a:pt x="1552" y="72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pic>
        <p:nvPicPr>
          <p:cNvPr id="6162"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8463" y="3175000"/>
            <a:ext cx="55562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3"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3175000"/>
            <a:ext cx="554038"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9300" y="2632075"/>
            <a:ext cx="55403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5"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8038" y="1995488"/>
            <a:ext cx="55562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6"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6488" y="2214563"/>
            <a:ext cx="55562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7"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138" y="2689225"/>
            <a:ext cx="55562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914400" y="381000"/>
            <a:ext cx="7418388" cy="954088"/>
          </a:xfrm>
        </p:spPr>
        <p:txBody>
          <a:bodyPr/>
          <a:lstStyle/>
          <a:p>
            <a:r>
              <a:rPr lang="zh-CN" altLang="en-US" sz="3600" b="0" smtClean="0"/>
              <a:t>管理距离</a:t>
            </a:r>
            <a:br>
              <a:rPr lang="zh-CN" altLang="en-US" sz="3600" b="0" smtClean="0"/>
            </a:br>
            <a:r>
              <a:rPr lang="en-US" altLang="zh-CN" sz="3600" b="0" smtClean="0"/>
              <a:t>Administrative Distances</a:t>
            </a:r>
            <a:br>
              <a:rPr lang="en-US" altLang="zh-CN" sz="3600" b="0" smtClean="0"/>
            </a:br>
            <a:endParaRPr lang="en-US" altLang="zh-CN" sz="3600" b="0" smtClean="0"/>
          </a:p>
        </p:txBody>
      </p:sp>
      <p:sp>
        <p:nvSpPr>
          <p:cNvPr id="7171" name="Rectangle 1027"/>
          <p:cNvSpPr>
            <a:spLocks noGrp="1" noChangeArrowheads="1"/>
          </p:cNvSpPr>
          <p:nvPr>
            <p:ph type="body" idx="1"/>
          </p:nvPr>
        </p:nvSpPr>
        <p:spPr/>
        <p:txBody>
          <a:bodyPr/>
          <a:lstStyle/>
          <a:p>
            <a:r>
              <a:rPr lang="zh-CN" altLang="en-US" b="0" dirty="0" smtClean="0"/>
              <a:t>管理距离主要用于不同路由协议之间的可信度。 </a:t>
            </a:r>
          </a:p>
          <a:p>
            <a:r>
              <a:rPr lang="zh-CN" altLang="en-US" b="0" dirty="0" smtClean="0"/>
              <a:t>可信度的范围是：</a:t>
            </a:r>
            <a:r>
              <a:rPr lang="en-US" altLang="zh-CN" b="0" dirty="0" smtClean="0"/>
              <a:t>0 </a:t>
            </a:r>
            <a:r>
              <a:rPr lang="zh-CN" altLang="en-US" b="0" dirty="0" smtClean="0"/>
              <a:t>到</a:t>
            </a:r>
            <a:r>
              <a:rPr lang="en-US" altLang="zh-CN" b="0" dirty="0" smtClean="0"/>
              <a:t>255 </a:t>
            </a:r>
            <a:r>
              <a:rPr lang="zh-CN" altLang="en-US" b="0" dirty="0" smtClean="0"/>
              <a:t>之间</a:t>
            </a:r>
            <a:r>
              <a:rPr lang="en-US" altLang="zh-CN" b="0" dirty="0" smtClean="0"/>
              <a:t>,</a:t>
            </a:r>
            <a:r>
              <a:rPr lang="zh-CN" altLang="en-US" b="0" dirty="0" smtClean="0"/>
              <a:t>它表示一条路由选择信息源的可信性值</a:t>
            </a:r>
            <a:r>
              <a:rPr lang="en-US" altLang="zh-CN" b="0" dirty="0" smtClean="0"/>
              <a:t>.</a:t>
            </a:r>
            <a:r>
              <a:rPr lang="zh-CN" altLang="en-US" b="0" dirty="0" smtClean="0"/>
              <a:t>该值越小</a:t>
            </a:r>
            <a:r>
              <a:rPr lang="en-US" altLang="zh-CN" b="0" dirty="0" smtClean="0"/>
              <a:t>,</a:t>
            </a:r>
            <a:r>
              <a:rPr lang="zh-CN" altLang="en-US" b="0" dirty="0" smtClean="0"/>
              <a:t>可信度越高</a:t>
            </a:r>
            <a:r>
              <a:rPr lang="en-US" altLang="zh-CN" b="0" dirty="0" smtClean="0"/>
              <a:t>.0 </a:t>
            </a:r>
            <a:r>
              <a:rPr lang="zh-CN" altLang="en-US" b="0" dirty="0" smtClean="0"/>
              <a:t>为最信任</a:t>
            </a:r>
            <a:r>
              <a:rPr lang="en-US" altLang="zh-CN" b="0" dirty="0" smtClean="0"/>
              <a:t>,255 </a:t>
            </a:r>
            <a:r>
              <a:rPr lang="zh-CN" altLang="en-US" b="0" dirty="0" smtClean="0"/>
              <a:t>为最不信任即没有从这条线路将没有任何流量通过</a:t>
            </a:r>
            <a:r>
              <a:rPr lang="en-US" altLang="zh-CN" b="0" dirty="0" smtClean="0"/>
              <a:t>.</a:t>
            </a:r>
            <a:endParaRPr lang="en-US" altLang="zh-CN" dirty="0" smtClean="0"/>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8223250" y="5429250"/>
            <a:ext cx="12700" cy="8588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5" name="Line 3"/>
          <p:cNvSpPr>
            <a:spLocks noChangeShapeType="1"/>
          </p:cNvSpPr>
          <p:nvPr/>
        </p:nvSpPr>
        <p:spPr bwMode="auto">
          <a:xfrm>
            <a:off x="7118350" y="5805488"/>
            <a:ext cx="11414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6" name="Freeform 4"/>
          <p:cNvSpPr>
            <a:spLocks/>
          </p:cNvSpPr>
          <p:nvPr/>
        </p:nvSpPr>
        <p:spPr bwMode="auto">
          <a:xfrm>
            <a:off x="6992938" y="3609975"/>
            <a:ext cx="150812" cy="2116138"/>
          </a:xfrm>
          <a:custGeom>
            <a:avLst/>
            <a:gdLst>
              <a:gd name="T0" fmla="*/ 0 w 84"/>
              <a:gd name="T1" fmla="*/ 2114352 h 1185"/>
              <a:gd name="T2" fmla="*/ 0 w 84"/>
              <a:gd name="T3" fmla="*/ 951816 h 1185"/>
              <a:gd name="T4" fmla="*/ 149017 w 84"/>
              <a:gd name="T5" fmla="*/ 1226824 h 1185"/>
              <a:gd name="T6" fmla="*/ 149017 w 84"/>
              <a:gd name="T7" fmla="*/ 0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 h="1185">
                <a:moveTo>
                  <a:pt x="0" y="1184"/>
                </a:moveTo>
                <a:lnTo>
                  <a:pt x="0" y="533"/>
                </a:lnTo>
                <a:lnTo>
                  <a:pt x="83" y="687"/>
                </a:lnTo>
                <a:lnTo>
                  <a:pt x="83"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197" name="Freeform 5"/>
          <p:cNvSpPr>
            <a:spLocks/>
          </p:cNvSpPr>
          <p:nvPr/>
        </p:nvSpPr>
        <p:spPr bwMode="auto">
          <a:xfrm>
            <a:off x="4094163" y="3182938"/>
            <a:ext cx="2457450" cy="114300"/>
          </a:xfrm>
          <a:custGeom>
            <a:avLst/>
            <a:gdLst>
              <a:gd name="T0" fmla="*/ 2455664 w 1376"/>
              <a:gd name="T1" fmla="*/ 0 h 64"/>
              <a:gd name="T2" fmla="*/ 1059061 w 1376"/>
              <a:gd name="T3" fmla="*/ 0 h 64"/>
              <a:gd name="T4" fmla="*/ 1366242 w 1376"/>
              <a:gd name="T5" fmla="*/ 112514 h 64"/>
              <a:gd name="T6" fmla="*/ 0 w 1376"/>
              <a:gd name="T7" fmla="*/ 112514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6" h="64">
                <a:moveTo>
                  <a:pt x="1375" y="0"/>
                </a:moveTo>
                <a:lnTo>
                  <a:pt x="593" y="0"/>
                </a:lnTo>
                <a:lnTo>
                  <a:pt x="765" y="63"/>
                </a:lnTo>
                <a:lnTo>
                  <a:pt x="0" y="63"/>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198" name="Freeform 6"/>
          <p:cNvSpPr>
            <a:spLocks/>
          </p:cNvSpPr>
          <p:nvPr/>
        </p:nvSpPr>
        <p:spPr bwMode="auto">
          <a:xfrm>
            <a:off x="3463925" y="3540125"/>
            <a:ext cx="193675" cy="2200275"/>
          </a:xfrm>
          <a:custGeom>
            <a:avLst/>
            <a:gdLst>
              <a:gd name="T0" fmla="*/ 0 w 108"/>
              <a:gd name="T1" fmla="*/ 2198489 h 1232"/>
              <a:gd name="T2" fmla="*/ 0 w 108"/>
              <a:gd name="T3" fmla="*/ 989409 h 1232"/>
              <a:gd name="T4" fmla="*/ 191882 w 108"/>
              <a:gd name="T5" fmla="*/ 1275159 h 1232"/>
              <a:gd name="T6" fmla="*/ 191882 w 108"/>
              <a:gd name="T7" fmla="*/ 0 h 1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1232">
                <a:moveTo>
                  <a:pt x="0" y="1231"/>
                </a:moveTo>
                <a:lnTo>
                  <a:pt x="0" y="554"/>
                </a:lnTo>
                <a:lnTo>
                  <a:pt x="107" y="714"/>
                </a:lnTo>
                <a:lnTo>
                  <a:pt x="107"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199" name="Freeform 7"/>
          <p:cNvSpPr>
            <a:spLocks/>
          </p:cNvSpPr>
          <p:nvPr/>
        </p:nvSpPr>
        <p:spPr bwMode="auto">
          <a:xfrm>
            <a:off x="4165600" y="5811838"/>
            <a:ext cx="2457450" cy="114300"/>
          </a:xfrm>
          <a:custGeom>
            <a:avLst/>
            <a:gdLst>
              <a:gd name="T0" fmla="*/ 2455664 w 1376"/>
              <a:gd name="T1" fmla="*/ 0 h 64"/>
              <a:gd name="T2" fmla="*/ 1059061 w 1376"/>
              <a:gd name="T3" fmla="*/ 0 h 64"/>
              <a:gd name="T4" fmla="*/ 1366242 w 1376"/>
              <a:gd name="T5" fmla="*/ 112514 h 64"/>
              <a:gd name="T6" fmla="*/ 0 w 1376"/>
              <a:gd name="T7" fmla="*/ 112514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6" h="64">
                <a:moveTo>
                  <a:pt x="1375" y="0"/>
                </a:moveTo>
                <a:lnTo>
                  <a:pt x="593" y="0"/>
                </a:lnTo>
                <a:lnTo>
                  <a:pt x="765" y="63"/>
                </a:lnTo>
                <a:lnTo>
                  <a:pt x="0" y="63"/>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8200"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5530850"/>
            <a:ext cx="11826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5556250"/>
            <a:ext cx="11826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019425"/>
            <a:ext cx="11826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981325"/>
            <a:ext cx="11826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4" name="Rectangle 12"/>
          <p:cNvSpPr>
            <a:spLocks noGrp="1" noChangeArrowheads="1"/>
          </p:cNvSpPr>
          <p:nvPr>
            <p:ph type="title"/>
          </p:nvPr>
        </p:nvSpPr>
        <p:spPr>
          <a:noFill/>
          <a:effectLst>
            <a:outerShdw dist="28398" dir="3806097" algn="ctr" rotWithShape="0">
              <a:schemeClr val="bg2"/>
            </a:outerShdw>
          </a:effectLst>
        </p:spPr>
        <p:txBody>
          <a:bodyPr lIns="82153" tIns="41076" rIns="82153" bIns="41076"/>
          <a:lstStyle/>
          <a:p>
            <a:pPr defTabSz="915988"/>
            <a:r>
              <a:rPr lang="zh-CN" altLang="en-US" sz="3600" smtClean="0">
                <a:latin typeface="Helvetica" pitchFamily="34" charset="0"/>
                <a:ea typeface="宋体" pitchFamily="2" charset="-122"/>
              </a:rPr>
              <a:t>路由的不可信度</a:t>
            </a:r>
          </a:p>
        </p:txBody>
      </p:sp>
      <p:sp>
        <p:nvSpPr>
          <p:cNvPr id="8205" name="Rectangle 13"/>
          <p:cNvSpPr>
            <a:spLocks noChangeArrowheads="1"/>
          </p:cNvSpPr>
          <p:nvPr/>
        </p:nvSpPr>
        <p:spPr bwMode="auto">
          <a:xfrm>
            <a:off x="4230688" y="2349500"/>
            <a:ext cx="1670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r>
              <a:rPr lang="en-US" altLang="zh-CN" b="1">
                <a:latin typeface="Helvetica" pitchFamily="34" charset="0"/>
                <a:ea typeface="宋体" pitchFamily="2" charset="-122"/>
              </a:rPr>
              <a:t>IGRP</a:t>
            </a:r>
            <a:br>
              <a:rPr lang="en-US" altLang="zh-CN" b="1">
                <a:latin typeface="Helvetica" pitchFamily="34" charset="0"/>
                <a:ea typeface="宋体" pitchFamily="2" charset="-122"/>
              </a:rPr>
            </a:br>
            <a:r>
              <a:rPr lang="en-US" altLang="zh-CN" b="1">
                <a:latin typeface="Helvetica" pitchFamily="34" charset="0"/>
                <a:ea typeface="宋体" pitchFamily="2" charset="-122"/>
              </a:rPr>
              <a:t>Administrative </a:t>
            </a:r>
          </a:p>
          <a:p>
            <a:pPr defTabSz="1028700"/>
            <a:r>
              <a:rPr lang="en-US" altLang="zh-CN" b="1">
                <a:latin typeface="Helvetica" pitchFamily="34" charset="0"/>
                <a:ea typeface="宋体" pitchFamily="2" charset="-122"/>
              </a:rPr>
              <a:t>Distance=100</a:t>
            </a:r>
          </a:p>
        </p:txBody>
      </p:sp>
      <p:sp>
        <p:nvSpPr>
          <p:cNvPr id="111630" name="Rectangle 14"/>
          <p:cNvSpPr>
            <a:spLocks noChangeArrowheads="1"/>
          </p:cNvSpPr>
          <p:nvPr/>
        </p:nvSpPr>
        <p:spPr bwMode="auto">
          <a:xfrm>
            <a:off x="6589713" y="5840413"/>
            <a:ext cx="9556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lnSpc>
                <a:spcPts val="2138"/>
              </a:lnSpc>
              <a:defRPr/>
            </a:pPr>
            <a:r>
              <a:rPr lang="en-US" altLang="zh-CN" sz="1400" b="1">
                <a:solidFill>
                  <a:schemeClr val="bg1"/>
                </a:solidFill>
                <a:effectLst>
                  <a:outerShdw blurRad="38100" dist="38100" dir="2700000" algn="tl">
                    <a:srgbClr val="C0C0C0"/>
                  </a:outerShdw>
                </a:effectLst>
                <a:latin typeface="Helvetica" pitchFamily="34" charset="0"/>
                <a:ea typeface="宋体" pitchFamily="2" charset="-122"/>
              </a:rPr>
              <a:t>Router D</a:t>
            </a:r>
          </a:p>
        </p:txBody>
      </p:sp>
      <p:sp>
        <p:nvSpPr>
          <p:cNvPr id="111631" name="Rectangle 15"/>
          <p:cNvSpPr>
            <a:spLocks noChangeArrowheads="1"/>
          </p:cNvSpPr>
          <p:nvPr/>
        </p:nvSpPr>
        <p:spPr bwMode="auto">
          <a:xfrm>
            <a:off x="6618288" y="3263900"/>
            <a:ext cx="955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lnSpc>
                <a:spcPts val="2138"/>
              </a:lnSpc>
              <a:defRPr/>
            </a:pPr>
            <a:r>
              <a:rPr lang="en-US" altLang="zh-CN" sz="1400" b="1">
                <a:solidFill>
                  <a:schemeClr val="bg1"/>
                </a:solidFill>
                <a:effectLst>
                  <a:outerShdw blurRad="38100" dist="38100" dir="2700000" algn="tl">
                    <a:srgbClr val="C0C0C0"/>
                  </a:outerShdw>
                </a:effectLst>
                <a:latin typeface="Helvetica" pitchFamily="34" charset="0"/>
                <a:ea typeface="宋体" pitchFamily="2" charset="-122"/>
              </a:rPr>
              <a:t>Router B</a:t>
            </a:r>
          </a:p>
        </p:txBody>
      </p:sp>
      <p:sp>
        <p:nvSpPr>
          <p:cNvPr id="111632" name="Rectangle 16"/>
          <p:cNvSpPr>
            <a:spLocks noChangeArrowheads="1"/>
          </p:cNvSpPr>
          <p:nvPr/>
        </p:nvSpPr>
        <p:spPr bwMode="auto">
          <a:xfrm>
            <a:off x="3217863" y="3321050"/>
            <a:ext cx="9493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lnSpc>
                <a:spcPts val="2138"/>
              </a:lnSpc>
              <a:defRPr/>
            </a:pPr>
            <a:r>
              <a:rPr lang="en-US" altLang="zh-CN" sz="1400" b="1">
                <a:solidFill>
                  <a:schemeClr val="bg1"/>
                </a:solidFill>
                <a:effectLst>
                  <a:outerShdw blurRad="38100" dist="38100" dir="2700000" algn="tl">
                    <a:srgbClr val="C0C0C0"/>
                  </a:outerShdw>
                </a:effectLst>
                <a:latin typeface="Helvetica" pitchFamily="34" charset="0"/>
                <a:ea typeface="宋体" pitchFamily="2" charset="-122"/>
              </a:rPr>
              <a:t>Router A</a:t>
            </a:r>
          </a:p>
        </p:txBody>
      </p:sp>
      <p:sp>
        <p:nvSpPr>
          <p:cNvPr id="111633" name="Rectangle 17"/>
          <p:cNvSpPr>
            <a:spLocks noChangeArrowheads="1"/>
          </p:cNvSpPr>
          <p:nvPr/>
        </p:nvSpPr>
        <p:spPr bwMode="auto">
          <a:xfrm>
            <a:off x="3060700" y="5854700"/>
            <a:ext cx="95567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lnSpc>
                <a:spcPts val="2138"/>
              </a:lnSpc>
              <a:defRPr/>
            </a:pPr>
            <a:r>
              <a:rPr lang="en-US" altLang="zh-CN" sz="1400" b="1">
                <a:solidFill>
                  <a:schemeClr val="bg1"/>
                </a:solidFill>
                <a:effectLst>
                  <a:outerShdw blurRad="38100" dist="38100" dir="2700000" algn="tl">
                    <a:srgbClr val="C0C0C0"/>
                  </a:outerShdw>
                </a:effectLst>
                <a:latin typeface="Helvetica" pitchFamily="34" charset="0"/>
                <a:ea typeface="宋体" pitchFamily="2" charset="-122"/>
              </a:rPr>
              <a:t>Router C</a:t>
            </a:r>
          </a:p>
        </p:txBody>
      </p:sp>
      <p:sp>
        <p:nvSpPr>
          <p:cNvPr id="8210" name="Line 18"/>
          <p:cNvSpPr>
            <a:spLocks noChangeShapeType="1"/>
          </p:cNvSpPr>
          <p:nvPr/>
        </p:nvSpPr>
        <p:spPr bwMode="auto">
          <a:xfrm>
            <a:off x="4445000" y="3506788"/>
            <a:ext cx="1298575"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8211" name="Line 19"/>
          <p:cNvSpPr>
            <a:spLocks noChangeShapeType="1"/>
          </p:cNvSpPr>
          <p:nvPr/>
        </p:nvSpPr>
        <p:spPr bwMode="auto">
          <a:xfrm>
            <a:off x="3906838" y="3797300"/>
            <a:ext cx="0" cy="855663"/>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8212" name="Rectangle 20"/>
          <p:cNvSpPr>
            <a:spLocks noChangeArrowheads="1"/>
          </p:cNvSpPr>
          <p:nvPr/>
        </p:nvSpPr>
        <p:spPr bwMode="auto">
          <a:xfrm>
            <a:off x="1979613" y="3854450"/>
            <a:ext cx="1670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r>
              <a:rPr lang="en-US" altLang="zh-CN" b="1">
                <a:latin typeface="Helvetica" pitchFamily="34" charset="0"/>
                <a:ea typeface="宋体" pitchFamily="2" charset="-122"/>
              </a:rPr>
              <a:t>RIP</a:t>
            </a:r>
            <a:br>
              <a:rPr lang="en-US" altLang="zh-CN" b="1">
                <a:latin typeface="Helvetica" pitchFamily="34" charset="0"/>
                <a:ea typeface="宋体" pitchFamily="2" charset="-122"/>
              </a:rPr>
            </a:br>
            <a:r>
              <a:rPr lang="en-US" altLang="zh-CN" b="1">
                <a:latin typeface="Helvetica" pitchFamily="34" charset="0"/>
                <a:ea typeface="宋体" pitchFamily="2" charset="-122"/>
              </a:rPr>
              <a:t>Administrative </a:t>
            </a:r>
          </a:p>
          <a:p>
            <a:pPr defTabSz="1028700"/>
            <a:r>
              <a:rPr lang="en-US" altLang="zh-CN" b="1">
                <a:latin typeface="Helvetica" pitchFamily="34" charset="0"/>
                <a:ea typeface="宋体" pitchFamily="2" charset="-122"/>
              </a:rPr>
              <a:t>Distance=120</a:t>
            </a:r>
          </a:p>
        </p:txBody>
      </p:sp>
      <p:sp>
        <p:nvSpPr>
          <p:cNvPr id="111637" name="Rectangle 21"/>
          <p:cNvSpPr>
            <a:spLocks noChangeArrowheads="1"/>
          </p:cNvSpPr>
          <p:nvPr/>
        </p:nvSpPr>
        <p:spPr bwMode="auto">
          <a:xfrm>
            <a:off x="8288338" y="5607050"/>
            <a:ext cx="32543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a:lnSpc>
                <a:spcPts val="2138"/>
              </a:lnSpc>
              <a:defRPr/>
            </a:pPr>
            <a:r>
              <a:rPr lang="en-US" altLang="zh-CN" sz="1400" b="1">
                <a:effectLst>
                  <a:outerShdw blurRad="38100" dist="38100" dir="2700000" algn="tl">
                    <a:srgbClr val="C0C0C0"/>
                  </a:outerShdw>
                </a:effectLst>
                <a:latin typeface="Helvetica" pitchFamily="34" charset="0"/>
                <a:ea typeface="宋体" pitchFamily="2" charset="-122"/>
              </a:rPr>
              <a:t>E</a:t>
            </a:r>
            <a:endParaRPr lang="en-US" altLang="zh-CN" sz="1400" b="1">
              <a:solidFill>
                <a:schemeClr val="bg1"/>
              </a:solidFill>
              <a:effectLst>
                <a:outerShdw blurRad="38100" dist="38100" dir="2700000" algn="tl">
                  <a:srgbClr val="C0C0C0"/>
                </a:outerShdw>
              </a:effectLst>
              <a:latin typeface="Helvetica" pitchFamily="34" charset="0"/>
              <a:ea typeface="宋体" pitchFamily="2" charset="-122"/>
            </a:endParaRPr>
          </a:p>
        </p:txBody>
      </p:sp>
      <p:sp>
        <p:nvSpPr>
          <p:cNvPr id="8214" name="AutoShape 22"/>
          <p:cNvSpPr>
            <a:spLocks noChangeArrowheads="1"/>
          </p:cNvSpPr>
          <p:nvPr/>
        </p:nvSpPr>
        <p:spPr bwMode="auto">
          <a:xfrm>
            <a:off x="304800" y="1779588"/>
            <a:ext cx="3103563" cy="1684337"/>
          </a:xfrm>
          <a:prstGeom prst="cloudCallout">
            <a:avLst>
              <a:gd name="adj1" fmla="val 32968"/>
              <a:gd name="adj2" fmla="val 74315"/>
            </a:avLst>
          </a:prstGeom>
          <a:solidFill>
            <a:schemeClr val="bg1"/>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algn="ctr"/>
            <a:endParaRPr lang="zh-CN" altLang="zh-CN" sz="1800">
              <a:latin typeface="Helvetica" pitchFamily="34" charset="0"/>
              <a:ea typeface="宋体" pitchFamily="2" charset="-122"/>
            </a:endParaRPr>
          </a:p>
        </p:txBody>
      </p:sp>
      <p:sp>
        <p:nvSpPr>
          <p:cNvPr id="8215" name="Rectangle 23"/>
          <p:cNvSpPr>
            <a:spLocks noChangeArrowheads="1"/>
          </p:cNvSpPr>
          <p:nvPr/>
        </p:nvSpPr>
        <p:spPr bwMode="auto">
          <a:xfrm>
            <a:off x="698500" y="1997075"/>
            <a:ext cx="25606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defTabSz="1028700">
              <a:lnSpc>
                <a:spcPts val="2138"/>
              </a:lnSpc>
            </a:pPr>
            <a:r>
              <a:rPr lang="en-US" altLang="zh-CN" sz="1400" b="1">
                <a:solidFill>
                  <a:schemeClr val="tx2"/>
                </a:solidFill>
                <a:latin typeface="Helvetica" pitchFamily="34" charset="0"/>
                <a:ea typeface="宋体" pitchFamily="2" charset="-122"/>
              </a:rPr>
              <a:t>I need to send a packet to Network E. Both router B and C will get it there.</a:t>
            </a:r>
            <a:br>
              <a:rPr lang="en-US" altLang="zh-CN" sz="1400" b="1">
                <a:solidFill>
                  <a:schemeClr val="tx2"/>
                </a:solidFill>
                <a:latin typeface="Helvetica" pitchFamily="34" charset="0"/>
                <a:ea typeface="宋体" pitchFamily="2" charset="-122"/>
              </a:rPr>
            </a:br>
            <a:r>
              <a:rPr lang="en-US" altLang="zh-CN" sz="1400" b="1">
                <a:solidFill>
                  <a:schemeClr val="tx2"/>
                </a:solidFill>
                <a:latin typeface="Helvetica" pitchFamily="34" charset="0"/>
                <a:ea typeface="宋体" pitchFamily="2" charset="-122"/>
              </a:rPr>
              <a:t> Which route is best?</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zh-CN" altLang="en-US" sz="3600" b="0" smtClean="0"/>
              <a:t>一些常用路由协议默认的</a:t>
            </a:r>
            <a:r>
              <a:rPr lang="en-US" altLang="zh-CN" sz="3600" b="0" smtClean="0"/>
              <a:t>AD</a:t>
            </a:r>
            <a:r>
              <a:rPr lang="zh-CN" altLang="en-US" sz="3600" b="0" smtClean="0"/>
              <a:t>值</a:t>
            </a:r>
            <a:br>
              <a:rPr lang="zh-CN" altLang="en-US" sz="3600" b="0" smtClean="0"/>
            </a:br>
            <a:endParaRPr lang="zh-CN" altLang="en-US" sz="3600" b="0" smtClean="0"/>
          </a:p>
        </p:txBody>
      </p:sp>
      <p:sp>
        <p:nvSpPr>
          <p:cNvPr id="9219" name="Rectangle 1027"/>
          <p:cNvSpPr>
            <a:spLocks noGrp="1" noChangeArrowheads="1"/>
          </p:cNvSpPr>
          <p:nvPr>
            <p:ph type="body" idx="1"/>
          </p:nvPr>
        </p:nvSpPr>
        <p:spPr/>
        <p:txBody>
          <a:bodyPr/>
          <a:lstStyle/>
          <a:p>
            <a:r>
              <a:rPr lang="zh-CN" altLang="en-US" b="0" dirty="0" smtClean="0"/>
              <a:t>直接相连</a:t>
            </a:r>
            <a:r>
              <a:rPr lang="en-US" altLang="zh-CN" b="0" dirty="0" smtClean="0"/>
              <a:t>:0</a:t>
            </a:r>
          </a:p>
          <a:p>
            <a:r>
              <a:rPr lang="zh-CN" altLang="en-US" b="0" dirty="0" smtClean="0"/>
              <a:t>静态路由</a:t>
            </a:r>
            <a:r>
              <a:rPr lang="en-US" altLang="zh-CN" b="0" dirty="0" smtClean="0"/>
              <a:t>:1</a:t>
            </a:r>
          </a:p>
          <a:p>
            <a:r>
              <a:rPr lang="en-US" altLang="zh-CN" b="0" dirty="0" smtClean="0"/>
              <a:t>EIGRP:90</a:t>
            </a:r>
          </a:p>
          <a:p>
            <a:r>
              <a:rPr lang="en-US" altLang="zh-CN" b="0" smtClean="0"/>
              <a:t>OSPF:110</a:t>
            </a:r>
            <a:endParaRPr lang="en-US" altLang="zh-CN" b="0" dirty="0" smtClean="0"/>
          </a:p>
          <a:p>
            <a:r>
              <a:rPr lang="en-US" altLang="zh-CN" b="0" dirty="0" smtClean="0"/>
              <a:t>RIP:120</a:t>
            </a:r>
          </a:p>
          <a:p>
            <a:pPr>
              <a:buFont typeface="Arial" charset="0"/>
              <a:buNone/>
            </a:pPr>
            <a:endParaRPr lang="en-US" altLang="zh-CN" dirty="0" smtClean="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574675" y="2303463"/>
            <a:ext cx="3846513" cy="3630612"/>
          </a:xfrm>
          <a:prstGeom prst="rect">
            <a:avLst/>
          </a:prstGeom>
          <a:solidFill>
            <a:srgbClr val="FFFFFF"/>
          </a:solidFill>
          <a:ln w="12700">
            <a:solidFill>
              <a:srgbClr val="190055"/>
            </a:solidFill>
            <a:miter lim="800000"/>
            <a:headEnd/>
            <a:tailEnd/>
          </a:ln>
          <a:effectLst>
            <a:outerShdw dist="35921" dir="2700000" algn="ctr" rotWithShape="0">
              <a:schemeClr val="bg2"/>
            </a:outerShdw>
          </a:effectLst>
        </p:spPr>
        <p:txBody>
          <a:bodyPr wrap="none" lIns="28089" tIns="13798" rIns="28089" bIns="13798">
            <a:spAutoFit/>
          </a:bodyPr>
          <a:lstStyle/>
          <a:p>
            <a:endParaRPr lang="zh-CN" altLang="en-US"/>
          </a:p>
        </p:txBody>
      </p:sp>
      <p:sp>
        <p:nvSpPr>
          <p:cNvPr id="10243" name="Rectangle 1027"/>
          <p:cNvSpPr>
            <a:spLocks noChangeArrowheads="1"/>
          </p:cNvSpPr>
          <p:nvPr/>
        </p:nvSpPr>
        <p:spPr bwMode="auto">
          <a:xfrm>
            <a:off x="4695825" y="2312988"/>
            <a:ext cx="3846513" cy="3630612"/>
          </a:xfrm>
          <a:prstGeom prst="rect">
            <a:avLst/>
          </a:prstGeom>
          <a:solidFill>
            <a:srgbClr val="FFFFFF"/>
          </a:solidFill>
          <a:ln w="12700">
            <a:solidFill>
              <a:srgbClr val="190055"/>
            </a:solidFill>
            <a:miter lim="800000"/>
            <a:headEnd/>
            <a:tailEnd/>
          </a:ln>
          <a:effectLst>
            <a:outerShdw dist="35921" dir="2700000" algn="ctr" rotWithShape="0">
              <a:schemeClr val="bg2"/>
            </a:outerShdw>
          </a:effectLst>
        </p:spPr>
        <p:txBody>
          <a:bodyPr wrap="none" lIns="28089" tIns="13798" rIns="28089" bIns="13798">
            <a:spAutoFit/>
          </a:bodyPr>
          <a:lstStyle/>
          <a:p>
            <a:endParaRPr lang="zh-CN" altLang="en-US"/>
          </a:p>
        </p:txBody>
      </p:sp>
      <p:sp>
        <p:nvSpPr>
          <p:cNvPr id="10244" name="Rectangle 1028"/>
          <p:cNvSpPr>
            <a:spLocks noGrp="1" noChangeArrowheads="1"/>
          </p:cNvSpPr>
          <p:nvPr>
            <p:ph type="body" sz="half" idx="4294967295"/>
          </p:nvPr>
        </p:nvSpPr>
        <p:spPr>
          <a:xfrm>
            <a:off x="723900" y="2532063"/>
            <a:ext cx="3538538" cy="2682875"/>
          </a:xfrm>
        </p:spPr>
        <p:txBody>
          <a:bodyPr lIns="102769" tIns="51385" rIns="102769" bIns="51385"/>
          <a:lstStyle/>
          <a:p>
            <a:pPr marL="0" indent="0" defTabSz="915988"/>
            <a:r>
              <a:rPr lang="zh-CN" altLang="en-US" sz="2400" smtClean="0">
                <a:solidFill>
                  <a:srgbClr val="000000"/>
                </a:solidFill>
              </a:rPr>
              <a:t>静态路由</a:t>
            </a:r>
            <a:endParaRPr lang="zh-CN" altLang="en-US" sz="2200" smtClean="0">
              <a:solidFill>
                <a:srgbClr val="000000"/>
              </a:solidFill>
            </a:endParaRPr>
          </a:p>
          <a:p>
            <a:pPr marL="114300" lvl="1" indent="0" defTabSz="915988">
              <a:buFontTx/>
              <a:buNone/>
            </a:pPr>
            <a:r>
              <a:rPr lang="zh-CN" altLang="en-US" sz="2200" smtClean="0">
                <a:solidFill>
                  <a:srgbClr val="000000"/>
                </a:solidFill>
              </a:rPr>
              <a:t>由网络管理员在路由器上手工添加路由信息以实现路由目的</a:t>
            </a:r>
          </a:p>
        </p:txBody>
      </p:sp>
      <p:sp>
        <p:nvSpPr>
          <p:cNvPr id="10245" name="Rectangle 1029"/>
          <p:cNvSpPr>
            <a:spLocks noGrp="1" noChangeArrowheads="1"/>
          </p:cNvSpPr>
          <p:nvPr>
            <p:ph type="body" sz="half" idx="4294967295"/>
          </p:nvPr>
        </p:nvSpPr>
        <p:spPr>
          <a:xfrm>
            <a:off x="4843463" y="2522538"/>
            <a:ext cx="3659187" cy="2552700"/>
          </a:xfrm>
        </p:spPr>
        <p:txBody>
          <a:bodyPr lIns="102769" tIns="51385" rIns="102769" bIns="51385"/>
          <a:lstStyle/>
          <a:p>
            <a:pPr marL="0" indent="0" defTabSz="915988"/>
            <a:r>
              <a:rPr lang="zh-CN" altLang="en-US" sz="2400" smtClean="0"/>
              <a:t>动态路由</a:t>
            </a:r>
          </a:p>
          <a:p>
            <a:pPr marL="114300" lvl="1" indent="0" defTabSz="915988">
              <a:buFontTx/>
              <a:buNone/>
            </a:pPr>
            <a:r>
              <a:rPr lang="zh-CN" altLang="en-US" sz="2200" smtClean="0">
                <a:solidFill>
                  <a:srgbClr val="000000"/>
                </a:solidFill>
              </a:rPr>
              <a:t>根据网络结构或流量的变化，路由协议会自动调整路由信息以实现路由</a:t>
            </a:r>
          </a:p>
        </p:txBody>
      </p:sp>
      <p:sp>
        <p:nvSpPr>
          <p:cNvPr id="10246" name="Rectangle 1030"/>
          <p:cNvSpPr>
            <a:spLocks noGrp="1" noChangeArrowheads="1"/>
          </p:cNvSpPr>
          <p:nvPr>
            <p:ph type="title"/>
          </p:nvPr>
        </p:nvSpPr>
        <p:spPr/>
        <p:txBody>
          <a:bodyPr/>
          <a:lstStyle/>
          <a:p>
            <a:pPr defTabSz="915988"/>
            <a:r>
              <a:rPr lang="zh-CN" altLang="en-US" smtClean="0"/>
              <a:t>静态路由和动态路由</a:t>
            </a: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p:cNvSpPr>
          <p:nvPr/>
        </p:nvSpPr>
        <p:spPr bwMode="auto">
          <a:xfrm>
            <a:off x="3136900" y="3314700"/>
            <a:ext cx="2273300" cy="139700"/>
          </a:xfrm>
          <a:custGeom>
            <a:avLst/>
            <a:gdLst>
              <a:gd name="T0" fmla="*/ 0 w 1432"/>
              <a:gd name="T1" fmla="*/ 0 h 88"/>
              <a:gd name="T2" fmla="*/ 1193800 w 1432"/>
              <a:gd name="T3" fmla="*/ 12700 h 88"/>
              <a:gd name="T4" fmla="*/ 914400 w 1432"/>
              <a:gd name="T5" fmla="*/ 139700 h 88"/>
              <a:gd name="T6" fmla="*/ 2273300 w 1432"/>
              <a:gd name="T7" fmla="*/ 13970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2" h="88">
                <a:moveTo>
                  <a:pt x="0" y="0"/>
                </a:moveTo>
                <a:lnTo>
                  <a:pt x="752" y="8"/>
                </a:lnTo>
                <a:lnTo>
                  <a:pt x="576" y="88"/>
                </a:lnTo>
                <a:lnTo>
                  <a:pt x="1432" y="88"/>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67" name="Oval 3"/>
          <p:cNvSpPr>
            <a:spLocks noChangeArrowheads="1"/>
          </p:cNvSpPr>
          <p:nvPr/>
        </p:nvSpPr>
        <p:spPr bwMode="auto">
          <a:xfrm>
            <a:off x="5688013" y="2166938"/>
            <a:ext cx="2871787" cy="2430462"/>
          </a:xfrm>
          <a:prstGeom prst="ellipse">
            <a:avLst/>
          </a:prstGeom>
          <a:solidFill>
            <a:srgbClr val="CAD2DC"/>
          </a:solidFill>
          <a:ln>
            <a:noFill/>
          </a:ln>
          <a:effectLst>
            <a:outerShdw dist="35921" dir="2700000" algn="ctr" rotWithShape="0">
              <a:schemeClr val="tx1"/>
            </a:outerShdw>
          </a:effectLst>
          <a:extLst>
            <a:ext uri="{91240B29-F687-4F45-9708-019B960494DF}">
              <a14:hiddenLine xmlns:a14="http://schemas.microsoft.com/office/drawing/2010/main" w="38100">
                <a:solidFill>
                  <a:schemeClr val="tx1"/>
                </a:solidFill>
                <a:round/>
                <a:headEnd type="none" w="sm" len="sm"/>
                <a:tailEnd type="none" w="sm" len="sm"/>
              </a14:hiddenLine>
            </a:ext>
          </a:extLst>
        </p:spPr>
        <p:txBody>
          <a:bodyPr wrap="none" anchor="ctr">
            <a:spAutoFit/>
          </a:bodyPr>
          <a:lstStyle/>
          <a:p>
            <a:endParaRPr lang="zh-CN" altLang="en-US"/>
          </a:p>
        </p:txBody>
      </p:sp>
      <p:sp>
        <p:nvSpPr>
          <p:cNvPr id="11268" name="Rectangle 4"/>
          <p:cNvSpPr>
            <a:spLocks noChangeArrowheads="1"/>
          </p:cNvSpPr>
          <p:nvPr/>
        </p:nvSpPr>
        <p:spPr bwMode="auto">
          <a:xfrm>
            <a:off x="1984375" y="2422525"/>
            <a:ext cx="25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pic>
        <p:nvPicPr>
          <p:cNvPr id="11269"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2727325"/>
            <a:ext cx="2438400" cy="14986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270" name="Rectangle 6"/>
          <p:cNvSpPr>
            <a:spLocks noChangeArrowheads="1"/>
          </p:cNvSpPr>
          <p:nvPr/>
        </p:nvSpPr>
        <p:spPr bwMode="auto">
          <a:xfrm>
            <a:off x="4530725" y="3586163"/>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172.16.2.1</a:t>
            </a:r>
          </a:p>
        </p:txBody>
      </p:sp>
      <p:sp>
        <p:nvSpPr>
          <p:cNvPr id="11271" name="Rectangle 7"/>
          <p:cNvSpPr>
            <a:spLocks noChangeArrowheads="1"/>
          </p:cNvSpPr>
          <p:nvPr/>
        </p:nvSpPr>
        <p:spPr bwMode="auto">
          <a:xfrm>
            <a:off x="3351213" y="3041650"/>
            <a:ext cx="2936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SO</a:t>
            </a:r>
          </a:p>
        </p:txBody>
      </p:sp>
      <p:sp>
        <p:nvSpPr>
          <p:cNvPr id="11272" name="Rectangle 8"/>
          <p:cNvSpPr>
            <a:spLocks noGrp="1" noChangeArrowheads="1"/>
          </p:cNvSpPr>
          <p:nvPr>
            <p:ph type="title"/>
          </p:nvPr>
        </p:nvSpPr>
        <p:spPr/>
        <p:txBody>
          <a:bodyPr/>
          <a:lstStyle/>
          <a:p>
            <a:pPr defTabSz="915988"/>
            <a:r>
              <a:rPr lang="zh-CN" altLang="en-US" smtClean="0"/>
              <a:t>静态路由</a:t>
            </a:r>
          </a:p>
        </p:txBody>
      </p:sp>
      <p:sp>
        <p:nvSpPr>
          <p:cNvPr id="11273" name="Rectangle 9"/>
          <p:cNvSpPr>
            <a:spLocks noChangeArrowheads="1"/>
          </p:cNvSpPr>
          <p:nvPr/>
        </p:nvSpPr>
        <p:spPr bwMode="auto">
          <a:xfrm>
            <a:off x="5719763" y="2709863"/>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172.16.1.0</a:t>
            </a:r>
          </a:p>
        </p:txBody>
      </p:sp>
      <p:sp>
        <p:nvSpPr>
          <p:cNvPr id="11274" name="Rectangle 10"/>
          <p:cNvSpPr>
            <a:spLocks noChangeArrowheads="1"/>
          </p:cNvSpPr>
          <p:nvPr/>
        </p:nvSpPr>
        <p:spPr bwMode="auto">
          <a:xfrm>
            <a:off x="5654675" y="3446463"/>
            <a:ext cx="146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p>
        </p:txBody>
      </p:sp>
      <p:sp>
        <p:nvSpPr>
          <p:cNvPr id="11275" name="Rectangle 11"/>
          <p:cNvSpPr>
            <a:spLocks noChangeArrowheads="1"/>
          </p:cNvSpPr>
          <p:nvPr/>
        </p:nvSpPr>
        <p:spPr bwMode="auto">
          <a:xfrm>
            <a:off x="3246438" y="3582988"/>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b="1">
                <a:solidFill>
                  <a:srgbClr val="000000"/>
                </a:solidFill>
                <a:latin typeface="Helvetica" pitchFamily="34" charset="0"/>
                <a:ea typeface="宋体" pitchFamily="2" charset="-122"/>
              </a:rPr>
              <a:t>172.16.2.2</a:t>
            </a:r>
          </a:p>
        </p:txBody>
      </p:sp>
      <p:sp>
        <p:nvSpPr>
          <p:cNvPr id="11276" name="Text Box 12"/>
          <p:cNvSpPr txBox="1">
            <a:spLocks noChangeArrowheads="1"/>
          </p:cNvSpPr>
          <p:nvPr/>
        </p:nvSpPr>
        <p:spPr bwMode="auto">
          <a:xfrm>
            <a:off x="1346200" y="3241675"/>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1600">
                <a:solidFill>
                  <a:schemeClr val="tx1"/>
                </a:solidFill>
                <a:latin typeface="Arial" charset="0"/>
                <a:ea typeface="华文楷体" pitchFamily="2" charset="-122"/>
              </a:defRPr>
            </a:lvl1pPr>
            <a:lvl2pPr marL="742950" indent="-285750">
              <a:defRPr sz="1600">
                <a:solidFill>
                  <a:schemeClr val="tx1"/>
                </a:solidFill>
                <a:latin typeface="Arial" charset="0"/>
                <a:ea typeface="华文楷体" pitchFamily="2" charset="-122"/>
              </a:defRPr>
            </a:lvl2pPr>
            <a:lvl3pPr marL="1143000" indent="-228600">
              <a:defRPr sz="1600">
                <a:solidFill>
                  <a:schemeClr val="tx1"/>
                </a:solidFill>
                <a:latin typeface="Arial" charset="0"/>
                <a:ea typeface="华文楷体" pitchFamily="2" charset="-122"/>
              </a:defRPr>
            </a:lvl3pPr>
            <a:lvl4pPr marL="1600200" indent="-228600">
              <a:defRPr sz="1600">
                <a:solidFill>
                  <a:schemeClr val="tx1"/>
                </a:solidFill>
                <a:latin typeface="Arial" charset="0"/>
                <a:ea typeface="华文楷体" pitchFamily="2" charset="-122"/>
              </a:defRPr>
            </a:lvl4pPr>
            <a:lvl5pPr marL="2057400" indent="-228600">
              <a:defRPr sz="1600">
                <a:solidFill>
                  <a:schemeClr val="tx1"/>
                </a:solidFill>
                <a:latin typeface="Arial" charset="0"/>
                <a:ea typeface="华文楷体" pitchFamily="2" charset="-122"/>
              </a:defRPr>
            </a:lvl5pPr>
            <a:lvl6pPr marL="2514600" indent="-228600" eaLnBrk="0" fontAlgn="base" hangingPunct="0">
              <a:spcBef>
                <a:spcPct val="0"/>
              </a:spcBef>
              <a:spcAft>
                <a:spcPct val="0"/>
              </a:spcAft>
              <a:defRPr sz="1600">
                <a:solidFill>
                  <a:schemeClr val="tx1"/>
                </a:solidFill>
                <a:latin typeface="Arial" charset="0"/>
                <a:ea typeface="华文楷体" pitchFamily="2" charset="-122"/>
              </a:defRPr>
            </a:lvl6pPr>
            <a:lvl7pPr marL="2971800" indent="-228600" eaLnBrk="0" fontAlgn="base" hangingPunct="0">
              <a:spcBef>
                <a:spcPct val="0"/>
              </a:spcBef>
              <a:spcAft>
                <a:spcPct val="0"/>
              </a:spcAft>
              <a:defRPr sz="1600">
                <a:solidFill>
                  <a:schemeClr val="tx1"/>
                </a:solidFill>
                <a:latin typeface="Arial" charset="0"/>
                <a:ea typeface="华文楷体" pitchFamily="2" charset="-122"/>
              </a:defRPr>
            </a:lvl7pPr>
            <a:lvl8pPr marL="3429000" indent="-228600" eaLnBrk="0" fontAlgn="base" hangingPunct="0">
              <a:spcBef>
                <a:spcPct val="0"/>
              </a:spcBef>
              <a:spcAft>
                <a:spcPct val="0"/>
              </a:spcAft>
              <a:defRPr sz="1600">
                <a:solidFill>
                  <a:schemeClr val="tx1"/>
                </a:solidFill>
                <a:latin typeface="Arial" charset="0"/>
                <a:ea typeface="华文楷体" pitchFamily="2" charset="-122"/>
              </a:defRPr>
            </a:lvl8pPr>
            <a:lvl9pPr marL="3886200" indent="-228600" eaLnBrk="0" fontAlgn="base" hangingPunct="0">
              <a:spcBef>
                <a:spcPct val="0"/>
              </a:spcBef>
              <a:spcAft>
                <a:spcPct val="0"/>
              </a:spcAft>
              <a:defRPr sz="1600">
                <a:solidFill>
                  <a:schemeClr val="tx1"/>
                </a:solidFill>
                <a:latin typeface="Arial" charset="0"/>
                <a:ea typeface="华文楷体" pitchFamily="2" charset="-122"/>
              </a:defRPr>
            </a:lvl9pPr>
          </a:lstStyle>
          <a:p>
            <a:pPr algn="ctr">
              <a:spcBef>
                <a:spcPct val="50000"/>
              </a:spcBef>
            </a:pPr>
            <a:r>
              <a:rPr lang="en-US" altLang="zh-CN" sz="1800" b="1">
                <a:latin typeface="Helvetica" pitchFamily="34" charset="0"/>
                <a:ea typeface="宋体" pitchFamily="2" charset="-122"/>
              </a:rPr>
              <a:t>Network</a:t>
            </a:r>
            <a:endParaRPr lang="en-US" altLang="zh-CN" sz="1800" b="1">
              <a:latin typeface="Courier" pitchFamily="18" charset="0"/>
              <a:ea typeface="宋体" pitchFamily="2" charset="-122"/>
            </a:endParaRPr>
          </a:p>
        </p:txBody>
      </p:sp>
      <p:pic>
        <p:nvPicPr>
          <p:cNvPr id="11277"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2601913"/>
            <a:ext cx="8429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78" name="Line 14"/>
          <p:cNvSpPr>
            <a:spLocks noChangeShapeType="1"/>
          </p:cNvSpPr>
          <p:nvPr/>
        </p:nvSpPr>
        <p:spPr bwMode="auto">
          <a:xfrm>
            <a:off x="6718300" y="2855913"/>
            <a:ext cx="338138" cy="20637"/>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5"/>
          <p:cNvSpPr>
            <a:spLocks noChangeShapeType="1"/>
          </p:cNvSpPr>
          <p:nvPr/>
        </p:nvSpPr>
        <p:spPr bwMode="auto">
          <a:xfrm>
            <a:off x="6735763" y="3743325"/>
            <a:ext cx="525462" cy="158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6"/>
          <p:cNvSpPr>
            <a:spLocks noChangeShapeType="1"/>
          </p:cNvSpPr>
          <p:nvPr/>
        </p:nvSpPr>
        <p:spPr bwMode="auto">
          <a:xfrm>
            <a:off x="6030913" y="3413125"/>
            <a:ext cx="684212"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1281" name="Picture 1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8175" y="3465513"/>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2"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700" y="2446338"/>
            <a:ext cx="742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3" name="Line 19"/>
          <p:cNvSpPr>
            <a:spLocks noChangeShapeType="1"/>
          </p:cNvSpPr>
          <p:nvPr/>
        </p:nvSpPr>
        <p:spPr bwMode="auto">
          <a:xfrm>
            <a:off x="6721475" y="2714625"/>
            <a:ext cx="1588" cy="1219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1284"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316547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85"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663" y="316547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86" name="Rectangle 22"/>
          <p:cNvSpPr>
            <a:spLocks noChangeArrowheads="1"/>
          </p:cNvSpPr>
          <p:nvPr/>
        </p:nvSpPr>
        <p:spPr bwMode="auto">
          <a:xfrm>
            <a:off x="2771775" y="3414713"/>
            <a:ext cx="146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A</a:t>
            </a:r>
            <a:endParaRPr lang="en-US" altLang="zh-CN">
              <a:solidFill>
                <a:srgbClr val="FFFFFF"/>
              </a:solidFill>
              <a:latin typeface="Helvetica" pitchFamily="34" charset="0"/>
              <a:ea typeface="宋体" pitchFamily="2" charset="-122"/>
            </a:endParaRPr>
          </a:p>
        </p:txBody>
      </p:sp>
      <p:pic>
        <p:nvPicPr>
          <p:cNvPr id="11287"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3665538"/>
            <a:ext cx="8429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88" name="Rectangle 24"/>
          <p:cNvSpPr>
            <a:spLocks noChangeArrowheads="1"/>
          </p:cNvSpPr>
          <p:nvPr/>
        </p:nvSpPr>
        <p:spPr bwMode="auto">
          <a:xfrm>
            <a:off x="742950" y="4919663"/>
            <a:ext cx="780891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535" tIns="41267" rIns="82535" bIns="41267"/>
          <a:lstStyle/>
          <a:p>
            <a:pPr marL="114300" lvl="1" defTabSz="915988">
              <a:lnSpc>
                <a:spcPct val="90000"/>
              </a:lnSpc>
              <a:spcBef>
                <a:spcPct val="15000"/>
              </a:spcBef>
              <a:spcAft>
                <a:spcPct val="15000"/>
              </a:spcAft>
              <a:buClr>
                <a:schemeClr val="accent2"/>
              </a:buClr>
            </a:pPr>
            <a:r>
              <a:rPr lang="zh-CN" altLang="en-US" sz="2200">
                <a:latin typeface="华文楷体" pitchFamily="2" charset="-122"/>
              </a:rPr>
              <a:t>在小型网络中适合设置静态路由。</a:t>
            </a:r>
          </a:p>
        </p:txBody>
      </p:sp>
      <p:sp>
        <p:nvSpPr>
          <p:cNvPr id="11289" name="Rectangle 25"/>
          <p:cNvSpPr>
            <a:spLocks noChangeArrowheads="1"/>
          </p:cNvSpPr>
          <p:nvPr/>
        </p:nvSpPr>
        <p:spPr bwMode="auto">
          <a:xfrm>
            <a:off x="5630863" y="3444875"/>
            <a:ext cx="146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1575"/>
              </a:lnSpc>
              <a:spcAft>
                <a:spcPts val="900"/>
              </a:spcAft>
              <a:tabLst>
                <a:tab pos="514350" algn="l"/>
                <a:tab pos="1028700" algn="l"/>
                <a:tab pos="1543050" algn="l"/>
              </a:tabLst>
            </a:pPr>
            <a:r>
              <a:rPr lang="en-US" altLang="zh-CN" b="1">
                <a:solidFill>
                  <a:srgbClr val="FFFFFF"/>
                </a:solidFill>
                <a:latin typeface="Helvetica" pitchFamily="34" charset="0"/>
                <a:ea typeface="宋体" pitchFamily="2" charset="-122"/>
              </a:rPr>
              <a:t>B</a:t>
            </a:r>
            <a:endParaRPr lang="en-US" altLang="zh-CN">
              <a:solidFill>
                <a:srgbClr val="FFFFFF"/>
              </a:solidFill>
              <a:latin typeface="Helvetica" pitchFamily="34" charset="0"/>
              <a:ea typeface="宋体" pitchFamily="2" charset="-122"/>
            </a:endParaRPr>
          </a:p>
        </p:txBody>
      </p:sp>
      <p:sp>
        <p:nvSpPr>
          <p:cNvPr id="11290" name="Rectangle 26"/>
          <p:cNvSpPr>
            <a:spLocks noChangeArrowheads="1"/>
          </p:cNvSpPr>
          <p:nvPr/>
        </p:nvSpPr>
        <p:spPr bwMode="auto">
          <a:xfrm>
            <a:off x="6351588" y="1868488"/>
            <a:ext cx="163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defTabSz="1028700">
              <a:lnSpc>
                <a:spcPts val="2000"/>
              </a:lnSpc>
              <a:tabLst>
                <a:tab pos="514350" algn="l"/>
                <a:tab pos="1028700" algn="l"/>
                <a:tab pos="1543050" algn="l"/>
              </a:tabLst>
            </a:pPr>
            <a:r>
              <a:rPr lang="en-US" altLang="zh-CN" sz="2000" b="1">
                <a:solidFill>
                  <a:srgbClr val="000000"/>
                </a:solidFill>
                <a:latin typeface="Helvetica" pitchFamily="34" charset="0"/>
                <a:ea typeface="宋体" pitchFamily="2" charset="-122"/>
              </a:rPr>
              <a:t>Stub Network</a:t>
            </a:r>
          </a:p>
        </p:txBody>
      </p:sp>
      <p:sp>
        <p:nvSpPr>
          <p:cNvPr id="11291" name="Line 27"/>
          <p:cNvSpPr>
            <a:spLocks noChangeShapeType="1"/>
          </p:cNvSpPr>
          <p:nvPr/>
        </p:nvSpPr>
        <p:spPr bwMode="auto">
          <a:xfrm>
            <a:off x="3382963" y="2678113"/>
            <a:ext cx="204311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1292" name="Line 28"/>
          <p:cNvSpPr>
            <a:spLocks noChangeShapeType="1"/>
          </p:cNvSpPr>
          <p:nvPr/>
        </p:nvSpPr>
        <p:spPr bwMode="auto">
          <a:xfrm>
            <a:off x="3382963" y="4183063"/>
            <a:ext cx="2043112" cy="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Geotel_cisco">
  <a:themeElements>
    <a:clrScheme name="">
      <a:dk1>
        <a:srgbClr val="000000"/>
      </a:dk1>
      <a:lt1>
        <a:srgbClr val="FFFFFF"/>
      </a:lt1>
      <a:dk2>
        <a:srgbClr val="000000"/>
      </a:dk2>
      <a:lt2>
        <a:srgbClr val="000000"/>
      </a:lt2>
      <a:accent1>
        <a:srgbClr val="006C88"/>
      </a:accent1>
      <a:accent2>
        <a:srgbClr val="D00E2E"/>
      </a:accent2>
      <a:accent3>
        <a:srgbClr val="FFFFFF"/>
      </a:accent3>
      <a:accent4>
        <a:srgbClr val="000000"/>
      </a:accent4>
      <a:accent5>
        <a:srgbClr val="AABAC3"/>
      </a:accent5>
      <a:accent6>
        <a:srgbClr val="BC0C29"/>
      </a:accent6>
      <a:hlink>
        <a:srgbClr val="FFFFFF"/>
      </a:hlink>
      <a:folHlink>
        <a:srgbClr val="02C8FE"/>
      </a:folHlink>
    </a:clrScheme>
    <a:fontScheme name="Geotel_cisco">
      <a:majorFont>
        <a:latin typeface="华文楷体"/>
        <a:ea typeface="华文楷体"/>
        <a:cs typeface=""/>
      </a:majorFont>
      <a:minorFont>
        <a:latin typeface="华文楷体"/>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73025" tIns="36512" rIns="73025" bIns="36512"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华文楷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73025" tIns="36512" rIns="73025" bIns="36512"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华文楷体" pitchFamily="2" charset="-122"/>
          </a:defRPr>
        </a:defPPr>
      </a:lstStyle>
    </a:lnDef>
  </a:objectDefaults>
  <a:extraClrSchemeLst>
    <a:extraClrScheme>
      <a:clrScheme name="Geotel_cisc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otel_cis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Geotel_cisc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otel_cisc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otel_cisc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otel_cisc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Geotel_cisc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思科</Template>
  <TotalTime>581</TotalTime>
  <Words>1481</Words>
  <Application>Microsoft Office PowerPoint</Application>
  <PresentationFormat>全屏显示(4:3)</PresentationFormat>
  <Paragraphs>168</Paragraphs>
  <Slides>18</Slides>
  <Notes>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Geotel_cisco</vt:lpstr>
      <vt:lpstr>路由协议</vt:lpstr>
      <vt:lpstr>PowerPoint 演示文稿</vt:lpstr>
      <vt:lpstr>路由器是如何进行选路？</vt:lpstr>
      <vt:lpstr>什么是路由</vt:lpstr>
      <vt:lpstr>管理距离 Administrative Distances </vt:lpstr>
      <vt:lpstr>路由的不可信度</vt:lpstr>
      <vt:lpstr>一些常用路由协议默认的AD值 </vt:lpstr>
      <vt:lpstr>静态路由和动态路由</vt:lpstr>
      <vt:lpstr>静态路由</vt:lpstr>
      <vt:lpstr>静态路由优缺点</vt:lpstr>
      <vt:lpstr>静态路由的应用场合</vt:lpstr>
      <vt:lpstr>静态路由的配置</vt:lpstr>
      <vt:lpstr>静态路由的例子</vt:lpstr>
      <vt:lpstr>静态路由的例子</vt:lpstr>
      <vt:lpstr>静态路由的删除</vt:lpstr>
      <vt:lpstr>缺省静态路由</vt:lpstr>
      <vt:lpstr>缺省路由</vt:lpstr>
      <vt:lpstr>缺省路由注意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静态路由实验</dc:title>
  <dc:creator>xd</dc:creator>
  <cp:lastModifiedBy>Microsoft</cp:lastModifiedBy>
  <cp:revision>86</cp:revision>
  <dcterms:created xsi:type="dcterms:W3CDTF">2003-01-13T21:26:06Z</dcterms:created>
  <dcterms:modified xsi:type="dcterms:W3CDTF">2011-03-10T11:58:48Z</dcterms:modified>
</cp:coreProperties>
</file>