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AFD314-F901-4AB5-AE35-A68CBDB737B6}" type="datetimeFigureOut">
              <a:rPr lang="zh-CN" altLang="en-US" smtClean="0"/>
              <a:t>2011/2/27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85FED0-3CCE-46E8-9E43-73B52894A4CA}" type="slidenum">
              <a:rPr lang="zh-CN" altLang="en-US" smtClean="0"/>
              <a:t>‹#›</a:t>
            </a:fld>
            <a:endParaRPr lang="zh-CN" altLang="en-US"/>
          </a:p>
        </p:txBody>
      </p:sp>
    </p:spTree>
    <p:extLst>
      <p:ext uri="{BB962C8B-B14F-4D97-AF65-F5344CB8AC3E}">
        <p14:creationId xmlns:p14="http://schemas.microsoft.com/office/powerpoint/2010/main" val="389883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6FF46-2835-482B-90F0-A19BD08DA472}" type="slidenum">
              <a:rPr lang="zh-CN" altLang="en-US">
                <a:solidFill>
                  <a:prstClr val="black"/>
                </a:solidFill>
              </a:rPr>
              <a:pPr/>
              <a:t>2</a:t>
            </a:fld>
            <a:endParaRPr lang="en-US" altLang="zh-CN">
              <a:solidFill>
                <a:prstClr val="black"/>
              </a:solidFill>
            </a:endParaRPr>
          </a:p>
        </p:txBody>
      </p:sp>
      <p:sp>
        <p:nvSpPr>
          <p:cNvPr id="178178" name="Rectangle 2"/>
          <p:cNvSpPr>
            <a:spLocks noRot="1" noChangeArrowheads="1" noTextEdit="1"/>
          </p:cNvSpPr>
          <p:nvPr>
            <p:ph type="sldImg"/>
          </p:nvPr>
        </p:nvSpPr>
        <p:spPr>
          <a:xfrm>
            <a:off x="1366838" y="457200"/>
            <a:ext cx="4065587" cy="3049588"/>
          </a:xfrm>
          <a:ln/>
        </p:spPr>
      </p:sp>
      <p:sp>
        <p:nvSpPr>
          <p:cNvPr id="178179"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Purpose:</a:t>
            </a:r>
            <a:r>
              <a:rPr lang="en-US" altLang="zh-CN">
                <a:solidFill>
                  <a:srgbClr val="000000"/>
                </a:solidFill>
              </a:rPr>
              <a:t> This figure introduces the distance vector routing algorithm, the first of the classes of routing protocols, and outlines how it operates. 	</a:t>
            </a:r>
            <a:endParaRPr lang="en-US" altLang="zh-CN" b="1"/>
          </a:p>
          <a:p>
            <a:pPr defTabSz="1020763">
              <a:lnSpc>
                <a:spcPct val="96000"/>
              </a:lnSpc>
              <a:spcAft>
                <a:spcPts val="600"/>
              </a:spcAft>
            </a:pPr>
            <a:r>
              <a:rPr lang="en-US" altLang="zh-CN" b="1">
                <a:solidFill>
                  <a:srgbClr val="000000"/>
                </a:solidFill>
              </a:rPr>
              <a:t>Emphasize:</a:t>
            </a:r>
            <a:r>
              <a:rPr lang="en-US" altLang="zh-CN">
                <a:solidFill>
                  <a:srgbClr val="000000"/>
                </a:solidFill>
              </a:rPr>
              <a:t> Distance vector algorithms do not allow a router to know the exact topology of an internetwork.</a:t>
            </a:r>
          </a:p>
          <a:p>
            <a:pPr defTabSz="1020763">
              <a:lnSpc>
                <a:spcPct val="96000"/>
              </a:lnSpc>
              <a:spcAft>
                <a:spcPts val="600"/>
              </a:spcAft>
            </a:pPr>
            <a:r>
              <a:rPr lang="en-US" altLang="zh-CN">
                <a:solidFill>
                  <a:srgbClr val="000000"/>
                </a:solidFill>
              </a:rPr>
              <a:t>This information is somewhat analogous to the information found on signs at a highway intersection. A sign points toward a road leading away from the intersection and indicates the distance to the destination. </a:t>
            </a:r>
          </a:p>
          <a:p>
            <a:pPr defTabSz="1020763">
              <a:lnSpc>
                <a:spcPct val="96000"/>
              </a:lnSpc>
              <a:spcAft>
                <a:spcPts val="600"/>
              </a:spcAft>
            </a:pPr>
            <a:r>
              <a:rPr lang="en-US" altLang="zh-CN">
                <a:solidFill>
                  <a:srgbClr val="000000"/>
                </a:solidFill>
              </a:rPr>
              <a:t>Further down the highway, another sign also points toward the destination, but now the distance to the destination is shorter. </a:t>
            </a:r>
          </a:p>
          <a:p>
            <a:pPr defTabSz="1020763"/>
            <a:r>
              <a:rPr lang="en-US" altLang="zh-CN">
                <a:solidFill>
                  <a:srgbClr val="000000"/>
                </a:solidFill>
              </a:rPr>
              <a:t>So long as each successive point on the path shows that the distance to the destination is successively shorter, the traffic is following the best path.	</a:t>
            </a:r>
            <a:endParaRPr lang="en-US" altLang="zh-CN" b="1"/>
          </a:p>
          <a:p>
            <a:pPr defTabSz="1020763"/>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FD677D-9477-4F40-BC1C-26A95E285C52}" type="slidenum">
              <a:rPr lang="zh-CN" altLang="en-US">
                <a:solidFill>
                  <a:prstClr val="black"/>
                </a:solidFill>
              </a:rPr>
              <a:pPr/>
              <a:t>13</a:t>
            </a:fld>
            <a:endParaRPr lang="en-US" altLang="zh-CN">
              <a:solidFill>
                <a:prstClr val="black"/>
              </a:solidFill>
            </a:endParaRPr>
          </a:p>
        </p:txBody>
      </p:sp>
      <p:sp>
        <p:nvSpPr>
          <p:cNvPr id="200706" name="Rectangle 2"/>
          <p:cNvSpPr>
            <a:spLocks noRot="1" noChangeArrowheads="1" noTextEdit="1"/>
          </p:cNvSpPr>
          <p:nvPr>
            <p:ph type="sldImg"/>
          </p:nvPr>
        </p:nvSpPr>
        <p:spPr>
          <a:xfrm>
            <a:off x="1366838" y="457200"/>
            <a:ext cx="4065587" cy="3049588"/>
          </a:xfrm>
          <a:ln/>
        </p:spPr>
      </p:sp>
      <p:sp>
        <p:nvSpPr>
          <p:cNvPr id="200707"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Slide 3 of 4:</a:t>
            </a:r>
            <a:endParaRPr lang="en-US" altLang="zh-CN"/>
          </a:p>
          <a:p>
            <a:pPr defTabSz="1020763">
              <a:lnSpc>
                <a:spcPct val="96000"/>
              </a:lnSpc>
              <a:spcAft>
                <a:spcPts val="600"/>
              </a:spcAft>
            </a:pPr>
            <a:r>
              <a:rPr lang="en-US" altLang="zh-CN" b="1">
                <a:solidFill>
                  <a:srgbClr val="000000"/>
                </a:solidFill>
              </a:rPr>
              <a:t>Emphasize:</a:t>
            </a:r>
            <a:r>
              <a:rPr lang="en-US" altLang="zh-CN">
                <a:solidFill>
                  <a:srgbClr val="000000"/>
                </a:solidFill>
              </a:rPr>
              <a:t> Because router B</a:t>
            </a:r>
            <a:r>
              <a:rPr lang="en-US" altLang="zh-CN">
                <a:solidFill>
                  <a:srgbClr val="000000"/>
                </a:solidFill>
                <a:latin typeface="Times"/>
              </a:rPr>
              <a:t>’</a:t>
            </a:r>
            <a:r>
              <a:rPr lang="en-US" altLang="zh-CN">
                <a:solidFill>
                  <a:srgbClr val="000000"/>
                </a:solidFill>
              </a:rPr>
              <a:t>s routing table indicates a path to network 10.4.0.0, router C believes it now has a viable path to 10.4.0.0 through router B. Router C updates its routing table to reflect a path to network 10.4.0.0 with a hop count of 2. </a:t>
            </a:r>
          </a:p>
          <a:p>
            <a:pPr defTabSz="1020763"/>
            <a:endParaRPr lang="en-US" altLang="zh-CN"/>
          </a:p>
          <a:p>
            <a:pPr defTabSz="1020763"/>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F0C8E-3211-403A-9B3A-05ED23D06CA9}" type="slidenum">
              <a:rPr lang="zh-CN" altLang="en-US">
                <a:solidFill>
                  <a:prstClr val="black"/>
                </a:solidFill>
              </a:rPr>
              <a:pPr/>
              <a:t>14</a:t>
            </a:fld>
            <a:endParaRPr lang="en-US" altLang="zh-CN">
              <a:solidFill>
                <a:prstClr val="black"/>
              </a:solidFill>
            </a:endParaRPr>
          </a:p>
        </p:txBody>
      </p:sp>
      <p:sp>
        <p:nvSpPr>
          <p:cNvPr id="202754" name="Rectangle 2"/>
          <p:cNvSpPr>
            <a:spLocks noRot="1" noChangeArrowheads="1" noTextEdit="1"/>
          </p:cNvSpPr>
          <p:nvPr>
            <p:ph type="sldImg"/>
          </p:nvPr>
        </p:nvSpPr>
        <p:spPr>
          <a:xfrm>
            <a:off x="1366838" y="457200"/>
            <a:ext cx="4065587" cy="3049588"/>
          </a:xfrm>
          <a:ln/>
        </p:spPr>
      </p:sp>
      <p:sp>
        <p:nvSpPr>
          <p:cNvPr id="202755"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Slide 4 of 4:</a:t>
            </a:r>
            <a:endParaRPr lang="en-US" altLang="zh-CN"/>
          </a:p>
          <a:p>
            <a:pPr defTabSz="1020763"/>
            <a:r>
              <a:rPr lang="en-US" altLang="zh-CN" b="1">
                <a:solidFill>
                  <a:srgbClr val="000000"/>
                </a:solidFill>
              </a:rPr>
              <a:t>Emphasize:</a:t>
            </a:r>
            <a:r>
              <a:rPr lang="en-US" altLang="zh-CN">
                <a:solidFill>
                  <a:srgbClr val="000000"/>
                </a:solidFill>
              </a:rPr>
              <a:t> In Layer 4, router A receives the new routing table from router B, detects the modified distance vector to network 10.4.0.0, and recalculates its own distance vector to network 10.4.0.0 as 3. 	</a:t>
            </a:r>
            <a:endParaRPr lang="en-US" altLang="zh-CN" b="1"/>
          </a:p>
          <a:p>
            <a:pPr defTabSz="1020763">
              <a:lnSpc>
                <a:spcPct val="96000"/>
              </a:lnSpc>
              <a:spcAft>
                <a:spcPts val="600"/>
              </a:spcAft>
            </a:pPr>
            <a:r>
              <a:rPr lang="en-US" altLang="zh-CN">
                <a:solidFill>
                  <a:srgbClr val="000000"/>
                </a:solidFill>
              </a:rPr>
              <a:t>If all routers in an internetwork do not have up-to-date, accurate information about the state of the internetwork, they might use incorrect routing information to make a routing decision. </a:t>
            </a:r>
          </a:p>
          <a:p>
            <a:pPr defTabSz="1020763"/>
            <a:r>
              <a:rPr lang="en-US" altLang="zh-CN"/>
              <a:t>The use of incorrect information might cause packets to take less-than-optimum paths or paths that return packets to routers that they have already visited.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90BE72-8002-4EF5-9B82-541417C8890C}" type="slidenum">
              <a:rPr lang="zh-CN" altLang="en-US">
                <a:solidFill>
                  <a:prstClr val="black"/>
                </a:solidFill>
              </a:rPr>
              <a:pPr/>
              <a:t>15</a:t>
            </a:fld>
            <a:endParaRPr lang="en-US" altLang="zh-CN">
              <a:solidFill>
                <a:prstClr val="black"/>
              </a:solidFill>
            </a:endParaRPr>
          </a:p>
        </p:txBody>
      </p:sp>
      <p:sp>
        <p:nvSpPr>
          <p:cNvPr id="204802" name="Rectangle 2"/>
          <p:cNvSpPr>
            <a:spLocks noRot="1" noChangeArrowheads="1" noTextEdit="1"/>
          </p:cNvSpPr>
          <p:nvPr>
            <p:ph type="sldImg"/>
          </p:nvPr>
        </p:nvSpPr>
        <p:spPr>
          <a:xfrm>
            <a:off x="1366838" y="457200"/>
            <a:ext cx="4065587" cy="3049588"/>
          </a:xfrm>
          <a:ln/>
        </p:spPr>
      </p:sp>
      <p:sp>
        <p:nvSpPr>
          <p:cNvPr id="204803"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Purpose:</a:t>
            </a:r>
            <a:r>
              <a:rPr lang="en-US" altLang="zh-CN">
                <a:solidFill>
                  <a:srgbClr val="000000"/>
                </a:solidFill>
              </a:rPr>
              <a:t> This figure describes another of the general problems that a distance vector protocol could face without the corrective influence of some countermeasure.	</a:t>
            </a:r>
            <a:endParaRPr lang="en-US" altLang="zh-CN" b="1"/>
          </a:p>
          <a:p>
            <a:pPr defTabSz="1020763">
              <a:lnSpc>
                <a:spcPct val="96000"/>
              </a:lnSpc>
              <a:spcAft>
                <a:spcPts val="600"/>
              </a:spcAft>
            </a:pPr>
            <a:r>
              <a:rPr lang="en-US" altLang="zh-CN" b="1">
                <a:solidFill>
                  <a:srgbClr val="000000"/>
                </a:solidFill>
              </a:rPr>
              <a:t>Emphasize:</a:t>
            </a:r>
            <a:r>
              <a:rPr lang="en-US" altLang="zh-CN">
                <a:solidFill>
                  <a:srgbClr val="000000"/>
                </a:solidFill>
              </a:rPr>
              <a:t> Both routers conclude that the best path to network 10.4.0.0 is through each other and continue to bounce packets destined for network 10.4.0.0 between each other, incrementing the distance vector by 1 each time. </a:t>
            </a:r>
          </a:p>
          <a:p>
            <a:pPr defTabSz="1020763">
              <a:lnSpc>
                <a:spcPct val="96000"/>
              </a:lnSpc>
              <a:spcAft>
                <a:spcPts val="600"/>
              </a:spcAft>
            </a:pPr>
            <a:r>
              <a:rPr lang="en-US" altLang="zh-CN">
                <a:solidFill>
                  <a:srgbClr val="000000"/>
                </a:solidFill>
              </a:rPr>
              <a:t>This condition, called count-to-infinity, continuously loops packets around the network, despite the fundamental fact that the destination network 10.4.0.0 is down. While the routers are counting to infinity, the invalid information allows a routing loop to exist. </a:t>
            </a:r>
          </a:p>
          <a:p>
            <a:pPr defTabSz="1020763"/>
            <a:r>
              <a:rPr lang="en-US" altLang="zh-CN">
                <a:solidFill>
                  <a:srgbClr val="000000"/>
                </a:solidFill>
              </a:rPr>
              <a:t>A related concept is the Time-to-Live (TTL) parameter. The TTL is a packet parameter that decreases each time a router processes the packet. When the TTL reaches zero, a router discards or drops the packet without forwarding it. A packet caught in a routing loop is removed from the internetwork when its TTL expires.	</a:t>
            </a:r>
            <a:endParaRPr lang="en-US" altLang="zh-CN" b="1"/>
          </a:p>
          <a:p>
            <a:pPr defTabSz="1020763"/>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EA2578-7AF4-47FE-B7CD-66ABA21069C4}" type="slidenum">
              <a:rPr lang="zh-CN" altLang="en-US">
                <a:solidFill>
                  <a:prstClr val="black"/>
                </a:solidFill>
              </a:rPr>
              <a:pPr/>
              <a:t>16</a:t>
            </a:fld>
            <a:endParaRPr lang="en-US" altLang="zh-CN">
              <a:solidFill>
                <a:prstClr val="black"/>
              </a:solidFill>
            </a:endParaRPr>
          </a:p>
        </p:txBody>
      </p:sp>
      <p:sp>
        <p:nvSpPr>
          <p:cNvPr id="154626" name="Rectangle 2"/>
          <p:cNvSpPr>
            <a:spLocks noChangeAspect="1" noChangeArrowheads="1"/>
          </p:cNvSpPr>
          <p:nvPr>
            <p:ph type="sldImg"/>
          </p:nvPr>
        </p:nvSpPr>
        <p:spPr bwMode="auto">
          <a:xfrm>
            <a:off x="1092200" y="301625"/>
            <a:ext cx="4700588" cy="3525838"/>
          </a:xfrm>
          <a:prstGeom prst="rect">
            <a:avLst/>
          </a:prstGeom>
          <a:noFill/>
          <a:extLst>
            <a:ext uri="{909E8E84-426E-40DD-AFC4-6F175D3DCCD1}">
              <a14:hiddenFill xmlns:a14="http://schemas.microsoft.com/office/drawing/2010/main">
                <a:solidFill>
                  <a:srgbClr val="FFFFFF"/>
                </a:solidFill>
              </a14:hiddenFill>
            </a:ext>
          </a:extLst>
        </p:spPr>
      </p:sp>
      <p:sp>
        <p:nvSpPr>
          <p:cNvPr id="154627" name="Rectangle 3"/>
          <p:cNvSpPr>
            <a:spLocks noChangeArrowheads="1"/>
          </p:cNvSpPr>
          <p:nvPr>
            <p:ph type="body" idx="1"/>
          </p:nvPr>
        </p:nvSpPr>
        <p:spPr bwMode="auto">
          <a:xfrm>
            <a:off x="523875" y="4052888"/>
            <a:ext cx="5835650" cy="4579937"/>
          </a:xfrm>
          <a:prstGeom prst="rect">
            <a:avLst/>
          </a:prstGeom>
          <a:solidFill>
            <a:srgbClr val="FFFFFF"/>
          </a:solidFill>
          <a:ln>
            <a:solidFill>
              <a:srgbClr val="000000"/>
            </a:solidFill>
            <a:miter lim="800000"/>
            <a:headEnd/>
            <a:tailEnd/>
          </a:ln>
        </p:spPr>
        <p:txBody>
          <a:bodyPr lIns="86493" tIns="43247" rIns="86493" bIns="43247"/>
          <a:lstStyle/>
          <a:p>
            <a:r>
              <a:rPr lang="en-US" altLang="zh-CN" b="1">
                <a:solidFill>
                  <a:srgbClr val="000000"/>
                </a:solidFill>
              </a:rPr>
              <a:t>Slide 4 of 4</a:t>
            </a:r>
            <a:endParaRPr lang="en-US" altLang="zh-CN"/>
          </a:p>
          <a:p>
            <a:r>
              <a:rPr lang="en-US" altLang="zh-CN" b="1">
                <a:solidFill>
                  <a:srgbClr val="000000"/>
                </a:solidFill>
              </a:rPr>
              <a:t>Emphasize:</a:t>
            </a:r>
            <a:r>
              <a:rPr lang="en-US" altLang="zh-CN">
                <a:solidFill>
                  <a:srgbClr val="000000"/>
                </a:solidFill>
              </a:rPr>
              <a:t> In Layer 4, router A receives the new routing table from router B, detects the modified distance vector to network 10.4.0.0, and recalculates its own distance vector to network 10.4.0.0 as 3.</a:t>
            </a:r>
          </a:p>
          <a:p>
            <a:r>
              <a:rPr lang="en-US" altLang="zh-CN">
                <a:solidFill>
                  <a:srgbClr val="000000"/>
                </a:solidFill>
              </a:rPr>
              <a:t>If all routers in an internetwork do not have up-to-date, accurate information about the state of the internetwork, they might use incorrect routing information to make a routing decision.</a:t>
            </a:r>
          </a:p>
          <a:p>
            <a:pPr>
              <a:lnSpc>
                <a:spcPct val="96000"/>
              </a:lnSpc>
              <a:spcAft>
                <a:spcPts val="600"/>
              </a:spcAft>
            </a:pPr>
            <a:r>
              <a:rPr lang="en-US" altLang="zh-CN"/>
              <a:t>The use of incorrect information might cause packets to take less-than-optimum paths or paths that return packets to routers that they have already visited.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9F2201-CA0A-4984-A687-ADA7EC9EDFC1}" type="slidenum">
              <a:rPr lang="zh-CN" altLang="en-US">
                <a:solidFill>
                  <a:prstClr val="black"/>
                </a:solidFill>
              </a:rPr>
              <a:pPr/>
              <a:t>18</a:t>
            </a:fld>
            <a:endParaRPr lang="en-US" altLang="zh-CN">
              <a:solidFill>
                <a:prstClr val="black"/>
              </a:solidFill>
            </a:endParaRPr>
          </a:p>
        </p:txBody>
      </p:sp>
      <p:sp>
        <p:nvSpPr>
          <p:cNvPr id="181250" name="Rectangle 2"/>
          <p:cNvSpPr>
            <a:spLocks noRot="1" noChangeArrowheads="1" noTextEdit="1"/>
          </p:cNvSpPr>
          <p:nvPr>
            <p:ph type="sldImg"/>
          </p:nvPr>
        </p:nvSpPr>
        <p:spPr>
          <a:xfrm>
            <a:off x="1366838" y="457200"/>
            <a:ext cx="4065587" cy="3049588"/>
          </a:xfrm>
          <a:ln/>
        </p:spPr>
      </p:sp>
      <p:sp>
        <p:nvSpPr>
          <p:cNvPr id="181251"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Purpose:</a:t>
            </a:r>
            <a:r>
              <a:rPr lang="en-US" altLang="zh-CN">
                <a:solidFill>
                  <a:srgbClr val="000000"/>
                </a:solidFill>
              </a:rPr>
              <a:t> This figure introduces the corrective measure known as </a:t>
            </a:r>
            <a:r>
              <a:rPr lang="en-US" altLang="zh-CN">
                <a:solidFill>
                  <a:srgbClr val="000000"/>
                </a:solidFill>
                <a:latin typeface="Times"/>
              </a:rPr>
              <a:t>“</a:t>
            </a:r>
            <a:r>
              <a:rPr lang="en-US" altLang="zh-CN">
                <a:solidFill>
                  <a:srgbClr val="000000"/>
                </a:solidFill>
              </a:rPr>
              <a:t>split horizon.</a:t>
            </a:r>
            <a:r>
              <a:rPr lang="en-US" altLang="zh-CN">
                <a:solidFill>
                  <a:srgbClr val="000000"/>
                </a:solidFill>
                <a:latin typeface="Times"/>
              </a:rPr>
              <a:t>”</a:t>
            </a:r>
            <a:r>
              <a:rPr lang="en-US" altLang="zh-CN">
                <a:solidFill>
                  <a:srgbClr val="000000"/>
                </a:solidFill>
              </a:rPr>
              <a:t> The split horizon technique attempts to solve routing loops.</a:t>
            </a:r>
          </a:p>
          <a:p>
            <a:pPr defTabSz="1020763"/>
            <a:r>
              <a:rPr lang="en-US" altLang="zh-CN" b="1">
                <a:solidFill>
                  <a:srgbClr val="000000"/>
                </a:solidFill>
              </a:rPr>
              <a:t>Emphaisze:</a:t>
            </a:r>
            <a:r>
              <a:rPr lang="en-US" altLang="zh-CN">
                <a:solidFill>
                  <a:srgbClr val="000000"/>
                </a:solidFill>
              </a:rPr>
              <a:t> The split horizon technique attempts to eliminate routing loops and speed up convergence. The rule of split horizon is that it is never useful to send information about a route back in the direction from which the original packet came. In the example:</a:t>
            </a:r>
          </a:p>
          <a:p>
            <a:pPr marL="339725" lvl="1" indent="-120650" defTabSz="1020763">
              <a:lnSpc>
                <a:spcPct val="96000"/>
              </a:lnSpc>
              <a:spcAft>
                <a:spcPts val="600"/>
              </a:spcAft>
            </a:pPr>
            <a:r>
              <a:rPr lang="en-US" altLang="zh-CN">
                <a:solidFill>
                  <a:srgbClr val="000000"/>
                </a:solidFill>
              </a:rPr>
              <a:t>Router C originally announced a route to network 10.4.0.0 to router B. It makes no sense for router B to announce to router C that router B has access to network 10.4.0.0 through router C. </a:t>
            </a:r>
          </a:p>
          <a:p>
            <a:pPr marL="339725" lvl="1" indent="-120650" defTabSz="1020763">
              <a:lnSpc>
                <a:spcPct val="96000"/>
              </a:lnSpc>
              <a:spcAft>
                <a:spcPts val="600"/>
              </a:spcAft>
            </a:pPr>
            <a:r>
              <a:rPr lang="en-US" altLang="zh-CN">
                <a:solidFill>
                  <a:srgbClr val="000000"/>
                </a:solidFill>
              </a:rPr>
              <a:t>Given that router B passed the announcement of its route to network 10.4.0.0 to router A, it makes no sense for router A to announce its distance from network 10.4.0.0 to router B.</a:t>
            </a:r>
          </a:p>
          <a:p>
            <a:pPr marL="339725" lvl="1" indent="-120650" defTabSz="1020763">
              <a:lnSpc>
                <a:spcPct val="96000"/>
              </a:lnSpc>
              <a:spcAft>
                <a:spcPts val="600"/>
              </a:spcAft>
            </a:pPr>
            <a:r>
              <a:rPr lang="en-US" altLang="zh-CN">
                <a:solidFill>
                  <a:srgbClr val="000000"/>
                </a:solidFill>
              </a:rPr>
              <a:t>Because router B has no alternative path to network 10.4.0.0, router B concludes that network 10.4.0.0 is inaccessible.</a:t>
            </a:r>
          </a:p>
          <a:p>
            <a:pPr defTabSz="1020763">
              <a:lnSpc>
                <a:spcPct val="96000"/>
              </a:lnSpc>
              <a:spcAft>
                <a:spcPts val="600"/>
              </a:spcAft>
            </a:pPr>
            <a:r>
              <a:rPr lang="en-US" altLang="zh-CN">
                <a:solidFill>
                  <a:srgbClr val="000000"/>
                </a:solidFill>
              </a:rPr>
              <a:t>In its basic form, the split horizon technique simply omits from the message any information about destinations routed on the link. This strategy relies either on routes never being announced or on old announcements fading away through a timeout mechanism.</a:t>
            </a:r>
          </a:p>
          <a:p>
            <a:pPr defTabSz="1020763"/>
            <a:r>
              <a:rPr lang="en-US" altLang="zh-CN">
                <a:solidFill>
                  <a:srgbClr val="000000"/>
                </a:solidFill>
              </a:rPr>
              <a:t>Split horizon also improves performance by eliminating unnecessary routing updates. Under normal circumstances, sending routing information back to the source of the information is unnecessary.	</a:t>
            </a:r>
            <a:endParaRPr lang="en-US" altLang="zh-CN" b="1"/>
          </a:p>
          <a:p>
            <a:pPr defTabSz="1020763"/>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DA7FD-BEF0-4886-AEBD-6618EE71A908}" type="slidenum">
              <a:rPr lang="zh-CN" altLang="en-US">
                <a:solidFill>
                  <a:prstClr val="black"/>
                </a:solidFill>
              </a:rPr>
              <a:pPr/>
              <a:t>19</a:t>
            </a:fld>
            <a:endParaRPr lang="en-US" altLang="zh-CN">
              <a:solidFill>
                <a:prstClr val="black"/>
              </a:solidFill>
            </a:endParaRPr>
          </a:p>
        </p:txBody>
      </p:sp>
      <p:sp>
        <p:nvSpPr>
          <p:cNvPr id="183298" name="Rectangle 2"/>
          <p:cNvSpPr>
            <a:spLocks noRot="1" noChangeArrowheads="1" noTextEdit="1"/>
          </p:cNvSpPr>
          <p:nvPr>
            <p:ph type="sldImg"/>
          </p:nvPr>
        </p:nvSpPr>
        <p:spPr>
          <a:xfrm>
            <a:off x="1366838" y="457200"/>
            <a:ext cx="4065587" cy="3049588"/>
          </a:xfrm>
          <a:ln/>
        </p:spPr>
      </p:sp>
      <p:sp>
        <p:nvSpPr>
          <p:cNvPr id="183299"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Purpose:</a:t>
            </a:r>
            <a:r>
              <a:rPr lang="en-US" altLang="zh-CN">
                <a:solidFill>
                  <a:srgbClr val="000000"/>
                </a:solidFill>
              </a:rPr>
              <a:t> This figure expands on the split horizon technique by adding the concept of poisonous reverse updates. 	</a:t>
            </a:r>
            <a:endParaRPr lang="en-US" altLang="zh-CN" b="1"/>
          </a:p>
          <a:p>
            <a:pPr defTabSz="1020763"/>
            <a:r>
              <a:rPr lang="en-US" altLang="zh-CN" b="1">
                <a:solidFill>
                  <a:srgbClr val="000000"/>
                </a:solidFill>
              </a:rPr>
              <a:t>Emphasize:</a:t>
            </a:r>
            <a:r>
              <a:rPr lang="en-US" altLang="zh-CN">
                <a:solidFill>
                  <a:srgbClr val="000000"/>
                </a:solidFill>
              </a:rPr>
              <a:t> Route poisoning closes the potential for longer routing loops. Fast convergence minimizes the chance for a routing loop to occur, but even the smallest interval leaves the possibility open. With a poison route in place, router B can maintain a steadfast entry that network 10.4.0.0 is indeed down.	</a:t>
            </a:r>
            <a:endParaRPr lang="en-US" altLang="zh-CN" b="1"/>
          </a:p>
          <a:p>
            <a:pPr defTabSz="1020763"/>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70717-45D9-4EE3-A516-FC6A1EC9D9D1}" type="slidenum">
              <a:rPr lang="zh-CN" altLang="en-US">
                <a:solidFill>
                  <a:prstClr val="black"/>
                </a:solidFill>
              </a:rPr>
              <a:pPr/>
              <a:t>20</a:t>
            </a:fld>
            <a:endParaRPr lang="en-US" altLang="zh-CN">
              <a:solidFill>
                <a:prstClr val="black"/>
              </a:solidFill>
            </a:endParaRPr>
          </a:p>
        </p:txBody>
      </p:sp>
      <p:sp>
        <p:nvSpPr>
          <p:cNvPr id="185346" name="Rectangle 2"/>
          <p:cNvSpPr>
            <a:spLocks noRot="1" noChangeArrowheads="1" noTextEdit="1"/>
          </p:cNvSpPr>
          <p:nvPr>
            <p:ph type="sldImg"/>
          </p:nvPr>
        </p:nvSpPr>
        <p:spPr>
          <a:xfrm>
            <a:off x="1366838" y="457200"/>
            <a:ext cx="4065587" cy="3049588"/>
          </a:xfrm>
          <a:ln/>
        </p:spPr>
      </p:sp>
      <p:sp>
        <p:nvSpPr>
          <p:cNvPr id="185347"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Purpose:</a:t>
            </a:r>
            <a:r>
              <a:rPr lang="en-US" altLang="zh-CN">
                <a:solidFill>
                  <a:srgbClr val="000000"/>
                </a:solidFill>
              </a:rPr>
              <a:t> This figure explains poison reverse.. 	</a:t>
            </a:r>
            <a:endParaRPr lang="en-US" altLang="zh-CN" b="1"/>
          </a:p>
          <a:p>
            <a:pPr defTabSz="1020763"/>
            <a:r>
              <a:rPr lang="en-US" altLang="zh-CN" b="1">
                <a:solidFill>
                  <a:srgbClr val="000000"/>
                </a:solidFill>
              </a:rPr>
              <a:t>Emphasize:</a:t>
            </a:r>
            <a:r>
              <a:rPr lang="en-US" altLang="zh-CN">
                <a:solidFill>
                  <a:srgbClr val="000000"/>
                </a:solidFill>
              </a:rPr>
              <a:t> Poison reverse overrides the split horizon solution.</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B259D-7400-4E37-8C75-EE37A5E33FF2}" type="slidenum">
              <a:rPr lang="zh-CN" altLang="en-US">
                <a:solidFill>
                  <a:prstClr val="black"/>
                </a:solidFill>
              </a:rPr>
              <a:pPr/>
              <a:t>21</a:t>
            </a:fld>
            <a:endParaRPr lang="en-US" altLang="zh-CN">
              <a:solidFill>
                <a:prstClr val="black"/>
              </a:solidFill>
            </a:endParaRPr>
          </a:p>
        </p:txBody>
      </p:sp>
      <p:sp>
        <p:nvSpPr>
          <p:cNvPr id="187394" name="Rectangle 2"/>
          <p:cNvSpPr>
            <a:spLocks noRot="1" noChangeArrowheads="1" noTextEdit="1"/>
          </p:cNvSpPr>
          <p:nvPr>
            <p:ph type="sldImg"/>
          </p:nvPr>
        </p:nvSpPr>
        <p:spPr>
          <a:xfrm>
            <a:off x="1366838" y="457200"/>
            <a:ext cx="4065587" cy="3049588"/>
          </a:xfrm>
          <a:ln/>
        </p:spPr>
      </p:sp>
      <p:sp>
        <p:nvSpPr>
          <p:cNvPr id="187395"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Purpose:</a:t>
            </a:r>
            <a:r>
              <a:rPr lang="en-US" altLang="zh-CN">
                <a:solidFill>
                  <a:srgbClr val="000000"/>
                </a:solidFill>
              </a:rPr>
              <a:t> This figure describes how hold-down timers avoid the general problems that a routing protocol could face.	</a:t>
            </a:r>
            <a:endParaRPr lang="en-US" altLang="zh-CN" b="1"/>
          </a:p>
          <a:p>
            <a:pPr defTabSz="1020763">
              <a:lnSpc>
                <a:spcPct val="96000"/>
              </a:lnSpc>
              <a:spcAft>
                <a:spcPts val="600"/>
              </a:spcAft>
            </a:pPr>
            <a:r>
              <a:rPr lang="en-US" altLang="zh-CN" b="1">
                <a:solidFill>
                  <a:srgbClr val="000000"/>
                </a:solidFill>
              </a:rPr>
              <a:t>Emphasize:</a:t>
            </a:r>
            <a:r>
              <a:rPr lang="en-US" altLang="zh-CN">
                <a:solidFill>
                  <a:srgbClr val="000000"/>
                </a:solidFill>
              </a:rPr>
              <a:t> Hold-down timers are used to prevent regular update messages from inappropriately reinstating a route that may have gone bad. </a:t>
            </a:r>
          </a:p>
          <a:p>
            <a:pPr defTabSz="1020763">
              <a:lnSpc>
                <a:spcPct val="96000"/>
              </a:lnSpc>
              <a:spcAft>
                <a:spcPts val="600"/>
              </a:spcAft>
            </a:pPr>
            <a:r>
              <a:rPr lang="en-US" altLang="zh-CN">
                <a:solidFill>
                  <a:srgbClr val="000000"/>
                </a:solidFill>
              </a:rPr>
              <a:t>Hold-downs tell routers to hold any changes that might affect routes for some period of time. </a:t>
            </a:r>
          </a:p>
          <a:p>
            <a:pPr defTabSz="1020763"/>
            <a:r>
              <a:rPr lang="en-US" altLang="zh-CN">
                <a:solidFill>
                  <a:srgbClr val="000000"/>
                </a:solidFill>
              </a:rPr>
              <a:t>The hold-down period is usually calculated to be just greater than the period of time necessary to update the entire network with a routing change.	</a:t>
            </a:r>
          </a:p>
          <a:p>
            <a:pPr defTabSz="1020763"/>
            <a:r>
              <a:rPr lang="en-US" altLang="zh-CN" b="1"/>
              <a:t>Note</a:t>
            </a:r>
            <a:r>
              <a:rPr lang="en-US" altLang="zh-CN"/>
              <a:t>: A network administrator can configure the hold-down timers on several routers to work together in tandem.</a:t>
            </a:r>
          </a:p>
          <a:p>
            <a:pPr defTabSz="1020763"/>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9DF79-4274-4E94-BB28-50BE25C391C5}" type="slidenum">
              <a:rPr lang="zh-CN" altLang="en-US">
                <a:solidFill>
                  <a:prstClr val="black"/>
                </a:solidFill>
              </a:rPr>
              <a:pPr/>
              <a:t>22</a:t>
            </a:fld>
            <a:endParaRPr lang="en-US" altLang="zh-CN">
              <a:solidFill>
                <a:prstClr val="black"/>
              </a:solidFill>
            </a:endParaRPr>
          </a:p>
        </p:txBody>
      </p:sp>
      <p:sp>
        <p:nvSpPr>
          <p:cNvPr id="189442" name="Rectangle 2"/>
          <p:cNvSpPr>
            <a:spLocks noRot="1" noChangeArrowheads="1" noTextEdit="1"/>
          </p:cNvSpPr>
          <p:nvPr>
            <p:ph type="sldImg"/>
          </p:nvPr>
        </p:nvSpPr>
        <p:spPr>
          <a:xfrm>
            <a:off x="1366838" y="457200"/>
            <a:ext cx="4065587" cy="3049588"/>
          </a:xfrm>
          <a:ln/>
        </p:spPr>
      </p:sp>
      <p:sp>
        <p:nvSpPr>
          <p:cNvPr id="189443"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Purpose:</a:t>
            </a:r>
            <a:r>
              <a:rPr lang="en-US" altLang="zh-CN">
                <a:solidFill>
                  <a:srgbClr val="000000"/>
                </a:solidFill>
              </a:rPr>
              <a:t> This figure describes how triggered updates avoid the general problems that a routing protocol could face.	</a:t>
            </a:r>
            <a:endParaRPr lang="en-US" altLang="zh-CN" b="1"/>
          </a:p>
          <a:p>
            <a:pPr defTabSz="1020763">
              <a:lnSpc>
                <a:spcPct val="96000"/>
              </a:lnSpc>
              <a:spcAft>
                <a:spcPts val="600"/>
              </a:spcAft>
            </a:pPr>
            <a:r>
              <a:rPr lang="en-US" altLang="zh-CN" b="1">
                <a:solidFill>
                  <a:srgbClr val="000000"/>
                </a:solidFill>
              </a:rPr>
              <a:t>Emphasize:</a:t>
            </a:r>
            <a:r>
              <a:rPr lang="en-US" altLang="zh-CN">
                <a:solidFill>
                  <a:srgbClr val="000000"/>
                </a:solidFill>
              </a:rPr>
              <a:t> Normally, new routing tables are sent to neighboring routers on a regular basis. A triggered update is a new routing table that is sent immediately, in response to some change. </a:t>
            </a:r>
          </a:p>
          <a:p>
            <a:pPr defTabSz="1020763">
              <a:lnSpc>
                <a:spcPct val="96000"/>
              </a:lnSpc>
              <a:spcAft>
                <a:spcPts val="600"/>
              </a:spcAft>
            </a:pPr>
            <a:r>
              <a:rPr lang="en-US" altLang="zh-CN">
                <a:solidFill>
                  <a:srgbClr val="000000"/>
                </a:solidFill>
              </a:rPr>
              <a:t>Each update triggers a routing table change in the adjacent routers, which, in turn, generate triggered updates notifying their adjacent neighbors of the change. This wave propagates throughout that portion of the network where routes went through the link. </a:t>
            </a:r>
          </a:p>
          <a:p>
            <a:pPr defTabSz="1020763">
              <a:lnSpc>
                <a:spcPct val="96000"/>
              </a:lnSpc>
              <a:spcAft>
                <a:spcPts val="600"/>
              </a:spcAft>
            </a:pPr>
            <a:r>
              <a:rPr lang="en-US" altLang="zh-CN">
                <a:solidFill>
                  <a:srgbClr val="000000"/>
                </a:solidFill>
              </a:rPr>
              <a:t>Triggered updates would be sufficent if we could guarantee that the wave of updates reached every appropriate router immediately. However, there are two problems: </a:t>
            </a:r>
          </a:p>
          <a:p>
            <a:pPr marL="339725" lvl="1" indent="-120650" defTabSz="1020763">
              <a:lnSpc>
                <a:spcPct val="96000"/>
              </a:lnSpc>
              <a:spcAft>
                <a:spcPts val="600"/>
              </a:spcAft>
            </a:pPr>
            <a:r>
              <a:rPr lang="en-US" altLang="zh-CN">
                <a:solidFill>
                  <a:srgbClr val="000000"/>
                </a:solidFill>
              </a:rPr>
              <a:t>Packets containing the update message can be dropped or corrupted by some link in the network. </a:t>
            </a:r>
          </a:p>
          <a:p>
            <a:pPr marL="339725" lvl="1" indent="-120650" defTabSz="1020763">
              <a:lnSpc>
                <a:spcPct val="96000"/>
              </a:lnSpc>
              <a:spcAft>
                <a:spcPts val="600"/>
              </a:spcAft>
            </a:pPr>
            <a:r>
              <a:rPr lang="en-US" altLang="zh-CN">
                <a:solidFill>
                  <a:srgbClr val="000000"/>
                </a:solidFill>
              </a:rPr>
              <a:t>The triggered updates do not happen instantaneously. It is possible that a router that has not yet received the triggered update will issue a regular update at just the wrong time, causing the bad route to be reinserted in a neighbor that had already received the triggered update. </a:t>
            </a:r>
          </a:p>
          <a:p>
            <a:pPr defTabSz="1020763"/>
            <a:r>
              <a:rPr lang="en-US" altLang="zh-CN">
                <a:solidFill>
                  <a:srgbClr val="000000"/>
                </a:solidFill>
              </a:rPr>
              <a:t>Coupling triggered updates with holddowns is designed to get around these problems. Because the hold-down rule says that when a route is removed, no new route will be accepted for the same destination for some period of time, the triggered update has time to propagate throughout the network.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F2476-126F-4CC8-9722-01964DD4C915}" type="slidenum">
              <a:rPr lang="zh-CN" altLang="en-US">
                <a:solidFill>
                  <a:prstClr val="black"/>
                </a:solidFill>
              </a:rPr>
              <a:pPr/>
              <a:t>23</a:t>
            </a:fld>
            <a:endParaRPr lang="en-US" altLang="zh-CN">
              <a:solidFill>
                <a:prstClr val="black"/>
              </a:solidFill>
            </a:endParaRPr>
          </a:p>
        </p:txBody>
      </p:sp>
      <p:sp>
        <p:nvSpPr>
          <p:cNvPr id="194562" name="Rectangle 2"/>
          <p:cNvSpPr>
            <a:spLocks noRot="1" noChangeArrowheads="1" noTextEdit="1"/>
          </p:cNvSpPr>
          <p:nvPr>
            <p:ph type="sldImg"/>
          </p:nvPr>
        </p:nvSpPr>
        <p:spPr>
          <a:xfrm>
            <a:off x="1366838" y="457200"/>
            <a:ext cx="4065587" cy="3049588"/>
          </a:xfrm>
          <a:ln/>
        </p:spPr>
      </p:sp>
      <p:sp>
        <p:nvSpPr>
          <p:cNvPr id="194563"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Purpose:</a:t>
            </a:r>
            <a:r>
              <a:rPr lang="en-US" altLang="zh-CN">
                <a:solidFill>
                  <a:srgbClr val="000000"/>
                </a:solidFill>
              </a:rPr>
              <a:t> This figure describes a corrective measure that attempts to solve the routing loop problems that a distance vector protocol could face.	</a:t>
            </a:r>
            <a:endParaRPr lang="en-US" altLang="zh-CN" b="1"/>
          </a:p>
          <a:p>
            <a:pPr defTabSz="1020763">
              <a:lnSpc>
                <a:spcPct val="96000"/>
              </a:lnSpc>
              <a:spcAft>
                <a:spcPts val="600"/>
              </a:spcAft>
            </a:pPr>
            <a:r>
              <a:rPr lang="en-US" altLang="zh-CN" b="1">
                <a:solidFill>
                  <a:srgbClr val="000000"/>
                </a:solidFill>
              </a:rPr>
              <a:t>Emphasize:</a:t>
            </a:r>
            <a:r>
              <a:rPr lang="en-US" altLang="zh-CN">
                <a:solidFill>
                  <a:srgbClr val="000000"/>
                </a:solidFill>
              </a:rPr>
              <a:t> Routing loops occur only when routing knowledge being propagated has not yet reached the entire internetwork</a:t>
            </a:r>
            <a:r>
              <a:rPr lang="en-US" altLang="zh-CN">
                <a:solidFill>
                  <a:srgbClr val="000000"/>
                </a:solidFill>
                <a:latin typeface="Times"/>
              </a:rPr>
              <a:t>—</a:t>
            </a:r>
            <a:r>
              <a:rPr lang="en-US" altLang="zh-CN">
                <a:solidFill>
                  <a:srgbClr val="000000"/>
                </a:solidFill>
              </a:rPr>
              <a:t>when the internetwork has not converged after a change. Fast convergence minimizes the chance for a routing loop to occur, but even the smallest interval leaves the possibility open.</a:t>
            </a:r>
          </a:p>
          <a:p>
            <a:pPr defTabSz="1020763">
              <a:lnSpc>
                <a:spcPct val="96000"/>
              </a:lnSpc>
              <a:spcAft>
                <a:spcPts val="600"/>
              </a:spcAft>
            </a:pPr>
            <a:r>
              <a:rPr lang="en-US" altLang="zh-CN">
                <a:solidFill>
                  <a:srgbClr val="000000"/>
                </a:solidFill>
              </a:rPr>
              <a:t>To avoid prolonging the count-to-infinity time span, distance vector protocols define infinity as some maximum number. This number refers to a routing metric, such as a hop count. </a:t>
            </a:r>
          </a:p>
          <a:p>
            <a:pPr defTabSz="1020763"/>
            <a:r>
              <a:rPr lang="en-US" altLang="zh-CN">
                <a:solidFill>
                  <a:srgbClr val="000000"/>
                </a:solidFill>
              </a:rPr>
              <a:t>With this approach, the routing protocol permits the routing loop until the metric exceeds its maximum allowed value. This example shows this defined maximum as 16 hops. Once the metric value exceeds the maximum, network 10.4.0.0 is considered unreachable.	</a:t>
            </a:r>
            <a:endParaRPr lang="en-US" altLang="zh-CN" b="1"/>
          </a:p>
          <a:p>
            <a:pPr defTabSz="1020763"/>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AF454-A9DB-4CC7-9797-BD961AD71F42}" type="slidenum">
              <a:rPr lang="zh-CN" altLang="en-US">
                <a:solidFill>
                  <a:prstClr val="black"/>
                </a:solidFill>
              </a:rPr>
              <a:pPr/>
              <a:t>4</a:t>
            </a:fld>
            <a:endParaRPr lang="en-US" altLang="zh-CN">
              <a:solidFill>
                <a:prstClr val="black"/>
              </a:solidFill>
            </a:endParaRPr>
          </a:p>
        </p:txBody>
      </p:sp>
      <p:sp>
        <p:nvSpPr>
          <p:cNvPr id="163842" name="Rectangle 2"/>
          <p:cNvSpPr>
            <a:spLocks noRot="1" noChangeArrowheads="1" noTextEdit="1"/>
          </p:cNvSpPr>
          <p:nvPr>
            <p:ph type="sldImg"/>
          </p:nvPr>
        </p:nvSpPr>
        <p:spPr>
          <a:xfrm>
            <a:off x="1366838" y="457200"/>
            <a:ext cx="4065587" cy="3049588"/>
          </a:xfrm>
          <a:ln/>
        </p:spPr>
      </p:sp>
      <p:sp>
        <p:nvSpPr>
          <p:cNvPr id="163843"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Layer 1 of 3:</a:t>
            </a:r>
            <a:r>
              <a:rPr lang="en-US" altLang="zh-CN">
                <a:solidFill>
                  <a:srgbClr val="000000"/>
                </a:solidFill>
              </a:rPr>
              <a:t> </a:t>
            </a:r>
          </a:p>
          <a:p>
            <a:pPr defTabSz="1020763"/>
            <a:r>
              <a:rPr lang="en-US" altLang="zh-CN" b="1">
                <a:solidFill>
                  <a:srgbClr val="000000"/>
                </a:solidFill>
              </a:rPr>
              <a:t>Purpose:</a:t>
            </a:r>
            <a:r>
              <a:rPr lang="en-US" altLang="zh-CN">
                <a:solidFill>
                  <a:srgbClr val="000000"/>
                </a:solidFill>
              </a:rPr>
              <a:t> This figure continues the concept of how a router using a distance vector protocol generally discovers the best path to destinations from each router neighbor.	</a:t>
            </a:r>
            <a:endParaRPr lang="en-US" altLang="zh-CN" b="1"/>
          </a:p>
          <a:p>
            <a:pPr defTabSz="1020763">
              <a:lnSpc>
                <a:spcPct val="96000"/>
              </a:lnSpc>
              <a:spcAft>
                <a:spcPts val="600"/>
              </a:spcAft>
            </a:pPr>
            <a:r>
              <a:rPr lang="en-US" altLang="zh-CN" b="1">
                <a:solidFill>
                  <a:srgbClr val="000000"/>
                </a:solidFill>
              </a:rPr>
              <a:t>Emphasize:</a:t>
            </a:r>
            <a:r>
              <a:rPr lang="en-US" altLang="zh-CN">
                <a:solidFill>
                  <a:srgbClr val="000000"/>
                </a:solidFill>
              </a:rPr>
              <a:t> Layer 1 shows the topology consisting of four networks and three routers. Routing tables inside each router begin with entries for the 0 distance to directly connected networks.</a:t>
            </a:r>
          </a:p>
          <a:p>
            <a:pPr defTabSz="1020763"/>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78740EF-4013-4EC7-A194-7FCA4DEBA58C}" type="slidenum">
              <a:rPr lang="zh-CN" altLang="en-US">
                <a:solidFill>
                  <a:prstClr val="black"/>
                </a:solidFill>
              </a:rPr>
              <a:pPr/>
              <a:t>25</a:t>
            </a:fld>
            <a:endParaRPr lang="en-US" altLang="zh-CN">
              <a:solidFill>
                <a:prstClr val="black"/>
              </a:solidFill>
            </a:endParaRPr>
          </a:p>
        </p:txBody>
      </p:sp>
      <p:sp>
        <p:nvSpPr>
          <p:cNvPr id="39938" name="Rectangle 2"/>
          <p:cNvSpPr>
            <a:spLocks noChangeArrowheads="1"/>
          </p:cNvSpPr>
          <p:nvPr/>
        </p:nvSpPr>
        <p:spPr bwMode="auto">
          <a:xfrm>
            <a:off x="3263900" y="8699500"/>
            <a:ext cx="254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48" tIns="26986" rIns="19048" bIns="26986"/>
          <a:lstStyle/>
          <a:p>
            <a:pPr eaLnBrk="0" fontAlgn="base" hangingPunct="0">
              <a:lnSpc>
                <a:spcPts val="2100"/>
              </a:lnSpc>
              <a:spcBef>
                <a:spcPct val="0"/>
              </a:spcBef>
              <a:spcAft>
                <a:spcPct val="0"/>
              </a:spcAft>
            </a:pPr>
            <a:r>
              <a:rPr lang="zh-CN" altLang="en-US">
                <a:solidFill>
                  <a:srgbClr val="000000"/>
                </a:solidFill>
                <a:latin typeface="Helvetica" pitchFamily="34" charset="0"/>
              </a:rPr>
              <a:t>5</a:t>
            </a:r>
          </a:p>
        </p:txBody>
      </p:sp>
      <p:sp>
        <p:nvSpPr>
          <p:cNvPr id="39939" name="Rectangle 3"/>
          <p:cNvSpPr>
            <a:spLocks noRot="1" noChangeArrowheads="1" noTextEdit="1"/>
          </p:cNvSpPr>
          <p:nvPr>
            <p:ph type="sldImg"/>
          </p:nvPr>
        </p:nvSpPr>
        <p:spPr>
          <a:xfrm>
            <a:off x="1101725" y="300038"/>
            <a:ext cx="4705350" cy="3529012"/>
          </a:xfrm>
          <a:ln/>
        </p:spPr>
      </p:sp>
      <p:sp>
        <p:nvSpPr>
          <p:cNvPr id="39940" name="Rectangle 4"/>
          <p:cNvSpPr>
            <a:spLocks noGrp="1" noChangeArrowheads="1"/>
          </p:cNvSpPr>
          <p:nvPr>
            <p:ph type="body" idx="1"/>
          </p:nvPr>
        </p:nvSpPr>
        <p:spPr>
          <a:xfrm>
            <a:off x="523875" y="4052888"/>
            <a:ext cx="5835650" cy="4579937"/>
          </a:xfrm>
        </p:spPr>
        <p:txBody>
          <a:bodyPr/>
          <a:lstStyle/>
          <a:p>
            <a:pPr defTabSz="1020763"/>
            <a:r>
              <a:rPr lang="en-US" altLang="zh-CN" b="1"/>
              <a:t>Purpose</a:t>
            </a:r>
            <a:r>
              <a:rPr lang="en-US" altLang="zh-CN"/>
              <a:t>: This figure presents general information about RIP. </a:t>
            </a:r>
          </a:p>
          <a:p>
            <a:pPr defTabSz="1020763"/>
            <a:r>
              <a:rPr lang="en-US" altLang="zh-CN" b="1"/>
              <a:t>Emphasize: </a:t>
            </a:r>
            <a:r>
              <a:rPr lang="en-US" altLang="zh-CN"/>
              <a:t>The figure shows a network. The arrows highlight the path RIP selects. RIP selects the best path based on shortest hop count so it ignores the path with the faster T1 links.	</a:t>
            </a:r>
          </a:p>
          <a:p>
            <a:pPr defTabSz="1020763"/>
            <a:r>
              <a:rPr lang="en-US" altLang="zh-CN"/>
              <a:t>Be sure that you do not disparage RIP. It was developed in a homogeneous network. If everything is connected via a single media type, then bandwidth-based metrics reduce to hop count. In some cases RIP is more appropriate than other protocols. It is extremely well tested. 	</a:t>
            </a:r>
          </a:p>
          <a:p>
            <a:pPr defTabSz="1020763"/>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6EF86-3BA6-4B3B-B0F4-39CBC3E64724}" type="slidenum">
              <a:rPr lang="zh-CN" altLang="en-US">
                <a:solidFill>
                  <a:prstClr val="black"/>
                </a:solidFill>
              </a:rPr>
              <a:pPr/>
              <a:t>5</a:t>
            </a:fld>
            <a:endParaRPr lang="en-US" altLang="zh-CN">
              <a:solidFill>
                <a:prstClr val="black"/>
              </a:solidFill>
            </a:endParaRPr>
          </a:p>
        </p:txBody>
      </p:sp>
      <p:sp>
        <p:nvSpPr>
          <p:cNvPr id="165890" name="Rectangle 2"/>
          <p:cNvSpPr>
            <a:spLocks noRot="1" noChangeArrowheads="1" noTextEdit="1"/>
          </p:cNvSpPr>
          <p:nvPr>
            <p:ph type="sldImg"/>
          </p:nvPr>
        </p:nvSpPr>
        <p:spPr>
          <a:xfrm>
            <a:off x="1366838" y="457200"/>
            <a:ext cx="4065587" cy="3049588"/>
          </a:xfrm>
          <a:ln/>
        </p:spPr>
      </p:sp>
      <p:sp>
        <p:nvSpPr>
          <p:cNvPr id="165891"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Layer 1 of 3:</a:t>
            </a:r>
            <a:endParaRPr lang="en-US" altLang="zh-CN"/>
          </a:p>
          <a:p>
            <a:pPr defTabSz="1020763">
              <a:lnSpc>
                <a:spcPct val="96000"/>
              </a:lnSpc>
              <a:spcAft>
                <a:spcPts val="600"/>
              </a:spcAft>
            </a:pPr>
            <a:r>
              <a:rPr lang="en-US" altLang="zh-CN" b="1">
                <a:solidFill>
                  <a:srgbClr val="000000"/>
                </a:solidFill>
              </a:rPr>
              <a:t>Emphasize:</a:t>
            </a:r>
            <a:r>
              <a:rPr lang="en-US" altLang="zh-CN">
                <a:solidFill>
                  <a:srgbClr val="000000"/>
                </a:solidFill>
              </a:rPr>
              <a:t> Layer 2 adds routing entries received some time later about noncontiguous networks that have distances of 1 from the given routers.</a:t>
            </a:r>
          </a:p>
          <a:p>
            <a:pPr defTabSz="1020763"/>
            <a:endParaRPr lang="en-US" altLang="zh-CN" b="1"/>
          </a:p>
          <a:p>
            <a:pPr defTabSz="1020763"/>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2BE77B-FCB5-4BBD-925E-321C9A5DF707}" type="slidenum">
              <a:rPr lang="zh-CN" altLang="en-US">
                <a:solidFill>
                  <a:prstClr val="black"/>
                </a:solidFill>
              </a:rPr>
              <a:pPr/>
              <a:t>6</a:t>
            </a:fld>
            <a:endParaRPr lang="en-US" altLang="zh-CN">
              <a:solidFill>
                <a:prstClr val="black"/>
              </a:solidFill>
            </a:endParaRPr>
          </a:p>
        </p:txBody>
      </p:sp>
      <p:sp>
        <p:nvSpPr>
          <p:cNvPr id="167938" name="Rectangle 2"/>
          <p:cNvSpPr>
            <a:spLocks noRot="1" noChangeArrowheads="1" noTextEdit="1"/>
          </p:cNvSpPr>
          <p:nvPr>
            <p:ph type="sldImg"/>
          </p:nvPr>
        </p:nvSpPr>
        <p:spPr>
          <a:xfrm>
            <a:off x="1366838" y="457200"/>
            <a:ext cx="4065587" cy="3049588"/>
          </a:xfrm>
          <a:ln/>
        </p:spPr>
      </p:sp>
      <p:sp>
        <p:nvSpPr>
          <p:cNvPr id="167939"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Layer 1 of 3:</a:t>
            </a:r>
            <a:endParaRPr lang="en-US" altLang="zh-CN"/>
          </a:p>
          <a:p>
            <a:pPr defTabSz="1020763"/>
            <a:r>
              <a:rPr lang="en-US" altLang="zh-CN" b="1">
                <a:solidFill>
                  <a:srgbClr val="000000"/>
                </a:solidFill>
              </a:rPr>
              <a:t>Emphasize:</a:t>
            </a:r>
            <a:r>
              <a:rPr lang="en-US" altLang="zh-CN">
                <a:solidFill>
                  <a:srgbClr val="000000"/>
                </a:solidFill>
              </a:rPr>
              <a:t> Layer 3 adds the final entries received some time later that have distances of 2 from routers A and C.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B7104-6716-4AF1-BB0D-73ADDEF3529B}" type="slidenum">
              <a:rPr lang="zh-CN" altLang="en-US">
                <a:solidFill>
                  <a:prstClr val="black"/>
                </a:solidFill>
              </a:rPr>
              <a:pPr/>
              <a:t>7</a:t>
            </a:fld>
            <a:endParaRPr lang="en-US" altLang="zh-CN">
              <a:solidFill>
                <a:prstClr val="black"/>
              </a:solidFill>
            </a:endParaRPr>
          </a:p>
        </p:txBody>
      </p:sp>
      <p:sp>
        <p:nvSpPr>
          <p:cNvPr id="171010" name="Rectangle 2"/>
          <p:cNvSpPr>
            <a:spLocks noRot="1" noChangeArrowheads="1" noTextEdit="1"/>
          </p:cNvSpPr>
          <p:nvPr>
            <p:ph type="sldImg"/>
          </p:nvPr>
        </p:nvSpPr>
        <p:spPr>
          <a:xfrm>
            <a:off x="1366838" y="457200"/>
            <a:ext cx="4065587" cy="3049588"/>
          </a:xfrm>
          <a:ln/>
        </p:spPr>
      </p:sp>
      <p:sp>
        <p:nvSpPr>
          <p:cNvPr id="171011"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Layer 1 of 3:</a:t>
            </a:r>
          </a:p>
          <a:p>
            <a:pPr defTabSz="1020763"/>
            <a:r>
              <a:rPr lang="en-US" altLang="zh-CN" b="1">
                <a:solidFill>
                  <a:srgbClr val="000000"/>
                </a:solidFill>
              </a:rPr>
              <a:t>Purpose:</a:t>
            </a:r>
            <a:r>
              <a:rPr lang="en-US" altLang="zh-CN">
                <a:solidFill>
                  <a:srgbClr val="000000"/>
                </a:solidFill>
              </a:rPr>
              <a:t> This figure continues the concept of how a router using a distance vector protocol generally performs its routing information update process when the network topology changes.	</a:t>
            </a:r>
            <a:endParaRPr lang="en-US" altLang="zh-CN" b="1"/>
          </a:p>
          <a:p>
            <a:pPr defTabSz="1020763">
              <a:lnSpc>
                <a:spcPct val="96000"/>
              </a:lnSpc>
              <a:spcAft>
                <a:spcPts val="600"/>
              </a:spcAft>
            </a:pPr>
            <a:r>
              <a:rPr lang="en-US" altLang="zh-CN" b="1">
                <a:solidFill>
                  <a:srgbClr val="000000"/>
                </a:solidFill>
              </a:rPr>
              <a:t>Emphasize:</a:t>
            </a:r>
            <a:r>
              <a:rPr lang="en-US" altLang="zh-CN">
                <a:solidFill>
                  <a:srgbClr val="000000"/>
                </a:solidFill>
              </a:rPr>
              <a:t> This layer shows the bullet point, the router on the right, and, on the right, a topology change; routing tables will need updating to reflect this topology change.</a:t>
            </a:r>
          </a:p>
          <a:p>
            <a:pPr defTabSz="1020763"/>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2CF043-A19F-434B-A884-89475DE481B7}" type="slidenum">
              <a:rPr lang="zh-CN" altLang="en-US">
                <a:solidFill>
                  <a:prstClr val="black"/>
                </a:solidFill>
              </a:rPr>
              <a:pPr/>
              <a:t>8</a:t>
            </a:fld>
            <a:endParaRPr lang="en-US" altLang="zh-CN">
              <a:solidFill>
                <a:prstClr val="black"/>
              </a:solidFill>
            </a:endParaRPr>
          </a:p>
        </p:txBody>
      </p:sp>
      <p:sp>
        <p:nvSpPr>
          <p:cNvPr id="173058" name="Rectangle 2"/>
          <p:cNvSpPr>
            <a:spLocks noRot="1" noChangeArrowheads="1" noTextEdit="1"/>
          </p:cNvSpPr>
          <p:nvPr>
            <p:ph type="sldImg"/>
          </p:nvPr>
        </p:nvSpPr>
        <p:spPr>
          <a:xfrm>
            <a:off x="1366838" y="457200"/>
            <a:ext cx="4065587" cy="3049588"/>
          </a:xfrm>
          <a:ln/>
        </p:spPr>
      </p:sp>
      <p:sp>
        <p:nvSpPr>
          <p:cNvPr id="173059"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Layer 2 of 3:</a:t>
            </a:r>
            <a:endParaRPr lang="en-US" altLang="zh-CN"/>
          </a:p>
          <a:p>
            <a:pPr defTabSz="1020763">
              <a:lnSpc>
                <a:spcPct val="96000"/>
              </a:lnSpc>
              <a:spcAft>
                <a:spcPts val="600"/>
              </a:spcAft>
            </a:pPr>
            <a:r>
              <a:rPr lang="en-US" altLang="zh-CN" b="1">
                <a:solidFill>
                  <a:srgbClr val="000000"/>
                </a:solidFill>
              </a:rPr>
              <a:t>Emphasize:</a:t>
            </a:r>
            <a:r>
              <a:rPr lang="en-US" altLang="zh-CN">
                <a:solidFill>
                  <a:srgbClr val="000000"/>
                </a:solidFill>
              </a:rPr>
              <a:t> Layer 2 adds the updated routing table that router A sends out after it processes the topology change.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87D36-AC29-409C-BDD4-CC79EE385BE5}" type="slidenum">
              <a:rPr lang="zh-CN" altLang="en-US">
                <a:solidFill>
                  <a:prstClr val="black"/>
                </a:solidFill>
              </a:rPr>
              <a:pPr/>
              <a:t>9</a:t>
            </a:fld>
            <a:endParaRPr lang="en-US" altLang="zh-CN">
              <a:solidFill>
                <a:prstClr val="black"/>
              </a:solidFill>
            </a:endParaRPr>
          </a:p>
        </p:txBody>
      </p:sp>
      <p:sp>
        <p:nvSpPr>
          <p:cNvPr id="175106" name="Rectangle 2"/>
          <p:cNvSpPr>
            <a:spLocks noRot="1" noChangeArrowheads="1" noTextEdit="1"/>
          </p:cNvSpPr>
          <p:nvPr>
            <p:ph type="sldImg"/>
          </p:nvPr>
        </p:nvSpPr>
        <p:spPr>
          <a:xfrm>
            <a:off x="1366838" y="457200"/>
            <a:ext cx="4065587" cy="3049588"/>
          </a:xfrm>
          <a:ln/>
        </p:spPr>
      </p:sp>
      <p:sp>
        <p:nvSpPr>
          <p:cNvPr id="175107"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Layer 3 of 3:</a:t>
            </a:r>
            <a:endParaRPr lang="en-US" altLang="zh-CN"/>
          </a:p>
          <a:p>
            <a:pPr defTabSz="1020763"/>
            <a:r>
              <a:rPr lang="en-US" altLang="zh-CN">
                <a:solidFill>
                  <a:srgbClr val="000000"/>
                </a:solidFill>
              </a:rPr>
              <a:t>Layer 3 adds router B, which receives the updated routing table from router</a:t>
            </a:r>
            <a:r>
              <a:rPr lang="en-US" altLang="zh-CN">
                <a:solidFill>
                  <a:srgbClr val="000000"/>
                </a:solidFill>
                <a:latin typeface="Times"/>
              </a:rPr>
              <a:t> </a:t>
            </a:r>
            <a:r>
              <a:rPr lang="en-US" altLang="zh-CN">
                <a:solidFill>
                  <a:srgbClr val="000000"/>
                </a:solidFill>
              </a:rPr>
              <a:t>A. In turn, router B will perform its own process to update its routing table given this new topology update from router A. 	</a:t>
            </a:r>
            <a:endParaRPr lang="en-US" altLang="zh-CN" b="1"/>
          </a:p>
          <a:p>
            <a:pPr defTabSz="1020763">
              <a:lnSpc>
                <a:spcPct val="96000"/>
              </a:lnSpc>
              <a:spcAft>
                <a:spcPts val="600"/>
              </a:spcAft>
            </a:pPr>
            <a:r>
              <a:rPr lang="en-US" altLang="zh-CN">
                <a:solidFill>
                  <a:srgbClr val="000000"/>
                </a:solidFill>
              </a:rPr>
              <a:t>Distance vector updates occur step by step. </a:t>
            </a:r>
          </a:p>
          <a:p>
            <a:pPr defTabSz="1020763">
              <a:lnSpc>
                <a:spcPct val="96000"/>
              </a:lnSpc>
              <a:spcAft>
                <a:spcPts val="600"/>
              </a:spcAft>
            </a:pPr>
            <a:r>
              <a:rPr lang="en-US" altLang="zh-CN">
                <a:solidFill>
                  <a:srgbClr val="000000"/>
                </a:solidFill>
              </a:rPr>
              <a:t>Typically, a router sends updates by multicasting its table on each configured port, but other methods, such as sending the table only to preconfigured neighbors, are employed by some routing algorithms. </a:t>
            </a:r>
          </a:p>
          <a:p>
            <a:pPr defTabSz="1020763">
              <a:lnSpc>
                <a:spcPct val="96000"/>
              </a:lnSpc>
              <a:spcAft>
                <a:spcPts val="600"/>
              </a:spcAft>
            </a:pPr>
            <a:r>
              <a:rPr lang="en-US" altLang="zh-CN">
                <a:solidFill>
                  <a:srgbClr val="000000"/>
                </a:solidFill>
              </a:rPr>
              <a:t>Multicast is used by the RIP2, OSPF, and EIGRP routing protocols. RIP and IGRP use broadcast.</a:t>
            </a:r>
          </a:p>
          <a:p>
            <a:pPr defTabSz="1020763"/>
            <a:r>
              <a:rPr lang="en-US" altLang="zh-CN">
                <a:solidFill>
                  <a:srgbClr val="000000"/>
                </a:solidFill>
              </a:rPr>
              <a:t>The routing table can be sent routinely and periodically, or whenever a change in the topology is discovered. Updates sent when changes occur are called triggered updates.	</a:t>
            </a:r>
            <a:endParaRPr lang="en-US" altLang="zh-CN" b="1"/>
          </a:p>
          <a:p>
            <a:pPr defTabSz="1020763"/>
            <a:endParaRPr lang="en-US" altLang="zh-CN"/>
          </a:p>
          <a:p>
            <a:pPr defTabSz="1020763"/>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8F139-2A1C-44B2-B550-D13517CF9400}" type="slidenum">
              <a:rPr lang="zh-CN" altLang="en-US">
                <a:solidFill>
                  <a:prstClr val="black"/>
                </a:solidFill>
              </a:rPr>
              <a:pPr/>
              <a:t>11</a:t>
            </a:fld>
            <a:endParaRPr lang="en-US" altLang="zh-CN">
              <a:solidFill>
                <a:prstClr val="black"/>
              </a:solidFill>
            </a:endParaRPr>
          </a:p>
        </p:txBody>
      </p:sp>
      <p:sp>
        <p:nvSpPr>
          <p:cNvPr id="196610" name="Rectangle 2"/>
          <p:cNvSpPr>
            <a:spLocks noRot="1" noChangeArrowheads="1" noTextEdit="1"/>
          </p:cNvSpPr>
          <p:nvPr>
            <p:ph type="sldImg"/>
          </p:nvPr>
        </p:nvSpPr>
        <p:spPr>
          <a:xfrm>
            <a:off x="1366838" y="457200"/>
            <a:ext cx="4065587" cy="3049588"/>
          </a:xfrm>
          <a:ln/>
        </p:spPr>
      </p:sp>
      <p:sp>
        <p:nvSpPr>
          <p:cNvPr id="196611"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Slide 1 of 4:</a:t>
            </a:r>
            <a:endParaRPr lang="en-US" altLang="zh-CN"/>
          </a:p>
          <a:p>
            <a:pPr defTabSz="1020763"/>
            <a:r>
              <a:rPr lang="en-US" altLang="zh-CN" b="1">
                <a:solidFill>
                  <a:srgbClr val="000000"/>
                </a:solidFill>
              </a:rPr>
              <a:t>Prupose:</a:t>
            </a:r>
            <a:r>
              <a:rPr lang="en-US" altLang="zh-CN">
                <a:solidFill>
                  <a:srgbClr val="000000"/>
                </a:solidFill>
              </a:rPr>
              <a:t> This figure describes the first of the general problems that a distance vector protocol could face without the corrective influence of some countermeasure. 	</a:t>
            </a:r>
            <a:endParaRPr lang="en-US" altLang="zh-CN"/>
          </a:p>
          <a:p>
            <a:pPr defTabSz="1020763">
              <a:lnSpc>
                <a:spcPct val="96000"/>
              </a:lnSpc>
              <a:spcAft>
                <a:spcPts val="600"/>
              </a:spcAft>
            </a:pPr>
            <a:r>
              <a:rPr lang="en-US" altLang="zh-CN" b="1">
                <a:solidFill>
                  <a:srgbClr val="000000"/>
                </a:solidFill>
              </a:rPr>
              <a:t>Emphasize:</a:t>
            </a:r>
            <a:r>
              <a:rPr lang="en-US" altLang="zh-CN">
                <a:solidFill>
                  <a:srgbClr val="000000"/>
                </a:solidFill>
              </a:rPr>
              <a:t> Layer 1 shows the original state of the network and routing tables. All routers have consistent knowledge and correct routing tables. In this example, the cost function is hop count so the cost of each link is 1. Router C is directly connected to network 10.4.0.0 with a distance of 0. Router A</a:t>
            </a:r>
            <a:r>
              <a:rPr lang="en-US" altLang="zh-CN">
                <a:solidFill>
                  <a:srgbClr val="000000"/>
                </a:solidFill>
                <a:latin typeface="Times"/>
              </a:rPr>
              <a:t>’</a:t>
            </a:r>
            <a:r>
              <a:rPr lang="en-US" altLang="zh-CN">
                <a:solidFill>
                  <a:srgbClr val="000000"/>
                </a:solidFill>
              </a:rPr>
              <a:t>s path to network 10.4.0.0 is through router B, with a hop count of 2.</a:t>
            </a:r>
          </a:p>
          <a:p>
            <a:pPr defTabSz="1020763"/>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4C9B5-5722-4BE5-997B-73EAD944EC6D}" type="slidenum">
              <a:rPr lang="zh-CN" altLang="en-US">
                <a:solidFill>
                  <a:prstClr val="black"/>
                </a:solidFill>
              </a:rPr>
              <a:pPr/>
              <a:t>12</a:t>
            </a:fld>
            <a:endParaRPr lang="en-US" altLang="zh-CN">
              <a:solidFill>
                <a:prstClr val="black"/>
              </a:solidFill>
            </a:endParaRPr>
          </a:p>
        </p:txBody>
      </p:sp>
      <p:sp>
        <p:nvSpPr>
          <p:cNvPr id="198658" name="Rectangle 2"/>
          <p:cNvSpPr>
            <a:spLocks noRot="1" noChangeArrowheads="1" noTextEdit="1"/>
          </p:cNvSpPr>
          <p:nvPr>
            <p:ph type="sldImg"/>
          </p:nvPr>
        </p:nvSpPr>
        <p:spPr>
          <a:xfrm>
            <a:off x="1366838" y="457200"/>
            <a:ext cx="4065587" cy="3049588"/>
          </a:xfrm>
          <a:ln/>
        </p:spPr>
      </p:sp>
      <p:sp>
        <p:nvSpPr>
          <p:cNvPr id="198659" name="Rectangle 3"/>
          <p:cNvSpPr>
            <a:spLocks noGrp="1" noChangeArrowheads="1"/>
          </p:cNvSpPr>
          <p:nvPr>
            <p:ph type="body" idx="1"/>
          </p:nvPr>
        </p:nvSpPr>
        <p:spPr>
          <a:xfrm>
            <a:off x="914400" y="3733800"/>
            <a:ext cx="5029200" cy="4724400"/>
          </a:xfrm>
        </p:spPr>
        <p:txBody>
          <a:bodyPr lIns="91443" tIns="45721" rIns="91443" bIns="45721"/>
          <a:lstStyle/>
          <a:p>
            <a:pPr defTabSz="1020763"/>
            <a:r>
              <a:rPr lang="en-US" altLang="zh-CN" b="1">
                <a:solidFill>
                  <a:srgbClr val="000000"/>
                </a:solidFill>
              </a:rPr>
              <a:t>Slide 2 of 4:</a:t>
            </a:r>
            <a:endParaRPr lang="en-US" altLang="zh-CN"/>
          </a:p>
          <a:p>
            <a:pPr defTabSz="1020763">
              <a:lnSpc>
                <a:spcPct val="96000"/>
              </a:lnSpc>
              <a:spcAft>
                <a:spcPts val="600"/>
              </a:spcAft>
            </a:pPr>
            <a:r>
              <a:rPr lang="en-US" altLang="zh-CN" b="1">
                <a:solidFill>
                  <a:srgbClr val="000000"/>
                </a:solidFill>
              </a:rPr>
              <a:t>Emphasize:</a:t>
            </a:r>
            <a:r>
              <a:rPr lang="en-US" altLang="zh-CN">
                <a:solidFill>
                  <a:srgbClr val="000000"/>
                </a:solidFill>
              </a:rPr>
              <a:t> In Layer 2, router C has detected the failure of network 10.4.0.0 and stops routing packets out its E0 interface. However, router A has not yet received notification of the failure and still believes it can access network 10.4.0.0 through router B. Router A</a:t>
            </a:r>
            <a:r>
              <a:rPr lang="en-US" altLang="zh-CN">
                <a:solidFill>
                  <a:srgbClr val="000000"/>
                </a:solidFill>
                <a:latin typeface="Times"/>
              </a:rPr>
              <a:t>’</a:t>
            </a:r>
            <a:r>
              <a:rPr lang="en-US" altLang="zh-CN">
                <a:solidFill>
                  <a:srgbClr val="000000"/>
                </a:solidFill>
              </a:rPr>
              <a:t>s routing table still reflects a path to network 10.4.0.0 with a distance of</a:t>
            </a:r>
            <a:r>
              <a:rPr lang="en-US" altLang="zh-CN">
                <a:solidFill>
                  <a:srgbClr val="000000"/>
                </a:solidFill>
                <a:latin typeface="Times"/>
              </a:rPr>
              <a:t> </a:t>
            </a:r>
            <a:r>
              <a:rPr lang="en-US" altLang="zh-CN">
                <a:solidFill>
                  <a:srgbClr val="000000"/>
                </a:solidFill>
              </a:rPr>
              <a:t>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9DCB963-31A7-4FFA-9F03-95FB626EB621}" type="datetimeFigureOut">
              <a:rPr lang="zh-CN" altLang="en-US" smtClean="0"/>
              <a:t>2011/2/27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256770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DCB963-31A7-4FFA-9F03-95FB626EB621}" type="datetimeFigureOut">
              <a:rPr lang="zh-CN" altLang="en-US" smtClean="0"/>
              <a:t>2011/2/27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133152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DCB963-31A7-4FFA-9F03-95FB626EB621}" type="datetimeFigureOut">
              <a:rPr lang="zh-CN" altLang="en-US" smtClean="0"/>
              <a:t>2011/2/27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1545691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201988"/>
          </a:xfrm>
          <a:prstGeom prst="rect">
            <a:avLst/>
          </a:prstGeom>
          <a:noFill/>
          <a:extLst>
            <a:ext uri="{909E8E84-426E-40DD-AFC4-6F175D3DCCD1}">
              <a14:hiddenFill xmlns:a14="http://schemas.microsoft.com/office/drawing/2010/main">
                <a:solidFill>
                  <a:srgbClr val="FFFFFF"/>
                </a:solidFill>
              </a14:hiddenFill>
            </a:ext>
          </a:extLst>
        </p:spPr>
      </p:pic>
      <p:sp>
        <p:nvSpPr>
          <p:cNvPr id="68611" name="Rectangle 3"/>
          <p:cNvSpPr>
            <a:spLocks noGrp="1" noChangeArrowheads="1"/>
          </p:cNvSpPr>
          <p:nvPr>
            <p:ph type="ctrTitle"/>
          </p:nvPr>
        </p:nvSpPr>
        <p:spPr>
          <a:xfrm>
            <a:off x="766763" y="2657475"/>
            <a:ext cx="7799387" cy="1114425"/>
          </a:xfrm>
          <a:effectLst>
            <a:outerShdw dist="17961" dir="2700000" algn="ctr" rotWithShape="0">
              <a:schemeClr val="bg2"/>
            </a:outerShdw>
          </a:effectLst>
        </p:spPr>
        <p:txBody>
          <a:bodyPr/>
          <a:lstStyle>
            <a:lvl1pPr>
              <a:defRPr sz="5400"/>
            </a:lvl1pPr>
          </a:lstStyle>
          <a:p>
            <a:pPr lvl="0"/>
            <a:r>
              <a:rPr lang="en-US" altLang="zh-CN" noProof="0" smtClean="0"/>
              <a:t>Click to Edit Master Title Style</a:t>
            </a:r>
          </a:p>
        </p:txBody>
      </p:sp>
      <p:sp>
        <p:nvSpPr>
          <p:cNvPr id="68612" name="Rectangle 4"/>
          <p:cNvSpPr>
            <a:spLocks noGrp="1" noChangeArrowheads="1"/>
          </p:cNvSpPr>
          <p:nvPr>
            <p:ph type="subTitle" idx="1"/>
          </p:nvPr>
        </p:nvSpPr>
        <p:spPr>
          <a:xfrm>
            <a:off x="396875" y="4251325"/>
            <a:ext cx="8340725" cy="1798638"/>
          </a:xfrm>
          <a:effectLst>
            <a:outerShdw algn="ctr" rotWithShape="0">
              <a:schemeClr val="tx1"/>
            </a:outerShdw>
          </a:effectLst>
        </p:spPr>
        <p:txBody>
          <a:bodyPr/>
          <a:lstStyle>
            <a:lvl1pPr marL="0" indent="0" algn="ctr">
              <a:buFont typeface="Arial" charset="0"/>
              <a:buNone/>
              <a:defRPr sz="3200">
                <a:solidFill>
                  <a:schemeClr val="hlink"/>
                </a:solidFill>
              </a:defRPr>
            </a:lvl1pPr>
          </a:lstStyle>
          <a:p>
            <a:pPr lvl="0"/>
            <a:r>
              <a:rPr lang="en-US" altLang="zh-CN" noProof="0" smtClean="0"/>
              <a:t>Click to Edit Master Subtitle Style</a:t>
            </a:r>
          </a:p>
        </p:txBody>
      </p:sp>
    </p:spTree>
    <p:extLst>
      <p:ext uri="{BB962C8B-B14F-4D97-AF65-F5344CB8AC3E}">
        <p14:creationId xmlns:p14="http://schemas.microsoft.com/office/powerpoint/2010/main" val="1382079543"/>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56688924"/>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517174730"/>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5613" y="1784350"/>
            <a:ext cx="4035425"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84350"/>
            <a:ext cx="4037012"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93863008"/>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0454372"/>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73145031"/>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655909"/>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5922411"/>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DCB963-31A7-4FFA-9F03-95FB626EB621}" type="datetimeFigureOut">
              <a:rPr lang="zh-CN" altLang="en-US" smtClean="0"/>
              <a:t>2011/2/27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23537112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81007680"/>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7215051"/>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0"/>
            <a:ext cx="2055812" cy="5356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5613" y="0"/>
            <a:ext cx="6016625" cy="5356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21477536"/>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766763" y="0"/>
            <a:ext cx="7623175"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5613" y="1784350"/>
            <a:ext cx="8224837" cy="1709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5613" y="3646488"/>
            <a:ext cx="8224837" cy="1709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12239878"/>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9DCB963-31A7-4FFA-9F03-95FB626EB621}" type="datetimeFigureOut">
              <a:rPr lang="zh-CN" altLang="en-US" smtClean="0"/>
              <a:t>2011/2/27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226051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9DCB963-31A7-4FFA-9F03-95FB626EB621}" type="datetimeFigureOut">
              <a:rPr lang="zh-CN" altLang="en-US" smtClean="0"/>
              <a:t>2011/2/27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31272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9DCB963-31A7-4FFA-9F03-95FB626EB621}" type="datetimeFigureOut">
              <a:rPr lang="zh-CN" altLang="en-US" smtClean="0"/>
              <a:t>2011/2/27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398619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9DCB963-31A7-4FFA-9F03-95FB626EB621}" type="datetimeFigureOut">
              <a:rPr lang="zh-CN" altLang="en-US" smtClean="0"/>
              <a:t>2011/2/27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259296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DCB963-31A7-4FFA-9F03-95FB626EB621}" type="datetimeFigureOut">
              <a:rPr lang="zh-CN" altLang="en-US" smtClean="0"/>
              <a:t>2011/2/27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115602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DCB963-31A7-4FFA-9F03-95FB626EB621}" type="datetimeFigureOut">
              <a:rPr lang="zh-CN" altLang="en-US" smtClean="0"/>
              <a:t>2011/2/27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364505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DCB963-31A7-4FFA-9F03-95FB626EB621}" type="datetimeFigureOut">
              <a:rPr lang="zh-CN" altLang="en-US" smtClean="0"/>
              <a:t>2011/2/27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1074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CB963-31A7-4FFA-9F03-95FB626EB621}" type="datetimeFigureOut">
              <a:rPr lang="zh-CN" altLang="en-US" smtClean="0"/>
              <a:t>2011/2/27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40BF1-D126-4F03-8937-E12F929E9068}" type="slidenum">
              <a:rPr lang="zh-CN" altLang="en-US" smtClean="0"/>
              <a:t>‹#›</a:t>
            </a:fld>
            <a:endParaRPr lang="zh-CN" altLang="en-US"/>
          </a:p>
        </p:txBody>
      </p:sp>
    </p:spTree>
    <p:extLst>
      <p:ext uri="{BB962C8B-B14F-4D97-AF65-F5344CB8AC3E}">
        <p14:creationId xmlns:p14="http://schemas.microsoft.com/office/powerpoint/2010/main" val="277417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766763" y="0"/>
            <a:ext cx="76231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altLang="zh-CN" smtClean="0"/>
              <a:t>Slide Title</a:t>
            </a:r>
          </a:p>
        </p:txBody>
      </p:sp>
      <p:sp>
        <p:nvSpPr>
          <p:cNvPr id="67587" name="Rectangle 3"/>
          <p:cNvSpPr>
            <a:spLocks noGrp="1" noChangeArrowheads="1"/>
          </p:cNvSpPr>
          <p:nvPr>
            <p:ph type="body" idx="1"/>
          </p:nvPr>
        </p:nvSpPr>
        <p:spPr bwMode="auto">
          <a:xfrm>
            <a:off x="455613" y="1784350"/>
            <a:ext cx="822483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7588" name="Rectangle 4"/>
          <p:cNvSpPr>
            <a:spLocks noChangeArrowheads="1"/>
          </p:cNvSpPr>
          <p:nvPr/>
        </p:nvSpPr>
        <p:spPr bwMode="auto">
          <a:xfrm>
            <a:off x="8612188" y="6604000"/>
            <a:ext cx="29845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defTabSz="814388" eaLnBrk="0" fontAlgn="base" hangingPunct="0">
              <a:spcBef>
                <a:spcPct val="0"/>
              </a:spcBef>
              <a:spcAft>
                <a:spcPct val="0"/>
              </a:spcAft>
            </a:pPr>
            <a:fld id="{758013AA-F0FB-41FB-AD46-32B10C569085}" type="slidenum">
              <a:rPr lang="zh-CN" altLang="en-US" sz="900">
                <a:solidFill>
                  <a:srgbClr val="808080"/>
                </a:solidFill>
                <a:latin typeface="Times New Roman" pitchFamily="18" charset="0"/>
                <a:ea typeface="宋体" pitchFamily="2" charset="-122"/>
              </a:rPr>
              <a:pPr defTabSz="814388" eaLnBrk="0" fontAlgn="base" hangingPunct="0">
                <a:spcBef>
                  <a:spcPct val="0"/>
                </a:spcBef>
                <a:spcAft>
                  <a:spcPct val="0"/>
                </a:spcAft>
              </a:pPr>
              <a:t>‹#›</a:t>
            </a:fld>
            <a:endParaRPr lang="en-US" altLang="zh-CN" sz="900">
              <a:solidFill>
                <a:srgbClr val="808080"/>
              </a:solidFill>
              <a:latin typeface="Times New Roman" pitchFamily="18" charset="0"/>
              <a:ea typeface="宋体" pitchFamily="2" charset="-122"/>
            </a:endParaRPr>
          </a:p>
        </p:txBody>
      </p:sp>
      <p:pic>
        <p:nvPicPr>
          <p:cNvPr id="67589" name="Picture 5" descr="Option_W_4"/>
          <p:cNvPicPr>
            <a:picLocks noChangeAspect="1" noChangeArrowheads="1"/>
          </p:cNvPicPr>
          <p:nvPr/>
        </p:nvPicPr>
        <p:blipFill>
          <a:blip r:embed="rId14">
            <a:extLst>
              <a:ext uri="{28A0092B-C50C-407E-A947-70E740481C1C}">
                <a14:useLocalDpi xmlns:a14="http://schemas.microsoft.com/office/drawing/2010/main" val="0"/>
              </a:ext>
            </a:extLst>
          </a:blip>
          <a:srcRect t="15347" b="81111"/>
          <a:stretch>
            <a:fillRect/>
          </a:stretch>
        </p:blipFill>
        <p:spPr bwMode="auto">
          <a:xfrm>
            <a:off x="0" y="1052513"/>
            <a:ext cx="9144000" cy="242887"/>
          </a:xfrm>
          <a:prstGeom prst="rect">
            <a:avLst/>
          </a:prstGeom>
          <a:noFill/>
          <a:extLst>
            <a:ext uri="{909E8E84-426E-40DD-AFC4-6F175D3DCCD1}">
              <a14:hiddenFill xmlns:a14="http://schemas.microsoft.com/office/drawing/2010/main">
                <a:solidFill>
                  <a:srgbClr val="FFFFFF"/>
                </a:solidFill>
              </a14:hiddenFill>
            </a:ext>
          </a:extLst>
        </p:spPr>
      </p:pic>
      <p:sp>
        <p:nvSpPr>
          <p:cNvPr id="67590" name="Text Box 6"/>
          <p:cNvSpPr txBox="1">
            <a:spLocks noChangeArrowheads="1"/>
          </p:cNvSpPr>
          <p:nvPr/>
        </p:nvSpPr>
        <p:spPr bwMode="auto">
          <a:xfrm>
            <a:off x="65088" y="6638925"/>
            <a:ext cx="133985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defTabSz="814388">
              <a:defRPr sz="2400">
                <a:solidFill>
                  <a:schemeClr val="tx1"/>
                </a:solidFill>
                <a:latin typeface="Times New Roman" pitchFamily="18" charset="0"/>
                <a:ea typeface="宋体" pitchFamily="2" charset="-122"/>
              </a:defRPr>
            </a:lvl1pPr>
            <a:lvl2pPr marL="406400" defTabSz="814388">
              <a:defRPr sz="2400">
                <a:solidFill>
                  <a:schemeClr val="tx1"/>
                </a:solidFill>
                <a:latin typeface="Times New Roman" pitchFamily="18" charset="0"/>
                <a:ea typeface="宋体" pitchFamily="2" charset="-122"/>
              </a:defRPr>
            </a:lvl2pPr>
            <a:lvl3pPr marL="814388" defTabSz="814388">
              <a:defRPr sz="2400">
                <a:solidFill>
                  <a:schemeClr val="tx1"/>
                </a:solidFill>
                <a:latin typeface="Times New Roman" pitchFamily="18" charset="0"/>
                <a:ea typeface="宋体" pitchFamily="2" charset="-122"/>
              </a:defRPr>
            </a:lvl3pPr>
            <a:lvl4pPr marL="1222375" defTabSz="814388">
              <a:defRPr sz="2400">
                <a:solidFill>
                  <a:schemeClr val="tx1"/>
                </a:solidFill>
                <a:latin typeface="Times New Roman" pitchFamily="18" charset="0"/>
                <a:ea typeface="宋体" pitchFamily="2" charset="-122"/>
              </a:defRPr>
            </a:lvl4pPr>
            <a:lvl5pPr marL="1630363" defTabSz="814388">
              <a:defRPr sz="2400">
                <a:solidFill>
                  <a:schemeClr val="tx1"/>
                </a:solidFill>
                <a:latin typeface="Times New Roman" pitchFamily="18" charset="0"/>
                <a:ea typeface="宋体" pitchFamily="2" charset="-122"/>
              </a:defRPr>
            </a:lvl5pPr>
            <a:lvl6pPr marL="2087563" defTabSz="814388" fontAlgn="base">
              <a:spcBef>
                <a:spcPct val="0"/>
              </a:spcBef>
              <a:spcAft>
                <a:spcPct val="0"/>
              </a:spcAft>
              <a:defRPr sz="2400">
                <a:solidFill>
                  <a:schemeClr val="tx1"/>
                </a:solidFill>
                <a:latin typeface="Times New Roman" pitchFamily="18" charset="0"/>
                <a:ea typeface="宋体" pitchFamily="2" charset="-122"/>
              </a:defRPr>
            </a:lvl6pPr>
            <a:lvl7pPr marL="2544763" defTabSz="814388" fontAlgn="base">
              <a:spcBef>
                <a:spcPct val="0"/>
              </a:spcBef>
              <a:spcAft>
                <a:spcPct val="0"/>
              </a:spcAft>
              <a:defRPr sz="2400">
                <a:solidFill>
                  <a:schemeClr val="tx1"/>
                </a:solidFill>
                <a:latin typeface="Times New Roman" pitchFamily="18" charset="0"/>
                <a:ea typeface="宋体" pitchFamily="2" charset="-122"/>
              </a:defRPr>
            </a:lvl7pPr>
            <a:lvl8pPr marL="3001963" defTabSz="814388" fontAlgn="base">
              <a:spcBef>
                <a:spcPct val="0"/>
              </a:spcBef>
              <a:spcAft>
                <a:spcPct val="0"/>
              </a:spcAft>
              <a:defRPr sz="2400">
                <a:solidFill>
                  <a:schemeClr val="tx1"/>
                </a:solidFill>
                <a:latin typeface="Times New Roman" pitchFamily="18" charset="0"/>
                <a:ea typeface="宋体" pitchFamily="2" charset="-122"/>
              </a:defRPr>
            </a:lvl8pPr>
            <a:lvl9pPr marL="3459163" defTabSz="814388" fontAlgn="base">
              <a:spcBef>
                <a:spcPct val="0"/>
              </a:spcBef>
              <a:spcAft>
                <a:spcPct val="0"/>
              </a:spcAft>
              <a:defRPr sz="2400">
                <a:solidFill>
                  <a:schemeClr val="tx1"/>
                </a:solidFill>
                <a:latin typeface="Times New Roman" pitchFamily="18" charset="0"/>
                <a:ea typeface="宋体" pitchFamily="2" charset="-122"/>
              </a:defRPr>
            </a:lvl9pPr>
          </a:lstStyle>
          <a:p>
            <a:pPr eaLnBrk="0" fontAlgn="base" hangingPunct="0">
              <a:spcBef>
                <a:spcPct val="0"/>
              </a:spcBef>
              <a:spcAft>
                <a:spcPct val="0"/>
              </a:spcAft>
            </a:pPr>
            <a:r>
              <a:rPr lang="en-US" altLang="zh-CN" sz="900">
                <a:solidFill>
                  <a:srgbClr val="808080"/>
                </a:solidFill>
              </a:rPr>
              <a:t>Cisxo Education Solution</a:t>
            </a:r>
          </a:p>
        </p:txBody>
      </p:sp>
    </p:spTree>
    <p:extLst>
      <p:ext uri="{BB962C8B-B14F-4D97-AF65-F5344CB8AC3E}">
        <p14:creationId xmlns:p14="http://schemas.microsoft.com/office/powerpoint/2010/main" val="1200524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wipe dir="r"/>
  </p:transition>
  <p:txStyles>
    <p:titleStyle>
      <a:lvl1pPr algn="ctr" defTabSz="814388" rtl="0" eaLnBrk="0" fontAlgn="base" hangingPunct="0">
        <a:lnSpc>
          <a:spcPct val="90000"/>
        </a:lnSpc>
        <a:spcBef>
          <a:spcPct val="0"/>
        </a:spcBef>
        <a:spcAft>
          <a:spcPct val="0"/>
        </a:spcAft>
        <a:defRPr sz="4000" b="1">
          <a:solidFill>
            <a:schemeClr val="tx1"/>
          </a:solidFill>
          <a:latin typeface="+mj-lt"/>
          <a:ea typeface="+mj-ea"/>
          <a:cs typeface="+mj-cs"/>
        </a:defRPr>
      </a:lvl1pPr>
      <a:lvl2pPr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2pPr>
      <a:lvl3pPr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3pPr>
      <a:lvl4pPr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4pPr>
      <a:lvl5pPr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5pPr>
      <a:lvl6pPr marL="457200"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6pPr>
      <a:lvl7pPr marL="914400"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7pPr>
      <a:lvl8pPr marL="1371600"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8pPr>
      <a:lvl9pPr marL="1828800" algn="ctr" defTabSz="814388" rtl="0" eaLnBrk="0" fontAlgn="base" hangingPunct="0">
        <a:lnSpc>
          <a:spcPct val="90000"/>
        </a:lnSpc>
        <a:spcBef>
          <a:spcPct val="0"/>
        </a:spcBef>
        <a:spcAft>
          <a:spcPct val="0"/>
        </a:spcAft>
        <a:defRPr sz="4000" b="1">
          <a:solidFill>
            <a:schemeClr val="tx1"/>
          </a:solidFill>
          <a:latin typeface="华文楷体" pitchFamily="2" charset="-122"/>
          <a:ea typeface="华文楷体" pitchFamily="2" charset="-122"/>
        </a:defRPr>
      </a:lvl9pPr>
    </p:titleStyle>
    <p:bodyStyle>
      <a:lvl1pPr marL="288925" indent="-288925" algn="l" defTabSz="814388" rtl="0" eaLnBrk="0" fontAlgn="base" hangingPunct="0">
        <a:lnSpc>
          <a:spcPct val="90000"/>
        </a:lnSpc>
        <a:spcBef>
          <a:spcPct val="40000"/>
        </a:spcBef>
        <a:spcAft>
          <a:spcPct val="0"/>
        </a:spcAft>
        <a:buClr>
          <a:srgbClr val="35C5FF"/>
        </a:buClr>
        <a:buSzPct val="100000"/>
        <a:buFont typeface="Arial" charset="0"/>
        <a:buChar char="•"/>
        <a:defRPr sz="2800" b="1">
          <a:solidFill>
            <a:schemeClr val="tx1"/>
          </a:solidFill>
          <a:latin typeface="+mn-lt"/>
          <a:ea typeface="+mn-ea"/>
          <a:cs typeface="+mn-cs"/>
        </a:defRPr>
      </a:lvl1pPr>
      <a:lvl2pPr marL="801688" indent="-236538" algn="l" defTabSz="814388" rtl="0" eaLnBrk="0" fontAlgn="base" hangingPunct="0">
        <a:lnSpc>
          <a:spcPct val="90000"/>
        </a:lnSpc>
        <a:spcBef>
          <a:spcPct val="15000"/>
        </a:spcBef>
        <a:spcAft>
          <a:spcPct val="15000"/>
        </a:spcAft>
        <a:buClr>
          <a:schemeClr val="accent2"/>
        </a:buClr>
        <a:buChar char="-"/>
        <a:defRPr sz="2600">
          <a:solidFill>
            <a:schemeClr val="tx1"/>
          </a:solidFill>
          <a:latin typeface="+mn-lt"/>
          <a:ea typeface="+mn-ea"/>
        </a:defRPr>
      </a:lvl2pPr>
      <a:lvl3pPr marL="1138238" indent="-222250" algn="l" defTabSz="814388" rtl="0" eaLnBrk="0" fontAlgn="base" hangingPunct="0">
        <a:lnSpc>
          <a:spcPct val="90000"/>
        </a:lnSpc>
        <a:spcBef>
          <a:spcPct val="20000"/>
        </a:spcBef>
        <a:spcAft>
          <a:spcPct val="20000"/>
        </a:spcAft>
        <a:buChar char="-"/>
        <a:defRPr sz="2400" b="1">
          <a:solidFill>
            <a:srgbClr val="777777"/>
          </a:solidFill>
          <a:latin typeface="+mn-lt"/>
          <a:ea typeface="+mn-ea"/>
        </a:defRPr>
      </a:lvl3pPr>
      <a:lvl4pPr marL="1252538" algn="l" defTabSz="814388" rtl="0" eaLnBrk="0" fontAlgn="base" hangingPunct="0">
        <a:lnSpc>
          <a:spcPct val="95000"/>
        </a:lnSpc>
        <a:spcBef>
          <a:spcPct val="50000"/>
        </a:spcBef>
        <a:spcAft>
          <a:spcPct val="0"/>
        </a:spcAft>
        <a:defRPr sz="3000" b="1">
          <a:solidFill>
            <a:schemeClr val="tx1"/>
          </a:solidFill>
          <a:latin typeface="+mn-lt"/>
          <a:ea typeface="+mn-ea"/>
        </a:defRPr>
      </a:lvl4pPr>
      <a:lvl5pPr marL="1420813" algn="l" defTabSz="814388" rtl="0" eaLnBrk="0" fontAlgn="base" hangingPunct="0">
        <a:lnSpc>
          <a:spcPct val="95000"/>
        </a:lnSpc>
        <a:spcBef>
          <a:spcPct val="50000"/>
        </a:spcBef>
        <a:spcAft>
          <a:spcPct val="0"/>
        </a:spcAft>
        <a:defRPr sz="3000" b="1">
          <a:solidFill>
            <a:schemeClr val="tx1"/>
          </a:solidFill>
          <a:latin typeface="+mn-lt"/>
          <a:ea typeface="+mn-ea"/>
        </a:defRPr>
      </a:lvl5pPr>
      <a:lvl6pPr marL="1878013" algn="l" defTabSz="814388" rtl="0" eaLnBrk="0" fontAlgn="base" hangingPunct="0">
        <a:lnSpc>
          <a:spcPct val="95000"/>
        </a:lnSpc>
        <a:spcBef>
          <a:spcPct val="50000"/>
        </a:spcBef>
        <a:spcAft>
          <a:spcPct val="0"/>
        </a:spcAft>
        <a:defRPr sz="3000" b="1">
          <a:solidFill>
            <a:schemeClr val="tx1"/>
          </a:solidFill>
          <a:latin typeface="+mn-lt"/>
          <a:ea typeface="+mn-ea"/>
        </a:defRPr>
      </a:lvl6pPr>
      <a:lvl7pPr marL="2335213" algn="l" defTabSz="814388" rtl="0" eaLnBrk="0" fontAlgn="base" hangingPunct="0">
        <a:lnSpc>
          <a:spcPct val="95000"/>
        </a:lnSpc>
        <a:spcBef>
          <a:spcPct val="50000"/>
        </a:spcBef>
        <a:spcAft>
          <a:spcPct val="0"/>
        </a:spcAft>
        <a:defRPr sz="3000" b="1">
          <a:solidFill>
            <a:schemeClr val="tx1"/>
          </a:solidFill>
          <a:latin typeface="+mn-lt"/>
          <a:ea typeface="+mn-ea"/>
        </a:defRPr>
      </a:lvl7pPr>
      <a:lvl8pPr marL="2792413" algn="l" defTabSz="814388" rtl="0" eaLnBrk="0" fontAlgn="base" hangingPunct="0">
        <a:lnSpc>
          <a:spcPct val="95000"/>
        </a:lnSpc>
        <a:spcBef>
          <a:spcPct val="50000"/>
        </a:spcBef>
        <a:spcAft>
          <a:spcPct val="0"/>
        </a:spcAft>
        <a:defRPr sz="3000" b="1">
          <a:solidFill>
            <a:schemeClr val="tx1"/>
          </a:solidFill>
          <a:latin typeface="+mn-lt"/>
          <a:ea typeface="+mn-ea"/>
        </a:defRPr>
      </a:lvl8pPr>
      <a:lvl9pPr marL="3249613" algn="l" defTabSz="814388" rtl="0" eaLnBrk="0" fontAlgn="base" hangingPunct="0">
        <a:lnSpc>
          <a:spcPct val="95000"/>
        </a:lnSpc>
        <a:spcBef>
          <a:spcPct val="50000"/>
        </a:spcBef>
        <a:spcAft>
          <a:spcPct val="0"/>
        </a:spcAft>
        <a:defRPr sz="3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zh-CN" altLang="en-US"/>
              <a:t>动态路由协议</a:t>
            </a:r>
          </a:p>
        </p:txBody>
      </p:sp>
      <p:sp>
        <p:nvSpPr>
          <p:cNvPr id="206851" name="Rectangle 3"/>
          <p:cNvSpPr>
            <a:spLocks noGrp="1" noChangeArrowheads="1"/>
          </p:cNvSpPr>
          <p:nvPr>
            <p:ph type="body" idx="1"/>
          </p:nvPr>
        </p:nvSpPr>
        <p:spPr/>
        <p:txBody>
          <a:bodyPr/>
          <a:lstStyle/>
          <a:p>
            <a:r>
              <a:rPr lang="zh-CN" altLang="en-US" b="0"/>
              <a:t>距离向量</a:t>
            </a:r>
            <a:r>
              <a:rPr lang="en-US" altLang="zh-CN" b="0"/>
              <a:t>(distance vector)</a:t>
            </a:r>
            <a:r>
              <a:rPr lang="zh-CN" altLang="en-US" b="0"/>
              <a:t>主要有：</a:t>
            </a:r>
            <a:r>
              <a:rPr lang="en-US" altLang="zh-CN" b="0"/>
              <a:t>RIP IGRP </a:t>
            </a:r>
          </a:p>
          <a:p>
            <a:r>
              <a:rPr lang="zh-CN" altLang="en-US" b="0"/>
              <a:t>链路状态</a:t>
            </a:r>
            <a:r>
              <a:rPr lang="en-US" altLang="zh-CN" b="0"/>
              <a:t>(link state)</a:t>
            </a:r>
            <a:r>
              <a:rPr lang="zh-CN" altLang="en-US" b="0"/>
              <a:t>有</a:t>
            </a:r>
            <a:r>
              <a:rPr lang="en-US" altLang="zh-CN" b="0"/>
              <a:t>OSPF IS-IS</a:t>
            </a:r>
          </a:p>
          <a:p>
            <a:r>
              <a:rPr lang="zh-CN" altLang="en-US" b="0"/>
              <a:t>混合型</a:t>
            </a:r>
            <a:r>
              <a:rPr lang="en-US" altLang="zh-CN" b="0"/>
              <a:t>(hybrid)</a:t>
            </a:r>
            <a:r>
              <a:rPr lang="zh-CN" altLang="en-US" b="0"/>
              <a:t>有</a:t>
            </a:r>
            <a:r>
              <a:rPr lang="en-US" altLang="zh-CN" b="0"/>
              <a:t>EIGRP</a:t>
            </a:r>
          </a:p>
          <a:p>
            <a:endParaRPr lang="zh-CN" altLang="en-US"/>
          </a:p>
        </p:txBody>
      </p:sp>
    </p:spTree>
    <p:extLst>
      <p:ext uri="{BB962C8B-B14F-4D97-AF65-F5344CB8AC3E}">
        <p14:creationId xmlns:p14="http://schemas.microsoft.com/office/powerpoint/2010/main" val="2103434089"/>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defTabSz="915988"/>
            <a:r>
              <a:rPr lang="zh-CN" altLang="en-US">
                <a:ea typeface="宋体" pitchFamily="2" charset="-122"/>
              </a:rPr>
              <a:t>收敛时间</a:t>
            </a:r>
          </a:p>
        </p:txBody>
      </p:sp>
      <p:sp>
        <p:nvSpPr>
          <p:cNvPr id="160771" name="Rectangle 3"/>
          <p:cNvSpPr>
            <a:spLocks noGrp="1" noChangeArrowheads="1"/>
          </p:cNvSpPr>
          <p:nvPr>
            <p:ph type="body" idx="1"/>
          </p:nvPr>
        </p:nvSpPr>
        <p:spPr/>
        <p:txBody>
          <a:bodyPr/>
          <a:lstStyle/>
          <a:p>
            <a:pPr marL="0" indent="0" defTabSz="915988"/>
            <a:r>
              <a:rPr lang="zh-CN" altLang="en-US">
                <a:ea typeface="宋体" pitchFamily="2" charset="-122"/>
              </a:rPr>
              <a:t>收敛时间 （</a:t>
            </a:r>
            <a:r>
              <a:rPr lang="en-US" altLang="zh-CN">
                <a:ea typeface="宋体" pitchFamily="2" charset="-122"/>
              </a:rPr>
              <a:t>convergence time):</a:t>
            </a:r>
            <a:r>
              <a:rPr lang="zh-CN" altLang="en-US">
                <a:ea typeface="宋体" pitchFamily="2" charset="-122"/>
              </a:rPr>
              <a:t>从网络拓扑发生变化到网络中所有路由器都知道这个表化的时间就叫 收敛时间</a:t>
            </a:r>
          </a:p>
          <a:p>
            <a:pPr marL="0" indent="0" defTabSz="915988"/>
            <a:endParaRPr lang="zh-CN" altLang="en-US">
              <a:ea typeface="宋体" pitchFamily="2" charset="-122"/>
            </a:endParaRPr>
          </a:p>
        </p:txBody>
      </p:sp>
    </p:spTree>
    <p:extLst>
      <p:ext uri="{BB962C8B-B14F-4D97-AF65-F5344CB8AC3E}">
        <p14:creationId xmlns:p14="http://schemas.microsoft.com/office/powerpoint/2010/main" val="272063091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Freeform 2"/>
          <p:cNvSpPr>
            <a:spLocks/>
          </p:cNvSpPr>
          <p:nvPr/>
        </p:nvSpPr>
        <p:spPr bwMode="auto">
          <a:xfrm>
            <a:off x="61087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587" name="Freeform 3"/>
          <p:cNvSpPr>
            <a:spLocks/>
          </p:cNvSpPr>
          <p:nvPr/>
        </p:nvSpPr>
        <p:spPr bwMode="auto">
          <a:xfrm>
            <a:off x="3454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588" name="Freeform 4"/>
          <p:cNvSpPr>
            <a:spLocks/>
          </p:cNvSpPr>
          <p:nvPr/>
        </p:nvSpPr>
        <p:spPr bwMode="auto">
          <a:xfrm>
            <a:off x="787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589" name="Rectangle 5"/>
          <p:cNvSpPr>
            <a:spLocks noGrp="1" noChangeArrowheads="1"/>
          </p:cNvSpPr>
          <p:nvPr>
            <p:ph type="title"/>
          </p:nvPr>
        </p:nvSpPr>
        <p:spPr>
          <a:xfrm>
            <a:off x="500063" y="165100"/>
            <a:ext cx="8148637" cy="1143000"/>
          </a:xfrm>
          <a:noFill/>
          <a:ln/>
          <a:effectLst>
            <a:outerShdw dist="28398" dir="3806097" algn="ctr" rotWithShape="0">
              <a:schemeClr val="bg2"/>
            </a:outerShdw>
          </a:effectLst>
        </p:spPr>
        <p:txBody>
          <a:bodyPr lIns="82153" tIns="41076" rIns="82153" bIns="41076"/>
          <a:lstStyle/>
          <a:p>
            <a:pPr defTabSz="915988"/>
            <a:r>
              <a:rPr lang="zh-CN" altLang="en-US">
                <a:ea typeface="宋体" pitchFamily="2" charset="-122"/>
              </a:rPr>
              <a:t>路 由 回 环</a:t>
            </a:r>
          </a:p>
        </p:txBody>
      </p:sp>
      <p:sp>
        <p:nvSpPr>
          <p:cNvPr id="195590" name="Rectangle 6"/>
          <p:cNvSpPr>
            <a:spLocks noGrp="1" noChangeArrowheads="1"/>
          </p:cNvSpPr>
          <p:nvPr>
            <p:ph type="body" sz="half" idx="2"/>
          </p:nvPr>
        </p:nvSpPr>
        <p:spPr>
          <a:xfrm>
            <a:off x="539750" y="5516563"/>
            <a:ext cx="7947025" cy="414337"/>
          </a:xfrm>
          <a:noFill/>
          <a:ln/>
        </p:spPr>
        <p:txBody>
          <a:bodyPr lIns="82153" tIns="41076" rIns="82153" bIns="41076" anchor="ctr" anchorCtr="1"/>
          <a:lstStyle/>
          <a:p>
            <a:pPr marL="0" indent="0" defTabSz="915988"/>
            <a:r>
              <a:rPr lang="zh-CN" altLang="en-US" sz="2200">
                <a:ea typeface="宋体" pitchFamily="2" charset="-122"/>
              </a:rPr>
              <a:t>每一个节点管理着与之相连的所有网络</a:t>
            </a:r>
          </a:p>
        </p:txBody>
      </p:sp>
      <p:sp>
        <p:nvSpPr>
          <p:cNvPr id="195591" name="Line 7"/>
          <p:cNvSpPr>
            <a:spLocks noChangeShapeType="1"/>
          </p:cNvSpPr>
          <p:nvPr/>
        </p:nvSpPr>
        <p:spPr bwMode="auto">
          <a:xfrm>
            <a:off x="700088" y="2100263"/>
            <a:ext cx="614362"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592" name="Line 8"/>
          <p:cNvSpPr>
            <a:spLocks noChangeShapeType="1"/>
          </p:cNvSpPr>
          <p:nvPr/>
        </p:nvSpPr>
        <p:spPr bwMode="auto">
          <a:xfrm>
            <a:off x="7658100" y="2100263"/>
            <a:ext cx="614363"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593" name="Freeform 9"/>
          <p:cNvSpPr>
            <a:spLocks/>
          </p:cNvSpPr>
          <p:nvPr/>
        </p:nvSpPr>
        <p:spPr bwMode="auto">
          <a:xfrm>
            <a:off x="20859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594" name="Freeform 10"/>
          <p:cNvSpPr>
            <a:spLocks/>
          </p:cNvSpPr>
          <p:nvPr/>
        </p:nvSpPr>
        <p:spPr bwMode="auto">
          <a:xfrm>
            <a:off x="48291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95595"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596"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597"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5598" name="Rectangle 14"/>
          <p:cNvSpPr>
            <a:spLocks noChangeArrowheads="1"/>
          </p:cNvSpPr>
          <p:nvPr/>
        </p:nvSpPr>
        <p:spPr bwMode="auto">
          <a:xfrm>
            <a:off x="168592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95599" name="Rectangle 15"/>
          <p:cNvSpPr>
            <a:spLocks noChangeArrowheads="1"/>
          </p:cNvSpPr>
          <p:nvPr/>
        </p:nvSpPr>
        <p:spPr bwMode="auto">
          <a:xfrm>
            <a:off x="4341813"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95600" name="Rectangle 16"/>
          <p:cNvSpPr>
            <a:spLocks noChangeArrowheads="1"/>
          </p:cNvSpPr>
          <p:nvPr/>
        </p:nvSpPr>
        <p:spPr bwMode="auto">
          <a:xfrm>
            <a:off x="701357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95601" name="Rectangle 17"/>
          <p:cNvSpPr>
            <a:spLocks noChangeArrowheads="1"/>
          </p:cNvSpPr>
          <p:nvPr/>
        </p:nvSpPr>
        <p:spPr bwMode="auto">
          <a:xfrm>
            <a:off x="18573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195602" name="Rectangle 18"/>
          <p:cNvSpPr>
            <a:spLocks noChangeArrowheads="1"/>
          </p:cNvSpPr>
          <p:nvPr/>
        </p:nvSpPr>
        <p:spPr bwMode="auto">
          <a:xfrm>
            <a:off x="2800350" y="1579563"/>
            <a:ext cx="124301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95603" name="Rectangle 19"/>
          <p:cNvSpPr>
            <a:spLocks noChangeArrowheads="1"/>
          </p:cNvSpPr>
          <p:nvPr/>
        </p:nvSpPr>
        <p:spPr bwMode="auto">
          <a:xfrm>
            <a:off x="527208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95604" name="Rectangle 20"/>
          <p:cNvSpPr>
            <a:spLocks noChangeArrowheads="1"/>
          </p:cNvSpPr>
          <p:nvPr/>
        </p:nvSpPr>
        <p:spPr bwMode="auto">
          <a:xfrm>
            <a:off x="7815263"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95605" name="Rectangle 21"/>
          <p:cNvSpPr>
            <a:spLocks noChangeArrowheads="1"/>
          </p:cNvSpPr>
          <p:nvPr/>
        </p:nvSpPr>
        <p:spPr bwMode="auto">
          <a:xfrm>
            <a:off x="811213"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5606" name="Rectangle 22"/>
          <p:cNvSpPr>
            <a:spLocks noChangeArrowheads="1"/>
          </p:cNvSpPr>
          <p:nvPr/>
        </p:nvSpPr>
        <p:spPr bwMode="auto">
          <a:xfrm>
            <a:off x="2439988"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5607" name="Rectangle 23"/>
          <p:cNvSpPr>
            <a:spLocks noChangeArrowheads="1"/>
          </p:cNvSpPr>
          <p:nvPr/>
        </p:nvSpPr>
        <p:spPr bwMode="auto">
          <a:xfrm>
            <a:off x="349726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5608" name="Rectangle 24"/>
          <p:cNvSpPr>
            <a:spLocks noChangeArrowheads="1"/>
          </p:cNvSpPr>
          <p:nvPr/>
        </p:nvSpPr>
        <p:spPr bwMode="auto">
          <a:xfrm>
            <a:off x="5083175"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95609" name="Rectangle 25"/>
          <p:cNvSpPr>
            <a:spLocks noChangeArrowheads="1"/>
          </p:cNvSpPr>
          <p:nvPr/>
        </p:nvSpPr>
        <p:spPr bwMode="auto">
          <a:xfrm>
            <a:off x="6134100"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5610" name="Rectangle 26"/>
          <p:cNvSpPr>
            <a:spLocks noChangeArrowheads="1"/>
          </p:cNvSpPr>
          <p:nvPr/>
        </p:nvSpPr>
        <p:spPr bwMode="auto">
          <a:xfrm>
            <a:off x="772001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5611" name="Rectangle 27"/>
          <p:cNvSpPr>
            <a:spLocks noChangeArrowheads="1"/>
          </p:cNvSpPr>
          <p:nvPr/>
        </p:nvSpPr>
        <p:spPr bwMode="auto">
          <a:xfrm>
            <a:off x="6107113" y="3186113"/>
            <a:ext cx="1973262"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5612" name="Rectangle 28"/>
          <p:cNvSpPr>
            <a:spLocks noChangeArrowheads="1"/>
          </p:cNvSpPr>
          <p:nvPr/>
        </p:nvSpPr>
        <p:spPr bwMode="auto">
          <a:xfrm>
            <a:off x="6107113" y="3522663"/>
            <a:ext cx="7874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13" name="Rectangle 29"/>
          <p:cNvSpPr>
            <a:spLocks noChangeArrowheads="1"/>
          </p:cNvSpPr>
          <p:nvPr/>
        </p:nvSpPr>
        <p:spPr bwMode="auto">
          <a:xfrm>
            <a:off x="6894513"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14" name="Rectangle 30"/>
          <p:cNvSpPr>
            <a:spLocks noChangeArrowheads="1"/>
          </p:cNvSpPr>
          <p:nvPr/>
        </p:nvSpPr>
        <p:spPr bwMode="auto">
          <a:xfrm>
            <a:off x="5729288" y="3513138"/>
            <a:ext cx="94773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95615" name="Rectangle 31"/>
          <p:cNvSpPr>
            <a:spLocks noChangeArrowheads="1"/>
          </p:cNvSpPr>
          <p:nvPr/>
        </p:nvSpPr>
        <p:spPr bwMode="auto">
          <a:xfrm>
            <a:off x="6107113" y="3865563"/>
            <a:ext cx="773112"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16" name="Rectangle 32"/>
          <p:cNvSpPr>
            <a:spLocks noChangeArrowheads="1"/>
          </p:cNvSpPr>
          <p:nvPr/>
        </p:nvSpPr>
        <p:spPr bwMode="auto">
          <a:xfrm>
            <a:off x="6113463" y="4208463"/>
            <a:ext cx="766762"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17" name="Rectangle 33"/>
          <p:cNvSpPr>
            <a:spLocks noChangeArrowheads="1"/>
          </p:cNvSpPr>
          <p:nvPr/>
        </p:nvSpPr>
        <p:spPr bwMode="auto">
          <a:xfrm>
            <a:off x="6113463" y="4551363"/>
            <a:ext cx="766762"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18" name="Rectangle 34"/>
          <p:cNvSpPr>
            <a:spLocks noChangeArrowheads="1"/>
          </p:cNvSpPr>
          <p:nvPr/>
        </p:nvSpPr>
        <p:spPr bwMode="auto">
          <a:xfrm>
            <a:off x="6894513"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19" name="Rectangle 35"/>
          <p:cNvSpPr>
            <a:spLocks noChangeArrowheads="1"/>
          </p:cNvSpPr>
          <p:nvPr/>
        </p:nvSpPr>
        <p:spPr bwMode="auto">
          <a:xfrm>
            <a:off x="6894513"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20" name="Rectangle 36"/>
          <p:cNvSpPr>
            <a:spLocks noChangeArrowheads="1"/>
          </p:cNvSpPr>
          <p:nvPr/>
        </p:nvSpPr>
        <p:spPr bwMode="auto">
          <a:xfrm>
            <a:off x="6894513"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21" name="Rectangle 37"/>
          <p:cNvSpPr>
            <a:spLocks noChangeArrowheads="1"/>
          </p:cNvSpPr>
          <p:nvPr/>
        </p:nvSpPr>
        <p:spPr bwMode="auto">
          <a:xfrm>
            <a:off x="6840538" y="3540125"/>
            <a:ext cx="4524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5622" name="Rectangle 38"/>
          <p:cNvSpPr>
            <a:spLocks noChangeArrowheads="1"/>
          </p:cNvSpPr>
          <p:nvPr/>
        </p:nvSpPr>
        <p:spPr bwMode="auto">
          <a:xfrm>
            <a:off x="6840538" y="3868738"/>
            <a:ext cx="4524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5623" name="Rectangle 39"/>
          <p:cNvSpPr>
            <a:spLocks noChangeArrowheads="1"/>
          </p:cNvSpPr>
          <p:nvPr/>
        </p:nvSpPr>
        <p:spPr bwMode="auto">
          <a:xfrm>
            <a:off x="6840538" y="4211638"/>
            <a:ext cx="4524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5624" name="Rectangle 40"/>
          <p:cNvSpPr>
            <a:spLocks noChangeArrowheads="1"/>
          </p:cNvSpPr>
          <p:nvPr/>
        </p:nvSpPr>
        <p:spPr bwMode="auto">
          <a:xfrm>
            <a:off x="6840538" y="4554538"/>
            <a:ext cx="4524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5625" name="Rectangle 41"/>
          <p:cNvSpPr>
            <a:spLocks noChangeArrowheads="1"/>
          </p:cNvSpPr>
          <p:nvPr/>
        </p:nvSpPr>
        <p:spPr bwMode="auto">
          <a:xfrm>
            <a:off x="7494588"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26" name="Rectangle 42"/>
          <p:cNvSpPr>
            <a:spLocks noChangeArrowheads="1"/>
          </p:cNvSpPr>
          <p:nvPr/>
        </p:nvSpPr>
        <p:spPr bwMode="auto">
          <a:xfrm>
            <a:off x="7494588"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27" name="Rectangle 43"/>
          <p:cNvSpPr>
            <a:spLocks noChangeArrowheads="1"/>
          </p:cNvSpPr>
          <p:nvPr/>
        </p:nvSpPr>
        <p:spPr bwMode="auto">
          <a:xfrm>
            <a:off x="7494588"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5628" name="Rectangle 44"/>
          <p:cNvSpPr>
            <a:spLocks noChangeArrowheads="1"/>
          </p:cNvSpPr>
          <p:nvPr/>
        </p:nvSpPr>
        <p:spPr bwMode="auto">
          <a:xfrm>
            <a:off x="7494588"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95629" name="Rectangle 45"/>
          <p:cNvSpPr>
            <a:spLocks noChangeArrowheads="1"/>
          </p:cNvSpPr>
          <p:nvPr/>
        </p:nvSpPr>
        <p:spPr bwMode="auto">
          <a:xfrm>
            <a:off x="5721350" y="4551363"/>
            <a:ext cx="9302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5630" name="Rectangle 46"/>
          <p:cNvSpPr>
            <a:spLocks noChangeArrowheads="1"/>
          </p:cNvSpPr>
          <p:nvPr/>
        </p:nvSpPr>
        <p:spPr bwMode="auto">
          <a:xfrm>
            <a:off x="5721350" y="4208463"/>
            <a:ext cx="9302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95631" name="Rectangle 47"/>
          <p:cNvSpPr>
            <a:spLocks noChangeArrowheads="1"/>
          </p:cNvSpPr>
          <p:nvPr/>
        </p:nvSpPr>
        <p:spPr bwMode="auto">
          <a:xfrm>
            <a:off x="5729288" y="3856038"/>
            <a:ext cx="9302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95632" name="Rectangle 48"/>
          <p:cNvSpPr>
            <a:spLocks noChangeArrowheads="1"/>
          </p:cNvSpPr>
          <p:nvPr/>
        </p:nvSpPr>
        <p:spPr bwMode="auto">
          <a:xfrm>
            <a:off x="7620000" y="353060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5633" name="Rectangle 49"/>
          <p:cNvSpPr>
            <a:spLocks noChangeArrowheads="1"/>
          </p:cNvSpPr>
          <p:nvPr/>
        </p:nvSpPr>
        <p:spPr bwMode="auto">
          <a:xfrm>
            <a:off x="7624763" y="3873500"/>
            <a:ext cx="317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5634" name="Rectangle 50"/>
          <p:cNvSpPr>
            <a:spLocks noChangeArrowheads="1"/>
          </p:cNvSpPr>
          <p:nvPr/>
        </p:nvSpPr>
        <p:spPr bwMode="auto">
          <a:xfrm>
            <a:off x="806450" y="3171825"/>
            <a:ext cx="19732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5635" name="Rectangle 51"/>
          <p:cNvSpPr>
            <a:spLocks noChangeArrowheads="1"/>
          </p:cNvSpPr>
          <p:nvPr/>
        </p:nvSpPr>
        <p:spPr bwMode="auto">
          <a:xfrm>
            <a:off x="806450" y="3508375"/>
            <a:ext cx="7874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36" name="Rectangle 52"/>
          <p:cNvSpPr>
            <a:spLocks noChangeArrowheads="1"/>
          </p:cNvSpPr>
          <p:nvPr/>
        </p:nvSpPr>
        <p:spPr bwMode="auto">
          <a:xfrm>
            <a:off x="1593850" y="35083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37" name="Rectangle 53"/>
          <p:cNvSpPr>
            <a:spLocks noChangeArrowheads="1"/>
          </p:cNvSpPr>
          <p:nvPr/>
        </p:nvSpPr>
        <p:spPr bwMode="auto">
          <a:xfrm>
            <a:off x="409575" y="3498850"/>
            <a:ext cx="94773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5638" name="Rectangle 54"/>
          <p:cNvSpPr>
            <a:spLocks noChangeArrowheads="1"/>
          </p:cNvSpPr>
          <p:nvPr/>
        </p:nvSpPr>
        <p:spPr bwMode="auto">
          <a:xfrm>
            <a:off x="806450" y="3851275"/>
            <a:ext cx="77311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39" name="Rectangle 55"/>
          <p:cNvSpPr>
            <a:spLocks noChangeArrowheads="1"/>
          </p:cNvSpPr>
          <p:nvPr/>
        </p:nvSpPr>
        <p:spPr bwMode="auto">
          <a:xfrm>
            <a:off x="812800" y="419417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40" name="Rectangle 56"/>
          <p:cNvSpPr>
            <a:spLocks noChangeArrowheads="1"/>
          </p:cNvSpPr>
          <p:nvPr/>
        </p:nvSpPr>
        <p:spPr bwMode="auto">
          <a:xfrm>
            <a:off x="812800" y="453707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41" name="Rectangle 57"/>
          <p:cNvSpPr>
            <a:spLocks noChangeArrowheads="1"/>
          </p:cNvSpPr>
          <p:nvPr/>
        </p:nvSpPr>
        <p:spPr bwMode="auto">
          <a:xfrm>
            <a:off x="1593850" y="38512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42" name="Rectangle 58"/>
          <p:cNvSpPr>
            <a:spLocks noChangeArrowheads="1"/>
          </p:cNvSpPr>
          <p:nvPr/>
        </p:nvSpPr>
        <p:spPr bwMode="auto">
          <a:xfrm>
            <a:off x="1593850" y="41941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43" name="Rectangle 59"/>
          <p:cNvSpPr>
            <a:spLocks noChangeArrowheads="1"/>
          </p:cNvSpPr>
          <p:nvPr/>
        </p:nvSpPr>
        <p:spPr bwMode="auto">
          <a:xfrm>
            <a:off x="1593850" y="45370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44" name="Rectangle 60"/>
          <p:cNvSpPr>
            <a:spLocks noChangeArrowheads="1"/>
          </p:cNvSpPr>
          <p:nvPr/>
        </p:nvSpPr>
        <p:spPr bwMode="auto">
          <a:xfrm>
            <a:off x="1558925" y="3525838"/>
            <a:ext cx="4524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5645" name="Rectangle 61"/>
          <p:cNvSpPr>
            <a:spLocks noChangeArrowheads="1"/>
          </p:cNvSpPr>
          <p:nvPr/>
        </p:nvSpPr>
        <p:spPr bwMode="auto">
          <a:xfrm>
            <a:off x="1558925" y="3854450"/>
            <a:ext cx="4524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5646" name="Rectangle 62"/>
          <p:cNvSpPr>
            <a:spLocks noChangeArrowheads="1"/>
          </p:cNvSpPr>
          <p:nvPr/>
        </p:nvSpPr>
        <p:spPr bwMode="auto">
          <a:xfrm>
            <a:off x="1558925" y="4197350"/>
            <a:ext cx="4524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5647" name="Rectangle 63"/>
          <p:cNvSpPr>
            <a:spLocks noChangeArrowheads="1"/>
          </p:cNvSpPr>
          <p:nvPr/>
        </p:nvSpPr>
        <p:spPr bwMode="auto">
          <a:xfrm>
            <a:off x="1558925" y="4540250"/>
            <a:ext cx="4524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5648" name="Rectangle 64"/>
          <p:cNvSpPr>
            <a:spLocks noChangeArrowheads="1"/>
          </p:cNvSpPr>
          <p:nvPr/>
        </p:nvSpPr>
        <p:spPr bwMode="auto">
          <a:xfrm>
            <a:off x="2193925" y="35083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49" name="Rectangle 65"/>
          <p:cNvSpPr>
            <a:spLocks noChangeArrowheads="1"/>
          </p:cNvSpPr>
          <p:nvPr/>
        </p:nvSpPr>
        <p:spPr bwMode="auto">
          <a:xfrm>
            <a:off x="2193925" y="38512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50" name="Rectangle 66"/>
          <p:cNvSpPr>
            <a:spLocks noChangeArrowheads="1"/>
          </p:cNvSpPr>
          <p:nvPr/>
        </p:nvSpPr>
        <p:spPr bwMode="auto">
          <a:xfrm>
            <a:off x="2193925" y="41941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5651" name="Rectangle 67"/>
          <p:cNvSpPr>
            <a:spLocks noChangeArrowheads="1"/>
          </p:cNvSpPr>
          <p:nvPr/>
        </p:nvSpPr>
        <p:spPr bwMode="auto">
          <a:xfrm>
            <a:off x="2193925" y="45370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95652" name="Rectangle 68"/>
          <p:cNvSpPr>
            <a:spLocks noChangeArrowheads="1"/>
          </p:cNvSpPr>
          <p:nvPr/>
        </p:nvSpPr>
        <p:spPr bwMode="auto">
          <a:xfrm>
            <a:off x="401638" y="4537075"/>
            <a:ext cx="9302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95653" name="Rectangle 69"/>
          <p:cNvSpPr>
            <a:spLocks noChangeArrowheads="1"/>
          </p:cNvSpPr>
          <p:nvPr/>
        </p:nvSpPr>
        <p:spPr bwMode="auto">
          <a:xfrm>
            <a:off x="401638" y="4194175"/>
            <a:ext cx="9302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95654" name="Rectangle 70"/>
          <p:cNvSpPr>
            <a:spLocks noChangeArrowheads="1"/>
          </p:cNvSpPr>
          <p:nvPr/>
        </p:nvSpPr>
        <p:spPr bwMode="auto">
          <a:xfrm>
            <a:off x="409575" y="3841750"/>
            <a:ext cx="9302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95655" name="Rectangle 71"/>
          <p:cNvSpPr>
            <a:spLocks noChangeArrowheads="1"/>
          </p:cNvSpPr>
          <p:nvPr/>
        </p:nvSpPr>
        <p:spPr bwMode="auto">
          <a:xfrm>
            <a:off x="2319338" y="3516313"/>
            <a:ext cx="3175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5656" name="Rectangle 72"/>
          <p:cNvSpPr>
            <a:spLocks noChangeArrowheads="1"/>
          </p:cNvSpPr>
          <p:nvPr/>
        </p:nvSpPr>
        <p:spPr bwMode="auto">
          <a:xfrm>
            <a:off x="2324100" y="3859213"/>
            <a:ext cx="317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5657" name="Rectangle 73"/>
          <p:cNvSpPr>
            <a:spLocks noChangeArrowheads="1"/>
          </p:cNvSpPr>
          <p:nvPr/>
        </p:nvSpPr>
        <p:spPr bwMode="auto">
          <a:xfrm>
            <a:off x="3463925" y="3179763"/>
            <a:ext cx="1973263"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5658" name="Rectangle 74"/>
          <p:cNvSpPr>
            <a:spLocks noChangeArrowheads="1"/>
          </p:cNvSpPr>
          <p:nvPr/>
        </p:nvSpPr>
        <p:spPr bwMode="auto">
          <a:xfrm>
            <a:off x="3463925" y="3514725"/>
            <a:ext cx="7874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59" name="Rectangle 75"/>
          <p:cNvSpPr>
            <a:spLocks noChangeArrowheads="1"/>
          </p:cNvSpPr>
          <p:nvPr/>
        </p:nvSpPr>
        <p:spPr bwMode="auto">
          <a:xfrm>
            <a:off x="4251325" y="35147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60" name="Rectangle 76"/>
          <p:cNvSpPr>
            <a:spLocks noChangeArrowheads="1"/>
          </p:cNvSpPr>
          <p:nvPr/>
        </p:nvSpPr>
        <p:spPr bwMode="auto">
          <a:xfrm>
            <a:off x="3086100" y="3506788"/>
            <a:ext cx="9477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95661" name="Rectangle 77"/>
          <p:cNvSpPr>
            <a:spLocks noChangeArrowheads="1"/>
          </p:cNvSpPr>
          <p:nvPr/>
        </p:nvSpPr>
        <p:spPr bwMode="auto">
          <a:xfrm>
            <a:off x="3463925" y="3857625"/>
            <a:ext cx="77311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62" name="Rectangle 78"/>
          <p:cNvSpPr>
            <a:spLocks noChangeArrowheads="1"/>
          </p:cNvSpPr>
          <p:nvPr/>
        </p:nvSpPr>
        <p:spPr bwMode="auto">
          <a:xfrm>
            <a:off x="3470275" y="420052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63" name="Rectangle 79"/>
          <p:cNvSpPr>
            <a:spLocks noChangeArrowheads="1"/>
          </p:cNvSpPr>
          <p:nvPr/>
        </p:nvSpPr>
        <p:spPr bwMode="auto">
          <a:xfrm>
            <a:off x="3470275" y="454342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64" name="Rectangle 80"/>
          <p:cNvSpPr>
            <a:spLocks noChangeArrowheads="1"/>
          </p:cNvSpPr>
          <p:nvPr/>
        </p:nvSpPr>
        <p:spPr bwMode="auto">
          <a:xfrm>
            <a:off x="4251325" y="3859213"/>
            <a:ext cx="585788" cy="327025"/>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65" name="Rectangle 81"/>
          <p:cNvSpPr>
            <a:spLocks noChangeArrowheads="1"/>
          </p:cNvSpPr>
          <p:nvPr/>
        </p:nvSpPr>
        <p:spPr bwMode="auto">
          <a:xfrm>
            <a:off x="4251325" y="42005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66" name="Rectangle 82"/>
          <p:cNvSpPr>
            <a:spLocks noChangeArrowheads="1"/>
          </p:cNvSpPr>
          <p:nvPr/>
        </p:nvSpPr>
        <p:spPr bwMode="auto">
          <a:xfrm>
            <a:off x="4251325" y="45434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67" name="Rectangle 83"/>
          <p:cNvSpPr>
            <a:spLocks noChangeArrowheads="1"/>
          </p:cNvSpPr>
          <p:nvPr/>
        </p:nvSpPr>
        <p:spPr bwMode="auto">
          <a:xfrm>
            <a:off x="4197350" y="3533775"/>
            <a:ext cx="4524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5668" name="Rectangle 84"/>
          <p:cNvSpPr>
            <a:spLocks noChangeArrowheads="1"/>
          </p:cNvSpPr>
          <p:nvPr/>
        </p:nvSpPr>
        <p:spPr bwMode="auto">
          <a:xfrm>
            <a:off x="4197350" y="3862388"/>
            <a:ext cx="4524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95669" name="Rectangle 85"/>
          <p:cNvSpPr>
            <a:spLocks noChangeArrowheads="1"/>
          </p:cNvSpPr>
          <p:nvPr/>
        </p:nvSpPr>
        <p:spPr bwMode="auto">
          <a:xfrm>
            <a:off x="4197350" y="4205288"/>
            <a:ext cx="452438"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95670" name="Rectangle 86"/>
          <p:cNvSpPr>
            <a:spLocks noChangeArrowheads="1"/>
          </p:cNvSpPr>
          <p:nvPr/>
        </p:nvSpPr>
        <p:spPr bwMode="auto">
          <a:xfrm>
            <a:off x="4197350" y="4546600"/>
            <a:ext cx="4524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5671" name="Rectangle 87"/>
          <p:cNvSpPr>
            <a:spLocks noChangeArrowheads="1"/>
          </p:cNvSpPr>
          <p:nvPr/>
        </p:nvSpPr>
        <p:spPr bwMode="auto">
          <a:xfrm>
            <a:off x="4851400" y="35147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72" name="Rectangle 88"/>
          <p:cNvSpPr>
            <a:spLocks noChangeArrowheads="1"/>
          </p:cNvSpPr>
          <p:nvPr/>
        </p:nvSpPr>
        <p:spPr bwMode="auto">
          <a:xfrm>
            <a:off x="4851400" y="38576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5673" name="Rectangle 89"/>
          <p:cNvSpPr>
            <a:spLocks noChangeArrowheads="1"/>
          </p:cNvSpPr>
          <p:nvPr/>
        </p:nvSpPr>
        <p:spPr bwMode="auto">
          <a:xfrm>
            <a:off x="4851400" y="42005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5674" name="Rectangle 90"/>
          <p:cNvSpPr>
            <a:spLocks noChangeArrowheads="1"/>
          </p:cNvSpPr>
          <p:nvPr/>
        </p:nvSpPr>
        <p:spPr bwMode="auto">
          <a:xfrm>
            <a:off x="4851400" y="45434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5675" name="Rectangle 91"/>
          <p:cNvSpPr>
            <a:spLocks noChangeArrowheads="1"/>
          </p:cNvSpPr>
          <p:nvPr/>
        </p:nvSpPr>
        <p:spPr bwMode="auto">
          <a:xfrm>
            <a:off x="3078163" y="4543425"/>
            <a:ext cx="9302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5676" name="Rectangle 92"/>
          <p:cNvSpPr>
            <a:spLocks noChangeArrowheads="1"/>
          </p:cNvSpPr>
          <p:nvPr/>
        </p:nvSpPr>
        <p:spPr bwMode="auto">
          <a:xfrm>
            <a:off x="3078163" y="4200525"/>
            <a:ext cx="9302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95677" name="Rectangle 93"/>
          <p:cNvSpPr>
            <a:spLocks noChangeArrowheads="1"/>
          </p:cNvSpPr>
          <p:nvPr/>
        </p:nvSpPr>
        <p:spPr bwMode="auto">
          <a:xfrm>
            <a:off x="3086100" y="3849688"/>
            <a:ext cx="9302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95678" name="Rectangle 94"/>
          <p:cNvSpPr>
            <a:spLocks noChangeArrowheads="1"/>
          </p:cNvSpPr>
          <p:nvPr/>
        </p:nvSpPr>
        <p:spPr bwMode="auto">
          <a:xfrm>
            <a:off x="4976813" y="352425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5679" name="Rectangle 95"/>
          <p:cNvSpPr>
            <a:spLocks noChangeArrowheads="1"/>
          </p:cNvSpPr>
          <p:nvPr/>
        </p:nvSpPr>
        <p:spPr bwMode="auto">
          <a:xfrm>
            <a:off x="4981575" y="386715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Tree>
    <p:extLst>
      <p:ext uri="{BB962C8B-B14F-4D97-AF65-F5344CB8AC3E}">
        <p14:creationId xmlns:p14="http://schemas.microsoft.com/office/powerpoint/2010/main" val="1178313992"/>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Freeform 2"/>
          <p:cNvSpPr>
            <a:spLocks/>
          </p:cNvSpPr>
          <p:nvPr/>
        </p:nvSpPr>
        <p:spPr bwMode="auto">
          <a:xfrm>
            <a:off x="61087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35" name="Freeform 3"/>
          <p:cNvSpPr>
            <a:spLocks/>
          </p:cNvSpPr>
          <p:nvPr/>
        </p:nvSpPr>
        <p:spPr bwMode="auto">
          <a:xfrm>
            <a:off x="3454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36" name="Freeform 4"/>
          <p:cNvSpPr>
            <a:spLocks/>
          </p:cNvSpPr>
          <p:nvPr/>
        </p:nvSpPr>
        <p:spPr bwMode="auto">
          <a:xfrm>
            <a:off x="787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37" name="Rectangle 5"/>
          <p:cNvSpPr>
            <a:spLocks noGrp="1" noChangeArrowheads="1"/>
          </p:cNvSpPr>
          <p:nvPr>
            <p:ph type="title"/>
          </p:nvPr>
        </p:nvSpPr>
        <p:spPr>
          <a:xfrm>
            <a:off x="520700" y="217488"/>
            <a:ext cx="8258175" cy="1143000"/>
          </a:xfrm>
          <a:noFill/>
          <a:ln/>
          <a:effectLst>
            <a:outerShdw dist="28398" dir="3806097" algn="ctr" rotWithShape="0">
              <a:schemeClr val="bg2"/>
            </a:outerShdw>
          </a:effectLst>
        </p:spPr>
        <p:txBody>
          <a:bodyPr lIns="82153" tIns="41076" rIns="82153" bIns="41076"/>
          <a:lstStyle/>
          <a:p>
            <a:pPr defTabSz="915988"/>
            <a:r>
              <a:rPr lang="zh-CN" altLang="en-US">
                <a:ea typeface="宋体" pitchFamily="2" charset="-122"/>
              </a:rPr>
              <a:t>路 由 回 环</a:t>
            </a:r>
            <a:endParaRPr lang="en-US" altLang="zh-CN">
              <a:ea typeface="宋体" pitchFamily="2" charset="-122"/>
            </a:endParaRPr>
          </a:p>
        </p:txBody>
      </p:sp>
      <p:sp>
        <p:nvSpPr>
          <p:cNvPr id="197638" name="Rectangle 6"/>
          <p:cNvSpPr>
            <a:spLocks noGrp="1" noChangeArrowheads="1"/>
          </p:cNvSpPr>
          <p:nvPr>
            <p:ph type="body" sz="half" idx="2"/>
          </p:nvPr>
        </p:nvSpPr>
        <p:spPr>
          <a:xfrm>
            <a:off x="755650" y="5373688"/>
            <a:ext cx="7302500" cy="765175"/>
          </a:xfrm>
          <a:noFill/>
          <a:ln/>
        </p:spPr>
        <p:txBody>
          <a:bodyPr lIns="82153" tIns="41076" rIns="82153" bIns="41076" anchor="ctr" anchorCtr="1"/>
          <a:lstStyle/>
          <a:p>
            <a:pPr marL="0" indent="0" defTabSz="915988"/>
            <a:r>
              <a:rPr lang="zh-CN" altLang="en-US" sz="2000">
                <a:ea typeface="宋体" pitchFamily="2" charset="-122"/>
              </a:rPr>
              <a:t>缓慢的收敛容易造成路由信息的不一致</a:t>
            </a:r>
          </a:p>
        </p:txBody>
      </p:sp>
      <p:sp>
        <p:nvSpPr>
          <p:cNvPr id="197639" name="Line 7"/>
          <p:cNvSpPr>
            <a:spLocks noChangeShapeType="1"/>
          </p:cNvSpPr>
          <p:nvPr/>
        </p:nvSpPr>
        <p:spPr bwMode="auto">
          <a:xfrm>
            <a:off x="700088" y="2100263"/>
            <a:ext cx="614362"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40" name="Line 8"/>
          <p:cNvSpPr>
            <a:spLocks noChangeShapeType="1"/>
          </p:cNvSpPr>
          <p:nvPr/>
        </p:nvSpPr>
        <p:spPr bwMode="auto">
          <a:xfrm>
            <a:off x="7658100" y="2100263"/>
            <a:ext cx="614363"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41" name="Freeform 9"/>
          <p:cNvSpPr>
            <a:spLocks/>
          </p:cNvSpPr>
          <p:nvPr/>
        </p:nvSpPr>
        <p:spPr bwMode="auto">
          <a:xfrm>
            <a:off x="20859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42" name="Freeform 10"/>
          <p:cNvSpPr>
            <a:spLocks/>
          </p:cNvSpPr>
          <p:nvPr/>
        </p:nvSpPr>
        <p:spPr bwMode="auto">
          <a:xfrm>
            <a:off x="48291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97643"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644"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645"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646" name="Rectangle 14"/>
          <p:cNvSpPr>
            <a:spLocks noChangeArrowheads="1"/>
          </p:cNvSpPr>
          <p:nvPr/>
        </p:nvSpPr>
        <p:spPr bwMode="auto">
          <a:xfrm>
            <a:off x="168592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97647" name="Rectangle 15"/>
          <p:cNvSpPr>
            <a:spLocks noChangeArrowheads="1"/>
          </p:cNvSpPr>
          <p:nvPr/>
        </p:nvSpPr>
        <p:spPr bwMode="auto">
          <a:xfrm>
            <a:off x="4341813"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97648" name="Rectangle 16"/>
          <p:cNvSpPr>
            <a:spLocks noChangeArrowheads="1"/>
          </p:cNvSpPr>
          <p:nvPr/>
        </p:nvSpPr>
        <p:spPr bwMode="auto">
          <a:xfrm>
            <a:off x="701357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97649" name="Rectangle 17"/>
          <p:cNvSpPr>
            <a:spLocks noChangeArrowheads="1"/>
          </p:cNvSpPr>
          <p:nvPr/>
        </p:nvSpPr>
        <p:spPr bwMode="auto">
          <a:xfrm>
            <a:off x="18573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197650" name="Rectangle 18"/>
          <p:cNvSpPr>
            <a:spLocks noChangeArrowheads="1"/>
          </p:cNvSpPr>
          <p:nvPr/>
        </p:nvSpPr>
        <p:spPr bwMode="auto">
          <a:xfrm>
            <a:off x="2800350" y="1579563"/>
            <a:ext cx="124301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97651" name="Rectangle 19"/>
          <p:cNvSpPr>
            <a:spLocks noChangeArrowheads="1"/>
          </p:cNvSpPr>
          <p:nvPr/>
        </p:nvSpPr>
        <p:spPr bwMode="auto">
          <a:xfrm>
            <a:off x="527208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97652" name="Rectangle 20"/>
          <p:cNvSpPr>
            <a:spLocks noChangeArrowheads="1"/>
          </p:cNvSpPr>
          <p:nvPr/>
        </p:nvSpPr>
        <p:spPr bwMode="auto">
          <a:xfrm>
            <a:off x="7815263"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97653" name="Rectangle 21"/>
          <p:cNvSpPr>
            <a:spLocks noChangeArrowheads="1"/>
          </p:cNvSpPr>
          <p:nvPr/>
        </p:nvSpPr>
        <p:spPr bwMode="auto">
          <a:xfrm>
            <a:off x="811213"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7654" name="Rectangle 22"/>
          <p:cNvSpPr>
            <a:spLocks noChangeArrowheads="1"/>
          </p:cNvSpPr>
          <p:nvPr/>
        </p:nvSpPr>
        <p:spPr bwMode="auto">
          <a:xfrm>
            <a:off x="2439988"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7655" name="Rectangle 23"/>
          <p:cNvSpPr>
            <a:spLocks noChangeArrowheads="1"/>
          </p:cNvSpPr>
          <p:nvPr/>
        </p:nvSpPr>
        <p:spPr bwMode="auto">
          <a:xfrm>
            <a:off x="349726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7656" name="Rectangle 24"/>
          <p:cNvSpPr>
            <a:spLocks noChangeArrowheads="1"/>
          </p:cNvSpPr>
          <p:nvPr/>
        </p:nvSpPr>
        <p:spPr bwMode="auto">
          <a:xfrm>
            <a:off x="5083175"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97657" name="Rectangle 25"/>
          <p:cNvSpPr>
            <a:spLocks noChangeArrowheads="1"/>
          </p:cNvSpPr>
          <p:nvPr/>
        </p:nvSpPr>
        <p:spPr bwMode="auto">
          <a:xfrm>
            <a:off x="6134100"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7658" name="Rectangle 26"/>
          <p:cNvSpPr>
            <a:spLocks noChangeArrowheads="1"/>
          </p:cNvSpPr>
          <p:nvPr/>
        </p:nvSpPr>
        <p:spPr bwMode="auto">
          <a:xfrm>
            <a:off x="772001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7659" name="Rectangle 27"/>
          <p:cNvSpPr>
            <a:spLocks noChangeArrowheads="1"/>
          </p:cNvSpPr>
          <p:nvPr/>
        </p:nvSpPr>
        <p:spPr bwMode="auto">
          <a:xfrm>
            <a:off x="8129588" y="1793875"/>
            <a:ext cx="51435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effectLst>
                  <a:outerShdw blurRad="38100" dist="38100" dir="2700000" algn="tl">
                    <a:srgbClr val="C0C0C0"/>
                  </a:outerShdw>
                </a:effectLst>
                <a:latin typeface="Helvetica" pitchFamily="34" charset="0"/>
                <a:ea typeface="宋体" pitchFamily="2" charset="-122"/>
              </a:rPr>
              <a:t>X</a:t>
            </a:r>
          </a:p>
        </p:txBody>
      </p:sp>
      <p:sp>
        <p:nvSpPr>
          <p:cNvPr id="197660" name="Rectangle 28"/>
          <p:cNvSpPr>
            <a:spLocks noChangeArrowheads="1"/>
          </p:cNvSpPr>
          <p:nvPr/>
        </p:nvSpPr>
        <p:spPr bwMode="auto">
          <a:xfrm>
            <a:off x="6107113" y="3186113"/>
            <a:ext cx="1971675"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7661" name="Rectangle 29"/>
          <p:cNvSpPr>
            <a:spLocks noChangeArrowheads="1"/>
          </p:cNvSpPr>
          <p:nvPr/>
        </p:nvSpPr>
        <p:spPr bwMode="auto">
          <a:xfrm>
            <a:off x="6107113" y="3522663"/>
            <a:ext cx="785812"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62" name="Rectangle 30"/>
          <p:cNvSpPr>
            <a:spLocks noChangeArrowheads="1"/>
          </p:cNvSpPr>
          <p:nvPr/>
        </p:nvSpPr>
        <p:spPr bwMode="auto">
          <a:xfrm>
            <a:off x="6892925" y="3522663"/>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63" name="Rectangle 31"/>
          <p:cNvSpPr>
            <a:spLocks noChangeArrowheads="1"/>
          </p:cNvSpPr>
          <p:nvPr/>
        </p:nvSpPr>
        <p:spPr bwMode="auto">
          <a:xfrm>
            <a:off x="5670550" y="3513138"/>
            <a:ext cx="9493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97664" name="Rectangle 32"/>
          <p:cNvSpPr>
            <a:spLocks noChangeArrowheads="1"/>
          </p:cNvSpPr>
          <p:nvPr/>
        </p:nvSpPr>
        <p:spPr bwMode="auto">
          <a:xfrm>
            <a:off x="6107113" y="3865563"/>
            <a:ext cx="771525"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65" name="Rectangle 33"/>
          <p:cNvSpPr>
            <a:spLocks noChangeArrowheads="1"/>
          </p:cNvSpPr>
          <p:nvPr/>
        </p:nvSpPr>
        <p:spPr bwMode="auto">
          <a:xfrm>
            <a:off x="6113463" y="4208463"/>
            <a:ext cx="765175"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66" name="Rectangle 34"/>
          <p:cNvSpPr>
            <a:spLocks noChangeArrowheads="1"/>
          </p:cNvSpPr>
          <p:nvPr/>
        </p:nvSpPr>
        <p:spPr bwMode="auto">
          <a:xfrm>
            <a:off x="6113463" y="4551363"/>
            <a:ext cx="765175"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67" name="Rectangle 35"/>
          <p:cNvSpPr>
            <a:spLocks noChangeArrowheads="1"/>
          </p:cNvSpPr>
          <p:nvPr/>
        </p:nvSpPr>
        <p:spPr bwMode="auto">
          <a:xfrm>
            <a:off x="6892925" y="3865563"/>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68" name="Rectangle 36"/>
          <p:cNvSpPr>
            <a:spLocks noChangeArrowheads="1"/>
          </p:cNvSpPr>
          <p:nvPr/>
        </p:nvSpPr>
        <p:spPr bwMode="auto">
          <a:xfrm>
            <a:off x="6892925" y="4208463"/>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69" name="Rectangle 37"/>
          <p:cNvSpPr>
            <a:spLocks noChangeArrowheads="1"/>
          </p:cNvSpPr>
          <p:nvPr/>
        </p:nvSpPr>
        <p:spPr bwMode="auto">
          <a:xfrm>
            <a:off x="6892925" y="4551363"/>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70" name="Rectangle 38"/>
          <p:cNvSpPr>
            <a:spLocks noChangeArrowheads="1"/>
          </p:cNvSpPr>
          <p:nvPr/>
        </p:nvSpPr>
        <p:spPr bwMode="auto">
          <a:xfrm>
            <a:off x="6838950" y="3540125"/>
            <a:ext cx="4524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7671" name="Rectangle 39"/>
          <p:cNvSpPr>
            <a:spLocks noChangeArrowheads="1"/>
          </p:cNvSpPr>
          <p:nvPr/>
        </p:nvSpPr>
        <p:spPr bwMode="auto">
          <a:xfrm>
            <a:off x="6838950" y="3868738"/>
            <a:ext cx="4524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E0</a:t>
            </a:r>
          </a:p>
        </p:txBody>
      </p:sp>
      <p:sp>
        <p:nvSpPr>
          <p:cNvPr id="197672" name="Rectangle 40"/>
          <p:cNvSpPr>
            <a:spLocks noChangeArrowheads="1"/>
          </p:cNvSpPr>
          <p:nvPr/>
        </p:nvSpPr>
        <p:spPr bwMode="auto">
          <a:xfrm>
            <a:off x="6838950" y="4211638"/>
            <a:ext cx="4524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7673" name="Rectangle 41"/>
          <p:cNvSpPr>
            <a:spLocks noChangeArrowheads="1"/>
          </p:cNvSpPr>
          <p:nvPr/>
        </p:nvSpPr>
        <p:spPr bwMode="auto">
          <a:xfrm>
            <a:off x="6838950" y="4554538"/>
            <a:ext cx="4524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7674" name="Rectangle 42"/>
          <p:cNvSpPr>
            <a:spLocks noChangeArrowheads="1"/>
          </p:cNvSpPr>
          <p:nvPr/>
        </p:nvSpPr>
        <p:spPr bwMode="auto">
          <a:xfrm>
            <a:off x="7493000" y="3522663"/>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75" name="Rectangle 43"/>
          <p:cNvSpPr>
            <a:spLocks noChangeArrowheads="1"/>
          </p:cNvSpPr>
          <p:nvPr/>
        </p:nvSpPr>
        <p:spPr bwMode="auto">
          <a:xfrm>
            <a:off x="7493000" y="3865563"/>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76" name="Rectangle 44"/>
          <p:cNvSpPr>
            <a:spLocks noChangeArrowheads="1"/>
          </p:cNvSpPr>
          <p:nvPr/>
        </p:nvSpPr>
        <p:spPr bwMode="auto">
          <a:xfrm>
            <a:off x="7493000" y="4208463"/>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7677" name="Rectangle 45"/>
          <p:cNvSpPr>
            <a:spLocks noChangeArrowheads="1"/>
          </p:cNvSpPr>
          <p:nvPr/>
        </p:nvSpPr>
        <p:spPr bwMode="auto">
          <a:xfrm>
            <a:off x="7493000" y="4551363"/>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97678" name="Rectangle 46"/>
          <p:cNvSpPr>
            <a:spLocks noChangeArrowheads="1"/>
          </p:cNvSpPr>
          <p:nvPr/>
        </p:nvSpPr>
        <p:spPr bwMode="auto">
          <a:xfrm>
            <a:off x="5664200" y="4551363"/>
            <a:ext cx="9302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7679" name="Rectangle 47"/>
          <p:cNvSpPr>
            <a:spLocks noChangeArrowheads="1"/>
          </p:cNvSpPr>
          <p:nvPr/>
        </p:nvSpPr>
        <p:spPr bwMode="auto">
          <a:xfrm>
            <a:off x="5664200" y="4208463"/>
            <a:ext cx="9302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97680" name="Rectangle 48"/>
          <p:cNvSpPr>
            <a:spLocks noChangeArrowheads="1"/>
          </p:cNvSpPr>
          <p:nvPr/>
        </p:nvSpPr>
        <p:spPr bwMode="auto">
          <a:xfrm>
            <a:off x="5670550" y="3856038"/>
            <a:ext cx="9318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sp>
        <p:nvSpPr>
          <p:cNvPr id="197681" name="Rectangle 49"/>
          <p:cNvSpPr>
            <a:spLocks noChangeArrowheads="1"/>
          </p:cNvSpPr>
          <p:nvPr/>
        </p:nvSpPr>
        <p:spPr bwMode="auto">
          <a:xfrm>
            <a:off x="7618413" y="353060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7682" name="Rectangle 50"/>
          <p:cNvSpPr>
            <a:spLocks noChangeArrowheads="1"/>
          </p:cNvSpPr>
          <p:nvPr/>
        </p:nvSpPr>
        <p:spPr bwMode="auto">
          <a:xfrm>
            <a:off x="7137400" y="3859213"/>
            <a:ext cx="7524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en-US" altLang="zh-CN" sz="1600" b="1">
                <a:solidFill>
                  <a:srgbClr val="D00E2E"/>
                </a:solidFill>
                <a:latin typeface="Helvetica" pitchFamily="34" charset="0"/>
                <a:ea typeface="宋体" pitchFamily="2" charset="-122"/>
              </a:rPr>
              <a:t>Down</a:t>
            </a:r>
          </a:p>
        </p:txBody>
      </p:sp>
      <p:sp>
        <p:nvSpPr>
          <p:cNvPr id="197683" name="Rectangle 51"/>
          <p:cNvSpPr>
            <a:spLocks noChangeArrowheads="1"/>
          </p:cNvSpPr>
          <p:nvPr/>
        </p:nvSpPr>
        <p:spPr bwMode="auto">
          <a:xfrm>
            <a:off x="806450" y="3171825"/>
            <a:ext cx="1971675"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7684" name="Rectangle 52"/>
          <p:cNvSpPr>
            <a:spLocks noChangeArrowheads="1"/>
          </p:cNvSpPr>
          <p:nvPr/>
        </p:nvSpPr>
        <p:spPr bwMode="auto">
          <a:xfrm>
            <a:off x="806450" y="3508375"/>
            <a:ext cx="78581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85" name="Rectangle 53"/>
          <p:cNvSpPr>
            <a:spLocks noChangeArrowheads="1"/>
          </p:cNvSpPr>
          <p:nvPr/>
        </p:nvSpPr>
        <p:spPr bwMode="auto">
          <a:xfrm>
            <a:off x="1592263" y="350837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86" name="Rectangle 54"/>
          <p:cNvSpPr>
            <a:spLocks noChangeArrowheads="1"/>
          </p:cNvSpPr>
          <p:nvPr/>
        </p:nvSpPr>
        <p:spPr bwMode="auto">
          <a:xfrm>
            <a:off x="369888" y="3498850"/>
            <a:ext cx="9493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7687" name="Rectangle 55"/>
          <p:cNvSpPr>
            <a:spLocks noChangeArrowheads="1"/>
          </p:cNvSpPr>
          <p:nvPr/>
        </p:nvSpPr>
        <p:spPr bwMode="auto">
          <a:xfrm>
            <a:off x="806450" y="3851275"/>
            <a:ext cx="771525"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88" name="Rectangle 56"/>
          <p:cNvSpPr>
            <a:spLocks noChangeArrowheads="1"/>
          </p:cNvSpPr>
          <p:nvPr/>
        </p:nvSpPr>
        <p:spPr bwMode="auto">
          <a:xfrm>
            <a:off x="812800" y="4194175"/>
            <a:ext cx="765175"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89" name="Rectangle 57"/>
          <p:cNvSpPr>
            <a:spLocks noChangeArrowheads="1"/>
          </p:cNvSpPr>
          <p:nvPr/>
        </p:nvSpPr>
        <p:spPr bwMode="auto">
          <a:xfrm>
            <a:off x="812800" y="4537075"/>
            <a:ext cx="765175"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90" name="Rectangle 58"/>
          <p:cNvSpPr>
            <a:spLocks noChangeArrowheads="1"/>
          </p:cNvSpPr>
          <p:nvPr/>
        </p:nvSpPr>
        <p:spPr bwMode="auto">
          <a:xfrm>
            <a:off x="1592263" y="385127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91" name="Rectangle 59"/>
          <p:cNvSpPr>
            <a:spLocks noChangeArrowheads="1"/>
          </p:cNvSpPr>
          <p:nvPr/>
        </p:nvSpPr>
        <p:spPr bwMode="auto">
          <a:xfrm>
            <a:off x="1592263" y="419417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92" name="Rectangle 60"/>
          <p:cNvSpPr>
            <a:spLocks noChangeArrowheads="1"/>
          </p:cNvSpPr>
          <p:nvPr/>
        </p:nvSpPr>
        <p:spPr bwMode="auto">
          <a:xfrm>
            <a:off x="1592263" y="453707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93" name="Rectangle 61"/>
          <p:cNvSpPr>
            <a:spLocks noChangeArrowheads="1"/>
          </p:cNvSpPr>
          <p:nvPr/>
        </p:nvSpPr>
        <p:spPr bwMode="auto">
          <a:xfrm>
            <a:off x="1538288" y="3525838"/>
            <a:ext cx="4524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7694" name="Rectangle 62"/>
          <p:cNvSpPr>
            <a:spLocks noChangeArrowheads="1"/>
          </p:cNvSpPr>
          <p:nvPr/>
        </p:nvSpPr>
        <p:spPr bwMode="auto">
          <a:xfrm>
            <a:off x="1538288" y="3854450"/>
            <a:ext cx="4524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7695" name="Rectangle 63"/>
          <p:cNvSpPr>
            <a:spLocks noChangeArrowheads="1"/>
          </p:cNvSpPr>
          <p:nvPr/>
        </p:nvSpPr>
        <p:spPr bwMode="auto">
          <a:xfrm>
            <a:off x="1538288" y="4197350"/>
            <a:ext cx="4524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7696" name="Rectangle 64"/>
          <p:cNvSpPr>
            <a:spLocks noChangeArrowheads="1"/>
          </p:cNvSpPr>
          <p:nvPr/>
        </p:nvSpPr>
        <p:spPr bwMode="auto">
          <a:xfrm>
            <a:off x="1538288" y="4540250"/>
            <a:ext cx="4524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7697" name="Rectangle 65"/>
          <p:cNvSpPr>
            <a:spLocks noChangeArrowheads="1"/>
          </p:cNvSpPr>
          <p:nvPr/>
        </p:nvSpPr>
        <p:spPr bwMode="auto">
          <a:xfrm>
            <a:off x="2192338" y="350837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98" name="Rectangle 66"/>
          <p:cNvSpPr>
            <a:spLocks noChangeArrowheads="1"/>
          </p:cNvSpPr>
          <p:nvPr/>
        </p:nvSpPr>
        <p:spPr bwMode="auto">
          <a:xfrm>
            <a:off x="2192338" y="385127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699" name="Rectangle 67"/>
          <p:cNvSpPr>
            <a:spLocks noChangeArrowheads="1"/>
          </p:cNvSpPr>
          <p:nvPr/>
        </p:nvSpPr>
        <p:spPr bwMode="auto">
          <a:xfrm>
            <a:off x="2192338" y="419417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7700" name="Rectangle 68"/>
          <p:cNvSpPr>
            <a:spLocks noChangeArrowheads="1"/>
          </p:cNvSpPr>
          <p:nvPr/>
        </p:nvSpPr>
        <p:spPr bwMode="auto">
          <a:xfrm>
            <a:off x="2192338" y="453707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97701" name="Rectangle 69"/>
          <p:cNvSpPr>
            <a:spLocks noChangeArrowheads="1"/>
          </p:cNvSpPr>
          <p:nvPr/>
        </p:nvSpPr>
        <p:spPr bwMode="auto">
          <a:xfrm>
            <a:off x="363538" y="4537075"/>
            <a:ext cx="9302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97702" name="Rectangle 70"/>
          <p:cNvSpPr>
            <a:spLocks noChangeArrowheads="1"/>
          </p:cNvSpPr>
          <p:nvPr/>
        </p:nvSpPr>
        <p:spPr bwMode="auto">
          <a:xfrm>
            <a:off x="363538" y="4194175"/>
            <a:ext cx="9302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97703" name="Rectangle 71"/>
          <p:cNvSpPr>
            <a:spLocks noChangeArrowheads="1"/>
          </p:cNvSpPr>
          <p:nvPr/>
        </p:nvSpPr>
        <p:spPr bwMode="auto">
          <a:xfrm>
            <a:off x="369888" y="3841750"/>
            <a:ext cx="9302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97704" name="Rectangle 72"/>
          <p:cNvSpPr>
            <a:spLocks noChangeArrowheads="1"/>
          </p:cNvSpPr>
          <p:nvPr/>
        </p:nvSpPr>
        <p:spPr bwMode="auto">
          <a:xfrm>
            <a:off x="2317750" y="3516313"/>
            <a:ext cx="3175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7705" name="Rectangle 73"/>
          <p:cNvSpPr>
            <a:spLocks noChangeArrowheads="1"/>
          </p:cNvSpPr>
          <p:nvPr/>
        </p:nvSpPr>
        <p:spPr bwMode="auto">
          <a:xfrm>
            <a:off x="2322513" y="3859213"/>
            <a:ext cx="317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7706" name="Rectangle 74"/>
          <p:cNvSpPr>
            <a:spLocks noChangeArrowheads="1"/>
          </p:cNvSpPr>
          <p:nvPr/>
        </p:nvSpPr>
        <p:spPr bwMode="auto">
          <a:xfrm>
            <a:off x="3463925" y="3179763"/>
            <a:ext cx="1971675"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7707" name="Rectangle 75"/>
          <p:cNvSpPr>
            <a:spLocks noChangeArrowheads="1"/>
          </p:cNvSpPr>
          <p:nvPr/>
        </p:nvSpPr>
        <p:spPr bwMode="auto">
          <a:xfrm>
            <a:off x="3463925" y="3514725"/>
            <a:ext cx="78581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708" name="Rectangle 76"/>
          <p:cNvSpPr>
            <a:spLocks noChangeArrowheads="1"/>
          </p:cNvSpPr>
          <p:nvPr/>
        </p:nvSpPr>
        <p:spPr bwMode="auto">
          <a:xfrm>
            <a:off x="4249738" y="35147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709" name="Rectangle 77"/>
          <p:cNvSpPr>
            <a:spLocks noChangeArrowheads="1"/>
          </p:cNvSpPr>
          <p:nvPr/>
        </p:nvSpPr>
        <p:spPr bwMode="auto">
          <a:xfrm>
            <a:off x="3027363" y="3506788"/>
            <a:ext cx="9493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97710" name="Rectangle 78"/>
          <p:cNvSpPr>
            <a:spLocks noChangeArrowheads="1"/>
          </p:cNvSpPr>
          <p:nvPr/>
        </p:nvSpPr>
        <p:spPr bwMode="auto">
          <a:xfrm>
            <a:off x="3463925" y="3857625"/>
            <a:ext cx="771525"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711" name="Rectangle 79"/>
          <p:cNvSpPr>
            <a:spLocks noChangeArrowheads="1"/>
          </p:cNvSpPr>
          <p:nvPr/>
        </p:nvSpPr>
        <p:spPr bwMode="auto">
          <a:xfrm>
            <a:off x="3470275" y="4200525"/>
            <a:ext cx="765175"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712" name="Rectangle 80"/>
          <p:cNvSpPr>
            <a:spLocks noChangeArrowheads="1"/>
          </p:cNvSpPr>
          <p:nvPr/>
        </p:nvSpPr>
        <p:spPr bwMode="auto">
          <a:xfrm>
            <a:off x="3470275" y="4543425"/>
            <a:ext cx="765175"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713" name="Rectangle 81"/>
          <p:cNvSpPr>
            <a:spLocks noChangeArrowheads="1"/>
          </p:cNvSpPr>
          <p:nvPr/>
        </p:nvSpPr>
        <p:spPr bwMode="auto">
          <a:xfrm>
            <a:off x="4249738" y="3859213"/>
            <a:ext cx="585787" cy="327025"/>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714" name="Rectangle 82"/>
          <p:cNvSpPr>
            <a:spLocks noChangeArrowheads="1"/>
          </p:cNvSpPr>
          <p:nvPr/>
        </p:nvSpPr>
        <p:spPr bwMode="auto">
          <a:xfrm>
            <a:off x="4249738" y="42005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715" name="Rectangle 83"/>
          <p:cNvSpPr>
            <a:spLocks noChangeArrowheads="1"/>
          </p:cNvSpPr>
          <p:nvPr/>
        </p:nvSpPr>
        <p:spPr bwMode="auto">
          <a:xfrm>
            <a:off x="4249738" y="45434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716" name="Rectangle 84"/>
          <p:cNvSpPr>
            <a:spLocks noChangeArrowheads="1"/>
          </p:cNvSpPr>
          <p:nvPr/>
        </p:nvSpPr>
        <p:spPr bwMode="auto">
          <a:xfrm>
            <a:off x="4195763" y="3533775"/>
            <a:ext cx="4524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7717" name="Rectangle 85"/>
          <p:cNvSpPr>
            <a:spLocks noChangeArrowheads="1"/>
          </p:cNvSpPr>
          <p:nvPr/>
        </p:nvSpPr>
        <p:spPr bwMode="auto">
          <a:xfrm>
            <a:off x="4195763" y="3862388"/>
            <a:ext cx="4524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97718" name="Rectangle 86"/>
          <p:cNvSpPr>
            <a:spLocks noChangeArrowheads="1"/>
          </p:cNvSpPr>
          <p:nvPr/>
        </p:nvSpPr>
        <p:spPr bwMode="auto">
          <a:xfrm>
            <a:off x="4195763" y="4205288"/>
            <a:ext cx="452437"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97719" name="Rectangle 87"/>
          <p:cNvSpPr>
            <a:spLocks noChangeArrowheads="1"/>
          </p:cNvSpPr>
          <p:nvPr/>
        </p:nvSpPr>
        <p:spPr bwMode="auto">
          <a:xfrm>
            <a:off x="4195763" y="4546600"/>
            <a:ext cx="4524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7720" name="Rectangle 88"/>
          <p:cNvSpPr>
            <a:spLocks noChangeArrowheads="1"/>
          </p:cNvSpPr>
          <p:nvPr/>
        </p:nvSpPr>
        <p:spPr bwMode="auto">
          <a:xfrm>
            <a:off x="4849813" y="35147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721" name="Rectangle 89"/>
          <p:cNvSpPr>
            <a:spLocks noChangeArrowheads="1"/>
          </p:cNvSpPr>
          <p:nvPr/>
        </p:nvSpPr>
        <p:spPr bwMode="auto">
          <a:xfrm>
            <a:off x="4849813" y="38576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7722" name="Rectangle 90"/>
          <p:cNvSpPr>
            <a:spLocks noChangeArrowheads="1"/>
          </p:cNvSpPr>
          <p:nvPr/>
        </p:nvSpPr>
        <p:spPr bwMode="auto">
          <a:xfrm>
            <a:off x="4849813" y="42005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7723" name="Rectangle 91"/>
          <p:cNvSpPr>
            <a:spLocks noChangeArrowheads="1"/>
          </p:cNvSpPr>
          <p:nvPr/>
        </p:nvSpPr>
        <p:spPr bwMode="auto">
          <a:xfrm>
            <a:off x="4849813" y="45434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7724" name="Rectangle 92"/>
          <p:cNvSpPr>
            <a:spLocks noChangeArrowheads="1"/>
          </p:cNvSpPr>
          <p:nvPr/>
        </p:nvSpPr>
        <p:spPr bwMode="auto">
          <a:xfrm>
            <a:off x="3021013" y="4543425"/>
            <a:ext cx="9302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7725" name="Rectangle 93"/>
          <p:cNvSpPr>
            <a:spLocks noChangeArrowheads="1"/>
          </p:cNvSpPr>
          <p:nvPr/>
        </p:nvSpPr>
        <p:spPr bwMode="auto">
          <a:xfrm>
            <a:off x="3021013" y="4200525"/>
            <a:ext cx="9302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97726" name="Rectangle 94"/>
          <p:cNvSpPr>
            <a:spLocks noChangeArrowheads="1"/>
          </p:cNvSpPr>
          <p:nvPr/>
        </p:nvSpPr>
        <p:spPr bwMode="auto">
          <a:xfrm>
            <a:off x="3027363" y="3849688"/>
            <a:ext cx="9302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97727" name="Rectangle 95"/>
          <p:cNvSpPr>
            <a:spLocks noChangeArrowheads="1"/>
          </p:cNvSpPr>
          <p:nvPr/>
        </p:nvSpPr>
        <p:spPr bwMode="auto">
          <a:xfrm>
            <a:off x="4975225" y="352425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7728" name="Rectangle 96"/>
          <p:cNvSpPr>
            <a:spLocks noChangeArrowheads="1"/>
          </p:cNvSpPr>
          <p:nvPr/>
        </p:nvSpPr>
        <p:spPr bwMode="auto">
          <a:xfrm>
            <a:off x="4979988" y="386715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Tree>
    <p:extLst>
      <p:ext uri="{BB962C8B-B14F-4D97-AF65-F5344CB8AC3E}">
        <p14:creationId xmlns:p14="http://schemas.microsoft.com/office/powerpoint/2010/main" val="3068063434"/>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Freeform 2"/>
          <p:cNvSpPr>
            <a:spLocks/>
          </p:cNvSpPr>
          <p:nvPr/>
        </p:nvSpPr>
        <p:spPr bwMode="auto">
          <a:xfrm>
            <a:off x="61087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683" name="Freeform 3"/>
          <p:cNvSpPr>
            <a:spLocks/>
          </p:cNvSpPr>
          <p:nvPr/>
        </p:nvSpPr>
        <p:spPr bwMode="auto">
          <a:xfrm>
            <a:off x="3454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684" name="Freeform 4"/>
          <p:cNvSpPr>
            <a:spLocks/>
          </p:cNvSpPr>
          <p:nvPr/>
        </p:nvSpPr>
        <p:spPr bwMode="auto">
          <a:xfrm>
            <a:off x="8001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685" name="Rectangle 5"/>
          <p:cNvSpPr>
            <a:spLocks noChangeArrowheads="1"/>
          </p:cNvSpPr>
          <p:nvPr/>
        </p:nvSpPr>
        <p:spPr bwMode="auto">
          <a:xfrm>
            <a:off x="755650" y="5661025"/>
            <a:ext cx="79009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53" tIns="41076" rIns="82153" bIns="41076" anchor="ctr" anchorCtr="1"/>
          <a:lstStyle/>
          <a:p>
            <a:pPr defTabSz="814388" eaLnBrk="0" fontAlgn="base" hangingPunct="0">
              <a:lnSpc>
                <a:spcPct val="95000"/>
              </a:lnSpc>
              <a:spcBef>
                <a:spcPct val="50000"/>
              </a:spcBef>
              <a:spcAft>
                <a:spcPct val="0"/>
              </a:spcAft>
              <a:buClr>
                <a:srgbClr val="006C88"/>
              </a:buClr>
              <a:buFont typeface="Helvetica" pitchFamily="34" charset="0"/>
              <a:buNone/>
            </a:pPr>
            <a:r>
              <a:rPr lang="zh-CN" altLang="en-US" sz="2300" b="1">
                <a:solidFill>
                  <a:srgbClr val="000000"/>
                </a:solidFill>
                <a:latin typeface="Helvetica" pitchFamily="34" charset="0"/>
                <a:ea typeface="宋体" pitchFamily="2" charset="-122"/>
              </a:rPr>
              <a:t>路由器</a:t>
            </a:r>
            <a:r>
              <a:rPr lang="en-US" altLang="zh-CN" sz="2300" b="1">
                <a:solidFill>
                  <a:srgbClr val="000000"/>
                </a:solidFill>
                <a:latin typeface="Helvetica" pitchFamily="34" charset="0"/>
                <a:ea typeface="宋体" pitchFamily="2" charset="-122"/>
              </a:rPr>
              <a:t>C </a:t>
            </a:r>
            <a:r>
              <a:rPr lang="zh-CN" altLang="en-US" sz="2300" b="1">
                <a:solidFill>
                  <a:srgbClr val="000000"/>
                </a:solidFill>
                <a:latin typeface="Helvetica" pitchFamily="34" charset="0"/>
                <a:ea typeface="宋体" pitchFamily="2" charset="-122"/>
              </a:rPr>
              <a:t>推断到达</a:t>
            </a:r>
            <a:r>
              <a:rPr lang="en-US" altLang="zh-CN" sz="2300" b="1">
                <a:solidFill>
                  <a:srgbClr val="000000"/>
                </a:solidFill>
                <a:latin typeface="Helvetica" pitchFamily="34" charset="0"/>
                <a:ea typeface="宋体" pitchFamily="2" charset="-122"/>
              </a:rPr>
              <a:t>10.4.0.0 </a:t>
            </a:r>
            <a:r>
              <a:rPr lang="zh-CN" altLang="en-US" sz="2300" b="1">
                <a:solidFill>
                  <a:srgbClr val="000000"/>
                </a:solidFill>
                <a:latin typeface="Helvetica" pitchFamily="34" charset="0"/>
                <a:ea typeface="宋体" pitchFamily="2" charset="-122"/>
              </a:rPr>
              <a:t>网络的最好路径是通过路由器</a:t>
            </a:r>
            <a:r>
              <a:rPr lang="en-US" altLang="zh-CN" sz="2300" b="1">
                <a:solidFill>
                  <a:srgbClr val="000000"/>
                </a:solidFill>
                <a:latin typeface="Helvetica" pitchFamily="34" charset="0"/>
                <a:ea typeface="宋体" pitchFamily="2" charset="-122"/>
              </a:rPr>
              <a:t>B</a:t>
            </a:r>
          </a:p>
        </p:txBody>
      </p:sp>
      <p:sp>
        <p:nvSpPr>
          <p:cNvPr id="199686" name="Rectangle 6"/>
          <p:cNvSpPr>
            <a:spLocks noGrp="1" noChangeArrowheads="1"/>
          </p:cNvSpPr>
          <p:nvPr>
            <p:ph type="title"/>
          </p:nvPr>
        </p:nvSpPr>
        <p:spPr>
          <a:xfrm>
            <a:off x="330200" y="214313"/>
            <a:ext cx="8477250" cy="1143000"/>
          </a:xfrm>
          <a:noFill/>
          <a:ln/>
          <a:effectLst>
            <a:outerShdw dist="28398" dir="3806097" algn="ctr" rotWithShape="0">
              <a:schemeClr val="bg2"/>
            </a:outerShdw>
          </a:effectLst>
        </p:spPr>
        <p:txBody>
          <a:bodyPr lIns="82153" tIns="41076" rIns="82153" bIns="41076"/>
          <a:lstStyle/>
          <a:p>
            <a:pPr defTabSz="915988"/>
            <a:r>
              <a:rPr lang="zh-CN" altLang="en-US">
                <a:ea typeface="宋体" pitchFamily="2" charset="-122"/>
              </a:rPr>
              <a:t>路 由 回 环</a:t>
            </a:r>
            <a:endParaRPr lang="en-US" altLang="zh-CN">
              <a:ea typeface="宋体" pitchFamily="2" charset="-122"/>
            </a:endParaRPr>
          </a:p>
        </p:txBody>
      </p:sp>
      <p:sp>
        <p:nvSpPr>
          <p:cNvPr id="199687" name="Line 7"/>
          <p:cNvSpPr>
            <a:spLocks noChangeShapeType="1"/>
          </p:cNvSpPr>
          <p:nvPr/>
        </p:nvSpPr>
        <p:spPr bwMode="auto">
          <a:xfrm>
            <a:off x="700088" y="2100263"/>
            <a:ext cx="614362"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688" name="Line 8"/>
          <p:cNvSpPr>
            <a:spLocks noChangeShapeType="1"/>
          </p:cNvSpPr>
          <p:nvPr/>
        </p:nvSpPr>
        <p:spPr bwMode="auto">
          <a:xfrm>
            <a:off x="7658100" y="2100263"/>
            <a:ext cx="614363"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689" name="Freeform 9"/>
          <p:cNvSpPr>
            <a:spLocks/>
          </p:cNvSpPr>
          <p:nvPr/>
        </p:nvSpPr>
        <p:spPr bwMode="auto">
          <a:xfrm>
            <a:off x="20859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690" name="Freeform 10"/>
          <p:cNvSpPr>
            <a:spLocks/>
          </p:cNvSpPr>
          <p:nvPr/>
        </p:nvSpPr>
        <p:spPr bwMode="auto">
          <a:xfrm>
            <a:off x="48291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99691"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92"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93"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9694" name="Rectangle 14"/>
          <p:cNvSpPr>
            <a:spLocks noChangeArrowheads="1"/>
          </p:cNvSpPr>
          <p:nvPr/>
        </p:nvSpPr>
        <p:spPr bwMode="auto">
          <a:xfrm>
            <a:off x="168592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99695" name="Rectangle 15"/>
          <p:cNvSpPr>
            <a:spLocks noChangeArrowheads="1"/>
          </p:cNvSpPr>
          <p:nvPr/>
        </p:nvSpPr>
        <p:spPr bwMode="auto">
          <a:xfrm>
            <a:off x="4341813"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99696" name="Rectangle 16"/>
          <p:cNvSpPr>
            <a:spLocks noChangeArrowheads="1"/>
          </p:cNvSpPr>
          <p:nvPr/>
        </p:nvSpPr>
        <p:spPr bwMode="auto">
          <a:xfrm>
            <a:off x="701357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99697" name="Rectangle 17"/>
          <p:cNvSpPr>
            <a:spLocks noChangeArrowheads="1"/>
          </p:cNvSpPr>
          <p:nvPr/>
        </p:nvSpPr>
        <p:spPr bwMode="auto">
          <a:xfrm>
            <a:off x="18573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199698" name="Rectangle 18"/>
          <p:cNvSpPr>
            <a:spLocks noChangeArrowheads="1"/>
          </p:cNvSpPr>
          <p:nvPr/>
        </p:nvSpPr>
        <p:spPr bwMode="auto">
          <a:xfrm>
            <a:off x="2800350" y="1579563"/>
            <a:ext cx="124301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99699" name="Rectangle 19"/>
          <p:cNvSpPr>
            <a:spLocks noChangeArrowheads="1"/>
          </p:cNvSpPr>
          <p:nvPr/>
        </p:nvSpPr>
        <p:spPr bwMode="auto">
          <a:xfrm>
            <a:off x="527208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99700" name="Rectangle 20"/>
          <p:cNvSpPr>
            <a:spLocks noChangeArrowheads="1"/>
          </p:cNvSpPr>
          <p:nvPr/>
        </p:nvSpPr>
        <p:spPr bwMode="auto">
          <a:xfrm>
            <a:off x="7815263"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99701" name="Rectangle 21"/>
          <p:cNvSpPr>
            <a:spLocks noChangeArrowheads="1"/>
          </p:cNvSpPr>
          <p:nvPr/>
        </p:nvSpPr>
        <p:spPr bwMode="auto">
          <a:xfrm>
            <a:off x="811213"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9702" name="Rectangle 22"/>
          <p:cNvSpPr>
            <a:spLocks noChangeArrowheads="1"/>
          </p:cNvSpPr>
          <p:nvPr/>
        </p:nvSpPr>
        <p:spPr bwMode="auto">
          <a:xfrm>
            <a:off x="2439988"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9703" name="Rectangle 23"/>
          <p:cNvSpPr>
            <a:spLocks noChangeArrowheads="1"/>
          </p:cNvSpPr>
          <p:nvPr/>
        </p:nvSpPr>
        <p:spPr bwMode="auto">
          <a:xfrm>
            <a:off x="349726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9704" name="Rectangle 24"/>
          <p:cNvSpPr>
            <a:spLocks noChangeArrowheads="1"/>
          </p:cNvSpPr>
          <p:nvPr/>
        </p:nvSpPr>
        <p:spPr bwMode="auto">
          <a:xfrm>
            <a:off x="5083175"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99705" name="Rectangle 25"/>
          <p:cNvSpPr>
            <a:spLocks noChangeArrowheads="1"/>
          </p:cNvSpPr>
          <p:nvPr/>
        </p:nvSpPr>
        <p:spPr bwMode="auto">
          <a:xfrm>
            <a:off x="6134100"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9706" name="Rectangle 26"/>
          <p:cNvSpPr>
            <a:spLocks noChangeArrowheads="1"/>
          </p:cNvSpPr>
          <p:nvPr/>
        </p:nvSpPr>
        <p:spPr bwMode="auto">
          <a:xfrm>
            <a:off x="772001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9707" name="Rectangle 27"/>
          <p:cNvSpPr>
            <a:spLocks noChangeArrowheads="1"/>
          </p:cNvSpPr>
          <p:nvPr/>
        </p:nvSpPr>
        <p:spPr bwMode="auto">
          <a:xfrm>
            <a:off x="8129588" y="1793875"/>
            <a:ext cx="51435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effectLst>
                  <a:outerShdw blurRad="38100" dist="38100" dir="2700000" algn="tl">
                    <a:srgbClr val="C0C0C0"/>
                  </a:outerShdw>
                </a:effectLst>
                <a:latin typeface="Helvetica" pitchFamily="34" charset="0"/>
                <a:ea typeface="宋体" pitchFamily="2" charset="-122"/>
              </a:rPr>
              <a:t>X</a:t>
            </a:r>
          </a:p>
        </p:txBody>
      </p:sp>
      <p:sp>
        <p:nvSpPr>
          <p:cNvPr id="199708" name="Line 28"/>
          <p:cNvSpPr>
            <a:spLocks noChangeShapeType="1"/>
          </p:cNvSpPr>
          <p:nvPr/>
        </p:nvSpPr>
        <p:spPr bwMode="auto">
          <a:xfrm>
            <a:off x="2600325" y="2514600"/>
            <a:ext cx="857250" cy="0"/>
          </a:xfrm>
          <a:prstGeom prst="line">
            <a:avLst/>
          </a:prstGeom>
          <a:noFill/>
          <a:ln w="50800">
            <a:solidFill>
              <a:srgbClr val="7D00E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99709" name="Group 29"/>
          <p:cNvGrpSpPr>
            <a:grpSpLocks/>
          </p:cNvGrpSpPr>
          <p:nvPr/>
        </p:nvGrpSpPr>
        <p:grpSpPr bwMode="auto">
          <a:xfrm>
            <a:off x="363538" y="3171825"/>
            <a:ext cx="7716837" cy="1739900"/>
            <a:chOff x="229" y="1998"/>
            <a:chExt cx="4861" cy="1096"/>
          </a:xfrm>
        </p:grpSpPr>
        <p:sp>
          <p:nvSpPr>
            <p:cNvPr id="199710" name="Rectangle 30"/>
            <p:cNvSpPr>
              <a:spLocks noChangeArrowheads="1"/>
            </p:cNvSpPr>
            <p:nvPr/>
          </p:nvSpPr>
          <p:spPr bwMode="auto">
            <a:xfrm>
              <a:off x="3848" y="2007"/>
              <a:ext cx="1242"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9711" name="Rectangle 31"/>
            <p:cNvSpPr>
              <a:spLocks noChangeArrowheads="1"/>
            </p:cNvSpPr>
            <p:nvPr/>
          </p:nvSpPr>
          <p:spPr bwMode="auto">
            <a:xfrm>
              <a:off x="3848" y="2219"/>
              <a:ext cx="495"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12" name="Rectangle 32"/>
            <p:cNvSpPr>
              <a:spLocks noChangeArrowheads="1"/>
            </p:cNvSpPr>
            <p:nvPr/>
          </p:nvSpPr>
          <p:spPr bwMode="auto">
            <a:xfrm>
              <a:off x="4343" y="2219"/>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13" name="Rectangle 33"/>
            <p:cNvSpPr>
              <a:spLocks noChangeArrowheads="1"/>
            </p:cNvSpPr>
            <p:nvPr/>
          </p:nvSpPr>
          <p:spPr bwMode="auto">
            <a:xfrm>
              <a:off x="3565" y="2213"/>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99714" name="Rectangle 34"/>
            <p:cNvSpPr>
              <a:spLocks noChangeArrowheads="1"/>
            </p:cNvSpPr>
            <p:nvPr/>
          </p:nvSpPr>
          <p:spPr bwMode="auto">
            <a:xfrm>
              <a:off x="3848" y="2435"/>
              <a:ext cx="48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15" name="Rectangle 35"/>
            <p:cNvSpPr>
              <a:spLocks noChangeArrowheads="1"/>
            </p:cNvSpPr>
            <p:nvPr/>
          </p:nvSpPr>
          <p:spPr bwMode="auto">
            <a:xfrm>
              <a:off x="3851" y="2651"/>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16" name="Rectangle 36"/>
            <p:cNvSpPr>
              <a:spLocks noChangeArrowheads="1"/>
            </p:cNvSpPr>
            <p:nvPr/>
          </p:nvSpPr>
          <p:spPr bwMode="auto">
            <a:xfrm>
              <a:off x="3851" y="2867"/>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17" name="Rectangle 37"/>
            <p:cNvSpPr>
              <a:spLocks noChangeArrowheads="1"/>
            </p:cNvSpPr>
            <p:nvPr/>
          </p:nvSpPr>
          <p:spPr bwMode="auto">
            <a:xfrm>
              <a:off x="4343" y="2435"/>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18" name="Rectangle 38"/>
            <p:cNvSpPr>
              <a:spLocks noChangeArrowheads="1"/>
            </p:cNvSpPr>
            <p:nvPr/>
          </p:nvSpPr>
          <p:spPr bwMode="auto">
            <a:xfrm>
              <a:off x="4343" y="2651"/>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19" name="Rectangle 39"/>
            <p:cNvSpPr>
              <a:spLocks noChangeArrowheads="1"/>
            </p:cNvSpPr>
            <p:nvPr/>
          </p:nvSpPr>
          <p:spPr bwMode="auto">
            <a:xfrm>
              <a:off x="4343" y="2867"/>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99720" name="Group 40"/>
            <p:cNvGrpSpPr>
              <a:grpSpLocks/>
            </p:cNvGrpSpPr>
            <p:nvPr/>
          </p:nvGrpSpPr>
          <p:grpSpPr bwMode="auto">
            <a:xfrm>
              <a:off x="4301" y="2230"/>
              <a:ext cx="285" cy="855"/>
              <a:chOff x="4301" y="2230"/>
              <a:chExt cx="285" cy="855"/>
            </a:xfrm>
          </p:grpSpPr>
          <p:sp>
            <p:nvSpPr>
              <p:cNvPr id="199721" name="Rectangle 41"/>
              <p:cNvSpPr>
                <a:spLocks noChangeArrowheads="1"/>
              </p:cNvSpPr>
              <p:nvPr/>
            </p:nvSpPr>
            <p:spPr bwMode="auto">
              <a:xfrm>
                <a:off x="4301" y="2230"/>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9722" name="Rectangle 42"/>
              <p:cNvSpPr>
                <a:spLocks noChangeArrowheads="1"/>
              </p:cNvSpPr>
              <p:nvPr/>
            </p:nvSpPr>
            <p:spPr bwMode="auto">
              <a:xfrm>
                <a:off x="4301" y="2437"/>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sp>
            <p:nvSpPr>
              <p:cNvPr id="199723" name="Rectangle 43"/>
              <p:cNvSpPr>
                <a:spLocks noChangeArrowheads="1"/>
              </p:cNvSpPr>
              <p:nvPr/>
            </p:nvSpPr>
            <p:spPr bwMode="auto">
              <a:xfrm>
                <a:off x="4301" y="2653"/>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9724" name="Rectangle 44"/>
              <p:cNvSpPr>
                <a:spLocks noChangeArrowheads="1"/>
              </p:cNvSpPr>
              <p:nvPr/>
            </p:nvSpPr>
            <p:spPr bwMode="auto">
              <a:xfrm>
                <a:off x="4301" y="2869"/>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grpSp>
        <p:sp>
          <p:nvSpPr>
            <p:cNvPr id="199725" name="Rectangle 45"/>
            <p:cNvSpPr>
              <a:spLocks noChangeArrowheads="1"/>
            </p:cNvSpPr>
            <p:nvPr/>
          </p:nvSpPr>
          <p:spPr bwMode="auto">
            <a:xfrm>
              <a:off x="4721" y="2219"/>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26" name="Rectangle 46"/>
            <p:cNvSpPr>
              <a:spLocks noChangeArrowheads="1"/>
            </p:cNvSpPr>
            <p:nvPr/>
          </p:nvSpPr>
          <p:spPr bwMode="auto">
            <a:xfrm>
              <a:off x="4721" y="2435"/>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27" name="Rectangle 47"/>
            <p:cNvSpPr>
              <a:spLocks noChangeArrowheads="1"/>
            </p:cNvSpPr>
            <p:nvPr/>
          </p:nvSpPr>
          <p:spPr bwMode="auto">
            <a:xfrm>
              <a:off x="4721" y="2651"/>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9728" name="Rectangle 48"/>
            <p:cNvSpPr>
              <a:spLocks noChangeArrowheads="1"/>
            </p:cNvSpPr>
            <p:nvPr/>
          </p:nvSpPr>
          <p:spPr bwMode="auto">
            <a:xfrm>
              <a:off x="4721" y="2867"/>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99729" name="Rectangle 49"/>
            <p:cNvSpPr>
              <a:spLocks noChangeArrowheads="1"/>
            </p:cNvSpPr>
            <p:nvPr/>
          </p:nvSpPr>
          <p:spPr bwMode="auto">
            <a:xfrm>
              <a:off x="3560" y="2867"/>
              <a:ext cx="58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9730" name="Rectangle 50"/>
            <p:cNvSpPr>
              <a:spLocks noChangeArrowheads="1"/>
            </p:cNvSpPr>
            <p:nvPr/>
          </p:nvSpPr>
          <p:spPr bwMode="auto">
            <a:xfrm>
              <a:off x="3560" y="2651"/>
              <a:ext cx="58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99731" name="Rectangle 51"/>
            <p:cNvSpPr>
              <a:spLocks noChangeArrowheads="1"/>
            </p:cNvSpPr>
            <p:nvPr/>
          </p:nvSpPr>
          <p:spPr bwMode="auto">
            <a:xfrm>
              <a:off x="3565" y="2429"/>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sp>
          <p:nvSpPr>
            <p:cNvPr id="199732" name="Rectangle 52"/>
            <p:cNvSpPr>
              <a:spLocks noChangeArrowheads="1"/>
            </p:cNvSpPr>
            <p:nvPr/>
          </p:nvSpPr>
          <p:spPr bwMode="auto">
            <a:xfrm>
              <a:off x="4800" y="2224"/>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9733" name="Rectangle 53"/>
            <p:cNvSpPr>
              <a:spLocks noChangeArrowheads="1"/>
            </p:cNvSpPr>
            <p:nvPr/>
          </p:nvSpPr>
          <p:spPr bwMode="auto">
            <a:xfrm>
              <a:off x="4817" y="2433"/>
              <a:ext cx="200"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2</a:t>
              </a:r>
            </a:p>
          </p:txBody>
        </p:sp>
        <p:sp>
          <p:nvSpPr>
            <p:cNvPr id="199734" name="Rectangle 54"/>
            <p:cNvSpPr>
              <a:spLocks noChangeArrowheads="1"/>
            </p:cNvSpPr>
            <p:nvPr/>
          </p:nvSpPr>
          <p:spPr bwMode="auto">
            <a:xfrm>
              <a:off x="508" y="1998"/>
              <a:ext cx="124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9735" name="Rectangle 55"/>
            <p:cNvSpPr>
              <a:spLocks noChangeArrowheads="1"/>
            </p:cNvSpPr>
            <p:nvPr/>
          </p:nvSpPr>
          <p:spPr bwMode="auto">
            <a:xfrm>
              <a:off x="508" y="2210"/>
              <a:ext cx="49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36" name="Rectangle 56"/>
            <p:cNvSpPr>
              <a:spLocks noChangeArrowheads="1"/>
            </p:cNvSpPr>
            <p:nvPr/>
          </p:nvSpPr>
          <p:spPr bwMode="auto">
            <a:xfrm>
              <a:off x="1004" y="221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37" name="Rectangle 57"/>
            <p:cNvSpPr>
              <a:spLocks noChangeArrowheads="1"/>
            </p:cNvSpPr>
            <p:nvPr/>
          </p:nvSpPr>
          <p:spPr bwMode="auto">
            <a:xfrm>
              <a:off x="234" y="2204"/>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9738" name="Rectangle 58"/>
            <p:cNvSpPr>
              <a:spLocks noChangeArrowheads="1"/>
            </p:cNvSpPr>
            <p:nvPr/>
          </p:nvSpPr>
          <p:spPr bwMode="auto">
            <a:xfrm>
              <a:off x="508" y="2426"/>
              <a:ext cx="487"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39" name="Rectangle 59"/>
            <p:cNvSpPr>
              <a:spLocks noChangeArrowheads="1"/>
            </p:cNvSpPr>
            <p:nvPr/>
          </p:nvSpPr>
          <p:spPr bwMode="auto">
            <a:xfrm>
              <a:off x="512" y="2642"/>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40" name="Rectangle 60"/>
            <p:cNvSpPr>
              <a:spLocks noChangeArrowheads="1"/>
            </p:cNvSpPr>
            <p:nvPr/>
          </p:nvSpPr>
          <p:spPr bwMode="auto">
            <a:xfrm>
              <a:off x="512" y="2858"/>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41" name="Rectangle 61"/>
            <p:cNvSpPr>
              <a:spLocks noChangeArrowheads="1"/>
            </p:cNvSpPr>
            <p:nvPr/>
          </p:nvSpPr>
          <p:spPr bwMode="auto">
            <a:xfrm>
              <a:off x="1004" y="242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42" name="Rectangle 62"/>
            <p:cNvSpPr>
              <a:spLocks noChangeArrowheads="1"/>
            </p:cNvSpPr>
            <p:nvPr/>
          </p:nvSpPr>
          <p:spPr bwMode="auto">
            <a:xfrm>
              <a:off x="1004" y="264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43" name="Rectangle 63"/>
            <p:cNvSpPr>
              <a:spLocks noChangeArrowheads="1"/>
            </p:cNvSpPr>
            <p:nvPr/>
          </p:nvSpPr>
          <p:spPr bwMode="auto">
            <a:xfrm>
              <a:off x="1004" y="2858"/>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44" name="Rectangle 64"/>
            <p:cNvSpPr>
              <a:spLocks noChangeArrowheads="1"/>
            </p:cNvSpPr>
            <p:nvPr/>
          </p:nvSpPr>
          <p:spPr bwMode="auto">
            <a:xfrm>
              <a:off x="978" y="2221"/>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9745" name="Rectangle 65"/>
            <p:cNvSpPr>
              <a:spLocks noChangeArrowheads="1"/>
            </p:cNvSpPr>
            <p:nvPr/>
          </p:nvSpPr>
          <p:spPr bwMode="auto">
            <a:xfrm>
              <a:off x="978" y="2428"/>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9746" name="Rectangle 66"/>
            <p:cNvSpPr>
              <a:spLocks noChangeArrowheads="1"/>
            </p:cNvSpPr>
            <p:nvPr/>
          </p:nvSpPr>
          <p:spPr bwMode="auto">
            <a:xfrm>
              <a:off x="978" y="264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9747" name="Rectangle 67"/>
            <p:cNvSpPr>
              <a:spLocks noChangeArrowheads="1"/>
            </p:cNvSpPr>
            <p:nvPr/>
          </p:nvSpPr>
          <p:spPr bwMode="auto">
            <a:xfrm>
              <a:off x="978" y="2860"/>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9748" name="Rectangle 68"/>
            <p:cNvSpPr>
              <a:spLocks noChangeArrowheads="1"/>
            </p:cNvSpPr>
            <p:nvPr/>
          </p:nvSpPr>
          <p:spPr bwMode="auto">
            <a:xfrm>
              <a:off x="1382" y="221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49" name="Rectangle 69"/>
            <p:cNvSpPr>
              <a:spLocks noChangeArrowheads="1"/>
            </p:cNvSpPr>
            <p:nvPr/>
          </p:nvSpPr>
          <p:spPr bwMode="auto">
            <a:xfrm>
              <a:off x="1382" y="242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50" name="Rectangle 70"/>
            <p:cNvSpPr>
              <a:spLocks noChangeArrowheads="1"/>
            </p:cNvSpPr>
            <p:nvPr/>
          </p:nvSpPr>
          <p:spPr bwMode="auto">
            <a:xfrm>
              <a:off x="1382" y="264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9751" name="Rectangle 71"/>
            <p:cNvSpPr>
              <a:spLocks noChangeArrowheads="1"/>
            </p:cNvSpPr>
            <p:nvPr/>
          </p:nvSpPr>
          <p:spPr bwMode="auto">
            <a:xfrm>
              <a:off x="1382" y="2858"/>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99752" name="Rectangle 72"/>
            <p:cNvSpPr>
              <a:spLocks noChangeArrowheads="1"/>
            </p:cNvSpPr>
            <p:nvPr/>
          </p:nvSpPr>
          <p:spPr bwMode="auto">
            <a:xfrm>
              <a:off x="229" y="2858"/>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99753" name="Rectangle 73"/>
            <p:cNvSpPr>
              <a:spLocks noChangeArrowheads="1"/>
            </p:cNvSpPr>
            <p:nvPr/>
          </p:nvSpPr>
          <p:spPr bwMode="auto">
            <a:xfrm>
              <a:off x="229" y="264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99754" name="Rectangle 74"/>
            <p:cNvSpPr>
              <a:spLocks noChangeArrowheads="1"/>
            </p:cNvSpPr>
            <p:nvPr/>
          </p:nvSpPr>
          <p:spPr bwMode="auto">
            <a:xfrm>
              <a:off x="234" y="2420"/>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99755" name="Rectangle 75"/>
            <p:cNvSpPr>
              <a:spLocks noChangeArrowheads="1"/>
            </p:cNvSpPr>
            <p:nvPr/>
          </p:nvSpPr>
          <p:spPr bwMode="auto">
            <a:xfrm>
              <a:off x="1461" y="2215"/>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9756" name="Rectangle 76"/>
            <p:cNvSpPr>
              <a:spLocks noChangeArrowheads="1"/>
            </p:cNvSpPr>
            <p:nvPr/>
          </p:nvSpPr>
          <p:spPr bwMode="auto">
            <a:xfrm>
              <a:off x="1464" y="2431"/>
              <a:ext cx="200"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9757" name="Rectangle 77"/>
            <p:cNvSpPr>
              <a:spLocks noChangeArrowheads="1"/>
            </p:cNvSpPr>
            <p:nvPr/>
          </p:nvSpPr>
          <p:spPr bwMode="auto">
            <a:xfrm>
              <a:off x="2182" y="2003"/>
              <a:ext cx="124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9758" name="Rectangle 78"/>
            <p:cNvSpPr>
              <a:spLocks noChangeArrowheads="1"/>
            </p:cNvSpPr>
            <p:nvPr/>
          </p:nvSpPr>
          <p:spPr bwMode="auto">
            <a:xfrm>
              <a:off x="2182" y="2214"/>
              <a:ext cx="49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59" name="Rectangle 79"/>
            <p:cNvSpPr>
              <a:spLocks noChangeArrowheads="1"/>
            </p:cNvSpPr>
            <p:nvPr/>
          </p:nvSpPr>
          <p:spPr bwMode="auto">
            <a:xfrm>
              <a:off x="2678" y="2214"/>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60" name="Rectangle 80"/>
            <p:cNvSpPr>
              <a:spLocks noChangeArrowheads="1"/>
            </p:cNvSpPr>
            <p:nvPr/>
          </p:nvSpPr>
          <p:spPr bwMode="auto">
            <a:xfrm>
              <a:off x="1908" y="2209"/>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99761" name="Rectangle 81"/>
            <p:cNvSpPr>
              <a:spLocks noChangeArrowheads="1"/>
            </p:cNvSpPr>
            <p:nvPr/>
          </p:nvSpPr>
          <p:spPr bwMode="auto">
            <a:xfrm>
              <a:off x="2182" y="2430"/>
              <a:ext cx="487"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62" name="Rectangle 82"/>
            <p:cNvSpPr>
              <a:spLocks noChangeArrowheads="1"/>
            </p:cNvSpPr>
            <p:nvPr/>
          </p:nvSpPr>
          <p:spPr bwMode="auto">
            <a:xfrm>
              <a:off x="2186" y="2646"/>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63" name="Rectangle 83"/>
            <p:cNvSpPr>
              <a:spLocks noChangeArrowheads="1"/>
            </p:cNvSpPr>
            <p:nvPr/>
          </p:nvSpPr>
          <p:spPr bwMode="auto">
            <a:xfrm>
              <a:off x="2186" y="2862"/>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64" name="Rectangle 84"/>
            <p:cNvSpPr>
              <a:spLocks noChangeArrowheads="1"/>
            </p:cNvSpPr>
            <p:nvPr/>
          </p:nvSpPr>
          <p:spPr bwMode="auto">
            <a:xfrm>
              <a:off x="2678" y="2431"/>
              <a:ext cx="369" cy="206"/>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65" name="Rectangle 85"/>
            <p:cNvSpPr>
              <a:spLocks noChangeArrowheads="1"/>
            </p:cNvSpPr>
            <p:nvPr/>
          </p:nvSpPr>
          <p:spPr bwMode="auto">
            <a:xfrm>
              <a:off x="2678" y="264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66" name="Rectangle 86"/>
            <p:cNvSpPr>
              <a:spLocks noChangeArrowheads="1"/>
            </p:cNvSpPr>
            <p:nvPr/>
          </p:nvSpPr>
          <p:spPr bwMode="auto">
            <a:xfrm>
              <a:off x="2678" y="286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67" name="Rectangle 87"/>
            <p:cNvSpPr>
              <a:spLocks noChangeArrowheads="1"/>
            </p:cNvSpPr>
            <p:nvPr/>
          </p:nvSpPr>
          <p:spPr bwMode="auto">
            <a:xfrm>
              <a:off x="2644" y="2226"/>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9768" name="Rectangle 88"/>
            <p:cNvSpPr>
              <a:spLocks noChangeArrowheads="1"/>
            </p:cNvSpPr>
            <p:nvPr/>
          </p:nvSpPr>
          <p:spPr bwMode="auto">
            <a:xfrm>
              <a:off x="2644" y="2433"/>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99769" name="Rectangle 89"/>
            <p:cNvSpPr>
              <a:spLocks noChangeArrowheads="1"/>
            </p:cNvSpPr>
            <p:nvPr/>
          </p:nvSpPr>
          <p:spPr bwMode="auto">
            <a:xfrm>
              <a:off x="2644" y="2649"/>
              <a:ext cx="28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S1</a:t>
              </a:r>
            </a:p>
          </p:txBody>
        </p:sp>
        <p:sp>
          <p:nvSpPr>
            <p:cNvPr id="199770" name="Rectangle 90"/>
            <p:cNvSpPr>
              <a:spLocks noChangeArrowheads="1"/>
            </p:cNvSpPr>
            <p:nvPr/>
          </p:nvSpPr>
          <p:spPr bwMode="auto">
            <a:xfrm>
              <a:off x="2644" y="286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99771" name="Rectangle 91"/>
            <p:cNvSpPr>
              <a:spLocks noChangeArrowheads="1"/>
            </p:cNvSpPr>
            <p:nvPr/>
          </p:nvSpPr>
          <p:spPr bwMode="auto">
            <a:xfrm>
              <a:off x="3056" y="2214"/>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72" name="Rectangle 92"/>
            <p:cNvSpPr>
              <a:spLocks noChangeArrowheads="1"/>
            </p:cNvSpPr>
            <p:nvPr/>
          </p:nvSpPr>
          <p:spPr bwMode="auto">
            <a:xfrm>
              <a:off x="3056" y="243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9773" name="Rectangle 93"/>
            <p:cNvSpPr>
              <a:spLocks noChangeArrowheads="1"/>
            </p:cNvSpPr>
            <p:nvPr/>
          </p:nvSpPr>
          <p:spPr bwMode="auto">
            <a:xfrm>
              <a:off x="3056" y="264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a:t>
              </a:r>
            </a:p>
          </p:txBody>
        </p:sp>
        <p:sp>
          <p:nvSpPr>
            <p:cNvPr id="199774" name="Rectangle 94"/>
            <p:cNvSpPr>
              <a:spLocks noChangeArrowheads="1"/>
            </p:cNvSpPr>
            <p:nvPr/>
          </p:nvSpPr>
          <p:spPr bwMode="auto">
            <a:xfrm>
              <a:off x="3056" y="286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9775" name="Rectangle 95"/>
            <p:cNvSpPr>
              <a:spLocks noChangeArrowheads="1"/>
            </p:cNvSpPr>
            <p:nvPr/>
          </p:nvSpPr>
          <p:spPr bwMode="auto">
            <a:xfrm>
              <a:off x="1903" y="286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9776" name="Rectangle 96"/>
            <p:cNvSpPr>
              <a:spLocks noChangeArrowheads="1"/>
            </p:cNvSpPr>
            <p:nvPr/>
          </p:nvSpPr>
          <p:spPr bwMode="auto">
            <a:xfrm>
              <a:off x="1903" y="2646"/>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sp>
          <p:nvSpPr>
            <p:cNvPr id="199777" name="Rectangle 97"/>
            <p:cNvSpPr>
              <a:spLocks noChangeArrowheads="1"/>
            </p:cNvSpPr>
            <p:nvPr/>
          </p:nvSpPr>
          <p:spPr bwMode="auto">
            <a:xfrm>
              <a:off x="1908" y="2425"/>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99778" name="Rectangle 98"/>
            <p:cNvSpPr>
              <a:spLocks noChangeArrowheads="1"/>
            </p:cNvSpPr>
            <p:nvPr/>
          </p:nvSpPr>
          <p:spPr bwMode="auto">
            <a:xfrm>
              <a:off x="3135" y="2220"/>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9779" name="Rectangle 99"/>
            <p:cNvSpPr>
              <a:spLocks noChangeArrowheads="1"/>
            </p:cNvSpPr>
            <p:nvPr/>
          </p:nvSpPr>
          <p:spPr bwMode="auto">
            <a:xfrm>
              <a:off x="3138" y="2436"/>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grpSp>
    </p:spTree>
    <p:extLst>
      <p:ext uri="{BB962C8B-B14F-4D97-AF65-F5344CB8AC3E}">
        <p14:creationId xmlns:p14="http://schemas.microsoft.com/office/powerpoint/2010/main" val="1638957887"/>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Freeform 2"/>
          <p:cNvSpPr>
            <a:spLocks/>
          </p:cNvSpPr>
          <p:nvPr/>
        </p:nvSpPr>
        <p:spPr bwMode="auto">
          <a:xfrm>
            <a:off x="61087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31" name="Freeform 3"/>
          <p:cNvSpPr>
            <a:spLocks/>
          </p:cNvSpPr>
          <p:nvPr/>
        </p:nvSpPr>
        <p:spPr bwMode="auto">
          <a:xfrm>
            <a:off x="3454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32" name="Freeform 4"/>
          <p:cNvSpPr>
            <a:spLocks/>
          </p:cNvSpPr>
          <p:nvPr/>
        </p:nvSpPr>
        <p:spPr bwMode="auto">
          <a:xfrm>
            <a:off x="8001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33" name="Rectangle 5"/>
          <p:cNvSpPr>
            <a:spLocks noChangeArrowheads="1"/>
          </p:cNvSpPr>
          <p:nvPr/>
        </p:nvSpPr>
        <p:spPr bwMode="auto">
          <a:xfrm>
            <a:off x="877888" y="5594350"/>
            <a:ext cx="70866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53" tIns="41076" rIns="82153" bIns="41076" anchor="ctr" anchorCtr="1"/>
          <a:lstStyle/>
          <a:p>
            <a:pPr defTabSz="814388" eaLnBrk="0" fontAlgn="base" hangingPunct="0">
              <a:lnSpc>
                <a:spcPct val="95000"/>
              </a:lnSpc>
              <a:spcBef>
                <a:spcPct val="50000"/>
              </a:spcBef>
              <a:spcAft>
                <a:spcPct val="0"/>
              </a:spcAft>
              <a:buClr>
                <a:srgbClr val="006C88"/>
              </a:buClr>
              <a:buFont typeface="Helvetica" pitchFamily="34" charset="0"/>
              <a:buNone/>
            </a:pPr>
            <a:r>
              <a:rPr lang="zh-CN" altLang="en-US" sz="2300" b="1">
                <a:solidFill>
                  <a:srgbClr val="000000"/>
                </a:solidFill>
                <a:latin typeface="Helvetica" pitchFamily="34" charset="0"/>
                <a:ea typeface="宋体" pitchFamily="2" charset="-122"/>
              </a:rPr>
              <a:t>路由器 </a:t>
            </a:r>
            <a:r>
              <a:rPr lang="en-US" altLang="zh-CN" sz="2300" b="1">
                <a:solidFill>
                  <a:srgbClr val="000000"/>
                </a:solidFill>
                <a:latin typeface="Helvetica" pitchFamily="34" charset="0"/>
                <a:ea typeface="宋体" pitchFamily="2" charset="-122"/>
              </a:rPr>
              <a:t>A </a:t>
            </a:r>
            <a:r>
              <a:rPr lang="zh-CN" altLang="en-US" sz="2300" b="1">
                <a:solidFill>
                  <a:srgbClr val="000000"/>
                </a:solidFill>
                <a:latin typeface="Helvetica" pitchFamily="34" charset="0"/>
                <a:ea typeface="宋体" pitchFamily="2" charset="-122"/>
              </a:rPr>
              <a:t>根据错误的信息升级它的路由表</a:t>
            </a:r>
            <a:endParaRPr lang="en-US" altLang="zh-CN" sz="2300" b="1">
              <a:solidFill>
                <a:srgbClr val="000000"/>
              </a:solidFill>
              <a:latin typeface="Helvetica" pitchFamily="34" charset="0"/>
              <a:ea typeface="宋体" pitchFamily="2" charset="-122"/>
            </a:endParaRPr>
          </a:p>
        </p:txBody>
      </p:sp>
      <p:sp>
        <p:nvSpPr>
          <p:cNvPr id="201734" name="Rectangle 6"/>
          <p:cNvSpPr>
            <a:spLocks noGrp="1" noChangeArrowheads="1"/>
          </p:cNvSpPr>
          <p:nvPr>
            <p:ph type="title"/>
          </p:nvPr>
        </p:nvSpPr>
        <p:spPr>
          <a:xfrm>
            <a:off x="325438" y="217488"/>
            <a:ext cx="8480425" cy="1143000"/>
          </a:xfrm>
          <a:noFill/>
          <a:ln/>
          <a:effectLst>
            <a:outerShdw dist="28398" dir="3806097" algn="ctr" rotWithShape="0">
              <a:schemeClr val="bg2"/>
            </a:outerShdw>
          </a:effectLst>
        </p:spPr>
        <p:txBody>
          <a:bodyPr lIns="82153" tIns="41076" rIns="82153" bIns="41076"/>
          <a:lstStyle/>
          <a:p>
            <a:pPr defTabSz="915988"/>
            <a:r>
              <a:rPr lang="zh-CN" altLang="en-US">
                <a:ea typeface="宋体" pitchFamily="2" charset="-122"/>
              </a:rPr>
              <a:t>路 由 回 环</a:t>
            </a:r>
            <a:endParaRPr lang="en-US" altLang="zh-CN">
              <a:ea typeface="宋体" pitchFamily="2" charset="-122"/>
            </a:endParaRPr>
          </a:p>
        </p:txBody>
      </p:sp>
      <p:sp>
        <p:nvSpPr>
          <p:cNvPr id="201735" name="Line 7"/>
          <p:cNvSpPr>
            <a:spLocks noChangeShapeType="1"/>
          </p:cNvSpPr>
          <p:nvPr/>
        </p:nvSpPr>
        <p:spPr bwMode="auto">
          <a:xfrm>
            <a:off x="700088" y="2100263"/>
            <a:ext cx="614362"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36" name="Line 8"/>
          <p:cNvSpPr>
            <a:spLocks noChangeShapeType="1"/>
          </p:cNvSpPr>
          <p:nvPr/>
        </p:nvSpPr>
        <p:spPr bwMode="auto">
          <a:xfrm>
            <a:off x="7658100" y="2100263"/>
            <a:ext cx="614363"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37" name="Freeform 9"/>
          <p:cNvSpPr>
            <a:spLocks/>
          </p:cNvSpPr>
          <p:nvPr/>
        </p:nvSpPr>
        <p:spPr bwMode="auto">
          <a:xfrm>
            <a:off x="20859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38" name="Freeform 10"/>
          <p:cNvSpPr>
            <a:spLocks/>
          </p:cNvSpPr>
          <p:nvPr/>
        </p:nvSpPr>
        <p:spPr bwMode="auto">
          <a:xfrm>
            <a:off x="48291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201739"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740"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741"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1742" name="Rectangle 14"/>
          <p:cNvSpPr>
            <a:spLocks noChangeArrowheads="1"/>
          </p:cNvSpPr>
          <p:nvPr/>
        </p:nvSpPr>
        <p:spPr bwMode="auto">
          <a:xfrm>
            <a:off x="168592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201743" name="Rectangle 15"/>
          <p:cNvSpPr>
            <a:spLocks noChangeArrowheads="1"/>
          </p:cNvSpPr>
          <p:nvPr/>
        </p:nvSpPr>
        <p:spPr bwMode="auto">
          <a:xfrm>
            <a:off x="4341813"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201744" name="Rectangle 16"/>
          <p:cNvSpPr>
            <a:spLocks noChangeArrowheads="1"/>
          </p:cNvSpPr>
          <p:nvPr/>
        </p:nvSpPr>
        <p:spPr bwMode="auto">
          <a:xfrm>
            <a:off x="701357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201745" name="Rectangle 17"/>
          <p:cNvSpPr>
            <a:spLocks noChangeArrowheads="1"/>
          </p:cNvSpPr>
          <p:nvPr/>
        </p:nvSpPr>
        <p:spPr bwMode="auto">
          <a:xfrm>
            <a:off x="18573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201746" name="Rectangle 18"/>
          <p:cNvSpPr>
            <a:spLocks noChangeArrowheads="1"/>
          </p:cNvSpPr>
          <p:nvPr/>
        </p:nvSpPr>
        <p:spPr bwMode="auto">
          <a:xfrm>
            <a:off x="2800350" y="1579563"/>
            <a:ext cx="124301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201747" name="Rectangle 19"/>
          <p:cNvSpPr>
            <a:spLocks noChangeArrowheads="1"/>
          </p:cNvSpPr>
          <p:nvPr/>
        </p:nvSpPr>
        <p:spPr bwMode="auto">
          <a:xfrm>
            <a:off x="527208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201748" name="Rectangle 20"/>
          <p:cNvSpPr>
            <a:spLocks noChangeArrowheads="1"/>
          </p:cNvSpPr>
          <p:nvPr/>
        </p:nvSpPr>
        <p:spPr bwMode="auto">
          <a:xfrm>
            <a:off x="7815263"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201749" name="Rectangle 21"/>
          <p:cNvSpPr>
            <a:spLocks noChangeArrowheads="1"/>
          </p:cNvSpPr>
          <p:nvPr/>
        </p:nvSpPr>
        <p:spPr bwMode="auto">
          <a:xfrm>
            <a:off x="811213"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201750" name="Rectangle 22"/>
          <p:cNvSpPr>
            <a:spLocks noChangeArrowheads="1"/>
          </p:cNvSpPr>
          <p:nvPr/>
        </p:nvSpPr>
        <p:spPr bwMode="auto">
          <a:xfrm>
            <a:off x="2439988"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1751" name="Rectangle 23"/>
          <p:cNvSpPr>
            <a:spLocks noChangeArrowheads="1"/>
          </p:cNvSpPr>
          <p:nvPr/>
        </p:nvSpPr>
        <p:spPr bwMode="auto">
          <a:xfrm>
            <a:off x="349726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1752" name="Rectangle 24"/>
          <p:cNvSpPr>
            <a:spLocks noChangeArrowheads="1"/>
          </p:cNvSpPr>
          <p:nvPr/>
        </p:nvSpPr>
        <p:spPr bwMode="auto">
          <a:xfrm>
            <a:off x="5083175"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201753" name="Rectangle 25"/>
          <p:cNvSpPr>
            <a:spLocks noChangeArrowheads="1"/>
          </p:cNvSpPr>
          <p:nvPr/>
        </p:nvSpPr>
        <p:spPr bwMode="auto">
          <a:xfrm>
            <a:off x="6134100"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1754" name="Rectangle 26"/>
          <p:cNvSpPr>
            <a:spLocks noChangeArrowheads="1"/>
          </p:cNvSpPr>
          <p:nvPr/>
        </p:nvSpPr>
        <p:spPr bwMode="auto">
          <a:xfrm>
            <a:off x="772001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201755" name="Rectangle 27"/>
          <p:cNvSpPr>
            <a:spLocks noChangeArrowheads="1"/>
          </p:cNvSpPr>
          <p:nvPr/>
        </p:nvSpPr>
        <p:spPr bwMode="auto">
          <a:xfrm>
            <a:off x="8129588" y="1793875"/>
            <a:ext cx="51435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effectLst>
                  <a:outerShdw blurRad="38100" dist="38100" dir="2700000" algn="tl">
                    <a:srgbClr val="C0C0C0"/>
                  </a:outerShdw>
                </a:effectLst>
                <a:latin typeface="Helvetica" pitchFamily="34" charset="0"/>
                <a:ea typeface="宋体" pitchFamily="2" charset="-122"/>
              </a:rPr>
              <a:t>X</a:t>
            </a:r>
          </a:p>
        </p:txBody>
      </p:sp>
      <p:sp>
        <p:nvSpPr>
          <p:cNvPr id="201756" name="Line 28"/>
          <p:cNvSpPr>
            <a:spLocks noChangeShapeType="1"/>
          </p:cNvSpPr>
          <p:nvPr/>
        </p:nvSpPr>
        <p:spPr bwMode="auto">
          <a:xfrm>
            <a:off x="2600325" y="2514600"/>
            <a:ext cx="857250" cy="0"/>
          </a:xfrm>
          <a:prstGeom prst="line">
            <a:avLst/>
          </a:prstGeom>
          <a:noFill/>
          <a:ln w="50800">
            <a:solidFill>
              <a:srgbClr val="7D00E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57" name="Line 29"/>
          <p:cNvSpPr>
            <a:spLocks noChangeShapeType="1"/>
          </p:cNvSpPr>
          <p:nvPr/>
        </p:nvSpPr>
        <p:spPr bwMode="auto">
          <a:xfrm>
            <a:off x="5414963" y="2514600"/>
            <a:ext cx="857250" cy="0"/>
          </a:xfrm>
          <a:prstGeom prst="line">
            <a:avLst/>
          </a:prstGeom>
          <a:noFill/>
          <a:ln w="50800">
            <a:solidFill>
              <a:srgbClr val="7D00E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58" name="Rectangle 30"/>
          <p:cNvSpPr>
            <a:spLocks noChangeArrowheads="1"/>
          </p:cNvSpPr>
          <p:nvPr/>
        </p:nvSpPr>
        <p:spPr bwMode="auto">
          <a:xfrm>
            <a:off x="6108700" y="3186113"/>
            <a:ext cx="1971675"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201759" name="Rectangle 31"/>
          <p:cNvSpPr>
            <a:spLocks noChangeArrowheads="1"/>
          </p:cNvSpPr>
          <p:nvPr/>
        </p:nvSpPr>
        <p:spPr bwMode="auto">
          <a:xfrm>
            <a:off x="6108700" y="3522663"/>
            <a:ext cx="785813"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60" name="Rectangle 32"/>
          <p:cNvSpPr>
            <a:spLocks noChangeArrowheads="1"/>
          </p:cNvSpPr>
          <p:nvPr/>
        </p:nvSpPr>
        <p:spPr bwMode="auto">
          <a:xfrm>
            <a:off x="6894513"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61" name="Rectangle 33"/>
          <p:cNvSpPr>
            <a:spLocks noChangeArrowheads="1"/>
          </p:cNvSpPr>
          <p:nvPr/>
        </p:nvSpPr>
        <p:spPr bwMode="auto">
          <a:xfrm>
            <a:off x="6108700" y="3865563"/>
            <a:ext cx="771525"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62" name="Rectangle 34"/>
          <p:cNvSpPr>
            <a:spLocks noChangeArrowheads="1"/>
          </p:cNvSpPr>
          <p:nvPr/>
        </p:nvSpPr>
        <p:spPr bwMode="auto">
          <a:xfrm>
            <a:off x="6113463" y="4208463"/>
            <a:ext cx="766762"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63" name="Rectangle 35"/>
          <p:cNvSpPr>
            <a:spLocks noChangeArrowheads="1"/>
          </p:cNvSpPr>
          <p:nvPr/>
        </p:nvSpPr>
        <p:spPr bwMode="auto">
          <a:xfrm>
            <a:off x="6113463" y="4551363"/>
            <a:ext cx="766762"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64" name="Rectangle 36"/>
          <p:cNvSpPr>
            <a:spLocks noChangeArrowheads="1"/>
          </p:cNvSpPr>
          <p:nvPr/>
        </p:nvSpPr>
        <p:spPr bwMode="auto">
          <a:xfrm>
            <a:off x="6894513"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65" name="Rectangle 37"/>
          <p:cNvSpPr>
            <a:spLocks noChangeArrowheads="1"/>
          </p:cNvSpPr>
          <p:nvPr/>
        </p:nvSpPr>
        <p:spPr bwMode="auto">
          <a:xfrm>
            <a:off x="6894513"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66" name="Rectangle 38"/>
          <p:cNvSpPr>
            <a:spLocks noChangeArrowheads="1"/>
          </p:cNvSpPr>
          <p:nvPr/>
        </p:nvSpPr>
        <p:spPr bwMode="auto">
          <a:xfrm>
            <a:off x="6894513"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201767" name="Group 39"/>
          <p:cNvGrpSpPr>
            <a:grpSpLocks/>
          </p:cNvGrpSpPr>
          <p:nvPr/>
        </p:nvGrpSpPr>
        <p:grpSpPr bwMode="auto">
          <a:xfrm>
            <a:off x="6840538" y="3540125"/>
            <a:ext cx="452437" cy="1357313"/>
            <a:chOff x="4309" y="2230"/>
            <a:chExt cx="285" cy="855"/>
          </a:xfrm>
        </p:grpSpPr>
        <p:sp>
          <p:nvSpPr>
            <p:cNvPr id="201768" name="Rectangle 40"/>
            <p:cNvSpPr>
              <a:spLocks noChangeArrowheads="1"/>
            </p:cNvSpPr>
            <p:nvPr/>
          </p:nvSpPr>
          <p:spPr bwMode="auto">
            <a:xfrm>
              <a:off x="4309" y="2230"/>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1769" name="Rectangle 41"/>
            <p:cNvSpPr>
              <a:spLocks noChangeArrowheads="1"/>
            </p:cNvSpPr>
            <p:nvPr/>
          </p:nvSpPr>
          <p:spPr bwMode="auto">
            <a:xfrm>
              <a:off x="4309" y="2437"/>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sp>
          <p:nvSpPr>
            <p:cNvPr id="201770" name="Rectangle 42"/>
            <p:cNvSpPr>
              <a:spLocks noChangeArrowheads="1"/>
            </p:cNvSpPr>
            <p:nvPr/>
          </p:nvSpPr>
          <p:spPr bwMode="auto">
            <a:xfrm>
              <a:off x="4309" y="2653"/>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1771" name="Rectangle 43"/>
            <p:cNvSpPr>
              <a:spLocks noChangeArrowheads="1"/>
            </p:cNvSpPr>
            <p:nvPr/>
          </p:nvSpPr>
          <p:spPr bwMode="auto">
            <a:xfrm>
              <a:off x="4309" y="2869"/>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grpSp>
      <p:sp>
        <p:nvSpPr>
          <p:cNvPr id="201772" name="Rectangle 44"/>
          <p:cNvSpPr>
            <a:spLocks noChangeArrowheads="1"/>
          </p:cNvSpPr>
          <p:nvPr/>
        </p:nvSpPr>
        <p:spPr bwMode="auto">
          <a:xfrm>
            <a:off x="7494588"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73" name="Rectangle 45"/>
          <p:cNvSpPr>
            <a:spLocks noChangeArrowheads="1"/>
          </p:cNvSpPr>
          <p:nvPr/>
        </p:nvSpPr>
        <p:spPr bwMode="auto">
          <a:xfrm>
            <a:off x="7494588"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74" name="Rectangle 46"/>
          <p:cNvSpPr>
            <a:spLocks noChangeArrowheads="1"/>
          </p:cNvSpPr>
          <p:nvPr/>
        </p:nvSpPr>
        <p:spPr bwMode="auto">
          <a:xfrm>
            <a:off x="7494588"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201775" name="Rectangle 47"/>
          <p:cNvSpPr>
            <a:spLocks noChangeArrowheads="1"/>
          </p:cNvSpPr>
          <p:nvPr/>
        </p:nvSpPr>
        <p:spPr bwMode="auto">
          <a:xfrm>
            <a:off x="7494588"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grpSp>
        <p:nvGrpSpPr>
          <p:cNvPr id="201776" name="Group 48"/>
          <p:cNvGrpSpPr>
            <a:grpSpLocks/>
          </p:cNvGrpSpPr>
          <p:nvPr/>
        </p:nvGrpSpPr>
        <p:grpSpPr bwMode="auto">
          <a:xfrm>
            <a:off x="5664200" y="3513138"/>
            <a:ext cx="955675" cy="1398587"/>
            <a:chOff x="3568" y="2213"/>
            <a:chExt cx="602" cy="881"/>
          </a:xfrm>
        </p:grpSpPr>
        <p:sp>
          <p:nvSpPr>
            <p:cNvPr id="201777" name="Rectangle 49"/>
            <p:cNvSpPr>
              <a:spLocks noChangeArrowheads="1"/>
            </p:cNvSpPr>
            <p:nvPr/>
          </p:nvSpPr>
          <p:spPr bwMode="auto">
            <a:xfrm>
              <a:off x="3573" y="2213"/>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201778" name="Rectangle 50"/>
            <p:cNvSpPr>
              <a:spLocks noChangeArrowheads="1"/>
            </p:cNvSpPr>
            <p:nvPr/>
          </p:nvSpPr>
          <p:spPr bwMode="auto">
            <a:xfrm>
              <a:off x="3568" y="2867"/>
              <a:ext cx="58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201779" name="Rectangle 51"/>
            <p:cNvSpPr>
              <a:spLocks noChangeArrowheads="1"/>
            </p:cNvSpPr>
            <p:nvPr/>
          </p:nvSpPr>
          <p:spPr bwMode="auto">
            <a:xfrm>
              <a:off x="3568" y="2651"/>
              <a:ext cx="58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201780" name="Rectangle 52"/>
            <p:cNvSpPr>
              <a:spLocks noChangeArrowheads="1"/>
            </p:cNvSpPr>
            <p:nvPr/>
          </p:nvSpPr>
          <p:spPr bwMode="auto">
            <a:xfrm>
              <a:off x="3573" y="2429"/>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grpSp>
      <p:sp>
        <p:nvSpPr>
          <p:cNvPr id="201781" name="Rectangle 53"/>
          <p:cNvSpPr>
            <a:spLocks noChangeArrowheads="1"/>
          </p:cNvSpPr>
          <p:nvPr/>
        </p:nvSpPr>
        <p:spPr bwMode="auto">
          <a:xfrm>
            <a:off x="7620000" y="353060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201782" name="Rectangle 54"/>
          <p:cNvSpPr>
            <a:spLocks noChangeArrowheads="1"/>
          </p:cNvSpPr>
          <p:nvPr/>
        </p:nvSpPr>
        <p:spPr bwMode="auto">
          <a:xfrm>
            <a:off x="7608888" y="3862388"/>
            <a:ext cx="317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2</a:t>
            </a:r>
          </a:p>
        </p:txBody>
      </p:sp>
      <p:sp>
        <p:nvSpPr>
          <p:cNvPr id="201783" name="Rectangle 55"/>
          <p:cNvSpPr>
            <a:spLocks noChangeArrowheads="1"/>
          </p:cNvSpPr>
          <p:nvPr/>
        </p:nvSpPr>
        <p:spPr bwMode="auto">
          <a:xfrm>
            <a:off x="806450" y="3171825"/>
            <a:ext cx="19732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201784" name="Rectangle 56"/>
          <p:cNvSpPr>
            <a:spLocks noChangeArrowheads="1"/>
          </p:cNvSpPr>
          <p:nvPr/>
        </p:nvSpPr>
        <p:spPr bwMode="auto">
          <a:xfrm>
            <a:off x="806450" y="3508375"/>
            <a:ext cx="7874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85" name="Rectangle 57"/>
          <p:cNvSpPr>
            <a:spLocks noChangeArrowheads="1"/>
          </p:cNvSpPr>
          <p:nvPr/>
        </p:nvSpPr>
        <p:spPr bwMode="auto">
          <a:xfrm>
            <a:off x="1593850" y="35083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86" name="Rectangle 58"/>
          <p:cNvSpPr>
            <a:spLocks noChangeArrowheads="1"/>
          </p:cNvSpPr>
          <p:nvPr/>
        </p:nvSpPr>
        <p:spPr bwMode="auto">
          <a:xfrm>
            <a:off x="806450" y="3851275"/>
            <a:ext cx="77311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87" name="Rectangle 59"/>
          <p:cNvSpPr>
            <a:spLocks noChangeArrowheads="1"/>
          </p:cNvSpPr>
          <p:nvPr/>
        </p:nvSpPr>
        <p:spPr bwMode="auto">
          <a:xfrm>
            <a:off x="812800" y="419417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88" name="Rectangle 60"/>
          <p:cNvSpPr>
            <a:spLocks noChangeArrowheads="1"/>
          </p:cNvSpPr>
          <p:nvPr/>
        </p:nvSpPr>
        <p:spPr bwMode="auto">
          <a:xfrm>
            <a:off x="812800" y="453707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89" name="Rectangle 61"/>
          <p:cNvSpPr>
            <a:spLocks noChangeArrowheads="1"/>
          </p:cNvSpPr>
          <p:nvPr/>
        </p:nvSpPr>
        <p:spPr bwMode="auto">
          <a:xfrm>
            <a:off x="1581150" y="3851275"/>
            <a:ext cx="5984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90" name="Rectangle 62"/>
          <p:cNvSpPr>
            <a:spLocks noChangeArrowheads="1"/>
          </p:cNvSpPr>
          <p:nvPr/>
        </p:nvSpPr>
        <p:spPr bwMode="auto">
          <a:xfrm>
            <a:off x="1581150" y="4194175"/>
            <a:ext cx="5984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91" name="Rectangle 63"/>
          <p:cNvSpPr>
            <a:spLocks noChangeArrowheads="1"/>
          </p:cNvSpPr>
          <p:nvPr/>
        </p:nvSpPr>
        <p:spPr bwMode="auto">
          <a:xfrm>
            <a:off x="1581150" y="4537075"/>
            <a:ext cx="5984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201792" name="Group 64"/>
          <p:cNvGrpSpPr>
            <a:grpSpLocks/>
          </p:cNvGrpSpPr>
          <p:nvPr/>
        </p:nvGrpSpPr>
        <p:grpSpPr bwMode="auto">
          <a:xfrm>
            <a:off x="1539875" y="3525838"/>
            <a:ext cx="452438" cy="1357312"/>
            <a:chOff x="970" y="2221"/>
            <a:chExt cx="285" cy="855"/>
          </a:xfrm>
        </p:grpSpPr>
        <p:sp>
          <p:nvSpPr>
            <p:cNvPr id="201793" name="Rectangle 65"/>
            <p:cNvSpPr>
              <a:spLocks noChangeArrowheads="1"/>
            </p:cNvSpPr>
            <p:nvPr/>
          </p:nvSpPr>
          <p:spPr bwMode="auto">
            <a:xfrm>
              <a:off x="970" y="2221"/>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201794" name="Rectangle 66"/>
            <p:cNvSpPr>
              <a:spLocks noChangeArrowheads="1"/>
            </p:cNvSpPr>
            <p:nvPr/>
          </p:nvSpPr>
          <p:spPr bwMode="auto">
            <a:xfrm>
              <a:off x="970" y="2428"/>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1795" name="Rectangle 67"/>
            <p:cNvSpPr>
              <a:spLocks noChangeArrowheads="1"/>
            </p:cNvSpPr>
            <p:nvPr/>
          </p:nvSpPr>
          <p:spPr bwMode="auto">
            <a:xfrm>
              <a:off x="970" y="264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1796" name="Rectangle 68"/>
            <p:cNvSpPr>
              <a:spLocks noChangeArrowheads="1"/>
            </p:cNvSpPr>
            <p:nvPr/>
          </p:nvSpPr>
          <p:spPr bwMode="auto">
            <a:xfrm>
              <a:off x="970" y="2860"/>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grpSp>
      <p:sp>
        <p:nvSpPr>
          <p:cNvPr id="201797" name="Rectangle 69"/>
          <p:cNvSpPr>
            <a:spLocks noChangeArrowheads="1"/>
          </p:cNvSpPr>
          <p:nvPr/>
        </p:nvSpPr>
        <p:spPr bwMode="auto">
          <a:xfrm>
            <a:off x="2193925" y="35083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98" name="Rectangle 70"/>
          <p:cNvSpPr>
            <a:spLocks noChangeArrowheads="1"/>
          </p:cNvSpPr>
          <p:nvPr/>
        </p:nvSpPr>
        <p:spPr bwMode="auto">
          <a:xfrm>
            <a:off x="2193925" y="38512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799" name="Rectangle 71"/>
          <p:cNvSpPr>
            <a:spLocks noChangeArrowheads="1"/>
          </p:cNvSpPr>
          <p:nvPr/>
        </p:nvSpPr>
        <p:spPr bwMode="auto">
          <a:xfrm>
            <a:off x="2193925" y="41941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201800" name="Rectangle 72"/>
          <p:cNvSpPr>
            <a:spLocks noChangeArrowheads="1"/>
          </p:cNvSpPr>
          <p:nvPr/>
        </p:nvSpPr>
        <p:spPr bwMode="auto">
          <a:xfrm>
            <a:off x="2193925" y="45370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4</a:t>
            </a:r>
          </a:p>
        </p:txBody>
      </p:sp>
      <p:grpSp>
        <p:nvGrpSpPr>
          <p:cNvPr id="201801" name="Group 73"/>
          <p:cNvGrpSpPr>
            <a:grpSpLocks/>
          </p:cNvGrpSpPr>
          <p:nvPr/>
        </p:nvGrpSpPr>
        <p:grpSpPr bwMode="auto">
          <a:xfrm>
            <a:off x="363538" y="3498850"/>
            <a:ext cx="955675" cy="1398588"/>
            <a:chOff x="229" y="2204"/>
            <a:chExt cx="602" cy="881"/>
          </a:xfrm>
        </p:grpSpPr>
        <p:sp>
          <p:nvSpPr>
            <p:cNvPr id="201802" name="Rectangle 74"/>
            <p:cNvSpPr>
              <a:spLocks noChangeArrowheads="1"/>
            </p:cNvSpPr>
            <p:nvPr/>
          </p:nvSpPr>
          <p:spPr bwMode="auto">
            <a:xfrm>
              <a:off x="234" y="2204"/>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201803" name="Rectangle 75"/>
            <p:cNvSpPr>
              <a:spLocks noChangeArrowheads="1"/>
            </p:cNvSpPr>
            <p:nvPr/>
          </p:nvSpPr>
          <p:spPr bwMode="auto">
            <a:xfrm>
              <a:off x="229" y="2858"/>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sp>
          <p:nvSpPr>
            <p:cNvPr id="201804" name="Rectangle 76"/>
            <p:cNvSpPr>
              <a:spLocks noChangeArrowheads="1"/>
            </p:cNvSpPr>
            <p:nvPr/>
          </p:nvSpPr>
          <p:spPr bwMode="auto">
            <a:xfrm>
              <a:off x="229" y="264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201805" name="Rectangle 77"/>
            <p:cNvSpPr>
              <a:spLocks noChangeArrowheads="1"/>
            </p:cNvSpPr>
            <p:nvPr/>
          </p:nvSpPr>
          <p:spPr bwMode="auto">
            <a:xfrm>
              <a:off x="234" y="2420"/>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grpSp>
      <p:sp>
        <p:nvSpPr>
          <p:cNvPr id="201806" name="Rectangle 78"/>
          <p:cNvSpPr>
            <a:spLocks noChangeArrowheads="1"/>
          </p:cNvSpPr>
          <p:nvPr/>
        </p:nvSpPr>
        <p:spPr bwMode="auto">
          <a:xfrm>
            <a:off x="2319338" y="3516313"/>
            <a:ext cx="3175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201807" name="Rectangle 79"/>
          <p:cNvSpPr>
            <a:spLocks noChangeArrowheads="1"/>
          </p:cNvSpPr>
          <p:nvPr/>
        </p:nvSpPr>
        <p:spPr bwMode="auto">
          <a:xfrm>
            <a:off x="2324100" y="3859213"/>
            <a:ext cx="317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201808" name="Rectangle 80"/>
          <p:cNvSpPr>
            <a:spLocks noChangeArrowheads="1"/>
          </p:cNvSpPr>
          <p:nvPr/>
        </p:nvSpPr>
        <p:spPr bwMode="auto">
          <a:xfrm>
            <a:off x="3463925" y="3179763"/>
            <a:ext cx="1973263"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201809" name="Rectangle 81"/>
          <p:cNvSpPr>
            <a:spLocks noChangeArrowheads="1"/>
          </p:cNvSpPr>
          <p:nvPr/>
        </p:nvSpPr>
        <p:spPr bwMode="auto">
          <a:xfrm>
            <a:off x="3463925" y="3514725"/>
            <a:ext cx="7874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810" name="Rectangle 82"/>
          <p:cNvSpPr>
            <a:spLocks noChangeArrowheads="1"/>
          </p:cNvSpPr>
          <p:nvPr/>
        </p:nvSpPr>
        <p:spPr bwMode="auto">
          <a:xfrm>
            <a:off x="4251325" y="35147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811" name="Rectangle 83"/>
          <p:cNvSpPr>
            <a:spLocks noChangeArrowheads="1"/>
          </p:cNvSpPr>
          <p:nvPr/>
        </p:nvSpPr>
        <p:spPr bwMode="auto">
          <a:xfrm>
            <a:off x="3463925" y="3857625"/>
            <a:ext cx="77311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812" name="Rectangle 84"/>
          <p:cNvSpPr>
            <a:spLocks noChangeArrowheads="1"/>
          </p:cNvSpPr>
          <p:nvPr/>
        </p:nvSpPr>
        <p:spPr bwMode="auto">
          <a:xfrm>
            <a:off x="3470275" y="420052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813" name="Rectangle 85"/>
          <p:cNvSpPr>
            <a:spLocks noChangeArrowheads="1"/>
          </p:cNvSpPr>
          <p:nvPr/>
        </p:nvSpPr>
        <p:spPr bwMode="auto">
          <a:xfrm>
            <a:off x="3470275" y="454342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814" name="Rectangle 86"/>
          <p:cNvSpPr>
            <a:spLocks noChangeArrowheads="1"/>
          </p:cNvSpPr>
          <p:nvPr/>
        </p:nvSpPr>
        <p:spPr bwMode="auto">
          <a:xfrm>
            <a:off x="4257675" y="3859213"/>
            <a:ext cx="585788" cy="327025"/>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815" name="Rectangle 87"/>
          <p:cNvSpPr>
            <a:spLocks noChangeArrowheads="1"/>
          </p:cNvSpPr>
          <p:nvPr/>
        </p:nvSpPr>
        <p:spPr bwMode="auto">
          <a:xfrm>
            <a:off x="4257675" y="42005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816" name="Rectangle 88"/>
          <p:cNvSpPr>
            <a:spLocks noChangeArrowheads="1"/>
          </p:cNvSpPr>
          <p:nvPr/>
        </p:nvSpPr>
        <p:spPr bwMode="auto">
          <a:xfrm>
            <a:off x="4257675" y="45434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201817" name="Group 89"/>
          <p:cNvGrpSpPr>
            <a:grpSpLocks/>
          </p:cNvGrpSpPr>
          <p:nvPr/>
        </p:nvGrpSpPr>
        <p:grpSpPr bwMode="auto">
          <a:xfrm>
            <a:off x="4178300" y="3533775"/>
            <a:ext cx="452438" cy="1355725"/>
            <a:chOff x="2632" y="2226"/>
            <a:chExt cx="285" cy="854"/>
          </a:xfrm>
        </p:grpSpPr>
        <p:sp>
          <p:nvSpPr>
            <p:cNvPr id="201818" name="Rectangle 90"/>
            <p:cNvSpPr>
              <a:spLocks noChangeArrowheads="1"/>
            </p:cNvSpPr>
            <p:nvPr/>
          </p:nvSpPr>
          <p:spPr bwMode="auto">
            <a:xfrm>
              <a:off x="2632" y="2226"/>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1819" name="Rectangle 91"/>
            <p:cNvSpPr>
              <a:spLocks noChangeArrowheads="1"/>
            </p:cNvSpPr>
            <p:nvPr/>
          </p:nvSpPr>
          <p:spPr bwMode="auto">
            <a:xfrm>
              <a:off x="2632" y="2433"/>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201820" name="Rectangle 92"/>
            <p:cNvSpPr>
              <a:spLocks noChangeArrowheads="1"/>
            </p:cNvSpPr>
            <p:nvPr/>
          </p:nvSpPr>
          <p:spPr bwMode="auto">
            <a:xfrm>
              <a:off x="2632" y="2649"/>
              <a:ext cx="28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S1</a:t>
              </a:r>
            </a:p>
          </p:txBody>
        </p:sp>
        <p:sp>
          <p:nvSpPr>
            <p:cNvPr id="201821" name="Rectangle 93"/>
            <p:cNvSpPr>
              <a:spLocks noChangeArrowheads="1"/>
            </p:cNvSpPr>
            <p:nvPr/>
          </p:nvSpPr>
          <p:spPr bwMode="auto">
            <a:xfrm>
              <a:off x="2632" y="286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grpSp>
      <p:sp>
        <p:nvSpPr>
          <p:cNvPr id="201822" name="Rectangle 94"/>
          <p:cNvSpPr>
            <a:spLocks noChangeArrowheads="1"/>
          </p:cNvSpPr>
          <p:nvPr/>
        </p:nvSpPr>
        <p:spPr bwMode="auto">
          <a:xfrm>
            <a:off x="4851400" y="35147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823" name="Rectangle 95"/>
          <p:cNvSpPr>
            <a:spLocks noChangeArrowheads="1"/>
          </p:cNvSpPr>
          <p:nvPr/>
        </p:nvSpPr>
        <p:spPr bwMode="auto">
          <a:xfrm>
            <a:off x="4851400" y="38576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1824" name="Rectangle 96"/>
          <p:cNvSpPr>
            <a:spLocks noChangeArrowheads="1"/>
          </p:cNvSpPr>
          <p:nvPr/>
        </p:nvSpPr>
        <p:spPr bwMode="auto">
          <a:xfrm>
            <a:off x="4851400" y="42005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3</a:t>
            </a:r>
          </a:p>
        </p:txBody>
      </p:sp>
      <p:sp>
        <p:nvSpPr>
          <p:cNvPr id="201825" name="Rectangle 97"/>
          <p:cNvSpPr>
            <a:spLocks noChangeArrowheads="1"/>
          </p:cNvSpPr>
          <p:nvPr/>
        </p:nvSpPr>
        <p:spPr bwMode="auto">
          <a:xfrm>
            <a:off x="4851400" y="45434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grpSp>
        <p:nvGrpSpPr>
          <p:cNvPr id="201826" name="Group 98"/>
          <p:cNvGrpSpPr>
            <a:grpSpLocks/>
          </p:cNvGrpSpPr>
          <p:nvPr/>
        </p:nvGrpSpPr>
        <p:grpSpPr bwMode="auto">
          <a:xfrm>
            <a:off x="3021013" y="3506788"/>
            <a:ext cx="955675" cy="1397000"/>
            <a:chOff x="1903" y="2209"/>
            <a:chExt cx="602" cy="880"/>
          </a:xfrm>
        </p:grpSpPr>
        <p:sp>
          <p:nvSpPr>
            <p:cNvPr id="201827" name="Rectangle 99"/>
            <p:cNvSpPr>
              <a:spLocks noChangeArrowheads="1"/>
            </p:cNvSpPr>
            <p:nvPr/>
          </p:nvSpPr>
          <p:spPr bwMode="auto">
            <a:xfrm>
              <a:off x="1908" y="2209"/>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201828" name="Rectangle 100"/>
            <p:cNvSpPr>
              <a:spLocks noChangeArrowheads="1"/>
            </p:cNvSpPr>
            <p:nvPr/>
          </p:nvSpPr>
          <p:spPr bwMode="auto">
            <a:xfrm>
              <a:off x="1903" y="286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201829" name="Rectangle 101"/>
            <p:cNvSpPr>
              <a:spLocks noChangeArrowheads="1"/>
            </p:cNvSpPr>
            <p:nvPr/>
          </p:nvSpPr>
          <p:spPr bwMode="auto">
            <a:xfrm>
              <a:off x="1903" y="2646"/>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sp>
          <p:nvSpPr>
            <p:cNvPr id="201830" name="Rectangle 102"/>
            <p:cNvSpPr>
              <a:spLocks noChangeArrowheads="1"/>
            </p:cNvSpPr>
            <p:nvPr/>
          </p:nvSpPr>
          <p:spPr bwMode="auto">
            <a:xfrm>
              <a:off x="1908" y="2425"/>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grpSp>
      <p:sp>
        <p:nvSpPr>
          <p:cNvPr id="201831" name="Rectangle 103"/>
          <p:cNvSpPr>
            <a:spLocks noChangeArrowheads="1"/>
          </p:cNvSpPr>
          <p:nvPr/>
        </p:nvSpPr>
        <p:spPr bwMode="auto">
          <a:xfrm>
            <a:off x="4976813" y="352425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201832" name="Rectangle 104"/>
          <p:cNvSpPr>
            <a:spLocks noChangeArrowheads="1"/>
          </p:cNvSpPr>
          <p:nvPr/>
        </p:nvSpPr>
        <p:spPr bwMode="auto">
          <a:xfrm>
            <a:off x="4981575" y="386715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Tree>
    <p:extLst>
      <p:ext uri="{BB962C8B-B14F-4D97-AF65-F5344CB8AC3E}">
        <p14:creationId xmlns:p14="http://schemas.microsoft.com/office/powerpoint/2010/main" val="2447188327"/>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Freeform 2"/>
          <p:cNvSpPr>
            <a:spLocks/>
          </p:cNvSpPr>
          <p:nvPr/>
        </p:nvSpPr>
        <p:spPr bwMode="auto">
          <a:xfrm>
            <a:off x="61087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779" name="Freeform 3"/>
          <p:cNvSpPr>
            <a:spLocks/>
          </p:cNvSpPr>
          <p:nvPr/>
        </p:nvSpPr>
        <p:spPr bwMode="auto">
          <a:xfrm>
            <a:off x="3454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780" name="Freeform 4"/>
          <p:cNvSpPr>
            <a:spLocks/>
          </p:cNvSpPr>
          <p:nvPr/>
        </p:nvSpPr>
        <p:spPr bwMode="auto">
          <a:xfrm>
            <a:off x="8001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781" name="Rectangle 5"/>
          <p:cNvSpPr>
            <a:spLocks noGrp="1" noChangeArrowheads="1"/>
          </p:cNvSpPr>
          <p:nvPr>
            <p:ph type="title"/>
          </p:nvPr>
        </p:nvSpPr>
        <p:spPr>
          <a:noFill/>
          <a:ln/>
          <a:effectLst>
            <a:outerShdw dist="28398" dir="3806097" algn="ctr" rotWithShape="0">
              <a:schemeClr val="bg2"/>
            </a:outerShdw>
          </a:effectLst>
        </p:spPr>
        <p:txBody>
          <a:bodyPr lIns="82153" tIns="41076" rIns="82153" bIns="41076"/>
          <a:lstStyle/>
          <a:p>
            <a:pPr defTabSz="915988"/>
            <a:r>
              <a:rPr lang="zh-CN" altLang="en-US">
                <a:ea typeface="宋体" pitchFamily="2" charset="-122"/>
              </a:rPr>
              <a:t>无 限 计 数</a:t>
            </a:r>
          </a:p>
        </p:txBody>
      </p:sp>
      <p:sp>
        <p:nvSpPr>
          <p:cNvPr id="203782" name="Rectangle 6"/>
          <p:cNvSpPr>
            <a:spLocks noGrp="1" noChangeArrowheads="1"/>
          </p:cNvSpPr>
          <p:nvPr>
            <p:ph type="body" sz="half" idx="2"/>
          </p:nvPr>
        </p:nvSpPr>
        <p:spPr>
          <a:xfrm>
            <a:off x="250825" y="5300663"/>
            <a:ext cx="7645400" cy="412750"/>
          </a:xfrm>
          <a:noFill/>
          <a:ln/>
        </p:spPr>
        <p:txBody>
          <a:bodyPr lIns="82153" tIns="41076" rIns="82153" bIns="41076" anchor="ctr" anchorCtr="1"/>
          <a:lstStyle/>
          <a:p>
            <a:pPr marL="228600" indent="-228600" defTabSz="915988">
              <a:lnSpc>
                <a:spcPct val="85000"/>
              </a:lnSpc>
              <a:spcBef>
                <a:spcPct val="35000"/>
              </a:spcBef>
              <a:buClr>
                <a:schemeClr val="accent1"/>
              </a:buClr>
            </a:pPr>
            <a:r>
              <a:rPr lang="zh-CN" altLang="en-US" sz="2000">
                <a:ea typeface="宋体" pitchFamily="2" charset="-122"/>
              </a:rPr>
              <a:t>10.4.0.0 网络的跳数将无限大</a:t>
            </a:r>
            <a:endParaRPr lang="en-US" altLang="zh-CN" sz="2000">
              <a:ea typeface="宋体" pitchFamily="2" charset="-122"/>
            </a:endParaRPr>
          </a:p>
        </p:txBody>
      </p:sp>
      <p:sp>
        <p:nvSpPr>
          <p:cNvPr id="203783" name="Line 7"/>
          <p:cNvSpPr>
            <a:spLocks noChangeShapeType="1"/>
          </p:cNvSpPr>
          <p:nvPr/>
        </p:nvSpPr>
        <p:spPr bwMode="auto">
          <a:xfrm>
            <a:off x="700088" y="2100263"/>
            <a:ext cx="614362"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784" name="Line 8"/>
          <p:cNvSpPr>
            <a:spLocks noChangeShapeType="1"/>
          </p:cNvSpPr>
          <p:nvPr/>
        </p:nvSpPr>
        <p:spPr bwMode="auto">
          <a:xfrm>
            <a:off x="7658100" y="2100263"/>
            <a:ext cx="614363"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785" name="Freeform 9"/>
          <p:cNvSpPr>
            <a:spLocks/>
          </p:cNvSpPr>
          <p:nvPr/>
        </p:nvSpPr>
        <p:spPr bwMode="auto">
          <a:xfrm>
            <a:off x="20859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786" name="Freeform 10"/>
          <p:cNvSpPr>
            <a:spLocks/>
          </p:cNvSpPr>
          <p:nvPr/>
        </p:nvSpPr>
        <p:spPr bwMode="auto">
          <a:xfrm>
            <a:off x="48291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203787"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8"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9"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3790" name="Rectangle 14"/>
          <p:cNvSpPr>
            <a:spLocks noChangeArrowheads="1"/>
          </p:cNvSpPr>
          <p:nvPr/>
        </p:nvSpPr>
        <p:spPr bwMode="auto">
          <a:xfrm>
            <a:off x="168592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203791" name="Rectangle 15"/>
          <p:cNvSpPr>
            <a:spLocks noChangeArrowheads="1"/>
          </p:cNvSpPr>
          <p:nvPr/>
        </p:nvSpPr>
        <p:spPr bwMode="auto">
          <a:xfrm>
            <a:off x="4341813"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203792" name="Rectangle 16"/>
          <p:cNvSpPr>
            <a:spLocks noChangeArrowheads="1"/>
          </p:cNvSpPr>
          <p:nvPr/>
        </p:nvSpPr>
        <p:spPr bwMode="auto">
          <a:xfrm>
            <a:off x="701357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203793" name="Rectangle 17"/>
          <p:cNvSpPr>
            <a:spLocks noChangeArrowheads="1"/>
          </p:cNvSpPr>
          <p:nvPr/>
        </p:nvSpPr>
        <p:spPr bwMode="auto">
          <a:xfrm>
            <a:off x="18573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203794" name="Rectangle 18"/>
          <p:cNvSpPr>
            <a:spLocks noChangeArrowheads="1"/>
          </p:cNvSpPr>
          <p:nvPr/>
        </p:nvSpPr>
        <p:spPr bwMode="auto">
          <a:xfrm>
            <a:off x="2800350" y="1579563"/>
            <a:ext cx="124301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203795" name="Rectangle 19"/>
          <p:cNvSpPr>
            <a:spLocks noChangeArrowheads="1"/>
          </p:cNvSpPr>
          <p:nvPr/>
        </p:nvSpPr>
        <p:spPr bwMode="auto">
          <a:xfrm>
            <a:off x="527208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203796" name="Rectangle 20"/>
          <p:cNvSpPr>
            <a:spLocks noChangeArrowheads="1"/>
          </p:cNvSpPr>
          <p:nvPr/>
        </p:nvSpPr>
        <p:spPr bwMode="auto">
          <a:xfrm>
            <a:off x="7815263"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203797" name="Rectangle 21"/>
          <p:cNvSpPr>
            <a:spLocks noChangeArrowheads="1"/>
          </p:cNvSpPr>
          <p:nvPr/>
        </p:nvSpPr>
        <p:spPr bwMode="auto">
          <a:xfrm>
            <a:off x="811213"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203798" name="Rectangle 22"/>
          <p:cNvSpPr>
            <a:spLocks noChangeArrowheads="1"/>
          </p:cNvSpPr>
          <p:nvPr/>
        </p:nvSpPr>
        <p:spPr bwMode="auto">
          <a:xfrm>
            <a:off x="2439988"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3799" name="Rectangle 23"/>
          <p:cNvSpPr>
            <a:spLocks noChangeArrowheads="1"/>
          </p:cNvSpPr>
          <p:nvPr/>
        </p:nvSpPr>
        <p:spPr bwMode="auto">
          <a:xfrm>
            <a:off x="349726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3800" name="Rectangle 24"/>
          <p:cNvSpPr>
            <a:spLocks noChangeArrowheads="1"/>
          </p:cNvSpPr>
          <p:nvPr/>
        </p:nvSpPr>
        <p:spPr bwMode="auto">
          <a:xfrm>
            <a:off x="5083175"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203801" name="Rectangle 25"/>
          <p:cNvSpPr>
            <a:spLocks noChangeArrowheads="1"/>
          </p:cNvSpPr>
          <p:nvPr/>
        </p:nvSpPr>
        <p:spPr bwMode="auto">
          <a:xfrm>
            <a:off x="6134100"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3802" name="Rectangle 26"/>
          <p:cNvSpPr>
            <a:spLocks noChangeArrowheads="1"/>
          </p:cNvSpPr>
          <p:nvPr/>
        </p:nvSpPr>
        <p:spPr bwMode="auto">
          <a:xfrm>
            <a:off x="772001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203803" name="Rectangle 27"/>
          <p:cNvSpPr>
            <a:spLocks noChangeArrowheads="1"/>
          </p:cNvSpPr>
          <p:nvPr/>
        </p:nvSpPr>
        <p:spPr bwMode="auto">
          <a:xfrm>
            <a:off x="8129588" y="1793875"/>
            <a:ext cx="51435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effectLst>
                  <a:outerShdw blurRad="38100" dist="38100" dir="2700000" algn="tl">
                    <a:srgbClr val="C0C0C0"/>
                  </a:outerShdw>
                </a:effectLst>
                <a:latin typeface="Helvetica" pitchFamily="34" charset="0"/>
                <a:ea typeface="宋体" pitchFamily="2" charset="-122"/>
              </a:rPr>
              <a:t>X</a:t>
            </a:r>
          </a:p>
        </p:txBody>
      </p:sp>
      <p:sp>
        <p:nvSpPr>
          <p:cNvPr id="203804" name="Line 28"/>
          <p:cNvSpPr>
            <a:spLocks noChangeShapeType="1"/>
          </p:cNvSpPr>
          <p:nvPr/>
        </p:nvSpPr>
        <p:spPr bwMode="auto">
          <a:xfrm>
            <a:off x="2600325" y="2514600"/>
            <a:ext cx="857250" cy="0"/>
          </a:xfrm>
          <a:prstGeom prst="line">
            <a:avLst/>
          </a:prstGeom>
          <a:noFill/>
          <a:ln w="50800">
            <a:solidFill>
              <a:srgbClr val="7D00E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05" name="Line 29"/>
          <p:cNvSpPr>
            <a:spLocks noChangeShapeType="1"/>
          </p:cNvSpPr>
          <p:nvPr/>
        </p:nvSpPr>
        <p:spPr bwMode="auto">
          <a:xfrm>
            <a:off x="5414963" y="2514600"/>
            <a:ext cx="857250" cy="0"/>
          </a:xfrm>
          <a:prstGeom prst="line">
            <a:avLst/>
          </a:prstGeom>
          <a:noFill/>
          <a:ln w="50800">
            <a:solidFill>
              <a:srgbClr val="7D00E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06" name="Rectangle 30"/>
          <p:cNvSpPr>
            <a:spLocks noChangeArrowheads="1"/>
          </p:cNvSpPr>
          <p:nvPr/>
        </p:nvSpPr>
        <p:spPr bwMode="auto">
          <a:xfrm>
            <a:off x="6108700" y="3186113"/>
            <a:ext cx="1971675"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203807" name="Rectangle 31"/>
          <p:cNvSpPr>
            <a:spLocks noChangeArrowheads="1"/>
          </p:cNvSpPr>
          <p:nvPr/>
        </p:nvSpPr>
        <p:spPr bwMode="auto">
          <a:xfrm>
            <a:off x="6108700" y="3522663"/>
            <a:ext cx="785813"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08" name="Rectangle 32"/>
          <p:cNvSpPr>
            <a:spLocks noChangeArrowheads="1"/>
          </p:cNvSpPr>
          <p:nvPr/>
        </p:nvSpPr>
        <p:spPr bwMode="auto">
          <a:xfrm>
            <a:off x="6894513"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09" name="Rectangle 33"/>
          <p:cNvSpPr>
            <a:spLocks noChangeArrowheads="1"/>
          </p:cNvSpPr>
          <p:nvPr/>
        </p:nvSpPr>
        <p:spPr bwMode="auto">
          <a:xfrm>
            <a:off x="5672138" y="3513138"/>
            <a:ext cx="94773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203810" name="Rectangle 34"/>
          <p:cNvSpPr>
            <a:spLocks noChangeArrowheads="1"/>
          </p:cNvSpPr>
          <p:nvPr/>
        </p:nvSpPr>
        <p:spPr bwMode="auto">
          <a:xfrm>
            <a:off x="6108700" y="3865563"/>
            <a:ext cx="771525"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11" name="Rectangle 35"/>
          <p:cNvSpPr>
            <a:spLocks noChangeArrowheads="1"/>
          </p:cNvSpPr>
          <p:nvPr/>
        </p:nvSpPr>
        <p:spPr bwMode="auto">
          <a:xfrm>
            <a:off x="6113463" y="4208463"/>
            <a:ext cx="766762"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12" name="Rectangle 36"/>
          <p:cNvSpPr>
            <a:spLocks noChangeArrowheads="1"/>
          </p:cNvSpPr>
          <p:nvPr/>
        </p:nvSpPr>
        <p:spPr bwMode="auto">
          <a:xfrm>
            <a:off x="6113463" y="4551363"/>
            <a:ext cx="766762"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13" name="Rectangle 37"/>
          <p:cNvSpPr>
            <a:spLocks noChangeArrowheads="1"/>
          </p:cNvSpPr>
          <p:nvPr/>
        </p:nvSpPr>
        <p:spPr bwMode="auto">
          <a:xfrm>
            <a:off x="6894513"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14" name="Rectangle 38"/>
          <p:cNvSpPr>
            <a:spLocks noChangeArrowheads="1"/>
          </p:cNvSpPr>
          <p:nvPr/>
        </p:nvSpPr>
        <p:spPr bwMode="auto">
          <a:xfrm>
            <a:off x="6894513"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15" name="Rectangle 39"/>
          <p:cNvSpPr>
            <a:spLocks noChangeArrowheads="1"/>
          </p:cNvSpPr>
          <p:nvPr/>
        </p:nvSpPr>
        <p:spPr bwMode="auto">
          <a:xfrm>
            <a:off x="6894513"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203816" name="Group 40"/>
          <p:cNvGrpSpPr>
            <a:grpSpLocks/>
          </p:cNvGrpSpPr>
          <p:nvPr/>
        </p:nvGrpSpPr>
        <p:grpSpPr bwMode="auto">
          <a:xfrm>
            <a:off x="6840538" y="3540125"/>
            <a:ext cx="452437" cy="1357313"/>
            <a:chOff x="4309" y="2230"/>
            <a:chExt cx="285" cy="855"/>
          </a:xfrm>
        </p:grpSpPr>
        <p:sp>
          <p:nvSpPr>
            <p:cNvPr id="203817" name="Rectangle 41"/>
            <p:cNvSpPr>
              <a:spLocks noChangeArrowheads="1"/>
            </p:cNvSpPr>
            <p:nvPr/>
          </p:nvSpPr>
          <p:spPr bwMode="auto">
            <a:xfrm>
              <a:off x="4309" y="2230"/>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3818" name="Rectangle 42"/>
            <p:cNvSpPr>
              <a:spLocks noChangeArrowheads="1"/>
            </p:cNvSpPr>
            <p:nvPr/>
          </p:nvSpPr>
          <p:spPr bwMode="auto">
            <a:xfrm>
              <a:off x="4309" y="2437"/>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sp>
          <p:nvSpPr>
            <p:cNvPr id="203819" name="Rectangle 43"/>
            <p:cNvSpPr>
              <a:spLocks noChangeArrowheads="1"/>
            </p:cNvSpPr>
            <p:nvPr/>
          </p:nvSpPr>
          <p:spPr bwMode="auto">
            <a:xfrm>
              <a:off x="4309" y="2653"/>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3820" name="Rectangle 44"/>
            <p:cNvSpPr>
              <a:spLocks noChangeArrowheads="1"/>
            </p:cNvSpPr>
            <p:nvPr/>
          </p:nvSpPr>
          <p:spPr bwMode="auto">
            <a:xfrm>
              <a:off x="4309" y="2869"/>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grpSp>
      <p:sp>
        <p:nvSpPr>
          <p:cNvPr id="203821" name="Rectangle 45"/>
          <p:cNvSpPr>
            <a:spLocks noChangeArrowheads="1"/>
          </p:cNvSpPr>
          <p:nvPr/>
        </p:nvSpPr>
        <p:spPr bwMode="auto">
          <a:xfrm>
            <a:off x="7494588"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22" name="Rectangle 46"/>
          <p:cNvSpPr>
            <a:spLocks noChangeArrowheads="1"/>
          </p:cNvSpPr>
          <p:nvPr/>
        </p:nvSpPr>
        <p:spPr bwMode="auto">
          <a:xfrm>
            <a:off x="7494588"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23" name="Rectangle 47"/>
          <p:cNvSpPr>
            <a:spLocks noChangeArrowheads="1"/>
          </p:cNvSpPr>
          <p:nvPr/>
        </p:nvSpPr>
        <p:spPr bwMode="auto">
          <a:xfrm>
            <a:off x="7494588"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203824" name="Rectangle 48"/>
          <p:cNvSpPr>
            <a:spLocks noChangeArrowheads="1"/>
          </p:cNvSpPr>
          <p:nvPr/>
        </p:nvSpPr>
        <p:spPr bwMode="auto">
          <a:xfrm>
            <a:off x="7494588"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203825" name="Rectangle 49"/>
          <p:cNvSpPr>
            <a:spLocks noChangeArrowheads="1"/>
          </p:cNvSpPr>
          <p:nvPr/>
        </p:nvSpPr>
        <p:spPr bwMode="auto">
          <a:xfrm>
            <a:off x="5664200" y="4551363"/>
            <a:ext cx="9318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203826" name="Rectangle 50"/>
          <p:cNvSpPr>
            <a:spLocks noChangeArrowheads="1"/>
          </p:cNvSpPr>
          <p:nvPr/>
        </p:nvSpPr>
        <p:spPr bwMode="auto">
          <a:xfrm>
            <a:off x="5664200" y="4208463"/>
            <a:ext cx="9318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203827" name="Rectangle 51"/>
          <p:cNvSpPr>
            <a:spLocks noChangeArrowheads="1"/>
          </p:cNvSpPr>
          <p:nvPr/>
        </p:nvSpPr>
        <p:spPr bwMode="auto">
          <a:xfrm>
            <a:off x="5672138" y="3856038"/>
            <a:ext cx="9302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sp>
        <p:nvSpPr>
          <p:cNvPr id="203828" name="Rectangle 52"/>
          <p:cNvSpPr>
            <a:spLocks noChangeArrowheads="1"/>
          </p:cNvSpPr>
          <p:nvPr/>
        </p:nvSpPr>
        <p:spPr bwMode="auto">
          <a:xfrm>
            <a:off x="7620000" y="353060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203829" name="Rectangle 53"/>
          <p:cNvSpPr>
            <a:spLocks noChangeArrowheads="1"/>
          </p:cNvSpPr>
          <p:nvPr/>
        </p:nvSpPr>
        <p:spPr bwMode="auto">
          <a:xfrm>
            <a:off x="7608888" y="3862388"/>
            <a:ext cx="317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4</a:t>
            </a:r>
          </a:p>
        </p:txBody>
      </p:sp>
      <p:sp>
        <p:nvSpPr>
          <p:cNvPr id="203830" name="Rectangle 54"/>
          <p:cNvSpPr>
            <a:spLocks noChangeArrowheads="1"/>
          </p:cNvSpPr>
          <p:nvPr/>
        </p:nvSpPr>
        <p:spPr bwMode="auto">
          <a:xfrm>
            <a:off x="806450" y="3171825"/>
            <a:ext cx="19732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203831" name="Rectangle 55"/>
          <p:cNvSpPr>
            <a:spLocks noChangeArrowheads="1"/>
          </p:cNvSpPr>
          <p:nvPr/>
        </p:nvSpPr>
        <p:spPr bwMode="auto">
          <a:xfrm>
            <a:off x="806450" y="3508375"/>
            <a:ext cx="7874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32" name="Rectangle 56"/>
          <p:cNvSpPr>
            <a:spLocks noChangeArrowheads="1"/>
          </p:cNvSpPr>
          <p:nvPr/>
        </p:nvSpPr>
        <p:spPr bwMode="auto">
          <a:xfrm>
            <a:off x="1593850" y="35083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33" name="Rectangle 57"/>
          <p:cNvSpPr>
            <a:spLocks noChangeArrowheads="1"/>
          </p:cNvSpPr>
          <p:nvPr/>
        </p:nvSpPr>
        <p:spPr bwMode="auto">
          <a:xfrm>
            <a:off x="806450" y="3851275"/>
            <a:ext cx="77311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34" name="Rectangle 58"/>
          <p:cNvSpPr>
            <a:spLocks noChangeArrowheads="1"/>
          </p:cNvSpPr>
          <p:nvPr/>
        </p:nvSpPr>
        <p:spPr bwMode="auto">
          <a:xfrm>
            <a:off x="812800" y="419417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35" name="Rectangle 59"/>
          <p:cNvSpPr>
            <a:spLocks noChangeArrowheads="1"/>
          </p:cNvSpPr>
          <p:nvPr/>
        </p:nvSpPr>
        <p:spPr bwMode="auto">
          <a:xfrm>
            <a:off x="812800" y="453707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36" name="Rectangle 60"/>
          <p:cNvSpPr>
            <a:spLocks noChangeArrowheads="1"/>
          </p:cNvSpPr>
          <p:nvPr/>
        </p:nvSpPr>
        <p:spPr bwMode="auto">
          <a:xfrm>
            <a:off x="1593850" y="38512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37" name="Rectangle 61"/>
          <p:cNvSpPr>
            <a:spLocks noChangeArrowheads="1"/>
          </p:cNvSpPr>
          <p:nvPr/>
        </p:nvSpPr>
        <p:spPr bwMode="auto">
          <a:xfrm>
            <a:off x="1593850" y="41941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38" name="Rectangle 62"/>
          <p:cNvSpPr>
            <a:spLocks noChangeArrowheads="1"/>
          </p:cNvSpPr>
          <p:nvPr/>
        </p:nvSpPr>
        <p:spPr bwMode="auto">
          <a:xfrm>
            <a:off x="1593850" y="45370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203839" name="Group 63"/>
          <p:cNvGrpSpPr>
            <a:grpSpLocks/>
          </p:cNvGrpSpPr>
          <p:nvPr/>
        </p:nvGrpSpPr>
        <p:grpSpPr bwMode="auto">
          <a:xfrm>
            <a:off x="1539875" y="3525838"/>
            <a:ext cx="452438" cy="1357312"/>
            <a:chOff x="970" y="2221"/>
            <a:chExt cx="285" cy="855"/>
          </a:xfrm>
        </p:grpSpPr>
        <p:sp>
          <p:nvSpPr>
            <p:cNvPr id="203840" name="Rectangle 64"/>
            <p:cNvSpPr>
              <a:spLocks noChangeArrowheads="1"/>
            </p:cNvSpPr>
            <p:nvPr/>
          </p:nvSpPr>
          <p:spPr bwMode="auto">
            <a:xfrm>
              <a:off x="970" y="2221"/>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203841" name="Rectangle 65"/>
            <p:cNvSpPr>
              <a:spLocks noChangeArrowheads="1"/>
            </p:cNvSpPr>
            <p:nvPr/>
          </p:nvSpPr>
          <p:spPr bwMode="auto">
            <a:xfrm>
              <a:off x="970" y="2428"/>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3842" name="Rectangle 66"/>
            <p:cNvSpPr>
              <a:spLocks noChangeArrowheads="1"/>
            </p:cNvSpPr>
            <p:nvPr/>
          </p:nvSpPr>
          <p:spPr bwMode="auto">
            <a:xfrm>
              <a:off x="970" y="264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3843" name="Rectangle 67"/>
            <p:cNvSpPr>
              <a:spLocks noChangeArrowheads="1"/>
            </p:cNvSpPr>
            <p:nvPr/>
          </p:nvSpPr>
          <p:spPr bwMode="auto">
            <a:xfrm>
              <a:off x="970" y="2860"/>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grpSp>
      <p:sp>
        <p:nvSpPr>
          <p:cNvPr id="203844" name="Rectangle 68"/>
          <p:cNvSpPr>
            <a:spLocks noChangeArrowheads="1"/>
          </p:cNvSpPr>
          <p:nvPr/>
        </p:nvSpPr>
        <p:spPr bwMode="auto">
          <a:xfrm>
            <a:off x="2193925" y="35083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45" name="Rectangle 69"/>
          <p:cNvSpPr>
            <a:spLocks noChangeArrowheads="1"/>
          </p:cNvSpPr>
          <p:nvPr/>
        </p:nvSpPr>
        <p:spPr bwMode="auto">
          <a:xfrm>
            <a:off x="2193925" y="38512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46" name="Rectangle 70"/>
          <p:cNvSpPr>
            <a:spLocks noChangeArrowheads="1"/>
          </p:cNvSpPr>
          <p:nvPr/>
        </p:nvSpPr>
        <p:spPr bwMode="auto">
          <a:xfrm>
            <a:off x="2193925" y="41941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203847" name="Rectangle 71"/>
          <p:cNvSpPr>
            <a:spLocks noChangeArrowheads="1"/>
          </p:cNvSpPr>
          <p:nvPr/>
        </p:nvSpPr>
        <p:spPr bwMode="auto">
          <a:xfrm>
            <a:off x="2193925" y="45370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6</a:t>
            </a:r>
          </a:p>
        </p:txBody>
      </p:sp>
      <p:grpSp>
        <p:nvGrpSpPr>
          <p:cNvPr id="203848" name="Group 72"/>
          <p:cNvGrpSpPr>
            <a:grpSpLocks/>
          </p:cNvGrpSpPr>
          <p:nvPr/>
        </p:nvGrpSpPr>
        <p:grpSpPr bwMode="auto">
          <a:xfrm>
            <a:off x="363538" y="3498850"/>
            <a:ext cx="955675" cy="1398588"/>
            <a:chOff x="229" y="2204"/>
            <a:chExt cx="602" cy="881"/>
          </a:xfrm>
        </p:grpSpPr>
        <p:sp>
          <p:nvSpPr>
            <p:cNvPr id="203849" name="Rectangle 73"/>
            <p:cNvSpPr>
              <a:spLocks noChangeArrowheads="1"/>
            </p:cNvSpPr>
            <p:nvPr/>
          </p:nvSpPr>
          <p:spPr bwMode="auto">
            <a:xfrm>
              <a:off x="234" y="2204"/>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203850" name="Rectangle 74"/>
            <p:cNvSpPr>
              <a:spLocks noChangeArrowheads="1"/>
            </p:cNvSpPr>
            <p:nvPr/>
          </p:nvSpPr>
          <p:spPr bwMode="auto">
            <a:xfrm>
              <a:off x="229" y="2858"/>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sp>
          <p:nvSpPr>
            <p:cNvPr id="203851" name="Rectangle 75"/>
            <p:cNvSpPr>
              <a:spLocks noChangeArrowheads="1"/>
            </p:cNvSpPr>
            <p:nvPr/>
          </p:nvSpPr>
          <p:spPr bwMode="auto">
            <a:xfrm>
              <a:off x="229" y="264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203852" name="Rectangle 76"/>
            <p:cNvSpPr>
              <a:spLocks noChangeArrowheads="1"/>
            </p:cNvSpPr>
            <p:nvPr/>
          </p:nvSpPr>
          <p:spPr bwMode="auto">
            <a:xfrm>
              <a:off x="234" y="2420"/>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grpSp>
      <p:sp>
        <p:nvSpPr>
          <p:cNvPr id="203853" name="Rectangle 77"/>
          <p:cNvSpPr>
            <a:spLocks noChangeArrowheads="1"/>
          </p:cNvSpPr>
          <p:nvPr/>
        </p:nvSpPr>
        <p:spPr bwMode="auto">
          <a:xfrm>
            <a:off x="2319338" y="3516313"/>
            <a:ext cx="3175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203854" name="Rectangle 78"/>
          <p:cNvSpPr>
            <a:spLocks noChangeArrowheads="1"/>
          </p:cNvSpPr>
          <p:nvPr/>
        </p:nvSpPr>
        <p:spPr bwMode="auto">
          <a:xfrm>
            <a:off x="2324100" y="3859213"/>
            <a:ext cx="317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203855" name="Rectangle 79"/>
          <p:cNvSpPr>
            <a:spLocks noChangeArrowheads="1"/>
          </p:cNvSpPr>
          <p:nvPr/>
        </p:nvSpPr>
        <p:spPr bwMode="auto">
          <a:xfrm>
            <a:off x="3463925" y="3179763"/>
            <a:ext cx="1973263"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203856" name="Rectangle 80"/>
          <p:cNvSpPr>
            <a:spLocks noChangeArrowheads="1"/>
          </p:cNvSpPr>
          <p:nvPr/>
        </p:nvSpPr>
        <p:spPr bwMode="auto">
          <a:xfrm>
            <a:off x="3463925" y="3514725"/>
            <a:ext cx="7874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57" name="Rectangle 81"/>
          <p:cNvSpPr>
            <a:spLocks noChangeArrowheads="1"/>
          </p:cNvSpPr>
          <p:nvPr/>
        </p:nvSpPr>
        <p:spPr bwMode="auto">
          <a:xfrm>
            <a:off x="4251325" y="35147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58" name="Rectangle 82"/>
          <p:cNvSpPr>
            <a:spLocks noChangeArrowheads="1"/>
          </p:cNvSpPr>
          <p:nvPr/>
        </p:nvSpPr>
        <p:spPr bwMode="auto">
          <a:xfrm>
            <a:off x="3463925" y="3857625"/>
            <a:ext cx="77311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59" name="Rectangle 83"/>
          <p:cNvSpPr>
            <a:spLocks noChangeArrowheads="1"/>
          </p:cNvSpPr>
          <p:nvPr/>
        </p:nvSpPr>
        <p:spPr bwMode="auto">
          <a:xfrm>
            <a:off x="3470275" y="420052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60" name="Rectangle 84"/>
          <p:cNvSpPr>
            <a:spLocks noChangeArrowheads="1"/>
          </p:cNvSpPr>
          <p:nvPr/>
        </p:nvSpPr>
        <p:spPr bwMode="auto">
          <a:xfrm>
            <a:off x="3470275" y="4543425"/>
            <a:ext cx="76676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61" name="Rectangle 85"/>
          <p:cNvSpPr>
            <a:spLocks noChangeArrowheads="1"/>
          </p:cNvSpPr>
          <p:nvPr/>
        </p:nvSpPr>
        <p:spPr bwMode="auto">
          <a:xfrm>
            <a:off x="4251325" y="3859213"/>
            <a:ext cx="585788" cy="327025"/>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62" name="Rectangle 86"/>
          <p:cNvSpPr>
            <a:spLocks noChangeArrowheads="1"/>
          </p:cNvSpPr>
          <p:nvPr/>
        </p:nvSpPr>
        <p:spPr bwMode="auto">
          <a:xfrm>
            <a:off x="4251325" y="42005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63" name="Rectangle 87"/>
          <p:cNvSpPr>
            <a:spLocks noChangeArrowheads="1"/>
          </p:cNvSpPr>
          <p:nvPr/>
        </p:nvSpPr>
        <p:spPr bwMode="auto">
          <a:xfrm>
            <a:off x="4251325" y="45434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203864" name="Group 88"/>
          <p:cNvGrpSpPr>
            <a:grpSpLocks/>
          </p:cNvGrpSpPr>
          <p:nvPr/>
        </p:nvGrpSpPr>
        <p:grpSpPr bwMode="auto">
          <a:xfrm>
            <a:off x="4197350" y="3533775"/>
            <a:ext cx="452438" cy="1355725"/>
            <a:chOff x="2644" y="2226"/>
            <a:chExt cx="285" cy="854"/>
          </a:xfrm>
        </p:grpSpPr>
        <p:sp>
          <p:nvSpPr>
            <p:cNvPr id="203865" name="Rectangle 89"/>
            <p:cNvSpPr>
              <a:spLocks noChangeArrowheads="1"/>
            </p:cNvSpPr>
            <p:nvPr/>
          </p:nvSpPr>
          <p:spPr bwMode="auto">
            <a:xfrm>
              <a:off x="2644" y="2226"/>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203866" name="Rectangle 90"/>
            <p:cNvSpPr>
              <a:spLocks noChangeArrowheads="1"/>
            </p:cNvSpPr>
            <p:nvPr/>
          </p:nvSpPr>
          <p:spPr bwMode="auto">
            <a:xfrm>
              <a:off x="2644" y="2433"/>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203867" name="Rectangle 91"/>
            <p:cNvSpPr>
              <a:spLocks noChangeArrowheads="1"/>
            </p:cNvSpPr>
            <p:nvPr/>
          </p:nvSpPr>
          <p:spPr bwMode="auto">
            <a:xfrm>
              <a:off x="2644" y="2649"/>
              <a:ext cx="28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S1</a:t>
              </a:r>
            </a:p>
          </p:txBody>
        </p:sp>
        <p:sp>
          <p:nvSpPr>
            <p:cNvPr id="203868" name="Rectangle 92"/>
            <p:cNvSpPr>
              <a:spLocks noChangeArrowheads="1"/>
            </p:cNvSpPr>
            <p:nvPr/>
          </p:nvSpPr>
          <p:spPr bwMode="auto">
            <a:xfrm>
              <a:off x="2644" y="286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grpSp>
      <p:sp>
        <p:nvSpPr>
          <p:cNvPr id="203869" name="Rectangle 93"/>
          <p:cNvSpPr>
            <a:spLocks noChangeArrowheads="1"/>
          </p:cNvSpPr>
          <p:nvPr/>
        </p:nvSpPr>
        <p:spPr bwMode="auto">
          <a:xfrm>
            <a:off x="4851400" y="35147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70" name="Rectangle 94"/>
          <p:cNvSpPr>
            <a:spLocks noChangeArrowheads="1"/>
          </p:cNvSpPr>
          <p:nvPr/>
        </p:nvSpPr>
        <p:spPr bwMode="auto">
          <a:xfrm>
            <a:off x="4851400" y="38576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203871" name="Rectangle 95"/>
          <p:cNvSpPr>
            <a:spLocks noChangeArrowheads="1"/>
          </p:cNvSpPr>
          <p:nvPr/>
        </p:nvSpPr>
        <p:spPr bwMode="auto">
          <a:xfrm>
            <a:off x="4845050" y="42005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5</a:t>
            </a:r>
          </a:p>
        </p:txBody>
      </p:sp>
      <p:sp>
        <p:nvSpPr>
          <p:cNvPr id="203872" name="Rectangle 96"/>
          <p:cNvSpPr>
            <a:spLocks noChangeArrowheads="1"/>
          </p:cNvSpPr>
          <p:nvPr/>
        </p:nvSpPr>
        <p:spPr bwMode="auto">
          <a:xfrm>
            <a:off x="4851400" y="454342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grpSp>
        <p:nvGrpSpPr>
          <p:cNvPr id="203873" name="Group 97"/>
          <p:cNvGrpSpPr>
            <a:grpSpLocks/>
          </p:cNvGrpSpPr>
          <p:nvPr/>
        </p:nvGrpSpPr>
        <p:grpSpPr bwMode="auto">
          <a:xfrm>
            <a:off x="2987675" y="3500438"/>
            <a:ext cx="955675" cy="1397000"/>
            <a:chOff x="1903" y="2209"/>
            <a:chExt cx="602" cy="880"/>
          </a:xfrm>
        </p:grpSpPr>
        <p:sp>
          <p:nvSpPr>
            <p:cNvPr id="203874" name="Rectangle 98"/>
            <p:cNvSpPr>
              <a:spLocks noChangeArrowheads="1"/>
            </p:cNvSpPr>
            <p:nvPr/>
          </p:nvSpPr>
          <p:spPr bwMode="auto">
            <a:xfrm>
              <a:off x="1908" y="2209"/>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203875" name="Rectangle 99"/>
            <p:cNvSpPr>
              <a:spLocks noChangeArrowheads="1"/>
            </p:cNvSpPr>
            <p:nvPr/>
          </p:nvSpPr>
          <p:spPr bwMode="auto">
            <a:xfrm>
              <a:off x="1903" y="286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203876" name="Rectangle 100"/>
            <p:cNvSpPr>
              <a:spLocks noChangeArrowheads="1"/>
            </p:cNvSpPr>
            <p:nvPr/>
          </p:nvSpPr>
          <p:spPr bwMode="auto">
            <a:xfrm>
              <a:off x="1903" y="2646"/>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sp>
          <p:nvSpPr>
            <p:cNvPr id="203877" name="Rectangle 101"/>
            <p:cNvSpPr>
              <a:spLocks noChangeArrowheads="1"/>
            </p:cNvSpPr>
            <p:nvPr/>
          </p:nvSpPr>
          <p:spPr bwMode="auto">
            <a:xfrm>
              <a:off x="1908" y="2425"/>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grpSp>
      <p:sp>
        <p:nvSpPr>
          <p:cNvPr id="203878" name="Rectangle 102"/>
          <p:cNvSpPr>
            <a:spLocks noChangeArrowheads="1"/>
          </p:cNvSpPr>
          <p:nvPr/>
        </p:nvSpPr>
        <p:spPr bwMode="auto">
          <a:xfrm>
            <a:off x="4976813" y="352425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203879" name="Rectangle 103"/>
          <p:cNvSpPr>
            <a:spLocks noChangeArrowheads="1"/>
          </p:cNvSpPr>
          <p:nvPr/>
        </p:nvSpPr>
        <p:spPr bwMode="auto">
          <a:xfrm>
            <a:off x="4981575" y="3867150"/>
            <a:ext cx="317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Tree>
    <p:extLst>
      <p:ext uri="{BB962C8B-B14F-4D97-AF65-F5344CB8AC3E}">
        <p14:creationId xmlns:p14="http://schemas.microsoft.com/office/powerpoint/2010/main" val="239806015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877888" y="5710238"/>
            <a:ext cx="72739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53" tIns="41076" rIns="82153" bIns="41076" anchor="ctr" anchorCtr="1"/>
          <a:lstStyle/>
          <a:p>
            <a:pPr marL="177800" indent="-177800" defTabSz="814388" eaLnBrk="0" fontAlgn="base" hangingPunct="0">
              <a:lnSpc>
                <a:spcPct val="85000"/>
              </a:lnSpc>
              <a:spcBef>
                <a:spcPct val="35000"/>
              </a:spcBef>
              <a:spcAft>
                <a:spcPct val="0"/>
              </a:spcAft>
              <a:buClr>
                <a:srgbClr val="02C8FE"/>
              </a:buClr>
              <a:buSzPct val="100000"/>
              <a:buFont typeface="Arial" charset="0"/>
              <a:buChar char="•"/>
            </a:pPr>
            <a:r>
              <a:rPr lang="en-US" altLang="zh-CN" sz="2100" b="1">
                <a:solidFill>
                  <a:srgbClr val="000000"/>
                </a:solidFill>
                <a:latin typeface="Helvetica" pitchFamily="34" charset="0"/>
                <a:ea typeface="宋体" pitchFamily="2" charset="-122"/>
              </a:rPr>
              <a:t>Packets for network 10.4.0.0 bounce (loop) between routers B and C.</a:t>
            </a:r>
          </a:p>
        </p:txBody>
      </p:sp>
      <p:sp>
        <p:nvSpPr>
          <p:cNvPr id="153603" name="Rectangle 3"/>
          <p:cNvSpPr>
            <a:spLocks noGrp="1" noChangeArrowheads="1"/>
          </p:cNvSpPr>
          <p:nvPr>
            <p:ph type="title"/>
          </p:nvPr>
        </p:nvSpPr>
        <p:spPr/>
        <p:txBody>
          <a:bodyPr/>
          <a:lstStyle/>
          <a:p>
            <a:r>
              <a:rPr lang="en-US" altLang="zh-CN">
                <a:ea typeface="宋体" pitchFamily="2" charset="-122"/>
              </a:rPr>
              <a:t>Routing Loops（</a:t>
            </a:r>
            <a:r>
              <a:rPr lang="zh-CN" altLang="en-US">
                <a:ea typeface="宋体" pitchFamily="2" charset="-122"/>
              </a:rPr>
              <a:t>路由环路）</a:t>
            </a:r>
          </a:p>
        </p:txBody>
      </p:sp>
      <p:pic>
        <p:nvPicPr>
          <p:cNvPr id="153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430338"/>
            <a:ext cx="8367713"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64379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a:ea typeface="宋体" pitchFamily="2" charset="-122"/>
              </a:rPr>
              <a:t>DV</a:t>
            </a:r>
            <a:r>
              <a:rPr lang="zh-CN" altLang="en-US">
                <a:ea typeface="宋体" pitchFamily="2" charset="-122"/>
              </a:rPr>
              <a:t>中解决环路的几种办法</a:t>
            </a:r>
          </a:p>
        </p:txBody>
      </p:sp>
      <p:sp>
        <p:nvSpPr>
          <p:cNvPr id="155652" name="Rectangle 4"/>
          <p:cNvSpPr>
            <a:spLocks noGrp="1" noChangeArrowheads="1"/>
          </p:cNvSpPr>
          <p:nvPr>
            <p:ph type="body" sz="half" idx="2"/>
          </p:nvPr>
        </p:nvSpPr>
        <p:spPr>
          <a:xfrm>
            <a:off x="1219200" y="1981200"/>
            <a:ext cx="8224838" cy="3756025"/>
          </a:xfrm>
        </p:spPr>
        <p:txBody>
          <a:bodyPr/>
          <a:lstStyle/>
          <a:p>
            <a:r>
              <a:rPr lang="zh-CN" altLang="en-US" sz="2400"/>
              <a:t>水平分割</a:t>
            </a:r>
          </a:p>
          <a:p>
            <a:r>
              <a:rPr lang="zh-CN" altLang="en-US" sz="2400"/>
              <a:t>毒性逆转</a:t>
            </a:r>
          </a:p>
          <a:p>
            <a:r>
              <a:rPr lang="zh-CN" altLang="en-US" sz="2400"/>
              <a:t>保持失效定时器</a:t>
            </a:r>
          </a:p>
          <a:p>
            <a:r>
              <a:rPr lang="zh-CN" altLang="en-US" sz="2400"/>
              <a:t>触发更新</a:t>
            </a:r>
          </a:p>
          <a:p>
            <a:r>
              <a:rPr lang="zh-CN" altLang="en-US" sz="2400"/>
              <a:t>最大跳数（终极武器）</a:t>
            </a:r>
          </a:p>
        </p:txBody>
      </p:sp>
    </p:spTree>
    <p:extLst>
      <p:ext uri="{BB962C8B-B14F-4D97-AF65-F5344CB8AC3E}">
        <p14:creationId xmlns:p14="http://schemas.microsoft.com/office/powerpoint/2010/main" val="959788714"/>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Freeform 2"/>
          <p:cNvSpPr>
            <a:spLocks/>
          </p:cNvSpPr>
          <p:nvPr/>
        </p:nvSpPr>
        <p:spPr bwMode="auto">
          <a:xfrm>
            <a:off x="61087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27" name="Freeform 3"/>
          <p:cNvSpPr>
            <a:spLocks/>
          </p:cNvSpPr>
          <p:nvPr/>
        </p:nvSpPr>
        <p:spPr bwMode="auto">
          <a:xfrm>
            <a:off x="3454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28" name="Freeform 4"/>
          <p:cNvSpPr>
            <a:spLocks/>
          </p:cNvSpPr>
          <p:nvPr/>
        </p:nvSpPr>
        <p:spPr bwMode="auto">
          <a:xfrm>
            <a:off x="8001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29" name="Rectangle 5"/>
          <p:cNvSpPr>
            <a:spLocks noGrp="1" noChangeArrowheads="1"/>
          </p:cNvSpPr>
          <p:nvPr>
            <p:ph type="title"/>
          </p:nvPr>
        </p:nvSpPr>
        <p:spPr>
          <a:noFill/>
          <a:ln/>
          <a:effectLst>
            <a:outerShdw dist="28398" dir="3806097" algn="ctr" rotWithShape="0">
              <a:schemeClr val="bg2"/>
            </a:outerShdw>
          </a:effectLst>
        </p:spPr>
        <p:txBody>
          <a:bodyPr lIns="82153" tIns="41076" rIns="82153" bIns="41076"/>
          <a:lstStyle/>
          <a:p>
            <a:pPr defTabSz="915988"/>
            <a:r>
              <a:rPr lang="en-US" altLang="zh-CN">
                <a:latin typeface="Helvetica" pitchFamily="34" charset="0"/>
                <a:ea typeface="宋体" pitchFamily="2" charset="-122"/>
              </a:rPr>
              <a:t>Split Horizon（</a:t>
            </a:r>
            <a:r>
              <a:rPr lang="zh-CN" altLang="en-US">
                <a:latin typeface="Helvetica" pitchFamily="34" charset="0"/>
                <a:ea typeface="宋体" pitchFamily="2" charset="-122"/>
              </a:rPr>
              <a:t>水平分割）</a:t>
            </a:r>
          </a:p>
        </p:txBody>
      </p:sp>
      <p:sp>
        <p:nvSpPr>
          <p:cNvPr id="180230" name="Rectangle 6"/>
          <p:cNvSpPr>
            <a:spLocks noGrp="1" noChangeArrowheads="1"/>
          </p:cNvSpPr>
          <p:nvPr>
            <p:ph type="body" sz="half" idx="2"/>
          </p:nvPr>
        </p:nvSpPr>
        <p:spPr>
          <a:xfrm>
            <a:off x="755650" y="5229225"/>
            <a:ext cx="7673975" cy="414338"/>
          </a:xfrm>
          <a:noFill/>
          <a:ln/>
        </p:spPr>
        <p:txBody>
          <a:bodyPr lIns="82153" tIns="41076" rIns="82153" bIns="41076" anchor="ctr" anchorCtr="1"/>
          <a:lstStyle/>
          <a:p>
            <a:pPr marL="0" indent="0" defTabSz="915988"/>
            <a:r>
              <a:rPr lang="zh-CN" altLang="en-US" sz="2200">
                <a:latin typeface="Helvetica" pitchFamily="34" charset="0"/>
                <a:ea typeface="宋体" pitchFamily="2" charset="-122"/>
              </a:rPr>
              <a:t>不会接收到由自身传达出去的路由信息</a:t>
            </a:r>
          </a:p>
        </p:txBody>
      </p:sp>
      <p:sp>
        <p:nvSpPr>
          <p:cNvPr id="180231" name="Line 7"/>
          <p:cNvSpPr>
            <a:spLocks noChangeShapeType="1"/>
          </p:cNvSpPr>
          <p:nvPr/>
        </p:nvSpPr>
        <p:spPr bwMode="auto">
          <a:xfrm>
            <a:off x="700088" y="2100263"/>
            <a:ext cx="614362"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32" name="Line 8"/>
          <p:cNvSpPr>
            <a:spLocks noChangeShapeType="1"/>
          </p:cNvSpPr>
          <p:nvPr/>
        </p:nvSpPr>
        <p:spPr bwMode="auto">
          <a:xfrm>
            <a:off x="7658100" y="2100263"/>
            <a:ext cx="614363"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33" name="Freeform 9"/>
          <p:cNvSpPr>
            <a:spLocks/>
          </p:cNvSpPr>
          <p:nvPr/>
        </p:nvSpPr>
        <p:spPr bwMode="auto">
          <a:xfrm>
            <a:off x="20859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34" name="Freeform 10"/>
          <p:cNvSpPr>
            <a:spLocks/>
          </p:cNvSpPr>
          <p:nvPr/>
        </p:nvSpPr>
        <p:spPr bwMode="auto">
          <a:xfrm>
            <a:off x="48291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80235"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0236"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0237"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38" name="Rectangle 14"/>
          <p:cNvSpPr>
            <a:spLocks noChangeArrowheads="1"/>
          </p:cNvSpPr>
          <p:nvPr/>
        </p:nvSpPr>
        <p:spPr bwMode="auto">
          <a:xfrm>
            <a:off x="168592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80239" name="Rectangle 15"/>
          <p:cNvSpPr>
            <a:spLocks noChangeArrowheads="1"/>
          </p:cNvSpPr>
          <p:nvPr/>
        </p:nvSpPr>
        <p:spPr bwMode="auto">
          <a:xfrm>
            <a:off x="4341813"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80240" name="Rectangle 16"/>
          <p:cNvSpPr>
            <a:spLocks noChangeArrowheads="1"/>
          </p:cNvSpPr>
          <p:nvPr/>
        </p:nvSpPr>
        <p:spPr bwMode="auto">
          <a:xfrm>
            <a:off x="701357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80241" name="Rectangle 17"/>
          <p:cNvSpPr>
            <a:spLocks noChangeArrowheads="1"/>
          </p:cNvSpPr>
          <p:nvPr/>
        </p:nvSpPr>
        <p:spPr bwMode="auto">
          <a:xfrm>
            <a:off x="18573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180242" name="Rectangle 18"/>
          <p:cNvSpPr>
            <a:spLocks noChangeArrowheads="1"/>
          </p:cNvSpPr>
          <p:nvPr/>
        </p:nvSpPr>
        <p:spPr bwMode="auto">
          <a:xfrm>
            <a:off x="2800350" y="1579563"/>
            <a:ext cx="124301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80243" name="Rectangle 19"/>
          <p:cNvSpPr>
            <a:spLocks noChangeArrowheads="1"/>
          </p:cNvSpPr>
          <p:nvPr/>
        </p:nvSpPr>
        <p:spPr bwMode="auto">
          <a:xfrm>
            <a:off x="527208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80244" name="Rectangle 20"/>
          <p:cNvSpPr>
            <a:spLocks noChangeArrowheads="1"/>
          </p:cNvSpPr>
          <p:nvPr/>
        </p:nvSpPr>
        <p:spPr bwMode="auto">
          <a:xfrm>
            <a:off x="7815263"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80245" name="Rectangle 21"/>
          <p:cNvSpPr>
            <a:spLocks noChangeArrowheads="1"/>
          </p:cNvSpPr>
          <p:nvPr/>
        </p:nvSpPr>
        <p:spPr bwMode="auto">
          <a:xfrm>
            <a:off x="811213"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0246" name="Rectangle 22"/>
          <p:cNvSpPr>
            <a:spLocks noChangeArrowheads="1"/>
          </p:cNvSpPr>
          <p:nvPr/>
        </p:nvSpPr>
        <p:spPr bwMode="auto">
          <a:xfrm>
            <a:off x="2439988"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0247" name="Rectangle 23"/>
          <p:cNvSpPr>
            <a:spLocks noChangeArrowheads="1"/>
          </p:cNvSpPr>
          <p:nvPr/>
        </p:nvSpPr>
        <p:spPr bwMode="auto">
          <a:xfrm>
            <a:off x="349726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0248" name="Rectangle 24"/>
          <p:cNvSpPr>
            <a:spLocks noChangeArrowheads="1"/>
          </p:cNvSpPr>
          <p:nvPr/>
        </p:nvSpPr>
        <p:spPr bwMode="auto">
          <a:xfrm>
            <a:off x="5083175"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80249" name="Rectangle 25"/>
          <p:cNvSpPr>
            <a:spLocks noChangeArrowheads="1"/>
          </p:cNvSpPr>
          <p:nvPr/>
        </p:nvSpPr>
        <p:spPr bwMode="auto">
          <a:xfrm>
            <a:off x="6134100"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0250" name="Rectangle 26"/>
          <p:cNvSpPr>
            <a:spLocks noChangeArrowheads="1"/>
          </p:cNvSpPr>
          <p:nvPr/>
        </p:nvSpPr>
        <p:spPr bwMode="auto">
          <a:xfrm>
            <a:off x="772001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0251" name="Rectangle 27"/>
          <p:cNvSpPr>
            <a:spLocks noChangeArrowheads="1"/>
          </p:cNvSpPr>
          <p:nvPr/>
        </p:nvSpPr>
        <p:spPr bwMode="auto">
          <a:xfrm>
            <a:off x="8129588" y="1793875"/>
            <a:ext cx="51435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effectLst>
                  <a:outerShdw blurRad="38100" dist="38100" dir="2700000" algn="tl">
                    <a:srgbClr val="C0C0C0"/>
                  </a:outerShdw>
                </a:effectLst>
                <a:latin typeface="Helvetica" pitchFamily="34" charset="0"/>
                <a:ea typeface="宋体" pitchFamily="2" charset="-122"/>
              </a:rPr>
              <a:t>X</a:t>
            </a:r>
          </a:p>
        </p:txBody>
      </p:sp>
      <p:sp>
        <p:nvSpPr>
          <p:cNvPr id="180252" name="Line 28"/>
          <p:cNvSpPr>
            <a:spLocks noChangeShapeType="1"/>
          </p:cNvSpPr>
          <p:nvPr/>
        </p:nvSpPr>
        <p:spPr bwMode="auto">
          <a:xfrm>
            <a:off x="2600325" y="2514600"/>
            <a:ext cx="857250" cy="0"/>
          </a:xfrm>
          <a:prstGeom prst="line">
            <a:avLst/>
          </a:prstGeom>
          <a:noFill/>
          <a:ln w="50800">
            <a:solidFill>
              <a:srgbClr val="7D00E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53" name="Line 29"/>
          <p:cNvSpPr>
            <a:spLocks noChangeShapeType="1"/>
          </p:cNvSpPr>
          <p:nvPr/>
        </p:nvSpPr>
        <p:spPr bwMode="auto">
          <a:xfrm>
            <a:off x="5429250" y="2514600"/>
            <a:ext cx="857250" cy="0"/>
          </a:xfrm>
          <a:prstGeom prst="line">
            <a:avLst/>
          </a:prstGeom>
          <a:noFill/>
          <a:ln w="50800">
            <a:solidFill>
              <a:srgbClr val="7D00E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54" name="Rectangle 30"/>
          <p:cNvSpPr>
            <a:spLocks noChangeArrowheads="1"/>
          </p:cNvSpPr>
          <p:nvPr/>
        </p:nvSpPr>
        <p:spPr bwMode="auto">
          <a:xfrm>
            <a:off x="5600700" y="2236788"/>
            <a:ext cx="51435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effectLst>
                  <a:outerShdw blurRad="38100" dist="38100" dir="2700000" algn="tl">
                    <a:srgbClr val="C0C0C0"/>
                  </a:outerShdw>
                </a:effectLst>
                <a:latin typeface="Helvetica" pitchFamily="34" charset="0"/>
                <a:ea typeface="宋体" pitchFamily="2" charset="-122"/>
              </a:rPr>
              <a:t>X</a:t>
            </a:r>
          </a:p>
        </p:txBody>
      </p:sp>
      <p:sp>
        <p:nvSpPr>
          <p:cNvPr id="180255" name="Rectangle 31"/>
          <p:cNvSpPr>
            <a:spLocks noChangeArrowheads="1"/>
          </p:cNvSpPr>
          <p:nvPr/>
        </p:nvSpPr>
        <p:spPr bwMode="auto">
          <a:xfrm>
            <a:off x="2786063" y="2236788"/>
            <a:ext cx="51435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effectLst>
                  <a:outerShdw blurRad="38100" dist="38100" dir="2700000" algn="tl">
                    <a:srgbClr val="C0C0C0"/>
                  </a:outerShdw>
                </a:effectLst>
                <a:latin typeface="Helvetica" pitchFamily="34" charset="0"/>
                <a:ea typeface="宋体" pitchFamily="2" charset="-122"/>
              </a:rPr>
              <a:t>X</a:t>
            </a:r>
          </a:p>
        </p:txBody>
      </p:sp>
      <p:grpSp>
        <p:nvGrpSpPr>
          <p:cNvPr id="180256" name="Group 32"/>
          <p:cNvGrpSpPr>
            <a:grpSpLocks/>
          </p:cNvGrpSpPr>
          <p:nvPr/>
        </p:nvGrpSpPr>
        <p:grpSpPr bwMode="auto">
          <a:xfrm>
            <a:off x="363538" y="3171825"/>
            <a:ext cx="7716837" cy="1739900"/>
            <a:chOff x="229" y="1998"/>
            <a:chExt cx="4861" cy="1096"/>
          </a:xfrm>
        </p:grpSpPr>
        <p:sp>
          <p:nvSpPr>
            <p:cNvPr id="180257" name="Rectangle 33"/>
            <p:cNvSpPr>
              <a:spLocks noChangeArrowheads="1"/>
            </p:cNvSpPr>
            <p:nvPr/>
          </p:nvSpPr>
          <p:spPr bwMode="auto">
            <a:xfrm>
              <a:off x="3848" y="2007"/>
              <a:ext cx="1242"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80258" name="Rectangle 34"/>
            <p:cNvSpPr>
              <a:spLocks noChangeArrowheads="1"/>
            </p:cNvSpPr>
            <p:nvPr/>
          </p:nvSpPr>
          <p:spPr bwMode="auto">
            <a:xfrm>
              <a:off x="3848" y="2219"/>
              <a:ext cx="495"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59" name="Rectangle 35"/>
            <p:cNvSpPr>
              <a:spLocks noChangeArrowheads="1"/>
            </p:cNvSpPr>
            <p:nvPr/>
          </p:nvSpPr>
          <p:spPr bwMode="auto">
            <a:xfrm>
              <a:off x="4343" y="2219"/>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60" name="Rectangle 36"/>
            <p:cNvSpPr>
              <a:spLocks noChangeArrowheads="1"/>
            </p:cNvSpPr>
            <p:nvPr/>
          </p:nvSpPr>
          <p:spPr bwMode="auto">
            <a:xfrm>
              <a:off x="3573" y="2213"/>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80261" name="Rectangle 37"/>
            <p:cNvSpPr>
              <a:spLocks noChangeArrowheads="1"/>
            </p:cNvSpPr>
            <p:nvPr/>
          </p:nvSpPr>
          <p:spPr bwMode="auto">
            <a:xfrm>
              <a:off x="3848" y="2435"/>
              <a:ext cx="48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62" name="Rectangle 38"/>
            <p:cNvSpPr>
              <a:spLocks noChangeArrowheads="1"/>
            </p:cNvSpPr>
            <p:nvPr/>
          </p:nvSpPr>
          <p:spPr bwMode="auto">
            <a:xfrm>
              <a:off x="3851" y="2651"/>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63" name="Rectangle 39"/>
            <p:cNvSpPr>
              <a:spLocks noChangeArrowheads="1"/>
            </p:cNvSpPr>
            <p:nvPr/>
          </p:nvSpPr>
          <p:spPr bwMode="auto">
            <a:xfrm>
              <a:off x="3851" y="2867"/>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64" name="Rectangle 40"/>
            <p:cNvSpPr>
              <a:spLocks noChangeArrowheads="1"/>
            </p:cNvSpPr>
            <p:nvPr/>
          </p:nvSpPr>
          <p:spPr bwMode="auto">
            <a:xfrm>
              <a:off x="4343" y="2435"/>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65" name="Rectangle 41"/>
            <p:cNvSpPr>
              <a:spLocks noChangeArrowheads="1"/>
            </p:cNvSpPr>
            <p:nvPr/>
          </p:nvSpPr>
          <p:spPr bwMode="auto">
            <a:xfrm>
              <a:off x="4343" y="2651"/>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66" name="Rectangle 42"/>
            <p:cNvSpPr>
              <a:spLocks noChangeArrowheads="1"/>
            </p:cNvSpPr>
            <p:nvPr/>
          </p:nvSpPr>
          <p:spPr bwMode="auto">
            <a:xfrm>
              <a:off x="4343" y="2867"/>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67" name="Rectangle 43"/>
            <p:cNvSpPr>
              <a:spLocks noChangeArrowheads="1"/>
            </p:cNvSpPr>
            <p:nvPr/>
          </p:nvSpPr>
          <p:spPr bwMode="auto">
            <a:xfrm>
              <a:off x="4321" y="2230"/>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0268" name="Rectangle 44"/>
            <p:cNvSpPr>
              <a:spLocks noChangeArrowheads="1"/>
            </p:cNvSpPr>
            <p:nvPr/>
          </p:nvSpPr>
          <p:spPr bwMode="auto">
            <a:xfrm>
              <a:off x="4321" y="2437"/>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0269" name="Rectangle 45"/>
            <p:cNvSpPr>
              <a:spLocks noChangeArrowheads="1"/>
            </p:cNvSpPr>
            <p:nvPr/>
          </p:nvSpPr>
          <p:spPr bwMode="auto">
            <a:xfrm>
              <a:off x="4321" y="2653"/>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0270" name="Rectangle 46"/>
            <p:cNvSpPr>
              <a:spLocks noChangeArrowheads="1"/>
            </p:cNvSpPr>
            <p:nvPr/>
          </p:nvSpPr>
          <p:spPr bwMode="auto">
            <a:xfrm>
              <a:off x="4321" y="2869"/>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0271" name="Rectangle 47"/>
            <p:cNvSpPr>
              <a:spLocks noChangeArrowheads="1"/>
            </p:cNvSpPr>
            <p:nvPr/>
          </p:nvSpPr>
          <p:spPr bwMode="auto">
            <a:xfrm>
              <a:off x="4721" y="2219"/>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72" name="Rectangle 48"/>
            <p:cNvSpPr>
              <a:spLocks noChangeArrowheads="1"/>
            </p:cNvSpPr>
            <p:nvPr/>
          </p:nvSpPr>
          <p:spPr bwMode="auto">
            <a:xfrm>
              <a:off x="4721" y="2435"/>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73" name="Rectangle 49"/>
            <p:cNvSpPr>
              <a:spLocks noChangeArrowheads="1"/>
            </p:cNvSpPr>
            <p:nvPr/>
          </p:nvSpPr>
          <p:spPr bwMode="auto">
            <a:xfrm>
              <a:off x="4721" y="2651"/>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80274" name="Rectangle 50"/>
            <p:cNvSpPr>
              <a:spLocks noChangeArrowheads="1"/>
            </p:cNvSpPr>
            <p:nvPr/>
          </p:nvSpPr>
          <p:spPr bwMode="auto">
            <a:xfrm>
              <a:off x="4721" y="2867"/>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80275" name="Rectangle 51"/>
            <p:cNvSpPr>
              <a:spLocks noChangeArrowheads="1"/>
            </p:cNvSpPr>
            <p:nvPr/>
          </p:nvSpPr>
          <p:spPr bwMode="auto">
            <a:xfrm>
              <a:off x="3568" y="2867"/>
              <a:ext cx="58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80276" name="Rectangle 52"/>
            <p:cNvSpPr>
              <a:spLocks noChangeArrowheads="1"/>
            </p:cNvSpPr>
            <p:nvPr/>
          </p:nvSpPr>
          <p:spPr bwMode="auto">
            <a:xfrm>
              <a:off x="3568" y="2651"/>
              <a:ext cx="58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80277" name="Rectangle 53"/>
            <p:cNvSpPr>
              <a:spLocks noChangeArrowheads="1"/>
            </p:cNvSpPr>
            <p:nvPr/>
          </p:nvSpPr>
          <p:spPr bwMode="auto">
            <a:xfrm>
              <a:off x="3573" y="2429"/>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80278" name="Rectangle 54"/>
            <p:cNvSpPr>
              <a:spLocks noChangeArrowheads="1"/>
            </p:cNvSpPr>
            <p:nvPr/>
          </p:nvSpPr>
          <p:spPr bwMode="auto">
            <a:xfrm>
              <a:off x="4800" y="2224"/>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0279" name="Rectangle 55"/>
            <p:cNvSpPr>
              <a:spLocks noChangeArrowheads="1"/>
            </p:cNvSpPr>
            <p:nvPr/>
          </p:nvSpPr>
          <p:spPr bwMode="auto">
            <a:xfrm>
              <a:off x="4781" y="2433"/>
              <a:ext cx="200"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0280" name="Rectangle 56"/>
            <p:cNvSpPr>
              <a:spLocks noChangeArrowheads="1"/>
            </p:cNvSpPr>
            <p:nvPr/>
          </p:nvSpPr>
          <p:spPr bwMode="auto">
            <a:xfrm>
              <a:off x="508" y="1998"/>
              <a:ext cx="124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80281" name="Rectangle 57"/>
            <p:cNvSpPr>
              <a:spLocks noChangeArrowheads="1"/>
            </p:cNvSpPr>
            <p:nvPr/>
          </p:nvSpPr>
          <p:spPr bwMode="auto">
            <a:xfrm>
              <a:off x="508" y="2210"/>
              <a:ext cx="49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82" name="Rectangle 58"/>
            <p:cNvSpPr>
              <a:spLocks noChangeArrowheads="1"/>
            </p:cNvSpPr>
            <p:nvPr/>
          </p:nvSpPr>
          <p:spPr bwMode="auto">
            <a:xfrm>
              <a:off x="1004" y="221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83" name="Rectangle 59"/>
            <p:cNvSpPr>
              <a:spLocks noChangeArrowheads="1"/>
            </p:cNvSpPr>
            <p:nvPr/>
          </p:nvSpPr>
          <p:spPr bwMode="auto">
            <a:xfrm>
              <a:off x="508" y="2426"/>
              <a:ext cx="487"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84" name="Rectangle 60"/>
            <p:cNvSpPr>
              <a:spLocks noChangeArrowheads="1"/>
            </p:cNvSpPr>
            <p:nvPr/>
          </p:nvSpPr>
          <p:spPr bwMode="auto">
            <a:xfrm>
              <a:off x="512" y="2642"/>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85" name="Rectangle 61"/>
            <p:cNvSpPr>
              <a:spLocks noChangeArrowheads="1"/>
            </p:cNvSpPr>
            <p:nvPr/>
          </p:nvSpPr>
          <p:spPr bwMode="auto">
            <a:xfrm>
              <a:off x="512" y="2858"/>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86" name="Rectangle 62"/>
            <p:cNvSpPr>
              <a:spLocks noChangeArrowheads="1"/>
            </p:cNvSpPr>
            <p:nvPr/>
          </p:nvSpPr>
          <p:spPr bwMode="auto">
            <a:xfrm>
              <a:off x="1004" y="242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87" name="Rectangle 63"/>
            <p:cNvSpPr>
              <a:spLocks noChangeArrowheads="1"/>
            </p:cNvSpPr>
            <p:nvPr/>
          </p:nvSpPr>
          <p:spPr bwMode="auto">
            <a:xfrm>
              <a:off x="1004" y="264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88" name="Rectangle 64"/>
            <p:cNvSpPr>
              <a:spLocks noChangeArrowheads="1"/>
            </p:cNvSpPr>
            <p:nvPr/>
          </p:nvSpPr>
          <p:spPr bwMode="auto">
            <a:xfrm>
              <a:off x="1004" y="2858"/>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89" name="Rectangle 65"/>
            <p:cNvSpPr>
              <a:spLocks noChangeArrowheads="1"/>
            </p:cNvSpPr>
            <p:nvPr/>
          </p:nvSpPr>
          <p:spPr bwMode="auto">
            <a:xfrm>
              <a:off x="982" y="2221"/>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0290" name="Rectangle 66"/>
            <p:cNvSpPr>
              <a:spLocks noChangeArrowheads="1"/>
            </p:cNvSpPr>
            <p:nvPr/>
          </p:nvSpPr>
          <p:spPr bwMode="auto">
            <a:xfrm>
              <a:off x="982" y="2428"/>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0291" name="Rectangle 67"/>
            <p:cNvSpPr>
              <a:spLocks noChangeArrowheads="1"/>
            </p:cNvSpPr>
            <p:nvPr/>
          </p:nvSpPr>
          <p:spPr bwMode="auto">
            <a:xfrm>
              <a:off x="982" y="264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0292" name="Rectangle 68"/>
            <p:cNvSpPr>
              <a:spLocks noChangeArrowheads="1"/>
            </p:cNvSpPr>
            <p:nvPr/>
          </p:nvSpPr>
          <p:spPr bwMode="auto">
            <a:xfrm>
              <a:off x="982" y="2860"/>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0293" name="Rectangle 69"/>
            <p:cNvSpPr>
              <a:spLocks noChangeArrowheads="1"/>
            </p:cNvSpPr>
            <p:nvPr/>
          </p:nvSpPr>
          <p:spPr bwMode="auto">
            <a:xfrm>
              <a:off x="1382" y="221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94" name="Rectangle 70"/>
            <p:cNvSpPr>
              <a:spLocks noChangeArrowheads="1"/>
            </p:cNvSpPr>
            <p:nvPr/>
          </p:nvSpPr>
          <p:spPr bwMode="auto">
            <a:xfrm>
              <a:off x="1382" y="242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295" name="Rectangle 71"/>
            <p:cNvSpPr>
              <a:spLocks noChangeArrowheads="1"/>
            </p:cNvSpPr>
            <p:nvPr/>
          </p:nvSpPr>
          <p:spPr bwMode="auto">
            <a:xfrm>
              <a:off x="1382" y="264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80296" name="Rectangle 72"/>
            <p:cNvSpPr>
              <a:spLocks noChangeArrowheads="1"/>
            </p:cNvSpPr>
            <p:nvPr/>
          </p:nvSpPr>
          <p:spPr bwMode="auto">
            <a:xfrm>
              <a:off x="1382" y="2858"/>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grpSp>
          <p:nvGrpSpPr>
            <p:cNvPr id="180297" name="Group 73"/>
            <p:cNvGrpSpPr>
              <a:grpSpLocks/>
            </p:cNvGrpSpPr>
            <p:nvPr/>
          </p:nvGrpSpPr>
          <p:grpSpPr bwMode="auto">
            <a:xfrm>
              <a:off x="229" y="2204"/>
              <a:ext cx="602" cy="881"/>
              <a:chOff x="229" y="2204"/>
              <a:chExt cx="602" cy="881"/>
            </a:xfrm>
          </p:grpSpPr>
          <p:sp>
            <p:nvSpPr>
              <p:cNvPr id="180298" name="Rectangle 74"/>
              <p:cNvSpPr>
                <a:spLocks noChangeArrowheads="1"/>
              </p:cNvSpPr>
              <p:nvPr/>
            </p:nvSpPr>
            <p:spPr bwMode="auto">
              <a:xfrm>
                <a:off x="234" y="2204"/>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80299" name="Rectangle 75"/>
              <p:cNvSpPr>
                <a:spLocks noChangeArrowheads="1"/>
              </p:cNvSpPr>
              <p:nvPr/>
            </p:nvSpPr>
            <p:spPr bwMode="auto">
              <a:xfrm>
                <a:off x="229" y="2858"/>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80300" name="Rectangle 76"/>
              <p:cNvSpPr>
                <a:spLocks noChangeArrowheads="1"/>
              </p:cNvSpPr>
              <p:nvPr/>
            </p:nvSpPr>
            <p:spPr bwMode="auto">
              <a:xfrm>
                <a:off x="229" y="264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80301" name="Rectangle 77"/>
              <p:cNvSpPr>
                <a:spLocks noChangeArrowheads="1"/>
              </p:cNvSpPr>
              <p:nvPr/>
            </p:nvSpPr>
            <p:spPr bwMode="auto">
              <a:xfrm>
                <a:off x="234" y="2420"/>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grpSp>
        <p:sp>
          <p:nvSpPr>
            <p:cNvPr id="180302" name="Rectangle 78"/>
            <p:cNvSpPr>
              <a:spLocks noChangeArrowheads="1"/>
            </p:cNvSpPr>
            <p:nvPr/>
          </p:nvSpPr>
          <p:spPr bwMode="auto">
            <a:xfrm>
              <a:off x="1461" y="2215"/>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0303" name="Rectangle 79"/>
            <p:cNvSpPr>
              <a:spLocks noChangeArrowheads="1"/>
            </p:cNvSpPr>
            <p:nvPr/>
          </p:nvSpPr>
          <p:spPr bwMode="auto">
            <a:xfrm>
              <a:off x="1464" y="2431"/>
              <a:ext cx="200"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0304" name="Rectangle 80"/>
            <p:cNvSpPr>
              <a:spLocks noChangeArrowheads="1"/>
            </p:cNvSpPr>
            <p:nvPr/>
          </p:nvSpPr>
          <p:spPr bwMode="auto">
            <a:xfrm>
              <a:off x="2182" y="2003"/>
              <a:ext cx="124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80305" name="Rectangle 81"/>
            <p:cNvSpPr>
              <a:spLocks noChangeArrowheads="1"/>
            </p:cNvSpPr>
            <p:nvPr/>
          </p:nvSpPr>
          <p:spPr bwMode="auto">
            <a:xfrm>
              <a:off x="2182" y="2214"/>
              <a:ext cx="49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306" name="Rectangle 82"/>
            <p:cNvSpPr>
              <a:spLocks noChangeArrowheads="1"/>
            </p:cNvSpPr>
            <p:nvPr/>
          </p:nvSpPr>
          <p:spPr bwMode="auto">
            <a:xfrm>
              <a:off x="2678" y="2214"/>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307" name="Rectangle 83"/>
            <p:cNvSpPr>
              <a:spLocks noChangeArrowheads="1"/>
            </p:cNvSpPr>
            <p:nvPr/>
          </p:nvSpPr>
          <p:spPr bwMode="auto">
            <a:xfrm>
              <a:off x="2182" y="2430"/>
              <a:ext cx="487"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308" name="Rectangle 84"/>
            <p:cNvSpPr>
              <a:spLocks noChangeArrowheads="1"/>
            </p:cNvSpPr>
            <p:nvPr/>
          </p:nvSpPr>
          <p:spPr bwMode="auto">
            <a:xfrm>
              <a:off x="2186" y="2646"/>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309" name="Rectangle 85"/>
            <p:cNvSpPr>
              <a:spLocks noChangeArrowheads="1"/>
            </p:cNvSpPr>
            <p:nvPr/>
          </p:nvSpPr>
          <p:spPr bwMode="auto">
            <a:xfrm>
              <a:off x="2186" y="2862"/>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310" name="Rectangle 86"/>
            <p:cNvSpPr>
              <a:spLocks noChangeArrowheads="1"/>
            </p:cNvSpPr>
            <p:nvPr/>
          </p:nvSpPr>
          <p:spPr bwMode="auto">
            <a:xfrm>
              <a:off x="2678" y="2431"/>
              <a:ext cx="369" cy="206"/>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311" name="Rectangle 87"/>
            <p:cNvSpPr>
              <a:spLocks noChangeArrowheads="1"/>
            </p:cNvSpPr>
            <p:nvPr/>
          </p:nvSpPr>
          <p:spPr bwMode="auto">
            <a:xfrm>
              <a:off x="2678" y="264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312" name="Rectangle 88"/>
            <p:cNvSpPr>
              <a:spLocks noChangeArrowheads="1"/>
            </p:cNvSpPr>
            <p:nvPr/>
          </p:nvSpPr>
          <p:spPr bwMode="auto">
            <a:xfrm>
              <a:off x="2678" y="286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313" name="Rectangle 89"/>
            <p:cNvSpPr>
              <a:spLocks noChangeArrowheads="1"/>
            </p:cNvSpPr>
            <p:nvPr/>
          </p:nvSpPr>
          <p:spPr bwMode="auto">
            <a:xfrm>
              <a:off x="2644" y="2226"/>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0314" name="Rectangle 90"/>
            <p:cNvSpPr>
              <a:spLocks noChangeArrowheads="1"/>
            </p:cNvSpPr>
            <p:nvPr/>
          </p:nvSpPr>
          <p:spPr bwMode="auto">
            <a:xfrm>
              <a:off x="2644" y="2433"/>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80315" name="Rectangle 91"/>
            <p:cNvSpPr>
              <a:spLocks noChangeArrowheads="1"/>
            </p:cNvSpPr>
            <p:nvPr/>
          </p:nvSpPr>
          <p:spPr bwMode="auto">
            <a:xfrm>
              <a:off x="2644" y="2649"/>
              <a:ext cx="28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80316" name="Rectangle 92"/>
            <p:cNvSpPr>
              <a:spLocks noChangeArrowheads="1"/>
            </p:cNvSpPr>
            <p:nvPr/>
          </p:nvSpPr>
          <p:spPr bwMode="auto">
            <a:xfrm>
              <a:off x="2644" y="286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E1</a:t>
              </a:r>
            </a:p>
          </p:txBody>
        </p:sp>
        <p:sp>
          <p:nvSpPr>
            <p:cNvPr id="180317" name="Rectangle 93"/>
            <p:cNvSpPr>
              <a:spLocks noChangeArrowheads="1"/>
            </p:cNvSpPr>
            <p:nvPr/>
          </p:nvSpPr>
          <p:spPr bwMode="auto">
            <a:xfrm>
              <a:off x="3056" y="2214"/>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318" name="Rectangle 94"/>
            <p:cNvSpPr>
              <a:spLocks noChangeArrowheads="1"/>
            </p:cNvSpPr>
            <p:nvPr/>
          </p:nvSpPr>
          <p:spPr bwMode="auto">
            <a:xfrm>
              <a:off x="3056" y="243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0319" name="Rectangle 95"/>
            <p:cNvSpPr>
              <a:spLocks noChangeArrowheads="1"/>
            </p:cNvSpPr>
            <p:nvPr/>
          </p:nvSpPr>
          <p:spPr bwMode="auto">
            <a:xfrm>
              <a:off x="3056" y="264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80320" name="Rectangle 96"/>
            <p:cNvSpPr>
              <a:spLocks noChangeArrowheads="1"/>
            </p:cNvSpPr>
            <p:nvPr/>
          </p:nvSpPr>
          <p:spPr bwMode="auto">
            <a:xfrm>
              <a:off x="3056" y="286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9101015" tIns="4550613" rIns="9101015" bIns="455061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grpSp>
          <p:nvGrpSpPr>
            <p:cNvPr id="180321" name="Group 97"/>
            <p:cNvGrpSpPr>
              <a:grpSpLocks/>
            </p:cNvGrpSpPr>
            <p:nvPr/>
          </p:nvGrpSpPr>
          <p:grpSpPr bwMode="auto">
            <a:xfrm>
              <a:off x="1903" y="2209"/>
              <a:ext cx="602" cy="880"/>
              <a:chOff x="1903" y="2209"/>
              <a:chExt cx="602" cy="880"/>
            </a:xfrm>
          </p:grpSpPr>
          <p:sp>
            <p:nvSpPr>
              <p:cNvPr id="180322" name="Rectangle 98"/>
              <p:cNvSpPr>
                <a:spLocks noChangeArrowheads="1"/>
              </p:cNvSpPr>
              <p:nvPr/>
            </p:nvSpPr>
            <p:spPr bwMode="auto">
              <a:xfrm>
                <a:off x="1908" y="2209"/>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80323" name="Rectangle 99"/>
              <p:cNvSpPr>
                <a:spLocks noChangeArrowheads="1"/>
              </p:cNvSpPr>
              <p:nvPr/>
            </p:nvSpPr>
            <p:spPr bwMode="auto">
              <a:xfrm>
                <a:off x="1903" y="286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80324" name="Rectangle 100"/>
              <p:cNvSpPr>
                <a:spLocks noChangeArrowheads="1"/>
              </p:cNvSpPr>
              <p:nvPr/>
            </p:nvSpPr>
            <p:spPr bwMode="auto">
              <a:xfrm>
                <a:off x="1903" y="2646"/>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80325" name="Rectangle 101"/>
              <p:cNvSpPr>
                <a:spLocks noChangeArrowheads="1"/>
              </p:cNvSpPr>
              <p:nvPr/>
            </p:nvSpPr>
            <p:spPr bwMode="auto">
              <a:xfrm>
                <a:off x="1908" y="2425"/>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grpSp>
        <p:sp>
          <p:nvSpPr>
            <p:cNvPr id="180326" name="Rectangle 102"/>
            <p:cNvSpPr>
              <a:spLocks noChangeArrowheads="1"/>
            </p:cNvSpPr>
            <p:nvPr/>
          </p:nvSpPr>
          <p:spPr bwMode="auto">
            <a:xfrm>
              <a:off x="3135" y="2220"/>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0327" name="Rectangle 103"/>
            <p:cNvSpPr>
              <a:spLocks noChangeArrowheads="1"/>
            </p:cNvSpPr>
            <p:nvPr/>
          </p:nvSpPr>
          <p:spPr bwMode="auto">
            <a:xfrm>
              <a:off x="3138" y="2436"/>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1015" tIns="4550613" rIns="9101015" bIns="4550613"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grpSp>
    </p:spTree>
    <p:extLst>
      <p:ext uri="{BB962C8B-B14F-4D97-AF65-F5344CB8AC3E}">
        <p14:creationId xmlns:p14="http://schemas.microsoft.com/office/powerpoint/2010/main" val="3886072654"/>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Freeform 2"/>
          <p:cNvSpPr>
            <a:spLocks/>
          </p:cNvSpPr>
          <p:nvPr/>
        </p:nvSpPr>
        <p:spPr bwMode="auto">
          <a:xfrm>
            <a:off x="61087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275" name="Freeform 3"/>
          <p:cNvSpPr>
            <a:spLocks/>
          </p:cNvSpPr>
          <p:nvPr/>
        </p:nvSpPr>
        <p:spPr bwMode="auto">
          <a:xfrm>
            <a:off x="3454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276" name="Freeform 4"/>
          <p:cNvSpPr>
            <a:spLocks/>
          </p:cNvSpPr>
          <p:nvPr/>
        </p:nvSpPr>
        <p:spPr bwMode="auto">
          <a:xfrm>
            <a:off x="8001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277" name="Rectangle 5"/>
          <p:cNvSpPr>
            <a:spLocks noGrp="1" noChangeArrowheads="1"/>
          </p:cNvSpPr>
          <p:nvPr>
            <p:ph type="title"/>
          </p:nvPr>
        </p:nvSpPr>
        <p:spPr>
          <a:noFill/>
          <a:ln/>
          <a:effectLst>
            <a:outerShdw dist="28398" dir="3806097" algn="ctr" rotWithShape="0">
              <a:schemeClr val="bg2"/>
            </a:outerShdw>
          </a:effectLst>
        </p:spPr>
        <p:txBody>
          <a:bodyPr lIns="82153" tIns="41076" rIns="82153" bIns="41076"/>
          <a:lstStyle/>
          <a:p>
            <a:pPr defTabSz="915988"/>
            <a:r>
              <a:rPr lang="en-US" altLang="zh-CN">
                <a:latin typeface="Helvetica" pitchFamily="34" charset="0"/>
                <a:ea typeface="宋体" pitchFamily="2" charset="-122"/>
              </a:rPr>
              <a:t>Route Poisoning（</a:t>
            </a:r>
            <a:r>
              <a:rPr lang="zh-CN" altLang="en-US">
                <a:latin typeface="Helvetica" pitchFamily="34" charset="0"/>
                <a:ea typeface="宋体" pitchFamily="2" charset="-122"/>
              </a:rPr>
              <a:t>路由中毒）</a:t>
            </a:r>
          </a:p>
        </p:txBody>
      </p:sp>
      <p:sp>
        <p:nvSpPr>
          <p:cNvPr id="182278" name="Rectangle 6"/>
          <p:cNvSpPr>
            <a:spLocks noGrp="1" noChangeArrowheads="1"/>
          </p:cNvSpPr>
          <p:nvPr>
            <p:ph type="body" sz="half" idx="2"/>
          </p:nvPr>
        </p:nvSpPr>
        <p:spPr>
          <a:xfrm>
            <a:off x="684213" y="5373688"/>
            <a:ext cx="7861300" cy="604837"/>
          </a:xfrm>
          <a:noFill/>
          <a:ln/>
        </p:spPr>
        <p:txBody>
          <a:bodyPr lIns="82153" tIns="41076" rIns="82153" bIns="41076" anchor="ctr" anchorCtr="1"/>
          <a:lstStyle/>
          <a:p>
            <a:pPr marL="0" indent="0" defTabSz="915988"/>
            <a:r>
              <a:rPr lang="zh-CN" altLang="en-US" sz="2200">
                <a:latin typeface="Helvetica" pitchFamily="34" charset="0"/>
                <a:ea typeface="宋体" pitchFamily="2" charset="-122"/>
              </a:rPr>
              <a:t>路由器将该路由信息的跳数标记为无限大</a:t>
            </a:r>
          </a:p>
        </p:txBody>
      </p:sp>
      <p:sp>
        <p:nvSpPr>
          <p:cNvPr id="182279" name="Line 7"/>
          <p:cNvSpPr>
            <a:spLocks noChangeShapeType="1"/>
          </p:cNvSpPr>
          <p:nvPr/>
        </p:nvSpPr>
        <p:spPr bwMode="auto">
          <a:xfrm>
            <a:off x="700088" y="2100263"/>
            <a:ext cx="614362"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280" name="Line 8"/>
          <p:cNvSpPr>
            <a:spLocks noChangeShapeType="1"/>
          </p:cNvSpPr>
          <p:nvPr/>
        </p:nvSpPr>
        <p:spPr bwMode="auto">
          <a:xfrm>
            <a:off x="7658100" y="2100263"/>
            <a:ext cx="614363"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281" name="Freeform 9"/>
          <p:cNvSpPr>
            <a:spLocks/>
          </p:cNvSpPr>
          <p:nvPr/>
        </p:nvSpPr>
        <p:spPr bwMode="auto">
          <a:xfrm>
            <a:off x="20859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282" name="Freeform 10"/>
          <p:cNvSpPr>
            <a:spLocks/>
          </p:cNvSpPr>
          <p:nvPr/>
        </p:nvSpPr>
        <p:spPr bwMode="auto">
          <a:xfrm>
            <a:off x="48291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82283"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284"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285"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86" name="Rectangle 14"/>
          <p:cNvSpPr>
            <a:spLocks noChangeArrowheads="1"/>
          </p:cNvSpPr>
          <p:nvPr/>
        </p:nvSpPr>
        <p:spPr bwMode="auto">
          <a:xfrm>
            <a:off x="168592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82287" name="Rectangle 15"/>
          <p:cNvSpPr>
            <a:spLocks noChangeArrowheads="1"/>
          </p:cNvSpPr>
          <p:nvPr/>
        </p:nvSpPr>
        <p:spPr bwMode="auto">
          <a:xfrm>
            <a:off x="4341813"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82288" name="Rectangle 16"/>
          <p:cNvSpPr>
            <a:spLocks noChangeArrowheads="1"/>
          </p:cNvSpPr>
          <p:nvPr/>
        </p:nvSpPr>
        <p:spPr bwMode="auto">
          <a:xfrm>
            <a:off x="701357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82289" name="Rectangle 17"/>
          <p:cNvSpPr>
            <a:spLocks noChangeArrowheads="1"/>
          </p:cNvSpPr>
          <p:nvPr/>
        </p:nvSpPr>
        <p:spPr bwMode="auto">
          <a:xfrm>
            <a:off x="18573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182290" name="Rectangle 18"/>
          <p:cNvSpPr>
            <a:spLocks noChangeArrowheads="1"/>
          </p:cNvSpPr>
          <p:nvPr/>
        </p:nvSpPr>
        <p:spPr bwMode="auto">
          <a:xfrm>
            <a:off x="2800350" y="1579563"/>
            <a:ext cx="124301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82291" name="Rectangle 19"/>
          <p:cNvSpPr>
            <a:spLocks noChangeArrowheads="1"/>
          </p:cNvSpPr>
          <p:nvPr/>
        </p:nvSpPr>
        <p:spPr bwMode="auto">
          <a:xfrm>
            <a:off x="527208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82292" name="Rectangle 20"/>
          <p:cNvSpPr>
            <a:spLocks noChangeArrowheads="1"/>
          </p:cNvSpPr>
          <p:nvPr/>
        </p:nvSpPr>
        <p:spPr bwMode="auto">
          <a:xfrm>
            <a:off x="7815263"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82293" name="Rectangle 21"/>
          <p:cNvSpPr>
            <a:spLocks noChangeArrowheads="1"/>
          </p:cNvSpPr>
          <p:nvPr/>
        </p:nvSpPr>
        <p:spPr bwMode="auto">
          <a:xfrm>
            <a:off x="811213"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2294" name="Rectangle 22"/>
          <p:cNvSpPr>
            <a:spLocks noChangeArrowheads="1"/>
          </p:cNvSpPr>
          <p:nvPr/>
        </p:nvSpPr>
        <p:spPr bwMode="auto">
          <a:xfrm>
            <a:off x="2439988"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2295" name="Rectangle 23"/>
          <p:cNvSpPr>
            <a:spLocks noChangeArrowheads="1"/>
          </p:cNvSpPr>
          <p:nvPr/>
        </p:nvSpPr>
        <p:spPr bwMode="auto">
          <a:xfrm>
            <a:off x="349726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2296" name="Rectangle 24"/>
          <p:cNvSpPr>
            <a:spLocks noChangeArrowheads="1"/>
          </p:cNvSpPr>
          <p:nvPr/>
        </p:nvSpPr>
        <p:spPr bwMode="auto">
          <a:xfrm>
            <a:off x="5083175"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82297" name="Rectangle 25"/>
          <p:cNvSpPr>
            <a:spLocks noChangeArrowheads="1"/>
          </p:cNvSpPr>
          <p:nvPr/>
        </p:nvSpPr>
        <p:spPr bwMode="auto">
          <a:xfrm>
            <a:off x="6134100"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2298" name="Rectangle 26"/>
          <p:cNvSpPr>
            <a:spLocks noChangeArrowheads="1"/>
          </p:cNvSpPr>
          <p:nvPr/>
        </p:nvSpPr>
        <p:spPr bwMode="auto">
          <a:xfrm>
            <a:off x="772001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2299" name="Rectangle 27"/>
          <p:cNvSpPr>
            <a:spLocks noChangeArrowheads="1"/>
          </p:cNvSpPr>
          <p:nvPr/>
        </p:nvSpPr>
        <p:spPr bwMode="auto">
          <a:xfrm>
            <a:off x="8129588" y="1793875"/>
            <a:ext cx="51435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effectLst>
                  <a:outerShdw blurRad="38100" dist="38100" dir="2700000" algn="tl">
                    <a:srgbClr val="C0C0C0"/>
                  </a:outerShdw>
                </a:effectLst>
                <a:latin typeface="Helvetica" pitchFamily="34" charset="0"/>
                <a:ea typeface="宋体" pitchFamily="2" charset="-122"/>
              </a:rPr>
              <a:t>X</a:t>
            </a:r>
          </a:p>
        </p:txBody>
      </p:sp>
      <p:grpSp>
        <p:nvGrpSpPr>
          <p:cNvPr id="182300" name="Group 28"/>
          <p:cNvGrpSpPr>
            <a:grpSpLocks/>
          </p:cNvGrpSpPr>
          <p:nvPr/>
        </p:nvGrpSpPr>
        <p:grpSpPr bwMode="auto">
          <a:xfrm>
            <a:off x="401638" y="3171825"/>
            <a:ext cx="7800975" cy="1773238"/>
            <a:chOff x="253" y="1998"/>
            <a:chExt cx="4914" cy="1117"/>
          </a:xfrm>
        </p:grpSpPr>
        <p:sp>
          <p:nvSpPr>
            <p:cNvPr id="182301" name="Rectangle 29"/>
            <p:cNvSpPr>
              <a:spLocks noChangeArrowheads="1"/>
            </p:cNvSpPr>
            <p:nvPr/>
          </p:nvSpPr>
          <p:spPr bwMode="auto">
            <a:xfrm>
              <a:off x="3848" y="2007"/>
              <a:ext cx="1242"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82302" name="Rectangle 30"/>
            <p:cNvSpPr>
              <a:spLocks noChangeArrowheads="1"/>
            </p:cNvSpPr>
            <p:nvPr/>
          </p:nvSpPr>
          <p:spPr bwMode="auto">
            <a:xfrm>
              <a:off x="3848" y="2219"/>
              <a:ext cx="495"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03" name="Rectangle 31"/>
            <p:cNvSpPr>
              <a:spLocks noChangeArrowheads="1"/>
            </p:cNvSpPr>
            <p:nvPr/>
          </p:nvSpPr>
          <p:spPr bwMode="auto">
            <a:xfrm>
              <a:off x="4343" y="2219"/>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04" name="Rectangle 32"/>
            <p:cNvSpPr>
              <a:spLocks noChangeArrowheads="1"/>
            </p:cNvSpPr>
            <p:nvPr/>
          </p:nvSpPr>
          <p:spPr bwMode="auto">
            <a:xfrm>
              <a:off x="3813" y="2213"/>
              <a:ext cx="597"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82305" name="Rectangle 33"/>
            <p:cNvSpPr>
              <a:spLocks noChangeArrowheads="1"/>
            </p:cNvSpPr>
            <p:nvPr/>
          </p:nvSpPr>
          <p:spPr bwMode="auto">
            <a:xfrm>
              <a:off x="3848" y="2435"/>
              <a:ext cx="48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06" name="Rectangle 34"/>
            <p:cNvSpPr>
              <a:spLocks noChangeArrowheads="1"/>
            </p:cNvSpPr>
            <p:nvPr/>
          </p:nvSpPr>
          <p:spPr bwMode="auto">
            <a:xfrm>
              <a:off x="3851" y="2651"/>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07" name="Rectangle 35"/>
            <p:cNvSpPr>
              <a:spLocks noChangeArrowheads="1"/>
            </p:cNvSpPr>
            <p:nvPr/>
          </p:nvSpPr>
          <p:spPr bwMode="auto">
            <a:xfrm>
              <a:off x="3851" y="2867"/>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82308" name="Group 36"/>
            <p:cNvGrpSpPr>
              <a:grpSpLocks/>
            </p:cNvGrpSpPr>
            <p:nvPr/>
          </p:nvGrpSpPr>
          <p:grpSpPr bwMode="auto">
            <a:xfrm>
              <a:off x="4343" y="2230"/>
              <a:ext cx="380" cy="885"/>
              <a:chOff x="3860" y="1982"/>
              <a:chExt cx="338" cy="787"/>
            </a:xfrm>
          </p:grpSpPr>
          <p:sp>
            <p:nvSpPr>
              <p:cNvPr id="182309" name="Rectangle 37"/>
              <p:cNvSpPr>
                <a:spLocks noChangeArrowheads="1"/>
              </p:cNvSpPr>
              <p:nvPr/>
            </p:nvSpPr>
            <p:spPr bwMode="auto">
              <a:xfrm>
                <a:off x="3860" y="2164"/>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10" name="Rectangle 38"/>
              <p:cNvSpPr>
                <a:spLocks noChangeArrowheads="1"/>
              </p:cNvSpPr>
              <p:nvPr/>
            </p:nvSpPr>
            <p:spPr bwMode="auto">
              <a:xfrm>
                <a:off x="3860" y="2356"/>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11" name="Rectangle 39"/>
              <p:cNvSpPr>
                <a:spLocks noChangeArrowheads="1"/>
              </p:cNvSpPr>
              <p:nvPr/>
            </p:nvSpPr>
            <p:spPr bwMode="auto">
              <a:xfrm>
                <a:off x="3860" y="2548"/>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82312" name="Group 40"/>
              <p:cNvGrpSpPr>
                <a:grpSpLocks/>
              </p:cNvGrpSpPr>
              <p:nvPr/>
            </p:nvGrpSpPr>
            <p:grpSpPr bwMode="auto">
              <a:xfrm>
                <a:off x="3894" y="1982"/>
                <a:ext cx="304" cy="787"/>
                <a:chOff x="3894" y="1982"/>
                <a:chExt cx="304" cy="787"/>
              </a:xfrm>
            </p:grpSpPr>
            <p:sp>
              <p:nvSpPr>
                <p:cNvPr id="182313" name="Rectangle 41"/>
                <p:cNvSpPr>
                  <a:spLocks noChangeArrowheads="1"/>
                </p:cNvSpPr>
                <p:nvPr/>
              </p:nvSpPr>
              <p:spPr bwMode="auto">
                <a:xfrm>
                  <a:off x="3894" y="1982"/>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2314" name="Rectangle 42"/>
                <p:cNvSpPr>
                  <a:spLocks noChangeArrowheads="1"/>
                </p:cNvSpPr>
                <p:nvPr/>
              </p:nvSpPr>
              <p:spPr bwMode="auto">
                <a:xfrm>
                  <a:off x="3894" y="2166"/>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2315" name="Rectangle 43"/>
                <p:cNvSpPr>
                  <a:spLocks noChangeArrowheads="1"/>
                </p:cNvSpPr>
                <p:nvPr/>
              </p:nvSpPr>
              <p:spPr bwMode="auto">
                <a:xfrm>
                  <a:off x="3894" y="2358"/>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2316" name="Rectangle 44"/>
                <p:cNvSpPr>
                  <a:spLocks noChangeArrowheads="1"/>
                </p:cNvSpPr>
                <p:nvPr/>
              </p:nvSpPr>
              <p:spPr bwMode="auto">
                <a:xfrm>
                  <a:off x="3894" y="2550"/>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grpSp>
        </p:grpSp>
        <p:sp>
          <p:nvSpPr>
            <p:cNvPr id="182317" name="Rectangle 45"/>
            <p:cNvSpPr>
              <a:spLocks noChangeArrowheads="1"/>
            </p:cNvSpPr>
            <p:nvPr/>
          </p:nvSpPr>
          <p:spPr bwMode="auto">
            <a:xfrm>
              <a:off x="4721" y="2219"/>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18" name="Rectangle 46"/>
            <p:cNvSpPr>
              <a:spLocks noChangeArrowheads="1"/>
            </p:cNvSpPr>
            <p:nvPr/>
          </p:nvSpPr>
          <p:spPr bwMode="auto">
            <a:xfrm>
              <a:off x="4721" y="2435"/>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19" name="Rectangle 47"/>
            <p:cNvSpPr>
              <a:spLocks noChangeArrowheads="1"/>
            </p:cNvSpPr>
            <p:nvPr/>
          </p:nvSpPr>
          <p:spPr bwMode="auto">
            <a:xfrm>
              <a:off x="4721" y="2651"/>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82320" name="Rectangle 48"/>
            <p:cNvSpPr>
              <a:spLocks noChangeArrowheads="1"/>
            </p:cNvSpPr>
            <p:nvPr/>
          </p:nvSpPr>
          <p:spPr bwMode="auto">
            <a:xfrm>
              <a:off x="4721" y="2867"/>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82321" name="Rectangle 49"/>
            <p:cNvSpPr>
              <a:spLocks noChangeArrowheads="1"/>
            </p:cNvSpPr>
            <p:nvPr/>
          </p:nvSpPr>
          <p:spPr bwMode="auto">
            <a:xfrm>
              <a:off x="3808" y="2867"/>
              <a:ext cx="59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82322" name="Rectangle 50"/>
            <p:cNvSpPr>
              <a:spLocks noChangeArrowheads="1"/>
            </p:cNvSpPr>
            <p:nvPr/>
          </p:nvSpPr>
          <p:spPr bwMode="auto">
            <a:xfrm>
              <a:off x="3808" y="2651"/>
              <a:ext cx="59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82323" name="Rectangle 51"/>
            <p:cNvSpPr>
              <a:spLocks noChangeArrowheads="1"/>
            </p:cNvSpPr>
            <p:nvPr/>
          </p:nvSpPr>
          <p:spPr bwMode="auto">
            <a:xfrm>
              <a:off x="3813" y="2429"/>
              <a:ext cx="59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82324" name="Rectangle 52"/>
            <p:cNvSpPr>
              <a:spLocks noChangeArrowheads="1"/>
            </p:cNvSpPr>
            <p:nvPr/>
          </p:nvSpPr>
          <p:spPr bwMode="auto">
            <a:xfrm>
              <a:off x="4799" y="2224"/>
              <a:ext cx="201"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2325" name="Rectangle 53"/>
            <p:cNvSpPr>
              <a:spLocks noChangeArrowheads="1"/>
            </p:cNvSpPr>
            <p:nvPr/>
          </p:nvSpPr>
          <p:spPr bwMode="auto">
            <a:xfrm>
              <a:off x="4672" y="2433"/>
              <a:ext cx="4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en-US" altLang="zh-CN" sz="1400" b="1">
                  <a:solidFill>
                    <a:srgbClr val="D00E2E"/>
                  </a:solidFill>
                  <a:latin typeface="Helvetica" pitchFamily="34" charset="0"/>
                  <a:ea typeface="宋体" pitchFamily="2" charset="-122"/>
                </a:rPr>
                <a:t>Infinity</a:t>
              </a:r>
            </a:p>
          </p:txBody>
        </p:sp>
        <p:sp>
          <p:nvSpPr>
            <p:cNvPr id="182326" name="Rectangle 54"/>
            <p:cNvSpPr>
              <a:spLocks noChangeArrowheads="1"/>
            </p:cNvSpPr>
            <p:nvPr/>
          </p:nvSpPr>
          <p:spPr bwMode="auto">
            <a:xfrm>
              <a:off x="508" y="1998"/>
              <a:ext cx="124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82327" name="Rectangle 55"/>
            <p:cNvSpPr>
              <a:spLocks noChangeArrowheads="1"/>
            </p:cNvSpPr>
            <p:nvPr/>
          </p:nvSpPr>
          <p:spPr bwMode="auto">
            <a:xfrm>
              <a:off x="508" y="2210"/>
              <a:ext cx="49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28" name="Rectangle 56"/>
            <p:cNvSpPr>
              <a:spLocks noChangeArrowheads="1"/>
            </p:cNvSpPr>
            <p:nvPr/>
          </p:nvSpPr>
          <p:spPr bwMode="auto">
            <a:xfrm>
              <a:off x="1004" y="221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29" name="Rectangle 57"/>
            <p:cNvSpPr>
              <a:spLocks noChangeArrowheads="1"/>
            </p:cNvSpPr>
            <p:nvPr/>
          </p:nvSpPr>
          <p:spPr bwMode="auto">
            <a:xfrm>
              <a:off x="258" y="2204"/>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82330" name="Rectangle 58"/>
            <p:cNvSpPr>
              <a:spLocks noChangeArrowheads="1"/>
            </p:cNvSpPr>
            <p:nvPr/>
          </p:nvSpPr>
          <p:spPr bwMode="auto">
            <a:xfrm>
              <a:off x="508" y="2426"/>
              <a:ext cx="487"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31" name="Rectangle 59"/>
            <p:cNvSpPr>
              <a:spLocks noChangeArrowheads="1"/>
            </p:cNvSpPr>
            <p:nvPr/>
          </p:nvSpPr>
          <p:spPr bwMode="auto">
            <a:xfrm>
              <a:off x="512" y="2642"/>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32" name="Rectangle 60"/>
            <p:cNvSpPr>
              <a:spLocks noChangeArrowheads="1"/>
            </p:cNvSpPr>
            <p:nvPr/>
          </p:nvSpPr>
          <p:spPr bwMode="auto">
            <a:xfrm>
              <a:off x="512" y="2858"/>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33" name="Rectangle 61"/>
            <p:cNvSpPr>
              <a:spLocks noChangeArrowheads="1"/>
            </p:cNvSpPr>
            <p:nvPr/>
          </p:nvSpPr>
          <p:spPr bwMode="auto">
            <a:xfrm>
              <a:off x="1004" y="242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34" name="Rectangle 62"/>
            <p:cNvSpPr>
              <a:spLocks noChangeArrowheads="1"/>
            </p:cNvSpPr>
            <p:nvPr/>
          </p:nvSpPr>
          <p:spPr bwMode="auto">
            <a:xfrm>
              <a:off x="1004" y="264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35" name="Rectangle 63"/>
            <p:cNvSpPr>
              <a:spLocks noChangeArrowheads="1"/>
            </p:cNvSpPr>
            <p:nvPr/>
          </p:nvSpPr>
          <p:spPr bwMode="auto">
            <a:xfrm>
              <a:off x="1004" y="2858"/>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36" name="Rectangle 64"/>
            <p:cNvSpPr>
              <a:spLocks noChangeArrowheads="1"/>
            </p:cNvSpPr>
            <p:nvPr/>
          </p:nvSpPr>
          <p:spPr bwMode="auto">
            <a:xfrm>
              <a:off x="970" y="2221"/>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2337" name="Rectangle 65"/>
            <p:cNvSpPr>
              <a:spLocks noChangeArrowheads="1"/>
            </p:cNvSpPr>
            <p:nvPr/>
          </p:nvSpPr>
          <p:spPr bwMode="auto">
            <a:xfrm>
              <a:off x="970" y="2428"/>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2338" name="Rectangle 66"/>
            <p:cNvSpPr>
              <a:spLocks noChangeArrowheads="1"/>
            </p:cNvSpPr>
            <p:nvPr/>
          </p:nvSpPr>
          <p:spPr bwMode="auto">
            <a:xfrm>
              <a:off x="970" y="264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2339" name="Rectangle 67"/>
            <p:cNvSpPr>
              <a:spLocks noChangeArrowheads="1"/>
            </p:cNvSpPr>
            <p:nvPr/>
          </p:nvSpPr>
          <p:spPr bwMode="auto">
            <a:xfrm>
              <a:off x="970" y="2860"/>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2340" name="Rectangle 68"/>
            <p:cNvSpPr>
              <a:spLocks noChangeArrowheads="1"/>
            </p:cNvSpPr>
            <p:nvPr/>
          </p:nvSpPr>
          <p:spPr bwMode="auto">
            <a:xfrm>
              <a:off x="1382" y="221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41" name="Rectangle 69"/>
            <p:cNvSpPr>
              <a:spLocks noChangeArrowheads="1"/>
            </p:cNvSpPr>
            <p:nvPr/>
          </p:nvSpPr>
          <p:spPr bwMode="auto">
            <a:xfrm>
              <a:off x="1382" y="242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42" name="Rectangle 70"/>
            <p:cNvSpPr>
              <a:spLocks noChangeArrowheads="1"/>
            </p:cNvSpPr>
            <p:nvPr/>
          </p:nvSpPr>
          <p:spPr bwMode="auto">
            <a:xfrm>
              <a:off x="1382" y="264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82343" name="Rectangle 71"/>
            <p:cNvSpPr>
              <a:spLocks noChangeArrowheads="1"/>
            </p:cNvSpPr>
            <p:nvPr/>
          </p:nvSpPr>
          <p:spPr bwMode="auto">
            <a:xfrm>
              <a:off x="1382" y="2858"/>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82344" name="Rectangle 72"/>
            <p:cNvSpPr>
              <a:spLocks noChangeArrowheads="1"/>
            </p:cNvSpPr>
            <p:nvPr/>
          </p:nvSpPr>
          <p:spPr bwMode="auto">
            <a:xfrm>
              <a:off x="253" y="2858"/>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82345" name="Rectangle 73"/>
            <p:cNvSpPr>
              <a:spLocks noChangeArrowheads="1"/>
            </p:cNvSpPr>
            <p:nvPr/>
          </p:nvSpPr>
          <p:spPr bwMode="auto">
            <a:xfrm>
              <a:off x="253" y="264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82346" name="Rectangle 74"/>
            <p:cNvSpPr>
              <a:spLocks noChangeArrowheads="1"/>
            </p:cNvSpPr>
            <p:nvPr/>
          </p:nvSpPr>
          <p:spPr bwMode="auto">
            <a:xfrm>
              <a:off x="258" y="2420"/>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82347" name="Rectangle 75"/>
            <p:cNvSpPr>
              <a:spLocks noChangeArrowheads="1"/>
            </p:cNvSpPr>
            <p:nvPr/>
          </p:nvSpPr>
          <p:spPr bwMode="auto">
            <a:xfrm>
              <a:off x="1461" y="2215"/>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2348" name="Rectangle 76"/>
            <p:cNvSpPr>
              <a:spLocks noChangeArrowheads="1"/>
            </p:cNvSpPr>
            <p:nvPr/>
          </p:nvSpPr>
          <p:spPr bwMode="auto">
            <a:xfrm>
              <a:off x="1464" y="2431"/>
              <a:ext cx="200"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2349" name="Rectangle 77"/>
            <p:cNvSpPr>
              <a:spLocks noChangeArrowheads="1"/>
            </p:cNvSpPr>
            <p:nvPr/>
          </p:nvSpPr>
          <p:spPr bwMode="auto">
            <a:xfrm>
              <a:off x="2182" y="2003"/>
              <a:ext cx="124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82350" name="Rectangle 78"/>
            <p:cNvSpPr>
              <a:spLocks noChangeArrowheads="1"/>
            </p:cNvSpPr>
            <p:nvPr/>
          </p:nvSpPr>
          <p:spPr bwMode="auto">
            <a:xfrm>
              <a:off x="2182" y="2214"/>
              <a:ext cx="49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51" name="Rectangle 79"/>
            <p:cNvSpPr>
              <a:spLocks noChangeArrowheads="1"/>
            </p:cNvSpPr>
            <p:nvPr/>
          </p:nvSpPr>
          <p:spPr bwMode="auto">
            <a:xfrm>
              <a:off x="2678" y="2214"/>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52" name="Rectangle 80"/>
            <p:cNvSpPr>
              <a:spLocks noChangeArrowheads="1"/>
            </p:cNvSpPr>
            <p:nvPr/>
          </p:nvSpPr>
          <p:spPr bwMode="auto">
            <a:xfrm>
              <a:off x="1944" y="2209"/>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82353" name="Rectangle 81"/>
            <p:cNvSpPr>
              <a:spLocks noChangeArrowheads="1"/>
            </p:cNvSpPr>
            <p:nvPr/>
          </p:nvSpPr>
          <p:spPr bwMode="auto">
            <a:xfrm>
              <a:off x="2182" y="2430"/>
              <a:ext cx="487"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54" name="Rectangle 82"/>
            <p:cNvSpPr>
              <a:spLocks noChangeArrowheads="1"/>
            </p:cNvSpPr>
            <p:nvPr/>
          </p:nvSpPr>
          <p:spPr bwMode="auto">
            <a:xfrm>
              <a:off x="2186" y="2646"/>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55" name="Rectangle 83"/>
            <p:cNvSpPr>
              <a:spLocks noChangeArrowheads="1"/>
            </p:cNvSpPr>
            <p:nvPr/>
          </p:nvSpPr>
          <p:spPr bwMode="auto">
            <a:xfrm>
              <a:off x="2186" y="2862"/>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56" name="Rectangle 84"/>
            <p:cNvSpPr>
              <a:spLocks noChangeArrowheads="1"/>
            </p:cNvSpPr>
            <p:nvPr/>
          </p:nvSpPr>
          <p:spPr bwMode="auto">
            <a:xfrm>
              <a:off x="2678" y="2431"/>
              <a:ext cx="369" cy="206"/>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57" name="Rectangle 85"/>
            <p:cNvSpPr>
              <a:spLocks noChangeArrowheads="1"/>
            </p:cNvSpPr>
            <p:nvPr/>
          </p:nvSpPr>
          <p:spPr bwMode="auto">
            <a:xfrm>
              <a:off x="2678" y="264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58" name="Rectangle 86"/>
            <p:cNvSpPr>
              <a:spLocks noChangeArrowheads="1"/>
            </p:cNvSpPr>
            <p:nvPr/>
          </p:nvSpPr>
          <p:spPr bwMode="auto">
            <a:xfrm>
              <a:off x="2678" y="286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59" name="Rectangle 87"/>
            <p:cNvSpPr>
              <a:spLocks noChangeArrowheads="1"/>
            </p:cNvSpPr>
            <p:nvPr/>
          </p:nvSpPr>
          <p:spPr bwMode="auto">
            <a:xfrm>
              <a:off x="2644" y="2226"/>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2360" name="Rectangle 88"/>
            <p:cNvSpPr>
              <a:spLocks noChangeArrowheads="1"/>
            </p:cNvSpPr>
            <p:nvPr/>
          </p:nvSpPr>
          <p:spPr bwMode="auto">
            <a:xfrm>
              <a:off x="2644" y="2433"/>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82361" name="Rectangle 89"/>
            <p:cNvSpPr>
              <a:spLocks noChangeArrowheads="1"/>
            </p:cNvSpPr>
            <p:nvPr/>
          </p:nvSpPr>
          <p:spPr bwMode="auto">
            <a:xfrm>
              <a:off x="2644" y="2649"/>
              <a:ext cx="28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82362" name="Rectangle 90"/>
            <p:cNvSpPr>
              <a:spLocks noChangeArrowheads="1"/>
            </p:cNvSpPr>
            <p:nvPr/>
          </p:nvSpPr>
          <p:spPr bwMode="auto">
            <a:xfrm>
              <a:off x="2644" y="286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E1</a:t>
              </a:r>
            </a:p>
          </p:txBody>
        </p:sp>
        <p:sp>
          <p:nvSpPr>
            <p:cNvPr id="182363" name="Rectangle 91"/>
            <p:cNvSpPr>
              <a:spLocks noChangeArrowheads="1"/>
            </p:cNvSpPr>
            <p:nvPr/>
          </p:nvSpPr>
          <p:spPr bwMode="auto">
            <a:xfrm>
              <a:off x="3056" y="2214"/>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64" name="Rectangle 92"/>
            <p:cNvSpPr>
              <a:spLocks noChangeArrowheads="1"/>
            </p:cNvSpPr>
            <p:nvPr/>
          </p:nvSpPr>
          <p:spPr bwMode="auto">
            <a:xfrm>
              <a:off x="3056" y="243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2365" name="Rectangle 93"/>
            <p:cNvSpPr>
              <a:spLocks noChangeArrowheads="1"/>
            </p:cNvSpPr>
            <p:nvPr/>
          </p:nvSpPr>
          <p:spPr bwMode="auto">
            <a:xfrm>
              <a:off x="3056" y="264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82366" name="Rectangle 94"/>
            <p:cNvSpPr>
              <a:spLocks noChangeArrowheads="1"/>
            </p:cNvSpPr>
            <p:nvPr/>
          </p:nvSpPr>
          <p:spPr bwMode="auto">
            <a:xfrm>
              <a:off x="3056" y="286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82367" name="Rectangle 95"/>
            <p:cNvSpPr>
              <a:spLocks noChangeArrowheads="1"/>
            </p:cNvSpPr>
            <p:nvPr/>
          </p:nvSpPr>
          <p:spPr bwMode="auto">
            <a:xfrm>
              <a:off x="1939" y="286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82368" name="Rectangle 96"/>
            <p:cNvSpPr>
              <a:spLocks noChangeArrowheads="1"/>
            </p:cNvSpPr>
            <p:nvPr/>
          </p:nvSpPr>
          <p:spPr bwMode="auto">
            <a:xfrm>
              <a:off x="1939" y="2646"/>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82369" name="Rectangle 97"/>
            <p:cNvSpPr>
              <a:spLocks noChangeArrowheads="1"/>
            </p:cNvSpPr>
            <p:nvPr/>
          </p:nvSpPr>
          <p:spPr bwMode="auto">
            <a:xfrm>
              <a:off x="1944" y="2425"/>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82370" name="Rectangle 98"/>
            <p:cNvSpPr>
              <a:spLocks noChangeArrowheads="1"/>
            </p:cNvSpPr>
            <p:nvPr/>
          </p:nvSpPr>
          <p:spPr bwMode="auto">
            <a:xfrm>
              <a:off x="3135" y="2220"/>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2371" name="Rectangle 99"/>
            <p:cNvSpPr>
              <a:spLocks noChangeArrowheads="1"/>
            </p:cNvSpPr>
            <p:nvPr/>
          </p:nvSpPr>
          <p:spPr bwMode="auto">
            <a:xfrm>
              <a:off x="3138" y="2436"/>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grpSp>
    </p:spTree>
    <p:extLst>
      <p:ext uri="{BB962C8B-B14F-4D97-AF65-F5344CB8AC3E}">
        <p14:creationId xmlns:p14="http://schemas.microsoft.com/office/powerpoint/2010/main" val="3487434923"/>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a:effectLst>
            <a:outerShdw dist="28398" dir="3806097" algn="ctr" rotWithShape="0">
              <a:schemeClr val="bg2"/>
            </a:outerShdw>
          </a:effectLst>
        </p:spPr>
        <p:txBody>
          <a:bodyPr lIns="82153" tIns="41076" rIns="82153" bIns="41076"/>
          <a:lstStyle/>
          <a:p>
            <a:pPr defTabSz="915988"/>
            <a:r>
              <a:rPr lang="zh-CN" altLang="en-US">
                <a:ea typeface="宋体" pitchFamily="2" charset="-122"/>
              </a:rPr>
              <a:t>距离矢量的路由协议</a:t>
            </a:r>
            <a:endParaRPr lang="en-US" altLang="zh-CN">
              <a:ea typeface="宋体" pitchFamily="2" charset="-122"/>
            </a:endParaRPr>
          </a:p>
        </p:txBody>
      </p:sp>
      <p:sp>
        <p:nvSpPr>
          <p:cNvPr id="177155" name="Rectangle 3"/>
          <p:cNvSpPr>
            <a:spLocks noGrp="1" noChangeArrowheads="1"/>
          </p:cNvSpPr>
          <p:nvPr>
            <p:ph type="body" sz="half" idx="2"/>
          </p:nvPr>
        </p:nvSpPr>
        <p:spPr>
          <a:xfrm>
            <a:off x="458788" y="5800725"/>
            <a:ext cx="8226425" cy="639763"/>
          </a:xfrm>
          <a:noFill/>
          <a:ln/>
        </p:spPr>
        <p:txBody>
          <a:bodyPr lIns="82153" tIns="41076" rIns="82153" bIns="41076" anchor="ctr" anchorCtr="1"/>
          <a:lstStyle/>
          <a:p>
            <a:pPr marL="0" indent="0" defTabSz="915988"/>
            <a:r>
              <a:rPr lang="zh-CN" altLang="en-US" sz="2000">
                <a:ea typeface="宋体" pitchFamily="2" charset="-122"/>
              </a:rPr>
              <a:t>定期将路由表复制给相邻的路由器并且进行矢量堆加</a:t>
            </a:r>
          </a:p>
        </p:txBody>
      </p:sp>
      <p:sp>
        <p:nvSpPr>
          <p:cNvPr id="177156" name="Freeform 4"/>
          <p:cNvSpPr>
            <a:spLocks/>
          </p:cNvSpPr>
          <p:nvPr/>
        </p:nvSpPr>
        <p:spPr bwMode="auto">
          <a:xfrm>
            <a:off x="4849813" y="1803400"/>
            <a:ext cx="1293812" cy="755650"/>
          </a:xfrm>
          <a:custGeom>
            <a:avLst/>
            <a:gdLst>
              <a:gd name="T0" fmla="*/ 0 w 724"/>
              <a:gd name="T1" fmla="*/ 0 h 423"/>
              <a:gd name="T2" fmla="*/ 444 w 724"/>
              <a:gd name="T3" fmla="*/ 185 h 423"/>
              <a:gd name="T4" fmla="*/ 287 w 724"/>
              <a:gd name="T5" fmla="*/ 252 h 423"/>
              <a:gd name="T6" fmla="*/ 723 w 724"/>
              <a:gd name="T7" fmla="*/ 422 h 423"/>
            </a:gdLst>
            <a:ahLst/>
            <a:cxnLst>
              <a:cxn ang="0">
                <a:pos x="T0" y="T1"/>
              </a:cxn>
              <a:cxn ang="0">
                <a:pos x="T2" y="T3"/>
              </a:cxn>
              <a:cxn ang="0">
                <a:pos x="T4" y="T5"/>
              </a:cxn>
              <a:cxn ang="0">
                <a:pos x="T6" y="T7"/>
              </a:cxn>
            </a:cxnLst>
            <a:rect l="0" t="0" r="r" b="b"/>
            <a:pathLst>
              <a:path w="724" h="423">
                <a:moveTo>
                  <a:pt x="0" y="0"/>
                </a:moveTo>
                <a:lnTo>
                  <a:pt x="444" y="185"/>
                </a:lnTo>
                <a:lnTo>
                  <a:pt x="287" y="252"/>
                </a:lnTo>
                <a:lnTo>
                  <a:pt x="723" y="422"/>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57" name="Freeform 5"/>
          <p:cNvSpPr>
            <a:spLocks/>
          </p:cNvSpPr>
          <p:nvPr/>
        </p:nvSpPr>
        <p:spPr bwMode="auto">
          <a:xfrm>
            <a:off x="3019425" y="2557463"/>
            <a:ext cx="1293813" cy="757237"/>
          </a:xfrm>
          <a:custGeom>
            <a:avLst/>
            <a:gdLst>
              <a:gd name="T0" fmla="*/ 0 w 724"/>
              <a:gd name="T1" fmla="*/ 0 h 424"/>
              <a:gd name="T2" fmla="*/ 444 w 724"/>
              <a:gd name="T3" fmla="*/ 185 h 424"/>
              <a:gd name="T4" fmla="*/ 287 w 724"/>
              <a:gd name="T5" fmla="*/ 253 h 424"/>
              <a:gd name="T6" fmla="*/ 723 w 724"/>
              <a:gd name="T7" fmla="*/ 423 h 424"/>
            </a:gdLst>
            <a:ahLst/>
            <a:cxnLst>
              <a:cxn ang="0">
                <a:pos x="T0" y="T1"/>
              </a:cxn>
              <a:cxn ang="0">
                <a:pos x="T2" y="T3"/>
              </a:cxn>
              <a:cxn ang="0">
                <a:pos x="T4" y="T5"/>
              </a:cxn>
              <a:cxn ang="0">
                <a:pos x="T6" y="T7"/>
              </a:cxn>
            </a:cxnLst>
            <a:rect l="0" t="0" r="r" b="b"/>
            <a:pathLst>
              <a:path w="724" h="424">
                <a:moveTo>
                  <a:pt x="0" y="0"/>
                </a:moveTo>
                <a:lnTo>
                  <a:pt x="444" y="185"/>
                </a:lnTo>
                <a:lnTo>
                  <a:pt x="287" y="253"/>
                </a:lnTo>
                <a:lnTo>
                  <a:pt x="723" y="423"/>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58" name="Freeform 6"/>
          <p:cNvSpPr>
            <a:spLocks/>
          </p:cNvSpPr>
          <p:nvPr/>
        </p:nvSpPr>
        <p:spPr bwMode="auto">
          <a:xfrm>
            <a:off x="3127375" y="1803400"/>
            <a:ext cx="1295400" cy="755650"/>
          </a:xfrm>
          <a:custGeom>
            <a:avLst/>
            <a:gdLst>
              <a:gd name="T0" fmla="*/ 0 w 725"/>
              <a:gd name="T1" fmla="*/ 422 h 423"/>
              <a:gd name="T2" fmla="*/ 445 w 725"/>
              <a:gd name="T3" fmla="*/ 237 h 423"/>
              <a:gd name="T4" fmla="*/ 288 w 725"/>
              <a:gd name="T5" fmla="*/ 170 h 423"/>
              <a:gd name="T6" fmla="*/ 724 w 725"/>
              <a:gd name="T7" fmla="*/ 0 h 423"/>
            </a:gdLst>
            <a:ahLst/>
            <a:cxnLst>
              <a:cxn ang="0">
                <a:pos x="T0" y="T1"/>
              </a:cxn>
              <a:cxn ang="0">
                <a:pos x="T2" y="T3"/>
              </a:cxn>
              <a:cxn ang="0">
                <a:pos x="T4" y="T5"/>
              </a:cxn>
              <a:cxn ang="0">
                <a:pos x="T6" y="T7"/>
              </a:cxn>
            </a:cxnLst>
            <a:rect l="0" t="0" r="r" b="b"/>
            <a:pathLst>
              <a:path w="725" h="423">
                <a:moveTo>
                  <a:pt x="0" y="422"/>
                </a:moveTo>
                <a:lnTo>
                  <a:pt x="445" y="237"/>
                </a:lnTo>
                <a:lnTo>
                  <a:pt x="288" y="170"/>
                </a:lnTo>
                <a:lnTo>
                  <a:pt x="724"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59" name="Freeform 7"/>
          <p:cNvSpPr>
            <a:spLocks/>
          </p:cNvSpPr>
          <p:nvPr/>
        </p:nvSpPr>
        <p:spPr bwMode="auto">
          <a:xfrm>
            <a:off x="4849813" y="2557463"/>
            <a:ext cx="1293812" cy="757237"/>
          </a:xfrm>
          <a:custGeom>
            <a:avLst/>
            <a:gdLst>
              <a:gd name="T0" fmla="*/ 0 w 724"/>
              <a:gd name="T1" fmla="*/ 423 h 424"/>
              <a:gd name="T2" fmla="*/ 444 w 724"/>
              <a:gd name="T3" fmla="*/ 238 h 424"/>
              <a:gd name="T4" fmla="*/ 287 w 724"/>
              <a:gd name="T5" fmla="*/ 170 h 424"/>
              <a:gd name="T6" fmla="*/ 723 w 724"/>
              <a:gd name="T7" fmla="*/ 0 h 424"/>
            </a:gdLst>
            <a:ahLst/>
            <a:cxnLst>
              <a:cxn ang="0">
                <a:pos x="T0" y="T1"/>
              </a:cxn>
              <a:cxn ang="0">
                <a:pos x="T2" y="T3"/>
              </a:cxn>
              <a:cxn ang="0">
                <a:pos x="T4" y="T5"/>
              </a:cxn>
              <a:cxn ang="0">
                <a:pos x="T6" y="T7"/>
              </a:cxn>
            </a:cxnLst>
            <a:rect l="0" t="0" r="r" b="b"/>
            <a:pathLst>
              <a:path w="724" h="424">
                <a:moveTo>
                  <a:pt x="0" y="423"/>
                </a:moveTo>
                <a:lnTo>
                  <a:pt x="444" y="238"/>
                </a:lnTo>
                <a:lnTo>
                  <a:pt x="287" y="170"/>
                </a:lnTo>
                <a:lnTo>
                  <a:pt x="723"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77160"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5" y="1644650"/>
            <a:ext cx="109378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161"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5" y="2938463"/>
            <a:ext cx="1093788"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162"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775" y="2239963"/>
            <a:ext cx="1095375"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163"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850" y="2239963"/>
            <a:ext cx="1095375"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164" name="Rectangle 12"/>
          <p:cNvSpPr>
            <a:spLocks noChangeArrowheads="1"/>
          </p:cNvSpPr>
          <p:nvPr/>
        </p:nvSpPr>
        <p:spPr bwMode="auto">
          <a:xfrm>
            <a:off x="2671763" y="2582863"/>
            <a:ext cx="442912"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algn="ctr" defTabSz="1028700" eaLnBrk="0" fontAlgn="base" hangingPunct="0">
              <a:lnSpc>
                <a:spcPts val="1800"/>
              </a:lnSpc>
              <a:spcBef>
                <a:spcPct val="0"/>
              </a:spcBef>
              <a:spcAft>
                <a:spcPct val="0"/>
              </a:spcAft>
              <a:tabLst>
                <a:tab pos="514350" algn="l"/>
                <a:tab pos="1028700" algn="l"/>
                <a:tab pos="1543050" algn="l"/>
              </a:tabLst>
            </a:pPr>
            <a:r>
              <a:rPr lang="en-US" altLang="zh-CN" sz="16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77165" name="Rectangle 13"/>
          <p:cNvSpPr>
            <a:spLocks noChangeArrowheads="1"/>
          </p:cNvSpPr>
          <p:nvPr/>
        </p:nvSpPr>
        <p:spPr bwMode="auto">
          <a:xfrm>
            <a:off x="4470400" y="3281363"/>
            <a:ext cx="287338"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algn="ctr" defTabSz="1028700" eaLnBrk="0" fontAlgn="base" hangingPunct="0">
              <a:lnSpc>
                <a:spcPts val="1800"/>
              </a:lnSpc>
              <a:spcBef>
                <a:spcPct val="0"/>
              </a:spcBef>
              <a:spcAft>
                <a:spcPct val="0"/>
              </a:spcAft>
              <a:tabLst>
                <a:tab pos="514350" algn="l"/>
                <a:tab pos="1028700" algn="l"/>
                <a:tab pos="1543050" algn="l"/>
              </a:tabLst>
            </a:pPr>
            <a:r>
              <a:rPr lang="en-US" altLang="zh-CN" sz="1600" b="1">
                <a:solidFill>
                  <a:srgbClr val="FFFFFF"/>
                </a:solidFill>
                <a:effectLst>
                  <a:outerShdw blurRad="38100" dist="38100" dir="2700000" algn="tl">
                    <a:srgbClr val="C0C0C0"/>
                  </a:outerShdw>
                </a:effectLst>
                <a:latin typeface="Helvetica" pitchFamily="34" charset="0"/>
                <a:ea typeface="宋体" pitchFamily="2" charset="-122"/>
              </a:rPr>
              <a:t>D</a:t>
            </a:r>
          </a:p>
        </p:txBody>
      </p:sp>
      <p:sp>
        <p:nvSpPr>
          <p:cNvPr id="177166" name="Rectangle 14"/>
          <p:cNvSpPr>
            <a:spLocks noChangeArrowheads="1"/>
          </p:cNvSpPr>
          <p:nvPr/>
        </p:nvSpPr>
        <p:spPr bwMode="auto">
          <a:xfrm>
            <a:off x="4473575" y="1985963"/>
            <a:ext cx="265113"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algn="ctr" defTabSz="1028700" eaLnBrk="0" fontAlgn="base" hangingPunct="0">
              <a:lnSpc>
                <a:spcPts val="1800"/>
              </a:lnSpc>
              <a:spcBef>
                <a:spcPct val="0"/>
              </a:spcBef>
              <a:spcAft>
                <a:spcPct val="0"/>
              </a:spcAft>
              <a:tabLst>
                <a:tab pos="514350" algn="l"/>
                <a:tab pos="1028700" algn="l"/>
                <a:tab pos="1543050" algn="l"/>
              </a:tabLst>
            </a:pPr>
            <a:r>
              <a:rPr lang="en-US" altLang="zh-CN" sz="16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77167" name="Rectangle 15"/>
          <p:cNvSpPr>
            <a:spLocks noChangeArrowheads="1"/>
          </p:cNvSpPr>
          <p:nvPr/>
        </p:nvSpPr>
        <p:spPr bwMode="auto">
          <a:xfrm>
            <a:off x="6018213" y="2574925"/>
            <a:ext cx="4540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algn="ctr" defTabSz="1028700" eaLnBrk="0" fontAlgn="base" hangingPunct="0">
              <a:lnSpc>
                <a:spcPts val="1800"/>
              </a:lnSpc>
              <a:spcBef>
                <a:spcPct val="0"/>
              </a:spcBef>
              <a:spcAft>
                <a:spcPct val="0"/>
              </a:spcAft>
              <a:tabLst>
                <a:tab pos="514350" algn="l"/>
                <a:tab pos="1028700" algn="l"/>
                <a:tab pos="1543050" algn="l"/>
              </a:tabLst>
            </a:pPr>
            <a:r>
              <a:rPr lang="en-US" altLang="zh-CN" sz="16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77168" name="Line 16"/>
          <p:cNvSpPr>
            <a:spLocks noChangeShapeType="1"/>
          </p:cNvSpPr>
          <p:nvPr/>
        </p:nvSpPr>
        <p:spPr bwMode="auto">
          <a:xfrm flipH="1" flipV="1">
            <a:off x="4957763" y="2233613"/>
            <a:ext cx="646112" cy="323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69" name="Line 17"/>
          <p:cNvSpPr>
            <a:spLocks noChangeShapeType="1"/>
          </p:cNvSpPr>
          <p:nvPr/>
        </p:nvSpPr>
        <p:spPr bwMode="auto">
          <a:xfrm>
            <a:off x="3557588" y="2667000"/>
            <a:ext cx="646112" cy="322263"/>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70" name="Line 18"/>
          <p:cNvSpPr>
            <a:spLocks noChangeShapeType="1"/>
          </p:cNvSpPr>
          <p:nvPr/>
        </p:nvSpPr>
        <p:spPr bwMode="auto">
          <a:xfrm flipV="1">
            <a:off x="4957763" y="2601913"/>
            <a:ext cx="646112" cy="32385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71" name="Line 19"/>
          <p:cNvSpPr>
            <a:spLocks noChangeShapeType="1"/>
          </p:cNvSpPr>
          <p:nvPr/>
        </p:nvSpPr>
        <p:spPr bwMode="auto">
          <a:xfrm flipH="1">
            <a:off x="3557588" y="2281238"/>
            <a:ext cx="646112" cy="3206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72" name="Line 20"/>
          <p:cNvSpPr>
            <a:spLocks noChangeShapeType="1"/>
          </p:cNvSpPr>
          <p:nvPr/>
        </p:nvSpPr>
        <p:spPr bwMode="auto">
          <a:xfrm>
            <a:off x="5387975" y="1803400"/>
            <a:ext cx="646113" cy="32385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73" name="Line 21"/>
          <p:cNvSpPr>
            <a:spLocks noChangeShapeType="1"/>
          </p:cNvSpPr>
          <p:nvPr/>
        </p:nvSpPr>
        <p:spPr bwMode="auto">
          <a:xfrm flipH="1" flipV="1">
            <a:off x="3179763" y="3033713"/>
            <a:ext cx="646112" cy="32385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74" name="Line 22"/>
          <p:cNvSpPr>
            <a:spLocks noChangeShapeType="1"/>
          </p:cNvSpPr>
          <p:nvPr/>
        </p:nvSpPr>
        <p:spPr bwMode="auto">
          <a:xfrm flipH="1">
            <a:off x="5497513" y="2989263"/>
            <a:ext cx="644525" cy="32385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75" name="Line 23"/>
          <p:cNvSpPr>
            <a:spLocks noChangeShapeType="1"/>
          </p:cNvSpPr>
          <p:nvPr/>
        </p:nvSpPr>
        <p:spPr bwMode="auto">
          <a:xfrm flipV="1">
            <a:off x="3233738" y="1803400"/>
            <a:ext cx="647700" cy="32385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76" name="Freeform 24"/>
          <p:cNvSpPr>
            <a:spLocks/>
          </p:cNvSpPr>
          <p:nvPr/>
        </p:nvSpPr>
        <p:spPr bwMode="auto">
          <a:xfrm>
            <a:off x="1152525" y="4100513"/>
            <a:ext cx="885825" cy="1587"/>
          </a:xfrm>
          <a:custGeom>
            <a:avLst/>
            <a:gdLst>
              <a:gd name="T0" fmla="*/ 0 w 496"/>
              <a:gd name="T1" fmla="*/ 0 h 1"/>
              <a:gd name="T2" fmla="*/ 495 w 496"/>
              <a:gd name="T3" fmla="*/ 0 h 1"/>
            </a:gdLst>
            <a:ahLst/>
            <a:cxnLst>
              <a:cxn ang="0">
                <a:pos x="T0" y="T1"/>
              </a:cxn>
              <a:cxn ang="0">
                <a:pos x="T2" y="T3"/>
              </a:cxn>
            </a:cxnLst>
            <a:rect l="0" t="0" r="r" b="b"/>
            <a:pathLst>
              <a:path w="496" h="1">
                <a:moveTo>
                  <a:pt x="0" y="0"/>
                </a:moveTo>
                <a:lnTo>
                  <a:pt x="495" y="0"/>
                </a:lnTo>
              </a:path>
            </a:pathLst>
          </a:custGeom>
          <a:solidFill>
            <a:srgbClr val="FFD255"/>
          </a:solidFill>
          <a:ln w="50800" cap="rnd" cmpd="sng">
            <a:solidFill>
              <a:schemeClr val="accent2"/>
            </a:solidFill>
            <a:prstDash val="solid"/>
            <a:round/>
            <a:headEnd type="none" w="sm" len="sm"/>
            <a:tailEnd type="none" w="sm" len="sm"/>
          </a:ln>
          <a:effectLst>
            <a:outerShdw dist="35921" dir="2700000" algn="ctr" rotWithShape="0">
              <a:schemeClr val="bg2"/>
            </a:outerShdw>
          </a:effec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77" name="Freeform 25"/>
          <p:cNvSpPr>
            <a:spLocks/>
          </p:cNvSpPr>
          <p:nvPr/>
        </p:nvSpPr>
        <p:spPr bwMode="auto">
          <a:xfrm>
            <a:off x="7180263" y="4202113"/>
            <a:ext cx="542925" cy="1587"/>
          </a:xfrm>
          <a:custGeom>
            <a:avLst/>
            <a:gdLst>
              <a:gd name="T0" fmla="*/ 0 w 304"/>
              <a:gd name="T1" fmla="*/ 0 h 1"/>
              <a:gd name="T2" fmla="*/ 303 w 304"/>
              <a:gd name="T3" fmla="*/ 0 h 1"/>
            </a:gdLst>
            <a:ahLst/>
            <a:cxnLst>
              <a:cxn ang="0">
                <a:pos x="T0" y="T1"/>
              </a:cxn>
              <a:cxn ang="0">
                <a:pos x="T2" y="T3"/>
              </a:cxn>
            </a:cxnLst>
            <a:rect l="0" t="0" r="r" b="b"/>
            <a:pathLst>
              <a:path w="304" h="1">
                <a:moveTo>
                  <a:pt x="0" y="0"/>
                </a:moveTo>
                <a:lnTo>
                  <a:pt x="303" y="0"/>
                </a:lnTo>
              </a:path>
            </a:pathLst>
          </a:custGeom>
          <a:solidFill>
            <a:srgbClr val="FFD255"/>
          </a:solidFill>
          <a:ln w="50800" cap="rnd" cmpd="sng">
            <a:solidFill>
              <a:schemeClr val="accent2"/>
            </a:solidFill>
            <a:prstDash val="solid"/>
            <a:round/>
            <a:headEnd type="none" w="sm" len="sm"/>
            <a:tailEnd type="none" w="sm" len="sm"/>
          </a:ln>
          <a:effectLst>
            <a:outerShdw dist="35921" dir="2700000" algn="ctr" rotWithShape="0">
              <a:schemeClr val="bg2"/>
            </a:outerShdw>
          </a:effec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78" name="Freeform 26"/>
          <p:cNvSpPr>
            <a:spLocks/>
          </p:cNvSpPr>
          <p:nvPr/>
        </p:nvSpPr>
        <p:spPr bwMode="auto">
          <a:xfrm>
            <a:off x="2379663" y="4043363"/>
            <a:ext cx="1373187" cy="173037"/>
          </a:xfrm>
          <a:custGeom>
            <a:avLst/>
            <a:gdLst>
              <a:gd name="T0" fmla="*/ 0 w 769"/>
              <a:gd name="T1" fmla="*/ 0 h 97"/>
              <a:gd name="T2" fmla="*/ 432 w 769"/>
              <a:gd name="T3" fmla="*/ 0 h 97"/>
              <a:gd name="T4" fmla="*/ 336 w 769"/>
              <a:gd name="T5" fmla="*/ 96 h 97"/>
              <a:gd name="T6" fmla="*/ 768 w 769"/>
              <a:gd name="T7" fmla="*/ 96 h 97"/>
            </a:gdLst>
            <a:ahLst/>
            <a:cxnLst>
              <a:cxn ang="0">
                <a:pos x="T0" y="T1"/>
              </a:cxn>
              <a:cxn ang="0">
                <a:pos x="T2" y="T3"/>
              </a:cxn>
              <a:cxn ang="0">
                <a:pos x="T4" y="T5"/>
              </a:cxn>
              <a:cxn ang="0">
                <a:pos x="T6" y="T7"/>
              </a:cxn>
            </a:cxnLst>
            <a:rect l="0" t="0" r="r" b="b"/>
            <a:pathLst>
              <a:path w="769" h="97">
                <a:moveTo>
                  <a:pt x="0" y="0"/>
                </a:moveTo>
                <a:lnTo>
                  <a:pt x="432" y="0"/>
                </a:lnTo>
                <a:lnTo>
                  <a:pt x="336" y="96"/>
                </a:lnTo>
                <a:lnTo>
                  <a:pt x="768"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79" name="Freeform 27"/>
          <p:cNvSpPr>
            <a:spLocks/>
          </p:cNvSpPr>
          <p:nvPr/>
        </p:nvSpPr>
        <p:spPr bwMode="auto">
          <a:xfrm>
            <a:off x="3922713" y="4043363"/>
            <a:ext cx="1373187" cy="173037"/>
          </a:xfrm>
          <a:custGeom>
            <a:avLst/>
            <a:gdLst>
              <a:gd name="T0" fmla="*/ 0 w 769"/>
              <a:gd name="T1" fmla="*/ 0 h 97"/>
              <a:gd name="T2" fmla="*/ 432 w 769"/>
              <a:gd name="T3" fmla="*/ 0 h 97"/>
              <a:gd name="T4" fmla="*/ 336 w 769"/>
              <a:gd name="T5" fmla="*/ 96 h 97"/>
              <a:gd name="T6" fmla="*/ 768 w 769"/>
              <a:gd name="T7" fmla="*/ 96 h 97"/>
            </a:gdLst>
            <a:ahLst/>
            <a:cxnLst>
              <a:cxn ang="0">
                <a:pos x="T0" y="T1"/>
              </a:cxn>
              <a:cxn ang="0">
                <a:pos x="T2" y="T3"/>
              </a:cxn>
              <a:cxn ang="0">
                <a:pos x="T4" y="T5"/>
              </a:cxn>
              <a:cxn ang="0">
                <a:pos x="T6" y="T7"/>
              </a:cxn>
            </a:cxnLst>
            <a:rect l="0" t="0" r="r" b="b"/>
            <a:pathLst>
              <a:path w="769" h="97">
                <a:moveTo>
                  <a:pt x="0" y="0"/>
                </a:moveTo>
                <a:lnTo>
                  <a:pt x="432" y="0"/>
                </a:lnTo>
                <a:lnTo>
                  <a:pt x="336" y="96"/>
                </a:lnTo>
                <a:lnTo>
                  <a:pt x="768"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80" name="Freeform 28"/>
          <p:cNvSpPr>
            <a:spLocks/>
          </p:cNvSpPr>
          <p:nvPr/>
        </p:nvSpPr>
        <p:spPr bwMode="auto">
          <a:xfrm>
            <a:off x="5551488" y="4043363"/>
            <a:ext cx="1373187" cy="173037"/>
          </a:xfrm>
          <a:custGeom>
            <a:avLst/>
            <a:gdLst>
              <a:gd name="T0" fmla="*/ 0 w 769"/>
              <a:gd name="T1" fmla="*/ 0 h 97"/>
              <a:gd name="T2" fmla="*/ 432 w 769"/>
              <a:gd name="T3" fmla="*/ 0 h 97"/>
              <a:gd name="T4" fmla="*/ 336 w 769"/>
              <a:gd name="T5" fmla="*/ 96 h 97"/>
              <a:gd name="T6" fmla="*/ 768 w 769"/>
              <a:gd name="T7" fmla="*/ 96 h 97"/>
            </a:gdLst>
            <a:ahLst/>
            <a:cxnLst>
              <a:cxn ang="0">
                <a:pos x="T0" y="T1"/>
              </a:cxn>
              <a:cxn ang="0">
                <a:pos x="T2" y="T3"/>
              </a:cxn>
              <a:cxn ang="0">
                <a:pos x="T4" y="T5"/>
              </a:cxn>
              <a:cxn ang="0">
                <a:pos x="T6" y="T7"/>
              </a:cxn>
            </a:cxnLst>
            <a:rect l="0" t="0" r="r" b="b"/>
            <a:pathLst>
              <a:path w="769" h="97">
                <a:moveTo>
                  <a:pt x="0" y="0"/>
                </a:moveTo>
                <a:lnTo>
                  <a:pt x="432" y="0"/>
                </a:lnTo>
                <a:lnTo>
                  <a:pt x="336" y="96"/>
                </a:lnTo>
                <a:lnTo>
                  <a:pt x="768"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77181" name="Picture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025" y="3830638"/>
            <a:ext cx="92868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182" name="Picture 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350" y="3830638"/>
            <a:ext cx="92868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183" name="Picture 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25" y="3830638"/>
            <a:ext cx="92868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184"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175" y="3830638"/>
            <a:ext cx="92868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185" name="Line 33"/>
          <p:cNvSpPr>
            <a:spLocks noChangeShapeType="1"/>
          </p:cNvSpPr>
          <p:nvPr/>
        </p:nvSpPr>
        <p:spPr bwMode="auto">
          <a:xfrm flipH="1">
            <a:off x="2822575" y="5314950"/>
            <a:ext cx="671513" cy="0"/>
          </a:xfrm>
          <a:prstGeom prst="line">
            <a:avLst/>
          </a:prstGeom>
          <a:noFill/>
          <a:ln w="254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86" name="Line 34"/>
          <p:cNvSpPr>
            <a:spLocks noChangeShapeType="1"/>
          </p:cNvSpPr>
          <p:nvPr/>
        </p:nvSpPr>
        <p:spPr bwMode="auto">
          <a:xfrm flipH="1">
            <a:off x="4251325" y="4943475"/>
            <a:ext cx="78581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87" name="Line 35"/>
          <p:cNvSpPr>
            <a:spLocks noChangeShapeType="1"/>
          </p:cNvSpPr>
          <p:nvPr/>
        </p:nvSpPr>
        <p:spPr bwMode="auto">
          <a:xfrm>
            <a:off x="2708275" y="4943475"/>
            <a:ext cx="600075" cy="0"/>
          </a:xfrm>
          <a:prstGeom prst="line">
            <a:avLst/>
          </a:prstGeom>
          <a:noFill/>
          <a:ln w="254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88" name="Line 36"/>
          <p:cNvSpPr>
            <a:spLocks noChangeShapeType="1"/>
          </p:cNvSpPr>
          <p:nvPr/>
        </p:nvSpPr>
        <p:spPr bwMode="auto">
          <a:xfrm>
            <a:off x="4094163" y="5314950"/>
            <a:ext cx="85725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89" name="Line 37"/>
          <p:cNvSpPr>
            <a:spLocks noChangeShapeType="1"/>
          </p:cNvSpPr>
          <p:nvPr/>
        </p:nvSpPr>
        <p:spPr bwMode="auto">
          <a:xfrm flipH="1">
            <a:off x="1293813" y="4943475"/>
            <a:ext cx="67151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90" name="Line 38"/>
          <p:cNvSpPr>
            <a:spLocks noChangeShapeType="1"/>
          </p:cNvSpPr>
          <p:nvPr/>
        </p:nvSpPr>
        <p:spPr bwMode="auto">
          <a:xfrm>
            <a:off x="7423150" y="5300663"/>
            <a:ext cx="600075"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91" name="Line 39"/>
          <p:cNvSpPr>
            <a:spLocks noChangeShapeType="1"/>
          </p:cNvSpPr>
          <p:nvPr/>
        </p:nvSpPr>
        <p:spPr bwMode="auto">
          <a:xfrm>
            <a:off x="7723188" y="3743325"/>
            <a:ext cx="0" cy="885825"/>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92" name="Rectangle 40"/>
          <p:cNvSpPr>
            <a:spLocks noChangeArrowheads="1"/>
          </p:cNvSpPr>
          <p:nvPr/>
        </p:nvSpPr>
        <p:spPr bwMode="auto">
          <a:xfrm>
            <a:off x="3651250" y="4086225"/>
            <a:ext cx="301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138"/>
              </a:lnSpc>
              <a:spcBef>
                <a:spcPct val="0"/>
              </a:spcBef>
              <a:spcAft>
                <a:spcPct val="0"/>
              </a:spcAft>
              <a:tabLst>
                <a:tab pos="514350" algn="l"/>
                <a:tab pos="1028700" algn="l"/>
                <a:tab pos="1543050" algn="l"/>
              </a:tabLst>
            </a:pPr>
            <a:r>
              <a:rPr lang="en-US" altLang="zh-CN" sz="16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77193" name="Rectangle 41"/>
          <p:cNvSpPr>
            <a:spLocks noChangeArrowheads="1"/>
          </p:cNvSpPr>
          <p:nvPr/>
        </p:nvSpPr>
        <p:spPr bwMode="auto">
          <a:xfrm>
            <a:off x="5251450" y="4086225"/>
            <a:ext cx="301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138"/>
              </a:lnSpc>
              <a:spcBef>
                <a:spcPct val="0"/>
              </a:spcBef>
              <a:spcAft>
                <a:spcPct val="0"/>
              </a:spcAft>
              <a:tabLst>
                <a:tab pos="514350" algn="l"/>
                <a:tab pos="1028700" algn="l"/>
                <a:tab pos="1543050" algn="l"/>
              </a:tabLst>
            </a:pPr>
            <a:r>
              <a:rPr lang="en-US" altLang="zh-CN" sz="16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77194" name="Rectangle 42"/>
          <p:cNvSpPr>
            <a:spLocks noChangeArrowheads="1"/>
          </p:cNvSpPr>
          <p:nvPr/>
        </p:nvSpPr>
        <p:spPr bwMode="auto">
          <a:xfrm>
            <a:off x="6823075" y="4071938"/>
            <a:ext cx="27146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138"/>
              </a:lnSpc>
              <a:spcBef>
                <a:spcPct val="0"/>
              </a:spcBef>
              <a:spcAft>
                <a:spcPct val="0"/>
              </a:spcAft>
              <a:tabLst>
                <a:tab pos="514350" algn="l"/>
                <a:tab pos="1028700" algn="l"/>
                <a:tab pos="1543050" algn="l"/>
              </a:tabLst>
            </a:pPr>
            <a:r>
              <a:rPr lang="en-US" altLang="zh-CN" sz="16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77195" name="Rectangle 43"/>
          <p:cNvSpPr>
            <a:spLocks noChangeArrowheads="1"/>
          </p:cNvSpPr>
          <p:nvPr/>
        </p:nvSpPr>
        <p:spPr bwMode="auto">
          <a:xfrm>
            <a:off x="2136775" y="4086225"/>
            <a:ext cx="301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138"/>
              </a:lnSpc>
              <a:spcBef>
                <a:spcPct val="0"/>
              </a:spcBef>
              <a:spcAft>
                <a:spcPct val="0"/>
              </a:spcAft>
              <a:tabLst>
                <a:tab pos="514350" algn="l"/>
                <a:tab pos="1028700" algn="l"/>
                <a:tab pos="1543050" algn="l"/>
              </a:tabLst>
            </a:pPr>
            <a:r>
              <a:rPr lang="en-US" altLang="zh-CN" sz="1600" b="1">
                <a:solidFill>
                  <a:srgbClr val="FFFFFF"/>
                </a:solidFill>
                <a:effectLst>
                  <a:outerShdw blurRad="38100" dist="38100" dir="2700000" algn="tl">
                    <a:srgbClr val="C0C0C0"/>
                  </a:outerShdw>
                </a:effectLst>
                <a:latin typeface="Helvetica" pitchFamily="34" charset="0"/>
                <a:ea typeface="宋体" pitchFamily="2" charset="-122"/>
              </a:rPr>
              <a:t>D</a:t>
            </a:r>
          </a:p>
        </p:txBody>
      </p:sp>
      <p:sp>
        <p:nvSpPr>
          <p:cNvPr id="177196" name="Line 44"/>
          <p:cNvSpPr>
            <a:spLocks noChangeShapeType="1"/>
          </p:cNvSpPr>
          <p:nvPr/>
        </p:nvSpPr>
        <p:spPr bwMode="auto">
          <a:xfrm>
            <a:off x="5922963" y="4943475"/>
            <a:ext cx="600075" cy="0"/>
          </a:xfrm>
          <a:prstGeom prst="line">
            <a:avLst/>
          </a:prstGeom>
          <a:noFill/>
          <a:ln w="254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97" name="Line 45"/>
          <p:cNvSpPr>
            <a:spLocks noChangeShapeType="1"/>
          </p:cNvSpPr>
          <p:nvPr/>
        </p:nvSpPr>
        <p:spPr bwMode="auto">
          <a:xfrm flipH="1">
            <a:off x="5880100" y="5300663"/>
            <a:ext cx="671513" cy="0"/>
          </a:xfrm>
          <a:prstGeom prst="line">
            <a:avLst/>
          </a:prstGeom>
          <a:noFill/>
          <a:ln w="254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198" name="Rectangle 46"/>
          <p:cNvSpPr>
            <a:spLocks noChangeArrowheads="1"/>
          </p:cNvSpPr>
          <p:nvPr/>
        </p:nvSpPr>
        <p:spPr bwMode="auto">
          <a:xfrm>
            <a:off x="1871663" y="4651375"/>
            <a:ext cx="928687" cy="84296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Routing</a:t>
            </a:r>
          </a:p>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Table</a:t>
            </a:r>
          </a:p>
        </p:txBody>
      </p:sp>
      <p:sp>
        <p:nvSpPr>
          <p:cNvPr id="177199" name="Rectangle 47"/>
          <p:cNvSpPr>
            <a:spLocks noChangeArrowheads="1"/>
          </p:cNvSpPr>
          <p:nvPr/>
        </p:nvSpPr>
        <p:spPr bwMode="auto">
          <a:xfrm>
            <a:off x="3328988" y="4651375"/>
            <a:ext cx="928687" cy="84296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Routing</a:t>
            </a:r>
          </a:p>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Table</a:t>
            </a:r>
          </a:p>
        </p:txBody>
      </p:sp>
      <p:sp>
        <p:nvSpPr>
          <p:cNvPr id="177200" name="Rectangle 48"/>
          <p:cNvSpPr>
            <a:spLocks noChangeArrowheads="1"/>
          </p:cNvSpPr>
          <p:nvPr/>
        </p:nvSpPr>
        <p:spPr bwMode="auto">
          <a:xfrm>
            <a:off x="4957763" y="4651375"/>
            <a:ext cx="928687" cy="84296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Routing</a:t>
            </a:r>
          </a:p>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Table</a:t>
            </a:r>
          </a:p>
        </p:txBody>
      </p:sp>
      <p:sp>
        <p:nvSpPr>
          <p:cNvPr id="177201" name="Rectangle 49"/>
          <p:cNvSpPr>
            <a:spLocks noChangeArrowheads="1"/>
          </p:cNvSpPr>
          <p:nvPr/>
        </p:nvSpPr>
        <p:spPr bwMode="auto">
          <a:xfrm>
            <a:off x="6500813" y="4651375"/>
            <a:ext cx="928687" cy="84296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Routing</a:t>
            </a:r>
          </a:p>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Table</a:t>
            </a:r>
          </a:p>
        </p:txBody>
      </p:sp>
      <p:sp>
        <p:nvSpPr>
          <p:cNvPr id="177202" name="Line 50"/>
          <p:cNvSpPr>
            <a:spLocks noChangeShapeType="1"/>
          </p:cNvSpPr>
          <p:nvPr/>
        </p:nvSpPr>
        <p:spPr bwMode="auto">
          <a:xfrm>
            <a:off x="1122363" y="3743325"/>
            <a:ext cx="0" cy="885825"/>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77203" name="Rectangle 51"/>
          <p:cNvSpPr>
            <a:spLocks noChangeArrowheads="1"/>
          </p:cNvSpPr>
          <p:nvPr/>
        </p:nvSpPr>
        <p:spPr bwMode="auto">
          <a:xfrm>
            <a:off x="201613" y="2982913"/>
            <a:ext cx="2695575" cy="566737"/>
          </a:xfrm>
          <a:prstGeom prst="rect">
            <a:avLst/>
          </a:prstGeom>
          <a:solidFill>
            <a:srgbClr val="CAD2DC"/>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Distance—How far</a:t>
            </a:r>
            <a:br>
              <a:rPr lang="en-US" altLang="zh-CN" sz="1600" b="1">
                <a:solidFill>
                  <a:srgbClr val="000000"/>
                </a:solidFill>
                <a:latin typeface="Helvetica" pitchFamily="34" charset="0"/>
                <a:ea typeface="宋体" pitchFamily="2" charset="-122"/>
              </a:rPr>
            </a:br>
            <a:r>
              <a:rPr lang="en-US" altLang="zh-CN" sz="1600" b="1">
                <a:solidFill>
                  <a:srgbClr val="000000"/>
                </a:solidFill>
                <a:latin typeface="Helvetica" pitchFamily="34" charset="0"/>
                <a:ea typeface="宋体" pitchFamily="2" charset="-122"/>
              </a:rPr>
              <a:t>Vector—In which direction</a:t>
            </a:r>
          </a:p>
        </p:txBody>
      </p:sp>
    </p:spTree>
    <p:extLst>
      <p:ext uri="{BB962C8B-B14F-4D97-AF65-F5344CB8AC3E}">
        <p14:creationId xmlns:p14="http://schemas.microsoft.com/office/powerpoint/2010/main" val="341659000"/>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Freeform 2"/>
          <p:cNvSpPr>
            <a:spLocks/>
          </p:cNvSpPr>
          <p:nvPr/>
        </p:nvSpPr>
        <p:spPr bwMode="auto">
          <a:xfrm>
            <a:off x="61087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23" name="Freeform 3"/>
          <p:cNvSpPr>
            <a:spLocks/>
          </p:cNvSpPr>
          <p:nvPr/>
        </p:nvSpPr>
        <p:spPr bwMode="auto">
          <a:xfrm>
            <a:off x="3454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24" name="Freeform 4"/>
          <p:cNvSpPr>
            <a:spLocks/>
          </p:cNvSpPr>
          <p:nvPr/>
        </p:nvSpPr>
        <p:spPr bwMode="auto">
          <a:xfrm>
            <a:off x="787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25" name="Rectangle 5"/>
          <p:cNvSpPr>
            <a:spLocks noGrp="1" noChangeArrowheads="1"/>
          </p:cNvSpPr>
          <p:nvPr>
            <p:ph type="title"/>
          </p:nvPr>
        </p:nvSpPr>
        <p:spPr>
          <a:noFill/>
          <a:ln/>
          <a:effectLst>
            <a:outerShdw dist="28398" dir="3806097" algn="ctr" rotWithShape="0">
              <a:schemeClr val="bg2"/>
            </a:outerShdw>
          </a:effectLst>
        </p:spPr>
        <p:txBody>
          <a:bodyPr lIns="82153" tIns="41076" rIns="82153" bIns="41076"/>
          <a:lstStyle/>
          <a:p>
            <a:pPr defTabSz="915988"/>
            <a:r>
              <a:rPr lang="en-US" altLang="zh-CN">
                <a:latin typeface="Helvetica" pitchFamily="34" charset="0"/>
                <a:ea typeface="宋体" pitchFamily="2" charset="-122"/>
              </a:rPr>
              <a:t>Poison Reverse（</a:t>
            </a:r>
            <a:r>
              <a:rPr lang="zh-CN" altLang="en-US">
                <a:latin typeface="Helvetica" pitchFamily="34" charset="0"/>
                <a:ea typeface="宋体" pitchFamily="2" charset="-122"/>
              </a:rPr>
              <a:t>毒性逆转）</a:t>
            </a:r>
          </a:p>
        </p:txBody>
      </p:sp>
      <p:sp>
        <p:nvSpPr>
          <p:cNvPr id="184326" name="Rectangle 6"/>
          <p:cNvSpPr>
            <a:spLocks noGrp="1" noChangeArrowheads="1"/>
          </p:cNvSpPr>
          <p:nvPr>
            <p:ph type="body" sz="half" idx="2"/>
          </p:nvPr>
        </p:nvSpPr>
        <p:spPr>
          <a:xfrm>
            <a:off x="468313" y="5229225"/>
            <a:ext cx="8226425" cy="811213"/>
          </a:xfrm>
          <a:noFill/>
          <a:ln/>
        </p:spPr>
        <p:txBody>
          <a:bodyPr lIns="82153" tIns="41076" rIns="82153" bIns="41076" anchor="ctr" anchorCtr="1"/>
          <a:lstStyle/>
          <a:p>
            <a:pPr marL="0" indent="0" defTabSz="915988"/>
            <a:r>
              <a:rPr lang="zh-CN" altLang="en-US" sz="2000">
                <a:latin typeface="Helvetica" pitchFamily="34" charset="0"/>
                <a:ea typeface="宋体" pitchFamily="2" charset="-122"/>
              </a:rPr>
              <a:t>反转毒杀可以超越水平分割</a:t>
            </a:r>
          </a:p>
        </p:txBody>
      </p:sp>
      <p:sp>
        <p:nvSpPr>
          <p:cNvPr id="184327" name="Line 7"/>
          <p:cNvSpPr>
            <a:spLocks noChangeShapeType="1"/>
          </p:cNvSpPr>
          <p:nvPr/>
        </p:nvSpPr>
        <p:spPr bwMode="auto">
          <a:xfrm>
            <a:off x="700088" y="2100263"/>
            <a:ext cx="614362"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28" name="Line 8"/>
          <p:cNvSpPr>
            <a:spLocks noChangeShapeType="1"/>
          </p:cNvSpPr>
          <p:nvPr/>
        </p:nvSpPr>
        <p:spPr bwMode="auto">
          <a:xfrm>
            <a:off x="7658100" y="2100263"/>
            <a:ext cx="614363"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29" name="Freeform 9"/>
          <p:cNvSpPr>
            <a:spLocks/>
          </p:cNvSpPr>
          <p:nvPr/>
        </p:nvSpPr>
        <p:spPr bwMode="auto">
          <a:xfrm>
            <a:off x="20859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30" name="Freeform 10"/>
          <p:cNvSpPr>
            <a:spLocks/>
          </p:cNvSpPr>
          <p:nvPr/>
        </p:nvSpPr>
        <p:spPr bwMode="auto">
          <a:xfrm>
            <a:off x="48291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84331"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32"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33"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34" name="Rectangle 14"/>
          <p:cNvSpPr>
            <a:spLocks noChangeArrowheads="1"/>
          </p:cNvSpPr>
          <p:nvPr/>
        </p:nvSpPr>
        <p:spPr bwMode="auto">
          <a:xfrm>
            <a:off x="168592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84335" name="Rectangle 15"/>
          <p:cNvSpPr>
            <a:spLocks noChangeArrowheads="1"/>
          </p:cNvSpPr>
          <p:nvPr/>
        </p:nvSpPr>
        <p:spPr bwMode="auto">
          <a:xfrm>
            <a:off x="4341813"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84336" name="Rectangle 16"/>
          <p:cNvSpPr>
            <a:spLocks noChangeArrowheads="1"/>
          </p:cNvSpPr>
          <p:nvPr/>
        </p:nvSpPr>
        <p:spPr bwMode="auto">
          <a:xfrm>
            <a:off x="701357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84337" name="Rectangle 17"/>
          <p:cNvSpPr>
            <a:spLocks noChangeArrowheads="1"/>
          </p:cNvSpPr>
          <p:nvPr/>
        </p:nvSpPr>
        <p:spPr bwMode="auto">
          <a:xfrm>
            <a:off x="18573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184338" name="Rectangle 18"/>
          <p:cNvSpPr>
            <a:spLocks noChangeArrowheads="1"/>
          </p:cNvSpPr>
          <p:nvPr/>
        </p:nvSpPr>
        <p:spPr bwMode="auto">
          <a:xfrm>
            <a:off x="2800350" y="1579563"/>
            <a:ext cx="124301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84339" name="Rectangle 19"/>
          <p:cNvSpPr>
            <a:spLocks noChangeArrowheads="1"/>
          </p:cNvSpPr>
          <p:nvPr/>
        </p:nvSpPr>
        <p:spPr bwMode="auto">
          <a:xfrm>
            <a:off x="527208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84340" name="Rectangle 20"/>
          <p:cNvSpPr>
            <a:spLocks noChangeArrowheads="1"/>
          </p:cNvSpPr>
          <p:nvPr/>
        </p:nvSpPr>
        <p:spPr bwMode="auto">
          <a:xfrm>
            <a:off x="7815263"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84341" name="Rectangle 21"/>
          <p:cNvSpPr>
            <a:spLocks noChangeArrowheads="1"/>
          </p:cNvSpPr>
          <p:nvPr/>
        </p:nvSpPr>
        <p:spPr bwMode="auto">
          <a:xfrm>
            <a:off x="811213"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4342" name="Rectangle 22"/>
          <p:cNvSpPr>
            <a:spLocks noChangeArrowheads="1"/>
          </p:cNvSpPr>
          <p:nvPr/>
        </p:nvSpPr>
        <p:spPr bwMode="auto">
          <a:xfrm>
            <a:off x="2439988"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4343" name="Rectangle 23"/>
          <p:cNvSpPr>
            <a:spLocks noChangeArrowheads="1"/>
          </p:cNvSpPr>
          <p:nvPr/>
        </p:nvSpPr>
        <p:spPr bwMode="auto">
          <a:xfrm>
            <a:off x="349726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4344" name="Rectangle 24"/>
          <p:cNvSpPr>
            <a:spLocks noChangeArrowheads="1"/>
          </p:cNvSpPr>
          <p:nvPr/>
        </p:nvSpPr>
        <p:spPr bwMode="auto">
          <a:xfrm>
            <a:off x="5083175"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84345" name="Rectangle 25"/>
          <p:cNvSpPr>
            <a:spLocks noChangeArrowheads="1"/>
          </p:cNvSpPr>
          <p:nvPr/>
        </p:nvSpPr>
        <p:spPr bwMode="auto">
          <a:xfrm>
            <a:off x="6134100"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4346" name="Rectangle 26"/>
          <p:cNvSpPr>
            <a:spLocks noChangeArrowheads="1"/>
          </p:cNvSpPr>
          <p:nvPr/>
        </p:nvSpPr>
        <p:spPr bwMode="auto">
          <a:xfrm>
            <a:off x="772001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4347" name="Rectangle 27"/>
          <p:cNvSpPr>
            <a:spLocks noChangeArrowheads="1"/>
          </p:cNvSpPr>
          <p:nvPr/>
        </p:nvSpPr>
        <p:spPr bwMode="auto">
          <a:xfrm>
            <a:off x="8129588" y="1793875"/>
            <a:ext cx="51435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effectLst>
                  <a:outerShdw blurRad="38100" dist="38100" dir="2700000" algn="tl">
                    <a:srgbClr val="C0C0C0"/>
                  </a:outerShdw>
                </a:effectLst>
                <a:latin typeface="Helvetica" pitchFamily="34" charset="0"/>
                <a:ea typeface="宋体" pitchFamily="2" charset="-122"/>
              </a:rPr>
              <a:t>X</a:t>
            </a:r>
          </a:p>
        </p:txBody>
      </p:sp>
      <p:grpSp>
        <p:nvGrpSpPr>
          <p:cNvPr id="184348" name="Group 28"/>
          <p:cNvGrpSpPr>
            <a:grpSpLocks/>
          </p:cNvGrpSpPr>
          <p:nvPr/>
        </p:nvGrpSpPr>
        <p:grpSpPr bwMode="auto">
          <a:xfrm>
            <a:off x="401638" y="3171825"/>
            <a:ext cx="7800975" cy="1773238"/>
            <a:chOff x="253" y="1998"/>
            <a:chExt cx="4914" cy="1117"/>
          </a:xfrm>
        </p:grpSpPr>
        <p:sp>
          <p:nvSpPr>
            <p:cNvPr id="184349" name="Rectangle 29"/>
            <p:cNvSpPr>
              <a:spLocks noChangeArrowheads="1"/>
            </p:cNvSpPr>
            <p:nvPr/>
          </p:nvSpPr>
          <p:spPr bwMode="auto">
            <a:xfrm>
              <a:off x="3848" y="2007"/>
              <a:ext cx="1242"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84350" name="Rectangle 30"/>
            <p:cNvSpPr>
              <a:spLocks noChangeArrowheads="1"/>
            </p:cNvSpPr>
            <p:nvPr/>
          </p:nvSpPr>
          <p:spPr bwMode="auto">
            <a:xfrm>
              <a:off x="3848" y="2219"/>
              <a:ext cx="495"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51" name="Rectangle 31"/>
            <p:cNvSpPr>
              <a:spLocks noChangeArrowheads="1"/>
            </p:cNvSpPr>
            <p:nvPr/>
          </p:nvSpPr>
          <p:spPr bwMode="auto">
            <a:xfrm>
              <a:off x="4343" y="2219"/>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52" name="Rectangle 32"/>
            <p:cNvSpPr>
              <a:spLocks noChangeArrowheads="1"/>
            </p:cNvSpPr>
            <p:nvPr/>
          </p:nvSpPr>
          <p:spPr bwMode="auto">
            <a:xfrm>
              <a:off x="3813" y="2213"/>
              <a:ext cx="597"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84353" name="Rectangle 33"/>
            <p:cNvSpPr>
              <a:spLocks noChangeArrowheads="1"/>
            </p:cNvSpPr>
            <p:nvPr/>
          </p:nvSpPr>
          <p:spPr bwMode="auto">
            <a:xfrm>
              <a:off x="3848" y="2435"/>
              <a:ext cx="48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54" name="Rectangle 34"/>
            <p:cNvSpPr>
              <a:spLocks noChangeArrowheads="1"/>
            </p:cNvSpPr>
            <p:nvPr/>
          </p:nvSpPr>
          <p:spPr bwMode="auto">
            <a:xfrm>
              <a:off x="3851" y="2651"/>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55" name="Rectangle 35"/>
            <p:cNvSpPr>
              <a:spLocks noChangeArrowheads="1"/>
            </p:cNvSpPr>
            <p:nvPr/>
          </p:nvSpPr>
          <p:spPr bwMode="auto">
            <a:xfrm>
              <a:off x="3851" y="2867"/>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84356" name="Group 36"/>
            <p:cNvGrpSpPr>
              <a:grpSpLocks/>
            </p:cNvGrpSpPr>
            <p:nvPr/>
          </p:nvGrpSpPr>
          <p:grpSpPr bwMode="auto">
            <a:xfrm>
              <a:off x="4343" y="2230"/>
              <a:ext cx="380" cy="885"/>
              <a:chOff x="3860" y="1982"/>
              <a:chExt cx="338" cy="787"/>
            </a:xfrm>
          </p:grpSpPr>
          <p:sp>
            <p:nvSpPr>
              <p:cNvPr id="184357" name="Rectangle 37"/>
              <p:cNvSpPr>
                <a:spLocks noChangeArrowheads="1"/>
              </p:cNvSpPr>
              <p:nvPr/>
            </p:nvSpPr>
            <p:spPr bwMode="auto">
              <a:xfrm>
                <a:off x="3860" y="2164"/>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58" name="Rectangle 38"/>
              <p:cNvSpPr>
                <a:spLocks noChangeArrowheads="1"/>
              </p:cNvSpPr>
              <p:nvPr/>
            </p:nvSpPr>
            <p:spPr bwMode="auto">
              <a:xfrm>
                <a:off x="3860" y="2356"/>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59" name="Rectangle 39"/>
              <p:cNvSpPr>
                <a:spLocks noChangeArrowheads="1"/>
              </p:cNvSpPr>
              <p:nvPr/>
            </p:nvSpPr>
            <p:spPr bwMode="auto">
              <a:xfrm>
                <a:off x="3860" y="2548"/>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84360" name="Group 40"/>
              <p:cNvGrpSpPr>
                <a:grpSpLocks/>
              </p:cNvGrpSpPr>
              <p:nvPr/>
            </p:nvGrpSpPr>
            <p:grpSpPr bwMode="auto">
              <a:xfrm>
                <a:off x="3894" y="1982"/>
                <a:ext cx="304" cy="787"/>
                <a:chOff x="3894" y="1982"/>
                <a:chExt cx="304" cy="787"/>
              </a:xfrm>
            </p:grpSpPr>
            <p:sp>
              <p:nvSpPr>
                <p:cNvPr id="184361" name="Rectangle 41"/>
                <p:cNvSpPr>
                  <a:spLocks noChangeArrowheads="1"/>
                </p:cNvSpPr>
                <p:nvPr/>
              </p:nvSpPr>
              <p:spPr bwMode="auto">
                <a:xfrm>
                  <a:off x="3894" y="1982"/>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4362" name="Rectangle 42"/>
                <p:cNvSpPr>
                  <a:spLocks noChangeArrowheads="1"/>
                </p:cNvSpPr>
                <p:nvPr/>
              </p:nvSpPr>
              <p:spPr bwMode="auto">
                <a:xfrm>
                  <a:off x="3894" y="2166"/>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4363" name="Rectangle 43"/>
                <p:cNvSpPr>
                  <a:spLocks noChangeArrowheads="1"/>
                </p:cNvSpPr>
                <p:nvPr/>
              </p:nvSpPr>
              <p:spPr bwMode="auto">
                <a:xfrm>
                  <a:off x="3894" y="2358"/>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4364" name="Rectangle 44"/>
                <p:cNvSpPr>
                  <a:spLocks noChangeArrowheads="1"/>
                </p:cNvSpPr>
                <p:nvPr/>
              </p:nvSpPr>
              <p:spPr bwMode="auto">
                <a:xfrm>
                  <a:off x="3894" y="2550"/>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grpSp>
        </p:grpSp>
        <p:sp>
          <p:nvSpPr>
            <p:cNvPr id="184365" name="Rectangle 45"/>
            <p:cNvSpPr>
              <a:spLocks noChangeArrowheads="1"/>
            </p:cNvSpPr>
            <p:nvPr/>
          </p:nvSpPr>
          <p:spPr bwMode="auto">
            <a:xfrm>
              <a:off x="4721" y="2219"/>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66" name="Rectangle 46"/>
            <p:cNvSpPr>
              <a:spLocks noChangeArrowheads="1"/>
            </p:cNvSpPr>
            <p:nvPr/>
          </p:nvSpPr>
          <p:spPr bwMode="auto">
            <a:xfrm>
              <a:off x="4721" y="2435"/>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67" name="Rectangle 47"/>
            <p:cNvSpPr>
              <a:spLocks noChangeArrowheads="1"/>
            </p:cNvSpPr>
            <p:nvPr/>
          </p:nvSpPr>
          <p:spPr bwMode="auto">
            <a:xfrm>
              <a:off x="4721" y="2651"/>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84368" name="Rectangle 48"/>
            <p:cNvSpPr>
              <a:spLocks noChangeArrowheads="1"/>
            </p:cNvSpPr>
            <p:nvPr/>
          </p:nvSpPr>
          <p:spPr bwMode="auto">
            <a:xfrm>
              <a:off x="4721" y="2867"/>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84369" name="Rectangle 49"/>
            <p:cNvSpPr>
              <a:spLocks noChangeArrowheads="1"/>
            </p:cNvSpPr>
            <p:nvPr/>
          </p:nvSpPr>
          <p:spPr bwMode="auto">
            <a:xfrm>
              <a:off x="3808" y="2867"/>
              <a:ext cx="59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84370" name="Rectangle 50"/>
            <p:cNvSpPr>
              <a:spLocks noChangeArrowheads="1"/>
            </p:cNvSpPr>
            <p:nvPr/>
          </p:nvSpPr>
          <p:spPr bwMode="auto">
            <a:xfrm>
              <a:off x="3808" y="2651"/>
              <a:ext cx="59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84371" name="Rectangle 51"/>
            <p:cNvSpPr>
              <a:spLocks noChangeArrowheads="1"/>
            </p:cNvSpPr>
            <p:nvPr/>
          </p:nvSpPr>
          <p:spPr bwMode="auto">
            <a:xfrm>
              <a:off x="3813" y="2429"/>
              <a:ext cx="59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84372" name="Rectangle 52"/>
            <p:cNvSpPr>
              <a:spLocks noChangeArrowheads="1"/>
            </p:cNvSpPr>
            <p:nvPr/>
          </p:nvSpPr>
          <p:spPr bwMode="auto">
            <a:xfrm>
              <a:off x="4799" y="2224"/>
              <a:ext cx="201"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4373" name="Rectangle 53"/>
            <p:cNvSpPr>
              <a:spLocks noChangeArrowheads="1"/>
            </p:cNvSpPr>
            <p:nvPr/>
          </p:nvSpPr>
          <p:spPr bwMode="auto">
            <a:xfrm>
              <a:off x="4672" y="2433"/>
              <a:ext cx="4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en-US" altLang="zh-CN" sz="1400" b="1">
                  <a:solidFill>
                    <a:srgbClr val="D00E2E"/>
                  </a:solidFill>
                  <a:latin typeface="Helvetica" pitchFamily="34" charset="0"/>
                  <a:ea typeface="宋体" pitchFamily="2" charset="-122"/>
                </a:rPr>
                <a:t>Infinity</a:t>
              </a:r>
            </a:p>
          </p:txBody>
        </p:sp>
        <p:sp>
          <p:nvSpPr>
            <p:cNvPr id="184374" name="Rectangle 54"/>
            <p:cNvSpPr>
              <a:spLocks noChangeArrowheads="1"/>
            </p:cNvSpPr>
            <p:nvPr/>
          </p:nvSpPr>
          <p:spPr bwMode="auto">
            <a:xfrm>
              <a:off x="508" y="1998"/>
              <a:ext cx="124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84375" name="Rectangle 55"/>
            <p:cNvSpPr>
              <a:spLocks noChangeArrowheads="1"/>
            </p:cNvSpPr>
            <p:nvPr/>
          </p:nvSpPr>
          <p:spPr bwMode="auto">
            <a:xfrm>
              <a:off x="508" y="2210"/>
              <a:ext cx="49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76" name="Rectangle 56"/>
            <p:cNvSpPr>
              <a:spLocks noChangeArrowheads="1"/>
            </p:cNvSpPr>
            <p:nvPr/>
          </p:nvSpPr>
          <p:spPr bwMode="auto">
            <a:xfrm>
              <a:off x="1004" y="221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77" name="Rectangle 57"/>
            <p:cNvSpPr>
              <a:spLocks noChangeArrowheads="1"/>
            </p:cNvSpPr>
            <p:nvPr/>
          </p:nvSpPr>
          <p:spPr bwMode="auto">
            <a:xfrm>
              <a:off x="258" y="2204"/>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84378" name="Rectangle 58"/>
            <p:cNvSpPr>
              <a:spLocks noChangeArrowheads="1"/>
            </p:cNvSpPr>
            <p:nvPr/>
          </p:nvSpPr>
          <p:spPr bwMode="auto">
            <a:xfrm>
              <a:off x="508" y="2426"/>
              <a:ext cx="487"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79" name="Rectangle 59"/>
            <p:cNvSpPr>
              <a:spLocks noChangeArrowheads="1"/>
            </p:cNvSpPr>
            <p:nvPr/>
          </p:nvSpPr>
          <p:spPr bwMode="auto">
            <a:xfrm>
              <a:off x="512" y="2642"/>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80" name="Rectangle 60"/>
            <p:cNvSpPr>
              <a:spLocks noChangeArrowheads="1"/>
            </p:cNvSpPr>
            <p:nvPr/>
          </p:nvSpPr>
          <p:spPr bwMode="auto">
            <a:xfrm>
              <a:off x="512" y="2858"/>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81" name="Rectangle 61"/>
            <p:cNvSpPr>
              <a:spLocks noChangeArrowheads="1"/>
            </p:cNvSpPr>
            <p:nvPr/>
          </p:nvSpPr>
          <p:spPr bwMode="auto">
            <a:xfrm>
              <a:off x="1004" y="242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82" name="Rectangle 62"/>
            <p:cNvSpPr>
              <a:spLocks noChangeArrowheads="1"/>
            </p:cNvSpPr>
            <p:nvPr/>
          </p:nvSpPr>
          <p:spPr bwMode="auto">
            <a:xfrm>
              <a:off x="1004" y="264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83" name="Rectangle 63"/>
            <p:cNvSpPr>
              <a:spLocks noChangeArrowheads="1"/>
            </p:cNvSpPr>
            <p:nvPr/>
          </p:nvSpPr>
          <p:spPr bwMode="auto">
            <a:xfrm>
              <a:off x="1004" y="2858"/>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84" name="Rectangle 64"/>
            <p:cNvSpPr>
              <a:spLocks noChangeArrowheads="1"/>
            </p:cNvSpPr>
            <p:nvPr/>
          </p:nvSpPr>
          <p:spPr bwMode="auto">
            <a:xfrm>
              <a:off x="970" y="2221"/>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4385" name="Rectangle 65"/>
            <p:cNvSpPr>
              <a:spLocks noChangeArrowheads="1"/>
            </p:cNvSpPr>
            <p:nvPr/>
          </p:nvSpPr>
          <p:spPr bwMode="auto">
            <a:xfrm>
              <a:off x="970" y="2428"/>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4386" name="Rectangle 66"/>
            <p:cNvSpPr>
              <a:spLocks noChangeArrowheads="1"/>
            </p:cNvSpPr>
            <p:nvPr/>
          </p:nvSpPr>
          <p:spPr bwMode="auto">
            <a:xfrm>
              <a:off x="970" y="264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4387" name="Rectangle 67"/>
            <p:cNvSpPr>
              <a:spLocks noChangeArrowheads="1"/>
            </p:cNvSpPr>
            <p:nvPr/>
          </p:nvSpPr>
          <p:spPr bwMode="auto">
            <a:xfrm>
              <a:off x="970" y="2860"/>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4388" name="Rectangle 68"/>
            <p:cNvSpPr>
              <a:spLocks noChangeArrowheads="1"/>
            </p:cNvSpPr>
            <p:nvPr/>
          </p:nvSpPr>
          <p:spPr bwMode="auto">
            <a:xfrm>
              <a:off x="1382" y="221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89" name="Rectangle 69"/>
            <p:cNvSpPr>
              <a:spLocks noChangeArrowheads="1"/>
            </p:cNvSpPr>
            <p:nvPr/>
          </p:nvSpPr>
          <p:spPr bwMode="auto">
            <a:xfrm>
              <a:off x="1382" y="242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90" name="Rectangle 70"/>
            <p:cNvSpPr>
              <a:spLocks noChangeArrowheads="1"/>
            </p:cNvSpPr>
            <p:nvPr/>
          </p:nvSpPr>
          <p:spPr bwMode="auto">
            <a:xfrm>
              <a:off x="1382" y="264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84391" name="Rectangle 71"/>
            <p:cNvSpPr>
              <a:spLocks noChangeArrowheads="1"/>
            </p:cNvSpPr>
            <p:nvPr/>
          </p:nvSpPr>
          <p:spPr bwMode="auto">
            <a:xfrm>
              <a:off x="1382" y="2858"/>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84392" name="Rectangle 72"/>
            <p:cNvSpPr>
              <a:spLocks noChangeArrowheads="1"/>
            </p:cNvSpPr>
            <p:nvPr/>
          </p:nvSpPr>
          <p:spPr bwMode="auto">
            <a:xfrm>
              <a:off x="253" y="2858"/>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84393" name="Rectangle 73"/>
            <p:cNvSpPr>
              <a:spLocks noChangeArrowheads="1"/>
            </p:cNvSpPr>
            <p:nvPr/>
          </p:nvSpPr>
          <p:spPr bwMode="auto">
            <a:xfrm>
              <a:off x="253" y="264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84394" name="Rectangle 74"/>
            <p:cNvSpPr>
              <a:spLocks noChangeArrowheads="1"/>
            </p:cNvSpPr>
            <p:nvPr/>
          </p:nvSpPr>
          <p:spPr bwMode="auto">
            <a:xfrm>
              <a:off x="258" y="2420"/>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84395" name="Rectangle 75"/>
            <p:cNvSpPr>
              <a:spLocks noChangeArrowheads="1"/>
            </p:cNvSpPr>
            <p:nvPr/>
          </p:nvSpPr>
          <p:spPr bwMode="auto">
            <a:xfrm>
              <a:off x="1461" y="2215"/>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4396" name="Rectangle 76"/>
            <p:cNvSpPr>
              <a:spLocks noChangeArrowheads="1"/>
            </p:cNvSpPr>
            <p:nvPr/>
          </p:nvSpPr>
          <p:spPr bwMode="auto">
            <a:xfrm>
              <a:off x="1464" y="2431"/>
              <a:ext cx="200"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4397" name="Rectangle 77"/>
            <p:cNvSpPr>
              <a:spLocks noChangeArrowheads="1"/>
            </p:cNvSpPr>
            <p:nvPr/>
          </p:nvSpPr>
          <p:spPr bwMode="auto">
            <a:xfrm>
              <a:off x="2182" y="2003"/>
              <a:ext cx="124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84398" name="Rectangle 78"/>
            <p:cNvSpPr>
              <a:spLocks noChangeArrowheads="1"/>
            </p:cNvSpPr>
            <p:nvPr/>
          </p:nvSpPr>
          <p:spPr bwMode="auto">
            <a:xfrm>
              <a:off x="2182" y="2214"/>
              <a:ext cx="49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399" name="Rectangle 79"/>
            <p:cNvSpPr>
              <a:spLocks noChangeArrowheads="1"/>
            </p:cNvSpPr>
            <p:nvPr/>
          </p:nvSpPr>
          <p:spPr bwMode="auto">
            <a:xfrm>
              <a:off x="2678" y="2214"/>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400" name="Rectangle 80"/>
            <p:cNvSpPr>
              <a:spLocks noChangeArrowheads="1"/>
            </p:cNvSpPr>
            <p:nvPr/>
          </p:nvSpPr>
          <p:spPr bwMode="auto">
            <a:xfrm>
              <a:off x="1944" y="2209"/>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84401" name="Rectangle 81"/>
            <p:cNvSpPr>
              <a:spLocks noChangeArrowheads="1"/>
            </p:cNvSpPr>
            <p:nvPr/>
          </p:nvSpPr>
          <p:spPr bwMode="auto">
            <a:xfrm>
              <a:off x="2182" y="2430"/>
              <a:ext cx="487"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402" name="Rectangle 82"/>
            <p:cNvSpPr>
              <a:spLocks noChangeArrowheads="1"/>
            </p:cNvSpPr>
            <p:nvPr/>
          </p:nvSpPr>
          <p:spPr bwMode="auto">
            <a:xfrm>
              <a:off x="2186" y="2646"/>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403" name="Rectangle 83"/>
            <p:cNvSpPr>
              <a:spLocks noChangeArrowheads="1"/>
            </p:cNvSpPr>
            <p:nvPr/>
          </p:nvSpPr>
          <p:spPr bwMode="auto">
            <a:xfrm>
              <a:off x="2186" y="2862"/>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404" name="Rectangle 84"/>
            <p:cNvSpPr>
              <a:spLocks noChangeArrowheads="1"/>
            </p:cNvSpPr>
            <p:nvPr/>
          </p:nvSpPr>
          <p:spPr bwMode="auto">
            <a:xfrm>
              <a:off x="2678" y="2431"/>
              <a:ext cx="369" cy="206"/>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405" name="Rectangle 85"/>
            <p:cNvSpPr>
              <a:spLocks noChangeArrowheads="1"/>
            </p:cNvSpPr>
            <p:nvPr/>
          </p:nvSpPr>
          <p:spPr bwMode="auto">
            <a:xfrm>
              <a:off x="2678" y="264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406" name="Rectangle 86"/>
            <p:cNvSpPr>
              <a:spLocks noChangeArrowheads="1"/>
            </p:cNvSpPr>
            <p:nvPr/>
          </p:nvSpPr>
          <p:spPr bwMode="auto">
            <a:xfrm>
              <a:off x="2678" y="286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407" name="Rectangle 87"/>
            <p:cNvSpPr>
              <a:spLocks noChangeArrowheads="1"/>
            </p:cNvSpPr>
            <p:nvPr/>
          </p:nvSpPr>
          <p:spPr bwMode="auto">
            <a:xfrm>
              <a:off x="2644" y="2226"/>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4408" name="Rectangle 88"/>
            <p:cNvSpPr>
              <a:spLocks noChangeArrowheads="1"/>
            </p:cNvSpPr>
            <p:nvPr/>
          </p:nvSpPr>
          <p:spPr bwMode="auto">
            <a:xfrm>
              <a:off x="2644" y="2433"/>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84409" name="Rectangle 89"/>
            <p:cNvSpPr>
              <a:spLocks noChangeArrowheads="1"/>
            </p:cNvSpPr>
            <p:nvPr/>
          </p:nvSpPr>
          <p:spPr bwMode="auto">
            <a:xfrm>
              <a:off x="2644" y="2649"/>
              <a:ext cx="28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84410" name="Rectangle 90"/>
            <p:cNvSpPr>
              <a:spLocks noChangeArrowheads="1"/>
            </p:cNvSpPr>
            <p:nvPr/>
          </p:nvSpPr>
          <p:spPr bwMode="auto">
            <a:xfrm>
              <a:off x="2644" y="286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E1</a:t>
              </a:r>
            </a:p>
          </p:txBody>
        </p:sp>
        <p:sp>
          <p:nvSpPr>
            <p:cNvPr id="184411" name="Rectangle 91"/>
            <p:cNvSpPr>
              <a:spLocks noChangeArrowheads="1"/>
            </p:cNvSpPr>
            <p:nvPr/>
          </p:nvSpPr>
          <p:spPr bwMode="auto">
            <a:xfrm>
              <a:off x="3056" y="2214"/>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412" name="Rectangle 92"/>
            <p:cNvSpPr>
              <a:spLocks noChangeArrowheads="1"/>
            </p:cNvSpPr>
            <p:nvPr/>
          </p:nvSpPr>
          <p:spPr bwMode="auto">
            <a:xfrm>
              <a:off x="3056" y="243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413" name="Rectangle 93"/>
            <p:cNvSpPr>
              <a:spLocks noChangeArrowheads="1"/>
            </p:cNvSpPr>
            <p:nvPr/>
          </p:nvSpPr>
          <p:spPr bwMode="auto">
            <a:xfrm>
              <a:off x="3056" y="264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1200"/>
                </a:lnSpc>
                <a:spcBef>
                  <a:spcPct val="0"/>
                </a:spcBef>
                <a:spcAft>
                  <a:spcPct val="0"/>
                </a:spcAft>
                <a:tabLst>
                  <a:tab pos="190500" algn="ctr"/>
                  <a:tab pos="1419225" algn="ctr"/>
                </a:tabLst>
              </a:pPr>
              <a:r>
                <a:rPr lang="en-US" altLang="zh-CN" sz="1200" b="1">
                  <a:solidFill>
                    <a:srgbClr val="000000"/>
                  </a:solidFill>
                  <a:latin typeface="Helvetica" pitchFamily="34" charset="0"/>
                  <a:ea typeface="宋体" pitchFamily="2" charset="-122"/>
                </a:rPr>
                <a:t>Possibly</a:t>
              </a:r>
              <a:br>
                <a:rPr lang="en-US" altLang="zh-CN" sz="1200" b="1">
                  <a:solidFill>
                    <a:srgbClr val="000000"/>
                  </a:solidFill>
                  <a:latin typeface="Helvetica" pitchFamily="34" charset="0"/>
                  <a:ea typeface="宋体" pitchFamily="2" charset="-122"/>
                </a:rPr>
              </a:br>
              <a:r>
                <a:rPr lang="en-US" altLang="zh-CN" sz="1200" b="1">
                  <a:solidFill>
                    <a:srgbClr val="000000"/>
                  </a:solidFill>
                  <a:latin typeface="Helvetica" pitchFamily="34" charset="0"/>
                  <a:ea typeface="宋体" pitchFamily="2" charset="-122"/>
                </a:rPr>
                <a:t>Down</a:t>
              </a:r>
              <a:endParaRPr lang="en-US" altLang="zh-CN" sz="1600" b="1">
                <a:solidFill>
                  <a:srgbClr val="000000"/>
                </a:solidFill>
                <a:latin typeface="Helvetica" pitchFamily="34" charset="0"/>
                <a:ea typeface="宋体" pitchFamily="2" charset="-122"/>
              </a:endParaRPr>
            </a:p>
          </p:txBody>
        </p:sp>
        <p:sp>
          <p:nvSpPr>
            <p:cNvPr id="184414" name="Rectangle 94"/>
            <p:cNvSpPr>
              <a:spLocks noChangeArrowheads="1"/>
            </p:cNvSpPr>
            <p:nvPr/>
          </p:nvSpPr>
          <p:spPr bwMode="auto">
            <a:xfrm>
              <a:off x="3056" y="286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84415" name="Rectangle 95"/>
            <p:cNvSpPr>
              <a:spLocks noChangeArrowheads="1"/>
            </p:cNvSpPr>
            <p:nvPr/>
          </p:nvSpPr>
          <p:spPr bwMode="auto">
            <a:xfrm>
              <a:off x="1939" y="286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84416" name="Rectangle 96"/>
            <p:cNvSpPr>
              <a:spLocks noChangeArrowheads="1"/>
            </p:cNvSpPr>
            <p:nvPr/>
          </p:nvSpPr>
          <p:spPr bwMode="auto">
            <a:xfrm>
              <a:off x="1939" y="2646"/>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10.4.0.0</a:t>
              </a:r>
            </a:p>
          </p:txBody>
        </p:sp>
        <p:sp>
          <p:nvSpPr>
            <p:cNvPr id="184417" name="Rectangle 97"/>
            <p:cNvSpPr>
              <a:spLocks noChangeArrowheads="1"/>
            </p:cNvSpPr>
            <p:nvPr/>
          </p:nvSpPr>
          <p:spPr bwMode="auto">
            <a:xfrm>
              <a:off x="1944" y="2425"/>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84418" name="Rectangle 98"/>
            <p:cNvSpPr>
              <a:spLocks noChangeArrowheads="1"/>
            </p:cNvSpPr>
            <p:nvPr/>
          </p:nvSpPr>
          <p:spPr bwMode="auto">
            <a:xfrm>
              <a:off x="3135" y="2220"/>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84419" name="Rectangle 99"/>
            <p:cNvSpPr>
              <a:spLocks noChangeArrowheads="1"/>
            </p:cNvSpPr>
            <p:nvPr/>
          </p:nvSpPr>
          <p:spPr bwMode="auto">
            <a:xfrm>
              <a:off x="3138" y="2436"/>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grpSp>
      <p:sp>
        <p:nvSpPr>
          <p:cNvPr id="184420" name="Line 100"/>
          <p:cNvSpPr>
            <a:spLocks noChangeShapeType="1"/>
          </p:cNvSpPr>
          <p:nvPr/>
        </p:nvSpPr>
        <p:spPr bwMode="auto">
          <a:xfrm>
            <a:off x="5467350" y="2468563"/>
            <a:ext cx="717550" cy="0"/>
          </a:xfrm>
          <a:prstGeom prst="line">
            <a:avLst/>
          </a:prstGeom>
          <a:noFill/>
          <a:ln w="381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4421" name="Text Box 101"/>
          <p:cNvSpPr txBox="1">
            <a:spLocks noChangeArrowheads="1"/>
          </p:cNvSpPr>
          <p:nvPr/>
        </p:nvSpPr>
        <p:spPr bwMode="auto">
          <a:xfrm>
            <a:off x="5273675" y="2470150"/>
            <a:ext cx="1073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fontAlgn="base" hangingPunct="0">
              <a:spcBef>
                <a:spcPct val="50000"/>
              </a:spcBef>
              <a:spcAft>
                <a:spcPct val="0"/>
              </a:spcAft>
            </a:pPr>
            <a:r>
              <a:rPr lang="en-US" altLang="zh-CN" b="1">
                <a:solidFill>
                  <a:srgbClr val="000000"/>
                </a:solidFill>
                <a:latin typeface="Helvetica" pitchFamily="34" charset="0"/>
                <a:ea typeface="宋体" pitchFamily="2" charset="-122"/>
              </a:rPr>
              <a:t>Poison</a:t>
            </a:r>
            <a:br>
              <a:rPr lang="en-US" altLang="zh-CN" b="1">
                <a:solidFill>
                  <a:srgbClr val="000000"/>
                </a:solidFill>
                <a:latin typeface="Helvetica" pitchFamily="34" charset="0"/>
                <a:ea typeface="宋体" pitchFamily="2" charset="-122"/>
              </a:rPr>
            </a:br>
            <a:r>
              <a:rPr lang="en-US" altLang="zh-CN" b="1">
                <a:solidFill>
                  <a:srgbClr val="000000"/>
                </a:solidFill>
                <a:latin typeface="Helvetica" pitchFamily="34" charset="0"/>
                <a:ea typeface="宋体" pitchFamily="2" charset="-122"/>
              </a:rPr>
              <a:t>Reverse</a:t>
            </a:r>
          </a:p>
        </p:txBody>
      </p:sp>
    </p:spTree>
    <p:extLst>
      <p:ext uri="{BB962C8B-B14F-4D97-AF65-F5344CB8AC3E}">
        <p14:creationId xmlns:p14="http://schemas.microsoft.com/office/powerpoint/2010/main" val="764049588"/>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noFill/>
          <a:ln/>
          <a:effectLst>
            <a:outerShdw dist="28398" dir="3806097" algn="ctr" rotWithShape="0">
              <a:schemeClr val="bg2"/>
            </a:outerShdw>
          </a:effectLst>
        </p:spPr>
        <p:txBody>
          <a:bodyPr lIns="82153" tIns="41076" rIns="82153" bIns="41076"/>
          <a:lstStyle/>
          <a:p>
            <a:pPr defTabSz="915988"/>
            <a:r>
              <a:rPr lang="en-US" altLang="zh-CN" sz="3600">
                <a:latin typeface="Helvetica" pitchFamily="34" charset="0"/>
                <a:ea typeface="宋体" pitchFamily="2" charset="-122"/>
              </a:rPr>
              <a:t>Holddown Timers</a:t>
            </a:r>
            <a:br>
              <a:rPr lang="en-US" altLang="zh-CN" sz="3600">
                <a:latin typeface="Helvetica" pitchFamily="34" charset="0"/>
                <a:ea typeface="宋体" pitchFamily="2" charset="-122"/>
              </a:rPr>
            </a:br>
            <a:r>
              <a:rPr lang="en-US" altLang="zh-CN" sz="3600">
                <a:latin typeface="Helvetica" pitchFamily="34" charset="0"/>
                <a:ea typeface="宋体" pitchFamily="2" charset="-122"/>
              </a:rPr>
              <a:t> （</a:t>
            </a:r>
            <a:r>
              <a:rPr lang="zh-CN" altLang="en-US" sz="3600">
                <a:latin typeface="Helvetica" pitchFamily="34" charset="0"/>
                <a:ea typeface="宋体" pitchFamily="2" charset="-122"/>
              </a:rPr>
              <a:t>保持失效定时器）</a:t>
            </a:r>
            <a:endParaRPr lang="en-US" altLang="zh-CN" sz="3600">
              <a:latin typeface="Helvetica" pitchFamily="34" charset="0"/>
              <a:ea typeface="宋体" pitchFamily="2" charset="-122"/>
            </a:endParaRPr>
          </a:p>
        </p:txBody>
      </p:sp>
      <p:sp>
        <p:nvSpPr>
          <p:cNvPr id="186371" name="Rectangle 3"/>
          <p:cNvSpPr>
            <a:spLocks noGrp="1" noChangeArrowheads="1"/>
          </p:cNvSpPr>
          <p:nvPr>
            <p:ph type="body" sz="half" idx="2"/>
          </p:nvPr>
        </p:nvSpPr>
        <p:spPr>
          <a:xfrm>
            <a:off x="611188" y="5300663"/>
            <a:ext cx="7896225" cy="511175"/>
          </a:xfrm>
          <a:noFill/>
          <a:ln/>
        </p:spPr>
        <p:txBody>
          <a:bodyPr lIns="82153" tIns="41076" rIns="82153" bIns="41076" anchor="ctr" anchorCtr="1"/>
          <a:lstStyle/>
          <a:p>
            <a:pPr marL="0" indent="0" defTabSz="915988">
              <a:lnSpc>
                <a:spcPct val="85000"/>
              </a:lnSpc>
            </a:pPr>
            <a:r>
              <a:rPr lang="zh-CN" altLang="en-US" sz="2000">
                <a:latin typeface="Helvetica" pitchFamily="34" charset="0"/>
                <a:ea typeface="宋体" pitchFamily="2" charset="-122"/>
              </a:rPr>
              <a:t>路由器在</a:t>
            </a:r>
            <a:r>
              <a:rPr lang="en-US" altLang="zh-CN" sz="2000">
                <a:latin typeface="Helvetica" pitchFamily="34" charset="0"/>
                <a:ea typeface="宋体" pitchFamily="2" charset="-122"/>
              </a:rPr>
              <a:t>Hold-Down</a:t>
            </a:r>
            <a:r>
              <a:rPr lang="zh-CN" altLang="en-US" sz="2000">
                <a:latin typeface="Helvetica" pitchFamily="34" charset="0"/>
                <a:ea typeface="宋体" pitchFamily="2" charset="-122"/>
              </a:rPr>
              <a:t>时间内将该条记录标记为</a:t>
            </a:r>
            <a:r>
              <a:rPr lang="en-US" altLang="zh-CN" sz="2000">
                <a:latin typeface="Helvetica" pitchFamily="34" charset="0"/>
                <a:ea typeface="宋体" pitchFamily="2" charset="-122"/>
              </a:rPr>
              <a:t>possibly down</a:t>
            </a:r>
            <a:r>
              <a:rPr lang="zh-CN" altLang="en-US" sz="2000">
                <a:latin typeface="Helvetica" pitchFamily="34" charset="0"/>
                <a:ea typeface="宋体" pitchFamily="2" charset="-122"/>
              </a:rPr>
              <a:t>以使其它路由器能够重新计算网络结构的变化</a:t>
            </a:r>
          </a:p>
        </p:txBody>
      </p:sp>
      <p:sp>
        <p:nvSpPr>
          <p:cNvPr id="186372" name="Rectangle 4"/>
          <p:cNvSpPr>
            <a:spLocks noChangeArrowheads="1"/>
          </p:cNvSpPr>
          <p:nvPr/>
        </p:nvSpPr>
        <p:spPr bwMode="auto">
          <a:xfrm>
            <a:off x="5886450" y="3951288"/>
            <a:ext cx="26416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645" tIns="28575" rIns="19645" bIns="28575"/>
          <a:lstStyle/>
          <a:p>
            <a:pPr algn="ctr" defTabSz="928688" eaLnBrk="0" fontAlgn="base" hangingPunct="0">
              <a:lnSpc>
                <a:spcPts val="2588"/>
              </a:lnSpc>
              <a:spcBef>
                <a:spcPct val="0"/>
              </a:spcBef>
              <a:spcAft>
                <a:spcPct val="0"/>
              </a:spcAft>
              <a:tabLst>
                <a:tab pos="488950" algn="l"/>
                <a:tab pos="976313" algn="l"/>
                <a:tab pos="1466850" algn="l"/>
              </a:tabLst>
            </a:pPr>
            <a:r>
              <a:rPr lang="en-US" altLang="zh-CN" sz="1600" b="1">
                <a:solidFill>
                  <a:srgbClr val="000000"/>
                </a:solidFill>
                <a:latin typeface="Helvetica" pitchFamily="34" charset="0"/>
                <a:ea typeface="宋体" pitchFamily="2" charset="-122"/>
              </a:rPr>
              <a:t>Network 10.4.0.0 is down</a:t>
            </a:r>
            <a:endParaRPr lang="en-US" altLang="zh-CN" sz="1900" b="1">
              <a:solidFill>
                <a:srgbClr val="000000"/>
              </a:solidFill>
              <a:latin typeface="Helvetica" pitchFamily="34" charset="0"/>
              <a:ea typeface="宋体" pitchFamily="2" charset="-122"/>
            </a:endParaRPr>
          </a:p>
          <a:p>
            <a:pPr algn="ctr" defTabSz="928688" eaLnBrk="0" fontAlgn="base" hangingPunct="0">
              <a:lnSpc>
                <a:spcPts val="1800"/>
              </a:lnSpc>
              <a:spcBef>
                <a:spcPct val="0"/>
              </a:spcBef>
              <a:spcAft>
                <a:spcPct val="0"/>
              </a:spcAft>
              <a:tabLst>
                <a:tab pos="488950" algn="l"/>
                <a:tab pos="976313" algn="l"/>
                <a:tab pos="1466850" algn="l"/>
              </a:tabLst>
            </a:pPr>
            <a:r>
              <a:rPr lang="en-US" altLang="zh-CN" sz="1600" b="1">
                <a:solidFill>
                  <a:srgbClr val="000000"/>
                </a:solidFill>
                <a:latin typeface="Helvetica" pitchFamily="34" charset="0"/>
                <a:ea typeface="宋体" pitchFamily="2" charset="-122"/>
              </a:rPr>
              <a:t>then back up</a:t>
            </a:r>
          </a:p>
          <a:p>
            <a:pPr algn="ctr" defTabSz="928688" eaLnBrk="0" fontAlgn="base" hangingPunct="0">
              <a:lnSpc>
                <a:spcPts val="1800"/>
              </a:lnSpc>
              <a:spcBef>
                <a:spcPct val="0"/>
              </a:spcBef>
              <a:spcAft>
                <a:spcPct val="0"/>
              </a:spcAft>
              <a:tabLst>
                <a:tab pos="488950" algn="l"/>
                <a:tab pos="976313" algn="l"/>
                <a:tab pos="1466850" algn="l"/>
              </a:tabLst>
            </a:pPr>
            <a:r>
              <a:rPr lang="en-US" altLang="zh-CN" sz="1600" b="1">
                <a:solidFill>
                  <a:srgbClr val="000000"/>
                </a:solidFill>
                <a:latin typeface="Helvetica" pitchFamily="34" charset="0"/>
                <a:ea typeface="宋体" pitchFamily="2" charset="-122"/>
              </a:rPr>
              <a:t> then back down</a:t>
            </a:r>
          </a:p>
        </p:txBody>
      </p:sp>
      <p:sp>
        <p:nvSpPr>
          <p:cNvPr id="186373" name="Rectangle 5"/>
          <p:cNvSpPr>
            <a:spLocks noChangeArrowheads="1"/>
          </p:cNvSpPr>
          <p:nvPr/>
        </p:nvSpPr>
        <p:spPr bwMode="auto">
          <a:xfrm>
            <a:off x="3479800" y="2297113"/>
            <a:ext cx="1700213" cy="500062"/>
          </a:xfrm>
          <a:prstGeom prst="rect">
            <a:avLst/>
          </a:prstGeom>
          <a:solidFill>
            <a:srgbClr val="ACEBD7"/>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Update after</a:t>
            </a:r>
          </a:p>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hold-down Time</a:t>
            </a:r>
          </a:p>
        </p:txBody>
      </p:sp>
      <p:pic>
        <p:nvPicPr>
          <p:cNvPr id="186374"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363" y="2222500"/>
            <a:ext cx="5143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375" name="Rectangle 7"/>
          <p:cNvSpPr>
            <a:spLocks noChangeArrowheads="1"/>
          </p:cNvSpPr>
          <p:nvPr/>
        </p:nvSpPr>
        <p:spPr bwMode="auto">
          <a:xfrm>
            <a:off x="5618163" y="2036763"/>
            <a:ext cx="1804987" cy="500062"/>
          </a:xfrm>
          <a:prstGeom prst="rect">
            <a:avLst/>
          </a:prstGeom>
          <a:solidFill>
            <a:srgbClr val="F6BF69"/>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Network 10.4.0.0</a:t>
            </a:r>
          </a:p>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is unreachable</a:t>
            </a:r>
          </a:p>
        </p:txBody>
      </p:sp>
      <p:sp>
        <p:nvSpPr>
          <p:cNvPr id="186376" name="Line 8"/>
          <p:cNvSpPr>
            <a:spLocks noChangeShapeType="1"/>
          </p:cNvSpPr>
          <p:nvPr/>
        </p:nvSpPr>
        <p:spPr bwMode="auto">
          <a:xfrm>
            <a:off x="614363" y="3379788"/>
            <a:ext cx="614362"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6377" name="Line 9"/>
          <p:cNvSpPr>
            <a:spLocks noChangeShapeType="1"/>
          </p:cNvSpPr>
          <p:nvPr/>
        </p:nvSpPr>
        <p:spPr bwMode="auto">
          <a:xfrm>
            <a:off x="7572375" y="3379788"/>
            <a:ext cx="614363"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6378" name="Freeform 10"/>
          <p:cNvSpPr>
            <a:spLocks/>
          </p:cNvSpPr>
          <p:nvPr/>
        </p:nvSpPr>
        <p:spPr bwMode="auto">
          <a:xfrm>
            <a:off x="2000250" y="3251200"/>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6379" name="Freeform 11"/>
          <p:cNvSpPr>
            <a:spLocks/>
          </p:cNvSpPr>
          <p:nvPr/>
        </p:nvSpPr>
        <p:spPr bwMode="auto">
          <a:xfrm>
            <a:off x="4743450" y="3251200"/>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86380"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713" y="2952750"/>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381" name="Picture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2952750"/>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382"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2952750"/>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383" name="Rectangle 15"/>
          <p:cNvSpPr>
            <a:spLocks noChangeArrowheads="1"/>
          </p:cNvSpPr>
          <p:nvPr/>
        </p:nvSpPr>
        <p:spPr bwMode="auto">
          <a:xfrm>
            <a:off x="1600200" y="3365500"/>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86384" name="Rectangle 16"/>
          <p:cNvSpPr>
            <a:spLocks noChangeArrowheads="1"/>
          </p:cNvSpPr>
          <p:nvPr/>
        </p:nvSpPr>
        <p:spPr bwMode="auto">
          <a:xfrm>
            <a:off x="4256088" y="3365500"/>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86385" name="Rectangle 17"/>
          <p:cNvSpPr>
            <a:spLocks noChangeArrowheads="1"/>
          </p:cNvSpPr>
          <p:nvPr/>
        </p:nvSpPr>
        <p:spPr bwMode="auto">
          <a:xfrm>
            <a:off x="6927850" y="3365500"/>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86386" name="Rectangle 18"/>
          <p:cNvSpPr>
            <a:spLocks noChangeArrowheads="1"/>
          </p:cNvSpPr>
          <p:nvPr/>
        </p:nvSpPr>
        <p:spPr bwMode="auto">
          <a:xfrm>
            <a:off x="100013" y="2857500"/>
            <a:ext cx="124301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186387" name="Rectangle 19"/>
          <p:cNvSpPr>
            <a:spLocks noChangeArrowheads="1"/>
          </p:cNvSpPr>
          <p:nvPr/>
        </p:nvSpPr>
        <p:spPr bwMode="auto">
          <a:xfrm>
            <a:off x="2714625" y="2857500"/>
            <a:ext cx="1243013"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86388" name="Rectangle 20"/>
          <p:cNvSpPr>
            <a:spLocks noChangeArrowheads="1"/>
          </p:cNvSpPr>
          <p:nvPr/>
        </p:nvSpPr>
        <p:spPr bwMode="auto">
          <a:xfrm>
            <a:off x="5186363" y="2857500"/>
            <a:ext cx="124301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86389" name="Rectangle 21"/>
          <p:cNvSpPr>
            <a:spLocks noChangeArrowheads="1"/>
          </p:cNvSpPr>
          <p:nvPr/>
        </p:nvSpPr>
        <p:spPr bwMode="auto">
          <a:xfrm>
            <a:off x="7729538" y="2857500"/>
            <a:ext cx="124301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86390" name="Rectangle 22"/>
          <p:cNvSpPr>
            <a:spLocks noChangeArrowheads="1"/>
          </p:cNvSpPr>
          <p:nvPr/>
        </p:nvSpPr>
        <p:spPr bwMode="auto">
          <a:xfrm>
            <a:off x="725488" y="3375025"/>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6391" name="Rectangle 23"/>
          <p:cNvSpPr>
            <a:spLocks noChangeArrowheads="1"/>
          </p:cNvSpPr>
          <p:nvPr/>
        </p:nvSpPr>
        <p:spPr bwMode="auto">
          <a:xfrm>
            <a:off x="2354263" y="3375025"/>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6392" name="Rectangle 24"/>
          <p:cNvSpPr>
            <a:spLocks noChangeArrowheads="1"/>
          </p:cNvSpPr>
          <p:nvPr/>
        </p:nvSpPr>
        <p:spPr bwMode="auto">
          <a:xfrm>
            <a:off x="3411538" y="34432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6393" name="Rectangle 25"/>
          <p:cNvSpPr>
            <a:spLocks noChangeArrowheads="1"/>
          </p:cNvSpPr>
          <p:nvPr/>
        </p:nvSpPr>
        <p:spPr bwMode="auto">
          <a:xfrm>
            <a:off x="4997450" y="34432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86394" name="Rectangle 26"/>
          <p:cNvSpPr>
            <a:spLocks noChangeArrowheads="1"/>
          </p:cNvSpPr>
          <p:nvPr/>
        </p:nvSpPr>
        <p:spPr bwMode="auto">
          <a:xfrm>
            <a:off x="6048375" y="34432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6395" name="Rectangle 27"/>
          <p:cNvSpPr>
            <a:spLocks noChangeArrowheads="1"/>
          </p:cNvSpPr>
          <p:nvPr/>
        </p:nvSpPr>
        <p:spPr bwMode="auto">
          <a:xfrm>
            <a:off x="7634288" y="34432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6396" name="Rectangle 28"/>
          <p:cNvSpPr>
            <a:spLocks noChangeArrowheads="1"/>
          </p:cNvSpPr>
          <p:nvPr/>
        </p:nvSpPr>
        <p:spPr bwMode="auto">
          <a:xfrm>
            <a:off x="8043863" y="3071813"/>
            <a:ext cx="51435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effectLst>
                  <a:outerShdw blurRad="38100" dist="38100" dir="2700000" algn="tl">
                    <a:srgbClr val="C0C0C0"/>
                  </a:outerShdw>
                </a:effectLst>
                <a:latin typeface="Helvetica" pitchFamily="34" charset="0"/>
                <a:ea typeface="宋体" pitchFamily="2" charset="-122"/>
              </a:rPr>
              <a:t>X</a:t>
            </a:r>
          </a:p>
        </p:txBody>
      </p:sp>
      <p:sp>
        <p:nvSpPr>
          <p:cNvPr id="186397" name="Line 29"/>
          <p:cNvSpPr>
            <a:spLocks noChangeShapeType="1"/>
          </p:cNvSpPr>
          <p:nvPr/>
        </p:nvSpPr>
        <p:spPr bwMode="auto">
          <a:xfrm flipH="1" flipV="1">
            <a:off x="5900738" y="2681288"/>
            <a:ext cx="1093787" cy="4762"/>
          </a:xfrm>
          <a:prstGeom prst="line">
            <a:avLst/>
          </a:prstGeom>
          <a:noFill/>
          <a:ln w="50800">
            <a:solidFill>
              <a:srgbClr val="7D00E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6398" name="Rectangle 30"/>
          <p:cNvSpPr>
            <a:spLocks noChangeArrowheads="1"/>
          </p:cNvSpPr>
          <p:nvPr/>
        </p:nvSpPr>
        <p:spPr bwMode="auto">
          <a:xfrm>
            <a:off x="993775" y="3800475"/>
            <a:ext cx="1700213" cy="500063"/>
          </a:xfrm>
          <a:prstGeom prst="rect">
            <a:avLst/>
          </a:prstGeom>
          <a:solidFill>
            <a:srgbClr val="ACEBD7"/>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Update after</a:t>
            </a:r>
          </a:p>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hold-down Time</a:t>
            </a:r>
          </a:p>
        </p:txBody>
      </p:sp>
      <p:pic>
        <p:nvPicPr>
          <p:cNvPr id="186399" name="Picture 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3725863"/>
            <a:ext cx="5143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780622"/>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noFill/>
          <a:ln/>
          <a:effectLst>
            <a:outerShdw dist="28398" dir="3806097" algn="ctr" rotWithShape="0">
              <a:schemeClr val="bg2"/>
            </a:outerShdw>
          </a:effectLst>
        </p:spPr>
        <p:txBody>
          <a:bodyPr lIns="82153" tIns="41076" rIns="82153" bIns="41076"/>
          <a:lstStyle/>
          <a:p>
            <a:pPr defTabSz="915988"/>
            <a:r>
              <a:rPr lang="en-US" altLang="zh-CN" sz="3600">
                <a:latin typeface="Helvetica" pitchFamily="34" charset="0"/>
                <a:ea typeface="宋体" pitchFamily="2" charset="-122"/>
              </a:rPr>
              <a:t>Triggered Updates（</a:t>
            </a:r>
            <a:r>
              <a:rPr lang="zh-CN" altLang="en-US" sz="3600">
                <a:latin typeface="Helvetica" pitchFamily="34" charset="0"/>
                <a:ea typeface="宋体" pitchFamily="2" charset="-122"/>
              </a:rPr>
              <a:t>触发更新）</a:t>
            </a:r>
          </a:p>
        </p:txBody>
      </p:sp>
      <p:sp>
        <p:nvSpPr>
          <p:cNvPr id="188419" name="Rectangle 3"/>
          <p:cNvSpPr>
            <a:spLocks noGrp="1" noChangeArrowheads="1"/>
          </p:cNvSpPr>
          <p:nvPr>
            <p:ph type="body" sz="half" idx="2"/>
          </p:nvPr>
        </p:nvSpPr>
        <p:spPr>
          <a:xfrm>
            <a:off x="747713" y="4479925"/>
            <a:ext cx="7335837" cy="511175"/>
          </a:xfrm>
          <a:noFill/>
          <a:ln/>
        </p:spPr>
        <p:txBody>
          <a:bodyPr lIns="82153" tIns="41076" rIns="82153" bIns="41076" anchor="ctr" anchorCtr="1"/>
          <a:lstStyle/>
          <a:p>
            <a:pPr marL="0" indent="0" defTabSz="915988"/>
            <a:r>
              <a:rPr lang="zh-CN" altLang="en-US" sz="2200">
                <a:latin typeface="Helvetica" pitchFamily="34" charset="0"/>
                <a:ea typeface="宋体" pitchFamily="2" charset="-122"/>
              </a:rPr>
              <a:t>当路由表发生变化时路由器立即发送更新信息</a:t>
            </a:r>
          </a:p>
        </p:txBody>
      </p:sp>
      <p:sp>
        <p:nvSpPr>
          <p:cNvPr id="188420" name="Line 4"/>
          <p:cNvSpPr>
            <a:spLocks noChangeShapeType="1"/>
          </p:cNvSpPr>
          <p:nvPr/>
        </p:nvSpPr>
        <p:spPr bwMode="auto">
          <a:xfrm>
            <a:off x="614363" y="3303588"/>
            <a:ext cx="614362"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8421" name="Line 5"/>
          <p:cNvSpPr>
            <a:spLocks noChangeShapeType="1"/>
          </p:cNvSpPr>
          <p:nvPr/>
        </p:nvSpPr>
        <p:spPr bwMode="auto">
          <a:xfrm>
            <a:off x="7572375" y="3379788"/>
            <a:ext cx="61436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8422" name="Freeform 6"/>
          <p:cNvSpPr>
            <a:spLocks/>
          </p:cNvSpPr>
          <p:nvPr/>
        </p:nvSpPr>
        <p:spPr bwMode="auto">
          <a:xfrm>
            <a:off x="2000250" y="3251200"/>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8423" name="Freeform 7"/>
          <p:cNvSpPr>
            <a:spLocks/>
          </p:cNvSpPr>
          <p:nvPr/>
        </p:nvSpPr>
        <p:spPr bwMode="auto">
          <a:xfrm>
            <a:off x="4743450" y="3251200"/>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88424"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713" y="2952750"/>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425"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952750"/>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426"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2952750"/>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8427" name="Rectangle 11"/>
          <p:cNvSpPr>
            <a:spLocks noChangeArrowheads="1"/>
          </p:cNvSpPr>
          <p:nvPr/>
        </p:nvSpPr>
        <p:spPr bwMode="auto">
          <a:xfrm>
            <a:off x="1600200" y="3365500"/>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88428" name="Rectangle 12"/>
          <p:cNvSpPr>
            <a:spLocks noChangeArrowheads="1"/>
          </p:cNvSpPr>
          <p:nvPr/>
        </p:nvSpPr>
        <p:spPr bwMode="auto">
          <a:xfrm>
            <a:off x="4256088" y="3365500"/>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88429" name="Rectangle 13"/>
          <p:cNvSpPr>
            <a:spLocks noChangeArrowheads="1"/>
          </p:cNvSpPr>
          <p:nvPr/>
        </p:nvSpPr>
        <p:spPr bwMode="auto">
          <a:xfrm>
            <a:off x="6927850" y="3365500"/>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88430" name="Rectangle 14"/>
          <p:cNvSpPr>
            <a:spLocks noChangeArrowheads="1"/>
          </p:cNvSpPr>
          <p:nvPr/>
        </p:nvSpPr>
        <p:spPr bwMode="auto">
          <a:xfrm>
            <a:off x="2714625" y="2857500"/>
            <a:ext cx="1243013"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88431" name="Rectangle 15"/>
          <p:cNvSpPr>
            <a:spLocks noChangeArrowheads="1"/>
          </p:cNvSpPr>
          <p:nvPr/>
        </p:nvSpPr>
        <p:spPr bwMode="auto">
          <a:xfrm>
            <a:off x="5186363" y="2857500"/>
            <a:ext cx="124301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88432" name="Rectangle 16"/>
          <p:cNvSpPr>
            <a:spLocks noChangeArrowheads="1"/>
          </p:cNvSpPr>
          <p:nvPr/>
        </p:nvSpPr>
        <p:spPr bwMode="auto">
          <a:xfrm>
            <a:off x="7729538" y="2857500"/>
            <a:ext cx="124301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88433" name="Rectangle 17"/>
          <p:cNvSpPr>
            <a:spLocks noChangeArrowheads="1"/>
          </p:cNvSpPr>
          <p:nvPr/>
        </p:nvSpPr>
        <p:spPr bwMode="auto">
          <a:xfrm>
            <a:off x="725488" y="3375025"/>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8434" name="Rectangle 18"/>
          <p:cNvSpPr>
            <a:spLocks noChangeArrowheads="1"/>
          </p:cNvSpPr>
          <p:nvPr/>
        </p:nvSpPr>
        <p:spPr bwMode="auto">
          <a:xfrm>
            <a:off x="2354263" y="3375025"/>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8435" name="Rectangle 19"/>
          <p:cNvSpPr>
            <a:spLocks noChangeArrowheads="1"/>
          </p:cNvSpPr>
          <p:nvPr/>
        </p:nvSpPr>
        <p:spPr bwMode="auto">
          <a:xfrm>
            <a:off x="3411538" y="34432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8436" name="Rectangle 20"/>
          <p:cNvSpPr>
            <a:spLocks noChangeArrowheads="1"/>
          </p:cNvSpPr>
          <p:nvPr/>
        </p:nvSpPr>
        <p:spPr bwMode="auto">
          <a:xfrm>
            <a:off x="4997450" y="34432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88437" name="Rectangle 21"/>
          <p:cNvSpPr>
            <a:spLocks noChangeArrowheads="1"/>
          </p:cNvSpPr>
          <p:nvPr/>
        </p:nvSpPr>
        <p:spPr bwMode="auto">
          <a:xfrm>
            <a:off x="6048375" y="34432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88438" name="Rectangle 22"/>
          <p:cNvSpPr>
            <a:spLocks noChangeArrowheads="1"/>
          </p:cNvSpPr>
          <p:nvPr/>
        </p:nvSpPr>
        <p:spPr bwMode="auto">
          <a:xfrm>
            <a:off x="7634288" y="34432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88439" name="Rectangle 23"/>
          <p:cNvSpPr>
            <a:spLocks noChangeArrowheads="1"/>
          </p:cNvSpPr>
          <p:nvPr/>
        </p:nvSpPr>
        <p:spPr bwMode="auto">
          <a:xfrm>
            <a:off x="8043863" y="3071813"/>
            <a:ext cx="514350" cy="5000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latin typeface="Helvetica" pitchFamily="34" charset="0"/>
                <a:ea typeface="宋体" pitchFamily="2" charset="-122"/>
              </a:rPr>
              <a:t>X</a:t>
            </a:r>
            <a:endParaRPr lang="en-US" altLang="zh-CN" sz="4100" b="1">
              <a:solidFill>
                <a:srgbClr val="D00E2E"/>
              </a:solidFill>
              <a:effectLst>
                <a:outerShdw blurRad="38100" dist="38100" dir="2700000" algn="tl">
                  <a:srgbClr val="C0C0C0"/>
                </a:outerShdw>
              </a:effectLst>
              <a:latin typeface="Helvetica" pitchFamily="34" charset="0"/>
              <a:ea typeface="宋体" pitchFamily="2" charset="-122"/>
            </a:endParaRPr>
          </a:p>
        </p:txBody>
      </p:sp>
      <p:sp>
        <p:nvSpPr>
          <p:cNvPr id="188440" name="Rectangle 24"/>
          <p:cNvSpPr>
            <a:spLocks noChangeArrowheads="1"/>
          </p:cNvSpPr>
          <p:nvPr/>
        </p:nvSpPr>
        <p:spPr bwMode="auto">
          <a:xfrm>
            <a:off x="4875213" y="2036763"/>
            <a:ext cx="1804987" cy="500062"/>
          </a:xfrm>
          <a:prstGeom prst="rect">
            <a:avLst/>
          </a:prstGeom>
          <a:solidFill>
            <a:srgbClr val="F6BF69"/>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Network 10.4.0.0</a:t>
            </a:r>
          </a:p>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is unreachable</a:t>
            </a:r>
          </a:p>
        </p:txBody>
      </p:sp>
      <p:sp>
        <p:nvSpPr>
          <p:cNvPr id="188441" name="Line 25"/>
          <p:cNvSpPr>
            <a:spLocks noChangeShapeType="1"/>
          </p:cNvSpPr>
          <p:nvPr/>
        </p:nvSpPr>
        <p:spPr bwMode="auto">
          <a:xfrm flipH="1" flipV="1">
            <a:off x="5157788" y="2681288"/>
            <a:ext cx="1093787" cy="4762"/>
          </a:xfrm>
          <a:prstGeom prst="line">
            <a:avLst/>
          </a:prstGeom>
          <a:noFill/>
          <a:ln w="50800">
            <a:solidFill>
              <a:srgbClr val="7D00E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8442" name="Rectangle 26"/>
          <p:cNvSpPr>
            <a:spLocks noChangeArrowheads="1"/>
          </p:cNvSpPr>
          <p:nvPr/>
        </p:nvSpPr>
        <p:spPr bwMode="auto">
          <a:xfrm>
            <a:off x="2603500" y="2036763"/>
            <a:ext cx="1804988" cy="500062"/>
          </a:xfrm>
          <a:prstGeom prst="rect">
            <a:avLst/>
          </a:prstGeom>
          <a:solidFill>
            <a:srgbClr val="F6BF69"/>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Network 10.4.0.0</a:t>
            </a:r>
          </a:p>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is unreachable</a:t>
            </a:r>
          </a:p>
        </p:txBody>
      </p:sp>
      <p:sp>
        <p:nvSpPr>
          <p:cNvPr id="188443" name="Line 27"/>
          <p:cNvSpPr>
            <a:spLocks noChangeShapeType="1"/>
          </p:cNvSpPr>
          <p:nvPr/>
        </p:nvSpPr>
        <p:spPr bwMode="auto">
          <a:xfrm flipH="1" flipV="1">
            <a:off x="2886075" y="2681288"/>
            <a:ext cx="1093788" cy="4762"/>
          </a:xfrm>
          <a:prstGeom prst="line">
            <a:avLst/>
          </a:prstGeom>
          <a:noFill/>
          <a:ln w="50800">
            <a:solidFill>
              <a:srgbClr val="7D00E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8444" name="Rectangle 28"/>
          <p:cNvSpPr>
            <a:spLocks noChangeArrowheads="1"/>
          </p:cNvSpPr>
          <p:nvPr/>
        </p:nvSpPr>
        <p:spPr bwMode="auto">
          <a:xfrm>
            <a:off x="103188" y="2036763"/>
            <a:ext cx="1804987" cy="500062"/>
          </a:xfrm>
          <a:prstGeom prst="rect">
            <a:avLst/>
          </a:prstGeom>
          <a:solidFill>
            <a:srgbClr val="F6BF69"/>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Network 10.4.0.0</a:t>
            </a:r>
          </a:p>
          <a:p>
            <a:pPr algn="ct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is unreachable</a:t>
            </a:r>
          </a:p>
        </p:txBody>
      </p:sp>
      <p:sp>
        <p:nvSpPr>
          <p:cNvPr id="188445" name="Line 29"/>
          <p:cNvSpPr>
            <a:spLocks noChangeShapeType="1"/>
          </p:cNvSpPr>
          <p:nvPr/>
        </p:nvSpPr>
        <p:spPr bwMode="auto">
          <a:xfrm flipH="1" flipV="1">
            <a:off x="385763" y="2681288"/>
            <a:ext cx="1093787" cy="4762"/>
          </a:xfrm>
          <a:prstGeom prst="line">
            <a:avLst/>
          </a:prstGeom>
          <a:noFill/>
          <a:ln w="50800">
            <a:solidFill>
              <a:srgbClr val="7D00E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88446" name="Rectangle 30"/>
          <p:cNvSpPr>
            <a:spLocks noChangeArrowheads="1"/>
          </p:cNvSpPr>
          <p:nvPr/>
        </p:nvSpPr>
        <p:spPr bwMode="auto">
          <a:xfrm>
            <a:off x="100013" y="2857500"/>
            <a:ext cx="124301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Tree>
    <p:extLst>
      <p:ext uri="{BB962C8B-B14F-4D97-AF65-F5344CB8AC3E}">
        <p14:creationId xmlns:p14="http://schemas.microsoft.com/office/powerpoint/2010/main" val="378818256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reeform 2"/>
          <p:cNvSpPr>
            <a:spLocks/>
          </p:cNvSpPr>
          <p:nvPr/>
        </p:nvSpPr>
        <p:spPr bwMode="auto">
          <a:xfrm>
            <a:off x="61087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39" name="Freeform 3"/>
          <p:cNvSpPr>
            <a:spLocks/>
          </p:cNvSpPr>
          <p:nvPr/>
        </p:nvSpPr>
        <p:spPr bwMode="auto">
          <a:xfrm>
            <a:off x="34544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40" name="Freeform 4"/>
          <p:cNvSpPr>
            <a:spLocks/>
          </p:cNvSpPr>
          <p:nvPr/>
        </p:nvSpPr>
        <p:spPr bwMode="auto">
          <a:xfrm>
            <a:off x="8001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41" name="Rectangle 5"/>
          <p:cNvSpPr>
            <a:spLocks noGrp="1" noChangeArrowheads="1"/>
          </p:cNvSpPr>
          <p:nvPr>
            <p:ph type="title"/>
          </p:nvPr>
        </p:nvSpPr>
        <p:spPr>
          <a:noFill/>
          <a:ln/>
          <a:effectLst>
            <a:outerShdw dist="28398" dir="3806097" algn="ctr" rotWithShape="0">
              <a:schemeClr val="bg2"/>
            </a:outerShdw>
          </a:effectLst>
        </p:spPr>
        <p:txBody>
          <a:bodyPr lIns="82153" tIns="41076" rIns="82153" bIns="41076"/>
          <a:lstStyle/>
          <a:p>
            <a:pPr defTabSz="915988"/>
            <a:r>
              <a:rPr lang="en-US" altLang="zh-CN">
                <a:latin typeface="Helvetica" pitchFamily="34" charset="0"/>
                <a:ea typeface="宋体" pitchFamily="2" charset="-122"/>
              </a:rPr>
              <a:t>Max-Hop（</a:t>
            </a:r>
            <a:r>
              <a:rPr lang="zh-CN" altLang="en-US">
                <a:latin typeface="Helvetica" pitchFamily="34" charset="0"/>
                <a:ea typeface="宋体" pitchFamily="2" charset="-122"/>
              </a:rPr>
              <a:t>最大跳数）</a:t>
            </a:r>
          </a:p>
        </p:txBody>
      </p:sp>
      <p:sp>
        <p:nvSpPr>
          <p:cNvPr id="193542" name="Rectangle 6"/>
          <p:cNvSpPr>
            <a:spLocks noGrp="1" noChangeArrowheads="1"/>
          </p:cNvSpPr>
          <p:nvPr>
            <p:ph type="body" sz="half" idx="2"/>
          </p:nvPr>
        </p:nvSpPr>
        <p:spPr>
          <a:xfrm>
            <a:off x="900113" y="5157788"/>
            <a:ext cx="7169150" cy="536575"/>
          </a:xfrm>
          <a:noFill/>
          <a:ln/>
        </p:spPr>
        <p:txBody>
          <a:bodyPr lIns="82153" tIns="41076" rIns="82153" bIns="41076" anchor="ctr" anchorCtr="1"/>
          <a:lstStyle/>
          <a:p>
            <a:pPr marL="0" indent="0" defTabSz="915988"/>
            <a:r>
              <a:rPr lang="zh-CN" altLang="en-US" sz="2200">
                <a:ea typeface="宋体" pitchFamily="2" charset="-122"/>
              </a:rPr>
              <a:t>指定最大跳数来防止路由回环</a:t>
            </a:r>
          </a:p>
        </p:txBody>
      </p:sp>
      <p:sp>
        <p:nvSpPr>
          <p:cNvPr id="193543" name="Line 7"/>
          <p:cNvSpPr>
            <a:spLocks noChangeShapeType="1"/>
          </p:cNvSpPr>
          <p:nvPr/>
        </p:nvSpPr>
        <p:spPr bwMode="auto">
          <a:xfrm>
            <a:off x="700088" y="2100263"/>
            <a:ext cx="614362"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44" name="Line 8"/>
          <p:cNvSpPr>
            <a:spLocks noChangeShapeType="1"/>
          </p:cNvSpPr>
          <p:nvPr/>
        </p:nvSpPr>
        <p:spPr bwMode="auto">
          <a:xfrm>
            <a:off x="7658100" y="2100263"/>
            <a:ext cx="614363"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45" name="Freeform 9"/>
          <p:cNvSpPr>
            <a:spLocks/>
          </p:cNvSpPr>
          <p:nvPr/>
        </p:nvSpPr>
        <p:spPr bwMode="auto">
          <a:xfrm>
            <a:off x="20859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46" name="Freeform 10"/>
          <p:cNvSpPr>
            <a:spLocks/>
          </p:cNvSpPr>
          <p:nvPr/>
        </p:nvSpPr>
        <p:spPr bwMode="auto">
          <a:xfrm>
            <a:off x="48291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93547"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548"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549"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3550" name="Rectangle 14"/>
          <p:cNvSpPr>
            <a:spLocks noChangeArrowheads="1"/>
          </p:cNvSpPr>
          <p:nvPr/>
        </p:nvSpPr>
        <p:spPr bwMode="auto">
          <a:xfrm>
            <a:off x="168592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93551" name="Rectangle 15"/>
          <p:cNvSpPr>
            <a:spLocks noChangeArrowheads="1"/>
          </p:cNvSpPr>
          <p:nvPr/>
        </p:nvSpPr>
        <p:spPr bwMode="auto">
          <a:xfrm>
            <a:off x="4341813"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93552" name="Rectangle 16"/>
          <p:cNvSpPr>
            <a:spLocks noChangeArrowheads="1"/>
          </p:cNvSpPr>
          <p:nvPr/>
        </p:nvSpPr>
        <p:spPr bwMode="auto">
          <a:xfrm>
            <a:off x="701357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93553" name="Rectangle 17"/>
          <p:cNvSpPr>
            <a:spLocks noChangeArrowheads="1"/>
          </p:cNvSpPr>
          <p:nvPr/>
        </p:nvSpPr>
        <p:spPr bwMode="auto">
          <a:xfrm>
            <a:off x="18573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193554" name="Rectangle 18"/>
          <p:cNvSpPr>
            <a:spLocks noChangeArrowheads="1"/>
          </p:cNvSpPr>
          <p:nvPr/>
        </p:nvSpPr>
        <p:spPr bwMode="auto">
          <a:xfrm>
            <a:off x="2800350" y="1579563"/>
            <a:ext cx="124301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93555" name="Rectangle 19"/>
          <p:cNvSpPr>
            <a:spLocks noChangeArrowheads="1"/>
          </p:cNvSpPr>
          <p:nvPr/>
        </p:nvSpPr>
        <p:spPr bwMode="auto">
          <a:xfrm>
            <a:off x="527208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93556" name="Rectangle 20"/>
          <p:cNvSpPr>
            <a:spLocks noChangeArrowheads="1"/>
          </p:cNvSpPr>
          <p:nvPr/>
        </p:nvSpPr>
        <p:spPr bwMode="auto">
          <a:xfrm>
            <a:off x="7815263"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93557" name="Rectangle 21"/>
          <p:cNvSpPr>
            <a:spLocks noChangeArrowheads="1"/>
          </p:cNvSpPr>
          <p:nvPr/>
        </p:nvSpPr>
        <p:spPr bwMode="auto">
          <a:xfrm>
            <a:off x="811213"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3558" name="Rectangle 22"/>
          <p:cNvSpPr>
            <a:spLocks noChangeArrowheads="1"/>
          </p:cNvSpPr>
          <p:nvPr/>
        </p:nvSpPr>
        <p:spPr bwMode="auto">
          <a:xfrm>
            <a:off x="2439988"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3559" name="Rectangle 23"/>
          <p:cNvSpPr>
            <a:spLocks noChangeArrowheads="1"/>
          </p:cNvSpPr>
          <p:nvPr/>
        </p:nvSpPr>
        <p:spPr bwMode="auto">
          <a:xfrm>
            <a:off x="349726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3560" name="Rectangle 24"/>
          <p:cNvSpPr>
            <a:spLocks noChangeArrowheads="1"/>
          </p:cNvSpPr>
          <p:nvPr/>
        </p:nvSpPr>
        <p:spPr bwMode="auto">
          <a:xfrm>
            <a:off x="5083175"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93561" name="Rectangle 25"/>
          <p:cNvSpPr>
            <a:spLocks noChangeArrowheads="1"/>
          </p:cNvSpPr>
          <p:nvPr/>
        </p:nvSpPr>
        <p:spPr bwMode="auto">
          <a:xfrm>
            <a:off x="6134100"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3562" name="Rectangle 26"/>
          <p:cNvSpPr>
            <a:spLocks noChangeArrowheads="1"/>
          </p:cNvSpPr>
          <p:nvPr/>
        </p:nvSpPr>
        <p:spPr bwMode="auto">
          <a:xfrm>
            <a:off x="772001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3563" name="Rectangle 27"/>
          <p:cNvSpPr>
            <a:spLocks noChangeArrowheads="1"/>
          </p:cNvSpPr>
          <p:nvPr/>
        </p:nvSpPr>
        <p:spPr bwMode="auto">
          <a:xfrm>
            <a:off x="8129588" y="1793875"/>
            <a:ext cx="51435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4838"/>
              </a:lnSpc>
              <a:spcBef>
                <a:spcPct val="0"/>
              </a:spcBef>
              <a:spcAft>
                <a:spcPct val="0"/>
              </a:spcAft>
              <a:tabLst>
                <a:tab pos="514350" algn="l"/>
                <a:tab pos="1028700" algn="l"/>
                <a:tab pos="1543050" algn="l"/>
              </a:tabLst>
            </a:pPr>
            <a:r>
              <a:rPr lang="en-US" altLang="zh-CN" sz="4100" b="1">
                <a:solidFill>
                  <a:srgbClr val="D00E2E"/>
                </a:solidFill>
                <a:effectLst>
                  <a:outerShdw blurRad="38100" dist="38100" dir="2700000" algn="tl">
                    <a:srgbClr val="C0C0C0"/>
                  </a:outerShdw>
                </a:effectLst>
                <a:latin typeface="Helvetica" pitchFamily="34" charset="0"/>
                <a:ea typeface="宋体" pitchFamily="2" charset="-122"/>
              </a:rPr>
              <a:t>X</a:t>
            </a:r>
          </a:p>
        </p:txBody>
      </p:sp>
      <p:sp>
        <p:nvSpPr>
          <p:cNvPr id="193564" name="Line 28"/>
          <p:cNvSpPr>
            <a:spLocks noChangeShapeType="1"/>
          </p:cNvSpPr>
          <p:nvPr/>
        </p:nvSpPr>
        <p:spPr bwMode="auto">
          <a:xfrm>
            <a:off x="2600325" y="2514600"/>
            <a:ext cx="857250" cy="0"/>
          </a:xfrm>
          <a:prstGeom prst="line">
            <a:avLst/>
          </a:prstGeom>
          <a:noFill/>
          <a:ln w="50800">
            <a:solidFill>
              <a:srgbClr val="7D00E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65" name="Line 29"/>
          <p:cNvSpPr>
            <a:spLocks noChangeShapeType="1"/>
          </p:cNvSpPr>
          <p:nvPr/>
        </p:nvSpPr>
        <p:spPr bwMode="auto">
          <a:xfrm>
            <a:off x="5414963" y="2514600"/>
            <a:ext cx="857250" cy="0"/>
          </a:xfrm>
          <a:prstGeom prst="line">
            <a:avLst/>
          </a:prstGeom>
          <a:noFill/>
          <a:ln w="50800">
            <a:solidFill>
              <a:srgbClr val="7D00E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93566" name="Group 30"/>
          <p:cNvGrpSpPr>
            <a:grpSpLocks/>
          </p:cNvGrpSpPr>
          <p:nvPr/>
        </p:nvGrpSpPr>
        <p:grpSpPr bwMode="auto">
          <a:xfrm>
            <a:off x="401638" y="3171825"/>
            <a:ext cx="7678737" cy="1773238"/>
            <a:chOff x="253" y="1998"/>
            <a:chExt cx="4837" cy="1117"/>
          </a:xfrm>
        </p:grpSpPr>
        <p:sp>
          <p:nvSpPr>
            <p:cNvPr id="193567" name="Rectangle 31"/>
            <p:cNvSpPr>
              <a:spLocks noChangeArrowheads="1"/>
            </p:cNvSpPr>
            <p:nvPr/>
          </p:nvSpPr>
          <p:spPr bwMode="auto">
            <a:xfrm>
              <a:off x="3848" y="2007"/>
              <a:ext cx="1242"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3568" name="Rectangle 32"/>
            <p:cNvSpPr>
              <a:spLocks noChangeArrowheads="1"/>
            </p:cNvSpPr>
            <p:nvPr/>
          </p:nvSpPr>
          <p:spPr bwMode="auto">
            <a:xfrm>
              <a:off x="3848" y="2219"/>
              <a:ext cx="495"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69" name="Rectangle 33"/>
            <p:cNvSpPr>
              <a:spLocks noChangeArrowheads="1"/>
            </p:cNvSpPr>
            <p:nvPr/>
          </p:nvSpPr>
          <p:spPr bwMode="auto">
            <a:xfrm>
              <a:off x="4343" y="2219"/>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70" name="Rectangle 34"/>
            <p:cNvSpPr>
              <a:spLocks noChangeArrowheads="1"/>
            </p:cNvSpPr>
            <p:nvPr/>
          </p:nvSpPr>
          <p:spPr bwMode="auto">
            <a:xfrm>
              <a:off x="3813" y="2213"/>
              <a:ext cx="597"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93571" name="Rectangle 35"/>
            <p:cNvSpPr>
              <a:spLocks noChangeArrowheads="1"/>
            </p:cNvSpPr>
            <p:nvPr/>
          </p:nvSpPr>
          <p:spPr bwMode="auto">
            <a:xfrm>
              <a:off x="3848" y="2435"/>
              <a:ext cx="48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72" name="Rectangle 36"/>
            <p:cNvSpPr>
              <a:spLocks noChangeArrowheads="1"/>
            </p:cNvSpPr>
            <p:nvPr/>
          </p:nvSpPr>
          <p:spPr bwMode="auto">
            <a:xfrm>
              <a:off x="3851" y="2651"/>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73" name="Rectangle 37"/>
            <p:cNvSpPr>
              <a:spLocks noChangeArrowheads="1"/>
            </p:cNvSpPr>
            <p:nvPr/>
          </p:nvSpPr>
          <p:spPr bwMode="auto">
            <a:xfrm>
              <a:off x="3851" y="2867"/>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93574" name="Group 38"/>
            <p:cNvGrpSpPr>
              <a:grpSpLocks/>
            </p:cNvGrpSpPr>
            <p:nvPr/>
          </p:nvGrpSpPr>
          <p:grpSpPr bwMode="auto">
            <a:xfrm>
              <a:off x="4343" y="2230"/>
              <a:ext cx="380" cy="885"/>
              <a:chOff x="3860" y="1982"/>
              <a:chExt cx="338" cy="787"/>
            </a:xfrm>
          </p:grpSpPr>
          <p:sp>
            <p:nvSpPr>
              <p:cNvPr id="193575" name="Rectangle 39"/>
              <p:cNvSpPr>
                <a:spLocks noChangeArrowheads="1"/>
              </p:cNvSpPr>
              <p:nvPr/>
            </p:nvSpPr>
            <p:spPr bwMode="auto">
              <a:xfrm>
                <a:off x="3860" y="2164"/>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76" name="Rectangle 40"/>
              <p:cNvSpPr>
                <a:spLocks noChangeArrowheads="1"/>
              </p:cNvSpPr>
              <p:nvPr/>
            </p:nvSpPr>
            <p:spPr bwMode="auto">
              <a:xfrm>
                <a:off x="3860" y="2356"/>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77" name="Rectangle 41"/>
              <p:cNvSpPr>
                <a:spLocks noChangeArrowheads="1"/>
              </p:cNvSpPr>
              <p:nvPr/>
            </p:nvSpPr>
            <p:spPr bwMode="auto">
              <a:xfrm>
                <a:off x="3860" y="2548"/>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93578" name="Group 42"/>
              <p:cNvGrpSpPr>
                <a:grpSpLocks/>
              </p:cNvGrpSpPr>
              <p:nvPr/>
            </p:nvGrpSpPr>
            <p:grpSpPr bwMode="auto">
              <a:xfrm>
                <a:off x="3894" y="1982"/>
                <a:ext cx="304" cy="787"/>
                <a:chOff x="3894" y="1982"/>
                <a:chExt cx="304" cy="787"/>
              </a:xfrm>
            </p:grpSpPr>
            <p:sp>
              <p:nvSpPr>
                <p:cNvPr id="193579" name="Rectangle 43"/>
                <p:cNvSpPr>
                  <a:spLocks noChangeArrowheads="1"/>
                </p:cNvSpPr>
                <p:nvPr/>
              </p:nvSpPr>
              <p:spPr bwMode="auto">
                <a:xfrm>
                  <a:off x="3894" y="1982"/>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3580" name="Rectangle 44"/>
                <p:cNvSpPr>
                  <a:spLocks noChangeArrowheads="1"/>
                </p:cNvSpPr>
                <p:nvPr/>
              </p:nvSpPr>
              <p:spPr bwMode="auto">
                <a:xfrm>
                  <a:off x="3894" y="2166"/>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sp>
              <p:nvSpPr>
                <p:cNvPr id="193581" name="Rectangle 45"/>
                <p:cNvSpPr>
                  <a:spLocks noChangeArrowheads="1"/>
                </p:cNvSpPr>
                <p:nvPr/>
              </p:nvSpPr>
              <p:spPr bwMode="auto">
                <a:xfrm>
                  <a:off x="3894" y="2358"/>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3582" name="Rectangle 46"/>
                <p:cNvSpPr>
                  <a:spLocks noChangeArrowheads="1"/>
                </p:cNvSpPr>
                <p:nvPr/>
              </p:nvSpPr>
              <p:spPr bwMode="auto">
                <a:xfrm>
                  <a:off x="3894" y="2550"/>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grpSp>
        </p:grpSp>
        <p:sp>
          <p:nvSpPr>
            <p:cNvPr id="193583" name="Rectangle 47"/>
            <p:cNvSpPr>
              <a:spLocks noChangeArrowheads="1"/>
            </p:cNvSpPr>
            <p:nvPr/>
          </p:nvSpPr>
          <p:spPr bwMode="auto">
            <a:xfrm>
              <a:off x="4721" y="2219"/>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84" name="Rectangle 48"/>
            <p:cNvSpPr>
              <a:spLocks noChangeArrowheads="1"/>
            </p:cNvSpPr>
            <p:nvPr/>
          </p:nvSpPr>
          <p:spPr bwMode="auto">
            <a:xfrm>
              <a:off x="4721" y="2435"/>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85" name="Rectangle 49"/>
            <p:cNvSpPr>
              <a:spLocks noChangeArrowheads="1"/>
            </p:cNvSpPr>
            <p:nvPr/>
          </p:nvSpPr>
          <p:spPr bwMode="auto">
            <a:xfrm>
              <a:off x="4721" y="2651"/>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3586" name="Rectangle 50"/>
            <p:cNvSpPr>
              <a:spLocks noChangeArrowheads="1"/>
            </p:cNvSpPr>
            <p:nvPr/>
          </p:nvSpPr>
          <p:spPr bwMode="auto">
            <a:xfrm>
              <a:off x="4721" y="2867"/>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2</a:t>
              </a:r>
            </a:p>
          </p:txBody>
        </p:sp>
        <p:sp>
          <p:nvSpPr>
            <p:cNvPr id="193587" name="Rectangle 51"/>
            <p:cNvSpPr>
              <a:spLocks noChangeArrowheads="1"/>
            </p:cNvSpPr>
            <p:nvPr/>
          </p:nvSpPr>
          <p:spPr bwMode="auto">
            <a:xfrm>
              <a:off x="3808" y="2867"/>
              <a:ext cx="59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3588" name="Rectangle 52"/>
            <p:cNvSpPr>
              <a:spLocks noChangeArrowheads="1"/>
            </p:cNvSpPr>
            <p:nvPr/>
          </p:nvSpPr>
          <p:spPr bwMode="auto">
            <a:xfrm>
              <a:off x="3808" y="2651"/>
              <a:ext cx="59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93589" name="Rectangle 53"/>
            <p:cNvSpPr>
              <a:spLocks noChangeArrowheads="1"/>
            </p:cNvSpPr>
            <p:nvPr/>
          </p:nvSpPr>
          <p:spPr bwMode="auto">
            <a:xfrm>
              <a:off x="3813" y="2429"/>
              <a:ext cx="59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sp>
          <p:nvSpPr>
            <p:cNvPr id="193590" name="Rectangle 54"/>
            <p:cNvSpPr>
              <a:spLocks noChangeArrowheads="1"/>
            </p:cNvSpPr>
            <p:nvPr/>
          </p:nvSpPr>
          <p:spPr bwMode="auto">
            <a:xfrm>
              <a:off x="4799" y="2224"/>
              <a:ext cx="201"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3591" name="Rectangle 55"/>
            <p:cNvSpPr>
              <a:spLocks noChangeArrowheads="1"/>
            </p:cNvSpPr>
            <p:nvPr/>
          </p:nvSpPr>
          <p:spPr bwMode="auto">
            <a:xfrm>
              <a:off x="4762" y="2433"/>
              <a:ext cx="27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16</a:t>
              </a:r>
            </a:p>
          </p:txBody>
        </p:sp>
        <p:grpSp>
          <p:nvGrpSpPr>
            <p:cNvPr id="193592" name="Group 56"/>
            <p:cNvGrpSpPr>
              <a:grpSpLocks/>
            </p:cNvGrpSpPr>
            <p:nvPr/>
          </p:nvGrpSpPr>
          <p:grpSpPr bwMode="auto">
            <a:xfrm>
              <a:off x="253" y="1998"/>
              <a:ext cx="1498" cy="1087"/>
              <a:chOff x="253" y="1998"/>
              <a:chExt cx="1498" cy="1087"/>
            </a:xfrm>
          </p:grpSpPr>
          <p:sp>
            <p:nvSpPr>
              <p:cNvPr id="193593" name="Rectangle 57"/>
              <p:cNvSpPr>
                <a:spLocks noChangeArrowheads="1"/>
              </p:cNvSpPr>
              <p:nvPr/>
            </p:nvSpPr>
            <p:spPr bwMode="auto">
              <a:xfrm>
                <a:off x="508" y="1998"/>
                <a:ext cx="124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3594" name="Rectangle 58"/>
              <p:cNvSpPr>
                <a:spLocks noChangeArrowheads="1"/>
              </p:cNvSpPr>
              <p:nvPr/>
            </p:nvSpPr>
            <p:spPr bwMode="auto">
              <a:xfrm>
                <a:off x="508" y="2210"/>
                <a:ext cx="49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95" name="Rectangle 59"/>
              <p:cNvSpPr>
                <a:spLocks noChangeArrowheads="1"/>
              </p:cNvSpPr>
              <p:nvPr/>
            </p:nvSpPr>
            <p:spPr bwMode="auto">
              <a:xfrm>
                <a:off x="1004" y="221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96" name="Rectangle 60"/>
              <p:cNvSpPr>
                <a:spLocks noChangeArrowheads="1"/>
              </p:cNvSpPr>
              <p:nvPr/>
            </p:nvSpPr>
            <p:spPr bwMode="auto">
              <a:xfrm>
                <a:off x="508" y="2426"/>
                <a:ext cx="487"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97" name="Rectangle 61"/>
              <p:cNvSpPr>
                <a:spLocks noChangeArrowheads="1"/>
              </p:cNvSpPr>
              <p:nvPr/>
            </p:nvSpPr>
            <p:spPr bwMode="auto">
              <a:xfrm>
                <a:off x="512" y="2642"/>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98" name="Rectangle 62"/>
              <p:cNvSpPr>
                <a:spLocks noChangeArrowheads="1"/>
              </p:cNvSpPr>
              <p:nvPr/>
            </p:nvSpPr>
            <p:spPr bwMode="auto">
              <a:xfrm>
                <a:off x="512" y="2858"/>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599" name="Rectangle 63"/>
              <p:cNvSpPr>
                <a:spLocks noChangeArrowheads="1"/>
              </p:cNvSpPr>
              <p:nvPr/>
            </p:nvSpPr>
            <p:spPr bwMode="auto">
              <a:xfrm>
                <a:off x="1004" y="242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00" name="Rectangle 64"/>
              <p:cNvSpPr>
                <a:spLocks noChangeArrowheads="1"/>
              </p:cNvSpPr>
              <p:nvPr/>
            </p:nvSpPr>
            <p:spPr bwMode="auto">
              <a:xfrm>
                <a:off x="1004" y="264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01" name="Rectangle 65"/>
              <p:cNvSpPr>
                <a:spLocks noChangeArrowheads="1"/>
              </p:cNvSpPr>
              <p:nvPr/>
            </p:nvSpPr>
            <p:spPr bwMode="auto">
              <a:xfrm>
                <a:off x="1004" y="2858"/>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02" name="Rectangle 66"/>
              <p:cNvSpPr>
                <a:spLocks noChangeArrowheads="1"/>
              </p:cNvSpPr>
              <p:nvPr/>
            </p:nvSpPr>
            <p:spPr bwMode="auto">
              <a:xfrm>
                <a:off x="970" y="2221"/>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93603" name="Rectangle 67"/>
              <p:cNvSpPr>
                <a:spLocks noChangeArrowheads="1"/>
              </p:cNvSpPr>
              <p:nvPr/>
            </p:nvSpPr>
            <p:spPr bwMode="auto">
              <a:xfrm>
                <a:off x="970" y="2428"/>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3604" name="Rectangle 68"/>
              <p:cNvSpPr>
                <a:spLocks noChangeArrowheads="1"/>
              </p:cNvSpPr>
              <p:nvPr/>
            </p:nvSpPr>
            <p:spPr bwMode="auto">
              <a:xfrm>
                <a:off x="970" y="264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3605" name="Rectangle 69"/>
              <p:cNvSpPr>
                <a:spLocks noChangeArrowheads="1"/>
              </p:cNvSpPr>
              <p:nvPr/>
            </p:nvSpPr>
            <p:spPr bwMode="auto">
              <a:xfrm>
                <a:off x="970" y="2860"/>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sp>
            <p:nvSpPr>
              <p:cNvPr id="193606" name="Rectangle 70"/>
              <p:cNvSpPr>
                <a:spLocks noChangeArrowheads="1"/>
              </p:cNvSpPr>
              <p:nvPr/>
            </p:nvSpPr>
            <p:spPr bwMode="auto">
              <a:xfrm>
                <a:off x="1382" y="221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07" name="Rectangle 71"/>
              <p:cNvSpPr>
                <a:spLocks noChangeArrowheads="1"/>
              </p:cNvSpPr>
              <p:nvPr/>
            </p:nvSpPr>
            <p:spPr bwMode="auto">
              <a:xfrm>
                <a:off x="1382" y="242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08" name="Rectangle 72"/>
              <p:cNvSpPr>
                <a:spLocks noChangeArrowheads="1"/>
              </p:cNvSpPr>
              <p:nvPr/>
            </p:nvSpPr>
            <p:spPr bwMode="auto">
              <a:xfrm>
                <a:off x="1382" y="264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93609" name="Rectangle 73"/>
              <p:cNvSpPr>
                <a:spLocks noChangeArrowheads="1"/>
              </p:cNvSpPr>
              <p:nvPr/>
            </p:nvSpPr>
            <p:spPr bwMode="auto">
              <a:xfrm>
                <a:off x="1382" y="2858"/>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16</a:t>
                </a:r>
              </a:p>
            </p:txBody>
          </p:sp>
          <p:grpSp>
            <p:nvGrpSpPr>
              <p:cNvPr id="193610" name="Group 74"/>
              <p:cNvGrpSpPr>
                <a:grpSpLocks/>
              </p:cNvGrpSpPr>
              <p:nvPr/>
            </p:nvGrpSpPr>
            <p:grpSpPr bwMode="auto">
              <a:xfrm>
                <a:off x="253" y="2204"/>
                <a:ext cx="602" cy="881"/>
                <a:chOff x="253" y="2204"/>
                <a:chExt cx="602" cy="881"/>
              </a:xfrm>
            </p:grpSpPr>
            <p:sp>
              <p:nvSpPr>
                <p:cNvPr id="193611" name="Rectangle 75"/>
                <p:cNvSpPr>
                  <a:spLocks noChangeArrowheads="1"/>
                </p:cNvSpPr>
                <p:nvPr/>
              </p:nvSpPr>
              <p:spPr bwMode="auto">
                <a:xfrm>
                  <a:off x="258" y="2204"/>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3612" name="Rectangle 76"/>
                <p:cNvSpPr>
                  <a:spLocks noChangeArrowheads="1"/>
                </p:cNvSpPr>
                <p:nvPr/>
              </p:nvSpPr>
              <p:spPr bwMode="auto">
                <a:xfrm>
                  <a:off x="253" y="2858"/>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sp>
              <p:nvSpPr>
                <p:cNvPr id="193613" name="Rectangle 77"/>
                <p:cNvSpPr>
                  <a:spLocks noChangeArrowheads="1"/>
                </p:cNvSpPr>
                <p:nvPr/>
              </p:nvSpPr>
              <p:spPr bwMode="auto">
                <a:xfrm>
                  <a:off x="253" y="264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sp>
              <p:nvSpPr>
                <p:cNvPr id="193614" name="Rectangle 78"/>
                <p:cNvSpPr>
                  <a:spLocks noChangeArrowheads="1"/>
                </p:cNvSpPr>
                <p:nvPr/>
              </p:nvSpPr>
              <p:spPr bwMode="auto">
                <a:xfrm>
                  <a:off x="258" y="2420"/>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grpSp>
          <p:sp>
            <p:nvSpPr>
              <p:cNvPr id="193615" name="Rectangle 79"/>
              <p:cNvSpPr>
                <a:spLocks noChangeArrowheads="1"/>
              </p:cNvSpPr>
              <p:nvPr/>
            </p:nvSpPr>
            <p:spPr bwMode="auto">
              <a:xfrm>
                <a:off x="1461" y="2215"/>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3616" name="Rectangle 80"/>
              <p:cNvSpPr>
                <a:spLocks noChangeArrowheads="1"/>
              </p:cNvSpPr>
              <p:nvPr/>
            </p:nvSpPr>
            <p:spPr bwMode="auto">
              <a:xfrm>
                <a:off x="1464" y="2431"/>
                <a:ext cx="200"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grpSp>
        <p:grpSp>
          <p:nvGrpSpPr>
            <p:cNvPr id="193617" name="Group 81"/>
            <p:cNvGrpSpPr>
              <a:grpSpLocks/>
            </p:cNvGrpSpPr>
            <p:nvPr/>
          </p:nvGrpSpPr>
          <p:grpSpPr bwMode="auto">
            <a:xfrm>
              <a:off x="1939" y="2003"/>
              <a:ext cx="1486" cy="1086"/>
              <a:chOff x="1939" y="2003"/>
              <a:chExt cx="1486" cy="1086"/>
            </a:xfrm>
          </p:grpSpPr>
          <p:sp>
            <p:nvSpPr>
              <p:cNvPr id="193618" name="Rectangle 82"/>
              <p:cNvSpPr>
                <a:spLocks noChangeArrowheads="1"/>
              </p:cNvSpPr>
              <p:nvPr/>
            </p:nvSpPr>
            <p:spPr bwMode="auto">
              <a:xfrm>
                <a:off x="2182" y="2003"/>
                <a:ext cx="124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93619" name="Rectangle 83"/>
              <p:cNvSpPr>
                <a:spLocks noChangeArrowheads="1"/>
              </p:cNvSpPr>
              <p:nvPr/>
            </p:nvSpPr>
            <p:spPr bwMode="auto">
              <a:xfrm>
                <a:off x="2182" y="2214"/>
                <a:ext cx="496"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20" name="Rectangle 84"/>
              <p:cNvSpPr>
                <a:spLocks noChangeArrowheads="1"/>
              </p:cNvSpPr>
              <p:nvPr/>
            </p:nvSpPr>
            <p:spPr bwMode="auto">
              <a:xfrm>
                <a:off x="2678" y="2214"/>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21" name="Rectangle 85"/>
              <p:cNvSpPr>
                <a:spLocks noChangeArrowheads="1"/>
              </p:cNvSpPr>
              <p:nvPr/>
            </p:nvSpPr>
            <p:spPr bwMode="auto">
              <a:xfrm>
                <a:off x="2182" y="2430"/>
                <a:ext cx="487"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22" name="Rectangle 86"/>
              <p:cNvSpPr>
                <a:spLocks noChangeArrowheads="1"/>
              </p:cNvSpPr>
              <p:nvPr/>
            </p:nvSpPr>
            <p:spPr bwMode="auto">
              <a:xfrm>
                <a:off x="2186" y="2646"/>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23" name="Rectangle 87"/>
              <p:cNvSpPr>
                <a:spLocks noChangeArrowheads="1"/>
              </p:cNvSpPr>
              <p:nvPr/>
            </p:nvSpPr>
            <p:spPr bwMode="auto">
              <a:xfrm>
                <a:off x="2186" y="2862"/>
                <a:ext cx="483"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24" name="Rectangle 88"/>
              <p:cNvSpPr>
                <a:spLocks noChangeArrowheads="1"/>
              </p:cNvSpPr>
              <p:nvPr/>
            </p:nvSpPr>
            <p:spPr bwMode="auto">
              <a:xfrm>
                <a:off x="2678" y="2431"/>
                <a:ext cx="369" cy="206"/>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25" name="Rectangle 89"/>
              <p:cNvSpPr>
                <a:spLocks noChangeArrowheads="1"/>
              </p:cNvSpPr>
              <p:nvPr/>
            </p:nvSpPr>
            <p:spPr bwMode="auto">
              <a:xfrm>
                <a:off x="2678" y="264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26" name="Rectangle 90"/>
              <p:cNvSpPr>
                <a:spLocks noChangeArrowheads="1"/>
              </p:cNvSpPr>
              <p:nvPr/>
            </p:nvSpPr>
            <p:spPr bwMode="auto">
              <a:xfrm>
                <a:off x="2678" y="286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93627" name="Group 91"/>
              <p:cNvGrpSpPr>
                <a:grpSpLocks/>
              </p:cNvGrpSpPr>
              <p:nvPr/>
            </p:nvGrpSpPr>
            <p:grpSpPr bwMode="auto">
              <a:xfrm>
                <a:off x="2656" y="2226"/>
                <a:ext cx="285" cy="854"/>
                <a:chOff x="2656" y="2226"/>
                <a:chExt cx="285" cy="854"/>
              </a:xfrm>
            </p:grpSpPr>
            <p:sp>
              <p:nvSpPr>
                <p:cNvPr id="193628" name="Rectangle 92"/>
                <p:cNvSpPr>
                  <a:spLocks noChangeArrowheads="1"/>
                </p:cNvSpPr>
                <p:nvPr/>
              </p:nvSpPr>
              <p:spPr bwMode="auto">
                <a:xfrm>
                  <a:off x="2656" y="2226"/>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93629" name="Rectangle 93"/>
                <p:cNvSpPr>
                  <a:spLocks noChangeArrowheads="1"/>
                </p:cNvSpPr>
                <p:nvPr/>
              </p:nvSpPr>
              <p:spPr bwMode="auto">
                <a:xfrm>
                  <a:off x="2656" y="2433"/>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93630" name="Rectangle 94"/>
                <p:cNvSpPr>
                  <a:spLocks noChangeArrowheads="1"/>
                </p:cNvSpPr>
                <p:nvPr/>
              </p:nvSpPr>
              <p:spPr bwMode="auto">
                <a:xfrm>
                  <a:off x="2656" y="2649"/>
                  <a:ext cx="28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S1</a:t>
                  </a:r>
                </a:p>
              </p:txBody>
            </p:sp>
            <p:sp>
              <p:nvSpPr>
                <p:cNvPr id="193631" name="Rectangle 95"/>
                <p:cNvSpPr>
                  <a:spLocks noChangeArrowheads="1"/>
                </p:cNvSpPr>
                <p:nvPr/>
              </p:nvSpPr>
              <p:spPr bwMode="auto">
                <a:xfrm>
                  <a:off x="2656" y="2864"/>
                  <a:ext cx="28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grpSp>
          <p:sp>
            <p:nvSpPr>
              <p:cNvPr id="193632" name="Rectangle 96"/>
              <p:cNvSpPr>
                <a:spLocks noChangeArrowheads="1"/>
              </p:cNvSpPr>
              <p:nvPr/>
            </p:nvSpPr>
            <p:spPr bwMode="auto">
              <a:xfrm>
                <a:off x="3056" y="2214"/>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33" name="Rectangle 97"/>
              <p:cNvSpPr>
                <a:spLocks noChangeArrowheads="1"/>
              </p:cNvSpPr>
              <p:nvPr/>
            </p:nvSpPr>
            <p:spPr bwMode="auto">
              <a:xfrm>
                <a:off x="3056" y="2430"/>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93634" name="Rectangle 98"/>
              <p:cNvSpPr>
                <a:spLocks noChangeArrowheads="1"/>
              </p:cNvSpPr>
              <p:nvPr/>
            </p:nvSpPr>
            <p:spPr bwMode="auto">
              <a:xfrm>
                <a:off x="3056" y="2646"/>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16</a:t>
                </a:r>
              </a:p>
            </p:txBody>
          </p:sp>
          <p:sp>
            <p:nvSpPr>
              <p:cNvPr id="193635" name="Rectangle 99"/>
              <p:cNvSpPr>
                <a:spLocks noChangeArrowheads="1"/>
              </p:cNvSpPr>
              <p:nvPr/>
            </p:nvSpPr>
            <p:spPr bwMode="auto">
              <a:xfrm>
                <a:off x="3056" y="2862"/>
                <a:ext cx="369" cy="207"/>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425721" tIns="212865" rIns="425721" bIns="212865"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grpSp>
            <p:nvGrpSpPr>
              <p:cNvPr id="193636" name="Group 100"/>
              <p:cNvGrpSpPr>
                <a:grpSpLocks/>
              </p:cNvGrpSpPr>
              <p:nvPr/>
            </p:nvGrpSpPr>
            <p:grpSpPr bwMode="auto">
              <a:xfrm>
                <a:off x="1939" y="2209"/>
                <a:ext cx="602" cy="880"/>
                <a:chOff x="1939" y="2209"/>
                <a:chExt cx="602" cy="880"/>
              </a:xfrm>
            </p:grpSpPr>
            <p:sp>
              <p:nvSpPr>
                <p:cNvPr id="193637" name="Rectangle 101"/>
                <p:cNvSpPr>
                  <a:spLocks noChangeArrowheads="1"/>
                </p:cNvSpPr>
                <p:nvPr/>
              </p:nvSpPr>
              <p:spPr bwMode="auto">
                <a:xfrm>
                  <a:off x="1944" y="2209"/>
                  <a:ext cx="5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10.2.0.0</a:t>
                  </a:r>
                </a:p>
              </p:txBody>
            </p:sp>
            <p:sp>
              <p:nvSpPr>
                <p:cNvPr id="193638" name="Rectangle 102"/>
                <p:cNvSpPr>
                  <a:spLocks noChangeArrowheads="1"/>
                </p:cNvSpPr>
                <p:nvPr/>
              </p:nvSpPr>
              <p:spPr bwMode="auto">
                <a:xfrm>
                  <a:off x="1939" y="2862"/>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10.1.0.0</a:t>
                  </a:r>
                </a:p>
              </p:txBody>
            </p:sp>
            <p:sp>
              <p:nvSpPr>
                <p:cNvPr id="193639" name="Rectangle 103"/>
                <p:cNvSpPr>
                  <a:spLocks noChangeArrowheads="1"/>
                </p:cNvSpPr>
                <p:nvPr/>
              </p:nvSpPr>
              <p:spPr bwMode="auto">
                <a:xfrm>
                  <a:off x="1939" y="2646"/>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D00E2E"/>
                      </a:solidFill>
                      <a:latin typeface="Helvetica" pitchFamily="34" charset="0"/>
                      <a:ea typeface="宋体" pitchFamily="2" charset="-122"/>
                    </a:rPr>
                    <a:t>10.4.0.0</a:t>
                  </a:r>
                </a:p>
              </p:txBody>
            </p:sp>
            <p:sp>
              <p:nvSpPr>
                <p:cNvPr id="193640" name="Rectangle 104"/>
                <p:cNvSpPr>
                  <a:spLocks noChangeArrowheads="1"/>
                </p:cNvSpPr>
                <p:nvPr/>
              </p:nvSpPr>
              <p:spPr bwMode="auto">
                <a:xfrm>
                  <a:off x="1944" y="2425"/>
                  <a:ext cx="5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10.3.0.0</a:t>
                  </a:r>
                </a:p>
              </p:txBody>
            </p:sp>
          </p:grpSp>
          <p:sp>
            <p:nvSpPr>
              <p:cNvPr id="193641" name="Rectangle 105"/>
              <p:cNvSpPr>
                <a:spLocks noChangeArrowheads="1"/>
              </p:cNvSpPr>
              <p:nvPr/>
            </p:nvSpPr>
            <p:spPr bwMode="auto">
              <a:xfrm>
                <a:off x="3135" y="2220"/>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93642" name="Rectangle 106"/>
              <p:cNvSpPr>
                <a:spLocks noChangeArrowheads="1"/>
              </p:cNvSpPr>
              <p:nvPr/>
            </p:nvSpPr>
            <p:spPr bwMode="auto">
              <a:xfrm>
                <a:off x="3138" y="2436"/>
                <a:ext cx="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5721" tIns="212865" rIns="425721" bIns="212865" anchor="ct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grpSp>
      </p:grpSp>
    </p:spTree>
    <p:extLst>
      <p:ext uri="{BB962C8B-B14F-4D97-AF65-F5344CB8AC3E}">
        <p14:creationId xmlns:p14="http://schemas.microsoft.com/office/powerpoint/2010/main" val="992814515"/>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t>RIP</a:t>
            </a:r>
          </a:p>
        </p:txBody>
      </p:sp>
      <p:sp>
        <p:nvSpPr>
          <p:cNvPr id="8195" name="Rectangle 3"/>
          <p:cNvSpPr>
            <a:spLocks noGrp="1" noChangeArrowheads="1"/>
          </p:cNvSpPr>
          <p:nvPr>
            <p:ph type="body" idx="1"/>
          </p:nvPr>
        </p:nvSpPr>
        <p:spPr/>
        <p:txBody>
          <a:bodyPr/>
          <a:lstStyle/>
          <a:p>
            <a:r>
              <a:rPr lang="zh-CN" altLang="en-US"/>
              <a:t>在</a:t>
            </a:r>
            <a:r>
              <a:rPr lang="en-US" altLang="zh-CN"/>
              <a:t>IGP</a:t>
            </a:r>
            <a:r>
              <a:rPr lang="zh-CN" altLang="en-US"/>
              <a:t>中，</a:t>
            </a:r>
            <a:r>
              <a:rPr lang="en-US" altLang="zh-CN"/>
              <a:t>RIP</a:t>
            </a:r>
            <a:r>
              <a:rPr lang="zh-CN" altLang="en-US"/>
              <a:t>是个广泛使用的协议</a:t>
            </a:r>
          </a:p>
          <a:p>
            <a:r>
              <a:rPr lang="en-US" altLang="zh-CN"/>
              <a:t>RIP</a:t>
            </a:r>
            <a:r>
              <a:rPr lang="zh-CN" altLang="en-US"/>
              <a:t>也称距离矢量协议，用信息包所经过的网关来做距离的单位，超过</a:t>
            </a:r>
            <a:r>
              <a:rPr lang="en-US" altLang="zh-CN"/>
              <a:t>15</a:t>
            </a:r>
            <a:r>
              <a:rPr lang="zh-CN" altLang="en-US"/>
              <a:t>跳便无法到达</a:t>
            </a:r>
          </a:p>
          <a:p>
            <a:r>
              <a:rPr lang="en-US" altLang="zh-CN"/>
              <a:t>IGRP</a:t>
            </a:r>
            <a:r>
              <a:rPr lang="zh-CN" altLang="en-US"/>
              <a:t>是</a:t>
            </a:r>
            <a:r>
              <a:rPr lang="en-US" altLang="zh-CN"/>
              <a:t>CISCO</a:t>
            </a:r>
            <a:r>
              <a:rPr lang="zh-CN" altLang="en-US"/>
              <a:t>专用的路由协议，可以服务于大型互连网络，不受限于</a:t>
            </a:r>
            <a:r>
              <a:rPr lang="en-US" altLang="zh-CN"/>
              <a:t>16</a:t>
            </a:r>
            <a:r>
              <a:rPr lang="zh-CN" altLang="en-US"/>
              <a:t>跳的限制（默认是</a:t>
            </a:r>
            <a:r>
              <a:rPr lang="en-US" altLang="zh-CN"/>
              <a:t>100</a:t>
            </a:r>
            <a:r>
              <a:rPr lang="zh-CN" altLang="en-US"/>
              <a:t>跳）</a:t>
            </a:r>
            <a:endParaRPr lang="zh-CN" altLang="en-US" sz="2000"/>
          </a:p>
        </p:txBody>
      </p:sp>
    </p:spTree>
    <p:extLst>
      <p:ext uri="{BB962C8B-B14F-4D97-AF65-F5344CB8AC3E}">
        <p14:creationId xmlns:p14="http://schemas.microsoft.com/office/powerpoint/2010/main" val="4079213147"/>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reeform 2"/>
          <p:cNvSpPr>
            <a:spLocks/>
          </p:cNvSpPr>
          <p:nvPr/>
        </p:nvSpPr>
        <p:spPr bwMode="auto">
          <a:xfrm>
            <a:off x="3328988" y="4929188"/>
            <a:ext cx="2459037" cy="130175"/>
          </a:xfrm>
          <a:custGeom>
            <a:avLst/>
            <a:gdLst>
              <a:gd name="T0" fmla="*/ 1376 w 1377"/>
              <a:gd name="T1" fmla="*/ 0 h 73"/>
              <a:gd name="T2" fmla="*/ 496 w 1377"/>
              <a:gd name="T3" fmla="*/ 0 h 73"/>
              <a:gd name="T4" fmla="*/ 624 w 1377"/>
              <a:gd name="T5" fmla="*/ 72 h 73"/>
              <a:gd name="T6" fmla="*/ 0 w 1377"/>
              <a:gd name="T7" fmla="*/ 72 h 73"/>
            </a:gdLst>
            <a:ahLst/>
            <a:cxnLst>
              <a:cxn ang="0">
                <a:pos x="T0" y="T1"/>
              </a:cxn>
              <a:cxn ang="0">
                <a:pos x="T2" y="T3"/>
              </a:cxn>
              <a:cxn ang="0">
                <a:pos x="T4" y="T5"/>
              </a:cxn>
              <a:cxn ang="0">
                <a:pos x="T6" y="T7"/>
              </a:cxn>
            </a:cxnLst>
            <a:rect l="0" t="0" r="r" b="b"/>
            <a:pathLst>
              <a:path w="1377" h="73">
                <a:moveTo>
                  <a:pt x="1376" y="0"/>
                </a:moveTo>
                <a:lnTo>
                  <a:pt x="496" y="0"/>
                </a:lnTo>
                <a:lnTo>
                  <a:pt x="624" y="72"/>
                </a:lnTo>
                <a:lnTo>
                  <a:pt x="0" y="72"/>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38915" name="Line 3"/>
          <p:cNvSpPr>
            <a:spLocks noChangeShapeType="1"/>
          </p:cNvSpPr>
          <p:nvPr/>
        </p:nvSpPr>
        <p:spPr bwMode="auto">
          <a:xfrm>
            <a:off x="6186488" y="3114675"/>
            <a:ext cx="200025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38916" name="Line 4"/>
          <p:cNvSpPr>
            <a:spLocks noChangeShapeType="1"/>
          </p:cNvSpPr>
          <p:nvPr/>
        </p:nvSpPr>
        <p:spPr bwMode="auto">
          <a:xfrm>
            <a:off x="1471613" y="2671763"/>
            <a:ext cx="0" cy="542925"/>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38917" name="Line 5"/>
          <p:cNvSpPr>
            <a:spLocks noChangeShapeType="1"/>
          </p:cNvSpPr>
          <p:nvPr/>
        </p:nvSpPr>
        <p:spPr bwMode="auto">
          <a:xfrm flipH="1">
            <a:off x="857250" y="3228975"/>
            <a:ext cx="204311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38918" name="Freeform 6"/>
          <p:cNvSpPr>
            <a:spLocks/>
          </p:cNvSpPr>
          <p:nvPr/>
        </p:nvSpPr>
        <p:spPr bwMode="auto">
          <a:xfrm>
            <a:off x="5915025" y="3300413"/>
            <a:ext cx="144463" cy="1501775"/>
          </a:xfrm>
          <a:custGeom>
            <a:avLst/>
            <a:gdLst>
              <a:gd name="T0" fmla="*/ 80 w 81"/>
              <a:gd name="T1" fmla="*/ 840 h 841"/>
              <a:gd name="T2" fmla="*/ 80 w 81"/>
              <a:gd name="T3" fmla="*/ 440 h 841"/>
              <a:gd name="T4" fmla="*/ 0 w 81"/>
              <a:gd name="T5" fmla="*/ 520 h 841"/>
              <a:gd name="T6" fmla="*/ 0 w 81"/>
              <a:gd name="T7" fmla="*/ 0 h 841"/>
            </a:gdLst>
            <a:ahLst/>
            <a:cxnLst>
              <a:cxn ang="0">
                <a:pos x="T0" y="T1"/>
              </a:cxn>
              <a:cxn ang="0">
                <a:pos x="T2" y="T3"/>
              </a:cxn>
              <a:cxn ang="0">
                <a:pos x="T4" y="T5"/>
              </a:cxn>
              <a:cxn ang="0">
                <a:pos x="T6" y="T7"/>
              </a:cxn>
            </a:cxnLst>
            <a:rect l="0" t="0" r="r" b="b"/>
            <a:pathLst>
              <a:path w="81" h="841">
                <a:moveTo>
                  <a:pt x="80" y="840"/>
                </a:moveTo>
                <a:lnTo>
                  <a:pt x="80" y="440"/>
                </a:lnTo>
                <a:lnTo>
                  <a:pt x="0" y="520"/>
                </a:lnTo>
                <a:lnTo>
                  <a:pt x="0" y="0"/>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38919" name="Freeform 7"/>
          <p:cNvSpPr>
            <a:spLocks/>
          </p:cNvSpPr>
          <p:nvPr/>
        </p:nvSpPr>
        <p:spPr bwMode="auto">
          <a:xfrm>
            <a:off x="3000375" y="3357563"/>
            <a:ext cx="130175" cy="1430337"/>
          </a:xfrm>
          <a:custGeom>
            <a:avLst/>
            <a:gdLst>
              <a:gd name="T0" fmla="*/ 0 w 73"/>
              <a:gd name="T1" fmla="*/ 800 h 801"/>
              <a:gd name="T2" fmla="*/ 0 w 73"/>
              <a:gd name="T3" fmla="*/ 360 h 801"/>
              <a:gd name="T4" fmla="*/ 72 w 73"/>
              <a:gd name="T5" fmla="*/ 464 h 801"/>
              <a:gd name="T6" fmla="*/ 72 w 73"/>
              <a:gd name="T7" fmla="*/ 0 h 801"/>
            </a:gdLst>
            <a:ahLst/>
            <a:cxnLst>
              <a:cxn ang="0">
                <a:pos x="T0" y="T1"/>
              </a:cxn>
              <a:cxn ang="0">
                <a:pos x="T2" y="T3"/>
              </a:cxn>
              <a:cxn ang="0">
                <a:pos x="T4" y="T5"/>
              </a:cxn>
              <a:cxn ang="0">
                <a:pos x="T6" y="T7"/>
              </a:cxn>
            </a:cxnLst>
            <a:rect l="0" t="0" r="r" b="b"/>
            <a:pathLst>
              <a:path w="73" h="801">
                <a:moveTo>
                  <a:pt x="0" y="800"/>
                </a:moveTo>
                <a:lnTo>
                  <a:pt x="0" y="360"/>
                </a:lnTo>
                <a:lnTo>
                  <a:pt x="72" y="464"/>
                </a:lnTo>
                <a:lnTo>
                  <a:pt x="72" y="0"/>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38920" name="Freeform 8"/>
          <p:cNvSpPr>
            <a:spLocks/>
          </p:cNvSpPr>
          <p:nvPr/>
        </p:nvSpPr>
        <p:spPr bwMode="auto">
          <a:xfrm>
            <a:off x="3414713" y="3100388"/>
            <a:ext cx="2287587" cy="101600"/>
          </a:xfrm>
          <a:custGeom>
            <a:avLst/>
            <a:gdLst>
              <a:gd name="T0" fmla="*/ 1280 w 1281"/>
              <a:gd name="T1" fmla="*/ 0 h 57"/>
              <a:gd name="T2" fmla="*/ 552 w 1281"/>
              <a:gd name="T3" fmla="*/ 0 h 57"/>
              <a:gd name="T4" fmla="*/ 712 w 1281"/>
              <a:gd name="T5" fmla="*/ 56 h 57"/>
              <a:gd name="T6" fmla="*/ 0 w 1281"/>
              <a:gd name="T7" fmla="*/ 56 h 57"/>
            </a:gdLst>
            <a:ahLst/>
            <a:cxnLst>
              <a:cxn ang="0">
                <a:pos x="T0" y="T1"/>
              </a:cxn>
              <a:cxn ang="0">
                <a:pos x="T2" y="T3"/>
              </a:cxn>
              <a:cxn ang="0">
                <a:pos x="T4" y="T5"/>
              </a:cxn>
              <a:cxn ang="0">
                <a:pos x="T6" y="T7"/>
              </a:cxn>
            </a:cxnLst>
            <a:rect l="0" t="0" r="r" b="b"/>
            <a:pathLst>
              <a:path w="1281" h="57">
                <a:moveTo>
                  <a:pt x="1280" y="0"/>
                </a:moveTo>
                <a:lnTo>
                  <a:pt x="552" y="0"/>
                </a:lnTo>
                <a:lnTo>
                  <a:pt x="712" y="56"/>
                </a:lnTo>
                <a:lnTo>
                  <a:pt x="0" y="56"/>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38921" name="Line 9"/>
          <p:cNvSpPr>
            <a:spLocks noChangeShapeType="1"/>
          </p:cNvSpPr>
          <p:nvPr/>
        </p:nvSpPr>
        <p:spPr bwMode="auto">
          <a:xfrm>
            <a:off x="7386638" y="2728913"/>
            <a:ext cx="0" cy="385762"/>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38922" name="Rectangle 10"/>
          <p:cNvSpPr>
            <a:spLocks noChangeArrowheads="1"/>
          </p:cNvSpPr>
          <p:nvPr/>
        </p:nvSpPr>
        <p:spPr bwMode="auto">
          <a:xfrm>
            <a:off x="3516313" y="2544763"/>
            <a:ext cx="18859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925"/>
              </a:lnSpc>
              <a:spcBef>
                <a:spcPct val="0"/>
              </a:spcBef>
              <a:spcAft>
                <a:spcPct val="0"/>
              </a:spcAft>
              <a:tabLst>
                <a:tab pos="514350" algn="l"/>
                <a:tab pos="1028700" algn="l"/>
                <a:tab pos="1543050" algn="l"/>
              </a:tabLst>
            </a:pPr>
            <a:r>
              <a:rPr lang="zh-CN" altLang="en-US" sz="2700" b="1">
                <a:solidFill>
                  <a:srgbClr val="000000"/>
                </a:solidFill>
                <a:latin typeface="Helvetica" pitchFamily="34" charset="0"/>
                <a:ea typeface="宋体" pitchFamily="2" charset="-122"/>
              </a:rPr>
              <a:t>19.2 </a:t>
            </a:r>
            <a:r>
              <a:rPr lang="en-US" altLang="zh-CN" sz="2700" b="1">
                <a:solidFill>
                  <a:srgbClr val="000000"/>
                </a:solidFill>
                <a:latin typeface="Helvetica" pitchFamily="34" charset="0"/>
                <a:ea typeface="宋体" pitchFamily="2" charset="-122"/>
              </a:rPr>
              <a:t>kbps</a:t>
            </a:r>
          </a:p>
        </p:txBody>
      </p:sp>
      <p:sp>
        <p:nvSpPr>
          <p:cNvPr id="38923" name="Rectangle 11"/>
          <p:cNvSpPr>
            <a:spLocks noChangeArrowheads="1"/>
          </p:cNvSpPr>
          <p:nvPr/>
        </p:nvSpPr>
        <p:spPr bwMode="auto">
          <a:xfrm>
            <a:off x="4059238" y="4387850"/>
            <a:ext cx="8572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925"/>
              </a:lnSpc>
              <a:spcBef>
                <a:spcPct val="0"/>
              </a:spcBef>
              <a:spcAft>
                <a:spcPct val="0"/>
              </a:spcAft>
              <a:tabLst>
                <a:tab pos="514350" algn="l"/>
                <a:tab pos="1028700" algn="l"/>
                <a:tab pos="1543050" algn="l"/>
              </a:tabLst>
            </a:pPr>
            <a:r>
              <a:rPr lang="en-US" altLang="zh-CN" sz="2700" b="1">
                <a:solidFill>
                  <a:srgbClr val="000000"/>
                </a:solidFill>
                <a:latin typeface="Helvetica" pitchFamily="34" charset="0"/>
                <a:ea typeface="宋体" pitchFamily="2" charset="-122"/>
              </a:rPr>
              <a:t>T1</a:t>
            </a:r>
          </a:p>
        </p:txBody>
      </p:sp>
      <p:sp>
        <p:nvSpPr>
          <p:cNvPr id="38924" name="Rectangle 12"/>
          <p:cNvSpPr>
            <a:spLocks noChangeArrowheads="1"/>
          </p:cNvSpPr>
          <p:nvPr/>
        </p:nvSpPr>
        <p:spPr bwMode="auto">
          <a:xfrm>
            <a:off x="2416175" y="3687763"/>
            <a:ext cx="8572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925"/>
              </a:lnSpc>
              <a:spcBef>
                <a:spcPct val="0"/>
              </a:spcBef>
              <a:spcAft>
                <a:spcPct val="0"/>
              </a:spcAft>
              <a:tabLst>
                <a:tab pos="514350" algn="l"/>
                <a:tab pos="1028700" algn="l"/>
                <a:tab pos="1543050" algn="l"/>
              </a:tabLst>
            </a:pPr>
            <a:r>
              <a:rPr lang="en-US" altLang="zh-CN" sz="2700" b="1">
                <a:solidFill>
                  <a:srgbClr val="000000"/>
                </a:solidFill>
                <a:latin typeface="Helvetica" pitchFamily="34" charset="0"/>
                <a:ea typeface="宋体" pitchFamily="2" charset="-122"/>
              </a:rPr>
              <a:t>T1</a:t>
            </a:r>
          </a:p>
        </p:txBody>
      </p:sp>
      <p:sp>
        <p:nvSpPr>
          <p:cNvPr id="38925" name="Rectangle 13"/>
          <p:cNvSpPr>
            <a:spLocks noChangeArrowheads="1"/>
          </p:cNvSpPr>
          <p:nvPr/>
        </p:nvSpPr>
        <p:spPr bwMode="auto">
          <a:xfrm>
            <a:off x="6230938" y="3687763"/>
            <a:ext cx="8572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925"/>
              </a:lnSpc>
              <a:spcBef>
                <a:spcPct val="0"/>
              </a:spcBef>
              <a:spcAft>
                <a:spcPct val="0"/>
              </a:spcAft>
              <a:tabLst>
                <a:tab pos="514350" algn="l"/>
                <a:tab pos="1028700" algn="l"/>
                <a:tab pos="1543050" algn="l"/>
              </a:tabLst>
            </a:pPr>
            <a:r>
              <a:rPr lang="en-US" altLang="zh-CN" sz="2700" b="1">
                <a:solidFill>
                  <a:srgbClr val="000000"/>
                </a:solidFill>
                <a:latin typeface="Helvetica" pitchFamily="34" charset="0"/>
                <a:ea typeface="宋体" pitchFamily="2" charset="-122"/>
              </a:rPr>
              <a:t>T1</a:t>
            </a:r>
          </a:p>
        </p:txBody>
      </p:sp>
      <p:sp>
        <p:nvSpPr>
          <p:cNvPr id="38926" name="Rectangle 14"/>
          <p:cNvSpPr>
            <a:spLocks noGrp="1" noChangeArrowheads="1"/>
          </p:cNvSpPr>
          <p:nvPr>
            <p:ph type="body" sz="half" idx="2"/>
          </p:nvPr>
        </p:nvSpPr>
        <p:spPr>
          <a:xfrm>
            <a:off x="404813" y="5678488"/>
            <a:ext cx="8221662" cy="534987"/>
          </a:xfrm>
          <a:noFill/>
          <a:ln/>
        </p:spPr>
        <p:txBody>
          <a:bodyPr lIns="82153" tIns="41076" rIns="82153" bIns="41076" anchor="ctr" anchorCtr="1"/>
          <a:lstStyle/>
          <a:p>
            <a:pPr marL="342900" lvl="1" indent="-228600" defTabSz="915988">
              <a:lnSpc>
                <a:spcPct val="85000"/>
              </a:lnSpc>
            </a:pPr>
            <a:r>
              <a:rPr lang="en-US" altLang="zh-CN" sz="1900"/>
              <a:t>Hop </a:t>
            </a:r>
            <a:r>
              <a:rPr lang="zh-CN" altLang="en-US" sz="1900"/>
              <a:t>计算</a:t>
            </a:r>
          </a:p>
          <a:p>
            <a:pPr marL="342900" lvl="1" indent="-228600" defTabSz="915988">
              <a:lnSpc>
                <a:spcPct val="85000"/>
              </a:lnSpc>
            </a:pPr>
            <a:r>
              <a:rPr lang="zh-CN" altLang="en-US" sz="1900"/>
              <a:t>路由器每隔30秒更新</a:t>
            </a:r>
          </a:p>
          <a:p>
            <a:pPr marL="342900" lvl="1" indent="-228600" defTabSz="915988">
              <a:lnSpc>
                <a:spcPct val="85000"/>
              </a:lnSpc>
            </a:pPr>
            <a:r>
              <a:rPr lang="zh-CN" altLang="en-US" sz="1900"/>
              <a:t>最多支持相同</a:t>
            </a:r>
            <a:r>
              <a:rPr lang="en-US" altLang="zh-CN" sz="1900"/>
              <a:t>hop</a:t>
            </a:r>
            <a:r>
              <a:rPr lang="zh-CN" altLang="en-US" sz="1900"/>
              <a:t>数的6条路径，实现负载均衡</a:t>
            </a:r>
            <a:endParaRPr lang="en-US" altLang="zh-CN" sz="1900"/>
          </a:p>
        </p:txBody>
      </p:sp>
      <p:sp>
        <p:nvSpPr>
          <p:cNvPr id="38927" name="Line 15"/>
          <p:cNvSpPr>
            <a:spLocks noChangeShapeType="1"/>
          </p:cNvSpPr>
          <p:nvPr/>
        </p:nvSpPr>
        <p:spPr bwMode="auto">
          <a:xfrm flipH="1">
            <a:off x="2214563" y="2643188"/>
            <a:ext cx="842962" cy="0"/>
          </a:xfrm>
          <a:prstGeom prst="line">
            <a:avLst/>
          </a:prstGeom>
          <a:noFill/>
          <a:ln w="508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38928" name="Line 16"/>
          <p:cNvSpPr>
            <a:spLocks noChangeShapeType="1"/>
          </p:cNvSpPr>
          <p:nvPr/>
        </p:nvSpPr>
        <p:spPr bwMode="auto">
          <a:xfrm flipH="1">
            <a:off x="3471863" y="2271713"/>
            <a:ext cx="1871662" cy="0"/>
          </a:xfrm>
          <a:prstGeom prst="line">
            <a:avLst/>
          </a:prstGeom>
          <a:noFill/>
          <a:ln w="508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38929" name="Line 17"/>
          <p:cNvSpPr>
            <a:spLocks noChangeShapeType="1"/>
          </p:cNvSpPr>
          <p:nvPr/>
        </p:nvSpPr>
        <p:spPr bwMode="auto">
          <a:xfrm flipH="1">
            <a:off x="6015038" y="2643188"/>
            <a:ext cx="742950" cy="0"/>
          </a:xfrm>
          <a:prstGeom prst="line">
            <a:avLst/>
          </a:prstGeom>
          <a:noFill/>
          <a:ln w="508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38930" name="Rectangle 18"/>
          <p:cNvSpPr>
            <a:spLocks noGrp="1" noChangeArrowheads="1"/>
          </p:cNvSpPr>
          <p:nvPr>
            <p:ph type="title"/>
          </p:nvPr>
        </p:nvSpPr>
        <p:spPr>
          <a:noFill/>
          <a:ln/>
          <a:effectLst>
            <a:outerShdw dist="28398" dir="3806097" algn="ctr" rotWithShape="0">
              <a:schemeClr val="bg2"/>
            </a:outerShdw>
          </a:effectLst>
        </p:spPr>
        <p:txBody>
          <a:bodyPr lIns="82153" tIns="41076" rIns="82153" bIns="41076"/>
          <a:lstStyle/>
          <a:p>
            <a:pPr defTabSz="915988"/>
            <a:r>
              <a:rPr lang="en-US" altLang="zh-CN"/>
              <a:t>RIP </a:t>
            </a:r>
            <a:r>
              <a:rPr lang="zh-CN" altLang="en-US"/>
              <a:t>概 述</a:t>
            </a:r>
          </a:p>
        </p:txBody>
      </p:sp>
      <p:pic>
        <p:nvPicPr>
          <p:cNvPr id="38931"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1974850"/>
            <a:ext cx="9096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32"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0" y="1973263"/>
            <a:ext cx="9096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33"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2075" y="4597400"/>
            <a:ext cx="990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34"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2588" y="4667250"/>
            <a:ext cx="990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35"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538" y="2913063"/>
            <a:ext cx="990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36" name="Picture 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850" y="2941638"/>
            <a:ext cx="990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276430"/>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a:t>RIP</a:t>
            </a:r>
            <a:r>
              <a:rPr lang="zh-CN" altLang="en-US"/>
              <a:t>概述</a:t>
            </a:r>
          </a:p>
        </p:txBody>
      </p:sp>
      <p:sp>
        <p:nvSpPr>
          <p:cNvPr id="86019" name="Rectangle 3"/>
          <p:cNvSpPr>
            <a:spLocks noGrp="1" noChangeArrowheads="1"/>
          </p:cNvSpPr>
          <p:nvPr>
            <p:ph type="body" idx="1"/>
          </p:nvPr>
        </p:nvSpPr>
        <p:spPr/>
        <p:txBody>
          <a:bodyPr/>
          <a:lstStyle/>
          <a:p>
            <a:r>
              <a:rPr lang="en-US" altLang="zh-CN" b="0"/>
              <a:t>RIP</a:t>
            </a:r>
            <a:r>
              <a:rPr lang="zh-CN" altLang="en-US" b="0"/>
              <a:t>是通过</a:t>
            </a:r>
            <a:r>
              <a:rPr lang="en-US" altLang="zh-CN" b="0"/>
              <a:t>UDP</a:t>
            </a:r>
            <a:r>
              <a:rPr lang="zh-CN" altLang="en-US" b="0"/>
              <a:t>端口</a:t>
            </a:r>
            <a:r>
              <a:rPr lang="en-US" altLang="zh-CN" b="0"/>
              <a:t>520</a:t>
            </a:r>
            <a:r>
              <a:rPr lang="zh-CN" altLang="en-US" b="0"/>
              <a:t>来进行操作的</a:t>
            </a:r>
            <a:r>
              <a:rPr lang="en-US" altLang="zh-CN" b="0"/>
              <a:t>,RIP</a:t>
            </a:r>
            <a:r>
              <a:rPr lang="zh-CN" altLang="en-US" b="0"/>
              <a:t>信息包是封装在</a:t>
            </a:r>
            <a:r>
              <a:rPr lang="en-US" altLang="zh-CN" b="0"/>
              <a:t>UDP segment</a:t>
            </a:r>
            <a:r>
              <a:rPr lang="zh-CN" altLang="en-US" b="0"/>
              <a:t>中的</a:t>
            </a:r>
            <a:r>
              <a:rPr lang="en-US" altLang="zh-CN" b="0"/>
              <a:t>.RIP</a:t>
            </a:r>
            <a:r>
              <a:rPr lang="zh-CN" altLang="en-US" b="0"/>
              <a:t>定义了</a:t>
            </a:r>
            <a:r>
              <a:rPr lang="en-US" altLang="zh-CN" b="0"/>
              <a:t>2</a:t>
            </a:r>
            <a:r>
              <a:rPr lang="zh-CN" altLang="en-US" b="0"/>
              <a:t>种信息类型</a:t>
            </a:r>
          </a:p>
          <a:p>
            <a:r>
              <a:rPr lang="en-US" altLang="zh-CN" b="0"/>
              <a:t>Request message(</a:t>
            </a:r>
            <a:r>
              <a:rPr lang="zh-CN" altLang="en-US" b="0"/>
              <a:t>请求信息</a:t>
            </a:r>
            <a:r>
              <a:rPr lang="en-US" altLang="zh-CN" b="0"/>
              <a:t>)</a:t>
            </a:r>
            <a:r>
              <a:rPr lang="zh-CN" altLang="en-US" b="0"/>
              <a:t>和</a:t>
            </a:r>
            <a:r>
              <a:rPr lang="en-US" altLang="zh-CN" b="0"/>
              <a:t>Response message(</a:t>
            </a:r>
            <a:r>
              <a:rPr lang="zh-CN" altLang="en-US" b="0"/>
              <a:t>应答信息</a:t>
            </a:r>
            <a:r>
              <a:rPr lang="en-US" altLang="zh-CN" b="0"/>
              <a:t>).</a:t>
            </a:r>
            <a:r>
              <a:rPr lang="zh-CN" altLang="en-US" b="0"/>
              <a:t>请求信息是用来向邻居请求发送一个</a:t>
            </a:r>
            <a:r>
              <a:rPr lang="en-US" altLang="zh-CN" b="0"/>
              <a:t>update(</a:t>
            </a:r>
            <a:r>
              <a:rPr lang="zh-CN" altLang="en-US" b="0"/>
              <a:t>更新</a:t>
            </a:r>
            <a:r>
              <a:rPr lang="en-US" altLang="zh-CN" b="0"/>
              <a:t>),</a:t>
            </a:r>
            <a:r>
              <a:rPr lang="zh-CN" altLang="en-US" b="0"/>
              <a:t>应答信息运载着这个被请求的</a:t>
            </a:r>
            <a:r>
              <a:rPr lang="en-US" altLang="zh-CN" b="0"/>
              <a:t>update.</a:t>
            </a:r>
          </a:p>
          <a:p>
            <a:r>
              <a:rPr lang="en-US" altLang="zh-CN" b="0"/>
              <a:t>RIP</a:t>
            </a:r>
            <a:r>
              <a:rPr lang="zh-CN" altLang="en-US" b="0"/>
              <a:t>的 </a:t>
            </a:r>
            <a:r>
              <a:rPr lang="en-US" altLang="zh-CN" b="0"/>
              <a:t>metric</a:t>
            </a:r>
            <a:r>
              <a:rPr lang="zh-CN" altLang="en-US" b="0"/>
              <a:t>是基于</a:t>
            </a:r>
            <a:r>
              <a:rPr lang="en-US" altLang="zh-CN" b="0"/>
              <a:t>hop count(</a:t>
            </a:r>
            <a:r>
              <a:rPr lang="zh-CN" altLang="en-US" b="0"/>
              <a:t>跳数</a:t>
            </a:r>
            <a:r>
              <a:rPr lang="en-US" altLang="zh-CN" b="0"/>
              <a:t>)</a:t>
            </a:r>
            <a:r>
              <a:rPr lang="zh-CN" altLang="en-US" b="0"/>
              <a:t>的</a:t>
            </a:r>
            <a:r>
              <a:rPr lang="en-US" altLang="zh-CN" b="0"/>
              <a:t>,metric</a:t>
            </a:r>
            <a:r>
              <a:rPr lang="zh-CN" altLang="en-US" b="0"/>
              <a:t>为</a:t>
            </a:r>
            <a:r>
              <a:rPr lang="en-US" altLang="zh-CN" b="0"/>
              <a:t>16</a:t>
            </a:r>
            <a:r>
              <a:rPr lang="zh-CN" altLang="en-US" b="0"/>
              <a:t>代表不可达 </a:t>
            </a:r>
          </a:p>
          <a:p>
            <a:pPr>
              <a:buFont typeface="Arial" charset="0"/>
              <a:buNone/>
            </a:pPr>
            <a:endParaRPr lang="zh-CN" altLang="en-US"/>
          </a:p>
        </p:txBody>
      </p:sp>
    </p:spTree>
    <p:extLst>
      <p:ext uri="{BB962C8B-B14F-4D97-AF65-F5344CB8AC3E}">
        <p14:creationId xmlns:p14="http://schemas.microsoft.com/office/powerpoint/2010/main" val="1045898144"/>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a:t>RIP</a:t>
            </a:r>
            <a:r>
              <a:rPr lang="zh-CN" altLang="en-US"/>
              <a:t>概述</a:t>
            </a:r>
          </a:p>
        </p:txBody>
      </p:sp>
      <p:sp>
        <p:nvSpPr>
          <p:cNvPr id="87043" name="Rectangle 3"/>
          <p:cNvSpPr>
            <a:spLocks noGrp="1" noChangeArrowheads="1"/>
          </p:cNvSpPr>
          <p:nvPr>
            <p:ph type="body" idx="1"/>
          </p:nvPr>
        </p:nvSpPr>
        <p:spPr/>
        <p:txBody>
          <a:bodyPr/>
          <a:lstStyle/>
          <a:p>
            <a:r>
              <a:rPr lang="zh-CN" altLang="en-US" b="0"/>
              <a:t>在刚启动的时候</a:t>
            </a:r>
            <a:r>
              <a:rPr lang="en-US" altLang="zh-CN" b="0"/>
              <a:t>,RIP</a:t>
            </a:r>
            <a:r>
              <a:rPr lang="zh-CN" altLang="en-US" b="0"/>
              <a:t>从启用了</a:t>
            </a:r>
            <a:r>
              <a:rPr lang="en-US" altLang="zh-CN" b="0"/>
              <a:t>RIP</a:t>
            </a:r>
            <a:r>
              <a:rPr lang="zh-CN" altLang="en-US" b="0"/>
              <a:t>的接口上向外广播请求信息</a:t>
            </a:r>
            <a:r>
              <a:rPr lang="en-US" altLang="zh-CN" b="0"/>
              <a:t>,</a:t>
            </a:r>
            <a:r>
              <a:rPr lang="zh-CN" altLang="en-US" b="0"/>
              <a:t>接下来</a:t>
            </a:r>
            <a:r>
              <a:rPr lang="en-US" altLang="zh-CN" b="0"/>
              <a:t>RIP</a:t>
            </a:r>
            <a:r>
              <a:rPr lang="zh-CN" altLang="en-US" b="0"/>
              <a:t>进程进入一个循环状态</a:t>
            </a:r>
            <a:r>
              <a:rPr lang="en-US" altLang="zh-CN" b="0"/>
              <a:t>:</a:t>
            </a:r>
            <a:r>
              <a:rPr lang="zh-CN" altLang="en-US" b="0"/>
              <a:t>监听来自其他路由器的请求信息和应答信息</a:t>
            </a:r>
            <a:r>
              <a:rPr lang="en-US" altLang="zh-CN" b="0"/>
              <a:t>.</a:t>
            </a:r>
            <a:r>
              <a:rPr lang="zh-CN" altLang="en-US" b="0"/>
              <a:t>当邻居收到请求信息以后</a:t>
            </a:r>
            <a:r>
              <a:rPr lang="en-US" altLang="zh-CN" b="0"/>
              <a:t>,</a:t>
            </a:r>
            <a:r>
              <a:rPr lang="zh-CN" altLang="en-US" b="0"/>
              <a:t>就发送应答信息给这个发出请求信息的路由器</a:t>
            </a:r>
          </a:p>
          <a:p>
            <a:r>
              <a:rPr lang="zh-CN" altLang="en-US" b="0"/>
              <a:t>在</a:t>
            </a:r>
            <a:r>
              <a:rPr lang="en-US" altLang="zh-CN" b="0"/>
              <a:t>RIP</a:t>
            </a:r>
            <a:r>
              <a:rPr lang="zh-CN" altLang="en-US" b="0"/>
              <a:t>启动之后</a:t>
            </a:r>
            <a:r>
              <a:rPr lang="en-US" altLang="zh-CN" b="0"/>
              <a:t>,</a:t>
            </a:r>
            <a:r>
              <a:rPr lang="zh-CN" altLang="en-US" b="0"/>
              <a:t>平均每</a:t>
            </a:r>
            <a:r>
              <a:rPr lang="en-US" altLang="zh-CN" b="0"/>
              <a:t>30</a:t>
            </a:r>
            <a:r>
              <a:rPr lang="zh-CN" altLang="en-US" b="0"/>
              <a:t>秒</a:t>
            </a:r>
            <a:r>
              <a:rPr lang="en-US" altLang="zh-CN" b="0"/>
              <a:t>,</a:t>
            </a:r>
            <a:r>
              <a:rPr lang="zh-CN" altLang="en-US" b="0"/>
              <a:t>启用了</a:t>
            </a:r>
            <a:r>
              <a:rPr lang="en-US" altLang="zh-CN" b="0"/>
              <a:t>RIP</a:t>
            </a:r>
            <a:r>
              <a:rPr lang="zh-CN" altLang="en-US" b="0"/>
              <a:t>的接口会发送应答信息</a:t>
            </a:r>
            <a:r>
              <a:rPr lang="en-US" altLang="zh-CN" b="0"/>
              <a:t>(</a:t>
            </a:r>
            <a:r>
              <a:rPr lang="zh-CN" altLang="en-US" b="0"/>
              <a:t>也就是</a:t>
            </a:r>
            <a:r>
              <a:rPr lang="en-US" altLang="zh-CN" b="0"/>
              <a:t>update),</a:t>
            </a:r>
            <a:r>
              <a:rPr lang="zh-CN" altLang="en-US" b="0"/>
              <a:t>这个</a:t>
            </a:r>
            <a:r>
              <a:rPr lang="en-US" altLang="zh-CN" b="0"/>
              <a:t>update</a:t>
            </a:r>
            <a:r>
              <a:rPr lang="zh-CN" altLang="en-US" b="0"/>
              <a:t>包含了路由器完整的路由表</a:t>
            </a:r>
            <a:r>
              <a:rPr lang="en-US" altLang="zh-CN" b="0"/>
              <a:t>.</a:t>
            </a:r>
          </a:p>
          <a:p>
            <a:endParaRPr lang="zh-CN" altLang="en-US" b="0"/>
          </a:p>
        </p:txBody>
      </p:sp>
    </p:spTree>
    <p:extLst>
      <p:ext uri="{BB962C8B-B14F-4D97-AF65-F5344CB8AC3E}">
        <p14:creationId xmlns:p14="http://schemas.microsoft.com/office/powerpoint/2010/main" val="2732256038"/>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a:latin typeface="Helvetica" pitchFamily="34" charset="0"/>
                <a:ea typeface="宋体" pitchFamily="2" charset="-122"/>
              </a:rPr>
              <a:t>DV</a:t>
            </a:r>
            <a:r>
              <a:rPr lang="zh-CN" altLang="en-US">
                <a:latin typeface="Helvetica" pitchFamily="34" charset="0"/>
                <a:ea typeface="宋体" pitchFamily="2" charset="-122"/>
              </a:rPr>
              <a:t>路由协议的特征</a:t>
            </a:r>
          </a:p>
        </p:txBody>
      </p:sp>
      <p:sp>
        <p:nvSpPr>
          <p:cNvPr id="137219" name="Rectangle 3"/>
          <p:cNvSpPr>
            <a:spLocks noGrp="1" noChangeArrowheads="1"/>
          </p:cNvSpPr>
          <p:nvPr>
            <p:ph type="body" idx="1"/>
          </p:nvPr>
        </p:nvSpPr>
        <p:spPr>
          <a:xfrm>
            <a:off x="395288" y="1989138"/>
            <a:ext cx="8224837" cy="3571875"/>
          </a:xfrm>
        </p:spPr>
        <p:txBody>
          <a:bodyPr/>
          <a:lstStyle/>
          <a:p>
            <a:pPr>
              <a:lnSpc>
                <a:spcPct val="85000"/>
              </a:lnSpc>
            </a:pPr>
            <a:r>
              <a:rPr lang="zh-CN" altLang="en-US" sz="2700">
                <a:latin typeface="Helvetica" pitchFamily="34" charset="0"/>
                <a:ea typeface="宋体" pitchFamily="2" charset="-122"/>
              </a:rPr>
              <a:t>采用周期性的完全更新</a:t>
            </a:r>
            <a:r>
              <a:rPr lang="en-US" altLang="zh-CN" sz="2700">
                <a:latin typeface="Helvetica" pitchFamily="34" charset="0"/>
                <a:ea typeface="宋体" pitchFamily="2" charset="-122"/>
              </a:rPr>
              <a:t>(</a:t>
            </a:r>
            <a:r>
              <a:rPr lang="zh-CN" altLang="en-US" sz="2700">
                <a:latin typeface="Helvetica" pitchFamily="34" charset="0"/>
                <a:ea typeface="宋体" pitchFamily="2" charset="-122"/>
              </a:rPr>
              <a:t>发送整个路由表</a:t>
            </a:r>
            <a:r>
              <a:rPr lang="en-US" altLang="zh-CN" sz="2700">
                <a:latin typeface="Helvetica" pitchFamily="34" charset="0"/>
                <a:ea typeface="宋体" pitchFamily="2" charset="-122"/>
              </a:rPr>
              <a:t>)</a:t>
            </a:r>
            <a:r>
              <a:rPr lang="zh-CN" altLang="en-US" sz="2700">
                <a:latin typeface="Helvetica" pitchFamily="34" charset="0"/>
                <a:ea typeface="宋体" pitchFamily="2" charset="-122"/>
              </a:rPr>
              <a:t>和触发更新结合的路由更新方式</a:t>
            </a:r>
          </a:p>
          <a:p>
            <a:pPr>
              <a:lnSpc>
                <a:spcPct val="85000"/>
              </a:lnSpc>
            </a:pPr>
            <a:r>
              <a:rPr lang="zh-CN" altLang="en-US" sz="2700">
                <a:latin typeface="Helvetica" pitchFamily="34" charset="0"/>
                <a:ea typeface="宋体" pitchFamily="2" charset="-122"/>
              </a:rPr>
              <a:t>采用广播的方式进行路由更新（</a:t>
            </a:r>
            <a:r>
              <a:rPr lang="en-US" altLang="zh-CN" sz="2700">
                <a:latin typeface="Helvetica" pitchFamily="34" charset="0"/>
                <a:ea typeface="宋体" pitchFamily="2" charset="-122"/>
              </a:rPr>
              <a:t>RIPv2</a:t>
            </a:r>
            <a:r>
              <a:rPr lang="zh-CN" altLang="en-US" sz="2700">
                <a:latin typeface="Helvetica" pitchFamily="34" charset="0"/>
                <a:ea typeface="宋体" pitchFamily="2" charset="-122"/>
              </a:rPr>
              <a:t>采用的是组播）</a:t>
            </a:r>
          </a:p>
          <a:p>
            <a:pPr>
              <a:lnSpc>
                <a:spcPct val="85000"/>
              </a:lnSpc>
            </a:pPr>
            <a:r>
              <a:rPr lang="en-US" altLang="zh-CN" sz="2700">
                <a:latin typeface="Helvetica" pitchFamily="34" charset="0"/>
                <a:ea typeface="宋体" pitchFamily="2" charset="-122"/>
              </a:rPr>
              <a:t>DV</a:t>
            </a:r>
            <a:r>
              <a:rPr lang="zh-CN" altLang="en-US" sz="2700">
                <a:latin typeface="Helvetica" pitchFamily="34" charset="0"/>
                <a:ea typeface="宋体" pitchFamily="2" charset="-122"/>
              </a:rPr>
              <a:t>的路由协议有</a:t>
            </a:r>
            <a:r>
              <a:rPr lang="en-US" altLang="zh-CN" sz="2700">
                <a:latin typeface="Helvetica" pitchFamily="34" charset="0"/>
                <a:ea typeface="宋体" pitchFamily="2" charset="-122"/>
              </a:rPr>
              <a:t>RIPv1，RIPv2，IGRP</a:t>
            </a:r>
          </a:p>
          <a:p>
            <a:pPr>
              <a:lnSpc>
                <a:spcPct val="85000"/>
              </a:lnSpc>
            </a:pPr>
            <a:r>
              <a:rPr lang="en-US" altLang="zh-CN" sz="2700">
                <a:latin typeface="Helvetica" pitchFamily="34" charset="0"/>
                <a:ea typeface="宋体" pitchFamily="2" charset="-122"/>
              </a:rPr>
              <a:t>EIGRP</a:t>
            </a:r>
            <a:r>
              <a:rPr lang="zh-CN" altLang="en-US" sz="2700">
                <a:latin typeface="Helvetica" pitchFamily="34" charset="0"/>
                <a:ea typeface="宋体" pitchFamily="2" charset="-122"/>
              </a:rPr>
              <a:t>和</a:t>
            </a:r>
            <a:r>
              <a:rPr lang="en-US" altLang="zh-CN" sz="2700">
                <a:latin typeface="Helvetica" pitchFamily="34" charset="0"/>
                <a:ea typeface="宋体" pitchFamily="2" charset="-122"/>
              </a:rPr>
              <a:t>BGP</a:t>
            </a:r>
            <a:r>
              <a:rPr lang="zh-CN" altLang="en-US" sz="2700">
                <a:latin typeface="Helvetica" pitchFamily="34" charset="0"/>
                <a:ea typeface="宋体" pitchFamily="2" charset="-122"/>
              </a:rPr>
              <a:t>属于高级的</a:t>
            </a:r>
            <a:r>
              <a:rPr lang="en-US" altLang="zh-CN" sz="2700">
                <a:latin typeface="Helvetica" pitchFamily="34" charset="0"/>
                <a:ea typeface="宋体" pitchFamily="2" charset="-122"/>
              </a:rPr>
              <a:t>DV</a:t>
            </a:r>
            <a:r>
              <a:rPr lang="zh-CN" altLang="en-US" sz="2700">
                <a:latin typeface="Helvetica" pitchFamily="34" charset="0"/>
                <a:ea typeface="宋体" pitchFamily="2" charset="-122"/>
              </a:rPr>
              <a:t>协议，他们学习路径的方式更多的趋近于</a:t>
            </a:r>
            <a:r>
              <a:rPr lang="en-US" altLang="zh-CN" sz="2700">
                <a:latin typeface="Helvetica" pitchFamily="34" charset="0"/>
                <a:ea typeface="宋体" pitchFamily="2" charset="-122"/>
              </a:rPr>
              <a:t>DV，</a:t>
            </a:r>
            <a:r>
              <a:rPr lang="zh-CN" altLang="en-US" sz="2700">
                <a:latin typeface="Helvetica" pitchFamily="34" charset="0"/>
                <a:ea typeface="宋体" pitchFamily="2" charset="-122"/>
              </a:rPr>
              <a:t>但是他们具备很多</a:t>
            </a:r>
            <a:r>
              <a:rPr lang="en-US" altLang="zh-CN" sz="2700">
                <a:latin typeface="Helvetica" pitchFamily="34" charset="0"/>
                <a:ea typeface="宋体" pitchFamily="2" charset="-122"/>
              </a:rPr>
              <a:t>LS</a:t>
            </a:r>
            <a:r>
              <a:rPr lang="zh-CN" altLang="en-US" sz="2700">
                <a:latin typeface="Helvetica" pitchFamily="34" charset="0"/>
                <a:ea typeface="宋体" pitchFamily="2" charset="-122"/>
              </a:rPr>
              <a:t>的特征（比如触发更新，组播更新等）</a:t>
            </a:r>
            <a:endParaRPr lang="en-US" altLang="zh-CN" sz="3200">
              <a:latin typeface="Helvetica" pitchFamily="34" charset="0"/>
              <a:ea typeface="宋体" pitchFamily="2" charset="-122"/>
            </a:endParaRPr>
          </a:p>
          <a:p>
            <a:pPr>
              <a:lnSpc>
                <a:spcPct val="85000"/>
              </a:lnSpc>
            </a:pPr>
            <a:endParaRPr lang="zh-CN" altLang="en-US" sz="3200">
              <a:latin typeface="Helvetica" pitchFamily="34" charset="0"/>
              <a:ea typeface="宋体" pitchFamily="2" charset="-122"/>
            </a:endParaRPr>
          </a:p>
        </p:txBody>
      </p:sp>
    </p:spTree>
    <p:extLst>
      <p:ext uri="{BB962C8B-B14F-4D97-AF65-F5344CB8AC3E}">
        <p14:creationId xmlns:p14="http://schemas.microsoft.com/office/powerpoint/2010/main" val="2326391090"/>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Freeform 2"/>
          <p:cNvSpPr>
            <a:spLocks/>
          </p:cNvSpPr>
          <p:nvPr/>
        </p:nvSpPr>
        <p:spPr bwMode="auto">
          <a:xfrm>
            <a:off x="6083300" y="24384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19" name="Freeform 3"/>
          <p:cNvSpPr>
            <a:spLocks/>
          </p:cNvSpPr>
          <p:nvPr/>
        </p:nvSpPr>
        <p:spPr bwMode="auto">
          <a:xfrm>
            <a:off x="3403600" y="24384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20" name="Freeform 4"/>
          <p:cNvSpPr>
            <a:spLocks/>
          </p:cNvSpPr>
          <p:nvPr/>
        </p:nvSpPr>
        <p:spPr bwMode="auto">
          <a:xfrm>
            <a:off x="762000" y="24384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21" name="Line 5"/>
          <p:cNvSpPr>
            <a:spLocks noChangeShapeType="1"/>
          </p:cNvSpPr>
          <p:nvPr/>
        </p:nvSpPr>
        <p:spPr bwMode="auto">
          <a:xfrm>
            <a:off x="700088" y="2143125"/>
            <a:ext cx="614362"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22" name="Rectangle 6"/>
          <p:cNvSpPr>
            <a:spLocks noGrp="1" noChangeArrowheads="1"/>
          </p:cNvSpPr>
          <p:nvPr>
            <p:ph type="body" sz="half" idx="2"/>
          </p:nvPr>
        </p:nvSpPr>
        <p:spPr>
          <a:xfrm>
            <a:off x="468313" y="5373688"/>
            <a:ext cx="8229600" cy="541337"/>
          </a:xfrm>
          <a:noFill/>
          <a:ln/>
        </p:spPr>
        <p:txBody>
          <a:bodyPr lIns="82153" tIns="41076" rIns="82153" bIns="41076" anchor="ctr" anchorCtr="1"/>
          <a:lstStyle/>
          <a:p>
            <a:pPr marL="0" indent="0" defTabSz="915988"/>
            <a:r>
              <a:rPr lang="zh-CN" altLang="en-US" sz="2000">
                <a:ea typeface="宋体" pitchFamily="2" charset="-122"/>
              </a:rPr>
              <a:t>路由器从收集到的源信息中选择到达目标地址的最佳路径</a:t>
            </a:r>
          </a:p>
        </p:txBody>
      </p:sp>
      <p:sp>
        <p:nvSpPr>
          <p:cNvPr id="162823" name="Line 7"/>
          <p:cNvSpPr>
            <a:spLocks noChangeShapeType="1"/>
          </p:cNvSpPr>
          <p:nvPr/>
        </p:nvSpPr>
        <p:spPr bwMode="auto">
          <a:xfrm>
            <a:off x="7658100" y="2257425"/>
            <a:ext cx="61436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24" name="Freeform 8"/>
          <p:cNvSpPr>
            <a:spLocks/>
          </p:cNvSpPr>
          <p:nvPr/>
        </p:nvSpPr>
        <p:spPr bwMode="auto">
          <a:xfrm>
            <a:off x="2085975" y="2128838"/>
            <a:ext cx="2144713" cy="173037"/>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25" name="Freeform 9"/>
          <p:cNvSpPr>
            <a:spLocks/>
          </p:cNvSpPr>
          <p:nvPr/>
        </p:nvSpPr>
        <p:spPr bwMode="auto">
          <a:xfrm>
            <a:off x="4829175" y="2128838"/>
            <a:ext cx="2144713" cy="173037"/>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62826"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830388"/>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827"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830388"/>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828"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830388"/>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2829" name="Rectangle 13"/>
          <p:cNvSpPr>
            <a:spLocks noChangeArrowheads="1"/>
          </p:cNvSpPr>
          <p:nvPr/>
        </p:nvSpPr>
        <p:spPr bwMode="auto">
          <a:xfrm>
            <a:off x="1685925" y="2243138"/>
            <a:ext cx="31432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62830" name="Rectangle 14"/>
          <p:cNvSpPr>
            <a:spLocks noChangeArrowheads="1"/>
          </p:cNvSpPr>
          <p:nvPr/>
        </p:nvSpPr>
        <p:spPr bwMode="auto">
          <a:xfrm>
            <a:off x="4341813" y="2243138"/>
            <a:ext cx="31432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62831" name="Rectangle 15"/>
          <p:cNvSpPr>
            <a:spLocks noChangeArrowheads="1"/>
          </p:cNvSpPr>
          <p:nvPr/>
        </p:nvSpPr>
        <p:spPr bwMode="auto">
          <a:xfrm>
            <a:off x="7013575" y="2243138"/>
            <a:ext cx="31432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62832" name="Rectangle 16"/>
          <p:cNvSpPr>
            <a:spLocks noChangeArrowheads="1"/>
          </p:cNvSpPr>
          <p:nvPr/>
        </p:nvSpPr>
        <p:spPr bwMode="auto">
          <a:xfrm>
            <a:off x="185738" y="1736725"/>
            <a:ext cx="124301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162833" name="Rectangle 17"/>
          <p:cNvSpPr>
            <a:spLocks noChangeArrowheads="1"/>
          </p:cNvSpPr>
          <p:nvPr/>
        </p:nvSpPr>
        <p:spPr bwMode="auto">
          <a:xfrm>
            <a:off x="2800350" y="1736725"/>
            <a:ext cx="1243013"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62834" name="Rectangle 18"/>
          <p:cNvSpPr>
            <a:spLocks noChangeArrowheads="1"/>
          </p:cNvSpPr>
          <p:nvPr/>
        </p:nvSpPr>
        <p:spPr bwMode="auto">
          <a:xfrm>
            <a:off x="5272088" y="1736725"/>
            <a:ext cx="124301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62835" name="Rectangle 19"/>
          <p:cNvSpPr>
            <a:spLocks noChangeArrowheads="1"/>
          </p:cNvSpPr>
          <p:nvPr/>
        </p:nvSpPr>
        <p:spPr bwMode="auto">
          <a:xfrm>
            <a:off x="7815263" y="1736725"/>
            <a:ext cx="124301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62836" name="Rectangle 20"/>
          <p:cNvSpPr>
            <a:spLocks noChangeArrowheads="1"/>
          </p:cNvSpPr>
          <p:nvPr/>
        </p:nvSpPr>
        <p:spPr bwMode="auto">
          <a:xfrm>
            <a:off x="811213" y="22542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2837" name="Rectangle 21"/>
          <p:cNvSpPr>
            <a:spLocks noChangeArrowheads="1"/>
          </p:cNvSpPr>
          <p:nvPr/>
        </p:nvSpPr>
        <p:spPr bwMode="auto">
          <a:xfrm>
            <a:off x="2439988" y="22542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2838" name="Rectangle 22"/>
          <p:cNvSpPr>
            <a:spLocks noChangeArrowheads="1"/>
          </p:cNvSpPr>
          <p:nvPr/>
        </p:nvSpPr>
        <p:spPr bwMode="auto">
          <a:xfrm>
            <a:off x="3497263" y="2322513"/>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2839" name="Rectangle 23"/>
          <p:cNvSpPr>
            <a:spLocks noChangeArrowheads="1"/>
          </p:cNvSpPr>
          <p:nvPr/>
        </p:nvSpPr>
        <p:spPr bwMode="auto">
          <a:xfrm>
            <a:off x="5083175" y="2322513"/>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62840" name="Rectangle 24"/>
          <p:cNvSpPr>
            <a:spLocks noChangeArrowheads="1"/>
          </p:cNvSpPr>
          <p:nvPr/>
        </p:nvSpPr>
        <p:spPr bwMode="auto">
          <a:xfrm>
            <a:off x="6134100" y="2322513"/>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2841" name="Rectangle 25"/>
          <p:cNvSpPr>
            <a:spLocks noChangeArrowheads="1"/>
          </p:cNvSpPr>
          <p:nvPr/>
        </p:nvSpPr>
        <p:spPr bwMode="auto">
          <a:xfrm>
            <a:off x="7720013" y="2322513"/>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2842" name="Rectangle 26"/>
          <p:cNvSpPr>
            <a:spLocks noChangeArrowheads="1"/>
          </p:cNvSpPr>
          <p:nvPr/>
        </p:nvSpPr>
        <p:spPr bwMode="auto">
          <a:xfrm>
            <a:off x="3387725" y="3343275"/>
            <a:ext cx="2035175"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62843" name="Rectangle 27"/>
          <p:cNvSpPr>
            <a:spLocks noChangeArrowheads="1"/>
          </p:cNvSpPr>
          <p:nvPr/>
        </p:nvSpPr>
        <p:spPr bwMode="auto">
          <a:xfrm>
            <a:off x="3387725" y="3679825"/>
            <a:ext cx="8636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10.2.0.0</a:t>
            </a:r>
          </a:p>
        </p:txBody>
      </p:sp>
      <p:sp>
        <p:nvSpPr>
          <p:cNvPr id="162844" name="Rectangle 28"/>
          <p:cNvSpPr>
            <a:spLocks noChangeArrowheads="1"/>
          </p:cNvSpPr>
          <p:nvPr/>
        </p:nvSpPr>
        <p:spPr bwMode="auto">
          <a:xfrm>
            <a:off x="3387725" y="4022725"/>
            <a:ext cx="8636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10.3.0.0</a:t>
            </a:r>
          </a:p>
        </p:txBody>
      </p:sp>
      <p:sp>
        <p:nvSpPr>
          <p:cNvPr id="162845" name="Rectangle 29"/>
          <p:cNvSpPr>
            <a:spLocks noChangeArrowheads="1"/>
          </p:cNvSpPr>
          <p:nvPr/>
        </p:nvSpPr>
        <p:spPr bwMode="auto">
          <a:xfrm>
            <a:off x="3387725" y="4365625"/>
            <a:ext cx="8636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 </a:t>
            </a:r>
          </a:p>
        </p:txBody>
      </p:sp>
      <p:sp>
        <p:nvSpPr>
          <p:cNvPr id="162846" name="Rectangle 30"/>
          <p:cNvSpPr>
            <a:spLocks noChangeArrowheads="1"/>
          </p:cNvSpPr>
          <p:nvPr/>
        </p:nvSpPr>
        <p:spPr bwMode="auto">
          <a:xfrm>
            <a:off x="3387725" y="4708525"/>
            <a:ext cx="863600" cy="328613"/>
          </a:xfrm>
          <a:prstGeom prst="rect">
            <a:avLst/>
          </a:prstGeom>
          <a:solidFill>
            <a:schemeClr val="folHlink"/>
          </a:solidFill>
          <a:ln w="12700">
            <a:solidFill>
              <a:schemeClr val="tx1"/>
            </a:solidFill>
            <a:miter lim="800000"/>
            <a:headEnd/>
            <a:tailEnd/>
          </a:ln>
          <a:effectLst>
            <a:outerShdw dist="35921" dir="2700000" algn="ctr" rotWithShape="0">
              <a:schemeClr val="tx2"/>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 </a:t>
            </a:r>
          </a:p>
        </p:txBody>
      </p:sp>
      <p:sp>
        <p:nvSpPr>
          <p:cNvPr id="162847" name="Rectangle 31"/>
          <p:cNvSpPr>
            <a:spLocks noChangeArrowheads="1"/>
          </p:cNvSpPr>
          <p:nvPr/>
        </p:nvSpPr>
        <p:spPr bwMode="auto">
          <a:xfrm>
            <a:off x="4237038" y="36798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48" name="Rectangle 32"/>
          <p:cNvSpPr>
            <a:spLocks noChangeArrowheads="1"/>
          </p:cNvSpPr>
          <p:nvPr/>
        </p:nvSpPr>
        <p:spPr bwMode="auto">
          <a:xfrm>
            <a:off x="4837113" y="36798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2849" name="Rectangle 33"/>
          <p:cNvSpPr>
            <a:spLocks noChangeArrowheads="1"/>
          </p:cNvSpPr>
          <p:nvPr/>
        </p:nvSpPr>
        <p:spPr bwMode="auto">
          <a:xfrm>
            <a:off x="4237038" y="40227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50" name="Rectangle 34"/>
          <p:cNvSpPr>
            <a:spLocks noChangeArrowheads="1"/>
          </p:cNvSpPr>
          <p:nvPr/>
        </p:nvSpPr>
        <p:spPr bwMode="auto">
          <a:xfrm>
            <a:off x="4837113" y="40227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2851" name="Rectangle 35"/>
          <p:cNvSpPr>
            <a:spLocks noChangeArrowheads="1"/>
          </p:cNvSpPr>
          <p:nvPr/>
        </p:nvSpPr>
        <p:spPr bwMode="auto">
          <a:xfrm>
            <a:off x="4237038" y="43656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52" name="Rectangle 36"/>
          <p:cNvSpPr>
            <a:spLocks noChangeArrowheads="1"/>
          </p:cNvSpPr>
          <p:nvPr/>
        </p:nvSpPr>
        <p:spPr bwMode="auto">
          <a:xfrm>
            <a:off x="4837113" y="43656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53" name="Rectangle 37"/>
          <p:cNvSpPr>
            <a:spLocks noChangeArrowheads="1"/>
          </p:cNvSpPr>
          <p:nvPr/>
        </p:nvSpPr>
        <p:spPr bwMode="auto">
          <a:xfrm>
            <a:off x="4237038" y="47085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54" name="Rectangle 38"/>
          <p:cNvSpPr>
            <a:spLocks noChangeArrowheads="1"/>
          </p:cNvSpPr>
          <p:nvPr/>
        </p:nvSpPr>
        <p:spPr bwMode="auto">
          <a:xfrm>
            <a:off x="4837113" y="47085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62855" name="Group 39"/>
          <p:cNvGrpSpPr>
            <a:grpSpLocks/>
          </p:cNvGrpSpPr>
          <p:nvPr/>
        </p:nvGrpSpPr>
        <p:grpSpPr bwMode="auto">
          <a:xfrm>
            <a:off x="4283075" y="3697288"/>
            <a:ext cx="479425" cy="1357312"/>
            <a:chOff x="2398" y="1982"/>
            <a:chExt cx="269" cy="760"/>
          </a:xfrm>
        </p:grpSpPr>
        <p:sp>
          <p:nvSpPr>
            <p:cNvPr id="162856" name="Rectangle 40"/>
            <p:cNvSpPr>
              <a:spLocks noChangeArrowheads="1"/>
            </p:cNvSpPr>
            <p:nvPr/>
          </p:nvSpPr>
          <p:spPr bwMode="auto">
            <a:xfrm>
              <a:off x="2398" y="1982"/>
              <a:ext cx="269"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532" tIns="58267" rIns="116532" bIns="58267">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2857" name="Rectangle 41"/>
            <p:cNvSpPr>
              <a:spLocks noChangeArrowheads="1"/>
            </p:cNvSpPr>
            <p:nvPr/>
          </p:nvSpPr>
          <p:spPr bwMode="auto">
            <a:xfrm>
              <a:off x="2398" y="2166"/>
              <a:ext cx="269"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532" tIns="58267" rIns="116532" bIns="58267">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62858" name="Rectangle 42"/>
            <p:cNvSpPr>
              <a:spLocks noChangeArrowheads="1"/>
            </p:cNvSpPr>
            <p:nvPr/>
          </p:nvSpPr>
          <p:spPr bwMode="auto">
            <a:xfrm>
              <a:off x="2398" y="2358"/>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532" tIns="58267" rIns="116532" bIns="58267">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59" name="Rectangle 43"/>
            <p:cNvSpPr>
              <a:spLocks noChangeArrowheads="1"/>
            </p:cNvSpPr>
            <p:nvPr/>
          </p:nvSpPr>
          <p:spPr bwMode="auto">
            <a:xfrm>
              <a:off x="2398" y="255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532" tIns="58267" rIns="116532" bIns="58267">
              <a:spAutoFit/>
            </a:bodyPr>
            <a:lstStyle/>
            <a:p>
              <a:pPr eaLnBrk="0" fontAlgn="base" hangingPunct="0">
                <a:spcBef>
                  <a:spcPct val="0"/>
                </a:spcBef>
                <a:spcAft>
                  <a:spcPct val="0"/>
                </a:spcAft>
              </a:pPr>
              <a:endParaRPr lang="zh-CN" altLang="en-US" sz="1600">
                <a:solidFill>
                  <a:srgbClr val="000000"/>
                </a:solidFill>
                <a:latin typeface="Arial" charset="0"/>
              </a:endParaRPr>
            </a:p>
          </p:txBody>
        </p:sp>
      </p:grpSp>
      <p:sp>
        <p:nvSpPr>
          <p:cNvPr id="162860" name="Rectangle 44"/>
          <p:cNvSpPr>
            <a:spLocks noChangeArrowheads="1"/>
          </p:cNvSpPr>
          <p:nvPr/>
        </p:nvSpPr>
        <p:spPr bwMode="auto">
          <a:xfrm>
            <a:off x="6067425" y="3343275"/>
            <a:ext cx="206375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62861" name="Rectangle 45"/>
          <p:cNvSpPr>
            <a:spLocks noChangeArrowheads="1"/>
          </p:cNvSpPr>
          <p:nvPr/>
        </p:nvSpPr>
        <p:spPr bwMode="auto">
          <a:xfrm>
            <a:off x="6067425" y="3679825"/>
            <a:ext cx="8636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10.3.0.0</a:t>
            </a:r>
          </a:p>
        </p:txBody>
      </p:sp>
      <p:sp>
        <p:nvSpPr>
          <p:cNvPr id="162862" name="Rectangle 46"/>
          <p:cNvSpPr>
            <a:spLocks noChangeArrowheads="1"/>
          </p:cNvSpPr>
          <p:nvPr/>
        </p:nvSpPr>
        <p:spPr bwMode="auto">
          <a:xfrm>
            <a:off x="6945313" y="36798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63" name="Rectangle 47"/>
          <p:cNvSpPr>
            <a:spLocks noChangeArrowheads="1"/>
          </p:cNvSpPr>
          <p:nvPr/>
        </p:nvSpPr>
        <p:spPr bwMode="auto">
          <a:xfrm>
            <a:off x="7005638" y="36972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2864" name="Rectangle 48"/>
          <p:cNvSpPr>
            <a:spLocks noChangeArrowheads="1"/>
          </p:cNvSpPr>
          <p:nvPr/>
        </p:nvSpPr>
        <p:spPr bwMode="auto">
          <a:xfrm>
            <a:off x="7545388" y="36798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2865" name="Rectangle 49"/>
          <p:cNvSpPr>
            <a:spLocks noChangeArrowheads="1"/>
          </p:cNvSpPr>
          <p:nvPr/>
        </p:nvSpPr>
        <p:spPr bwMode="auto">
          <a:xfrm>
            <a:off x="6067425" y="4022725"/>
            <a:ext cx="8636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10.4.0.0</a:t>
            </a:r>
          </a:p>
        </p:txBody>
      </p:sp>
      <p:sp>
        <p:nvSpPr>
          <p:cNvPr id="162866" name="Rectangle 50"/>
          <p:cNvSpPr>
            <a:spLocks noChangeArrowheads="1"/>
          </p:cNvSpPr>
          <p:nvPr/>
        </p:nvSpPr>
        <p:spPr bwMode="auto">
          <a:xfrm>
            <a:off x="6945313" y="40227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67" name="Rectangle 51"/>
          <p:cNvSpPr>
            <a:spLocks noChangeArrowheads="1"/>
          </p:cNvSpPr>
          <p:nvPr/>
        </p:nvSpPr>
        <p:spPr bwMode="auto">
          <a:xfrm>
            <a:off x="7005638" y="402590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2868" name="Rectangle 52"/>
          <p:cNvSpPr>
            <a:spLocks noChangeArrowheads="1"/>
          </p:cNvSpPr>
          <p:nvPr/>
        </p:nvSpPr>
        <p:spPr bwMode="auto">
          <a:xfrm>
            <a:off x="7545388" y="40227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2869" name="Rectangle 53"/>
          <p:cNvSpPr>
            <a:spLocks noChangeArrowheads="1"/>
          </p:cNvSpPr>
          <p:nvPr/>
        </p:nvSpPr>
        <p:spPr bwMode="auto">
          <a:xfrm>
            <a:off x="6067425" y="4365625"/>
            <a:ext cx="863600"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62870" name="Group 54"/>
          <p:cNvGrpSpPr>
            <a:grpSpLocks/>
          </p:cNvGrpSpPr>
          <p:nvPr/>
        </p:nvGrpSpPr>
        <p:grpSpPr bwMode="auto">
          <a:xfrm>
            <a:off x="6945313" y="4365625"/>
            <a:ext cx="585787" cy="346075"/>
            <a:chOff x="3860" y="2356"/>
            <a:chExt cx="328" cy="194"/>
          </a:xfrm>
        </p:grpSpPr>
        <p:sp>
          <p:nvSpPr>
            <p:cNvPr id="162871" name="Rectangle 55"/>
            <p:cNvSpPr>
              <a:spLocks noChangeArrowheads="1"/>
            </p:cNvSpPr>
            <p:nvPr/>
          </p:nvSpPr>
          <p:spPr bwMode="auto">
            <a:xfrm>
              <a:off x="3860" y="2356"/>
              <a:ext cx="328" cy="184"/>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72" name="Rectangle 56"/>
            <p:cNvSpPr>
              <a:spLocks noChangeArrowheads="1"/>
            </p:cNvSpPr>
            <p:nvPr/>
          </p:nvSpPr>
          <p:spPr bwMode="auto">
            <a:xfrm>
              <a:off x="3894" y="2358"/>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sp>
        <p:nvSpPr>
          <p:cNvPr id="162873" name="Rectangle 57"/>
          <p:cNvSpPr>
            <a:spLocks noChangeArrowheads="1"/>
          </p:cNvSpPr>
          <p:nvPr/>
        </p:nvSpPr>
        <p:spPr bwMode="auto">
          <a:xfrm>
            <a:off x="6067425" y="4708525"/>
            <a:ext cx="863600" cy="328613"/>
          </a:xfrm>
          <a:prstGeom prst="rect">
            <a:avLst/>
          </a:prstGeom>
          <a:solidFill>
            <a:schemeClr val="folHlink"/>
          </a:solidFill>
          <a:ln w="12700">
            <a:solidFill>
              <a:schemeClr val="tx1"/>
            </a:solidFill>
            <a:miter lim="800000"/>
            <a:headEnd/>
            <a:tailEnd/>
          </a:ln>
          <a:effectLst>
            <a:outerShdw dist="35921" dir="2700000" algn="ctr" rotWithShape="0">
              <a:schemeClr val="tx2"/>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62874" name="Group 58"/>
          <p:cNvGrpSpPr>
            <a:grpSpLocks/>
          </p:cNvGrpSpPr>
          <p:nvPr/>
        </p:nvGrpSpPr>
        <p:grpSpPr bwMode="auto">
          <a:xfrm>
            <a:off x="6937375" y="4708525"/>
            <a:ext cx="593725" cy="346075"/>
            <a:chOff x="3856" y="2548"/>
            <a:chExt cx="332" cy="194"/>
          </a:xfrm>
        </p:grpSpPr>
        <p:sp>
          <p:nvSpPr>
            <p:cNvPr id="162875" name="Rectangle 59"/>
            <p:cNvSpPr>
              <a:spLocks noChangeArrowheads="1"/>
            </p:cNvSpPr>
            <p:nvPr/>
          </p:nvSpPr>
          <p:spPr bwMode="auto">
            <a:xfrm>
              <a:off x="3856" y="2548"/>
              <a:ext cx="332"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76" name="Rectangle 60"/>
            <p:cNvSpPr>
              <a:spLocks noChangeArrowheads="1"/>
            </p:cNvSpPr>
            <p:nvPr/>
          </p:nvSpPr>
          <p:spPr bwMode="auto">
            <a:xfrm>
              <a:off x="3902" y="255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sp>
        <p:nvSpPr>
          <p:cNvPr id="162877" name="Rectangle 61"/>
          <p:cNvSpPr>
            <a:spLocks noChangeArrowheads="1"/>
          </p:cNvSpPr>
          <p:nvPr/>
        </p:nvSpPr>
        <p:spPr bwMode="auto">
          <a:xfrm>
            <a:off x="7545388" y="43656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78" name="Rectangle 62"/>
          <p:cNvSpPr>
            <a:spLocks noChangeArrowheads="1"/>
          </p:cNvSpPr>
          <p:nvPr/>
        </p:nvSpPr>
        <p:spPr bwMode="auto">
          <a:xfrm>
            <a:off x="7545388" y="4708525"/>
            <a:ext cx="585787"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79" name="Rectangle 63"/>
          <p:cNvSpPr>
            <a:spLocks noChangeArrowheads="1"/>
          </p:cNvSpPr>
          <p:nvPr/>
        </p:nvSpPr>
        <p:spPr bwMode="auto">
          <a:xfrm>
            <a:off x="742950" y="3333750"/>
            <a:ext cx="20335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62880" name="Rectangle 64"/>
          <p:cNvSpPr>
            <a:spLocks noChangeArrowheads="1"/>
          </p:cNvSpPr>
          <p:nvPr/>
        </p:nvSpPr>
        <p:spPr bwMode="auto">
          <a:xfrm>
            <a:off x="742950" y="3670300"/>
            <a:ext cx="86201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10.1.0.0</a:t>
            </a:r>
          </a:p>
        </p:txBody>
      </p:sp>
      <p:sp>
        <p:nvSpPr>
          <p:cNvPr id="162881" name="Rectangle 65"/>
          <p:cNvSpPr>
            <a:spLocks noChangeArrowheads="1"/>
          </p:cNvSpPr>
          <p:nvPr/>
        </p:nvSpPr>
        <p:spPr bwMode="auto">
          <a:xfrm>
            <a:off x="742950" y="4013200"/>
            <a:ext cx="86201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10.2.0.0</a:t>
            </a:r>
          </a:p>
        </p:txBody>
      </p:sp>
      <p:sp>
        <p:nvSpPr>
          <p:cNvPr id="162882" name="Rectangle 66"/>
          <p:cNvSpPr>
            <a:spLocks noChangeArrowheads="1"/>
          </p:cNvSpPr>
          <p:nvPr/>
        </p:nvSpPr>
        <p:spPr bwMode="auto">
          <a:xfrm>
            <a:off x="742950" y="4356100"/>
            <a:ext cx="862013"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 </a:t>
            </a:r>
          </a:p>
        </p:txBody>
      </p:sp>
      <p:sp>
        <p:nvSpPr>
          <p:cNvPr id="162883" name="Rectangle 67"/>
          <p:cNvSpPr>
            <a:spLocks noChangeArrowheads="1"/>
          </p:cNvSpPr>
          <p:nvPr/>
        </p:nvSpPr>
        <p:spPr bwMode="auto">
          <a:xfrm>
            <a:off x="742950" y="4699000"/>
            <a:ext cx="862013" cy="328613"/>
          </a:xfrm>
          <a:prstGeom prst="rect">
            <a:avLst/>
          </a:prstGeom>
          <a:solidFill>
            <a:schemeClr val="folHlink"/>
          </a:solidFill>
          <a:ln w="12700">
            <a:solidFill>
              <a:schemeClr val="tx1"/>
            </a:solidFill>
            <a:miter lim="800000"/>
            <a:headEnd/>
            <a:tailEnd/>
          </a:ln>
          <a:effectLst>
            <a:outerShdw dist="35921" dir="2700000" algn="ctr" rotWithShape="0">
              <a:schemeClr val="tx2"/>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84" name="Rectangle 68"/>
          <p:cNvSpPr>
            <a:spLocks noChangeArrowheads="1"/>
          </p:cNvSpPr>
          <p:nvPr/>
        </p:nvSpPr>
        <p:spPr bwMode="auto">
          <a:xfrm>
            <a:off x="1593850" y="3665538"/>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62885" name="Group 69"/>
          <p:cNvGrpSpPr>
            <a:grpSpLocks/>
          </p:cNvGrpSpPr>
          <p:nvPr/>
        </p:nvGrpSpPr>
        <p:grpSpPr bwMode="auto">
          <a:xfrm>
            <a:off x="1593850" y="3683000"/>
            <a:ext cx="585788" cy="1357313"/>
            <a:chOff x="892" y="1974"/>
            <a:chExt cx="328" cy="760"/>
          </a:xfrm>
        </p:grpSpPr>
        <p:sp>
          <p:nvSpPr>
            <p:cNvPr id="162886" name="Rectangle 70"/>
            <p:cNvSpPr>
              <a:spLocks noChangeArrowheads="1"/>
            </p:cNvSpPr>
            <p:nvPr/>
          </p:nvSpPr>
          <p:spPr bwMode="auto">
            <a:xfrm>
              <a:off x="892" y="2156"/>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31099" tIns="65550" rIns="131099" bIns="65550">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87" name="Rectangle 71"/>
            <p:cNvSpPr>
              <a:spLocks noChangeArrowheads="1"/>
            </p:cNvSpPr>
            <p:nvPr/>
          </p:nvSpPr>
          <p:spPr bwMode="auto">
            <a:xfrm>
              <a:off x="892" y="2348"/>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31099" tIns="65550" rIns="131099" bIns="65550">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88" name="Rectangle 72"/>
            <p:cNvSpPr>
              <a:spLocks noChangeArrowheads="1"/>
            </p:cNvSpPr>
            <p:nvPr/>
          </p:nvSpPr>
          <p:spPr bwMode="auto">
            <a:xfrm>
              <a:off x="892" y="2540"/>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31099" tIns="65550" rIns="131099" bIns="65550">
              <a:spAutoFit/>
            </a:bodyP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62889" name="Group 73"/>
            <p:cNvGrpSpPr>
              <a:grpSpLocks/>
            </p:cNvGrpSpPr>
            <p:nvPr/>
          </p:nvGrpSpPr>
          <p:grpSpPr bwMode="auto">
            <a:xfrm>
              <a:off x="926" y="1974"/>
              <a:ext cx="286" cy="760"/>
              <a:chOff x="926" y="1974"/>
              <a:chExt cx="286" cy="760"/>
            </a:xfrm>
          </p:grpSpPr>
          <p:sp>
            <p:nvSpPr>
              <p:cNvPr id="162890" name="Rectangle 74"/>
              <p:cNvSpPr>
                <a:spLocks noChangeArrowheads="1"/>
              </p:cNvSpPr>
              <p:nvPr/>
            </p:nvSpPr>
            <p:spPr bwMode="auto">
              <a:xfrm>
                <a:off x="926" y="1974"/>
                <a:ext cx="28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1099" tIns="65550" rIns="131099" bIns="65550">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2891" name="Rectangle 75"/>
              <p:cNvSpPr>
                <a:spLocks noChangeArrowheads="1"/>
              </p:cNvSpPr>
              <p:nvPr/>
            </p:nvSpPr>
            <p:spPr bwMode="auto">
              <a:xfrm>
                <a:off x="926" y="2158"/>
                <a:ext cx="28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1099" tIns="65550" rIns="131099" bIns="65550">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2892" name="Rectangle 76"/>
              <p:cNvSpPr>
                <a:spLocks noChangeArrowheads="1"/>
              </p:cNvSpPr>
              <p:nvPr/>
            </p:nvSpPr>
            <p:spPr bwMode="auto">
              <a:xfrm>
                <a:off x="926" y="2350"/>
                <a:ext cx="17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1099" tIns="65550" rIns="131099" bIns="65550">
                <a:spAutoFit/>
              </a:bodyPr>
              <a:lstStyle/>
              <a:p>
                <a:pPr defTabSz="1028700" eaLnBrk="0" fontAlgn="base" hangingPunct="0">
                  <a:spcBef>
                    <a:spcPct val="0"/>
                  </a:spcBef>
                  <a:spcAft>
                    <a:spcPct val="0"/>
                  </a:spcAft>
                </a:pPr>
                <a:r>
                  <a:rPr lang="zh-CN" altLang="en-US" sz="1600" b="1">
                    <a:solidFill>
                      <a:srgbClr val="D00E2E"/>
                    </a:solidFill>
                    <a:latin typeface="Helvetica" pitchFamily="34" charset="0"/>
                    <a:ea typeface="宋体" pitchFamily="2" charset="-122"/>
                  </a:rPr>
                  <a:t> </a:t>
                </a:r>
              </a:p>
            </p:txBody>
          </p:sp>
          <p:sp>
            <p:nvSpPr>
              <p:cNvPr id="162893" name="Rectangle 77"/>
              <p:cNvSpPr>
                <a:spLocks noChangeArrowheads="1"/>
              </p:cNvSpPr>
              <p:nvPr/>
            </p:nvSpPr>
            <p:spPr bwMode="auto">
              <a:xfrm>
                <a:off x="926" y="2542"/>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1099" tIns="65550" rIns="131099" bIns="65550">
                <a:spAutoFit/>
              </a:bodyPr>
              <a:lstStyle/>
              <a:p>
                <a:pPr eaLnBrk="0" fontAlgn="base" hangingPunct="0">
                  <a:spcBef>
                    <a:spcPct val="0"/>
                  </a:spcBef>
                  <a:spcAft>
                    <a:spcPct val="0"/>
                  </a:spcAft>
                </a:pPr>
                <a:endParaRPr lang="zh-CN" altLang="en-US" sz="1600">
                  <a:solidFill>
                    <a:srgbClr val="000000"/>
                  </a:solidFill>
                  <a:latin typeface="Arial" charset="0"/>
                </a:endParaRPr>
              </a:p>
            </p:txBody>
          </p:sp>
        </p:grpSp>
      </p:grpSp>
      <p:sp>
        <p:nvSpPr>
          <p:cNvPr id="162894" name="Rectangle 78"/>
          <p:cNvSpPr>
            <a:spLocks noChangeArrowheads="1"/>
          </p:cNvSpPr>
          <p:nvPr/>
        </p:nvSpPr>
        <p:spPr bwMode="auto">
          <a:xfrm>
            <a:off x="2193925" y="3665538"/>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95" name="Rectangle 79"/>
          <p:cNvSpPr>
            <a:spLocks noChangeArrowheads="1"/>
          </p:cNvSpPr>
          <p:nvPr/>
        </p:nvSpPr>
        <p:spPr bwMode="auto">
          <a:xfrm>
            <a:off x="2193925" y="4008438"/>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96" name="Rectangle 80"/>
          <p:cNvSpPr>
            <a:spLocks noChangeArrowheads="1"/>
          </p:cNvSpPr>
          <p:nvPr/>
        </p:nvSpPr>
        <p:spPr bwMode="auto">
          <a:xfrm>
            <a:off x="2193925" y="4351338"/>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 </a:t>
            </a:r>
          </a:p>
        </p:txBody>
      </p:sp>
      <p:sp>
        <p:nvSpPr>
          <p:cNvPr id="162897" name="Rectangle 81"/>
          <p:cNvSpPr>
            <a:spLocks noChangeArrowheads="1"/>
          </p:cNvSpPr>
          <p:nvPr/>
        </p:nvSpPr>
        <p:spPr bwMode="auto">
          <a:xfrm>
            <a:off x="2193925" y="4694238"/>
            <a:ext cx="5857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2898" name="Rectangle 82"/>
          <p:cNvSpPr>
            <a:spLocks noChangeArrowheads="1"/>
          </p:cNvSpPr>
          <p:nvPr/>
        </p:nvSpPr>
        <p:spPr bwMode="auto">
          <a:xfrm>
            <a:off x="2317750" y="3673475"/>
            <a:ext cx="319088"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62899" name="Rectangle 83"/>
          <p:cNvSpPr>
            <a:spLocks noChangeArrowheads="1"/>
          </p:cNvSpPr>
          <p:nvPr/>
        </p:nvSpPr>
        <p:spPr bwMode="auto">
          <a:xfrm>
            <a:off x="2324100" y="4016375"/>
            <a:ext cx="319088"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62900" name="Rectangle 84"/>
          <p:cNvSpPr>
            <a:spLocks noGrp="1" noChangeArrowheads="1"/>
          </p:cNvSpPr>
          <p:nvPr>
            <p:ph type="title"/>
          </p:nvPr>
        </p:nvSpPr>
        <p:spPr>
          <a:xfrm>
            <a:off x="0" y="101600"/>
            <a:ext cx="9144000" cy="1143000"/>
          </a:xfrm>
          <a:noFill/>
          <a:ln/>
          <a:effectLst>
            <a:outerShdw dist="17961" dir="2700000" algn="ctr" rotWithShape="0">
              <a:schemeClr val="bg2"/>
            </a:outerShdw>
          </a:effectLst>
        </p:spPr>
        <p:txBody>
          <a:bodyPr anchorCtr="1"/>
          <a:lstStyle/>
          <a:p>
            <a:pPr defTabSz="915988"/>
            <a:r>
              <a:rPr lang="zh-CN" altLang="en-US">
                <a:ea typeface="宋体" pitchFamily="2" charset="-122"/>
              </a:rPr>
              <a:t>距离矢量</a:t>
            </a:r>
            <a:r>
              <a:rPr lang="zh-CN" altLang="en-US">
                <a:latin typeface="Helvetica"/>
                <a:ea typeface="宋体" pitchFamily="2" charset="-122"/>
              </a:rPr>
              <a:t>—</a:t>
            </a:r>
            <a:r>
              <a:rPr lang="zh-CN" altLang="en-US">
                <a:ea typeface="宋体" pitchFamily="2" charset="-122"/>
              </a:rPr>
              <a:t>源信息的获得</a:t>
            </a:r>
            <a:endParaRPr lang="en-US" altLang="zh-CN">
              <a:ea typeface="宋体" pitchFamily="2" charset="-122"/>
            </a:endParaRPr>
          </a:p>
        </p:txBody>
      </p:sp>
    </p:spTree>
    <p:extLst>
      <p:ext uri="{BB962C8B-B14F-4D97-AF65-F5344CB8AC3E}">
        <p14:creationId xmlns:p14="http://schemas.microsoft.com/office/powerpoint/2010/main" val="2499554748"/>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Freeform 2"/>
          <p:cNvSpPr>
            <a:spLocks/>
          </p:cNvSpPr>
          <p:nvPr/>
        </p:nvSpPr>
        <p:spPr bwMode="auto">
          <a:xfrm>
            <a:off x="60833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867" name="Freeform 3"/>
          <p:cNvSpPr>
            <a:spLocks/>
          </p:cNvSpPr>
          <p:nvPr/>
        </p:nvSpPr>
        <p:spPr bwMode="auto">
          <a:xfrm>
            <a:off x="34036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868" name="Freeform 4"/>
          <p:cNvSpPr>
            <a:spLocks/>
          </p:cNvSpPr>
          <p:nvPr/>
        </p:nvSpPr>
        <p:spPr bwMode="auto">
          <a:xfrm>
            <a:off x="7620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869" name="Line 5"/>
          <p:cNvSpPr>
            <a:spLocks noChangeShapeType="1"/>
          </p:cNvSpPr>
          <p:nvPr/>
        </p:nvSpPr>
        <p:spPr bwMode="auto">
          <a:xfrm>
            <a:off x="700088" y="1998663"/>
            <a:ext cx="614362"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870" name="Rectangle 6"/>
          <p:cNvSpPr>
            <a:spLocks noGrp="1" noChangeArrowheads="1"/>
          </p:cNvSpPr>
          <p:nvPr>
            <p:ph type="body" sz="half" idx="2"/>
          </p:nvPr>
        </p:nvSpPr>
        <p:spPr>
          <a:xfrm>
            <a:off x="468313" y="5373688"/>
            <a:ext cx="8229600" cy="541337"/>
          </a:xfrm>
          <a:noFill/>
          <a:ln/>
        </p:spPr>
        <p:txBody>
          <a:bodyPr lIns="82153" tIns="41076" rIns="82153" bIns="41076" anchor="ctr" anchorCtr="1"/>
          <a:lstStyle/>
          <a:p>
            <a:pPr marL="0" indent="0" algn="ctr" defTabSz="915988"/>
            <a:r>
              <a:rPr lang="zh-CN" altLang="en-US" sz="2000">
                <a:ea typeface="宋体" pitchFamily="2" charset="-122"/>
              </a:rPr>
              <a:t>路由器从收集到的源信息中选择到达目标地址的最佳路径</a:t>
            </a:r>
            <a:endParaRPr lang="en-US" altLang="zh-CN" sz="2000">
              <a:ea typeface="宋体" pitchFamily="2" charset="-122"/>
            </a:endParaRPr>
          </a:p>
        </p:txBody>
      </p:sp>
      <p:sp>
        <p:nvSpPr>
          <p:cNvPr id="164871" name="Line 7"/>
          <p:cNvSpPr>
            <a:spLocks noChangeShapeType="1"/>
          </p:cNvSpPr>
          <p:nvPr/>
        </p:nvSpPr>
        <p:spPr bwMode="auto">
          <a:xfrm>
            <a:off x="7658100" y="2100263"/>
            <a:ext cx="61436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872" name="Freeform 8"/>
          <p:cNvSpPr>
            <a:spLocks/>
          </p:cNvSpPr>
          <p:nvPr/>
        </p:nvSpPr>
        <p:spPr bwMode="auto">
          <a:xfrm>
            <a:off x="20859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873" name="Freeform 9"/>
          <p:cNvSpPr>
            <a:spLocks/>
          </p:cNvSpPr>
          <p:nvPr/>
        </p:nvSpPr>
        <p:spPr bwMode="auto">
          <a:xfrm>
            <a:off x="48291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64874"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875"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876"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877" name="Rectangle 13"/>
          <p:cNvSpPr>
            <a:spLocks noChangeArrowheads="1"/>
          </p:cNvSpPr>
          <p:nvPr/>
        </p:nvSpPr>
        <p:spPr bwMode="auto">
          <a:xfrm>
            <a:off x="168592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64878" name="Rectangle 14"/>
          <p:cNvSpPr>
            <a:spLocks noChangeArrowheads="1"/>
          </p:cNvSpPr>
          <p:nvPr/>
        </p:nvSpPr>
        <p:spPr bwMode="auto">
          <a:xfrm>
            <a:off x="4341813"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64879" name="Rectangle 15"/>
          <p:cNvSpPr>
            <a:spLocks noChangeArrowheads="1"/>
          </p:cNvSpPr>
          <p:nvPr/>
        </p:nvSpPr>
        <p:spPr bwMode="auto">
          <a:xfrm>
            <a:off x="701357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64880" name="Rectangle 16"/>
          <p:cNvSpPr>
            <a:spLocks noChangeArrowheads="1"/>
          </p:cNvSpPr>
          <p:nvPr/>
        </p:nvSpPr>
        <p:spPr bwMode="auto">
          <a:xfrm>
            <a:off x="18573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164881" name="Rectangle 17"/>
          <p:cNvSpPr>
            <a:spLocks noChangeArrowheads="1"/>
          </p:cNvSpPr>
          <p:nvPr/>
        </p:nvSpPr>
        <p:spPr bwMode="auto">
          <a:xfrm>
            <a:off x="2800350" y="1579563"/>
            <a:ext cx="124301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64882" name="Rectangle 18"/>
          <p:cNvSpPr>
            <a:spLocks noChangeArrowheads="1"/>
          </p:cNvSpPr>
          <p:nvPr/>
        </p:nvSpPr>
        <p:spPr bwMode="auto">
          <a:xfrm>
            <a:off x="527208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64883" name="Rectangle 19"/>
          <p:cNvSpPr>
            <a:spLocks noChangeArrowheads="1"/>
          </p:cNvSpPr>
          <p:nvPr/>
        </p:nvSpPr>
        <p:spPr bwMode="auto">
          <a:xfrm>
            <a:off x="7815263"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64884" name="Rectangle 20"/>
          <p:cNvSpPr>
            <a:spLocks noChangeArrowheads="1"/>
          </p:cNvSpPr>
          <p:nvPr/>
        </p:nvSpPr>
        <p:spPr bwMode="auto">
          <a:xfrm>
            <a:off x="811213"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4885" name="Rectangle 21"/>
          <p:cNvSpPr>
            <a:spLocks noChangeArrowheads="1"/>
          </p:cNvSpPr>
          <p:nvPr/>
        </p:nvSpPr>
        <p:spPr bwMode="auto">
          <a:xfrm>
            <a:off x="2439988"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4886" name="Rectangle 22"/>
          <p:cNvSpPr>
            <a:spLocks noChangeArrowheads="1"/>
          </p:cNvSpPr>
          <p:nvPr/>
        </p:nvSpPr>
        <p:spPr bwMode="auto">
          <a:xfrm>
            <a:off x="349726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4887" name="Rectangle 23"/>
          <p:cNvSpPr>
            <a:spLocks noChangeArrowheads="1"/>
          </p:cNvSpPr>
          <p:nvPr/>
        </p:nvSpPr>
        <p:spPr bwMode="auto">
          <a:xfrm>
            <a:off x="5083175"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64888" name="Rectangle 24"/>
          <p:cNvSpPr>
            <a:spLocks noChangeArrowheads="1"/>
          </p:cNvSpPr>
          <p:nvPr/>
        </p:nvSpPr>
        <p:spPr bwMode="auto">
          <a:xfrm>
            <a:off x="6134100"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4889" name="Rectangle 25"/>
          <p:cNvSpPr>
            <a:spLocks noChangeArrowheads="1"/>
          </p:cNvSpPr>
          <p:nvPr/>
        </p:nvSpPr>
        <p:spPr bwMode="auto">
          <a:xfrm>
            <a:off x="772001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4890" name="Line 26"/>
          <p:cNvSpPr>
            <a:spLocks noChangeShapeType="1"/>
          </p:cNvSpPr>
          <p:nvPr/>
        </p:nvSpPr>
        <p:spPr bwMode="auto">
          <a:xfrm>
            <a:off x="2600325" y="2543175"/>
            <a:ext cx="857250" cy="0"/>
          </a:xfrm>
          <a:prstGeom prst="line">
            <a:avLst/>
          </a:prstGeom>
          <a:noFill/>
          <a:ln w="50800">
            <a:solidFill>
              <a:srgbClr val="7D00E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891" name="Line 27"/>
          <p:cNvSpPr>
            <a:spLocks noChangeShapeType="1"/>
          </p:cNvSpPr>
          <p:nvPr/>
        </p:nvSpPr>
        <p:spPr bwMode="auto">
          <a:xfrm>
            <a:off x="5443538" y="2551113"/>
            <a:ext cx="857250" cy="0"/>
          </a:xfrm>
          <a:prstGeom prst="line">
            <a:avLst/>
          </a:prstGeom>
          <a:noFill/>
          <a:ln w="50800">
            <a:solidFill>
              <a:srgbClr val="7D00E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892" name="Rectangle 28"/>
          <p:cNvSpPr>
            <a:spLocks noChangeArrowheads="1"/>
          </p:cNvSpPr>
          <p:nvPr/>
        </p:nvSpPr>
        <p:spPr bwMode="auto">
          <a:xfrm>
            <a:off x="742950" y="3176588"/>
            <a:ext cx="20335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64893" name="Rectangle 29"/>
          <p:cNvSpPr>
            <a:spLocks noChangeArrowheads="1"/>
          </p:cNvSpPr>
          <p:nvPr/>
        </p:nvSpPr>
        <p:spPr bwMode="auto">
          <a:xfrm>
            <a:off x="742950" y="3513138"/>
            <a:ext cx="862013"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10.1.0.0</a:t>
            </a:r>
          </a:p>
        </p:txBody>
      </p:sp>
      <p:sp>
        <p:nvSpPr>
          <p:cNvPr id="164894" name="Rectangle 30"/>
          <p:cNvSpPr>
            <a:spLocks noChangeArrowheads="1"/>
          </p:cNvSpPr>
          <p:nvPr/>
        </p:nvSpPr>
        <p:spPr bwMode="auto">
          <a:xfrm>
            <a:off x="742950" y="3856038"/>
            <a:ext cx="862013"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10.2.0.0</a:t>
            </a:r>
          </a:p>
        </p:txBody>
      </p:sp>
      <p:sp>
        <p:nvSpPr>
          <p:cNvPr id="164895" name="Rectangle 31"/>
          <p:cNvSpPr>
            <a:spLocks noChangeArrowheads="1"/>
          </p:cNvSpPr>
          <p:nvPr/>
        </p:nvSpPr>
        <p:spPr bwMode="auto">
          <a:xfrm>
            <a:off x="742950" y="4198938"/>
            <a:ext cx="862013"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10.3.0.0</a:t>
            </a:r>
          </a:p>
        </p:txBody>
      </p:sp>
      <p:sp>
        <p:nvSpPr>
          <p:cNvPr id="164896" name="Rectangle 32"/>
          <p:cNvSpPr>
            <a:spLocks noChangeArrowheads="1"/>
          </p:cNvSpPr>
          <p:nvPr/>
        </p:nvSpPr>
        <p:spPr bwMode="auto">
          <a:xfrm>
            <a:off x="742950" y="4541838"/>
            <a:ext cx="862013" cy="328612"/>
          </a:xfrm>
          <a:prstGeom prst="rect">
            <a:avLst/>
          </a:prstGeom>
          <a:solidFill>
            <a:schemeClr val="folHlink"/>
          </a:solidFill>
          <a:ln w="12700">
            <a:solidFill>
              <a:schemeClr val="tx1"/>
            </a:solidFill>
            <a:miter lim="800000"/>
            <a:headEnd/>
            <a:tailEnd/>
          </a:ln>
          <a:effectLst>
            <a:outerShdw dist="35921" dir="2700000" algn="ctr" rotWithShape="0">
              <a:schemeClr val="tx2"/>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897" name="Rectangle 33"/>
          <p:cNvSpPr>
            <a:spLocks noChangeArrowheads="1"/>
          </p:cNvSpPr>
          <p:nvPr/>
        </p:nvSpPr>
        <p:spPr bwMode="auto">
          <a:xfrm>
            <a:off x="3387725" y="3186113"/>
            <a:ext cx="2035175"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64898" name="Rectangle 34"/>
          <p:cNvSpPr>
            <a:spLocks noChangeArrowheads="1"/>
          </p:cNvSpPr>
          <p:nvPr/>
        </p:nvSpPr>
        <p:spPr bwMode="auto">
          <a:xfrm>
            <a:off x="3387725" y="35226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10.2.0.0</a:t>
            </a:r>
          </a:p>
        </p:txBody>
      </p:sp>
      <p:sp>
        <p:nvSpPr>
          <p:cNvPr id="164899" name="Rectangle 35"/>
          <p:cNvSpPr>
            <a:spLocks noChangeArrowheads="1"/>
          </p:cNvSpPr>
          <p:nvPr/>
        </p:nvSpPr>
        <p:spPr bwMode="auto">
          <a:xfrm>
            <a:off x="3387725" y="38655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10.3.0.0</a:t>
            </a:r>
          </a:p>
        </p:txBody>
      </p:sp>
      <p:sp>
        <p:nvSpPr>
          <p:cNvPr id="164900" name="Rectangle 36"/>
          <p:cNvSpPr>
            <a:spLocks noChangeArrowheads="1"/>
          </p:cNvSpPr>
          <p:nvPr/>
        </p:nvSpPr>
        <p:spPr bwMode="auto">
          <a:xfrm>
            <a:off x="3387725" y="42084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10.4.0.0</a:t>
            </a:r>
          </a:p>
        </p:txBody>
      </p:sp>
      <p:sp>
        <p:nvSpPr>
          <p:cNvPr id="164901" name="Rectangle 37"/>
          <p:cNvSpPr>
            <a:spLocks noChangeArrowheads="1"/>
          </p:cNvSpPr>
          <p:nvPr/>
        </p:nvSpPr>
        <p:spPr bwMode="auto">
          <a:xfrm>
            <a:off x="3387725" y="45513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2"/>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10.1.0.0</a:t>
            </a:r>
          </a:p>
        </p:txBody>
      </p:sp>
      <p:sp>
        <p:nvSpPr>
          <p:cNvPr id="164902" name="Rectangle 38"/>
          <p:cNvSpPr>
            <a:spLocks noChangeArrowheads="1"/>
          </p:cNvSpPr>
          <p:nvPr/>
        </p:nvSpPr>
        <p:spPr bwMode="auto">
          <a:xfrm>
            <a:off x="4237038"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03" name="Rectangle 39"/>
          <p:cNvSpPr>
            <a:spLocks noChangeArrowheads="1"/>
          </p:cNvSpPr>
          <p:nvPr/>
        </p:nvSpPr>
        <p:spPr bwMode="auto">
          <a:xfrm>
            <a:off x="4837113"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4904" name="Rectangle 40"/>
          <p:cNvSpPr>
            <a:spLocks noChangeArrowheads="1"/>
          </p:cNvSpPr>
          <p:nvPr/>
        </p:nvSpPr>
        <p:spPr bwMode="auto">
          <a:xfrm>
            <a:off x="4237038"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05" name="Rectangle 41"/>
          <p:cNvSpPr>
            <a:spLocks noChangeArrowheads="1"/>
          </p:cNvSpPr>
          <p:nvPr/>
        </p:nvSpPr>
        <p:spPr bwMode="auto">
          <a:xfrm>
            <a:off x="4837113"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4906" name="Rectangle 42"/>
          <p:cNvSpPr>
            <a:spLocks noChangeArrowheads="1"/>
          </p:cNvSpPr>
          <p:nvPr/>
        </p:nvSpPr>
        <p:spPr bwMode="auto">
          <a:xfrm>
            <a:off x="4237038"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07" name="Rectangle 43"/>
          <p:cNvSpPr>
            <a:spLocks noChangeArrowheads="1"/>
          </p:cNvSpPr>
          <p:nvPr/>
        </p:nvSpPr>
        <p:spPr bwMode="auto">
          <a:xfrm>
            <a:off x="4837113"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a:t>
            </a:r>
          </a:p>
        </p:txBody>
      </p:sp>
      <p:sp>
        <p:nvSpPr>
          <p:cNvPr id="164908" name="Rectangle 44"/>
          <p:cNvSpPr>
            <a:spLocks noChangeArrowheads="1"/>
          </p:cNvSpPr>
          <p:nvPr/>
        </p:nvSpPr>
        <p:spPr bwMode="auto">
          <a:xfrm>
            <a:off x="4237038"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09" name="Rectangle 45"/>
          <p:cNvSpPr>
            <a:spLocks noChangeArrowheads="1"/>
          </p:cNvSpPr>
          <p:nvPr/>
        </p:nvSpPr>
        <p:spPr bwMode="auto">
          <a:xfrm>
            <a:off x="4837113"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a:t>
            </a:r>
          </a:p>
        </p:txBody>
      </p:sp>
      <p:grpSp>
        <p:nvGrpSpPr>
          <p:cNvPr id="164910" name="Group 46"/>
          <p:cNvGrpSpPr>
            <a:grpSpLocks/>
          </p:cNvGrpSpPr>
          <p:nvPr/>
        </p:nvGrpSpPr>
        <p:grpSpPr bwMode="auto">
          <a:xfrm>
            <a:off x="4283075" y="3540125"/>
            <a:ext cx="542925" cy="1404938"/>
            <a:chOff x="2398" y="1982"/>
            <a:chExt cx="305" cy="787"/>
          </a:xfrm>
        </p:grpSpPr>
        <p:sp>
          <p:nvSpPr>
            <p:cNvPr id="164911" name="Rectangle 47"/>
            <p:cNvSpPr>
              <a:spLocks noChangeArrowheads="1"/>
            </p:cNvSpPr>
            <p:nvPr/>
          </p:nvSpPr>
          <p:spPr bwMode="auto">
            <a:xfrm>
              <a:off x="2398" y="1982"/>
              <a:ext cx="305"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4912" name="Rectangle 48"/>
            <p:cNvSpPr>
              <a:spLocks noChangeArrowheads="1"/>
            </p:cNvSpPr>
            <p:nvPr/>
          </p:nvSpPr>
          <p:spPr bwMode="auto">
            <a:xfrm>
              <a:off x="2398" y="2166"/>
              <a:ext cx="305"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64913" name="Rectangle 49"/>
            <p:cNvSpPr>
              <a:spLocks noChangeArrowheads="1"/>
            </p:cNvSpPr>
            <p:nvPr/>
          </p:nvSpPr>
          <p:spPr bwMode="auto">
            <a:xfrm>
              <a:off x="2398" y="2358"/>
              <a:ext cx="305"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S1</a:t>
              </a:r>
            </a:p>
          </p:txBody>
        </p:sp>
        <p:sp>
          <p:nvSpPr>
            <p:cNvPr id="164914" name="Rectangle 50"/>
            <p:cNvSpPr>
              <a:spLocks noChangeArrowheads="1"/>
            </p:cNvSpPr>
            <p:nvPr/>
          </p:nvSpPr>
          <p:spPr bwMode="auto">
            <a:xfrm>
              <a:off x="2398" y="2550"/>
              <a:ext cx="305"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grpSp>
      <p:sp>
        <p:nvSpPr>
          <p:cNvPr id="164915" name="Rectangle 51"/>
          <p:cNvSpPr>
            <a:spLocks noChangeArrowheads="1"/>
          </p:cNvSpPr>
          <p:nvPr/>
        </p:nvSpPr>
        <p:spPr bwMode="auto">
          <a:xfrm>
            <a:off x="6016625" y="3186113"/>
            <a:ext cx="206375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64916" name="Rectangle 52"/>
          <p:cNvSpPr>
            <a:spLocks noChangeArrowheads="1"/>
          </p:cNvSpPr>
          <p:nvPr/>
        </p:nvSpPr>
        <p:spPr bwMode="auto">
          <a:xfrm>
            <a:off x="6016625" y="35226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10.3.0.0</a:t>
            </a:r>
          </a:p>
        </p:txBody>
      </p:sp>
      <p:sp>
        <p:nvSpPr>
          <p:cNvPr id="164917" name="Rectangle 53"/>
          <p:cNvSpPr>
            <a:spLocks noChangeArrowheads="1"/>
          </p:cNvSpPr>
          <p:nvPr/>
        </p:nvSpPr>
        <p:spPr bwMode="auto">
          <a:xfrm>
            <a:off x="6894513"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18" name="Rectangle 54"/>
          <p:cNvSpPr>
            <a:spLocks noChangeArrowheads="1"/>
          </p:cNvSpPr>
          <p:nvPr/>
        </p:nvSpPr>
        <p:spPr bwMode="auto">
          <a:xfrm>
            <a:off x="6954838" y="3540125"/>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4919" name="Rectangle 55"/>
          <p:cNvSpPr>
            <a:spLocks noChangeArrowheads="1"/>
          </p:cNvSpPr>
          <p:nvPr/>
        </p:nvSpPr>
        <p:spPr bwMode="auto">
          <a:xfrm>
            <a:off x="7494588"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4920" name="Rectangle 56"/>
          <p:cNvSpPr>
            <a:spLocks noChangeArrowheads="1"/>
          </p:cNvSpPr>
          <p:nvPr/>
        </p:nvSpPr>
        <p:spPr bwMode="auto">
          <a:xfrm>
            <a:off x="6016625" y="38655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10.4.0.0</a:t>
            </a:r>
          </a:p>
        </p:txBody>
      </p:sp>
      <p:sp>
        <p:nvSpPr>
          <p:cNvPr id="164921" name="Rectangle 57"/>
          <p:cNvSpPr>
            <a:spLocks noChangeArrowheads="1"/>
          </p:cNvSpPr>
          <p:nvPr/>
        </p:nvSpPr>
        <p:spPr bwMode="auto">
          <a:xfrm>
            <a:off x="6894513"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22" name="Rectangle 58"/>
          <p:cNvSpPr>
            <a:spLocks noChangeArrowheads="1"/>
          </p:cNvSpPr>
          <p:nvPr/>
        </p:nvSpPr>
        <p:spPr bwMode="auto">
          <a:xfrm>
            <a:off x="6954838" y="386873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4923" name="Rectangle 59"/>
          <p:cNvSpPr>
            <a:spLocks noChangeArrowheads="1"/>
          </p:cNvSpPr>
          <p:nvPr/>
        </p:nvSpPr>
        <p:spPr bwMode="auto">
          <a:xfrm>
            <a:off x="7494588"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4924" name="Rectangle 60"/>
          <p:cNvSpPr>
            <a:spLocks noChangeArrowheads="1"/>
          </p:cNvSpPr>
          <p:nvPr/>
        </p:nvSpPr>
        <p:spPr bwMode="auto">
          <a:xfrm>
            <a:off x="6016625" y="42084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10.2.0.0</a:t>
            </a:r>
          </a:p>
        </p:txBody>
      </p:sp>
      <p:grpSp>
        <p:nvGrpSpPr>
          <p:cNvPr id="164925" name="Group 61"/>
          <p:cNvGrpSpPr>
            <a:grpSpLocks/>
          </p:cNvGrpSpPr>
          <p:nvPr/>
        </p:nvGrpSpPr>
        <p:grpSpPr bwMode="auto">
          <a:xfrm>
            <a:off x="6894513" y="4208463"/>
            <a:ext cx="585787" cy="352425"/>
            <a:chOff x="3860" y="2356"/>
            <a:chExt cx="328" cy="198"/>
          </a:xfrm>
        </p:grpSpPr>
        <p:sp>
          <p:nvSpPr>
            <p:cNvPr id="164926" name="Rectangle 62"/>
            <p:cNvSpPr>
              <a:spLocks noChangeArrowheads="1"/>
            </p:cNvSpPr>
            <p:nvPr/>
          </p:nvSpPr>
          <p:spPr bwMode="auto">
            <a:xfrm>
              <a:off x="3860" y="2356"/>
              <a:ext cx="328" cy="184"/>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27" name="Rectangle 63"/>
            <p:cNvSpPr>
              <a:spLocks noChangeArrowheads="1"/>
            </p:cNvSpPr>
            <p:nvPr/>
          </p:nvSpPr>
          <p:spPr bwMode="auto">
            <a:xfrm>
              <a:off x="3894" y="2358"/>
              <a:ext cx="254"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grpSp>
      <p:sp>
        <p:nvSpPr>
          <p:cNvPr id="164928" name="Rectangle 64"/>
          <p:cNvSpPr>
            <a:spLocks noChangeArrowheads="1"/>
          </p:cNvSpPr>
          <p:nvPr/>
        </p:nvSpPr>
        <p:spPr bwMode="auto">
          <a:xfrm>
            <a:off x="6016625" y="45513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2"/>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 </a:t>
            </a:r>
          </a:p>
        </p:txBody>
      </p:sp>
      <p:grpSp>
        <p:nvGrpSpPr>
          <p:cNvPr id="164929" name="Group 65"/>
          <p:cNvGrpSpPr>
            <a:grpSpLocks/>
          </p:cNvGrpSpPr>
          <p:nvPr/>
        </p:nvGrpSpPr>
        <p:grpSpPr bwMode="auto">
          <a:xfrm>
            <a:off x="6886575" y="4551363"/>
            <a:ext cx="593725" cy="352425"/>
            <a:chOff x="3856" y="2548"/>
            <a:chExt cx="332" cy="198"/>
          </a:xfrm>
        </p:grpSpPr>
        <p:sp>
          <p:nvSpPr>
            <p:cNvPr id="164930" name="Rectangle 66"/>
            <p:cNvSpPr>
              <a:spLocks noChangeArrowheads="1"/>
            </p:cNvSpPr>
            <p:nvPr/>
          </p:nvSpPr>
          <p:spPr bwMode="auto">
            <a:xfrm>
              <a:off x="3856" y="2548"/>
              <a:ext cx="332"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31" name="Rectangle 67"/>
            <p:cNvSpPr>
              <a:spLocks noChangeArrowheads="1"/>
            </p:cNvSpPr>
            <p:nvPr/>
          </p:nvSpPr>
          <p:spPr bwMode="auto">
            <a:xfrm>
              <a:off x="3902" y="2550"/>
              <a:ext cx="148"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zh-CN" altLang="en-US" sz="1600" b="1">
                  <a:solidFill>
                    <a:srgbClr val="D00E2E"/>
                  </a:solidFill>
                  <a:latin typeface="Helvetica" pitchFamily="34" charset="0"/>
                  <a:ea typeface="宋体" pitchFamily="2" charset="-122"/>
                </a:rPr>
                <a:t> </a:t>
              </a:r>
            </a:p>
          </p:txBody>
        </p:sp>
      </p:grpSp>
      <p:sp>
        <p:nvSpPr>
          <p:cNvPr id="164932" name="Rectangle 68"/>
          <p:cNvSpPr>
            <a:spLocks noChangeArrowheads="1"/>
          </p:cNvSpPr>
          <p:nvPr/>
        </p:nvSpPr>
        <p:spPr bwMode="auto">
          <a:xfrm>
            <a:off x="7494588"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a:t>
            </a:r>
          </a:p>
        </p:txBody>
      </p:sp>
      <p:sp>
        <p:nvSpPr>
          <p:cNvPr id="164933" name="Rectangle 69"/>
          <p:cNvSpPr>
            <a:spLocks noChangeArrowheads="1"/>
          </p:cNvSpPr>
          <p:nvPr/>
        </p:nvSpPr>
        <p:spPr bwMode="auto">
          <a:xfrm>
            <a:off x="7494588"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34" name="Rectangle 70"/>
          <p:cNvSpPr>
            <a:spLocks noChangeArrowheads="1"/>
          </p:cNvSpPr>
          <p:nvPr/>
        </p:nvSpPr>
        <p:spPr bwMode="auto">
          <a:xfrm>
            <a:off x="1593850" y="35083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64935" name="Group 71"/>
          <p:cNvGrpSpPr>
            <a:grpSpLocks/>
          </p:cNvGrpSpPr>
          <p:nvPr/>
        </p:nvGrpSpPr>
        <p:grpSpPr bwMode="auto">
          <a:xfrm>
            <a:off x="1593850" y="3525838"/>
            <a:ext cx="585788" cy="1357312"/>
            <a:chOff x="892" y="1974"/>
            <a:chExt cx="328" cy="760"/>
          </a:xfrm>
        </p:grpSpPr>
        <p:sp>
          <p:nvSpPr>
            <p:cNvPr id="164936" name="Rectangle 72"/>
            <p:cNvSpPr>
              <a:spLocks noChangeArrowheads="1"/>
            </p:cNvSpPr>
            <p:nvPr/>
          </p:nvSpPr>
          <p:spPr bwMode="auto">
            <a:xfrm>
              <a:off x="892" y="2156"/>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31099" tIns="65550" rIns="131099" bIns="65550">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37" name="Rectangle 73"/>
            <p:cNvSpPr>
              <a:spLocks noChangeArrowheads="1"/>
            </p:cNvSpPr>
            <p:nvPr/>
          </p:nvSpPr>
          <p:spPr bwMode="auto">
            <a:xfrm>
              <a:off x="892" y="2348"/>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31099" tIns="65550" rIns="131099" bIns="65550">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38" name="Rectangle 74"/>
            <p:cNvSpPr>
              <a:spLocks noChangeArrowheads="1"/>
            </p:cNvSpPr>
            <p:nvPr/>
          </p:nvSpPr>
          <p:spPr bwMode="auto">
            <a:xfrm>
              <a:off x="892" y="2540"/>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31099" tIns="65550" rIns="131099" bIns="65550">
              <a:spAutoFit/>
            </a:bodyP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64939" name="Group 75"/>
            <p:cNvGrpSpPr>
              <a:grpSpLocks/>
            </p:cNvGrpSpPr>
            <p:nvPr/>
          </p:nvGrpSpPr>
          <p:grpSpPr bwMode="auto">
            <a:xfrm>
              <a:off x="926" y="1974"/>
              <a:ext cx="286" cy="760"/>
              <a:chOff x="926" y="1974"/>
              <a:chExt cx="286" cy="760"/>
            </a:xfrm>
          </p:grpSpPr>
          <p:sp>
            <p:nvSpPr>
              <p:cNvPr id="164940" name="Rectangle 76"/>
              <p:cNvSpPr>
                <a:spLocks noChangeArrowheads="1"/>
              </p:cNvSpPr>
              <p:nvPr/>
            </p:nvSpPr>
            <p:spPr bwMode="auto">
              <a:xfrm>
                <a:off x="926" y="1974"/>
                <a:ext cx="28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1099" tIns="65550" rIns="131099" bIns="65550">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4941" name="Rectangle 77"/>
              <p:cNvSpPr>
                <a:spLocks noChangeArrowheads="1"/>
              </p:cNvSpPr>
              <p:nvPr/>
            </p:nvSpPr>
            <p:spPr bwMode="auto">
              <a:xfrm>
                <a:off x="926" y="2158"/>
                <a:ext cx="28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1099" tIns="65550" rIns="131099" bIns="65550">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4942" name="Rectangle 78"/>
              <p:cNvSpPr>
                <a:spLocks noChangeArrowheads="1"/>
              </p:cNvSpPr>
              <p:nvPr/>
            </p:nvSpPr>
            <p:spPr bwMode="auto">
              <a:xfrm>
                <a:off x="926" y="2350"/>
                <a:ext cx="28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1099" tIns="65550" rIns="131099" bIns="65550">
                <a:spAutoFit/>
              </a:bodyP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sp>
            <p:nvSpPr>
              <p:cNvPr id="164943" name="Rectangle 79"/>
              <p:cNvSpPr>
                <a:spLocks noChangeArrowheads="1"/>
              </p:cNvSpPr>
              <p:nvPr/>
            </p:nvSpPr>
            <p:spPr bwMode="auto">
              <a:xfrm>
                <a:off x="926" y="2542"/>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1099" tIns="65550" rIns="131099" bIns="65550">
                <a:spAutoFit/>
              </a:bodyPr>
              <a:lstStyle/>
              <a:p>
                <a:pPr eaLnBrk="0" fontAlgn="base" hangingPunct="0">
                  <a:spcBef>
                    <a:spcPct val="0"/>
                  </a:spcBef>
                  <a:spcAft>
                    <a:spcPct val="0"/>
                  </a:spcAft>
                </a:pPr>
                <a:endParaRPr lang="zh-CN" altLang="en-US" sz="1600">
                  <a:solidFill>
                    <a:srgbClr val="000000"/>
                  </a:solidFill>
                  <a:latin typeface="Arial" charset="0"/>
                </a:endParaRPr>
              </a:p>
            </p:txBody>
          </p:sp>
        </p:grpSp>
      </p:grpSp>
      <p:sp>
        <p:nvSpPr>
          <p:cNvPr id="164944" name="Rectangle 80"/>
          <p:cNvSpPr>
            <a:spLocks noChangeArrowheads="1"/>
          </p:cNvSpPr>
          <p:nvPr/>
        </p:nvSpPr>
        <p:spPr bwMode="auto">
          <a:xfrm>
            <a:off x="2193925" y="35083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45" name="Rectangle 81"/>
          <p:cNvSpPr>
            <a:spLocks noChangeArrowheads="1"/>
          </p:cNvSpPr>
          <p:nvPr/>
        </p:nvSpPr>
        <p:spPr bwMode="auto">
          <a:xfrm>
            <a:off x="2193925" y="38512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46" name="Rectangle 82"/>
          <p:cNvSpPr>
            <a:spLocks noChangeArrowheads="1"/>
          </p:cNvSpPr>
          <p:nvPr/>
        </p:nvSpPr>
        <p:spPr bwMode="auto">
          <a:xfrm>
            <a:off x="2193925" y="41941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a:t>
            </a:r>
          </a:p>
        </p:txBody>
      </p:sp>
      <p:sp>
        <p:nvSpPr>
          <p:cNvPr id="164947" name="Rectangle 83"/>
          <p:cNvSpPr>
            <a:spLocks noChangeArrowheads="1"/>
          </p:cNvSpPr>
          <p:nvPr/>
        </p:nvSpPr>
        <p:spPr bwMode="auto">
          <a:xfrm>
            <a:off x="2193925" y="4537075"/>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4948" name="Rectangle 84"/>
          <p:cNvSpPr>
            <a:spLocks noChangeArrowheads="1"/>
          </p:cNvSpPr>
          <p:nvPr/>
        </p:nvSpPr>
        <p:spPr bwMode="auto">
          <a:xfrm>
            <a:off x="2317750" y="3516313"/>
            <a:ext cx="319088"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64949" name="Rectangle 85"/>
          <p:cNvSpPr>
            <a:spLocks noChangeArrowheads="1"/>
          </p:cNvSpPr>
          <p:nvPr/>
        </p:nvSpPr>
        <p:spPr bwMode="auto">
          <a:xfrm>
            <a:off x="2324100" y="3859213"/>
            <a:ext cx="319088"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64950" name="Rectangle 86"/>
          <p:cNvSpPr>
            <a:spLocks noGrp="1" noChangeArrowheads="1"/>
          </p:cNvSpPr>
          <p:nvPr>
            <p:ph type="title"/>
          </p:nvPr>
        </p:nvSpPr>
        <p:spPr>
          <a:xfrm>
            <a:off x="0" y="79375"/>
            <a:ext cx="9144000" cy="1143000"/>
          </a:xfrm>
          <a:noFill/>
          <a:ln/>
          <a:effectLst>
            <a:outerShdw dist="17961" dir="2700000" algn="ctr" rotWithShape="0">
              <a:schemeClr val="bg2"/>
            </a:outerShdw>
          </a:effectLst>
        </p:spPr>
        <p:txBody>
          <a:bodyPr anchorCtr="1"/>
          <a:lstStyle/>
          <a:p>
            <a:pPr defTabSz="915988"/>
            <a:r>
              <a:rPr lang="zh-CN" altLang="en-US">
                <a:ea typeface="宋体" pitchFamily="2" charset="-122"/>
              </a:rPr>
              <a:t>距离矢量</a:t>
            </a:r>
            <a:r>
              <a:rPr lang="zh-CN" altLang="en-US">
                <a:latin typeface="Helvetica"/>
                <a:ea typeface="宋体" pitchFamily="2" charset="-122"/>
              </a:rPr>
              <a:t>—</a:t>
            </a:r>
            <a:r>
              <a:rPr lang="zh-CN" altLang="en-US">
                <a:ea typeface="宋体" pitchFamily="2" charset="-122"/>
              </a:rPr>
              <a:t>源信息的获得</a:t>
            </a:r>
            <a:endParaRPr lang="en-US" altLang="zh-CN">
              <a:ea typeface="宋体" pitchFamily="2" charset="-122"/>
            </a:endParaRPr>
          </a:p>
        </p:txBody>
      </p:sp>
    </p:spTree>
    <p:extLst>
      <p:ext uri="{BB962C8B-B14F-4D97-AF65-F5344CB8AC3E}">
        <p14:creationId xmlns:p14="http://schemas.microsoft.com/office/powerpoint/2010/main" val="1819705035"/>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reeform 2"/>
          <p:cNvSpPr>
            <a:spLocks/>
          </p:cNvSpPr>
          <p:nvPr/>
        </p:nvSpPr>
        <p:spPr bwMode="auto">
          <a:xfrm>
            <a:off x="60833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15" name="Freeform 3"/>
          <p:cNvSpPr>
            <a:spLocks/>
          </p:cNvSpPr>
          <p:nvPr/>
        </p:nvSpPr>
        <p:spPr bwMode="auto">
          <a:xfrm>
            <a:off x="34036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16" name="Freeform 4"/>
          <p:cNvSpPr>
            <a:spLocks/>
          </p:cNvSpPr>
          <p:nvPr/>
        </p:nvSpPr>
        <p:spPr bwMode="auto">
          <a:xfrm>
            <a:off x="762000" y="2324100"/>
            <a:ext cx="2006600" cy="914400"/>
          </a:xfrm>
          <a:custGeom>
            <a:avLst/>
            <a:gdLst>
              <a:gd name="T0" fmla="*/ 480 w 1264"/>
              <a:gd name="T1" fmla="*/ 8 h 576"/>
              <a:gd name="T2" fmla="*/ 0 w 1264"/>
              <a:gd name="T3" fmla="*/ 576 h 576"/>
              <a:gd name="T4" fmla="*/ 1264 w 1264"/>
              <a:gd name="T5" fmla="*/ 576 h 576"/>
              <a:gd name="T6" fmla="*/ 848 w 1264"/>
              <a:gd name="T7" fmla="*/ 0 h 576"/>
              <a:gd name="T8" fmla="*/ 480 w 1264"/>
              <a:gd name="T9" fmla="*/ 8 h 576"/>
            </a:gdLst>
            <a:ahLst/>
            <a:cxnLst>
              <a:cxn ang="0">
                <a:pos x="T0" y="T1"/>
              </a:cxn>
              <a:cxn ang="0">
                <a:pos x="T2" y="T3"/>
              </a:cxn>
              <a:cxn ang="0">
                <a:pos x="T4" y="T5"/>
              </a:cxn>
              <a:cxn ang="0">
                <a:pos x="T6" y="T7"/>
              </a:cxn>
              <a:cxn ang="0">
                <a:pos x="T8" y="T9"/>
              </a:cxn>
            </a:cxnLst>
            <a:rect l="0" t="0" r="r" b="b"/>
            <a:pathLst>
              <a:path w="1264" h="576">
                <a:moveTo>
                  <a:pt x="480" y="8"/>
                </a:moveTo>
                <a:lnTo>
                  <a:pt x="0" y="576"/>
                </a:lnTo>
                <a:lnTo>
                  <a:pt x="1264" y="576"/>
                </a:lnTo>
                <a:lnTo>
                  <a:pt x="848" y="0"/>
                </a:lnTo>
                <a:lnTo>
                  <a:pt x="480" y="8"/>
                </a:lnTo>
                <a:close/>
              </a:path>
            </a:pathLst>
          </a:custGeom>
          <a:gradFill rotWithShape="0">
            <a:gsLst>
              <a:gs pos="0">
                <a:schemeClr val="folHlink">
                  <a:gamma/>
                  <a:shade val="46275"/>
                  <a:invGamma/>
                </a:schemeClr>
              </a:gs>
              <a:gs pos="100000">
                <a:schemeClr val="folHlink"/>
              </a:gs>
            </a:gsLst>
            <a:lin ang="5400000" scaled="1"/>
          </a:gradFill>
          <a:ln>
            <a:noFill/>
          </a:ln>
          <a:effectLst/>
          <a:extLst>
            <a:ext uri="{91240B29-F687-4F45-9708-019B960494DF}">
              <a14:hiddenLine xmlns:a14="http://schemas.microsoft.com/office/drawing/2010/main" w="381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17" name="Rectangle 5"/>
          <p:cNvSpPr>
            <a:spLocks noGrp="1" noChangeArrowheads="1"/>
          </p:cNvSpPr>
          <p:nvPr>
            <p:ph type="title"/>
          </p:nvPr>
        </p:nvSpPr>
        <p:spPr>
          <a:xfrm>
            <a:off x="0" y="139700"/>
            <a:ext cx="9144000" cy="1143000"/>
          </a:xfrm>
          <a:noFill/>
          <a:ln/>
          <a:effectLst>
            <a:outerShdw dist="28398" dir="3806097" algn="ctr" rotWithShape="0">
              <a:schemeClr val="bg2"/>
            </a:outerShdw>
          </a:effectLst>
        </p:spPr>
        <p:txBody>
          <a:bodyPr lIns="82153" tIns="41076" rIns="82153" bIns="41076"/>
          <a:lstStyle/>
          <a:p>
            <a:pPr defTabSz="915988"/>
            <a:r>
              <a:rPr lang="zh-CN" altLang="en-US">
                <a:ea typeface="宋体" pitchFamily="2" charset="-122"/>
              </a:rPr>
              <a:t>距离矢量</a:t>
            </a:r>
            <a:r>
              <a:rPr lang="zh-CN" altLang="en-US">
                <a:latin typeface="Helvetica"/>
                <a:ea typeface="宋体" pitchFamily="2" charset="-122"/>
              </a:rPr>
              <a:t>—</a:t>
            </a:r>
            <a:r>
              <a:rPr lang="zh-CN" altLang="en-US">
                <a:ea typeface="宋体" pitchFamily="2" charset="-122"/>
              </a:rPr>
              <a:t>源信息的获得</a:t>
            </a:r>
            <a:endParaRPr lang="en-US" altLang="zh-CN">
              <a:ea typeface="宋体" pitchFamily="2" charset="-122"/>
            </a:endParaRPr>
          </a:p>
        </p:txBody>
      </p:sp>
      <p:sp>
        <p:nvSpPr>
          <p:cNvPr id="166918" name="Rectangle 6"/>
          <p:cNvSpPr>
            <a:spLocks noGrp="1" noChangeArrowheads="1"/>
          </p:cNvSpPr>
          <p:nvPr>
            <p:ph type="body" sz="half" idx="2"/>
          </p:nvPr>
        </p:nvSpPr>
        <p:spPr>
          <a:xfrm>
            <a:off x="323850" y="5445125"/>
            <a:ext cx="8229600" cy="541338"/>
          </a:xfrm>
          <a:noFill/>
          <a:ln/>
        </p:spPr>
        <p:txBody>
          <a:bodyPr lIns="82153" tIns="41076" rIns="82153" bIns="41076" anchor="ctr" anchorCtr="1"/>
          <a:lstStyle/>
          <a:p>
            <a:pPr marL="0" indent="0" algn="ctr" defTabSz="915988"/>
            <a:r>
              <a:rPr lang="zh-CN" altLang="en-US" sz="2000">
                <a:ea typeface="宋体" pitchFamily="2" charset="-122"/>
              </a:rPr>
              <a:t>路由器从收集到的源信息中选择到达目标地址的最佳路径</a:t>
            </a:r>
            <a:endParaRPr lang="zh-CN" altLang="en-US" sz="2400"/>
          </a:p>
        </p:txBody>
      </p:sp>
      <p:sp>
        <p:nvSpPr>
          <p:cNvPr id="166919" name="Line 7"/>
          <p:cNvSpPr>
            <a:spLocks noChangeShapeType="1"/>
          </p:cNvSpPr>
          <p:nvPr/>
        </p:nvSpPr>
        <p:spPr bwMode="auto">
          <a:xfrm>
            <a:off x="700088" y="1985963"/>
            <a:ext cx="614362"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20" name="Line 8"/>
          <p:cNvSpPr>
            <a:spLocks noChangeShapeType="1"/>
          </p:cNvSpPr>
          <p:nvPr/>
        </p:nvSpPr>
        <p:spPr bwMode="auto">
          <a:xfrm>
            <a:off x="7658100" y="2100263"/>
            <a:ext cx="614363"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21" name="Freeform 9"/>
          <p:cNvSpPr>
            <a:spLocks/>
          </p:cNvSpPr>
          <p:nvPr/>
        </p:nvSpPr>
        <p:spPr bwMode="auto">
          <a:xfrm>
            <a:off x="20859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22" name="Freeform 10"/>
          <p:cNvSpPr>
            <a:spLocks/>
          </p:cNvSpPr>
          <p:nvPr/>
        </p:nvSpPr>
        <p:spPr bwMode="auto">
          <a:xfrm>
            <a:off x="4829175" y="1971675"/>
            <a:ext cx="2144713" cy="173038"/>
          </a:xfrm>
          <a:custGeom>
            <a:avLst/>
            <a:gdLst>
              <a:gd name="T0" fmla="*/ 0 w 1201"/>
              <a:gd name="T1" fmla="*/ 0 h 97"/>
              <a:gd name="T2" fmla="*/ 624 w 1201"/>
              <a:gd name="T3" fmla="*/ 0 h 97"/>
              <a:gd name="T4" fmla="*/ 528 w 1201"/>
              <a:gd name="T5" fmla="*/ 96 h 97"/>
              <a:gd name="T6" fmla="*/ 1200 w 1201"/>
              <a:gd name="T7" fmla="*/ 96 h 97"/>
            </a:gdLst>
            <a:ahLst/>
            <a:cxnLst>
              <a:cxn ang="0">
                <a:pos x="T0" y="T1"/>
              </a:cxn>
              <a:cxn ang="0">
                <a:pos x="T2" y="T3"/>
              </a:cxn>
              <a:cxn ang="0">
                <a:pos x="T4" y="T5"/>
              </a:cxn>
              <a:cxn ang="0">
                <a:pos x="T6" y="T7"/>
              </a:cxn>
            </a:cxnLst>
            <a:rect l="0" t="0" r="r" b="b"/>
            <a:pathLst>
              <a:path w="1201" h="97">
                <a:moveTo>
                  <a:pt x="0" y="0"/>
                </a:moveTo>
                <a:lnTo>
                  <a:pt x="624" y="0"/>
                </a:lnTo>
                <a:lnTo>
                  <a:pt x="528" y="96"/>
                </a:lnTo>
                <a:lnTo>
                  <a:pt x="1200" y="96"/>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66923"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924"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3"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925"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1673225"/>
            <a:ext cx="1252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926" name="Rectangle 14"/>
          <p:cNvSpPr>
            <a:spLocks noChangeArrowheads="1"/>
          </p:cNvSpPr>
          <p:nvPr/>
        </p:nvSpPr>
        <p:spPr bwMode="auto">
          <a:xfrm>
            <a:off x="168592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66927" name="Rectangle 15"/>
          <p:cNvSpPr>
            <a:spLocks noChangeArrowheads="1"/>
          </p:cNvSpPr>
          <p:nvPr/>
        </p:nvSpPr>
        <p:spPr bwMode="auto">
          <a:xfrm>
            <a:off x="4341813"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66928" name="Rectangle 16"/>
          <p:cNvSpPr>
            <a:spLocks noChangeArrowheads="1"/>
          </p:cNvSpPr>
          <p:nvPr/>
        </p:nvSpPr>
        <p:spPr bwMode="auto">
          <a:xfrm>
            <a:off x="7013575" y="2085975"/>
            <a:ext cx="314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C</a:t>
            </a:r>
          </a:p>
        </p:txBody>
      </p:sp>
      <p:sp>
        <p:nvSpPr>
          <p:cNvPr id="166929" name="Rectangle 17"/>
          <p:cNvSpPr>
            <a:spLocks noChangeArrowheads="1"/>
          </p:cNvSpPr>
          <p:nvPr/>
        </p:nvSpPr>
        <p:spPr bwMode="auto">
          <a:xfrm>
            <a:off x="18573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10.1.0.0</a:t>
            </a:r>
          </a:p>
        </p:txBody>
      </p:sp>
      <p:sp>
        <p:nvSpPr>
          <p:cNvPr id="166930" name="Rectangle 18"/>
          <p:cNvSpPr>
            <a:spLocks noChangeArrowheads="1"/>
          </p:cNvSpPr>
          <p:nvPr/>
        </p:nvSpPr>
        <p:spPr bwMode="auto">
          <a:xfrm>
            <a:off x="2800350" y="1579563"/>
            <a:ext cx="124301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10.2.0.0</a:t>
            </a:r>
          </a:p>
        </p:txBody>
      </p:sp>
      <p:sp>
        <p:nvSpPr>
          <p:cNvPr id="166931" name="Rectangle 19"/>
          <p:cNvSpPr>
            <a:spLocks noChangeArrowheads="1"/>
          </p:cNvSpPr>
          <p:nvPr/>
        </p:nvSpPr>
        <p:spPr bwMode="auto">
          <a:xfrm>
            <a:off x="5272088"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10.3.0.0</a:t>
            </a:r>
          </a:p>
        </p:txBody>
      </p:sp>
      <p:sp>
        <p:nvSpPr>
          <p:cNvPr id="166932" name="Rectangle 20"/>
          <p:cNvSpPr>
            <a:spLocks noChangeArrowheads="1"/>
          </p:cNvSpPr>
          <p:nvPr/>
        </p:nvSpPr>
        <p:spPr bwMode="auto">
          <a:xfrm>
            <a:off x="7815263" y="1579563"/>
            <a:ext cx="12430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p>
            <a:pPr defTabSz="1028700" eaLnBrk="0" fontAlgn="base" hangingPunct="0">
              <a:lnSpc>
                <a:spcPts val="2363"/>
              </a:lnSpc>
              <a:spcBef>
                <a:spcPct val="0"/>
              </a:spcBef>
              <a:spcAft>
                <a:spcPct val="0"/>
              </a:spcAft>
              <a:tabLst>
                <a:tab pos="514350" algn="l"/>
                <a:tab pos="1028700" algn="l"/>
                <a:tab pos="1543050" algn="l"/>
              </a:tabLst>
            </a:pPr>
            <a:r>
              <a:rPr lang="zh-CN" altLang="en-US" sz="2000" b="1">
                <a:solidFill>
                  <a:srgbClr val="000000"/>
                </a:solidFill>
                <a:latin typeface="Helvetica" pitchFamily="34" charset="0"/>
                <a:ea typeface="宋体" pitchFamily="2" charset="-122"/>
              </a:rPr>
              <a:t>10.4.0.0</a:t>
            </a:r>
          </a:p>
        </p:txBody>
      </p:sp>
      <p:sp>
        <p:nvSpPr>
          <p:cNvPr id="166933" name="Rectangle 21"/>
          <p:cNvSpPr>
            <a:spLocks noChangeArrowheads="1"/>
          </p:cNvSpPr>
          <p:nvPr/>
        </p:nvSpPr>
        <p:spPr bwMode="auto">
          <a:xfrm>
            <a:off x="811213"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6934" name="Rectangle 22"/>
          <p:cNvSpPr>
            <a:spLocks noChangeArrowheads="1"/>
          </p:cNvSpPr>
          <p:nvPr/>
        </p:nvSpPr>
        <p:spPr bwMode="auto">
          <a:xfrm>
            <a:off x="2439988" y="209708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6935" name="Rectangle 23"/>
          <p:cNvSpPr>
            <a:spLocks noChangeArrowheads="1"/>
          </p:cNvSpPr>
          <p:nvPr/>
        </p:nvSpPr>
        <p:spPr bwMode="auto">
          <a:xfrm>
            <a:off x="349726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6936" name="Rectangle 24"/>
          <p:cNvSpPr>
            <a:spLocks noChangeArrowheads="1"/>
          </p:cNvSpPr>
          <p:nvPr/>
        </p:nvSpPr>
        <p:spPr bwMode="auto">
          <a:xfrm>
            <a:off x="5083175"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66937" name="Rectangle 25"/>
          <p:cNvSpPr>
            <a:spLocks noChangeArrowheads="1"/>
          </p:cNvSpPr>
          <p:nvPr/>
        </p:nvSpPr>
        <p:spPr bwMode="auto">
          <a:xfrm>
            <a:off x="6134100"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6938" name="Rectangle 26"/>
          <p:cNvSpPr>
            <a:spLocks noChangeArrowheads="1"/>
          </p:cNvSpPr>
          <p:nvPr/>
        </p:nvSpPr>
        <p:spPr bwMode="auto">
          <a:xfrm>
            <a:off x="7720013" y="2165350"/>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6939" name="Line 27"/>
          <p:cNvSpPr>
            <a:spLocks noChangeShapeType="1"/>
          </p:cNvSpPr>
          <p:nvPr/>
        </p:nvSpPr>
        <p:spPr bwMode="auto">
          <a:xfrm>
            <a:off x="2600325" y="2543175"/>
            <a:ext cx="857250" cy="0"/>
          </a:xfrm>
          <a:prstGeom prst="line">
            <a:avLst/>
          </a:prstGeom>
          <a:noFill/>
          <a:ln w="50800">
            <a:solidFill>
              <a:srgbClr val="7D00E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40" name="Line 28"/>
          <p:cNvSpPr>
            <a:spLocks noChangeShapeType="1"/>
          </p:cNvSpPr>
          <p:nvPr/>
        </p:nvSpPr>
        <p:spPr bwMode="auto">
          <a:xfrm>
            <a:off x="5443538" y="2551113"/>
            <a:ext cx="857250" cy="0"/>
          </a:xfrm>
          <a:prstGeom prst="line">
            <a:avLst/>
          </a:prstGeom>
          <a:noFill/>
          <a:ln w="50800">
            <a:solidFill>
              <a:srgbClr val="7D00E4"/>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41" name="Rectangle 29"/>
          <p:cNvSpPr>
            <a:spLocks noChangeArrowheads="1"/>
          </p:cNvSpPr>
          <p:nvPr/>
        </p:nvSpPr>
        <p:spPr bwMode="auto">
          <a:xfrm>
            <a:off x="742950" y="3176588"/>
            <a:ext cx="2033588"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66942" name="Rectangle 30"/>
          <p:cNvSpPr>
            <a:spLocks noChangeArrowheads="1"/>
          </p:cNvSpPr>
          <p:nvPr/>
        </p:nvSpPr>
        <p:spPr bwMode="auto">
          <a:xfrm>
            <a:off x="742950" y="3513138"/>
            <a:ext cx="862013"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10.1.0.0</a:t>
            </a:r>
          </a:p>
        </p:txBody>
      </p:sp>
      <p:sp>
        <p:nvSpPr>
          <p:cNvPr id="166943" name="Rectangle 31"/>
          <p:cNvSpPr>
            <a:spLocks noChangeArrowheads="1"/>
          </p:cNvSpPr>
          <p:nvPr/>
        </p:nvSpPr>
        <p:spPr bwMode="auto">
          <a:xfrm>
            <a:off x="742950" y="3856038"/>
            <a:ext cx="862013"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10.2.0.0</a:t>
            </a:r>
          </a:p>
        </p:txBody>
      </p:sp>
      <p:sp>
        <p:nvSpPr>
          <p:cNvPr id="166944" name="Rectangle 32"/>
          <p:cNvSpPr>
            <a:spLocks noChangeArrowheads="1"/>
          </p:cNvSpPr>
          <p:nvPr/>
        </p:nvSpPr>
        <p:spPr bwMode="auto">
          <a:xfrm>
            <a:off x="742950" y="4198938"/>
            <a:ext cx="862013"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10.3.0.0</a:t>
            </a:r>
          </a:p>
        </p:txBody>
      </p:sp>
      <p:sp>
        <p:nvSpPr>
          <p:cNvPr id="166945" name="Rectangle 33"/>
          <p:cNvSpPr>
            <a:spLocks noChangeArrowheads="1"/>
          </p:cNvSpPr>
          <p:nvPr/>
        </p:nvSpPr>
        <p:spPr bwMode="auto">
          <a:xfrm>
            <a:off x="742950" y="4541838"/>
            <a:ext cx="862013" cy="328612"/>
          </a:xfrm>
          <a:prstGeom prst="rect">
            <a:avLst/>
          </a:prstGeom>
          <a:solidFill>
            <a:schemeClr val="folHlink"/>
          </a:solidFill>
          <a:ln w="12700">
            <a:solidFill>
              <a:schemeClr val="tx1"/>
            </a:solidFill>
            <a:miter lim="800000"/>
            <a:headEnd/>
            <a:tailEnd/>
          </a:ln>
          <a:effectLst>
            <a:outerShdw dist="35921" dir="2700000" algn="ctr" rotWithShape="0">
              <a:schemeClr val="tx2"/>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10.4.0.0</a:t>
            </a:r>
          </a:p>
        </p:txBody>
      </p:sp>
      <p:sp>
        <p:nvSpPr>
          <p:cNvPr id="166946" name="Rectangle 34"/>
          <p:cNvSpPr>
            <a:spLocks noChangeArrowheads="1"/>
          </p:cNvSpPr>
          <p:nvPr/>
        </p:nvSpPr>
        <p:spPr bwMode="auto">
          <a:xfrm>
            <a:off x="3387725" y="3186113"/>
            <a:ext cx="2035175"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66947" name="Rectangle 35"/>
          <p:cNvSpPr>
            <a:spLocks noChangeArrowheads="1"/>
          </p:cNvSpPr>
          <p:nvPr/>
        </p:nvSpPr>
        <p:spPr bwMode="auto">
          <a:xfrm>
            <a:off x="3387725" y="35226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10.2.0.0</a:t>
            </a:r>
          </a:p>
        </p:txBody>
      </p:sp>
      <p:sp>
        <p:nvSpPr>
          <p:cNvPr id="166948" name="Rectangle 36"/>
          <p:cNvSpPr>
            <a:spLocks noChangeArrowheads="1"/>
          </p:cNvSpPr>
          <p:nvPr/>
        </p:nvSpPr>
        <p:spPr bwMode="auto">
          <a:xfrm>
            <a:off x="3387725" y="38655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10.3.0.0</a:t>
            </a:r>
          </a:p>
        </p:txBody>
      </p:sp>
      <p:sp>
        <p:nvSpPr>
          <p:cNvPr id="166949" name="Rectangle 37"/>
          <p:cNvSpPr>
            <a:spLocks noChangeArrowheads="1"/>
          </p:cNvSpPr>
          <p:nvPr/>
        </p:nvSpPr>
        <p:spPr bwMode="auto">
          <a:xfrm>
            <a:off x="3387725" y="42084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10.4.0.0</a:t>
            </a:r>
          </a:p>
        </p:txBody>
      </p:sp>
      <p:sp>
        <p:nvSpPr>
          <p:cNvPr id="166950" name="Rectangle 38"/>
          <p:cNvSpPr>
            <a:spLocks noChangeArrowheads="1"/>
          </p:cNvSpPr>
          <p:nvPr/>
        </p:nvSpPr>
        <p:spPr bwMode="auto">
          <a:xfrm>
            <a:off x="3387725" y="45513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2"/>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10.1.0.0</a:t>
            </a:r>
          </a:p>
        </p:txBody>
      </p:sp>
      <p:sp>
        <p:nvSpPr>
          <p:cNvPr id="166951" name="Rectangle 39"/>
          <p:cNvSpPr>
            <a:spLocks noChangeArrowheads="1"/>
          </p:cNvSpPr>
          <p:nvPr/>
        </p:nvSpPr>
        <p:spPr bwMode="auto">
          <a:xfrm>
            <a:off x="4237038"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52" name="Rectangle 40"/>
          <p:cNvSpPr>
            <a:spLocks noChangeArrowheads="1"/>
          </p:cNvSpPr>
          <p:nvPr/>
        </p:nvSpPr>
        <p:spPr bwMode="auto">
          <a:xfrm>
            <a:off x="4837113"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6953" name="Rectangle 41"/>
          <p:cNvSpPr>
            <a:spLocks noChangeArrowheads="1"/>
          </p:cNvSpPr>
          <p:nvPr/>
        </p:nvSpPr>
        <p:spPr bwMode="auto">
          <a:xfrm>
            <a:off x="4237038"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54" name="Rectangle 42"/>
          <p:cNvSpPr>
            <a:spLocks noChangeArrowheads="1"/>
          </p:cNvSpPr>
          <p:nvPr/>
        </p:nvSpPr>
        <p:spPr bwMode="auto">
          <a:xfrm>
            <a:off x="4837113"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6955" name="Rectangle 43"/>
          <p:cNvSpPr>
            <a:spLocks noChangeArrowheads="1"/>
          </p:cNvSpPr>
          <p:nvPr/>
        </p:nvSpPr>
        <p:spPr bwMode="auto">
          <a:xfrm>
            <a:off x="4237038"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56" name="Rectangle 44"/>
          <p:cNvSpPr>
            <a:spLocks noChangeArrowheads="1"/>
          </p:cNvSpPr>
          <p:nvPr/>
        </p:nvSpPr>
        <p:spPr bwMode="auto">
          <a:xfrm>
            <a:off x="4837113"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66957" name="Rectangle 45"/>
          <p:cNvSpPr>
            <a:spLocks noChangeArrowheads="1"/>
          </p:cNvSpPr>
          <p:nvPr/>
        </p:nvSpPr>
        <p:spPr bwMode="auto">
          <a:xfrm>
            <a:off x="4237038"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58" name="Rectangle 46"/>
          <p:cNvSpPr>
            <a:spLocks noChangeArrowheads="1"/>
          </p:cNvSpPr>
          <p:nvPr/>
        </p:nvSpPr>
        <p:spPr bwMode="auto">
          <a:xfrm>
            <a:off x="4837113"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grpSp>
        <p:nvGrpSpPr>
          <p:cNvPr id="166959" name="Group 47"/>
          <p:cNvGrpSpPr>
            <a:grpSpLocks/>
          </p:cNvGrpSpPr>
          <p:nvPr/>
        </p:nvGrpSpPr>
        <p:grpSpPr bwMode="auto">
          <a:xfrm>
            <a:off x="4283075" y="3540125"/>
            <a:ext cx="542925" cy="1404938"/>
            <a:chOff x="2398" y="1982"/>
            <a:chExt cx="305" cy="787"/>
          </a:xfrm>
        </p:grpSpPr>
        <p:sp>
          <p:nvSpPr>
            <p:cNvPr id="166960" name="Rectangle 48"/>
            <p:cNvSpPr>
              <a:spLocks noChangeArrowheads="1"/>
            </p:cNvSpPr>
            <p:nvPr/>
          </p:nvSpPr>
          <p:spPr bwMode="auto">
            <a:xfrm>
              <a:off x="2398" y="1982"/>
              <a:ext cx="305"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6961" name="Rectangle 49"/>
            <p:cNvSpPr>
              <a:spLocks noChangeArrowheads="1"/>
            </p:cNvSpPr>
            <p:nvPr/>
          </p:nvSpPr>
          <p:spPr bwMode="auto">
            <a:xfrm>
              <a:off x="2398" y="2166"/>
              <a:ext cx="305"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66962" name="Rectangle 50"/>
            <p:cNvSpPr>
              <a:spLocks noChangeArrowheads="1"/>
            </p:cNvSpPr>
            <p:nvPr/>
          </p:nvSpPr>
          <p:spPr bwMode="auto">
            <a:xfrm>
              <a:off x="2398" y="2358"/>
              <a:ext cx="305"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S1</a:t>
              </a:r>
            </a:p>
          </p:txBody>
        </p:sp>
        <p:sp>
          <p:nvSpPr>
            <p:cNvPr id="166963" name="Rectangle 51"/>
            <p:cNvSpPr>
              <a:spLocks noChangeArrowheads="1"/>
            </p:cNvSpPr>
            <p:nvPr/>
          </p:nvSpPr>
          <p:spPr bwMode="auto">
            <a:xfrm>
              <a:off x="2398" y="2550"/>
              <a:ext cx="305"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grpSp>
      <p:sp>
        <p:nvSpPr>
          <p:cNvPr id="166964" name="Rectangle 52"/>
          <p:cNvSpPr>
            <a:spLocks noChangeArrowheads="1"/>
          </p:cNvSpPr>
          <p:nvPr/>
        </p:nvSpPr>
        <p:spPr bwMode="auto">
          <a:xfrm>
            <a:off x="6016625" y="3186113"/>
            <a:ext cx="206375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en-US" altLang="zh-CN" sz="1600" b="1">
                <a:solidFill>
                  <a:srgbClr val="000000"/>
                </a:solidFill>
                <a:latin typeface="Helvetica" pitchFamily="34" charset="0"/>
                <a:ea typeface="宋体" pitchFamily="2" charset="-122"/>
              </a:rPr>
              <a:t>Routing Table</a:t>
            </a:r>
          </a:p>
        </p:txBody>
      </p:sp>
      <p:sp>
        <p:nvSpPr>
          <p:cNvPr id="166965" name="Rectangle 53"/>
          <p:cNvSpPr>
            <a:spLocks noChangeArrowheads="1"/>
          </p:cNvSpPr>
          <p:nvPr/>
        </p:nvSpPr>
        <p:spPr bwMode="auto">
          <a:xfrm>
            <a:off x="6016625" y="35226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10.3.0.0</a:t>
            </a:r>
          </a:p>
        </p:txBody>
      </p:sp>
      <p:sp>
        <p:nvSpPr>
          <p:cNvPr id="166966" name="Rectangle 54"/>
          <p:cNvSpPr>
            <a:spLocks noChangeArrowheads="1"/>
          </p:cNvSpPr>
          <p:nvPr/>
        </p:nvSpPr>
        <p:spPr bwMode="auto">
          <a:xfrm>
            <a:off x="6894513"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67" name="Rectangle 55"/>
          <p:cNvSpPr>
            <a:spLocks noChangeArrowheads="1"/>
          </p:cNvSpPr>
          <p:nvPr/>
        </p:nvSpPr>
        <p:spPr bwMode="auto">
          <a:xfrm>
            <a:off x="6954838" y="3540125"/>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6968" name="Rectangle 56"/>
          <p:cNvSpPr>
            <a:spLocks noChangeArrowheads="1"/>
          </p:cNvSpPr>
          <p:nvPr/>
        </p:nvSpPr>
        <p:spPr bwMode="auto">
          <a:xfrm>
            <a:off x="7494588" y="35226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6969" name="Rectangle 57"/>
          <p:cNvSpPr>
            <a:spLocks noChangeArrowheads="1"/>
          </p:cNvSpPr>
          <p:nvPr/>
        </p:nvSpPr>
        <p:spPr bwMode="auto">
          <a:xfrm>
            <a:off x="6016625" y="38655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10.4.0.0</a:t>
            </a:r>
          </a:p>
        </p:txBody>
      </p:sp>
      <p:sp>
        <p:nvSpPr>
          <p:cNvPr id="166970" name="Rectangle 58"/>
          <p:cNvSpPr>
            <a:spLocks noChangeArrowheads="1"/>
          </p:cNvSpPr>
          <p:nvPr/>
        </p:nvSpPr>
        <p:spPr bwMode="auto">
          <a:xfrm>
            <a:off x="6894513"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71" name="Rectangle 59"/>
          <p:cNvSpPr>
            <a:spLocks noChangeArrowheads="1"/>
          </p:cNvSpPr>
          <p:nvPr/>
        </p:nvSpPr>
        <p:spPr bwMode="auto">
          <a:xfrm>
            <a:off x="6954838" y="386873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6972" name="Rectangle 60"/>
          <p:cNvSpPr>
            <a:spLocks noChangeArrowheads="1"/>
          </p:cNvSpPr>
          <p:nvPr/>
        </p:nvSpPr>
        <p:spPr bwMode="auto">
          <a:xfrm>
            <a:off x="7494588" y="38655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0</a:t>
            </a:r>
          </a:p>
        </p:txBody>
      </p:sp>
      <p:sp>
        <p:nvSpPr>
          <p:cNvPr id="166973" name="Rectangle 61"/>
          <p:cNvSpPr>
            <a:spLocks noChangeArrowheads="1"/>
          </p:cNvSpPr>
          <p:nvPr/>
        </p:nvSpPr>
        <p:spPr bwMode="auto">
          <a:xfrm>
            <a:off x="6016625" y="42084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10.2.0.0</a:t>
            </a:r>
          </a:p>
        </p:txBody>
      </p:sp>
      <p:sp>
        <p:nvSpPr>
          <p:cNvPr id="166974" name="Rectangle 62"/>
          <p:cNvSpPr>
            <a:spLocks noChangeArrowheads="1"/>
          </p:cNvSpPr>
          <p:nvPr/>
        </p:nvSpPr>
        <p:spPr bwMode="auto">
          <a:xfrm>
            <a:off x="6894513" y="4208463"/>
            <a:ext cx="585787" cy="327025"/>
          </a:xfrm>
          <a:prstGeom prst="rect">
            <a:avLst/>
          </a:prstGeom>
          <a:solidFill>
            <a:schemeClr val="folHlink"/>
          </a:solidFill>
          <a:ln w="12700">
            <a:solidFill>
              <a:schemeClr val="tx1"/>
            </a:solidFill>
            <a:miter lim="800000"/>
            <a:headEnd/>
            <a:tailEnd/>
          </a:ln>
          <a:effectLst>
            <a:outerShdw dist="45791" dir="3378596" algn="ctr" rotWithShape="0">
              <a:schemeClr val="bg2"/>
            </a:outerShdw>
          </a:effectLst>
        </p:spPr>
        <p:txBody>
          <a:bodyPr wrap="none" lIns="103584" tIns="51793" rIns="103584" bIns="51793">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75" name="Rectangle 63"/>
          <p:cNvSpPr>
            <a:spLocks noChangeArrowheads="1"/>
          </p:cNvSpPr>
          <p:nvPr/>
        </p:nvSpPr>
        <p:spPr bwMode="auto">
          <a:xfrm>
            <a:off x="6954838" y="4211638"/>
            <a:ext cx="4540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6976" name="Rectangle 64"/>
          <p:cNvSpPr>
            <a:spLocks noChangeArrowheads="1"/>
          </p:cNvSpPr>
          <p:nvPr/>
        </p:nvSpPr>
        <p:spPr bwMode="auto">
          <a:xfrm>
            <a:off x="6016625" y="4551363"/>
            <a:ext cx="863600" cy="328612"/>
          </a:xfrm>
          <a:prstGeom prst="rect">
            <a:avLst/>
          </a:prstGeom>
          <a:solidFill>
            <a:schemeClr val="folHlink"/>
          </a:solidFill>
          <a:ln w="12700">
            <a:solidFill>
              <a:schemeClr val="tx1"/>
            </a:solidFill>
            <a:miter lim="800000"/>
            <a:headEnd/>
            <a:tailEnd/>
          </a:ln>
          <a:effectLst>
            <a:outerShdw dist="35921" dir="2700000" algn="ctr" rotWithShape="0">
              <a:schemeClr val="tx2"/>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10.1.0.0</a:t>
            </a:r>
          </a:p>
        </p:txBody>
      </p:sp>
      <p:grpSp>
        <p:nvGrpSpPr>
          <p:cNvPr id="166977" name="Group 65"/>
          <p:cNvGrpSpPr>
            <a:grpSpLocks/>
          </p:cNvGrpSpPr>
          <p:nvPr/>
        </p:nvGrpSpPr>
        <p:grpSpPr bwMode="auto">
          <a:xfrm>
            <a:off x="6886575" y="4551363"/>
            <a:ext cx="593725" cy="352425"/>
            <a:chOff x="3856" y="2548"/>
            <a:chExt cx="332" cy="198"/>
          </a:xfrm>
        </p:grpSpPr>
        <p:sp>
          <p:nvSpPr>
            <p:cNvPr id="166978" name="Rectangle 66"/>
            <p:cNvSpPr>
              <a:spLocks noChangeArrowheads="1"/>
            </p:cNvSpPr>
            <p:nvPr/>
          </p:nvSpPr>
          <p:spPr bwMode="auto">
            <a:xfrm>
              <a:off x="3856" y="2548"/>
              <a:ext cx="332"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79" name="Rectangle 67"/>
            <p:cNvSpPr>
              <a:spLocks noChangeArrowheads="1"/>
            </p:cNvSpPr>
            <p:nvPr/>
          </p:nvSpPr>
          <p:spPr bwMode="auto">
            <a:xfrm>
              <a:off x="3902" y="2550"/>
              <a:ext cx="254"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grpSp>
      <p:sp>
        <p:nvSpPr>
          <p:cNvPr id="166980" name="Rectangle 68"/>
          <p:cNvSpPr>
            <a:spLocks noChangeArrowheads="1"/>
          </p:cNvSpPr>
          <p:nvPr/>
        </p:nvSpPr>
        <p:spPr bwMode="auto">
          <a:xfrm>
            <a:off x="7494588" y="42084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66981" name="Rectangle 69"/>
          <p:cNvSpPr>
            <a:spLocks noChangeArrowheads="1"/>
          </p:cNvSpPr>
          <p:nvPr/>
        </p:nvSpPr>
        <p:spPr bwMode="auto">
          <a:xfrm>
            <a:off x="7494588" y="4551363"/>
            <a:ext cx="585787" cy="32861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2</a:t>
            </a:r>
          </a:p>
        </p:txBody>
      </p:sp>
      <p:sp>
        <p:nvSpPr>
          <p:cNvPr id="166982" name="Rectangle 70"/>
          <p:cNvSpPr>
            <a:spLocks noChangeArrowheads="1"/>
          </p:cNvSpPr>
          <p:nvPr/>
        </p:nvSpPr>
        <p:spPr bwMode="auto">
          <a:xfrm>
            <a:off x="1593850" y="3511550"/>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66983" name="Group 71"/>
          <p:cNvGrpSpPr>
            <a:grpSpLocks/>
          </p:cNvGrpSpPr>
          <p:nvPr/>
        </p:nvGrpSpPr>
        <p:grpSpPr bwMode="auto">
          <a:xfrm>
            <a:off x="1593850" y="3529013"/>
            <a:ext cx="603250" cy="1408112"/>
            <a:chOff x="892" y="1976"/>
            <a:chExt cx="338" cy="789"/>
          </a:xfrm>
        </p:grpSpPr>
        <p:sp>
          <p:nvSpPr>
            <p:cNvPr id="166984" name="Rectangle 72"/>
            <p:cNvSpPr>
              <a:spLocks noChangeArrowheads="1"/>
            </p:cNvSpPr>
            <p:nvPr/>
          </p:nvSpPr>
          <p:spPr bwMode="auto">
            <a:xfrm>
              <a:off x="892" y="2158"/>
              <a:ext cx="328" cy="185"/>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85" name="Rectangle 73"/>
            <p:cNvSpPr>
              <a:spLocks noChangeArrowheads="1"/>
            </p:cNvSpPr>
            <p:nvPr/>
          </p:nvSpPr>
          <p:spPr bwMode="auto">
            <a:xfrm>
              <a:off x="892" y="2351"/>
              <a:ext cx="328" cy="18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86" name="Rectangle 74"/>
            <p:cNvSpPr>
              <a:spLocks noChangeArrowheads="1"/>
            </p:cNvSpPr>
            <p:nvPr/>
          </p:nvSpPr>
          <p:spPr bwMode="auto">
            <a:xfrm>
              <a:off x="892" y="2543"/>
              <a:ext cx="328" cy="185"/>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47486" tIns="73744" rIns="147486" bIns="73744">
              <a:spAutoFit/>
            </a:bodyPr>
            <a:lstStyle/>
            <a:p>
              <a:pPr eaLnBrk="0" fontAlgn="base" hangingPunct="0">
                <a:spcBef>
                  <a:spcPct val="0"/>
                </a:spcBef>
                <a:spcAft>
                  <a:spcPct val="0"/>
                </a:spcAft>
              </a:pPr>
              <a:endParaRPr lang="zh-CN" altLang="en-US" sz="1600">
                <a:solidFill>
                  <a:srgbClr val="000000"/>
                </a:solidFill>
                <a:latin typeface="Arial" charset="0"/>
              </a:endParaRPr>
            </a:p>
          </p:txBody>
        </p:sp>
        <p:grpSp>
          <p:nvGrpSpPr>
            <p:cNvPr id="166987" name="Group 75"/>
            <p:cNvGrpSpPr>
              <a:grpSpLocks/>
            </p:cNvGrpSpPr>
            <p:nvPr/>
          </p:nvGrpSpPr>
          <p:grpSpPr bwMode="auto">
            <a:xfrm>
              <a:off x="926" y="1976"/>
              <a:ext cx="304" cy="789"/>
              <a:chOff x="926" y="1976"/>
              <a:chExt cx="304" cy="789"/>
            </a:xfrm>
          </p:grpSpPr>
          <p:sp>
            <p:nvSpPr>
              <p:cNvPr id="166988" name="Rectangle 76"/>
              <p:cNvSpPr>
                <a:spLocks noChangeArrowheads="1"/>
              </p:cNvSpPr>
              <p:nvPr/>
            </p:nvSpPr>
            <p:spPr bwMode="auto">
              <a:xfrm>
                <a:off x="926" y="1976"/>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E0</a:t>
                </a:r>
              </a:p>
            </p:txBody>
          </p:sp>
          <p:sp>
            <p:nvSpPr>
              <p:cNvPr id="166989" name="Rectangle 77"/>
              <p:cNvSpPr>
                <a:spLocks noChangeArrowheads="1"/>
              </p:cNvSpPr>
              <p:nvPr/>
            </p:nvSpPr>
            <p:spPr bwMode="auto">
              <a:xfrm>
                <a:off x="926" y="2161"/>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6990" name="Rectangle 78"/>
              <p:cNvSpPr>
                <a:spLocks noChangeArrowheads="1"/>
              </p:cNvSpPr>
              <p:nvPr/>
            </p:nvSpPr>
            <p:spPr bwMode="auto">
              <a:xfrm>
                <a:off x="926" y="2353"/>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000000"/>
                    </a:solidFill>
                    <a:latin typeface="Helvetica" pitchFamily="34" charset="0"/>
                    <a:ea typeface="宋体" pitchFamily="2" charset="-122"/>
                  </a:rPr>
                  <a:t>S0</a:t>
                </a:r>
              </a:p>
            </p:txBody>
          </p:sp>
          <p:sp>
            <p:nvSpPr>
              <p:cNvPr id="166991" name="Rectangle 79"/>
              <p:cNvSpPr>
                <a:spLocks noChangeArrowheads="1"/>
              </p:cNvSpPr>
              <p:nvPr/>
            </p:nvSpPr>
            <p:spPr bwMode="auto">
              <a:xfrm>
                <a:off x="926" y="2546"/>
                <a:ext cx="3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7486" tIns="73744" rIns="147486" bIns="73744">
                <a:spAutoFit/>
              </a:bodyPr>
              <a:lstStyle/>
              <a:p>
                <a:pPr defTabSz="1028700" eaLnBrk="0" fontAlgn="base" hangingPunct="0">
                  <a:spcBef>
                    <a:spcPct val="0"/>
                  </a:spcBef>
                  <a:spcAft>
                    <a:spcPct val="0"/>
                  </a:spcAft>
                </a:pPr>
                <a:r>
                  <a:rPr lang="en-US" altLang="zh-CN" sz="1600" b="1">
                    <a:solidFill>
                      <a:srgbClr val="D00E2E"/>
                    </a:solidFill>
                    <a:latin typeface="Helvetica" pitchFamily="34" charset="0"/>
                    <a:ea typeface="宋体" pitchFamily="2" charset="-122"/>
                  </a:rPr>
                  <a:t>S0</a:t>
                </a:r>
              </a:p>
            </p:txBody>
          </p:sp>
        </p:grpSp>
      </p:grpSp>
      <p:sp>
        <p:nvSpPr>
          <p:cNvPr id="166992" name="Rectangle 80"/>
          <p:cNvSpPr>
            <a:spLocks noChangeArrowheads="1"/>
          </p:cNvSpPr>
          <p:nvPr/>
        </p:nvSpPr>
        <p:spPr bwMode="auto">
          <a:xfrm>
            <a:off x="2193925" y="3511550"/>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93" name="Rectangle 81"/>
          <p:cNvSpPr>
            <a:spLocks noChangeArrowheads="1"/>
          </p:cNvSpPr>
          <p:nvPr/>
        </p:nvSpPr>
        <p:spPr bwMode="auto">
          <a:xfrm>
            <a:off x="2193925" y="3854450"/>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eaLnBrk="0" fontAlgn="base" hangingPunct="0">
              <a:spcBef>
                <a:spcPct val="0"/>
              </a:spcBef>
              <a:spcAft>
                <a:spcPct val="0"/>
              </a:spcAft>
            </a:pPr>
            <a:endParaRPr lang="zh-CN" altLang="en-US" sz="1600">
              <a:solidFill>
                <a:srgbClr val="000000"/>
              </a:solidFill>
              <a:latin typeface="Arial" charset="0"/>
            </a:endParaRPr>
          </a:p>
        </p:txBody>
      </p:sp>
      <p:sp>
        <p:nvSpPr>
          <p:cNvPr id="166994" name="Rectangle 82"/>
          <p:cNvSpPr>
            <a:spLocks noChangeArrowheads="1"/>
          </p:cNvSpPr>
          <p:nvPr/>
        </p:nvSpPr>
        <p:spPr bwMode="auto">
          <a:xfrm>
            <a:off x="2193925" y="4197350"/>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000000"/>
                </a:solidFill>
                <a:latin typeface="Helvetica" pitchFamily="34" charset="0"/>
                <a:ea typeface="宋体" pitchFamily="2" charset="-122"/>
              </a:rPr>
              <a:t>1</a:t>
            </a:r>
          </a:p>
        </p:txBody>
      </p:sp>
      <p:sp>
        <p:nvSpPr>
          <p:cNvPr id="166995" name="Rectangle 83"/>
          <p:cNvSpPr>
            <a:spLocks noChangeArrowheads="1"/>
          </p:cNvSpPr>
          <p:nvPr/>
        </p:nvSpPr>
        <p:spPr bwMode="auto">
          <a:xfrm>
            <a:off x="2193925" y="4540250"/>
            <a:ext cx="585788" cy="32861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103584" tIns="51793" rIns="103584" bIns="51793" anchor="ctr"/>
          <a:lstStyle/>
          <a:p>
            <a:pPr algn="ctr" defTabSz="1028700" eaLnBrk="0" fontAlgn="base" hangingPunct="0">
              <a:lnSpc>
                <a:spcPts val="2025"/>
              </a:lnSpc>
              <a:spcBef>
                <a:spcPct val="0"/>
              </a:spcBef>
              <a:spcAft>
                <a:spcPct val="0"/>
              </a:spcAft>
              <a:tabLst>
                <a:tab pos="190500" algn="ctr"/>
                <a:tab pos="1419225" algn="ctr"/>
              </a:tabLst>
            </a:pPr>
            <a:r>
              <a:rPr lang="zh-CN" altLang="en-US" sz="1600" b="1">
                <a:solidFill>
                  <a:srgbClr val="D00E2E"/>
                </a:solidFill>
                <a:latin typeface="Helvetica" pitchFamily="34" charset="0"/>
                <a:ea typeface="宋体" pitchFamily="2" charset="-122"/>
              </a:rPr>
              <a:t>2</a:t>
            </a:r>
          </a:p>
        </p:txBody>
      </p:sp>
      <p:sp>
        <p:nvSpPr>
          <p:cNvPr id="166996" name="Rectangle 84"/>
          <p:cNvSpPr>
            <a:spLocks noChangeArrowheads="1"/>
          </p:cNvSpPr>
          <p:nvPr/>
        </p:nvSpPr>
        <p:spPr bwMode="auto">
          <a:xfrm>
            <a:off x="2317750" y="3519488"/>
            <a:ext cx="319088"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
        <p:nvSpPr>
          <p:cNvPr id="166997" name="Rectangle 85"/>
          <p:cNvSpPr>
            <a:spLocks noChangeArrowheads="1"/>
          </p:cNvSpPr>
          <p:nvPr/>
        </p:nvSpPr>
        <p:spPr bwMode="auto">
          <a:xfrm>
            <a:off x="2324100" y="3862388"/>
            <a:ext cx="319088"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p>
            <a:pPr defTabSz="1028700" eaLnBrk="0" fontAlgn="base" hangingPunct="0">
              <a:lnSpc>
                <a:spcPts val="2025"/>
              </a:lnSpc>
              <a:spcBef>
                <a:spcPct val="0"/>
              </a:spcBef>
              <a:spcAft>
                <a:spcPct val="0"/>
              </a:spcAft>
            </a:pPr>
            <a:r>
              <a:rPr lang="zh-CN" altLang="en-US" sz="1600" b="1">
                <a:solidFill>
                  <a:srgbClr val="000000"/>
                </a:solidFill>
                <a:latin typeface="Helvetica" pitchFamily="34" charset="0"/>
                <a:ea typeface="宋体" pitchFamily="2" charset="-122"/>
              </a:rPr>
              <a:t>0</a:t>
            </a:r>
          </a:p>
        </p:txBody>
      </p:sp>
    </p:spTree>
    <p:extLst>
      <p:ext uri="{BB962C8B-B14F-4D97-AF65-F5344CB8AC3E}">
        <p14:creationId xmlns:p14="http://schemas.microsoft.com/office/powerpoint/2010/main" val="150311512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784225" y="128588"/>
            <a:ext cx="7959725" cy="1143000"/>
          </a:xfrm>
          <a:noFill/>
          <a:ln/>
          <a:effectLst>
            <a:outerShdw dist="28398" dir="3806097" algn="ctr" rotWithShape="0">
              <a:schemeClr val="bg2"/>
            </a:outerShdw>
          </a:effectLst>
        </p:spPr>
        <p:txBody>
          <a:bodyPr lIns="82153" tIns="41076" rIns="82153" bIns="41076"/>
          <a:lstStyle/>
          <a:p>
            <a:pPr defTabSz="915988"/>
            <a:r>
              <a:rPr lang="zh-CN" altLang="en-US">
                <a:ea typeface="宋体" pitchFamily="2" charset="-122"/>
              </a:rPr>
              <a:t>距离矢量</a:t>
            </a:r>
            <a:r>
              <a:rPr lang="zh-CN" altLang="en-US">
                <a:latin typeface="Helvetica"/>
                <a:ea typeface="宋体" pitchFamily="2" charset="-122"/>
              </a:rPr>
              <a:t>—</a:t>
            </a:r>
            <a:r>
              <a:rPr lang="zh-CN" altLang="en-US">
                <a:ea typeface="宋体" pitchFamily="2" charset="-122"/>
              </a:rPr>
              <a:t>管理路由信息</a:t>
            </a:r>
            <a:endParaRPr lang="en-US" altLang="zh-CN">
              <a:ea typeface="宋体" pitchFamily="2" charset="-122"/>
            </a:endParaRPr>
          </a:p>
        </p:txBody>
      </p:sp>
      <p:sp>
        <p:nvSpPr>
          <p:cNvPr id="169987" name="Rectangle 3"/>
          <p:cNvSpPr>
            <a:spLocks noGrp="1" noChangeArrowheads="1"/>
          </p:cNvSpPr>
          <p:nvPr>
            <p:ph type="body" sz="half" idx="2"/>
          </p:nvPr>
        </p:nvSpPr>
        <p:spPr>
          <a:xfrm>
            <a:off x="484188" y="5578475"/>
            <a:ext cx="8226425" cy="725488"/>
          </a:xfrm>
          <a:noFill/>
          <a:ln/>
        </p:spPr>
        <p:txBody>
          <a:bodyPr lIns="82153" tIns="41076" rIns="82153" bIns="41076" anchor="ctr" anchorCtr="1"/>
          <a:lstStyle/>
          <a:p>
            <a:pPr marL="0" indent="0" defTabSz="915988"/>
            <a:r>
              <a:rPr lang="zh-CN" altLang="en-US" sz="2200">
                <a:ea typeface="宋体" pitchFamily="2" charset="-122"/>
              </a:rPr>
              <a:t>路由表的更新过程将通过路由器之间一步一步来完成</a:t>
            </a:r>
          </a:p>
        </p:txBody>
      </p:sp>
      <p:pic>
        <p:nvPicPr>
          <p:cNvPr id="16998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138" y="3516313"/>
            <a:ext cx="14001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9989" name="Line 5"/>
          <p:cNvSpPr>
            <a:spLocks noChangeShapeType="1"/>
          </p:cNvSpPr>
          <p:nvPr/>
        </p:nvSpPr>
        <p:spPr bwMode="auto">
          <a:xfrm flipV="1">
            <a:off x="6251575" y="2828925"/>
            <a:ext cx="0" cy="771525"/>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124" tIns="38427" rIns="27124" bIns="38427"/>
          <a:lstStyle/>
          <a:p>
            <a:pPr eaLnBrk="0" fontAlgn="base" hangingPunct="0">
              <a:spcBef>
                <a:spcPct val="0"/>
              </a:spcBef>
              <a:spcAft>
                <a:spcPct val="0"/>
              </a:spcAft>
            </a:pPr>
            <a:endParaRPr lang="zh-CN" altLang="en-US" sz="1600">
              <a:solidFill>
                <a:srgbClr val="000000"/>
              </a:solidFill>
              <a:latin typeface="Arial" charset="0"/>
            </a:endParaRPr>
          </a:p>
        </p:txBody>
      </p:sp>
      <p:sp>
        <p:nvSpPr>
          <p:cNvPr id="169990" name="Rectangle 6"/>
          <p:cNvSpPr>
            <a:spLocks noChangeArrowheads="1"/>
          </p:cNvSpPr>
          <p:nvPr/>
        </p:nvSpPr>
        <p:spPr bwMode="auto">
          <a:xfrm>
            <a:off x="5594350" y="4014788"/>
            <a:ext cx="314325"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124" tIns="38427" rIns="27124" bIns="38427"/>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69991" name="Rectangle 7"/>
          <p:cNvSpPr>
            <a:spLocks noChangeArrowheads="1"/>
          </p:cNvSpPr>
          <p:nvPr/>
        </p:nvSpPr>
        <p:spPr bwMode="auto">
          <a:xfrm>
            <a:off x="4972050" y="1593850"/>
            <a:ext cx="1528763" cy="118586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27124" tIns="38427" rIns="27124" bIns="38427"/>
          <a:lstStyle/>
          <a:p>
            <a:pPr algn="ctr" defTabSz="1028700" eaLnBrk="0" fontAlgn="base" hangingPunct="0">
              <a:lnSpc>
                <a:spcPts val="2138"/>
              </a:lnSpc>
              <a:spcBef>
                <a:spcPct val="0"/>
              </a:spcBef>
              <a:spcAft>
                <a:spcPct val="0"/>
              </a:spcAft>
            </a:pPr>
            <a:r>
              <a:rPr lang="zh-CN" altLang="en-US" b="1">
                <a:solidFill>
                  <a:srgbClr val="000000"/>
                </a:solidFill>
                <a:latin typeface="Helvetica" pitchFamily="34" charset="0"/>
                <a:ea typeface="宋体" pitchFamily="2" charset="-122"/>
              </a:rPr>
              <a:t>更新路由表</a:t>
            </a:r>
          </a:p>
        </p:txBody>
      </p:sp>
      <p:grpSp>
        <p:nvGrpSpPr>
          <p:cNvPr id="169992" name="Group 8"/>
          <p:cNvGrpSpPr>
            <a:grpSpLocks/>
          </p:cNvGrpSpPr>
          <p:nvPr/>
        </p:nvGrpSpPr>
        <p:grpSpPr bwMode="auto">
          <a:xfrm>
            <a:off x="7194550" y="2957513"/>
            <a:ext cx="1201738" cy="2144712"/>
            <a:chOff x="4028" y="1656"/>
            <a:chExt cx="673" cy="1201"/>
          </a:xfrm>
        </p:grpSpPr>
        <p:sp>
          <p:nvSpPr>
            <p:cNvPr id="169993" name="Freeform 9"/>
            <p:cNvSpPr>
              <a:spLocks/>
            </p:cNvSpPr>
            <p:nvPr/>
          </p:nvSpPr>
          <p:spPr bwMode="auto">
            <a:xfrm>
              <a:off x="4028" y="1656"/>
              <a:ext cx="673" cy="1201"/>
            </a:xfrm>
            <a:custGeom>
              <a:avLst/>
              <a:gdLst>
                <a:gd name="T0" fmla="*/ 0 w 673"/>
                <a:gd name="T1" fmla="*/ 0 h 1201"/>
                <a:gd name="T2" fmla="*/ 672 w 673"/>
                <a:gd name="T3" fmla="*/ 0 h 1201"/>
                <a:gd name="T4" fmla="*/ 672 w 673"/>
                <a:gd name="T5" fmla="*/ 960 h 1201"/>
                <a:gd name="T6" fmla="*/ 0 w 673"/>
                <a:gd name="T7" fmla="*/ 1200 h 1201"/>
                <a:gd name="T8" fmla="*/ 0 w 673"/>
                <a:gd name="T9" fmla="*/ 0 h 1201"/>
              </a:gdLst>
              <a:ahLst/>
              <a:cxnLst>
                <a:cxn ang="0">
                  <a:pos x="T0" y="T1"/>
                </a:cxn>
                <a:cxn ang="0">
                  <a:pos x="T2" y="T3"/>
                </a:cxn>
                <a:cxn ang="0">
                  <a:pos x="T4" y="T5"/>
                </a:cxn>
                <a:cxn ang="0">
                  <a:pos x="T6" y="T7"/>
                </a:cxn>
                <a:cxn ang="0">
                  <a:pos x="T8" y="T9"/>
                </a:cxn>
              </a:cxnLst>
              <a:rect l="0" t="0" r="r" b="b"/>
              <a:pathLst>
                <a:path w="673" h="1201">
                  <a:moveTo>
                    <a:pt x="0" y="0"/>
                  </a:moveTo>
                  <a:lnTo>
                    <a:pt x="672" y="0"/>
                  </a:lnTo>
                  <a:lnTo>
                    <a:pt x="672" y="960"/>
                  </a:lnTo>
                  <a:lnTo>
                    <a:pt x="0" y="1200"/>
                  </a:lnTo>
                  <a:lnTo>
                    <a:pt x="0" y="0"/>
                  </a:lnTo>
                </a:path>
              </a:pathLst>
            </a:custGeom>
            <a:solidFill>
              <a:srgbClr val="7D00E4"/>
            </a:solidFill>
            <a:ln w="12700" cap="rnd" cmpd="sng">
              <a:solidFill>
                <a:schemeClr val="bg2"/>
              </a:solidFill>
              <a:prstDash val="solid"/>
              <a:round/>
              <a:headEnd/>
              <a:tailEnd/>
            </a:ln>
            <a:effectLst>
              <a:outerShdw dist="35921" dir="2700000" algn="ctr" rotWithShape="0">
                <a:schemeClr val="tx1"/>
              </a:outerShdw>
            </a:effectLst>
          </p:spPr>
          <p:txBody>
            <a:bodyPr wrap="none" lIns="27124" tIns="38427" rIns="27124" bIns="38427"/>
            <a:lstStyle/>
            <a:p>
              <a:pPr eaLnBrk="0" fontAlgn="base" hangingPunct="0">
                <a:spcBef>
                  <a:spcPct val="0"/>
                </a:spcBef>
                <a:spcAft>
                  <a:spcPct val="0"/>
                </a:spcAft>
              </a:pPr>
              <a:endParaRPr lang="zh-CN" altLang="en-US" sz="1600">
                <a:solidFill>
                  <a:srgbClr val="000000"/>
                </a:solidFill>
                <a:latin typeface="Arial" charset="0"/>
              </a:endParaRPr>
            </a:p>
          </p:txBody>
        </p:sp>
        <p:sp>
          <p:nvSpPr>
            <p:cNvPr id="169994" name="Rectangle 10"/>
            <p:cNvSpPr>
              <a:spLocks noChangeArrowheads="1"/>
            </p:cNvSpPr>
            <p:nvPr/>
          </p:nvSpPr>
          <p:spPr bwMode="auto">
            <a:xfrm>
              <a:off x="4028" y="1672"/>
              <a:ext cx="67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124" tIns="38427" rIns="27124" bIns="38427"/>
            <a:lstStyle/>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网络结构的</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改变将导致</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路由表的</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更新</a:t>
              </a:r>
            </a:p>
          </p:txBody>
        </p:sp>
      </p:grpSp>
      <p:sp>
        <p:nvSpPr>
          <p:cNvPr id="169995" name="Line 11"/>
          <p:cNvSpPr>
            <a:spLocks noChangeShapeType="1"/>
          </p:cNvSpPr>
          <p:nvPr/>
        </p:nvSpPr>
        <p:spPr bwMode="auto">
          <a:xfrm flipH="1">
            <a:off x="6408738" y="3943350"/>
            <a:ext cx="800100" cy="0"/>
          </a:xfrm>
          <a:prstGeom prst="line">
            <a:avLst/>
          </a:prstGeom>
          <a:noFill/>
          <a:ln w="50800">
            <a:solidFill>
              <a:srgbClr val="3300A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124" tIns="38427" rIns="27124" bIns="38427"/>
          <a:lstStyle/>
          <a:p>
            <a:pPr eaLnBrk="0" fontAlgn="base" hangingPunct="0">
              <a:spcBef>
                <a:spcPct val="0"/>
              </a:spcBef>
              <a:spcAft>
                <a:spcPct val="0"/>
              </a:spcAft>
            </a:pPr>
            <a:endParaRPr lang="zh-CN" altLang="en-US" sz="1600">
              <a:solidFill>
                <a:srgbClr val="000000"/>
              </a:solidFill>
              <a:latin typeface="Arial" charset="0"/>
            </a:endParaRPr>
          </a:p>
        </p:txBody>
      </p:sp>
    </p:spTree>
    <p:extLst>
      <p:ext uri="{BB962C8B-B14F-4D97-AF65-F5344CB8AC3E}">
        <p14:creationId xmlns:p14="http://schemas.microsoft.com/office/powerpoint/2010/main" val="275637728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717550" y="220663"/>
            <a:ext cx="7959725" cy="1143000"/>
          </a:xfrm>
          <a:noFill/>
          <a:ln/>
          <a:effectLst>
            <a:outerShdw dist="28398" dir="3806097" algn="ctr" rotWithShape="0">
              <a:schemeClr val="bg2"/>
            </a:outerShdw>
          </a:effectLst>
        </p:spPr>
        <p:txBody>
          <a:bodyPr lIns="82153" tIns="41076" rIns="82153" bIns="41076"/>
          <a:lstStyle/>
          <a:p>
            <a:pPr defTabSz="915988"/>
            <a:r>
              <a:rPr lang="zh-CN" altLang="en-US">
                <a:ea typeface="宋体" pitchFamily="2" charset="-122"/>
              </a:rPr>
              <a:t>距离矢量</a:t>
            </a:r>
            <a:r>
              <a:rPr lang="zh-CN" altLang="en-US">
                <a:latin typeface="Helvetica"/>
                <a:ea typeface="宋体" pitchFamily="2" charset="-122"/>
              </a:rPr>
              <a:t>—</a:t>
            </a:r>
            <a:r>
              <a:rPr lang="zh-CN" altLang="en-US">
                <a:ea typeface="宋体" pitchFamily="2" charset="-122"/>
              </a:rPr>
              <a:t>管理路由信息</a:t>
            </a:r>
            <a:endParaRPr lang="en-US" altLang="zh-CN">
              <a:ea typeface="宋体" pitchFamily="2" charset="-122"/>
            </a:endParaRPr>
          </a:p>
        </p:txBody>
      </p:sp>
      <p:sp>
        <p:nvSpPr>
          <p:cNvPr id="172035" name="Rectangle 3"/>
          <p:cNvSpPr>
            <a:spLocks noGrp="1" noChangeArrowheads="1"/>
          </p:cNvSpPr>
          <p:nvPr>
            <p:ph type="body" sz="half" idx="2"/>
          </p:nvPr>
        </p:nvSpPr>
        <p:spPr>
          <a:xfrm>
            <a:off x="395288" y="5516563"/>
            <a:ext cx="8229600" cy="541337"/>
          </a:xfrm>
          <a:noFill/>
          <a:ln/>
        </p:spPr>
        <p:txBody>
          <a:bodyPr lIns="82153" tIns="41076" rIns="82153" bIns="41076" anchor="ctr" anchorCtr="1"/>
          <a:lstStyle/>
          <a:p>
            <a:pPr marL="0" indent="0" algn="ctr" defTabSz="915988"/>
            <a:r>
              <a:rPr lang="zh-CN" altLang="en-US" sz="2200">
                <a:ea typeface="宋体" pitchFamily="2" charset="-122"/>
              </a:rPr>
              <a:t>路由表的更新过程将通过路由器之间一步一步来完成</a:t>
            </a:r>
            <a:endParaRPr lang="en-US" altLang="zh-CN" sz="2200">
              <a:ea typeface="宋体" pitchFamily="2" charset="-122"/>
            </a:endParaRPr>
          </a:p>
        </p:txBody>
      </p:sp>
      <p:sp>
        <p:nvSpPr>
          <p:cNvPr id="172036" name="Line 4"/>
          <p:cNvSpPr>
            <a:spLocks noChangeShapeType="1"/>
          </p:cNvSpPr>
          <p:nvPr/>
        </p:nvSpPr>
        <p:spPr bwMode="auto">
          <a:xfrm flipH="1">
            <a:off x="4532313" y="3943350"/>
            <a:ext cx="814387" cy="0"/>
          </a:xfrm>
          <a:prstGeom prst="line">
            <a:avLst/>
          </a:prstGeom>
          <a:noFill/>
          <a:ln w="50800">
            <a:solidFill>
              <a:srgbClr val="3300A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7203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138" y="3516313"/>
            <a:ext cx="14001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2038" name="Line 6"/>
          <p:cNvSpPr>
            <a:spLocks noChangeShapeType="1"/>
          </p:cNvSpPr>
          <p:nvPr/>
        </p:nvSpPr>
        <p:spPr bwMode="auto">
          <a:xfrm flipV="1">
            <a:off x="6251575" y="2828925"/>
            <a:ext cx="0" cy="771525"/>
          </a:xfrm>
          <a:prstGeom prst="line">
            <a:avLst/>
          </a:prstGeom>
          <a:noFill/>
          <a:ln w="508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2039" name="Rectangle 7"/>
          <p:cNvSpPr>
            <a:spLocks noChangeArrowheads="1"/>
          </p:cNvSpPr>
          <p:nvPr/>
        </p:nvSpPr>
        <p:spPr bwMode="auto">
          <a:xfrm>
            <a:off x="5594350" y="4014788"/>
            <a:ext cx="314325"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72040" name="Rectangle 8"/>
          <p:cNvSpPr>
            <a:spLocks noChangeArrowheads="1"/>
          </p:cNvSpPr>
          <p:nvPr/>
        </p:nvSpPr>
        <p:spPr bwMode="auto">
          <a:xfrm>
            <a:off x="4972050" y="1593850"/>
            <a:ext cx="1528763" cy="118586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30515" tIns="43230" rIns="30515" bIns="43230"/>
          <a:lstStyle/>
          <a:p>
            <a:pPr algn="ctr" defTabSz="1028700" eaLnBrk="0" fontAlgn="base" hangingPunct="0">
              <a:lnSpc>
                <a:spcPts val="2138"/>
              </a:lnSpc>
              <a:spcBef>
                <a:spcPct val="0"/>
              </a:spcBef>
              <a:spcAft>
                <a:spcPct val="0"/>
              </a:spcAft>
            </a:pPr>
            <a:r>
              <a:rPr lang="zh-CN" altLang="en-US" b="1">
                <a:solidFill>
                  <a:srgbClr val="000000"/>
                </a:solidFill>
                <a:latin typeface="Helvetica" pitchFamily="34" charset="0"/>
                <a:ea typeface="宋体" pitchFamily="2" charset="-122"/>
              </a:rPr>
              <a:t>更新路由表</a:t>
            </a:r>
          </a:p>
        </p:txBody>
      </p:sp>
      <p:grpSp>
        <p:nvGrpSpPr>
          <p:cNvPr id="172041" name="Group 9"/>
          <p:cNvGrpSpPr>
            <a:grpSpLocks/>
          </p:cNvGrpSpPr>
          <p:nvPr/>
        </p:nvGrpSpPr>
        <p:grpSpPr bwMode="auto">
          <a:xfrm>
            <a:off x="2713038" y="2890838"/>
            <a:ext cx="1854200" cy="2144712"/>
            <a:chOff x="1724" y="1656"/>
            <a:chExt cx="673" cy="1201"/>
          </a:xfrm>
        </p:grpSpPr>
        <p:sp>
          <p:nvSpPr>
            <p:cNvPr id="172042" name="Freeform 10"/>
            <p:cNvSpPr>
              <a:spLocks/>
            </p:cNvSpPr>
            <p:nvPr/>
          </p:nvSpPr>
          <p:spPr bwMode="auto">
            <a:xfrm>
              <a:off x="1724" y="1656"/>
              <a:ext cx="673" cy="1201"/>
            </a:xfrm>
            <a:custGeom>
              <a:avLst/>
              <a:gdLst>
                <a:gd name="T0" fmla="*/ 0 w 673"/>
                <a:gd name="T1" fmla="*/ 0 h 1201"/>
                <a:gd name="T2" fmla="*/ 672 w 673"/>
                <a:gd name="T3" fmla="*/ 0 h 1201"/>
                <a:gd name="T4" fmla="*/ 672 w 673"/>
                <a:gd name="T5" fmla="*/ 960 h 1201"/>
                <a:gd name="T6" fmla="*/ 0 w 673"/>
                <a:gd name="T7" fmla="*/ 1200 h 1201"/>
                <a:gd name="T8" fmla="*/ 0 w 673"/>
                <a:gd name="T9" fmla="*/ 0 h 1201"/>
              </a:gdLst>
              <a:ahLst/>
              <a:cxnLst>
                <a:cxn ang="0">
                  <a:pos x="T0" y="T1"/>
                </a:cxn>
                <a:cxn ang="0">
                  <a:pos x="T2" y="T3"/>
                </a:cxn>
                <a:cxn ang="0">
                  <a:pos x="T4" y="T5"/>
                </a:cxn>
                <a:cxn ang="0">
                  <a:pos x="T6" y="T7"/>
                </a:cxn>
                <a:cxn ang="0">
                  <a:pos x="T8" y="T9"/>
                </a:cxn>
              </a:cxnLst>
              <a:rect l="0" t="0" r="r" b="b"/>
              <a:pathLst>
                <a:path w="673" h="1201">
                  <a:moveTo>
                    <a:pt x="0" y="0"/>
                  </a:moveTo>
                  <a:lnTo>
                    <a:pt x="672" y="0"/>
                  </a:lnTo>
                  <a:lnTo>
                    <a:pt x="672" y="960"/>
                  </a:lnTo>
                  <a:lnTo>
                    <a:pt x="0" y="1200"/>
                  </a:lnTo>
                  <a:lnTo>
                    <a:pt x="0" y="0"/>
                  </a:lnTo>
                </a:path>
              </a:pathLst>
            </a:custGeom>
            <a:solidFill>
              <a:srgbClr val="7D00E4"/>
            </a:solidFill>
            <a:ln w="12700" cap="rnd" cmpd="sng">
              <a:solidFill>
                <a:schemeClr val="bg2"/>
              </a:solidFill>
              <a:prstDash val="solid"/>
              <a:round/>
              <a:headEnd/>
              <a:tailEnd/>
            </a:ln>
            <a:effectLst>
              <a:outerShdw dist="35921" dir="2700000" algn="ctr" rotWithShape="0">
                <a:schemeClr val="tx1"/>
              </a:outerShdw>
            </a:effec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2043" name="Rectangle 11"/>
            <p:cNvSpPr>
              <a:spLocks noChangeArrowheads="1"/>
            </p:cNvSpPr>
            <p:nvPr/>
          </p:nvSpPr>
          <p:spPr bwMode="auto">
            <a:xfrm>
              <a:off x="1724" y="1672"/>
              <a:ext cx="67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latin typeface="Helvetica" pitchFamily="34" charset="0"/>
                  <a:ea typeface="宋体" pitchFamily="2" charset="-122"/>
                </a:rPr>
                <a:t>在下一个周期后</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latin typeface="Helvetica" pitchFamily="34" charset="0"/>
                  <a:ea typeface="宋体" pitchFamily="2" charset="-122"/>
                </a:rPr>
                <a:t>路由器</a:t>
              </a:r>
              <a:r>
                <a:rPr lang="en-US" altLang="zh-CN" b="1">
                  <a:solidFill>
                    <a:srgbClr val="FFFFFF"/>
                  </a:solidFill>
                  <a:latin typeface="Helvetica" pitchFamily="34" charset="0"/>
                  <a:ea typeface="宋体" pitchFamily="2" charset="-122"/>
                </a:rPr>
                <a:t>A</a:t>
              </a:r>
              <a:r>
                <a:rPr lang="zh-CN" altLang="en-US" b="1">
                  <a:solidFill>
                    <a:srgbClr val="FFFFFF"/>
                  </a:solidFill>
                  <a:latin typeface="Helvetica" pitchFamily="34" charset="0"/>
                  <a:ea typeface="宋体" pitchFamily="2" charset="-122"/>
                </a:rPr>
                <a:t>发送更新</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latin typeface="Helvetica" pitchFamily="34" charset="0"/>
                  <a:ea typeface="宋体" pitchFamily="2" charset="-122"/>
                </a:rPr>
                <a:t>过的路由表</a:t>
              </a:r>
              <a:endParaRPr lang="en-US" altLang="zh-CN" b="1">
                <a:solidFill>
                  <a:srgbClr val="FFFFFF"/>
                </a:solidFill>
                <a:latin typeface="Helvetica" pitchFamily="34" charset="0"/>
                <a:ea typeface="宋体" pitchFamily="2" charset="-122"/>
              </a:endParaRPr>
            </a:p>
          </p:txBody>
        </p:sp>
      </p:grpSp>
      <p:grpSp>
        <p:nvGrpSpPr>
          <p:cNvPr id="172044" name="Group 12"/>
          <p:cNvGrpSpPr>
            <a:grpSpLocks/>
          </p:cNvGrpSpPr>
          <p:nvPr/>
        </p:nvGrpSpPr>
        <p:grpSpPr bwMode="auto">
          <a:xfrm>
            <a:off x="7194550" y="2957513"/>
            <a:ext cx="1201738" cy="2144712"/>
            <a:chOff x="4028" y="1656"/>
            <a:chExt cx="673" cy="1201"/>
          </a:xfrm>
        </p:grpSpPr>
        <p:sp>
          <p:nvSpPr>
            <p:cNvPr id="172045" name="Freeform 13"/>
            <p:cNvSpPr>
              <a:spLocks/>
            </p:cNvSpPr>
            <p:nvPr/>
          </p:nvSpPr>
          <p:spPr bwMode="auto">
            <a:xfrm>
              <a:off x="4028" y="1656"/>
              <a:ext cx="673" cy="1201"/>
            </a:xfrm>
            <a:custGeom>
              <a:avLst/>
              <a:gdLst>
                <a:gd name="T0" fmla="*/ 0 w 673"/>
                <a:gd name="T1" fmla="*/ 0 h 1201"/>
                <a:gd name="T2" fmla="*/ 672 w 673"/>
                <a:gd name="T3" fmla="*/ 0 h 1201"/>
                <a:gd name="T4" fmla="*/ 672 w 673"/>
                <a:gd name="T5" fmla="*/ 960 h 1201"/>
                <a:gd name="T6" fmla="*/ 0 w 673"/>
                <a:gd name="T7" fmla="*/ 1200 h 1201"/>
                <a:gd name="T8" fmla="*/ 0 w 673"/>
                <a:gd name="T9" fmla="*/ 0 h 1201"/>
              </a:gdLst>
              <a:ahLst/>
              <a:cxnLst>
                <a:cxn ang="0">
                  <a:pos x="T0" y="T1"/>
                </a:cxn>
                <a:cxn ang="0">
                  <a:pos x="T2" y="T3"/>
                </a:cxn>
                <a:cxn ang="0">
                  <a:pos x="T4" y="T5"/>
                </a:cxn>
                <a:cxn ang="0">
                  <a:pos x="T6" y="T7"/>
                </a:cxn>
                <a:cxn ang="0">
                  <a:pos x="T8" y="T9"/>
                </a:cxn>
              </a:cxnLst>
              <a:rect l="0" t="0" r="r" b="b"/>
              <a:pathLst>
                <a:path w="673" h="1201">
                  <a:moveTo>
                    <a:pt x="0" y="0"/>
                  </a:moveTo>
                  <a:lnTo>
                    <a:pt x="672" y="0"/>
                  </a:lnTo>
                  <a:lnTo>
                    <a:pt x="672" y="960"/>
                  </a:lnTo>
                  <a:lnTo>
                    <a:pt x="0" y="1200"/>
                  </a:lnTo>
                  <a:lnTo>
                    <a:pt x="0" y="0"/>
                  </a:lnTo>
                </a:path>
              </a:pathLst>
            </a:custGeom>
            <a:solidFill>
              <a:srgbClr val="7D00E4"/>
            </a:solidFill>
            <a:ln w="12700" cap="rnd" cmpd="sng">
              <a:solidFill>
                <a:schemeClr val="bg2"/>
              </a:solidFill>
              <a:prstDash val="solid"/>
              <a:round/>
              <a:headEnd/>
              <a:tailEnd/>
            </a:ln>
            <a:effectLst>
              <a:outerShdw dist="35921" dir="2700000" algn="ctr" rotWithShape="0">
                <a:schemeClr val="tx1"/>
              </a:outerShdw>
            </a:effec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2046" name="Rectangle 14"/>
            <p:cNvSpPr>
              <a:spLocks noChangeArrowheads="1"/>
            </p:cNvSpPr>
            <p:nvPr/>
          </p:nvSpPr>
          <p:spPr bwMode="auto">
            <a:xfrm>
              <a:off x="4028" y="1672"/>
              <a:ext cx="67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网络结构的</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改变将导致</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路由表的</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更新</a:t>
              </a:r>
            </a:p>
          </p:txBody>
        </p:sp>
      </p:grpSp>
      <p:sp>
        <p:nvSpPr>
          <p:cNvPr id="172047" name="Line 15"/>
          <p:cNvSpPr>
            <a:spLocks noChangeShapeType="1"/>
          </p:cNvSpPr>
          <p:nvPr/>
        </p:nvSpPr>
        <p:spPr bwMode="auto">
          <a:xfrm flipH="1">
            <a:off x="6408738" y="3943350"/>
            <a:ext cx="800100" cy="0"/>
          </a:xfrm>
          <a:prstGeom prst="line">
            <a:avLst/>
          </a:prstGeom>
          <a:noFill/>
          <a:ln w="50800">
            <a:solidFill>
              <a:srgbClr val="3300A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2048" name="Line 16"/>
          <p:cNvSpPr>
            <a:spLocks noChangeShapeType="1"/>
          </p:cNvSpPr>
          <p:nvPr/>
        </p:nvSpPr>
        <p:spPr bwMode="auto">
          <a:xfrm>
            <a:off x="5362575" y="2828925"/>
            <a:ext cx="0" cy="771525"/>
          </a:xfrm>
          <a:prstGeom prst="line">
            <a:avLst/>
          </a:prstGeom>
          <a:noFill/>
          <a:ln w="508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Tree>
    <p:extLst>
      <p:ext uri="{BB962C8B-B14F-4D97-AF65-F5344CB8AC3E}">
        <p14:creationId xmlns:p14="http://schemas.microsoft.com/office/powerpoint/2010/main" val="1675439929"/>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Line 2"/>
          <p:cNvSpPr>
            <a:spLocks noChangeShapeType="1"/>
          </p:cNvSpPr>
          <p:nvPr/>
        </p:nvSpPr>
        <p:spPr bwMode="auto">
          <a:xfrm flipV="1">
            <a:off x="6375400" y="2828925"/>
            <a:ext cx="0" cy="771525"/>
          </a:xfrm>
          <a:prstGeom prst="line">
            <a:avLst/>
          </a:prstGeom>
          <a:noFill/>
          <a:ln w="508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p>
            <a:pPr eaLnBrk="0" fontAlgn="base" hangingPunct="0">
              <a:spcBef>
                <a:spcPct val="0"/>
              </a:spcBef>
              <a:spcAft>
                <a:spcPct val="0"/>
              </a:spcAft>
            </a:pPr>
            <a:endParaRPr lang="zh-CN" altLang="en-US" sz="1600">
              <a:solidFill>
                <a:srgbClr val="000000"/>
              </a:solidFill>
              <a:latin typeface="Arial" charset="0"/>
            </a:endParaRPr>
          </a:p>
        </p:txBody>
      </p:sp>
      <p:sp>
        <p:nvSpPr>
          <p:cNvPr id="174083" name="Line 3"/>
          <p:cNvSpPr>
            <a:spLocks noChangeShapeType="1"/>
          </p:cNvSpPr>
          <p:nvPr/>
        </p:nvSpPr>
        <p:spPr bwMode="auto">
          <a:xfrm flipH="1">
            <a:off x="4598988" y="3878263"/>
            <a:ext cx="609600" cy="0"/>
          </a:xfrm>
          <a:prstGeom prst="line">
            <a:avLst/>
          </a:prstGeom>
          <a:noFill/>
          <a:ln w="50800">
            <a:solidFill>
              <a:srgbClr val="3300AA"/>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p>
            <a:pPr eaLnBrk="0" fontAlgn="base" hangingPunct="0">
              <a:spcBef>
                <a:spcPct val="0"/>
              </a:spcBef>
              <a:spcAft>
                <a:spcPct val="0"/>
              </a:spcAft>
            </a:pPr>
            <a:endParaRPr lang="zh-CN" altLang="en-US" sz="1600">
              <a:solidFill>
                <a:srgbClr val="000000"/>
              </a:solidFill>
              <a:latin typeface="Arial" charset="0"/>
            </a:endParaRPr>
          </a:p>
        </p:txBody>
      </p:sp>
      <p:sp>
        <p:nvSpPr>
          <p:cNvPr id="174084" name="Rectangle 4"/>
          <p:cNvSpPr>
            <a:spLocks noGrp="1" noChangeArrowheads="1"/>
          </p:cNvSpPr>
          <p:nvPr>
            <p:ph type="title"/>
          </p:nvPr>
        </p:nvSpPr>
        <p:spPr>
          <a:xfrm>
            <a:off x="557213" y="165100"/>
            <a:ext cx="7959725" cy="1143000"/>
          </a:xfrm>
          <a:noFill/>
          <a:ln/>
          <a:effectLst>
            <a:outerShdw dist="28398" dir="3806097" algn="ctr" rotWithShape="0">
              <a:schemeClr val="bg2"/>
            </a:outerShdw>
          </a:effectLst>
        </p:spPr>
        <p:txBody>
          <a:bodyPr lIns="82153" tIns="41076" rIns="82153" bIns="41076"/>
          <a:lstStyle/>
          <a:p>
            <a:pPr defTabSz="915988"/>
            <a:r>
              <a:rPr lang="zh-CN" altLang="en-US">
                <a:ea typeface="宋体" pitchFamily="2" charset="-122"/>
              </a:rPr>
              <a:t>距离矢量</a:t>
            </a:r>
            <a:r>
              <a:rPr lang="zh-CN" altLang="en-US">
                <a:latin typeface="Helvetica"/>
                <a:ea typeface="宋体" pitchFamily="2" charset="-122"/>
              </a:rPr>
              <a:t>—</a:t>
            </a:r>
            <a:r>
              <a:rPr lang="zh-CN" altLang="en-US">
                <a:ea typeface="宋体" pitchFamily="2" charset="-122"/>
              </a:rPr>
              <a:t>管理路由信息</a:t>
            </a:r>
            <a:endParaRPr lang="en-US" altLang="zh-CN">
              <a:ea typeface="宋体" pitchFamily="2" charset="-122"/>
            </a:endParaRPr>
          </a:p>
        </p:txBody>
      </p:sp>
      <p:sp>
        <p:nvSpPr>
          <p:cNvPr id="174085" name="Rectangle 5"/>
          <p:cNvSpPr>
            <a:spLocks noGrp="1" noChangeArrowheads="1"/>
          </p:cNvSpPr>
          <p:nvPr>
            <p:ph type="body" sz="half" idx="2"/>
          </p:nvPr>
        </p:nvSpPr>
        <p:spPr>
          <a:xfrm>
            <a:off x="468313" y="5445125"/>
            <a:ext cx="8229600" cy="541338"/>
          </a:xfrm>
          <a:noFill/>
          <a:ln/>
        </p:spPr>
        <p:txBody>
          <a:bodyPr lIns="82153" tIns="41076" rIns="82153" bIns="41076" anchor="ctr" anchorCtr="1"/>
          <a:lstStyle/>
          <a:p>
            <a:pPr marL="0" indent="0" algn="ctr" defTabSz="915988"/>
            <a:r>
              <a:rPr lang="zh-CN" altLang="en-US" sz="2200">
                <a:ea typeface="宋体" pitchFamily="2" charset="-122"/>
              </a:rPr>
              <a:t>路由表的更新过程将通过路由器之间一步一步来完成</a:t>
            </a:r>
            <a:endParaRPr lang="en-US" altLang="zh-CN" sz="2200">
              <a:ea typeface="宋体" pitchFamily="2" charset="-122"/>
            </a:endParaRPr>
          </a:p>
        </p:txBody>
      </p:sp>
      <p:sp>
        <p:nvSpPr>
          <p:cNvPr id="174086" name="Line 6"/>
          <p:cNvSpPr>
            <a:spLocks noChangeShapeType="1"/>
          </p:cNvSpPr>
          <p:nvPr/>
        </p:nvSpPr>
        <p:spPr bwMode="auto">
          <a:xfrm flipV="1">
            <a:off x="1841500" y="2771775"/>
            <a:ext cx="0" cy="871538"/>
          </a:xfrm>
          <a:prstGeom prst="line">
            <a:avLst/>
          </a:prstGeom>
          <a:noFill/>
          <a:ln w="508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p>
            <a:pPr eaLnBrk="0" fontAlgn="base" hangingPunct="0">
              <a:spcBef>
                <a:spcPct val="0"/>
              </a:spcBef>
              <a:spcAft>
                <a:spcPct val="0"/>
              </a:spcAft>
            </a:pPr>
            <a:endParaRPr lang="zh-CN" altLang="en-US" sz="1600">
              <a:solidFill>
                <a:srgbClr val="000000"/>
              </a:solidFill>
              <a:latin typeface="Arial" charset="0"/>
            </a:endParaRPr>
          </a:p>
        </p:txBody>
      </p:sp>
      <p:pic>
        <p:nvPicPr>
          <p:cNvPr id="174087"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516313"/>
            <a:ext cx="14001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8"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3497263"/>
            <a:ext cx="14001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089" name="Freeform 9"/>
          <p:cNvSpPr>
            <a:spLocks/>
          </p:cNvSpPr>
          <p:nvPr/>
        </p:nvSpPr>
        <p:spPr bwMode="auto">
          <a:xfrm>
            <a:off x="750888" y="2743200"/>
            <a:ext cx="1301750" cy="2058988"/>
          </a:xfrm>
          <a:custGeom>
            <a:avLst/>
            <a:gdLst>
              <a:gd name="T0" fmla="*/ 0 w 729"/>
              <a:gd name="T1" fmla="*/ 0 h 1153"/>
              <a:gd name="T2" fmla="*/ 728 w 729"/>
              <a:gd name="T3" fmla="*/ 0 h 1153"/>
              <a:gd name="T4" fmla="*/ 728 w 729"/>
              <a:gd name="T5" fmla="*/ 8 h 1153"/>
              <a:gd name="T6" fmla="*/ 728 w 729"/>
              <a:gd name="T7" fmla="*/ 840 h 1153"/>
              <a:gd name="T8" fmla="*/ 720 w 729"/>
              <a:gd name="T9" fmla="*/ 840 h 1153"/>
              <a:gd name="T10" fmla="*/ 16 w 729"/>
              <a:gd name="T11" fmla="*/ 1152 h 1153"/>
              <a:gd name="T12" fmla="*/ 16 w 729"/>
              <a:gd name="T13" fmla="*/ 24 h 1153"/>
              <a:gd name="T14" fmla="*/ 616 w 729"/>
              <a:gd name="T15" fmla="*/ 160 h 1153"/>
              <a:gd name="T16" fmla="*/ 232 w 729"/>
              <a:gd name="T17" fmla="*/ 88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1153">
                <a:moveTo>
                  <a:pt x="0" y="0"/>
                </a:moveTo>
                <a:lnTo>
                  <a:pt x="728" y="0"/>
                </a:lnTo>
                <a:lnTo>
                  <a:pt x="728" y="8"/>
                </a:lnTo>
                <a:lnTo>
                  <a:pt x="728" y="840"/>
                </a:lnTo>
                <a:lnTo>
                  <a:pt x="720" y="840"/>
                </a:lnTo>
                <a:lnTo>
                  <a:pt x="16" y="1152"/>
                </a:lnTo>
                <a:lnTo>
                  <a:pt x="16" y="24"/>
                </a:lnTo>
                <a:lnTo>
                  <a:pt x="616" y="160"/>
                </a:lnTo>
                <a:lnTo>
                  <a:pt x="232" y="88"/>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p>
            <a:pPr eaLnBrk="0" fontAlgn="base" hangingPunct="0">
              <a:spcBef>
                <a:spcPct val="0"/>
              </a:spcBef>
              <a:spcAft>
                <a:spcPct val="0"/>
              </a:spcAft>
            </a:pPr>
            <a:endParaRPr lang="zh-CN" altLang="en-US" sz="1600">
              <a:solidFill>
                <a:srgbClr val="000000"/>
              </a:solidFill>
              <a:latin typeface="Arial" charset="0"/>
            </a:endParaRPr>
          </a:p>
        </p:txBody>
      </p:sp>
      <p:sp>
        <p:nvSpPr>
          <p:cNvPr id="174090" name="Line 10"/>
          <p:cNvSpPr>
            <a:spLocks noChangeShapeType="1"/>
          </p:cNvSpPr>
          <p:nvPr/>
        </p:nvSpPr>
        <p:spPr bwMode="auto">
          <a:xfrm>
            <a:off x="5375275" y="2814638"/>
            <a:ext cx="0" cy="771525"/>
          </a:xfrm>
          <a:prstGeom prst="line">
            <a:avLst/>
          </a:prstGeom>
          <a:noFill/>
          <a:ln w="508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p>
            <a:pPr eaLnBrk="0" fontAlgn="base" hangingPunct="0">
              <a:spcBef>
                <a:spcPct val="0"/>
              </a:spcBef>
              <a:spcAft>
                <a:spcPct val="0"/>
              </a:spcAft>
            </a:pPr>
            <a:endParaRPr lang="zh-CN" altLang="en-US" sz="1600">
              <a:solidFill>
                <a:srgbClr val="000000"/>
              </a:solidFill>
              <a:latin typeface="Arial" charset="0"/>
            </a:endParaRPr>
          </a:p>
        </p:txBody>
      </p:sp>
      <p:sp>
        <p:nvSpPr>
          <p:cNvPr id="174091" name="Rectangle 11"/>
          <p:cNvSpPr>
            <a:spLocks noChangeArrowheads="1"/>
          </p:cNvSpPr>
          <p:nvPr/>
        </p:nvSpPr>
        <p:spPr bwMode="auto">
          <a:xfrm>
            <a:off x="5784850" y="3929063"/>
            <a:ext cx="314325"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A</a:t>
            </a:r>
          </a:p>
        </p:txBody>
      </p:sp>
      <p:sp>
        <p:nvSpPr>
          <p:cNvPr id="174092" name="Line 12"/>
          <p:cNvSpPr>
            <a:spLocks noChangeShapeType="1"/>
          </p:cNvSpPr>
          <p:nvPr/>
        </p:nvSpPr>
        <p:spPr bwMode="auto">
          <a:xfrm flipH="1">
            <a:off x="2055813" y="3867150"/>
            <a:ext cx="800100" cy="0"/>
          </a:xfrm>
          <a:prstGeom prst="line">
            <a:avLst/>
          </a:prstGeom>
          <a:noFill/>
          <a:ln w="50800">
            <a:solidFill>
              <a:srgbClr val="3300AA"/>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p>
            <a:pPr eaLnBrk="0" fontAlgn="base" hangingPunct="0">
              <a:spcBef>
                <a:spcPct val="0"/>
              </a:spcBef>
              <a:spcAft>
                <a:spcPct val="0"/>
              </a:spcAft>
            </a:pPr>
            <a:endParaRPr lang="zh-CN" altLang="en-US" sz="1600">
              <a:solidFill>
                <a:srgbClr val="000000"/>
              </a:solidFill>
              <a:latin typeface="Arial" charset="0"/>
            </a:endParaRPr>
          </a:p>
        </p:txBody>
      </p:sp>
      <p:sp>
        <p:nvSpPr>
          <p:cNvPr id="174093" name="Rectangle 13"/>
          <p:cNvSpPr>
            <a:spLocks noChangeArrowheads="1"/>
          </p:cNvSpPr>
          <p:nvPr/>
        </p:nvSpPr>
        <p:spPr bwMode="auto">
          <a:xfrm>
            <a:off x="1236663" y="3948113"/>
            <a:ext cx="228600"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p>
            <a:pPr algn="ctr" defTabSz="1028700" eaLnBrk="0" fontAlgn="base" hangingPunct="0">
              <a:lnSpc>
                <a:spcPts val="2363"/>
              </a:lnSpc>
              <a:spcBef>
                <a:spcPct val="0"/>
              </a:spcBef>
              <a:spcAft>
                <a:spcPct val="0"/>
              </a:spcAft>
              <a:tabLst>
                <a:tab pos="514350" algn="l"/>
                <a:tab pos="1028700" algn="l"/>
                <a:tab pos="1543050" algn="l"/>
              </a:tabLst>
            </a:pPr>
            <a:r>
              <a:rPr lang="en-US" altLang="zh-CN" sz="2000" b="1">
                <a:solidFill>
                  <a:srgbClr val="FFFFFF"/>
                </a:solidFill>
                <a:effectLst>
                  <a:outerShdw blurRad="38100" dist="38100" dir="2700000" algn="tl">
                    <a:srgbClr val="C0C0C0"/>
                  </a:outerShdw>
                </a:effectLst>
                <a:latin typeface="Helvetica" pitchFamily="34" charset="0"/>
                <a:ea typeface="宋体" pitchFamily="2" charset="-122"/>
              </a:rPr>
              <a:t>B</a:t>
            </a:r>
          </a:p>
        </p:txBody>
      </p:sp>
      <p:sp>
        <p:nvSpPr>
          <p:cNvPr id="174094" name="Rectangle 14"/>
          <p:cNvSpPr>
            <a:spLocks noChangeArrowheads="1"/>
          </p:cNvSpPr>
          <p:nvPr/>
        </p:nvSpPr>
        <p:spPr bwMode="auto">
          <a:xfrm>
            <a:off x="619125" y="1593850"/>
            <a:ext cx="1528763" cy="118586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38620" tIns="54713" rIns="38620" bIns="54713"/>
          <a:lstStyle/>
          <a:p>
            <a:pPr algn="ctr" defTabSz="1028700" eaLnBrk="0" fontAlgn="base" hangingPunct="0">
              <a:lnSpc>
                <a:spcPts val="2138"/>
              </a:lnSpc>
              <a:spcBef>
                <a:spcPct val="0"/>
              </a:spcBef>
              <a:spcAft>
                <a:spcPct val="0"/>
              </a:spcAft>
            </a:pPr>
            <a:r>
              <a:rPr lang="zh-CN" altLang="en-US" b="1">
                <a:solidFill>
                  <a:srgbClr val="000000"/>
                </a:solidFill>
                <a:latin typeface="Helvetica" pitchFamily="34" charset="0"/>
                <a:ea typeface="宋体" pitchFamily="2" charset="-122"/>
              </a:rPr>
              <a:t>更新路由表</a:t>
            </a:r>
          </a:p>
        </p:txBody>
      </p:sp>
      <p:sp>
        <p:nvSpPr>
          <p:cNvPr id="174095" name="Rectangle 15"/>
          <p:cNvSpPr>
            <a:spLocks noChangeArrowheads="1"/>
          </p:cNvSpPr>
          <p:nvPr/>
        </p:nvSpPr>
        <p:spPr bwMode="auto">
          <a:xfrm>
            <a:off x="5095875" y="1593850"/>
            <a:ext cx="1528763" cy="118586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lIns="38620" tIns="54713" rIns="38620" bIns="54713"/>
          <a:lstStyle/>
          <a:p>
            <a:pPr algn="ctr" defTabSz="1028700" eaLnBrk="0" fontAlgn="base" hangingPunct="0">
              <a:lnSpc>
                <a:spcPts val="2138"/>
              </a:lnSpc>
              <a:spcBef>
                <a:spcPct val="0"/>
              </a:spcBef>
              <a:spcAft>
                <a:spcPct val="0"/>
              </a:spcAft>
            </a:pPr>
            <a:r>
              <a:rPr lang="zh-CN" altLang="en-US" b="1">
                <a:solidFill>
                  <a:srgbClr val="000000"/>
                </a:solidFill>
                <a:latin typeface="Helvetica" pitchFamily="34" charset="0"/>
                <a:ea typeface="宋体" pitchFamily="2" charset="-122"/>
              </a:rPr>
              <a:t>更新路由表</a:t>
            </a:r>
          </a:p>
        </p:txBody>
      </p:sp>
      <p:grpSp>
        <p:nvGrpSpPr>
          <p:cNvPr id="174096" name="Group 16"/>
          <p:cNvGrpSpPr>
            <a:grpSpLocks/>
          </p:cNvGrpSpPr>
          <p:nvPr/>
        </p:nvGrpSpPr>
        <p:grpSpPr bwMode="auto">
          <a:xfrm>
            <a:off x="7194550" y="2957513"/>
            <a:ext cx="1201738" cy="2144712"/>
            <a:chOff x="4028" y="1656"/>
            <a:chExt cx="673" cy="1201"/>
          </a:xfrm>
        </p:grpSpPr>
        <p:sp>
          <p:nvSpPr>
            <p:cNvPr id="174097" name="Freeform 17"/>
            <p:cNvSpPr>
              <a:spLocks/>
            </p:cNvSpPr>
            <p:nvPr/>
          </p:nvSpPr>
          <p:spPr bwMode="auto">
            <a:xfrm>
              <a:off x="4028" y="1656"/>
              <a:ext cx="673" cy="1201"/>
            </a:xfrm>
            <a:custGeom>
              <a:avLst/>
              <a:gdLst>
                <a:gd name="T0" fmla="*/ 0 w 673"/>
                <a:gd name="T1" fmla="*/ 0 h 1201"/>
                <a:gd name="T2" fmla="*/ 672 w 673"/>
                <a:gd name="T3" fmla="*/ 0 h 1201"/>
                <a:gd name="T4" fmla="*/ 672 w 673"/>
                <a:gd name="T5" fmla="*/ 960 h 1201"/>
                <a:gd name="T6" fmla="*/ 0 w 673"/>
                <a:gd name="T7" fmla="*/ 1200 h 1201"/>
                <a:gd name="T8" fmla="*/ 0 w 673"/>
                <a:gd name="T9" fmla="*/ 0 h 1201"/>
              </a:gdLst>
              <a:ahLst/>
              <a:cxnLst>
                <a:cxn ang="0">
                  <a:pos x="T0" y="T1"/>
                </a:cxn>
                <a:cxn ang="0">
                  <a:pos x="T2" y="T3"/>
                </a:cxn>
                <a:cxn ang="0">
                  <a:pos x="T4" y="T5"/>
                </a:cxn>
                <a:cxn ang="0">
                  <a:pos x="T6" y="T7"/>
                </a:cxn>
                <a:cxn ang="0">
                  <a:pos x="T8" y="T9"/>
                </a:cxn>
              </a:cxnLst>
              <a:rect l="0" t="0" r="r" b="b"/>
              <a:pathLst>
                <a:path w="673" h="1201">
                  <a:moveTo>
                    <a:pt x="0" y="0"/>
                  </a:moveTo>
                  <a:lnTo>
                    <a:pt x="672" y="0"/>
                  </a:lnTo>
                  <a:lnTo>
                    <a:pt x="672" y="960"/>
                  </a:lnTo>
                  <a:lnTo>
                    <a:pt x="0" y="1200"/>
                  </a:lnTo>
                  <a:lnTo>
                    <a:pt x="0" y="0"/>
                  </a:lnTo>
                </a:path>
              </a:pathLst>
            </a:custGeom>
            <a:solidFill>
              <a:srgbClr val="7D00E4"/>
            </a:solidFill>
            <a:ln w="12700" cap="rnd" cmpd="sng">
              <a:solidFill>
                <a:schemeClr val="bg2"/>
              </a:solidFill>
              <a:prstDash val="solid"/>
              <a:round/>
              <a:headEnd/>
              <a:tailEnd/>
            </a:ln>
            <a:effectLst>
              <a:outerShdw dist="35921" dir="2700000" algn="ctr" rotWithShape="0">
                <a:schemeClr val="tx1"/>
              </a:outerShdw>
            </a:effectLst>
          </p:spPr>
          <p:txBody>
            <a:bodyPr wrap="none" lIns="38620" tIns="54713" rIns="38620" bIns="54713"/>
            <a:lstStyle/>
            <a:p>
              <a:pPr eaLnBrk="0" fontAlgn="base" hangingPunct="0">
                <a:spcBef>
                  <a:spcPct val="0"/>
                </a:spcBef>
                <a:spcAft>
                  <a:spcPct val="0"/>
                </a:spcAft>
              </a:pPr>
              <a:endParaRPr lang="zh-CN" altLang="en-US" sz="1600">
                <a:solidFill>
                  <a:srgbClr val="000000"/>
                </a:solidFill>
                <a:latin typeface="Arial" charset="0"/>
              </a:endParaRPr>
            </a:p>
          </p:txBody>
        </p:sp>
        <p:sp>
          <p:nvSpPr>
            <p:cNvPr id="174098" name="Rectangle 18"/>
            <p:cNvSpPr>
              <a:spLocks noChangeArrowheads="1"/>
            </p:cNvSpPr>
            <p:nvPr/>
          </p:nvSpPr>
          <p:spPr bwMode="auto">
            <a:xfrm>
              <a:off x="4028" y="1672"/>
              <a:ext cx="67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网络结构的</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改变将导致</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路由表的</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effectLst>
                    <a:outerShdw blurRad="38100" dist="38100" dir="2700000" algn="tl">
                      <a:srgbClr val="C0C0C0"/>
                    </a:outerShdw>
                  </a:effectLst>
                  <a:latin typeface="Helvetica" pitchFamily="34" charset="0"/>
                  <a:ea typeface="宋体" pitchFamily="2" charset="-122"/>
                </a:rPr>
                <a:t>更新</a:t>
              </a:r>
            </a:p>
          </p:txBody>
        </p:sp>
      </p:grpSp>
      <p:grpSp>
        <p:nvGrpSpPr>
          <p:cNvPr id="174099" name="Group 19"/>
          <p:cNvGrpSpPr>
            <a:grpSpLocks/>
          </p:cNvGrpSpPr>
          <p:nvPr/>
        </p:nvGrpSpPr>
        <p:grpSpPr bwMode="auto">
          <a:xfrm>
            <a:off x="2746375" y="2901950"/>
            <a:ext cx="1852613" cy="2144713"/>
            <a:chOff x="1724" y="1656"/>
            <a:chExt cx="673" cy="1201"/>
          </a:xfrm>
        </p:grpSpPr>
        <p:sp>
          <p:nvSpPr>
            <p:cNvPr id="174100" name="Freeform 20"/>
            <p:cNvSpPr>
              <a:spLocks/>
            </p:cNvSpPr>
            <p:nvPr/>
          </p:nvSpPr>
          <p:spPr bwMode="auto">
            <a:xfrm>
              <a:off x="1724" y="1656"/>
              <a:ext cx="673" cy="1201"/>
            </a:xfrm>
            <a:custGeom>
              <a:avLst/>
              <a:gdLst>
                <a:gd name="T0" fmla="*/ 0 w 673"/>
                <a:gd name="T1" fmla="*/ 0 h 1201"/>
                <a:gd name="T2" fmla="*/ 672 w 673"/>
                <a:gd name="T3" fmla="*/ 0 h 1201"/>
                <a:gd name="T4" fmla="*/ 672 w 673"/>
                <a:gd name="T5" fmla="*/ 960 h 1201"/>
                <a:gd name="T6" fmla="*/ 0 w 673"/>
                <a:gd name="T7" fmla="*/ 1200 h 1201"/>
                <a:gd name="T8" fmla="*/ 0 w 673"/>
                <a:gd name="T9" fmla="*/ 0 h 1201"/>
              </a:gdLst>
              <a:ahLst/>
              <a:cxnLst>
                <a:cxn ang="0">
                  <a:pos x="T0" y="T1"/>
                </a:cxn>
                <a:cxn ang="0">
                  <a:pos x="T2" y="T3"/>
                </a:cxn>
                <a:cxn ang="0">
                  <a:pos x="T4" y="T5"/>
                </a:cxn>
                <a:cxn ang="0">
                  <a:pos x="T6" y="T7"/>
                </a:cxn>
                <a:cxn ang="0">
                  <a:pos x="T8" y="T9"/>
                </a:cxn>
              </a:cxnLst>
              <a:rect l="0" t="0" r="r" b="b"/>
              <a:pathLst>
                <a:path w="673" h="1201">
                  <a:moveTo>
                    <a:pt x="0" y="0"/>
                  </a:moveTo>
                  <a:lnTo>
                    <a:pt x="672" y="0"/>
                  </a:lnTo>
                  <a:lnTo>
                    <a:pt x="672" y="960"/>
                  </a:lnTo>
                  <a:lnTo>
                    <a:pt x="0" y="1200"/>
                  </a:lnTo>
                  <a:lnTo>
                    <a:pt x="0" y="0"/>
                  </a:lnTo>
                </a:path>
              </a:pathLst>
            </a:custGeom>
            <a:solidFill>
              <a:srgbClr val="7D00E4"/>
            </a:solidFill>
            <a:ln w="12700" cap="rnd" cmpd="sng">
              <a:solidFill>
                <a:schemeClr val="bg2"/>
              </a:solidFill>
              <a:prstDash val="solid"/>
              <a:round/>
              <a:headEnd/>
              <a:tailEnd/>
            </a:ln>
            <a:effectLst>
              <a:outerShdw dist="35921" dir="2700000" algn="ctr" rotWithShape="0">
                <a:schemeClr val="tx1"/>
              </a:outerShdw>
            </a:effectLst>
          </p:spPr>
          <p:txBody>
            <a:bodyPr wrap="none" lIns="30515" tIns="43230" rIns="30515" bIns="43230"/>
            <a:lstStyle/>
            <a:p>
              <a:pPr eaLnBrk="0" fontAlgn="base" hangingPunct="0">
                <a:spcBef>
                  <a:spcPct val="0"/>
                </a:spcBef>
                <a:spcAft>
                  <a:spcPct val="0"/>
                </a:spcAft>
              </a:pPr>
              <a:endParaRPr lang="zh-CN" altLang="en-US" sz="1600">
                <a:solidFill>
                  <a:srgbClr val="000000"/>
                </a:solidFill>
                <a:latin typeface="Arial" charset="0"/>
              </a:endParaRPr>
            </a:p>
          </p:txBody>
        </p:sp>
        <p:sp>
          <p:nvSpPr>
            <p:cNvPr id="174101" name="Rectangle 21"/>
            <p:cNvSpPr>
              <a:spLocks noChangeArrowheads="1"/>
            </p:cNvSpPr>
            <p:nvPr/>
          </p:nvSpPr>
          <p:spPr bwMode="auto">
            <a:xfrm>
              <a:off x="1724" y="1672"/>
              <a:ext cx="67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515" tIns="43230" rIns="30515" bIns="43230"/>
            <a:lstStyle/>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latin typeface="Helvetica" pitchFamily="34" charset="0"/>
                  <a:ea typeface="宋体" pitchFamily="2" charset="-122"/>
                </a:rPr>
                <a:t>在下一个周期后</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latin typeface="Helvetica" pitchFamily="34" charset="0"/>
                  <a:ea typeface="宋体" pitchFamily="2" charset="-122"/>
                </a:rPr>
                <a:t>路由器</a:t>
              </a:r>
              <a:r>
                <a:rPr lang="en-US" altLang="zh-CN" b="1">
                  <a:solidFill>
                    <a:srgbClr val="FFFFFF"/>
                  </a:solidFill>
                  <a:latin typeface="Helvetica" pitchFamily="34" charset="0"/>
                  <a:ea typeface="宋体" pitchFamily="2" charset="-122"/>
                </a:rPr>
                <a:t>A</a:t>
              </a:r>
              <a:r>
                <a:rPr lang="zh-CN" altLang="en-US" b="1">
                  <a:solidFill>
                    <a:srgbClr val="FFFFFF"/>
                  </a:solidFill>
                  <a:latin typeface="Helvetica" pitchFamily="34" charset="0"/>
                  <a:ea typeface="宋体" pitchFamily="2" charset="-122"/>
                </a:rPr>
                <a:t>发送更新</a:t>
              </a:r>
            </a:p>
            <a:p>
              <a:pPr algn="ctr" defTabSz="1028700" eaLnBrk="0" fontAlgn="base" hangingPunct="0">
                <a:lnSpc>
                  <a:spcPts val="2138"/>
                </a:lnSpc>
                <a:spcBef>
                  <a:spcPct val="0"/>
                </a:spcBef>
                <a:spcAft>
                  <a:spcPct val="0"/>
                </a:spcAft>
                <a:tabLst>
                  <a:tab pos="514350" algn="l"/>
                  <a:tab pos="1028700" algn="l"/>
                  <a:tab pos="1543050" algn="l"/>
                </a:tabLst>
              </a:pPr>
              <a:r>
                <a:rPr lang="zh-CN" altLang="en-US" b="1">
                  <a:solidFill>
                    <a:srgbClr val="FFFFFF"/>
                  </a:solidFill>
                  <a:latin typeface="Helvetica" pitchFamily="34" charset="0"/>
                  <a:ea typeface="宋体" pitchFamily="2" charset="-122"/>
                </a:rPr>
                <a:t>过的路由表</a:t>
              </a:r>
              <a:endParaRPr lang="en-US" altLang="zh-CN" b="1">
                <a:solidFill>
                  <a:srgbClr val="FFFFFF"/>
                </a:solidFill>
                <a:latin typeface="Helvetica" pitchFamily="34" charset="0"/>
                <a:ea typeface="宋体" pitchFamily="2" charset="-122"/>
              </a:endParaRPr>
            </a:p>
          </p:txBody>
        </p:sp>
      </p:grpSp>
      <p:sp>
        <p:nvSpPr>
          <p:cNvPr id="174102" name="Line 22"/>
          <p:cNvSpPr>
            <a:spLocks noChangeShapeType="1"/>
          </p:cNvSpPr>
          <p:nvPr/>
        </p:nvSpPr>
        <p:spPr bwMode="auto">
          <a:xfrm flipH="1">
            <a:off x="6656388" y="3878263"/>
            <a:ext cx="609600" cy="0"/>
          </a:xfrm>
          <a:prstGeom prst="line">
            <a:avLst/>
          </a:prstGeom>
          <a:noFill/>
          <a:ln w="50800">
            <a:solidFill>
              <a:srgbClr val="3300AA"/>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p>
            <a:pPr eaLnBrk="0" fontAlgn="base" hangingPunct="0">
              <a:spcBef>
                <a:spcPct val="0"/>
              </a:spcBef>
              <a:spcAft>
                <a:spcPct val="0"/>
              </a:spcAft>
            </a:pPr>
            <a:endParaRPr lang="zh-CN" altLang="en-US" sz="1600">
              <a:solidFill>
                <a:srgbClr val="000000"/>
              </a:solidFill>
              <a:latin typeface="Arial" charset="0"/>
            </a:endParaRPr>
          </a:p>
        </p:txBody>
      </p:sp>
    </p:spTree>
    <p:extLst>
      <p:ext uri="{BB962C8B-B14F-4D97-AF65-F5344CB8AC3E}">
        <p14:creationId xmlns:p14="http://schemas.microsoft.com/office/powerpoint/2010/main" val="2372936326"/>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tel_cisco">
  <a:themeElements>
    <a:clrScheme name="">
      <a:dk1>
        <a:srgbClr val="000000"/>
      </a:dk1>
      <a:lt1>
        <a:srgbClr val="FFFFFF"/>
      </a:lt1>
      <a:dk2>
        <a:srgbClr val="000000"/>
      </a:dk2>
      <a:lt2>
        <a:srgbClr val="000000"/>
      </a:lt2>
      <a:accent1>
        <a:srgbClr val="006C88"/>
      </a:accent1>
      <a:accent2>
        <a:srgbClr val="D00E2E"/>
      </a:accent2>
      <a:accent3>
        <a:srgbClr val="FFFFFF"/>
      </a:accent3>
      <a:accent4>
        <a:srgbClr val="000000"/>
      </a:accent4>
      <a:accent5>
        <a:srgbClr val="AABAC3"/>
      </a:accent5>
      <a:accent6>
        <a:srgbClr val="BC0C29"/>
      </a:accent6>
      <a:hlink>
        <a:srgbClr val="FFFFFF"/>
      </a:hlink>
      <a:folHlink>
        <a:srgbClr val="02C8FE"/>
      </a:folHlink>
    </a:clrScheme>
    <a:fontScheme name="Geotel_cisco">
      <a:majorFont>
        <a:latin typeface="华文楷体"/>
        <a:ea typeface="华文楷体"/>
        <a:cs typeface=""/>
      </a:majorFont>
      <a:minorFont>
        <a:latin typeface="华文楷体"/>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73025" tIns="36512" rIns="73025" bIns="36512"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ea typeface="华文楷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73025" tIns="36512" rIns="73025" bIns="36512"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ea typeface="华文楷体" pitchFamily="2" charset="-122"/>
          </a:defRPr>
        </a:defPPr>
      </a:lstStyle>
    </a:lnDef>
  </a:objectDefaults>
  <a:extraClrSchemeLst>
    <a:extraClrScheme>
      <a:clrScheme name="Geotel_cisc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eotel_cis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Geotel_cisc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eotel_cisc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eotel_cisc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eotel_cisc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Geotel_cisc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3644</Words>
  <Application>Microsoft Office PowerPoint</Application>
  <PresentationFormat>全屏显示(4:3)</PresentationFormat>
  <Paragraphs>871</Paragraphs>
  <Slides>27</Slides>
  <Notes>20</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Office 主题​​</vt:lpstr>
      <vt:lpstr>Geotel_cisco</vt:lpstr>
      <vt:lpstr>动态路由协议</vt:lpstr>
      <vt:lpstr>距离矢量的路由协议</vt:lpstr>
      <vt:lpstr>DV路由协议的特征</vt:lpstr>
      <vt:lpstr>距离矢量—源信息的获得</vt:lpstr>
      <vt:lpstr>距离矢量—源信息的获得</vt:lpstr>
      <vt:lpstr>距离矢量—源信息的获得</vt:lpstr>
      <vt:lpstr>距离矢量—管理路由信息</vt:lpstr>
      <vt:lpstr>距离矢量—管理路由信息</vt:lpstr>
      <vt:lpstr>距离矢量—管理路由信息</vt:lpstr>
      <vt:lpstr>收敛时间</vt:lpstr>
      <vt:lpstr>路 由 回 环</vt:lpstr>
      <vt:lpstr>路 由 回 环</vt:lpstr>
      <vt:lpstr>路 由 回 环</vt:lpstr>
      <vt:lpstr>路 由 回 环</vt:lpstr>
      <vt:lpstr>无 限 计 数</vt:lpstr>
      <vt:lpstr>Routing Loops（路由环路）</vt:lpstr>
      <vt:lpstr>DV中解决环路的几种办法</vt:lpstr>
      <vt:lpstr>Split Horizon（水平分割）</vt:lpstr>
      <vt:lpstr>Route Poisoning（路由中毒）</vt:lpstr>
      <vt:lpstr>Poison Reverse（毒性逆转）</vt:lpstr>
      <vt:lpstr>Holddown Timers  （保持失效定时器）</vt:lpstr>
      <vt:lpstr>Triggered Updates（触发更新）</vt:lpstr>
      <vt:lpstr>Max-Hop（最大跳数）</vt:lpstr>
      <vt:lpstr>RIP</vt:lpstr>
      <vt:lpstr>RIP 概 述</vt:lpstr>
      <vt:lpstr>RIP概述</vt:lpstr>
      <vt:lpstr>RIP概述</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动态路由协议</dc:title>
  <dc:creator>Microsoft</dc:creator>
  <cp:lastModifiedBy>Microsoft</cp:lastModifiedBy>
  <cp:revision>1</cp:revision>
  <dcterms:created xsi:type="dcterms:W3CDTF">2011-02-26T16:51:19Z</dcterms:created>
  <dcterms:modified xsi:type="dcterms:W3CDTF">2011-02-26T16:53:26Z</dcterms:modified>
</cp:coreProperties>
</file>