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7016750" cy="9302750"/>
  <p:embeddedFontLs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Lato Black" panose="020B0604020202020204" charset="0"/>
      <p:bold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Lato Light" panose="020F0302020204030203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0592" cy="46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4534" y="0"/>
            <a:ext cx="3040592" cy="46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Explication de l’architecture de Spark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très rapide de chacun des modules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Présentations des outils pour écrire du Spark : les notebooks</a:t>
            </a:r>
            <a:endParaRPr/>
          </a:p>
        </p:txBody>
      </p:sp>
      <p:sp>
        <p:nvSpPr>
          <p:cNvPr id="236" name="Google Shape;236;p13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Explication du rôle des trois API de Spark, mais préciser que l’on ne va utiliser que les deux premières.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Qu’est-ce qu’un RDD ?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la résilience fonctionne-t-elle ?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Explication du rôle des trois API de Spark, mais préciser que l’on ne va utiliser que les deux premières.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Qu’est-ce qu’un RDD ?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la résilience fonctionne-t-elle ?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6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25d3c6037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25d3c6037_2_8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300" cy="3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525d3c6037_2_8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00" cy="466800"/>
          </a:xfrm>
          <a:prstGeom prst="rect">
            <a:avLst/>
          </a:prstGeom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A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7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Différence entre les transformations et les actions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Explication du DAG et comment il est exécuté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Conséquence sur la ré-utilisation d’un RDD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7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Différence entre les transformations et les actions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Explication du DAG et comment il est exécuté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Conséquence sur la ré-utilisation d’un RDD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9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de Spark SQL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Travail sur des données structurées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avec différents formats de données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Différentes façon de requêter la donnée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9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0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Explication de l’architecture Driver + Executors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Différents modes d’exécutions : local, client, cluster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0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1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22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2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24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4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6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8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8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29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9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32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2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34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4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799c2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5b799c2974_0_0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3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5b799c2974_0_0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générale de Spark dans le contexte du big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Comparaison rapide avec Map Reduce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Depuis quelle source Spark peut lire de la donnée, et vers quoi il peut écrire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Explication de l’architecture de Spark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très rapide de chacun des modules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Présentations des outils pour écrire du Spark : les notebooks</a:t>
            </a:r>
            <a:endParaRPr/>
          </a:p>
        </p:txBody>
      </p:sp>
      <p:sp>
        <p:nvSpPr>
          <p:cNvPr id="228" name="Google Shape;228;p14:notes"/>
          <p:cNvSpPr txBox="1">
            <a:spLocks noGrp="1"/>
          </p:cNvSpPr>
          <p:nvPr>
            <p:ph type="sldNum" idx="12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25" rIns="93250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Modélisation de données">
  <p:cSld name="Titre - Modélisation de données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0" y="-18472"/>
            <a:ext cx="12192000" cy="10590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l="12547" t="34613" r="12994" b="30236"/>
          <a:stretch/>
        </p:blipFill>
        <p:spPr>
          <a:xfrm>
            <a:off x="450166" y="274635"/>
            <a:ext cx="1619054" cy="5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9429726" y="529504"/>
            <a:ext cx="1934958" cy="1983900"/>
          </a:xfrm>
          <a:prstGeom prst="rect">
            <a:avLst/>
          </a:prstGeom>
          <a:solidFill>
            <a:srgbClr val="8CC63F"/>
          </a:solidFill>
          <a:ln w="28575" cap="flat" cmpd="sng">
            <a:solidFill>
              <a:srgbClr val="8BC63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9429726" y="1138072"/>
            <a:ext cx="1934958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ctrTitle"/>
          </p:nvPr>
        </p:nvSpPr>
        <p:spPr>
          <a:xfrm>
            <a:off x="834214" y="3493248"/>
            <a:ext cx="9144000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ubTitle" idx="2"/>
          </p:nvPr>
        </p:nvSpPr>
        <p:spPr>
          <a:xfrm>
            <a:off x="1632525" y="4707186"/>
            <a:ext cx="9732159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632525" y="4716822"/>
            <a:ext cx="0" cy="953069"/>
          </a:xfrm>
          <a:prstGeom prst="straightConnector1">
            <a:avLst/>
          </a:prstGeom>
          <a:noFill/>
          <a:ln w="28575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- Modélisation de données">
  <p:cSld name="1_Titre - Modélisation de données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2"/>
          <p:cNvSpPr/>
          <p:nvPr/>
        </p:nvSpPr>
        <p:spPr>
          <a:xfrm>
            <a:off x="0" y="-18472"/>
            <a:ext cx="12192000" cy="10590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2"/>
          <p:cNvPicPr preferRelativeResize="0"/>
          <p:nvPr/>
        </p:nvPicPr>
        <p:blipFill rotWithShape="1">
          <a:blip r:embed="rId3">
            <a:alphaModFix/>
          </a:blip>
          <a:srcRect l="12547" t="34613" r="12994" b="30236"/>
          <a:stretch/>
        </p:blipFill>
        <p:spPr>
          <a:xfrm>
            <a:off x="450166" y="274635"/>
            <a:ext cx="1619055" cy="5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/>
          <p:nvPr/>
        </p:nvSpPr>
        <p:spPr>
          <a:xfrm>
            <a:off x="9429726" y="529504"/>
            <a:ext cx="1934959" cy="1983900"/>
          </a:xfrm>
          <a:prstGeom prst="rect">
            <a:avLst/>
          </a:prstGeom>
          <a:solidFill>
            <a:srgbClr val="8CC63F"/>
          </a:solidFill>
          <a:ln w="28575" cap="flat" cmpd="sng">
            <a:solidFill>
              <a:srgbClr val="8BC63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9429726" y="1138074"/>
            <a:ext cx="1934959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Lato"/>
              <a:buNone/>
              <a:defRPr sz="2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>
            <a:spLocks noGrp="1"/>
          </p:cNvSpPr>
          <p:nvPr>
            <p:ph type="ctrTitle"/>
          </p:nvPr>
        </p:nvSpPr>
        <p:spPr>
          <a:xfrm>
            <a:off x="834215" y="3493250"/>
            <a:ext cx="9144000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2"/>
          <p:cNvSpPr>
            <a:spLocks noGrp="1"/>
          </p:cNvSpPr>
          <p:nvPr>
            <p:ph type="subTitle" idx="2"/>
          </p:nvPr>
        </p:nvSpPr>
        <p:spPr>
          <a:xfrm>
            <a:off x="1632526" y="4707188"/>
            <a:ext cx="9732159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06" name="Google Shape;106;p12"/>
          <p:cNvCxnSpPr/>
          <p:nvPr/>
        </p:nvCxnSpPr>
        <p:spPr>
          <a:xfrm>
            <a:off x="1632525" y="4716824"/>
            <a:ext cx="0" cy="953069"/>
          </a:xfrm>
          <a:prstGeom prst="straightConnector1">
            <a:avLst/>
          </a:prstGeom>
          <a:noFill/>
          <a:ln w="28575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Modélisation de données" type="title">
  <p:cSld name="TITLE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9028" y="1088571"/>
            <a:ext cx="12250058" cy="580571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>
            <a:spLocks noGrp="1"/>
          </p:cNvSpPr>
          <p:nvPr>
            <p:ph type="ctrTitle"/>
          </p:nvPr>
        </p:nvSpPr>
        <p:spPr>
          <a:xfrm>
            <a:off x="834214" y="2263311"/>
            <a:ext cx="9144000" cy="962705"/>
          </a:xfrm>
          <a:prstGeom prst="roundRect">
            <a:avLst>
              <a:gd name="adj" fmla="val 16667"/>
            </a:avLst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3"/>
          <p:cNvSpPr>
            <a:spLocks noGrp="1"/>
          </p:cNvSpPr>
          <p:nvPr>
            <p:ph type="subTitle" idx="1"/>
          </p:nvPr>
        </p:nvSpPr>
        <p:spPr>
          <a:xfrm>
            <a:off x="1638299" y="3477249"/>
            <a:ext cx="9726385" cy="962705"/>
          </a:xfrm>
          <a:prstGeom prst="roundRect">
            <a:avLst>
              <a:gd name="adj" fmla="val 16667"/>
            </a:avLst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Lato"/>
              <a:buNone/>
              <a:defRPr sz="4000" b="0" i="0" u="none" strike="noStrike" cap="non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 l="12547" t="34613" r="12994" b="30236"/>
          <a:stretch/>
        </p:blipFill>
        <p:spPr>
          <a:xfrm>
            <a:off x="834214" y="126855"/>
            <a:ext cx="2609662" cy="82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u - Défaut">
  <p:cSld name="1_Contenu - Défa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3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l="12547" t="34613" r="63554" b="29042"/>
          <a:stretch/>
        </p:blipFill>
        <p:spPr>
          <a:xfrm>
            <a:off x="835632" y="147782"/>
            <a:ext cx="806608" cy="8180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3"/>
          <p:cNvCxnSpPr/>
          <p:nvPr/>
        </p:nvCxnSpPr>
        <p:spPr>
          <a:xfrm rot="10800000" flipH="1">
            <a:off x="358832" y="1054908"/>
            <a:ext cx="11474335" cy="4101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2"/>
          </p:nvPr>
        </p:nvSpPr>
        <p:spPr>
          <a:xfrm>
            <a:off x="838200" y="1791855"/>
            <a:ext cx="10515600" cy="425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Titre de section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0" y="5792656"/>
            <a:ext cx="12192000" cy="10590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sp>
        <p:nvSpPr>
          <p:cNvPr id="38" name="Google Shape;38;p4"/>
          <p:cNvSpPr>
            <a:spLocks noGrp="1"/>
          </p:cNvSpPr>
          <p:nvPr>
            <p:ph type="ctrTitle"/>
          </p:nvPr>
        </p:nvSpPr>
        <p:spPr>
          <a:xfrm>
            <a:off x="834214" y="2126251"/>
            <a:ext cx="9144000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4"/>
          <p:cNvSpPr>
            <a:spLocks noGrp="1"/>
          </p:cNvSpPr>
          <p:nvPr>
            <p:ph type="subTitle" idx="1"/>
          </p:nvPr>
        </p:nvSpPr>
        <p:spPr>
          <a:xfrm>
            <a:off x="1638299" y="3340189"/>
            <a:ext cx="9726385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1632525" y="3349825"/>
            <a:ext cx="0" cy="953069"/>
          </a:xfrm>
          <a:prstGeom prst="straightConnector1">
            <a:avLst/>
          </a:prstGeom>
          <a:noFill/>
          <a:ln w="28575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4"/>
          <p:cNvSpPr/>
          <p:nvPr/>
        </p:nvSpPr>
        <p:spPr>
          <a:xfrm>
            <a:off x="9429726" y="4325654"/>
            <a:ext cx="1934958" cy="1983900"/>
          </a:xfrm>
          <a:prstGeom prst="rect">
            <a:avLst/>
          </a:prstGeom>
          <a:solidFill>
            <a:srgbClr val="8CC63F"/>
          </a:solidFill>
          <a:ln w="28575" cap="flat" cmpd="sng">
            <a:solidFill>
              <a:srgbClr val="8BC63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2"/>
          </p:nvPr>
        </p:nvSpPr>
        <p:spPr>
          <a:xfrm>
            <a:off x="9429726" y="4934222"/>
            <a:ext cx="1934958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de section">
  <p:cSld name="2_Titre de section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5792658"/>
            <a:ext cx="12192000" cy="10590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sp>
        <p:nvSpPr>
          <p:cNvPr id="55" name="Google Shape;55;p6"/>
          <p:cNvSpPr>
            <a:spLocks noGrp="1"/>
          </p:cNvSpPr>
          <p:nvPr>
            <p:ph type="ctrTitle"/>
          </p:nvPr>
        </p:nvSpPr>
        <p:spPr>
          <a:xfrm>
            <a:off x="834215" y="2126253"/>
            <a:ext cx="9144000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>
            <a:spLocks noGrp="1"/>
          </p:cNvSpPr>
          <p:nvPr>
            <p:ph type="subTitle" idx="1"/>
          </p:nvPr>
        </p:nvSpPr>
        <p:spPr>
          <a:xfrm>
            <a:off x="1638301" y="3340191"/>
            <a:ext cx="9726385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Lato"/>
              <a:buNone/>
              <a:defRPr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7" name="Google Shape;57;p6"/>
          <p:cNvCxnSpPr/>
          <p:nvPr/>
        </p:nvCxnSpPr>
        <p:spPr>
          <a:xfrm>
            <a:off x="1632525" y="3349825"/>
            <a:ext cx="0" cy="953069"/>
          </a:xfrm>
          <a:prstGeom prst="straightConnector1">
            <a:avLst/>
          </a:prstGeom>
          <a:noFill/>
          <a:ln w="28575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6"/>
          <p:cNvSpPr/>
          <p:nvPr/>
        </p:nvSpPr>
        <p:spPr>
          <a:xfrm>
            <a:off x="9429726" y="4325654"/>
            <a:ext cx="1934959" cy="1983900"/>
          </a:xfrm>
          <a:prstGeom prst="rect">
            <a:avLst/>
          </a:prstGeom>
          <a:solidFill>
            <a:srgbClr val="8CC63F"/>
          </a:solidFill>
          <a:ln w="28575" cap="flat" cmpd="sng">
            <a:solidFill>
              <a:srgbClr val="8BC63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9429726" y="4934224"/>
            <a:ext cx="1934959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Lato"/>
              <a:buNone/>
              <a:defRPr sz="2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u - Défaut">
  <p:cSld name="1_Contenu - Défa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sz="4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838200" y="1707503"/>
            <a:ext cx="10515600" cy="446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Lato"/>
              <a:buChar char="›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66" name="Google Shape;66;p7"/>
          <p:cNvPicPr preferRelativeResize="0"/>
          <p:nvPr/>
        </p:nvPicPr>
        <p:blipFill rotWithShape="1">
          <a:blip r:embed="rId2">
            <a:alphaModFix/>
          </a:blip>
          <a:srcRect l="12547" t="34613" r="63820" b="30236"/>
          <a:stretch/>
        </p:blipFill>
        <p:spPr>
          <a:xfrm>
            <a:off x="834214" y="126855"/>
            <a:ext cx="828331" cy="8216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Lato"/>
              <a:buNone/>
              <a:defRPr sz="22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8" name="Google Shape;68;p7"/>
          <p:cNvCxnSpPr/>
          <p:nvPr/>
        </p:nvCxnSpPr>
        <p:spPr>
          <a:xfrm rot="10800000" flipH="1">
            <a:off x="341745" y="1059009"/>
            <a:ext cx="11474335" cy="4101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sz="6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Lato"/>
              <a:buNone/>
              <a:defRPr sz="2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75" name="Google Shape;75;p8"/>
          <p:cNvPicPr preferRelativeResize="0"/>
          <p:nvPr/>
        </p:nvPicPr>
        <p:blipFill rotWithShape="1">
          <a:blip r:embed="rId2">
            <a:alphaModFix/>
          </a:blip>
          <a:srcRect l="12547" t="34613" r="63820" b="30236"/>
          <a:stretch/>
        </p:blipFill>
        <p:spPr>
          <a:xfrm>
            <a:off x="10596589" y="5268032"/>
            <a:ext cx="828331" cy="82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- Défau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1847461" y="-2255"/>
            <a:ext cx="9506339" cy="103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sz="4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838200" y="1707503"/>
            <a:ext cx="10515600" cy="446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Lato"/>
              <a:buChar char="›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cxnSp>
        <p:nvCxnSpPr>
          <p:cNvPr id="82" name="Google Shape;82;p9"/>
          <p:cNvCxnSpPr/>
          <p:nvPr/>
        </p:nvCxnSpPr>
        <p:spPr>
          <a:xfrm rot="10800000" flipH="1">
            <a:off x="341745" y="1059009"/>
            <a:ext cx="11474335" cy="4101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l="12547" t="34613" r="63820" b="30236"/>
          <a:stretch/>
        </p:blipFill>
        <p:spPr>
          <a:xfrm>
            <a:off x="834214" y="126855"/>
            <a:ext cx="828331" cy="82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de section">
  <p:cSld name="1_Titre de section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sz="6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Lato"/>
              <a:buNone/>
              <a:defRPr sz="2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90" name="Google Shape;90;p10"/>
          <p:cNvPicPr preferRelativeResize="0"/>
          <p:nvPr/>
        </p:nvPicPr>
        <p:blipFill rotWithShape="1">
          <a:blip r:embed="rId2">
            <a:alphaModFix/>
          </a:blip>
          <a:srcRect l="12547" t="34613" r="63820" b="30236"/>
          <a:stretch/>
        </p:blipFill>
        <p:spPr>
          <a:xfrm>
            <a:off x="10596589" y="5268032"/>
            <a:ext cx="828331" cy="82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1847461" y="-2255"/>
            <a:ext cx="9506339" cy="103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sz="4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Lato"/>
              <a:buChar char="›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Lato"/>
              <a:buChar char="›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847461" y="-2255"/>
            <a:ext cx="9506339" cy="103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847461" y="-2255"/>
            <a:ext cx="9506339" cy="103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sz="4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838200" y="1445079"/>
            <a:ext cx="10515600" cy="473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Lato"/>
              <a:buChar char="›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DL_SelectFields.asp?Table_ID=236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flights.org/data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s5vLU25z7A1mZpYveLx2I7iKGjaO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tekchristophe/SparkLabDatabrick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flight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1767250" y="198342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/>
              <a:t>Wifi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4962000" y="1936800"/>
            <a:ext cx="60015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Lato"/>
              <a:buNone/>
            </a:pPr>
            <a:r>
              <a:rPr lang="fr-CA" sz="2000" b="1">
                <a:solidFill>
                  <a:schemeClr val="dk1"/>
                </a:solidFill>
              </a:rPr>
              <a:t>SSID: MSFTGUEST</a:t>
            </a:r>
            <a:endParaRPr sz="20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Lato"/>
              <a:buNone/>
            </a:pPr>
            <a:r>
              <a:rPr lang="fr-CA" sz="2000" b="1">
                <a:solidFill>
                  <a:schemeClr val="dk1"/>
                </a:solidFill>
              </a:rPr>
              <a:t>code: msevent098ad</a:t>
            </a:r>
            <a:endParaRPr sz="2000" b="1">
              <a:solidFill>
                <a:schemeClr val="dk1"/>
              </a:solidFill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>
            <a:off x="4765450" y="1581900"/>
            <a:ext cx="16200" cy="1851300"/>
          </a:xfrm>
          <a:prstGeom prst="straightConnector1">
            <a:avLst/>
          </a:prstGeom>
          <a:noFill/>
          <a:ln w="19050" cap="flat" cmpd="sng">
            <a:solidFill>
              <a:srgbClr val="8BC63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4"/>
          <p:cNvSpPr txBox="1"/>
          <p:nvPr/>
        </p:nvSpPr>
        <p:spPr>
          <a:xfrm>
            <a:off x="5073600" y="4331650"/>
            <a:ext cx="6942300" cy="1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Lato"/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Écosystème</a:t>
            </a:r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2"/>
          </p:nvPr>
        </p:nvSpPr>
        <p:spPr>
          <a:xfrm>
            <a:off x="838200" y="1793827"/>
            <a:ext cx="10515600" cy="425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Écosystème</a:t>
            </a:r>
            <a:b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Core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SQL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Streaming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ML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Notebooks</a:t>
            </a:r>
            <a:b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Shell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Zeppelin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/>
              <a:t>Databricks</a:t>
            </a:r>
            <a:endParaRPr/>
          </a:p>
          <a:p>
            <a:pPr marL="11430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3" descr="spark-st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2730" y="2371896"/>
            <a:ext cx="6275014" cy="2954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APIs</a:t>
            </a:r>
            <a:endParaRPr/>
          </a:p>
        </p:txBody>
      </p:sp>
      <p:sp>
        <p:nvSpPr>
          <p:cNvPr id="249" name="Google Shape;249;p24"/>
          <p:cNvSpPr txBox="1">
            <a:spLocks noGrp="1"/>
          </p:cNvSpPr>
          <p:nvPr>
            <p:ph type="body" idx="2"/>
          </p:nvPr>
        </p:nvSpPr>
        <p:spPr>
          <a:xfrm>
            <a:off x="838200" y="1791855"/>
            <a:ext cx="10515600" cy="425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: les APIs</a:t>
            </a:r>
            <a:b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Trois niveaux d’API</a:t>
            </a:r>
            <a:b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 : données non structurées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DataFrame : données structurées, sans types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: données structurées, avec types</a:t>
            </a:r>
            <a:endParaRPr/>
          </a:p>
          <a:p>
            <a: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RDD</a:t>
            </a:r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body" idx="2"/>
          </p:nvPr>
        </p:nvSpPr>
        <p:spPr>
          <a:xfrm>
            <a:off x="838200" y="1799531"/>
            <a:ext cx="10515600" cy="425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: le RDD</a:t>
            </a:r>
            <a:b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 : Resilient Distributed Dataset</a:t>
            </a:r>
            <a:b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d’une collection distribuée et résiliente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contient pas de données!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peut appliquer des commandes sur cette structure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de donnée immuable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400" cy="7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Spark</a:t>
            </a:r>
            <a:endParaRPr/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4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CA"/>
              <a:t>Le Dataframe</a:t>
            </a: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2"/>
          </p:nvPr>
        </p:nvSpPr>
        <p:spPr>
          <a:xfrm>
            <a:off x="838200" y="1715655"/>
            <a:ext cx="10515600" cy="4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CA"/>
              <a:t>Dataframe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800100" lvl="1" indent="-342900" algn="l" rtl="0">
              <a:spcBef>
                <a:spcPts val="500"/>
              </a:spcBef>
              <a:spcAft>
                <a:spcPts val="0"/>
              </a:spcAft>
              <a:buSzPts val="3000"/>
              <a:buChar char="|"/>
            </a:pPr>
            <a:r>
              <a:rPr lang="fr-CA"/>
              <a:t>Dataframe : </a:t>
            </a:r>
            <a:endParaRPr/>
          </a:p>
          <a:p>
            <a:pPr marL="8001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+"/>
            </a:pPr>
            <a:r>
              <a:rPr lang="fr-CA"/>
              <a:t>Jeu de données organisées en colonnes nommées</a:t>
            </a:r>
            <a:endParaRPr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+"/>
            </a:pPr>
            <a:r>
              <a:rPr lang="fr-CA"/>
              <a:t>Se rapproche le plus d’une table relationnelle traditionnelle</a:t>
            </a:r>
            <a:endParaRPr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+"/>
            </a:pPr>
            <a:r>
              <a:rPr lang="fr-CA"/>
              <a:t>Très similaire au dataset, mais sans typage de données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Commandes</a:t>
            </a:r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body" idx="2"/>
          </p:nvPr>
        </p:nvSpPr>
        <p:spPr>
          <a:xfrm>
            <a:off x="838200" y="1791855"/>
            <a:ext cx="10515600" cy="425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: les commandes</a:t>
            </a:r>
            <a:b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Transformations</a:t>
            </a:r>
            <a:b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map() filter() groupByKey() join()…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font rien!</a:t>
            </a:r>
            <a:endParaRPr/>
          </a:p>
          <a:p>
            <a: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b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count() save() collect() foreach()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Déclenche les transformations</a:t>
            </a:r>
            <a:endParaRPr/>
          </a:p>
        </p:txBody>
      </p:sp>
      <p:pic>
        <p:nvPicPr>
          <p:cNvPr id="274" name="Google Shape;274;p27" descr="6617-thum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3079" y="3705787"/>
            <a:ext cx="5257800" cy="2513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DAG</a:t>
            </a:r>
            <a:endParaRPr/>
          </a:p>
        </p:txBody>
      </p:sp>
      <p:sp>
        <p:nvSpPr>
          <p:cNvPr id="282" name="Google Shape;282;p28"/>
          <p:cNvSpPr txBox="1">
            <a:spLocks noGrp="1"/>
          </p:cNvSpPr>
          <p:nvPr>
            <p:ph type="body" idx="2"/>
          </p:nvPr>
        </p:nvSpPr>
        <p:spPr>
          <a:xfrm>
            <a:off x="838200" y="1791855"/>
            <a:ext cx="4722628" cy="5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: le DAG</a:t>
            </a:r>
            <a:b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8" descr="screen-shot-2015-09-28-at-1-44-32-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5558" y="1791855"/>
            <a:ext cx="7236428" cy="484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SQL</a:t>
            </a:r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type="body" idx="2"/>
          </p:nvPr>
        </p:nvSpPr>
        <p:spPr>
          <a:xfrm>
            <a:off x="838200" y="1791855"/>
            <a:ext cx="10515600" cy="425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SQL</a:t>
            </a:r>
            <a:b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Pour les données structurées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Inférence du schéma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Moteur d’optimisation Catalyst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Spark ou HiveQL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675" y="1930727"/>
            <a:ext cx="6362075" cy="29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 Spark s’exécute? 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body" idx="2"/>
          </p:nvPr>
        </p:nvSpPr>
        <p:spPr>
          <a:xfrm>
            <a:off x="838200" y="1791855"/>
            <a:ext cx="10515600" cy="425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 Spark s’exécute? </a:t>
            </a:r>
            <a:b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driver : le chef d’orchestre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Plusieurs exécuteurs : ceux qui travaillent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gestionnaire de ressources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0" descr="driver-sparkcontext-clustermanager-workers-executor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5036" y="2338393"/>
            <a:ext cx="5991225" cy="412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&amp; Azure</a:t>
            </a:r>
            <a:endParaRPr/>
          </a:p>
        </p:txBody>
      </p:sp>
      <p:pic>
        <p:nvPicPr>
          <p:cNvPr id="309" name="Google Shape;3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104" y="1432295"/>
            <a:ext cx="6549497" cy="389294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1"/>
          <p:cNvSpPr txBox="1">
            <a:spLocks noGrp="1"/>
          </p:cNvSpPr>
          <p:nvPr>
            <p:ph type="body" idx="2"/>
          </p:nvPr>
        </p:nvSpPr>
        <p:spPr>
          <a:xfrm>
            <a:off x="659524" y="1775771"/>
            <a:ext cx="4678180" cy="403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/>
              <a:t>Azure Databricks </a:t>
            </a:r>
            <a: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b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&amp; Azure</a:t>
            </a:r>
            <a:endParaRPr/>
          </a:p>
        </p:txBody>
      </p:sp>
      <p:sp>
        <p:nvSpPr>
          <p:cNvPr id="318" name="Google Shape;318;p32"/>
          <p:cNvSpPr txBox="1">
            <a:spLocks noGrp="1"/>
          </p:cNvSpPr>
          <p:nvPr>
            <p:ph type="body" idx="2"/>
          </p:nvPr>
        </p:nvSpPr>
        <p:spPr>
          <a:xfrm>
            <a:off x="659523" y="1775771"/>
            <a:ext cx="8233753" cy="403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Principaux avantages de Spark dans Azure</a:t>
            </a:r>
            <a:b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Facilité de déploiement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Élasticité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Intégration des notebooks</a:t>
            </a:r>
            <a:endParaRPr/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9355" y="4190488"/>
            <a:ext cx="1644445" cy="164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9429726" y="1138072"/>
            <a:ext cx="1934958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fr-CA"/>
              <a:t>Databricks</a:t>
            </a:r>
            <a:r>
              <a:rPr lang="fr-CA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+ Spark</a:t>
            </a:r>
            <a:endParaRPr/>
          </a:p>
        </p:txBody>
      </p:sp>
      <p:sp>
        <p:nvSpPr>
          <p:cNvPr id="127" name="Google Shape;127;p15"/>
          <p:cNvSpPr>
            <a:spLocks noGrp="1"/>
          </p:cNvSpPr>
          <p:nvPr>
            <p:ph type="ctrTitle"/>
          </p:nvPr>
        </p:nvSpPr>
        <p:spPr>
          <a:xfrm>
            <a:off x="834214" y="3493248"/>
            <a:ext cx="9144000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44000" tIns="45700" rIns="144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fr-CA"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Microsoft hands-on lab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2"/>
          </p:nvPr>
        </p:nvSpPr>
        <p:spPr>
          <a:xfrm>
            <a:off x="1632525" y="4707186"/>
            <a:ext cx="9732159" cy="96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45700" rIns="144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fr-CA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Big Data : </a:t>
            </a:r>
            <a:r>
              <a:rPr lang="fr-CA"/>
              <a:t>Databricks</a:t>
            </a:r>
            <a:r>
              <a:rPr lang="fr-CA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+ Spark</a:t>
            </a:r>
            <a:endParaRPr/>
          </a:p>
        </p:txBody>
      </p:sp>
      <p:pic>
        <p:nvPicPr>
          <p:cNvPr id="129" name="Google Shape;129;p15" descr="Résultats de recherche d'images pour « logo microsoft »"/>
          <p:cNvPicPr preferRelativeResize="0"/>
          <p:nvPr/>
        </p:nvPicPr>
        <p:blipFill rotWithShape="1">
          <a:blip r:embed="rId3">
            <a:alphaModFix/>
          </a:blip>
          <a:srcRect t="39370" b="37978"/>
          <a:stretch/>
        </p:blipFill>
        <p:spPr>
          <a:xfrm>
            <a:off x="2251504" y="326105"/>
            <a:ext cx="1644640" cy="372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3"/>
          <p:cNvSpPr>
            <a:spLocks noGrp="1"/>
          </p:cNvSpPr>
          <p:nvPr>
            <p:ph type="ctrTitle"/>
          </p:nvPr>
        </p:nvSpPr>
        <p:spPr>
          <a:xfrm>
            <a:off x="834214" y="2126251"/>
            <a:ext cx="9144000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44000" tIns="45700" rIns="144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fr-CA"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endParaRPr/>
          </a:p>
        </p:txBody>
      </p:sp>
      <p:sp>
        <p:nvSpPr>
          <p:cNvPr id="326" name="Google Shape;326;p33"/>
          <p:cNvSpPr>
            <a:spLocks noGrp="1"/>
          </p:cNvSpPr>
          <p:nvPr>
            <p:ph type="subTitle" idx="1"/>
          </p:nvPr>
        </p:nvSpPr>
        <p:spPr>
          <a:xfrm>
            <a:off x="1638299" y="3340189"/>
            <a:ext cx="9726385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44000" tIns="45700" rIns="144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fr-CA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Big Data : </a:t>
            </a:r>
            <a:r>
              <a:rPr lang="fr-CA"/>
              <a:t>Databricks </a:t>
            </a:r>
            <a:r>
              <a:rPr lang="fr-CA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Spark</a:t>
            </a:r>
            <a:endParaRPr/>
          </a:p>
        </p:txBody>
      </p:sp>
      <p:sp>
        <p:nvSpPr>
          <p:cNvPr id="327" name="Google Shape;327;p33"/>
          <p:cNvSpPr txBox="1">
            <a:spLocks noGrp="1"/>
          </p:cNvSpPr>
          <p:nvPr>
            <p:ph type="body" idx="2"/>
          </p:nvPr>
        </p:nvSpPr>
        <p:spPr>
          <a:xfrm>
            <a:off x="9429726" y="4934222"/>
            <a:ext cx="1934958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fr-CA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>
            <a:spLocks noGrp="1"/>
          </p:cNvSpPr>
          <p:nvPr>
            <p:ph type="title"/>
          </p:nvPr>
        </p:nvSpPr>
        <p:spPr>
          <a:xfrm>
            <a:off x="1783850" y="31958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34" name="Google Shape;334;p34"/>
          <p:cNvSpPr txBox="1">
            <a:spLocks noGrp="1"/>
          </p:cNvSpPr>
          <p:nvPr>
            <p:ph type="body" idx="2"/>
          </p:nvPr>
        </p:nvSpPr>
        <p:spPr>
          <a:xfrm>
            <a:off x="838200" y="1537413"/>
            <a:ext cx="10515600" cy="4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fr-CA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Présentation du sujet d’étude</a:t>
            </a:r>
            <a:br>
              <a:rPr lang="fr-CA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fr-CA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Présentation du </a:t>
            </a:r>
            <a:r>
              <a:rPr lang="fr-CA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Char char="+"/>
            </a:pPr>
            <a:r>
              <a:rPr lang="fr-C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Création du Cluster </a:t>
            </a:r>
            <a:r>
              <a:rPr lang="fr-CA" sz="1400" dirty="0" err="1" smtClean="0"/>
              <a:t>Databricks</a:t>
            </a:r>
            <a:r>
              <a:rPr lang="fr-CA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CA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Char char="+"/>
            </a:pPr>
            <a:r>
              <a:rPr lang="fr-C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Acquisition des données dans Azure Storage</a:t>
            </a:r>
            <a:endParaRPr dirty="0"/>
          </a:p>
          <a:p>
            <a:pPr marL="1143000" marR="0" lvl="2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fr-CA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Visite guidée de </a:t>
            </a:r>
            <a:r>
              <a:rPr lang="fr-CA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r>
              <a:rPr lang="fr-CA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sur </a:t>
            </a:r>
            <a:r>
              <a:rPr lang="fr-CA" sz="1800" dirty="0" err="1"/>
              <a:t>Databricks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Char char="+"/>
            </a:pPr>
            <a:r>
              <a:rPr lang="fr-C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Création de notebook </a:t>
            </a:r>
            <a:r>
              <a:rPr lang="fr-CA" sz="1400" dirty="0"/>
              <a:t>Scala dans </a:t>
            </a:r>
            <a:r>
              <a:rPr lang="fr-CA" sz="1400" dirty="0" smtClean="0"/>
              <a:t>l’environnement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Char char="+"/>
            </a:pPr>
            <a:r>
              <a:rPr lang="fr-C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Hello, world!</a:t>
            </a:r>
            <a:br>
              <a:rPr lang="fr-C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fr-CA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de données On Time Performance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Char char="+"/>
            </a:pPr>
            <a:r>
              <a:rPr lang="fr-C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de jeux de données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Char char="+"/>
            </a:pPr>
            <a:r>
              <a:rPr lang="fr-C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Projection en SQL et </a:t>
            </a:r>
            <a:r>
              <a:rPr lang="fr-CA" sz="1400" dirty="0"/>
              <a:t>Scala</a:t>
            </a:r>
            <a:endParaRPr dirty="0"/>
          </a:p>
          <a:p>
            <a:pPr marL="1143000" marR="0" lvl="2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fr-CA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Visualisation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Char char="+"/>
            </a:pPr>
            <a:r>
              <a:rPr lang="fr-C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Intégration de </a:t>
            </a:r>
            <a:r>
              <a:rPr lang="fr-CA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r>
              <a:rPr lang="fr-C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avec Power BI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Char char="+"/>
            </a:pPr>
            <a:r>
              <a:rPr lang="fr-C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Réalisation d’un rapport interactif</a:t>
            </a:r>
            <a:endParaRPr dirty="0"/>
          </a:p>
          <a:p>
            <a:pPr marL="1143000" marR="0" lvl="2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body" idx="1"/>
          </p:nvPr>
        </p:nvSpPr>
        <p:spPr>
          <a:xfrm>
            <a:off x="1823608" y="617552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Sujet d’étude</a:t>
            </a:r>
            <a:endParaRPr/>
          </a:p>
        </p:txBody>
      </p:sp>
      <p:sp>
        <p:nvSpPr>
          <p:cNvPr id="341" name="Google Shape;341;p35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Données de Vol</a:t>
            </a:r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body" idx="2"/>
          </p:nvPr>
        </p:nvSpPr>
        <p:spPr>
          <a:xfrm>
            <a:off x="838200" y="1791855"/>
            <a:ext cx="10515600" cy="425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Données de ponctualité des transports aériens aux États-Unis</a:t>
            </a:r>
            <a:br>
              <a:rPr lang="fr-CA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Bureau of Transportation </a:t>
            </a:r>
            <a:r>
              <a:rPr lang="fr-CA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On-Time </a:t>
            </a:r>
            <a:r>
              <a:rPr lang="fr-CA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Perfomance</a:t>
            </a:r>
            <a:r>
              <a:rPr lang="fr-CA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(1252) (</a:t>
            </a:r>
            <a:r>
              <a:rPr lang="fr-CA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https://www.transtats.bts.gov/DL_SelectFields.asp?Table_ID=236</a:t>
            </a:r>
            <a:r>
              <a:rPr lang="fr-CA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Référentiel des codes annulations </a:t>
            </a:r>
            <a:endParaRPr dirty="0"/>
          </a:p>
          <a:p>
            <a: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Données ouvertes des aéroports et lignes aériennes</a:t>
            </a:r>
            <a:br>
              <a:rPr lang="fr-CA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OpenFlights.org (</a:t>
            </a:r>
            <a:r>
              <a:rPr lang="fr-CA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https://openflights.org/data.html</a:t>
            </a:r>
            <a:r>
              <a:rPr lang="fr-CA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Référentiel Aéroport  (Avertissement UTF-8 et anomalie </a:t>
            </a:r>
            <a:r>
              <a:rPr lang="fr-CA" dirty="0" smtClean="0"/>
              <a:t>é</a:t>
            </a:r>
            <a:r>
              <a:rPr lang="fr-CA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chappement </a:t>
            </a:r>
            <a:r>
              <a:rPr lang="fr-CA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\’’ )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Référentiel Routes (ISO 8859-1)</a:t>
            </a:r>
            <a:endParaRPr dirty="0"/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Sujet d’étude</a:t>
            </a:r>
            <a:endParaRPr/>
          </a:p>
        </p:txBody>
      </p:sp>
      <p:sp>
        <p:nvSpPr>
          <p:cNvPr id="349" name="Google Shape;349;p36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Jeux de données</a:t>
            </a:r>
            <a:endParaRPr/>
          </a:p>
        </p:txBody>
      </p:sp>
      <p:sp>
        <p:nvSpPr>
          <p:cNvPr id="350" name="Google Shape;350;p36"/>
          <p:cNvSpPr txBox="1">
            <a:spLocks noGrp="1"/>
          </p:cNvSpPr>
          <p:nvPr>
            <p:ph type="body" idx="2"/>
          </p:nvPr>
        </p:nvSpPr>
        <p:spPr>
          <a:xfrm>
            <a:off x="838200" y="1274222"/>
            <a:ext cx="10515600" cy="544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fr-CA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Téléchargement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700"/>
              <a:buFont typeface="Arial"/>
              <a:buChar char="|"/>
            </a:pPr>
            <a:r>
              <a:rPr lang="fr-CA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https://1drv.ms/u/s!As5vLU25z7A1mZpYveLx2I7iKGjaOA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600"/>
              <a:buFont typeface="Arial"/>
              <a:buChar char="+"/>
            </a:pPr>
            <a:r>
              <a:rPr lang="fr-CA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8,6 Go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600"/>
              <a:buFont typeface="Arial"/>
              <a:buChar char="+"/>
            </a:pPr>
            <a:r>
              <a:rPr lang="fr-CA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 à 2017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fr-CA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Arborescence des données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700"/>
              <a:buFont typeface="Arial"/>
              <a:buChar char="|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Flight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600"/>
              <a:buFont typeface="Arial"/>
              <a:buChar char="+"/>
            </a:pPr>
            <a:r>
              <a:rPr lang="fr-CA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</a:t>
            </a:r>
            <a:endParaRPr/>
          </a:p>
          <a:p>
            <a: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fr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On_Time_On_Time_Performance_2014_1.csv</a:t>
            </a:r>
            <a:endParaRPr/>
          </a:p>
          <a:p>
            <a: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fr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On_Time_On_Time_Performance_2014_2.csv</a:t>
            </a:r>
            <a:endParaRPr/>
          </a:p>
          <a:p>
            <a: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fr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600"/>
              <a:buFont typeface="Arial"/>
              <a:buChar char="+"/>
            </a:pPr>
            <a:r>
              <a:rPr lang="fr-CA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600"/>
              <a:buFont typeface="Arial"/>
              <a:buChar char="+"/>
            </a:pPr>
            <a:r>
              <a:rPr lang="fr-CA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600"/>
              <a:buFont typeface="Arial"/>
              <a:buChar char="+"/>
            </a:pPr>
            <a:r>
              <a:rPr lang="fr-CA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700"/>
              <a:buFont typeface="Arial"/>
              <a:buChar char="|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600"/>
              <a:buFont typeface="Arial"/>
              <a:buChar char="+"/>
            </a:pPr>
            <a:r>
              <a:rPr lang="fr-CA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Airports.csv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600"/>
              <a:buFont typeface="Arial"/>
              <a:buChar char="+"/>
            </a:pPr>
            <a:r>
              <a:rPr lang="fr-CA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RefAnnulation.csv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600"/>
              <a:buFont typeface="Arial"/>
              <a:buChar char="+"/>
            </a:pPr>
            <a:r>
              <a:rPr lang="fr-CA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Routes.csv </a:t>
            </a:r>
            <a:endParaRPr/>
          </a:p>
          <a:p>
            <a: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Téléchargement du Lab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7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Azure</a:t>
            </a:r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body" idx="2"/>
          </p:nvPr>
        </p:nvSpPr>
        <p:spPr>
          <a:xfrm>
            <a:off x="838200" y="1791855"/>
            <a:ext cx="10515600" cy="425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Télécharger le document suivant:</a:t>
            </a:r>
            <a:endParaRPr/>
          </a:p>
          <a:p>
            <a:pPr marL="8001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«Exploring Apache Spark and Spark SQL </a:t>
            </a:r>
            <a:r>
              <a:rPr lang="fr-CA"/>
              <a:t>on Databricks</a:t>
            </a: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.pdf» </a:t>
            </a:r>
            <a:endParaRPr/>
          </a:p>
          <a:p>
            <a:pPr marL="8001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Présent dans GitHub:</a:t>
            </a:r>
            <a:endParaRPr/>
          </a:p>
          <a:p>
            <a:pPr marL="8001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000"/>
              <a:buFont typeface="Arial"/>
              <a:buChar char="|"/>
            </a:pPr>
            <a:r>
              <a:rPr lang="fr-CA" u="sng">
                <a:solidFill>
                  <a:schemeClr val="hlink"/>
                </a:solidFill>
                <a:hlinkClick r:id="rId3"/>
              </a:rPr>
              <a:t>https://github.com/botekchristophe/SparkLabDatabricks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title"/>
          </p:nvPr>
        </p:nvSpPr>
        <p:spPr>
          <a:xfrm>
            <a:off x="1847461" y="242709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Références</a:t>
            </a:r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body" idx="2"/>
          </p:nvPr>
        </p:nvSpPr>
        <p:spPr>
          <a:xfrm>
            <a:off x="1143000" y="1960020"/>
            <a:ext cx="10515600" cy="425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fr-CA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Zoiner Tejada 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700"/>
              <a:buFont typeface="Arial"/>
              <a:buChar char="|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Mastering Azure Analytics: Architecting in the Cloud with Azure Data Lake, HDInsight, and Spark (ISBN: 9781491956656)</a:t>
            </a:r>
            <a:b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fr-CA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 Chambers, Matei Zaharia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700"/>
              <a:buFont typeface="Arial"/>
              <a:buChar char="|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Spark: The Definitive Guide (ISBN: 9781491912218)</a:t>
            </a:r>
            <a:b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fr-CA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Denny Lee, Tomasz Drabas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700"/>
              <a:buFont typeface="Arial"/>
              <a:buChar char="|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PySpark (ISBN: 9781786463708)</a:t>
            </a:r>
            <a:b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fr-CA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Ritchie King, Nate Silver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700"/>
              <a:buFont typeface="Arial"/>
              <a:buChar char="|"/>
            </a:pPr>
            <a:r>
              <a:rPr lang="fr-CA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https://projects.fivethirtyeight.com/flights/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27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1847461" y="242709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39"/>
          <p:cNvPicPr preferRelativeResize="0"/>
          <p:nvPr/>
        </p:nvPicPr>
        <p:blipFill rotWithShape="1">
          <a:blip r:embed="rId3">
            <a:alphaModFix/>
          </a:blip>
          <a:srcRect b="14061"/>
          <a:stretch/>
        </p:blipFill>
        <p:spPr>
          <a:xfrm>
            <a:off x="0" y="1058915"/>
            <a:ext cx="12192000" cy="589367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9"/>
          <p:cNvSpPr txBox="1">
            <a:spLocks noGrp="1"/>
          </p:cNvSpPr>
          <p:nvPr>
            <p:ph type="body" idx="2"/>
          </p:nvPr>
        </p:nvSpPr>
        <p:spPr>
          <a:xfrm>
            <a:off x="1847461" y="2926972"/>
            <a:ext cx="8860221" cy="81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Arial"/>
              <a:buNone/>
            </a:pPr>
            <a:r>
              <a:rPr lang="fr-CA"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: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Arial"/>
              <a:buNone/>
            </a:pPr>
            <a:r>
              <a:rPr lang="fr-CA"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À vous de jouer!</a:t>
            </a:r>
            <a:endParaRPr sz="6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81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4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>
            <a:spLocks noGrp="1"/>
          </p:cNvSpPr>
          <p:nvPr>
            <p:ph type="ctrTitle"/>
          </p:nvPr>
        </p:nvSpPr>
        <p:spPr>
          <a:xfrm>
            <a:off x="834213" y="2126253"/>
            <a:ext cx="10935000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44000" tIns="45700" rIns="144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fr-CA"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agileDSS : votre </a:t>
            </a:r>
            <a:r>
              <a:rPr lang="fr-CA"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partenaire Big Data</a:t>
            </a:r>
            <a:endParaRPr/>
          </a:p>
        </p:txBody>
      </p:sp>
      <p:sp>
        <p:nvSpPr>
          <p:cNvPr id="379" name="Google Shape;379;p40"/>
          <p:cNvSpPr>
            <a:spLocks noGrp="1"/>
          </p:cNvSpPr>
          <p:nvPr>
            <p:ph type="subTitle" idx="1"/>
          </p:nvPr>
        </p:nvSpPr>
        <p:spPr>
          <a:xfrm>
            <a:off x="1638301" y="3340191"/>
            <a:ext cx="9726385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44000" tIns="45700" rIns="144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Lato"/>
              <a:buNone/>
            </a:pPr>
            <a:r>
              <a:rPr lang="fr-CA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Pour aller plus loin</a:t>
            </a:r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body" idx="2"/>
          </p:nvPr>
        </p:nvSpPr>
        <p:spPr>
          <a:xfrm>
            <a:off x="9429726" y="4934222"/>
            <a:ext cx="1934958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Lato"/>
              <a:buNone/>
            </a:pPr>
            <a:r>
              <a:rPr lang="fr-CA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Offre aux participants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/>
        </p:nvSpPr>
        <p:spPr>
          <a:xfrm>
            <a:off x="5145206" y="3181194"/>
            <a:ext cx="1854090" cy="18539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144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CA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lang="fr-CA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Big Data dans le cloud / on prem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1"/>
          <p:cNvSpPr txBox="1"/>
          <p:nvPr/>
        </p:nvSpPr>
        <p:spPr>
          <a:xfrm>
            <a:off x="7367889" y="3181194"/>
            <a:ext cx="1854090" cy="1853999"/>
          </a:xfrm>
          <a:prstGeom prst="rect">
            <a:avLst/>
          </a:prstGeom>
          <a:noFill/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144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CA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Développement </a:t>
            </a:r>
            <a:r>
              <a:rPr lang="fr-CA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mise en place environnement </a:t>
            </a:r>
            <a:r>
              <a:rPr lang="fr-CA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 AI ready »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1"/>
          <p:cNvSpPr txBox="1"/>
          <p:nvPr/>
        </p:nvSpPr>
        <p:spPr>
          <a:xfrm>
            <a:off x="699840" y="3181192"/>
            <a:ext cx="1854090" cy="18539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144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CA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Formation</a:t>
            </a:r>
            <a:r>
              <a:rPr lang="fr-CA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CA" sz="1600"/>
              <a:t>écosystème</a:t>
            </a:r>
            <a:r>
              <a:rPr lang="fr-CA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CA" sz="1600"/>
              <a:t>Big Data </a:t>
            </a:r>
            <a:r>
              <a:rPr lang="fr-CA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Azure</a:t>
            </a:r>
            <a:endParaRPr/>
          </a:p>
        </p:txBody>
      </p:sp>
      <p:sp>
        <p:nvSpPr>
          <p:cNvPr id="389" name="Google Shape;389;p41"/>
          <p:cNvSpPr txBox="1"/>
          <p:nvPr/>
        </p:nvSpPr>
        <p:spPr>
          <a:xfrm>
            <a:off x="2922523" y="3181192"/>
            <a:ext cx="1854090" cy="18539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144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CA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Définition de </a:t>
            </a:r>
            <a:r>
              <a:rPr lang="fr-CA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lang="fr-CA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fr-CA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preuve de concept</a:t>
            </a:r>
            <a:endParaRPr/>
          </a:p>
        </p:txBody>
      </p:sp>
      <p:sp>
        <p:nvSpPr>
          <p:cNvPr id="390" name="Google Shape;390;p41"/>
          <p:cNvSpPr txBox="1"/>
          <p:nvPr/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Offres Big Data</a:t>
            </a:r>
            <a:endParaRPr/>
          </a:p>
        </p:txBody>
      </p:sp>
      <p:sp>
        <p:nvSpPr>
          <p:cNvPr id="391" name="Google Shape;391;p41"/>
          <p:cNvSpPr txBox="1">
            <a:spLocks noGrp="1"/>
          </p:cNvSpPr>
          <p:nvPr>
            <p:ph type="body" idx="2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Lato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Exploitez tout le potentiel de vos données</a:t>
            </a:r>
            <a:endParaRPr/>
          </a:p>
        </p:txBody>
      </p:sp>
      <p:sp>
        <p:nvSpPr>
          <p:cNvPr id="392" name="Google Shape;392;p41"/>
          <p:cNvSpPr txBox="1"/>
          <p:nvPr/>
        </p:nvSpPr>
        <p:spPr>
          <a:xfrm>
            <a:off x="9590572" y="3181193"/>
            <a:ext cx="1854090" cy="1853999"/>
          </a:xfrm>
          <a:prstGeom prst="rect">
            <a:avLst/>
          </a:prstGeom>
          <a:noFill/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144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CA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Visualisation</a:t>
            </a:r>
            <a:r>
              <a:rPr lang="fr-CA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fr-CA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fr-CA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 des systèmes Big Data</a:t>
            </a:r>
            <a:endParaRPr/>
          </a:p>
        </p:txBody>
      </p:sp>
      <p:sp>
        <p:nvSpPr>
          <p:cNvPr id="393" name="Google Shape;393;p41"/>
          <p:cNvSpPr/>
          <p:nvPr/>
        </p:nvSpPr>
        <p:spPr>
          <a:xfrm>
            <a:off x="119097" y="2172137"/>
            <a:ext cx="103985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CA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offres Big Data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>
            <a:spLocks noGrp="1"/>
          </p:cNvSpPr>
          <p:nvPr>
            <p:ph type="title"/>
          </p:nvPr>
        </p:nvSpPr>
        <p:spPr>
          <a:xfrm>
            <a:off x="955140" y="3544584"/>
            <a:ext cx="10515600" cy="10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fr-CA">
                <a:latin typeface="Arial"/>
                <a:ea typeface="Arial"/>
                <a:cs typeface="Arial"/>
                <a:sym typeface="Arial"/>
              </a:rPr>
              <a:t>Merci</a:t>
            </a:r>
            <a:r>
              <a:rPr lang="fr-CA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/>
          </a:p>
        </p:txBody>
      </p:sp>
      <p:sp>
        <p:nvSpPr>
          <p:cNvPr id="399" name="Google Shape;399;p42"/>
          <p:cNvSpPr txBox="1">
            <a:spLocks noGrp="1"/>
          </p:cNvSpPr>
          <p:nvPr>
            <p:ph type="body" idx="1"/>
          </p:nvPr>
        </p:nvSpPr>
        <p:spPr>
          <a:xfrm>
            <a:off x="955140" y="4723027"/>
            <a:ext cx="10515600" cy="173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Lato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767250" y="198342"/>
            <a:ext cx="95064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Vos animateurs aujourd’hui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962000" y="1936800"/>
            <a:ext cx="60015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Lato"/>
              <a:buNone/>
            </a:pPr>
            <a:r>
              <a:rPr lang="fr-CA" sz="2000" b="1">
                <a:solidFill>
                  <a:schemeClr val="dk1"/>
                </a:solidFill>
              </a:rPr>
              <a:t>Guillaume Girard</a:t>
            </a: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Conseiller Big Data</a:t>
            </a:r>
            <a:b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Expertise </a:t>
            </a:r>
            <a:r>
              <a:rPr lang="fr-CA" sz="2000">
                <a:solidFill>
                  <a:schemeClr val="dk1"/>
                </a:solidFill>
              </a:rPr>
              <a:t>Spark, Hadoop, Scala, SQL, Microsoft BI</a:t>
            </a:r>
            <a:endParaRPr/>
          </a:p>
        </p:txBody>
      </p:sp>
      <p:cxnSp>
        <p:nvCxnSpPr>
          <p:cNvPr id="137" name="Google Shape;137;p16"/>
          <p:cNvCxnSpPr/>
          <p:nvPr/>
        </p:nvCxnSpPr>
        <p:spPr>
          <a:xfrm>
            <a:off x="4765450" y="1581900"/>
            <a:ext cx="16200" cy="1851300"/>
          </a:xfrm>
          <a:prstGeom prst="straightConnector1">
            <a:avLst/>
          </a:prstGeom>
          <a:noFill/>
          <a:ln w="19050" cap="flat" cmpd="sng">
            <a:solidFill>
              <a:srgbClr val="8BC63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650" y="1544500"/>
            <a:ext cx="1905251" cy="190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650" y="3949775"/>
            <a:ext cx="1905251" cy="1905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6"/>
          <p:cNvCxnSpPr/>
          <p:nvPr/>
        </p:nvCxnSpPr>
        <p:spPr>
          <a:xfrm>
            <a:off x="4781650" y="3976750"/>
            <a:ext cx="16200" cy="1851300"/>
          </a:xfrm>
          <a:prstGeom prst="straightConnector1">
            <a:avLst/>
          </a:prstGeom>
          <a:noFill/>
          <a:ln w="19050" cap="flat" cmpd="sng">
            <a:solidFill>
              <a:srgbClr val="8BC63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6"/>
          <p:cNvSpPr txBox="1"/>
          <p:nvPr/>
        </p:nvSpPr>
        <p:spPr>
          <a:xfrm>
            <a:off x="5073600" y="4331650"/>
            <a:ext cx="6942300" cy="1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Lato"/>
              <a:buNone/>
            </a:pPr>
            <a:r>
              <a:rPr lang="fr-CA" sz="2000" b="1">
                <a:solidFill>
                  <a:schemeClr val="dk1"/>
                </a:solidFill>
              </a:rPr>
              <a:t>Christophe Botek</a:t>
            </a: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Conseiller Big Data</a:t>
            </a:r>
            <a:b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CA" sz="2000">
                <a:solidFill>
                  <a:schemeClr val="dk1"/>
                </a:solidFill>
              </a:rPr>
              <a:t>Expertise Scala, Spark, Databricks, Java, Python, SQL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Lato"/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agileDSS</a:t>
            </a: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/>
              <a:t>À propos</a:t>
            </a: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2"/>
          </p:nvPr>
        </p:nvSpPr>
        <p:spPr>
          <a:xfrm>
            <a:off x="929850" y="2912042"/>
            <a:ext cx="105156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Mission : </a:t>
            </a: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tant que centre d’excellence en Business et Data Intelligence, agileDSS aide les entreprises à devenir </a:t>
            </a:r>
            <a:r>
              <a:rPr lang="fr-CA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 data-driven »</a:t>
            </a:r>
            <a:endParaRPr sz="1800"/>
          </a:p>
        </p:txBody>
      </p:sp>
      <p:sp>
        <p:nvSpPr>
          <p:cNvPr id="150" name="Google Shape;150;p17"/>
          <p:cNvSpPr/>
          <p:nvPr/>
        </p:nvSpPr>
        <p:spPr>
          <a:xfrm>
            <a:off x="4090575" y="1289033"/>
            <a:ext cx="1447800" cy="1447800"/>
          </a:xfrm>
          <a:prstGeom prst="rect">
            <a:avLst/>
          </a:prstGeom>
          <a:noFill/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1443171" y="1289033"/>
            <a:ext cx="1447800" cy="1447800"/>
          </a:xfrm>
          <a:prstGeom prst="rect">
            <a:avLst/>
          </a:prstGeom>
          <a:noFill/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9188988" y="1289033"/>
            <a:ext cx="1447800" cy="1447800"/>
          </a:xfrm>
          <a:prstGeom prst="rect">
            <a:avLst/>
          </a:prstGeom>
          <a:noFill/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737979" y="1289033"/>
            <a:ext cx="1447800" cy="1447800"/>
          </a:xfrm>
          <a:prstGeom prst="rect">
            <a:avLst/>
          </a:prstGeom>
          <a:noFill/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443171" y="1272824"/>
            <a:ext cx="1000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000" b="1">
                <a:latin typeface="Arial"/>
                <a:ea typeface="Arial"/>
                <a:cs typeface="Arial"/>
                <a:sym typeface="Arial"/>
              </a:rPr>
              <a:t>70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064115" y="1272824"/>
            <a:ext cx="1227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000" b="1">
                <a:latin typeface="Arial"/>
                <a:ea typeface="Arial"/>
                <a:cs typeface="Arial"/>
                <a:sym typeface="Arial"/>
              </a:rPr>
              <a:t>144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6711422" y="1272824"/>
            <a:ext cx="128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000" b="1">
                <a:latin typeface="Arial"/>
                <a:ea typeface="Arial"/>
                <a:cs typeface="Arial"/>
                <a:sym typeface="Arial"/>
              </a:rPr>
              <a:t>641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9171736" y="1272824"/>
            <a:ext cx="1577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000" b="1">
                <a:latin typeface="Arial"/>
                <a:ea typeface="Arial"/>
                <a:cs typeface="Arial"/>
                <a:sym typeface="Arial"/>
              </a:rPr>
              <a:t>482k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1443170" y="1936570"/>
            <a:ext cx="1343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latin typeface="Arial"/>
                <a:ea typeface="Arial"/>
                <a:cs typeface="Arial"/>
                <a:sym typeface="Arial"/>
              </a:rPr>
              <a:t>Passionnés de données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4090574" y="1936570"/>
            <a:ext cx="134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latin typeface="Arial"/>
                <a:ea typeface="Arial"/>
                <a:cs typeface="Arial"/>
                <a:sym typeface="Arial"/>
              </a:rPr>
              <a:t>Clients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latin typeface="Arial"/>
                <a:ea typeface="Arial"/>
                <a:cs typeface="Arial"/>
                <a:sym typeface="Arial"/>
              </a:rPr>
              <a:t>satisfaits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6729517" y="1936570"/>
            <a:ext cx="134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latin typeface="Arial"/>
                <a:ea typeface="Arial"/>
                <a:cs typeface="Arial"/>
                <a:sym typeface="Arial"/>
              </a:rPr>
              <a:t>Projets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latin typeface="Arial"/>
                <a:ea typeface="Arial"/>
                <a:cs typeface="Arial"/>
                <a:sym typeface="Arial"/>
              </a:rPr>
              <a:t>livrés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9211949" y="1936570"/>
            <a:ext cx="1343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latin typeface="Arial"/>
                <a:ea typeface="Arial"/>
                <a:cs typeface="Arial"/>
                <a:sym typeface="Arial"/>
              </a:rPr>
              <a:t>Heures sur les données</a:t>
            </a:r>
            <a:endParaRPr/>
          </a:p>
        </p:txBody>
      </p:sp>
      <p:cxnSp>
        <p:nvCxnSpPr>
          <p:cNvPr id="162" name="Google Shape;162;p17"/>
          <p:cNvCxnSpPr/>
          <p:nvPr/>
        </p:nvCxnSpPr>
        <p:spPr>
          <a:xfrm>
            <a:off x="9754780" y="5298470"/>
            <a:ext cx="10200" cy="607200"/>
          </a:xfrm>
          <a:prstGeom prst="straightConnector1">
            <a:avLst/>
          </a:prstGeom>
          <a:noFill/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17"/>
          <p:cNvSpPr txBox="1"/>
          <p:nvPr/>
        </p:nvSpPr>
        <p:spPr>
          <a:xfrm>
            <a:off x="2132047" y="3950878"/>
            <a:ext cx="70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400" b="1">
                <a:latin typeface="Arial"/>
                <a:ea typeface="Arial"/>
                <a:cs typeface="Arial"/>
                <a:sym typeface="Arial"/>
              </a:rPr>
              <a:t>2003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3605488" y="3950878"/>
            <a:ext cx="70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400" b="1">
                <a:latin typeface="Arial"/>
                <a:ea typeface="Arial"/>
                <a:cs typeface="Arial"/>
                <a:sym typeface="Arial"/>
              </a:rPr>
              <a:t>2010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17"/>
          <p:cNvGrpSpPr/>
          <p:nvPr/>
        </p:nvGrpSpPr>
        <p:grpSpPr>
          <a:xfrm>
            <a:off x="2209291" y="4751943"/>
            <a:ext cx="542700" cy="533100"/>
            <a:chOff x="1276706" y="1321684"/>
            <a:chExt cx="542700" cy="533100"/>
          </a:xfrm>
        </p:grpSpPr>
        <p:sp>
          <p:nvSpPr>
            <p:cNvPr id="166" name="Google Shape;166;p17"/>
            <p:cNvSpPr/>
            <p:nvPr/>
          </p:nvSpPr>
          <p:spPr>
            <a:xfrm>
              <a:off x="1276706" y="1321684"/>
              <a:ext cx="542700" cy="533100"/>
            </a:xfrm>
            <a:prstGeom prst="ellipse">
              <a:avLst/>
            </a:prstGeom>
            <a:solidFill>
              <a:srgbClr val="8CC63F"/>
            </a:solidFill>
            <a:ln w="12700" cap="flat" cmpd="sng">
              <a:solidFill>
                <a:srgbClr val="8CC6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7" name="Google Shape;167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92802" y="1447333"/>
              <a:ext cx="310552" cy="3105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17"/>
          <p:cNvSpPr txBox="1"/>
          <p:nvPr/>
        </p:nvSpPr>
        <p:spPr>
          <a:xfrm>
            <a:off x="1738258" y="5819031"/>
            <a:ext cx="148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>
                <a:latin typeface="Arial"/>
                <a:ea typeface="Arial"/>
                <a:cs typeface="Arial"/>
                <a:sym typeface="Arial"/>
              </a:rPr>
              <a:t>agileWorkflow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3362749" y="5819031"/>
            <a:ext cx="121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>
                <a:latin typeface="Arial"/>
                <a:ea typeface="Arial"/>
                <a:cs typeface="Arial"/>
                <a:sym typeface="Arial"/>
              </a:rPr>
              <a:t>Intelligence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>
                <a:latin typeface="Arial"/>
                <a:ea typeface="Arial"/>
                <a:cs typeface="Arial"/>
                <a:sym typeface="Arial"/>
              </a:rPr>
              <a:t>d’affaires</a:t>
            </a:r>
            <a:endParaRPr/>
          </a:p>
        </p:txBody>
      </p:sp>
      <p:grpSp>
        <p:nvGrpSpPr>
          <p:cNvPr id="170" name="Google Shape;170;p17"/>
          <p:cNvGrpSpPr/>
          <p:nvPr/>
        </p:nvGrpSpPr>
        <p:grpSpPr>
          <a:xfrm>
            <a:off x="3587255" y="4592398"/>
            <a:ext cx="742260" cy="729209"/>
            <a:chOff x="1126653" y="2202478"/>
            <a:chExt cx="819000" cy="804600"/>
          </a:xfrm>
        </p:grpSpPr>
        <p:sp>
          <p:nvSpPr>
            <p:cNvPr id="171" name="Google Shape;171;p17"/>
            <p:cNvSpPr/>
            <p:nvPr/>
          </p:nvSpPr>
          <p:spPr>
            <a:xfrm>
              <a:off x="1126653" y="2202478"/>
              <a:ext cx="819000" cy="804600"/>
            </a:xfrm>
            <a:prstGeom prst="ellipse">
              <a:avLst/>
            </a:prstGeom>
            <a:solidFill>
              <a:srgbClr val="8CC63F"/>
            </a:solidFill>
            <a:ln w="12700" cap="flat" cmpd="sng">
              <a:solidFill>
                <a:srgbClr val="8CC6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2" name="Google Shape;172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15981" y="2364908"/>
              <a:ext cx="469052" cy="4690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17"/>
          <p:cNvSpPr txBox="1"/>
          <p:nvPr/>
        </p:nvSpPr>
        <p:spPr>
          <a:xfrm>
            <a:off x="7038559" y="5880068"/>
            <a:ext cx="1155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>
                <a:latin typeface="Arial"/>
                <a:ea typeface="Arial"/>
                <a:cs typeface="Arial"/>
                <a:sym typeface="Arial"/>
              </a:rPr>
              <a:t>Big Data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9075483" y="5880068"/>
            <a:ext cx="135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>
                <a:latin typeface="Arial"/>
                <a:ea typeface="Arial"/>
                <a:cs typeface="Arial"/>
                <a:sym typeface="Arial"/>
              </a:rPr>
              <a:t>Data Science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7216003" y="3950878"/>
            <a:ext cx="70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400" b="1">
                <a:latin typeface="Arial"/>
                <a:ea typeface="Arial"/>
                <a:cs typeface="Arial"/>
                <a:sym typeface="Arial"/>
              </a:rPr>
              <a:t>2016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6988806" y="4389251"/>
            <a:ext cx="1160596" cy="1139832"/>
            <a:chOff x="2967944" y="1415064"/>
            <a:chExt cx="1106700" cy="1086900"/>
          </a:xfrm>
        </p:grpSpPr>
        <p:sp>
          <p:nvSpPr>
            <p:cNvPr id="177" name="Google Shape;177;p17"/>
            <p:cNvSpPr/>
            <p:nvPr/>
          </p:nvSpPr>
          <p:spPr>
            <a:xfrm>
              <a:off x="2967944" y="1415064"/>
              <a:ext cx="1106700" cy="1086900"/>
            </a:xfrm>
            <a:prstGeom prst="ellipse">
              <a:avLst/>
            </a:prstGeom>
            <a:solidFill>
              <a:srgbClr val="8CC63F"/>
            </a:solidFill>
            <a:ln w="12700" cap="flat" cmpd="sng">
              <a:solidFill>
                <a:srgbClr val="8CC6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32520" y="1667603"/>
              <a:ext cx="581786" cy="5817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" name="Google Shape;179;p17"/>
          <p:cNvGrpSpPr/>
          <p:nvPr/>
        </p:nvGrpSpPr>
        <p:grpSpPr>
          <a:xfrm>
            <a:off x="9004229" y="4302422"/>
            <a:ext cx="1449502" cy="1423652"/>
            <a:chOff x="603371" y="2199615"/>
            <a:chExt cx="1177500" cy="1156500"/>
          </a:xfrm>
        </p:grpSpPr>
        <p:sp>
          <p:nvSpPr>
            <p:cNvPr id="180" name="Google Shape;180;p17"/>
            <p:cNvSpPr/>
            <p:nvPr/>
          </p:nvSpPr>
          <p:spPr>
            <a:xfrm>
              <a:off x="603371" y="2199615"/>
              <a:ext cx="1177500" cy="1156500"/>
            </a:xfrm>
            <a:prstGeom prst="ellipse">
              <a:avLst/>
            </a:prstGeom>
            <a:solidFill>
              <a:srgbClr val="8CC63F"/>
            </a:solidFill>
            <a:ln w="12700" cap="flat" cmpd="sng">
              <a:solidFill>
                <a:srgbClr val="8CC6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1" name="Google Shape;181;p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29570" y="2454854"/>
              <a:ext cx="697849" cy="6978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p17"/>
          <p:cNvSpPr txBox="1"/>
          <p:nvPr/>
        </p:nvSpPr>
        <p:spPr>
          <a:xfrm>
            <a:off x="5288338" y="3950878"/>
            <a:ext cx="70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400" b="1">
                <a:latin typeface="Arial"/>
                <a:ea typeface="Arial"/>
                <a:cs typeface="Arial"/>
                <a:sym typeface="Arial"/>
              </a:rPr>
              <a:t>2015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5104457" y="5812773"/>
            <a:ext cx="11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>
                <a:latin typeface="Arial"/>
                <a:ea typeface="Arial"/>
                <a:cs typeface="Arial"/>
                <a:sym typeface="Arial"/>
              </a:rPr>
              <a:t>Business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>
                <a:latin typeface="Arial"/>
                <a:ea typeface="Arial"/>
                <a:cs typeface="Arial"/>
                <a:sym typeface="Arial"/>
              </a:rPr>
              <a:t>consulting</a:t>
            </a:r>
            <a:endParaRPr/>
          </a:p>
        </p:txBody>
      </p:sp>
      <p:grpSp>
        <p:nvGrpSpPr>
          <p:cNvPr id="184" name="Google Shape;184;p17"/>
          <p:cNvGrpSpPr/>
          <p:nvPr/>
        </p:nvGrpSpPr>
        <p:grpSpPr>
          <a:xfrm>
            <a:off x="5165446" y="4437068"/>
            <a:ext cx="988564" cy="970591"/>
            <a:chOff x="10468021" y="3897158"/>
            <a:chExt cx="742500" cy="729000"/>
          </a:xfrm>
        </p:grpSpPr>
        <p:sp>
          <p:nvSpPr>
            <p:cNvPr id="185" name="Google Shape;185;p17"/>
            <p:cNvSpPr/>
            <p:nvPr/>
          </p:nvSpPr>
          <p:spPr>
            <a:xfrm>
              <a:off x="10468021" y="3897158"/>
              <a:ext cx="742500" cy="729000"/>
            </a:xfrm>
            <a:prstGeom prst="ellipse">
              <a:avLst/>
            </a:prstGeom>
            <a:solidFill>
              <a:srgbClr val="8CC63F"/>
            </a:solidFill>
            <a:ln w="12700" cap="flat" cmpd="sng">
              <a:solidFill>
                <a:srgbClr val="8CC6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6" name="Google Shape;186;p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650808" y="4055649"/>
              <a:ext cx="385184" cy="385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17"/>
          <p:cNvSpPr txBox="1"/>
          <p:nvPr/>
        </p:nvSpPr>
        <p:spPr>
          <a:xfrm>
            <a:off x="9401817" y="3950878"/>
            <a:ext cx="70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400" b="1">
                <a:latin typeface="Arial"/>
                <a:ea typeface="Arial"/>
                <a:cs typeface="Arial"/>
                <a:sym typeface="Arial"/>
              </a:rPr>
              <a:t>2019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7"/>
          <p:cNvCxnSpPr>
            <a:stCxn id="166" idx="4"/>
            <a:endCxn id="168" idx="0"/>
          </p:cNvCxnSpPr>
          <p:nvPr/>
        </p:nvCxnSpPr>
        <p:spPr>
          <a:xfrm>
            <a:off x="2480641" y="5285043"/>
            <a:ext cx="0" cy="534000"/>
          </a:xfrm>
          <a:prstGeom prst="straightConnector1">
            <a:avLst/>
          </a:prstGeom>
          <a:noFill/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3963559" y="5261959"/>
            <a:ext cx="0" cy="534000"/>
          </a:xfrm>
          <a:prstGeom prst="straightConnector1">
            <a:avLst/>
          </a:prstGeom>
          <a:noFill/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7"/>
          <p:cNvCxnSpPr/>
          <p:nvPr/>
        </p:nvCxnSpPr>
        <p:spPr>
          <a:xfrm>
            <a:off x="5659186" y="5313014"/>
            <a:ext cx="0" cy="534000"/>
          </a:xfrm>
          <a:prstGeom prst="straightConnector1">
            <a:avLst/>
          </a:prstGeom>
          <a:noFill/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7"/>
          <p:cNvCxnSpPr/>
          <p:nvPr/>
        </p:nvCxnSpPr>
        <p:spPr>
          <a:xfrm>
            <a:off x="7613622" y="5321535"/>
            <a:ext cx="0" cy="534000"/>
          </a:xfrm>
          <a:prstGeom prst="straightConnector1">
            <a:avLst/>
          </a:prstGeom>
          <a:noFill/>
          <a:ln w="1905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1847461" y="230739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2"/>
          </p:nvPr>
        </p:nvSpPr>
        <p:spPr>
          <a:xfrm>
            <a:off x="838200" y="1505608"/>
            <a:ext cx="10515600" cy="4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à Spark</a:t>
            </a:r>
            <a:b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: petit rappel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Qu’est-ce que Spark?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Écosystème Spark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APIs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RDD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Commandes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DAG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SQL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 Spark s’exécute?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&amp; Azure</a:t>
            </a:r>
            <a:endParaRPr/>
          </a:p>
          <a:p>
            <a: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>
            <a:spLocks noGrp="1"/>
          </p:cNvSpPr>
          <p:nvPr>
            <p:ph type="ctrTitle"/>
          </p:nvPr>
        </p:nvSpPr>
        <p:spPr>
          <a:xfrm>
            <a:off x="834214" y="2126251"/>
            <a:ext cx="9144000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44000" tIns="45700" rIns="144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fr-CA"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body" idx="2"/>
          </p:nvPr>
        </p:nvSpPr>
        <p:spPr>
          <a:xfrm>
            <a:off x="9429726" y="4934222"/>
            <a:ext cx="1934958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fr-CA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</p:txBody>
      </p:sp>
      <p:sp>
        <p:nvSpPr>
          <p:cNvPr id="207" name="Google Shape;207;p19"/>
          <p:cNvSpPr>
            <a:spLocks noGrp="1"/>
          </p:cNvSpPr>
          <p:nvPr>
            <p:ph type="subTitle" idx="1"/>
          </p:nvPr>
        </p:nvSpPr>
        <p:spPr>
          <a:xfrm>
            <a:off x="1638299" y="3340189"/>
            <a:ext cx="9726385" cy="96270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44000" tIns="45700" rIns="144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fr-CA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Petit rappel</a:t>
            </a:r>
            <a:endParaRPr/>
          </a:p>
        </p:txBody>
      </p:sp>
      <p:pic>
        <p:nvPicPr>
          <p:cNvPr id="215" name="Google Shape;215;p20" descr="hadoopst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1106" y="1800506"/>
            <a:ext cx="9541420" cy="443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dit Spark? </a:t>
            </a:r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body" idx="2"/>
          </p:nvPr>
        </p:nvSpPr>
        <p:spPr>
          <a:xfrm>
            <a:off x="653266" y="1617196"/>
            <a:ext cx="10515600" cy="425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dit Spark? </a:t>
            </a:r>
            <a:b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 parallèle in-memory sous stéroïdes </a:t>
            </a:r>
            <a:b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Remplacement de MapReduce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Remplacement de Hive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Forte intégration dans l’écosystème Hadoop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APIs haut niveau inspirées de la </a:t>
            </a:r>
            <a:b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programmation fonctionnelle </a:t>
            </a:r>
            <a:endParaRPr/>
          </a:p>
          <a:p>
            <a: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Développement</a:t>
            </a:r>
            <a:b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Création en 2009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en 2014</a:t>
            </a:r>
            <a:endParaRPr/>
          </a:p>
        </p:txBody>
      </p:sp>
      <p:pic>
        <p:nvPicPr>
          <p:cNvPr id="224" name="Google Shape;224;p21" descr="spark-meetup-tchug-9-638.jpg"/>
          <p:cNvPicPr preferRelativeResize="0"/>
          <p:nvPr/>
        </p:nvPicPr>
        <p:blipFill rotWithShape="1">
          <a:blip r:embed="rId3">
            <a:alphaModFix/>
          </a:blip>
          <a:srcRect l="3495" t="8850"/>
          <a:stretch/>
        </p:blipFill>
        <p:spPr>
          <a:xfrm>
            <a:off x="6935764" y="2842369"/>
            <a:ext cx="4968954" cy="3523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CA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fr-CA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Écosystème</a:t>
            </a:r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body" idx="2"/>
          </p:nvPr>
        </p:nvSpPr>
        <p:spPr>
          <a:xfrm>
            <a:off x="838200" y="1793827"/>
            <a:ext cx="10515600" cy="425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Écosystème</a:t>
            </a:r>
            <a:br>
              <a:rPr lang="fr-CA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Langages de programmation</a:t>
            </a:r>
            <a:b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Codé en Scala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APIs pour Scala, Python, Java, </a:t>
            </a:r>
            <a:r>
              <a:rPr lang="fr-CA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C63F"/>
              </a:buClr>
              <a:buSzPts val="3000"/>
              <a:buFont typeface="Arial"/>
              <a:buChar char="|"/>
            </a:pPr>
            <a: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Notebooks</a:t>
            </a:r>
            <a:br>
              <a:rPr lang="fr-CA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Shell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Zeppelin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Char char="+"/>
            </a:pPr>
            <a:r>
              <a:rPr lang="fr-C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C63E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Widescreen</PresentationFormat>
  <Paragraphs>294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Lato</vt:lpstr>
      <vt:lpstr>Arial</vt:lpstr>
      <vt:lpstr>Lato Black</vt:lpstr>
      <vt:lpstr>Calibri</vt:lpstr>
      <vt:lpstr>Lato Light</vt:lpstr>
      <vt:lpstr>Noto Sans Symbols</vt:lpstr>
      <vt:lpstr>1_Thème Office</vt:lpstr>
      <vt:lpstr>2_Thème Office</vt:lpstr>
      <vt:lpstr>Wifi</vt:lpstr>
      <vt:lpstr> Microsoft hands-on lab</vt:lpstr>
      <vt:lpstr>Vos animateurs aujourd’hui</vt:lpstr>
      <vt:lpstr>agileDSS</vt:lpstr>
      <vt:lpstr>Agenda</vt:lpstr>
      <vt:lpstr>Spark </vt:lpstr>
      <vt:lpstr>Hadoop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Lab </vt:lpstr>
      <vt:lpstr>Agenda</vt:lpstr>
      <vt:lpstr>Sujet d’étude</vt:lpstr>
      <vt:lpstr>Sujet d’étude</vt:lpstr>
      <vt:lpstr>Téléchargement du Lab</vt:lpstr>
      <vt:lpstr>Références</vt:lpstr>
      <vt:lpstr>Lab</vt:lpstr>
      <vt:lpstr>agileDSS : votre partenaire Big Data</vt:lpstr>
      <vt:lpstr>PowerPoint Presentation</vt:lpstr>
      <vt:lpstr>Merci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cp:lastModifiedBy>Christophe</cp:lastModifiedBy>
  <cp:revision>1</cp:revision>
  <dcterms:modified xsi:type="dcterms:W3CDTF">2019-06-17T12:23:18Z</dcterms:modified>
</cp:coreProperties>
</file>