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slide" Target="slides/slide84.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10T14:40:24.911">
    <p:pos x="196" y="725"/>
    <p:text>From front-end developer's perspective, you'll need to distinguish between username conflict &amp; other scenario, for instance invalid username. 
Username conflict means that you need to prompt the user to use another username.
Invalid username might means other thing, for instance, username too short, username contains invalid ascii. 
Having a fine-grained status code can help the FED better distinguish between different scenarios.
I.e.
```
// client-side JS
res = call_api(username)
switch res.status
case 409:
alert("username conflict")
case 400:
alert("username contains invalid string")
case 401: // this is just an example
alert("permission deny")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a8771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97a8771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d6b225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d6b225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81954e4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81954e4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7d2fee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7d2fee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7f2d3c3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7f2d3c3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80e990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80e990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dac7ab7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dac7ab7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06585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06585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9b7c4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79b7c4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7e8d994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7e8d994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ecb9c3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ecb9c3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80b1d4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80b1d4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8b9a77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8b9a77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d8054b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d8054b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814b9047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814b9047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80652c4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80652c4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80e9906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80e9906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80652c4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80652c4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8f81615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8f81615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9f8cbe2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9f8cbe2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0b6640b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0b6640b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0652c4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0652c4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7a1388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7a1388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80b1d40b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80b1d40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7eae40c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7eae40c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eae40c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eae40c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7eae40c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7eae40c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7eae40c1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7eae40c1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7eae40c1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7eae40c1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7eae40c1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7eae40c1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7eae40c1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7eae40c1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7eae40c1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57eae40c1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81342b0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81342b0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7eae41c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7eae41c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7eae40c1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7eae40c1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d2feee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d2feee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d2feee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d2feee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7f2d3c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7f2d3c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7d2feee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7d2feee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7d2feeed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7d2feeed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ea3b82f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ea3b82f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ea3b82f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3ea3b82f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7eae40c1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7eae40c1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824ba062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824ba062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7f2d3c34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7f2d3c34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824ba062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5824ba062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5881342b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5881342b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efb3383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efb3383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824ba06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824ba06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7eae41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57eae41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efb3383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efb3383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efb3383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efb3383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4d0d65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e4d0d65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57eae41c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57eae41c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824ba06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824ba06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7eae41c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7eae41c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57eae41c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57eae41c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57eae41c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57eae41c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5a07050c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5a07050c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57eae41c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57eae41c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efb3383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2efb3383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824ba062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5824ba06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7d2feeed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7d2feeed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57eae41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57eae41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5824ba06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5824ba06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881342b0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881342b0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824ba062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824ba062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5881342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5881342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57eae41c1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57eae41c1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2efb3383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2efb3383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2efb3383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2efb3383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5824ba06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5824ba06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5824ba06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5824ba06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5824ba0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5824ba0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5824ba06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5824ba06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824ba06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5824ba06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8f884b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8f884b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7f2d3c3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7f2d3c3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5824ba062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5824ba062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824ba062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5824ba062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824ba062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824ba062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5808cc06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5808cc06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1565da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1565da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jquery/event_on.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nodejs.org/api/http.html#class-httpserver" TargetMode="External"/><Relationship Id="rId4" Type="http://schemas.openxmlformats.org/officeDocument/2006/relationships/hyperlink" Target="https://expressjs.com/en/guide/routing.html" TargetMode="External"/><Relationship Id="rId10" Type="http://schemas.openxmlformats.org/officeDocument/2006/relationships/hyperlink" Target="https://reflectoring.io/express-middleware/" TargetMode="External"/><Relationship Id="rId9" Type="http://schemas.openxmlformats.org/officeDocument/2006/relationships/hyperlink" Target="https://nodejs.org/en/docs/guides/anatomy-of-an-http-transaction" TargetMode="External"/><Relationship Id="rId5" Type="http://schemas.openxmlformats.org/officeDocument/2006/relationships/hyperlink" Target="https://expressjs.com/en/starter/basic-routing.html" TargetMode="External"/><Relationship Id="rId6" Type="http://schemas.openxmlformats.org/officeDocument/2006/relationships/hyperlink" Target="https://expressjs.com/en/guide/writing-middleware.html" TargetMode="External"/><Relationship Id="rId7" Type="http://schemas.openxmlformats.org/officeDocument/2006/relationships/hyperlink" Target="https://expressjs.com/en/api.html#app.use" TargetMode="External"/><Relationship Id="rId8" Type="http://schemas.openxmlformats.org/officeDocument/2006/relationships/hyperlink" Target="https://stackoverflow.com/questions/10695629/what-is-the-parameter-next-used-for-in-expre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conventionalcommits.org/en/v1.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expressjs.com/en/resources/middleware/session.html" TargetMode="External"/><Relationship Id="rId4" Type="http://schemas.openxmlformats.org/officeDocument/2006/relationships/hyperlink" Target="https://stackoverflow.com/questions/5010288/how-to-make-a-function-wait-until-a-callback-has-been-called-using-node-js" TargetMode="External"/><Relationship Id="rId5" Type="http://schemas.openxmlformats.org/officeDocument/2006/relationships/hyperlink" Target="https://jsfiddle.net/azetjL8g/" TargetMode="External"/><Relationship Id="rId6" Type="http://schemas.openxmlformats.org/officeDocument/2006/relationships/hyperlink" Target="https://jsfiddle.net/azetjL8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gressivecoder.com/how-to-create-a-nodejs-express-mvc-application/" TargetMode="External"/><Relationship Id="rId4" Type="http://schemas.openxmlformats.org/officeDocument/2006/relationships/hyperlink" Target="https://progressivecoder.com/nodejs-express-login-authentication-with-jwt-and-mysql/" TargetMode="External"/><Relationship Id="rId5" Type="http://schemas.openxmlformats.org/officeDocument/2006/relationships/hyperlink" Target="https://stackoverflow.com/questions/62456867/cannot-await-for-sqlite3-database-get-function-completion-in-node-js" TargetMode="External"/><Relationship Id="rId6" Type="http://schemas.openxmlformats.org/officeDocument/2006/relationships/hyperlink" Target="https://stackoverflow.com/questions/64372255/how-to-use-async-await-in-sqlite3-db-get-and-db-all" TargetMode="External"/><Relationship Id="rId7" Type="http://schemas.openxmlformats.org/officeDocument/2006/relationships/hyperlink" Target="https://www.npmjs.com/package/sqlite#exampl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stackoverflow.com/questions/45643005/why-is-this-undefined-in-this-class-metho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gressivecoder.com/how-to-create-a-nodejs-express-mvc-application/" TargetMode="External"/><Relationship Id="rId4" Type="http://schemas.openxmlformats.org/officeDocument/2006/relationships/hyperlink" Target="https://github.com/dashsaurabh/node-express-mvc-demo/tree/master" TargetMode="External"/><Relationship Id="rId5" Type="http://schemas.openxmlformats.org/officeDocument/2006/relationships/hyperlink" Target="https://www.geeksforgeeks.org/session-vs-token-based-authentication/" TargetMode="External"/><Relationship Id="rId6" Type="http://schemas.openxmlformats.org/officeDocument/2006/relationships/hyperlink" Target="https://hackernoon.com/using-session-cookies-vs-jwt-for-authentication-sd2v3vc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ckoverflow.com/questions/19889552/how-to-access-express-session-memorystore-via-socket-io-objects" TargetMode="External"/><Relationship Id="rId4" Type="http://schemas.openxmlformats.org/officeDocument/2006/relationships/hyperlink" Target="https://stackoverflow.com/questions/24887175/unable-to-get-session-from-session-store" TargetMode="External"/><Relationship Id="rId5" Type="http://schemas.openxmlformats.org/officeDocument/2006/relationships/hyperlink" Target="https://www.section.io/engineering-education/session-management-in-nodejs-using-expressjs-and-express-session/" TargetMode="External"/><Relationship Id="rId6" Type="http://schemas.openxmlformats.org/officeDocument/2006/relationships/hyperlink" Target="https://expressjs.com/en/resources/middleware/session.html" TargetMode="External"/><Relationship Id="rId7" Type="http://schemas.openxmlformats.org/officeDocument/2006/relationships/hyperlink" Target="https://www.danielbaulig.de/socket-ioexpres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stackoverflow.com/questions/7172784/how-do-i-post-json-data-with-curl" TargetMode="External"/><Relationship Id="rId4" Type="http://schemas.openxmlformats.org/officeDocument/2006/relationships/hyperlink" Target="https://www.npmjs.com/package/sqlite3" TargetMode="External"/><Relationship Id="rId5" Type="http://schemas.openxmlformats.org/officeDocument/2006/relationships/hyperlink" Target="https://www.npmjs.com/package/sqlite3?activeTab=readme" TargetMode="External"/><Relationship Id="rId6" Type="http://schemas.openxmlformats.org/officeDocument/2006/relationships/hyperlink" Target="https://expressjs.com/en/starter/basic-routing.html" TargetMode="External"/><Relationship Id="rId7" Type="http://schemas.openxmlformats.org/officeDocument/2006/relationships/hyperlink" Target="https://database.guide/5-ways-to-run-sql-script-from-file-sqli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w3schools.com/js/js_ajax_intro.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comments" Target="../comments/comment1.xml"/><Relationship Id="rId4" Type="http://schemas.openxmlformats.org/officeDocument/2006/relationships/hyperlink" Target="https://www.restapitutorial.com/lessons/httpmethods.html#:~:text=The%20primary%20or%20most%2Dcommonly,or%20CRUD)%20operations%2C%20respectively." TargetMode="External"/><Relationship Id="rId5" Type="http://schemas.openxmlformats.org/officeDocument/2006/relationships/hyperlink" Target="https://developer.mozilla.org/en-US/docs/Web/HTTP/Status#client_error_respons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restapitutorial.com/lessons/httpmethods.html#:~:text=The%20primary%20or%20most%2Dcommonly,or%20CRUD)%20operations%2C%20respectively." TargetMode="External"/><Relationship Id="rId4" Type="http://schemas.openxmlformats.org/officeDocument/2006/relationships/hyperlink" Target="https://developer.mozilla.org/en-US/docs/Web/HTTP/Status#client_error_responses" TargetMode="External"/><Relationship Id="rId5" Type="http://schemas.openxmlformats.org/officeDocument/2006/relationships/hyperlink" Target="https://developer.mozilla.org/en-US/docs/Web/HTTP/Status#client_error_respons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restapitutorial.com/lessons/httpmethods.html#:~:text=The%20primary%20or%20most%2Dcommonly,or%20CRUD)%20operations%2C%20respectivel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codesandbox.io/s/eqg3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htsicpp.blogspot.com/2014/08/introducing-how-to-solve-it-cpp.html" TargetMode="External"/><Relationship Id="rId4" Type="http://schemas.openxmlformats.org/officeDocument/2006/relationships/hyperlink" Target="http://htsicpp.blogspot.com/2014/08/inner-product-round-1.html" TargetMode="External"/><Relationship Id="rId5" Type="http://schemas.openxmlformats.org/officeDocument/2006/relationships/hyperlink" Target="https://en.wikipedia.org/wiki/Composition_over_inheritance#:~:text=Composition%20over%20inheritance%20(or%20composite,from%20a%20base%20or%20parent" TargetMode="External"/><Relationship Id="rId6" Type="http://schemas.openxmlformats.org/officeDocument/2006/relationships/hyperlink" Target="http://htsicpp.blogspot.com/2016/05/design-overloading-vs-dynamic-binding.html" TargetMode="External"/><Relationship Id="rId7" Type="http://schemas.openxmlformats.org/officeDocument/2006/relationships/hyperlink" Target="https://en.wikipedia.org/wiki/SOLID" TargetMode="External"/><Relationship Id="rId8" Type="http://schemas.openxmlformats.org/officeDocument/2006/relationships/hyperlink" Target="https://teddy-chen-tw.blogspot.com/2014/04/solid.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vinaysahni.com/best-practices-for-a-pragmatic-restful-api"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npmjs.com/package/jsonwebtoken" TargetMode="External"/><Relationship Id="rId4" Type="http://schemas.openxmlformats.org/officeDocument/2006/relationships/hyperlink" Target="https://www.w3schools.com/js/js_cookies.asp" TargetMode="External"/><Relationship Id="rId5" Type="http://schemas.openxmlformats.org/officeDocument/2006/relationships/hyperlink" Target="https://www.npmjs.com/package/express-sess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expressjs.com/en/guide/using-middleware.html#middleware.router" TargetMode="External"/><Relationship Id="rId4" Type="http://schemas.openxmlformats.org/officeDocument/2006/relationships/hyperlink" Target="https://www.npmjs.com/package/joi"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refactoring.guru/design-patterns/chain-of-responsibilit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prettier.io/" TargetMode="External"/><Relationship Id="rId4" Type="http://schemas.openxmlformats.org/officeDocument/2006/relationships/hyperlink" Target="https://levelup.gitconnected.com/how-to-format-all-files-in-a-directory-with-prettier-5f0ff5f4ffb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jestjs.io/docs/getting-star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jestjs.io/docs/setup-teardow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render.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digitalocean.com/community/tutorials/dao-design-patter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docker.com/" TargetMode="External"/><Relationship Id="rId4" Type="http://schemas.openxmlformats.org/officeDocument/2006/relationships/hyperlink" Target="https://www.mongodb.com/developer/languages/javascript/mongoose-versus-nodejs-driver/" TargetMode="External"/><Relationship Id="rId5" Type="http://schemas.openxmlformats.org/officeDocument/2006/relationships/hyperlink" Target="https://www.mongodb.com/docs/drivers/node/curren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geeksforgeeks.org/unified-modeling-language-uml-sequence-diagrams/" TargetMode="External"/><Relationship Id="rId4" Type="http://schemas.openxmlformats.org/officeDocument/2006/relationships/hyperlink" Target="https://www.geeksforgeeks.org/unified-modeling-language-uml-sequence-diagram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blog.logrocket.com/product-management/what-is-a-use-case-template-how-to-write/" TargetMode="External"/><Relationship Id="rId4" Type="http://schemas.openxmlformats.org/officeDocument/2006/relationships/hyperlink" Target="https://balsamiq.com/" TargetMode="External"/><Relationship Id="rId5" Type="http://schemas.openxmlformats.org/officeDocument/2006/relationships/hyperlink" Target="https://drive.google.com/file/d/1MgT1WwLY-4Zu2Pw_-lfXUqpHbXZdL9nX/view"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www.oreilly.com/library/view/designing-data-intensive-applications/9781491903063/"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https://www.w3schools.com/sql/sql_injection.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expressjs/express/blob/master/examples/auth/index.js"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socket.io/get-started/private-messaging-part-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www.youtube.com/watch?v=SVnpp_OY4_E" TargetMode="External"/><Relationship Id="rId4" Type="http://schemas.openxmlformats.org/officeDocument/2006/relationships/hyperlink" Target="https://www.section.io/engineering-education/nodejs-app-express-generator/" TargetMode="External"/><Relationship Id="rId10" Type="http://schemas.openxmlformats.org/officeDocument/2006/relationships/hyperlink" Target="https://www.educative.io/answers/what-is-a-view-engine-in-expressjs" TargetMode="External"/><Relationship Id="rId9" Type="http://schemas.openxmlformats.org/officeDocument/2006/relationships/hyperlink" Target="https://www.digitalocean.com/community/tutorials/nodejs-express-template-engines#what-template-engines-should-i-use" TargetMode="External"/><Relationship Id="rId5" Type="http://schemas.openxmlformats.org/officeDocument/2006/relationships/hyperlink" Target="https://www.w3schools.com/jsref/" TargetMode="External"/><Relationship Id="rId6" Type="http://schemas.openxmlformats.org/officeDocument/2006/relationships/hyperlink" Target="https://www.w3schools.com/js/" TargetMode="External"/><Relationship Id="rId7" Type="http://schemas.openxmlformats.org/officeDocument/2006/relationships/hyperlink" Target="https://expressjs.com/en/starter/installing.html" TargetMode="External"/><Relationship Id="rId8" Type="http://schemas.openxmlformats.org/officeDocument/2006/relationships/hyperlink" Target="https://socket.io/get-started/chat"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pugjs.org/api/getting-started.html" TargetMode="External"/><Relationship Id="rId4" Type="http://schemas.openxmlformats.org/officeDocument/2006/relationships/hyperlink" Target="https://www.freecodecamp.org/news/simple-chat-application-in-node-js-using-express-mongoose-and-socket-io-ee62d94f5804/" TargetMode="External"/><Relationship Id="rId5" Type="http://schemas.openxmlformats.org/officeDocument/2006/relationships/hyperlink" Target="https://www.w3schools.com/jquery/jquery_syntax.asp" TargetMode="External"/><Relationship Id="rId6" Type="http://schemas.openxmlformats.org/officeDocument/2006/relationships/hyperlink" Target="https://www.youtube.com/watch?v=duKr29QU5ZI"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www.digitalocean.com/community/tutorials/how-to-use-sqlite-with-node-js-on-ubuntu-22-0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 Room</a:t>
            </a:r>
            <a:endParaRPr/>
          </a:p>
          <a:p>
            <a:pPr indent="0" lvl="0" marL="0" rtl="0" algn="ctr">
              <a:spcBef>
                <a:spcPts val="0"/>
              </a:spcBef>
              <a:spcAft>
                <a:spcPts val="0"/>
              </a:spcAft>
              <a:buNone/>
            </a:pPr>
            <a:r>
              <a:rPr lang="en"/>
              <a:t>Javascript Full Stack</a:t>
            </a:r>
            <a:endParaRPr/>
          </a:p>
        </p:txBody>
      </p:sp>
      <p:sp>
        <p:nvSpPr>
          <p:cNvPr id="55" name="Google Shape;55;p13"/>
          <p:cNvSpPr txBox="1"/>
          <p:nvPr>
            <p:ph idx="1" type="subTitle"/>
          </p:nvPr>
        </p:nvSpPr>
        <p:spPr>
          <a:xfrm>
            <a:off x="311700" y="30235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t>Software Engineering Crash Course</a:t>
            </a:r>
            <a:endParaRPr sz="3200"/>
          </a:p>
          <a:p>
            <a:pPr indent="0" lvl="0" marL="0" rtl="0" algn="ctr">
              <a:spcBef>
                <a:spcPts val="0"/>
              </a:spcBef>
              <a:spcAft>
                <a:spcPts val="0"/>
              </a:spcAft>
              <a:buClr>
                <a:schemeClr val="dk1"/>
              </a:buClr>
              <a:buSzPts val="1100"/>
              <a:buFont typeface="Arial"/>
              <a:buNone/>
            </a:pPr>
            <a:r>
              <a:t/>
            </a:r>
            <a:endParaRPr sz="3200"/>
          </a:p>
          <a:p>
            <a:pPr indent="0" lvl="0" marL="0" rtl="0" algn="ctr">
              <a:spcBef>
                <a:spcPts val="0"/>
              </a:spcBef>
              <a:spcAft>
                <a:spcPts val="0"/>
              </a:spcAft>
              <a:buNone/>
            </a:pPr>
            <a:r>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7/16 Sun.</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feat: css fixed navigation bar.</a:t>
            </a:r>
            <a:endParaRPr/>
          </a:p>
          <a:p>
            <a:pPr indent="-342900" lvl="0" marL="457200" rtl="0" algn="l">
              <a:spcBef>
                <a:spcPts val="0"/>
              </a:spcBef>
              <a:spcAft>
                <a:spcPts val="0"/>
              </a:spcAft>
              <a:buSzPts val="1800"/>
              <a:buChar char="●"/>
            </a:pPr>
            <a:r>
              <a:rPr lang="en"/>
              <a:t>feat: css: send button navigation bar.</a:t>
            </a:r>
            <a:endParaRPr/>
          </a:p>
          <a:p>
            <a:pPr indent="-342900" lvl="0" marL="457200" rtl="0" algn="l">
              <a:spcBef>
                <a:spcPts val="0"/>
              </a:spcBef>
              <a:spcAft>
                <a:spcPts val="0"/>
              </a:spcAft>
              <a:buSzPts val="1800"/>
              <a:buChar char="●"/>
            </a:pPr>
            <a:r>
              <a:rPr lang="en"/>
              <a:t>feat: css login page.</a:t>
            </a:r>
            <a:endParaRPr/>
          </a:p>
          <a:p>
            <a:pPr indent="-342900" lvl="0" marL="457200" rtl="0" algn="l">
              <a:spcBef>
                <a:spcPts val="0"/>
              </a:spcBef>
              <a:spcAft>
                <a:spcPts val="0"/>
              </a:spcAft>
              <a:buSzPts val="1800"/>
              <a:buChar char="●"/>
            </a:pPr>
            <a:r>
              <a:rPr lang="en"/>
              <a:t>jQuery To Replace onclick()</a:t>
            </a:r>
            <a:endParaRPr/>
          </a:p>
          <a:p>
            <a:pPr indent="-317500" lvl="1" marL="914400" rtl="0" algn="l">
              <a:spcBef>
                <a:spcPts val="0"/>
              </a:spcBef>
              <a:spcAft>
                <a:spcPts val="0"/>
              </a:spcAft>
              <a:buSzPts val="1400"/>
              <a:buChar char="○"/>
            </a:pPr>
            <a:r>
              <a:rPr lang="en"/>
              <a:t>Quote, “The problem with the DOM element properties method is that only one event handler can be bound to an element per event.”, unquote.</a:t>
            </a:r>
            <a:endParaRPr/>
          </a:p>
          <a:p>
            <a:pPr indent="-317500" lvl="1" marL="914400" rtl="0" algn="l">
              <a:spcBef>
                <a:spcPts val="0"/>
              </a:spcBef>
              <a:spcAft>
                <a:spcPts val="0"/>
              </a:spcAft>
              <a:buSzPts val="1400"/>
              <a:buChar char="○"/>
            </a:pPr>
            <a:r>
              <a:rPr lang="en"/>
              <a:t>Attach Multiple Events, Examples:</a:t>
            </a:r>
            <a:endParaRPr/>
          </a:p>
          <a:p>
            <a:pPr indent="-317500" lvl="1" marL="914400" rtl="0" algn="l">
              <a:spcBef>
                <a:spcPts val="0"/>
              </a:spcBef>
              <a:spcAft>
                <a:spcPts val="0"/>
              </a:spcAft>
              <a:buSzPts val="1400"/>
              <a:buChar char="○"/>
            </a:pPr>
            <a:r>
              <a:rPr lang="en" u="sng">
                <a:solidFill>
                  <a:schemeClr val="hlink"/>
                </a:solidFill>
                <a:hlinkClick r:id="rId3"/>
              </a:rPr>
              <a:t>https://www.w3schools.com/jquery/event_on.asp</a:t>
            </a:r>
            <a:endParaRPr/>
          </a:p>
          <a:p>
            <a:pPr indent="-342900" lvl="0" marL="457200" rtl="0" algn="l">
              <a:spcBef>
                <a:spcPts val="0"/>
              </a:spcBef>
              <a:spcAft>
                <a:spcPts val="0"/>
              </a:spcAft>
              <a:buSzPts val="1800"/>
              <a:buChar char="●"/>
            </a:pPr>
            <a:r>
              <a:rPr lang="en"/>
              <a:t>Finished FSE Requirements.</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Code Review.</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7/31 Mon.</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Deployed to render.com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8/9~8/11 Wed~Fri.</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change SQL with "select … from … where …"</a:t>
            </a:r>
            <a:endParaRPr/>
          </a:p>
          <a:p>
            <a:pPr indent="-342900" lvl="0" marL="457200" rtl="0" algn="l">
              <a:spcBef>
                <a:spcPts val="0"/>
              </a:spcBef>
              <a:spcAft>
                <a:spcPts val="0"/>
              </a:spcAft>
              <a:buSzPts val="1800"/>
              <a:buChar char="●"/>
            </a:pPr>
            <a:r>
              <a:rPr lang="en"/>
              <a:t>use try await</a:t>
            </a:r>
            <a:endParaRPr/>
          </a:p>
          <a:p>
            <a:pPr indent="-342900" lvl="0" marL="457200" rtl="0" algn="l">
              <a:spcBef>
                <a:spcPts val="0"/>
              </a:spcBef>
              <a:spcAft>
                <a:spcPts val="0"/>
              </a:spcAft>
              <a:buSzPts val="1800"/>
              <a:buChar char="●"/>
            </a:pPr>
            <a:r>
              <a:rPr lang="en"/>
              <a:t>MVC.</a:t>
            </a:r>
            <a:endParaRPr/>
          </a:p>
          <a:p>
            <a:pPr indent="-342900" lvl="0" marL="457200" rtl="0" algn="l">
              <a:spcBef>
                <a:spcPts val="0"/>
              </a:spcBef>
              <a:spcAft>
                <a:spcPts val="0"/>
              </a:spcAft>
              <a:buSzPts val="1800"/>
              <a:buChar char="●"/>
            </a:pPr>
            <a:r>
              <a:rPr lang="en"/>
              <a:t>Router-level middleware.</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8/12 Sat.</a:t>
            </a:r>
            <a:endParaRPr/>
          </a:p>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Discussion: To solve the “this” binding problem when router mounts middleware, discussed Singleton.</a:t>
            </a:r>
            <a:endParaRPr/>
          </a:p>
          <a:p>
            <a:pPr indent="-342900" lvl="0" marL="457200" rtl="0" algn="l">
              <a:spcBef>
                <a:spcPts val="0"/>
              </a:spcBef>
              <a:spcAft>
                <a:spcPts val="0"/>
              </a:spcAft>
              <a:buSzPts val="1800"/>
              <a:buChar char="●"/>
            </a:pPr>
            <a:r>
              <a:rPr lang="en"/>
              <a:t>Discussion: </a:t>
            </a:r>
            <a:r>
              <a:rPr lang="en"/>
              <a:t>To solve the module export / import order problem, discuessed Singleton instance getter.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8/13 Sun.</a:t>
            </a:r>
            <a:endParaRPr/>
          </a:p>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refactor: </a:t>
            </a:r>
            <a:r>
              <a:rPr lang="en"/>
              <a:t>To solve the “this” binding problem when router mounts middleware, used Singleton.</a:t>
            </a:r>
            <a:endParaRPr/>
          </a:p>
          <a:p>
            <a:pPr indent="-342900" lvl="0" marL="457200" rtl="0" algn="l">
              <a:spcBef>
                <a:spcPts val="0"/>
              </a:spcBef>
              <a:spcAft>
                <a:spcPts val="0"/>
              </a:spcAft>
              <a:buSzPts val="1800"/>
              <a:buChar char="●"/>
            </a:pPr>
            <a:r>
              <a:rPr lang="en"/>
              <a:t>refactor: To solve the module export / import order problem, used Singleton instance getter.</a:t>
            </a:r>
            <a:endParaRPr/>
          </a:p>
          <a:p>
            <a:pPr indent="-342900" lvl="0" marL="457200" rtl="0" algn="l">
              <a:spcBef>
                <a:spcPts val="0"/>
              </a:spcBef>
              <a:spcAft>
                <a:spcPts val="0"/>
              </a:spcAft>
              <a:buSzPts val="1800"/>
              <a:buChar char="●"/>
            </a:pPr>
            <a:r>
              <a:rPr lang="en"/>
              <a:t>refactor: Network Servers (express, socket.io, http) to a Module.</a:t>
            </a:r>
            <a:endParaRPr/>
          </a:p>
          <a:p>
            <a:pPr indent="-317500" lvl="1" marL="914400" rtl="0" algn="l">
              <a:spcBef>
                <a:spcPts val="0"/>
              </a:spcBef>
              <a:spcAft>
                <a:spcPts val="0"/>
              </a:spcAft>
              <a:buSzPts val="1400"/>
              <a:buChar char="○"/>
            </a:pPr>
            <a:r>
              <a:rPr lang="en"/>
              <a:t>Then export them with Singleton instance getters.</a:t>
            </a:r>
            <a:endParaRPr/>
          </a:p>
          <a:p>
            <a:pPr indent="-342900" lvl="0" marL="457200" rtl="0" algn="l">
              <a:spcBef>
                <a:spcPts val="0"/>
              </a:spcBef>
              <a:spcAft>
                <a:spcPts val="0"/>
              </a:spcAft>
              <a:buSzPts val="1800"/>
              <a:buChar char="●"/>
            </a:pPr>
            <a:r>
              <a:rPr lang="en"/>
              <a:t>refactor: Root-Level Middleware.</a:t>
            </a:r>
            <a:endParaRPr/>
          </a:p>
          <a:p>
            <a:pPr indent="-342900" lvl="0" marL="457200" rtl="0" algn="l">
              <a:spcBef>
                <a:spcPts val="0"/>
              </a:spcBef>
              <a:spcAft>
                <a:spcPts val="0"/>
              </a:spcAft>
              <a:buSzPts val="1800"/>
              <a:buChar char="●"/>
            </a:pPr>
            <a:r>
              <a:rPr lang="en"/>
              <a:t>Design Doc: Private Messaging Design Doc</a:t>
            </a:r>
            <a:endParaRPr/>
          </a:p>
          <a:p>
            <a:pPr indent="-342900" lvl="0" marL="457200" rtl="0" algn="l">
              <a:spcBef>
                <a:spcPts val="0"/>
              </a:spcBef>
              <a:spcAft>
                <a:spcPts val="0"/>
              </a:spcAft>
              <a:buSzPts val="1800"/>
              <a:buChar char="●"/>
            </a:pPr>
            <a:r>
              <a:rPr lang="en"/>
              <a:t>refactor: MVC message naming</a:t>
            </a:r>
            <a:endParaRPr/>
          </a:p>
          <a:p>
            <a:pPr indent="-342900" lvl="0" marL="457200" rtl="0" algn="l">
              <a:spcBef>
                <a:spcPts val="0"/>
              </a:spcBef>
              <a:spcAft>
                <a:spcPts val="0"/>
              </a:spcAft>
              <a:buSzPts val="1800"/>
              <a:buChar char="●"/>
            </a:pPr>
            <a:r>
              <a:rPr lang="en"/>
              <a:t>feat: </a:t>
            </a:r>
            <a:r>
              <a:rPr lang="en"/>
              <a:t>implemented</a:t>
            </a:r>
            <a:r>
              <a:rPr lang="en"/>
              <a:t> rooms MVC model &amp; SQL.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8/14 Mon.</a:t>
            </a:r>
            <a:endParaRPr/>
          </a:p>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 RESTful API GET POST /rooms</a:t>
            </a:r>
            <a:endParaRPr/>
          </a:p>
          <a:p>
            <a:pPr indent="-342900" lvl="0" marL="457200" rtl="0" algn="l">
              <a:spcBef>
                <a:spcPts val="0"/>
              </a:spcBef>
              <a:spcAft>
                <a:spcPts val="0"/>
              </a:spcAft>
              <a:buSzPts val="1800"/>
              <a:buChar char="●"/>
            </a:pPr>
            <a:r>
              <a:rPr lang="en"/>
              <a:t>fix: module dependency cycle</a:t>
            </a:r>
            <a:endParaRPr/>
          </a:p>
          <a:p>
            <a:pPr indent="-317500" lvl="1" marL="914400" rtl="0" algn="l">
              <a:spcBef>
                <a:spcPts val="0"/>
              </a:spcBef>
              <a:spcAft>
                <a:spcPts val="0"/>
              </a:spcAft>
              <a:buSzPts val="1400"/>
              <a:buChar char="○"/>
            </a:pPr>
            <a:r>
              <a:rPr lang="en"/>
              <a:t>for user_model &amp; room_model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8/15 Tue.</a:t>
            </a:r>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 RESTful API GET POST /messages by socket.io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8/24 Thur.</a:t>
            </a:r>
            <a:endParaRPr/>
          </a:p>
          <a:p>
            <a:pPr indent="0" lvl="0" marL="0" rtl="0" algn="l">
              <a:spcBef>
                <a:spcPts val="0"/>
              </a:spcBef>
              <a:spcAft>
                <a:spcPts val="0"/>
              </a:spcAft>
              <a:buNone/>
            </a:pPr>
            <a:r>
              <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doc: write design doc for a new private messaging &amp; its socket.io design &amp; way of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8/25 Fri.</a:t>
            </a:r>
            <a:endParaRPr/>
          </a:p>
          <a:p>
            <a:pPr indent="0" lvl="0" marL="0" rtl="0" algn="l">
              <a:spcBef>
                <a:spcPts val="0"/>
              </a:spcBef>
              <a:spcAft>
                <a:spcPts val="0"/>
              </a:spcAft>
              <a:buNone/>
            </a:pPr>
            <a:r>
              <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 remove remove old private messaging design</a:t>
            </a:r>
            <a:endParaRPr/>
          </a:p>
          <a:p>
            <a:pPr indent="-342900" lvl="0" marL="457200" rtl="0" algn="l">
              <a:spcBef>
                <a:spcPts val="0"/>
              </a:spcBef>
              <a:spcAft>
                <a:spcPts val="0"/>
              </a:spcAft>
              <a:buSzPts val="1800"/>
              <a:buChar char="●"/>
            </a:pPr>
            <a:r>
              <a:rPr lang="en"/>
              <a:t>chore: html textarea to replace input</a:t>
            </a:r>
            <a:endParaRPr/>
          </a:p>
          <a:p>
            <a:pPr indent="-342900" lvl="0" marL="457200" rtl="0" algn="l">
              <a:spcBef>
                <a:spcPts val="0"/>
              </a:spcBef>
              <a:spcAft>
                <a:spcPts val="0"/>
              </a:spcAft>
              <a:buSzPts val="1800"/>
              <a:buChar char="●"/>
            </a:pPr>
            <a:r>
              <a:rPr lang="en"/>
              <a:t>feat: each chat room has its own URL</a:t>
            </a:r>
            <a:endParaRPr/>
          </a:p>
          <a:p>
            <a:pPr indent="-342900" lvl="0" marL="457200" rtl="0" algn="l">
              <a:spcBef>
                <a:spcPts val="0"/>
              </a:spcBef>
              <a:spcAft>
                <a:spcPts val="0"/>
              </a:spcAft>
              <a:buSzPts val="1800"/>
              <a:buChar char="●"/>
            </a:pPr>
            <a:r>
              <a:rPr lang="en"/>
              <a:t>feat: room selection html css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8/26 Sat.</a:t>
            </a:r>
            <a:endParaRPr/>
          </a:p>
          <a:p>
            <a:pPr indent="0" lvl="0" marL="0" rtl="0" algn="l">
              <a:spcBef>
                <a:spcPts val="0"/>
              </a:spcBef>
              <a:spcAft>
                <a:spcPts val="0"/>
              </a:spcAft>
              <a:buNone/>
            </a:pPr>
            <a:r>
              <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 room selection frontend</a:t>
            </a:r>
            <a:endParaRPr/>
          </a:p>
          <a:p>
            <a:pPr indent="-342900" lvl="0" marL="457200" rtl="0" algn="l">
              <a:spcBef>
                <a:spcPts val="0"/>
              </a:spcBef>
              <a:spcAft>
                <a:spcPts val="0"/>
              </a:spcAft>
              <a:buSzPts val="1800"/>
              <a:buChar char="●"/>
            </a:pPr>
            <a:r>
              <a:rPr lang="en"/>
              <a:t>feat: after login, redirect to room selection page.</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Deadline:</a:t>
            </a:r>
            <a:endParaRPr/>
          </a:p>
          <a:p>
            <a:pPr indent="-317500" lvl="1" marL="914400" rtl="0" algn="l">
              <a:spcBef>
                <a:spcPts val="0"/>
              </a:spcBef>
              <a:spcAft>
                <a:spcPts val="0"/>
              </a:spcAft>
              <a:buSzPts val="1400"/>
              <a:buChar char="○"/>
            </a:pPr>
            <a:r>
              <a:rPr lang="en"/>
              <a:t>Deadline: 7/11 Tue.</a:t>
            </a:r>
            <a:endParaRPr/>
          </a:p>
          <a:p>
            <a:pPr indent="-342900" lvl="0" marL="457200" rtl="0" algn="l">
              <a:spcBef>
                <a:spcPts val="0"/>
              </a:spcBef>
              <a:spcAft>
                <a:spcPts val="0"/>
              </a:spcAft>
              <a:buSzPts val="1800"/>
              <a:buChar char="●"/>
            </a:pPr>
            <a:r>
              <a:rPr lang="en"/>
              <a:t>Penalty:</a:t>
            </a:r>
            <a:endParaRPr/>
          </a:p>
          <a:p>
            <a:pPr indent="-317500" lvl="1" marL="914400" rtl="0" algn="l">
              <a:spcBef>
                <a:spcPts val="0"/>
              </a:spcBef>
              <a:spcAft>
                <a:spcPts val="0"/>
              </a:spcAft>
              <a:buSzPts val="1400"/>
              <a:buChar char="○"/>
            </a:pPr>
            <a:r>
              <a:rPr lang="en"/>
              <a:t>Penalty for ha</a:t>
            </a:r>
            <a:r>
              <a:rPr lang="en"/>
              <a:t>rd deadline: 1 coffee + 2 week leetcode study plan.</a:t>
            </a:r>
            <a:endParaRPr/>
          </a:p>
          <a:p>
            <a:pPr indent="-317500" lvl="1" marL="914400" rtl="0" algn="l">
              <a:spcBef>
                <a:spcPts val="0"/>
              </a:spcBef>
              <a:spcAft>
                <a:spcPts val="0"/>
              </a:spcAft>
              <a:buSzPts val="1400"/>
              <a:buChar char="○"/>
            </a:pPr>
            <a:r>
              <a:rPr lang="en"/>
              <a:t>For each late day, additional penalty +1 coffee.</a:t>
            </a:r>
            <a:endParaRPr/>
          </a:p>
          <a:p>
            <a:pPr indent="-342900" lvl="0" marL="457200" rtl="0" algn="l">
              <a:spcBef>
                <a:spcPts val="0"/>
              </a:spcBef>
              <a:spcAft>
                <a:spcPts val="0"/>
              </a:spcAft>
              <a:buSzPts val="1800"/>
              <a:buChar char="●"/>
            </a:pPr>
            <a:r>
              <a:rPr lang="en"/>
              <a:t>Started on 7/5 Wed.</a:t>
            </a:r>
            <a:endParaRPr/>
          </a:p>
          <a:p>
            <a:pPr indent="-342900" lvl="0" marL="457200" rtl="0" algn="l">
              <a:spcBef>
                <a:spcPts val="0"/>
              </a:spcBef>
              <a:spcAft>
                <a:spcPts val="0"/>
              </a:spcAft>
              <a:buSzPts val="1800"/>
              <a:buChar char="●"/>
            </a:pPr>
            <a:r>
              <a:rPr lang="en"/>
              <a:t>Break On 7/12 Wed. &amp; 7/13 Thur.</a:t>
            </a:r>
            <a:endParaRPr/>
          </a:p>
          <a:p>
            <a:pPr indent="-342900" lvl="0" marL="457200" rtl="0" algn="l">
              <a:spcBef>
                <a:spcPts val="0"/>
              </a:spcBef>
              <a:spcAft>
                <a:spcPts val="0"/>
              </a:spcAft>
              <a:buSzPts val="1800"/>
              <a:buChar char="●"/>
            </a:pPr>
            <a:r>
              <a:rPr lang="en"/>
              <a:t>Finished FSE Requirements, Demo, Code Review on 7/16 Sun.</a:t>
            </a:r>
            <a:endParaRPr/>
          </a:p>
          <a:p>
            <a:pPr indent="-342900" lvl="0" marL="457200" rtl="0" algn="l">
              <a:spcBef>
                <a:spcPts val="0"/>
              </a:spcBef>
              <a:spcAft>
                <a:spcPts val="0"/>
              </a:spcAft>
              <a:buSzPts val="1800"/>
              <a:buChar char="●"/>
            </a:pPr>
            <a:r>
              <a:rPr lang="en"/>
              <a:t>Further Extension on 8/9 Wed.</a:t>
            </a:r>
            <a:endParaRPr/>
          </a:p>
          <a:p>
            <a:pPr indent="-342900" lvl="0" marL="457200" rtl="0" algn="l">
              <a:spcBef>
                <a:spcPts val="0"/>
              </a:spcBef>
              <a:spcAft>
                <a:spcPts val="0"/>
              </a:spcAft>
              <a:buSzPts val="1800"/>
              <a:buChar char="●"/>
            </a:pPr>
            <a:r>
              <a:rPr lang="en"/>
              <a:t>Finished Private Messaging with Summary on 8/28 Mon.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8/27 Sun.</a:t>
            </a:r>
            <a:endParaRPr/>
          </a:p>
          <a:p>
            <a:pPr indent="0" lvl="0" marL="0" rtl="0" algn="l">
              <a:spcBef>
                <a:spcPts val="0"/>
              </a:spcBef>
              <a:spcAft>
                <a:spcPts val="0"/>
              </a:spcAft>
              <a:buNone/>
            </a:pPr>
            <a:r>
              <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 room creation html</a:t>
            </a:r>
            <a:endParaRPr/>
          </a:p>
          <a:p>
            <a:pPr indent="-342900" lvl="0" marL="457200" rtl="0" algn="l">
              <a:spcBef>
                <a:spcPts val="0"/>
              </a:spcBef>
              <a:spcAft>
                <a:spcPts val="0"/>
              </a:spcAft>
              <a:buSzPts val="1800"/>
              <a:buChar char="●"/>
            </a:pPr>
            <a:r>
              <a:rPr lang="en"/>
              <a:t>feat: room creation frontend</a:t>
            </a:r>
            <a:endParaRPr/>
          </a:p>
          <a:p>
            <a:pPr indent="-342900" lvl="0" marL="457200" rtl="0" algn="l">
              <a:spcBef>
                <a:spcPts val="0"/>
              </a:spcBef>
              <a:spcAft>
                <a:spcPts val="0"/>
              </a:spcAft>
              <a:buSzPts val="1800"/>
              <a:buChar char="●"/>
            </a:pPr>
            <a:r>
              <a:rPr lang="en"/>
              <a:t>feat: room selection page button in chat room</a:t>
            </a:r>
            <a:endParaRPr/>
          </a:p>
          <a:p>
            <a:pPr indent="-342900" lvl="0" marL="457200" rtl="0" algn="l">
              <a:spcBef>
                <a:spcPts val="0"/>
              </a:spcBef>
              <a:spcAft>
                <a:spcPts val="0"/>
              </a:spcAft>
              <a:buSzPts val="1800"/>
              <a:buChar char="●"/>
            </a:pPr>
            <a:r>
              <a:rPr lang="en"/>
              <a:t>fix: post rooms duplicate usernames</a:t>
            </a:r>
            <a:endParaRPr/>
          </a:p>
          <a:p>
            <a:pPr indent="-342900" lvl="0" marL="457200" rtl="0" algn="l">
              <a:spcBef>
                <a:spcPts val="0"/>
              </a:spcBef>
              <a:spcAft>
                <a:spcPts val="0"/>
              </a:spcAft>
              <a:buSzPts val="1800"/>
              <a:buChar char="●"/>
            </a:pPr>
            <a:r>
              <a:rPr lang="en"/>
              <a:t>feat: reload selection page when create rooms</a:t>
            </a:r>
            <a:endParaRPr/>
          </a:p>
          <a:p>
            <a:pPr indent="-342900" lvl="0" marL="457200" rtl="0" algn="l">
              <a:spcBef>
                <a:spcPts val="0"/>
              </a:spcBef>
              <a:spcAft>
                <a:spcPts val="0"/>
              </a:spcAft>
              <a:buSzPts val="1800"/>
              <a:buChar char="●"/>
            </a:pPr>
            <a:r>
              <a:rPr lang="en"/>
              <a:t>fix: check room_id input exist or not</a:t>
            </a:r>
            <a:endParaRPr/>
          </a:p>
          <a:p>
            <a:pPr indent="-342900" lvl="0" marL="457200" rtl="0" algn="l">
              <a:spcBef>
                <a:spcPts val="0"/>
              </a:spcBef>
              <a:spcAft>
                <a:spcPts val="0"/>
              </a:spcAft>
              <a:buSzPts val="1800"/>
              <a:buChar char="●"/>
            </a:pPr>
            <a:r>
              <a:rPr lang="en"/>
              <a:t>doc: understand session store</a:t>
            </a:r>
            <a:endParaRPr/>
          </a:p>
          <a:p>
            <a:pPr indent="-317500" lvl="1" marL="914400" rtl="0" algn="l">
              <a:spcBef>
                <a:spcPts val="0"/>
              </a:spcBef>
              <a:spcAft>
                <a:spcPts val="0"/>
              </a:spcAft>
              <a:buSzPts val="1400"/>
              <a:buChar char="○"/>
            </a:pPr>
            <a:r>
              <a:rPr lang="en"/>
              <a:t>figure out the way for the server to get session data (except for req.session)</a:t>
            </a:r>
            <a:endParaRPr/>
          </a:p>
          <a:p>
            <a:pPr indent="-317500" lvl="1" marL="914400" rtl="0" algn="l">
              <a:spcBef>
                <a:spcPts val="0"/>
              </a:spcBef>
              <a:spcAft>
                <a:spcPts val="0"/>
              </a:spcAft>
              <a:buSzPts val="1400"/>
              <a:buChar char="○"/>
            </a:pPr>
            <a:r>
              <a:rPr lang="en"/>
              <a:t>in branch doc/success-session-store-try</a:t>
            </a:r>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8/28 Mon.</a:t>
            </a:r>
            <a:endParaRPr/>
          </a:p>
          <a:p>
            <a:pPr indent="0" lvl="0" marL="0" rtl="0" algn="l">
              <a:spcBef>
                <a:spcPts val="0"/>
              </a:spcBef>
              <a:spcAft>
                <a:spcPts val="0"/>
              </a:spcAft>
              <a:buNone/>
            </a:pPr>
            <a:r>
              <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feat: mounting of express-session middleware moved to upper dependency server/network.js from lower dependency router/root_middleware.js</a:t>
            </a:r>
            <a:endParaRPr/>
          </a:p>
          <a:p>
            <a:pPr indent="-334327" lvl="0" marL="457200" rtl="0" algn="l">
              <a:spcBef>
                <a:spcPts val="0"/>
              </a:spcBef>
              <a:spcAft>
                <a:spcPts val="0"/>
              </a:spcAft>
              <a:buSzPct val="100000"/>
              <a:buChar char="●"/>
            </a:pPr>
            <a:r>
              <a:rPr lang="en"/>
              <a:t>feat: get session store data in socket.io connection event</a:t>
            </a:r>
            <a:endParaRPr/>
          </a:p>
          <a:p>
            <a:pPr indent="-334327" lvl="0" marL="457200" rtl="0" algn="l">
              <a:spcBef>
                <a:spcPts val="0"/>
              </a:spcBef>
              <a:spcAft>
                <a:spcPts val="0"/>
              </a:spcAft>
              <a:buSzPct val="100000"/>
              <a:buChar char="●"/>
            </a:pPr>
            <a:r>
              <a:rPr lang="en"/>
              <a:t>feat: socket.io join room_id from session store</a:t>
            </a:r>
            <a:endParaRPr/>
          </a:p>
          <a:p>
            <a:pPr indent="-334327" lvl="0" marL="457200" rtl="0" algn="l">
              <a:spcBef>
                <a:spcPts val="0"/>
              </a:spcBef>
              <a:spcAft>
                <a:spcPts val="0"/>
              </a:spcAft>
              <a:buSzPct val="100000"/>
              <a:buChar char="●"/>
            </a:pPr>
            <a:r>
              <a:rPr lang="en"/>
              <a:t>feat: socket.io emit to room_id</a:t>
            </a:r>
            <a:endParaRPr/>
          </a:p>
          <a:p>
            <a:pPr indent="-334327" lvl="0" marL="457200" rtl="0" algn="l">
              <a:spcBef>
                <a:spcPts val="0"/>
              </a:spcBef>
              <a:spcAft>
                <a:spcPts val="0"/>
              </a:spcAft>
              <a:buSzPct val="100000"/>
              <a:buChar char="●"/>
            </a:pPr>
            <a:r>
              <a:rPr lang="en"/>
              <a:t>feat: add room_id subtitle to chat room page.</a:t>
            </a:r>
            <a:endParaRPr/>
          </a:p>
          <a:p>
            <a:pPr indent="-334327" lvl="0" marL="457200" rtl="0" algn="l">
              <a:spcBef>
                <a:spcPts val="0"/>
              </a:spcBef>
              <a:spcAft>
                <a:spcPts val="0"/>
              </a:spcAft>
              <a:buSzPct val="100000"/>
              <a:buChar char="●"/>
            </a:pPr>
            <a:r>
              <a:rPr lang="en"/>
              <a:t>refactor: frontend util function</a:t>
            </a:r>
            <a:endParaRPr/>
          </a:p>
          <a:p>
            <a:pPr indent="-334327" lvl="0" marL="457200" rtl="0" algn="l">
              <a:spcBef>
                <a:spcPts val="0"/>
              </a:spcBef>
              <a:spcAft>
                <a:spcPts val="0"/>
              </a:spcAft>
              <a:buSzPct val="100000"/>
              <a:buChar char="●"/>
            </a:pPr>
            <a:r>
              <a:rPr lang="en"/>
              <a:t>refactor: execute some of the initialization functions inside the ajax script in html.</a:t>
            </a:r>
            <a:endParaRPr/>
          </a:p>
          <a:p>
            <a:pPr indent="-334327" lvl="0" marL="457200" rtl="0" algn="l">
              <a:spcBef>
                <a:spcPts val="0"/>
              </a:spcBef>
              <a:spcAft>
                <a:spcPts val="0"/>
              </a:spcAft>
              <a:buSzPct val="100000"/>
              <a:buChar char="●"/>
            </a:pPr>
            <a:r>
              <a:rPr lang="en"/>
              <a:t>fix: await checking room exist</a:t>
            </a:r>
            <a:endParaRPr/>
          </a:p>
          <a:p>
            <a:pPr indent="-334327" lvl="0" marL="457200" rtl="0" algn="l">
              <a:spcBef>
                <a:spcPts val="0"/>
              </a:spcBef>
              <a:spcAft>
                <a:spcPts val="0"/>
              </a:spcAft>
              <a:buSzPct val="100000"/>
              <a:buChar char="●"/>
            </a:pPr>
            <a:r>
              <a:rPr lang="en"/>
              <a:t>deploy: deployed to render.com</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Future</a:t>
            </a:r>
            <a:endParaRPr/>
          </a:p>
          <a:p>
            <a:pPr indent="0" lvl="0" marL="0" rtl="0" algn="l">
              <a:spcBef>
                <a:spcPts val="0"/>
              </a:spcBef>
              <a:spcAft>
                <a:spcPts val="0"/>
              </a:spcAft>
              <a:buNone/>
            </a:pPr>
            <a:r>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Render Deployment:  ok 7/31</a:t>
            </a:r>
            <a:endParaRPr/>
          </a:p>
          <a:p>
            <a:pPr indent="-342900" lvl="0" marL="457200" rtl="0" algn="l">
              <a:spcBef>
                <a:spcPts val="0"/>
              </a:spcBef>
              <a:spcAft>
                <a:spcPts val="0"/>
              </a:spcAft>
              <a:buSzPts val="1800"/>
              <a:buChar char="●"/>
            </a:pPr>
            <a:r>
              <a:rPr lang="en"/>
              <a:t>Read About RESTful API:  ok 8/12</a:t>
            </a:r>
            <a:endParaRPr/>
          </a:p>
          <a:p>
            <a:pPr indent="-342900" lvl="0" marL="457200" rtl="0" algn="l">
              <a:spcBef>
                <a:spcPts val="0"/>
              </a:spcBef>
              <a:spcAft>
                <a:spcPts val="0"/>
              </a:spcAft>
              <a:buSzPts val="1800"/>
              <a:buChar char="●"/>
            </a:pPr>
            <a:r>
              <a:rPr lang="en"/>
              <a:t>Router-Level Middleware:  ok 8/11</a:t>
            </a:r>
            <a:endParaRPr/>
          </a:p>
          <a:p>
            <a:pPr indent="-342900" lvl="0" marL="457200" rtl="0" algn="l">
              <a:spcBef>
                <a:spcPts val="0"/>
              </a:spcBef>
              <a:spcAft>
                <a:spcPts val="0"/>
              </a:spcAft>
              <a:buSzPts val="1800"/>
              <a:buChar char="●"/>
            </a:pPr>
            <a:r>
              <a:rPr lang="en"/>
              <a:t>Online Status. Notification. Show username &amp; room id.</a:t>
            </a:r>
            <a:endParaRPr/>
          </a:p>
          <a:p>
            <a:pPr indent="-342900" lvl="0" marL="457200" rtl="0" algn="l">
              <a:spcBef>
                <a:spcPts val="0"/>
              </a:spcBef>
              <a:spcAft>
                <a:spcPts val="0"/>
              </a:spcAft>
              <a:buSzPts val="1800"/>
              <a:buChar char="●"/>
            </a:pPr>
            <a:r>
              <a:rPr lang="en"/>
              <a:t>NoSQL (detailed checkpoint TODO):  mongoose boot camp ok.</a:t>
            </a:r>
            <a:endParaRPr/>
          </a:p>
          <a:p>
            <a:pPr indent="-342900" lvl="0" marL="457200" rtl="0" algn="l">
              <a:spcBef>
                <a:spcPts val="0"/>
              </a:spcBef>
              <a:spcAft>
                <a:spcPts val="0"/>
              </a:spcAft>
              <a:buSzPts val="1800"/>
              <a:buChar char="●"/>
            </a:pPr>
            <a:r>
              <a:rPr lang="en"/>
              <a:t>Data Access Object</a:t>
            </a:r>
            <a:endParaRPr/>
          </a:p>
          <a:p>
            <a:pPr indent="-317500" lvl="1" marL="914400" rtl="0" algn="l">
              <a:spcBef>
                <a:spcPts val="0"/>
              </a:spcBef>
              <a:spcAft>
                <a:spcPts val="0"/>
              </a:spcAft>
              <a:buSzPts val="1400"/>
              <a:buChar char="○"/>
            </a:pPr>
            <a:r>
              <a:rPr lang="en"/>
              <a:t>MongoDB. PostgreSQL. Redis.  Interface</a:t>
            </a:r>
            <a:endParaRPr/>
          </a:p>
          <a:p>
            <a:pPr indent="-342900" lvl="0" marL="457200" rtl="0" algn="l">
              <a:spcBef>
                <a:spcPts val="0"/>
              </a:spcBef>
              <a:spcAft>
                <a:spcPts val="0"/>
              </a:spcAft>
              <a:buSzPts val="1800"/>
              <a:buChar char="●"/>
            </a:pPr>
            <a:r>
              <a:rPr lang="en"/>
              <a:t>Testing</a:t>
            </a:r>
            <a:endParaRPr/>
          </a:p>
          <a:p>
            <a:pPr indent="-342900" lvl="0" marL="457200" rtl="0" algn="l">
              <a:spcBef>
                <a:spcPts val="0"/>
              </a:spcBef>
              <a:spcAft>
                <a:spcPts val="0"/>
              </a:spcAft>
              <a:buSzPts val="1800"/>
              <a:buChar char="●"/>
            </a:pPr>
            <a:r>
              <a:rPr lang="en"/>
              <a:t>JWT</a:t>
            </a:r>
            <a:endParaRPr/>
          </a:p>
          <a:p>
            <a:pPr indent="-342900" lvl="0" marL="457200" rtl="0" algn="l">
              <a:spcBef>
                <a:spcPts val="0"/>
              </a:spcBef>
              <a:spcAft>
                <a:spcPts val="0"/>
              </a:spcAft>
              <a:buSzPts val="1800"/>
              <a:buChar char="●"/>
            </a:pPr>
            <a:r>
              <a:rPr lang="en"/>
              <a:t>Online Status. Unread Message Status</a:t>
            </a:r>
            <a:endParaRPr/>
          </a:p>
          <a:p>
            <a:pPr indent="-342900" lvl="0" marL="457200" rtl="0" algn="l">
              <a:spcBef>
                <a:spcPts val="0"/>
              </a:spcBef>
              <a:spcAft>
                <a:spcPts val="0"/>
              </a:spcAft>
              <a:buSzPts val="1800"/>
              <a:buChar char="●"/>
            </a:pPr>
            <a:r>
              <a:rPr lang="en"/>
              <a:t>Database Rollback by socket.io Acknowledgement</a:t>
            </a:r>
            <a:endParaRPr/>
          </a:p>
          <a:p>
            <a:pPr indent="-342900" lvl="0" marL="457200" rtl="0" algn="l">
              <a:spcBef>
                <a:spcPts val="0"/>
              </a:spcBef>
              <a:spcAft>
                <a:spcPts val="0"/>
              </a:spcAft>
              <a:buSzPts val="1800"/>
              <a:buChar char="●"/>
            </a:pPr>
            <a:r>
              <a:rPr lang="en"/>
              <a:t>Scaling Up To Multiple Servers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 &amp; Notes</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Node.js http Module Server class:</a:t>
            </a:r>
            <a:endParaRPr/>
          </a:p>
          <a:p>
            <a:pPr indent="-317500" lvl="1" marL="914400" rtl="0" algn="l">
              <a:spcBef>
                <a:spcPts val="0"/>
              </a:spcBef>
              <a:spcAft>
                <a:spcPts val="0"/>
              </a:spcAft>
              <a:buSzPts val="1400"/>
              <a:buChar char="○"/>
            </a:pPr>
            <a:r>
              <a:rPr lang="en" u="sng">
                <a:solidFill>
                  <a:schemeClr val="hlink"/>
                </a:solidFill>
                <a:hlinkClick r:id="rId3"/>
              </a:rPr>
              <a:t>https://nodejs.org/api/http.html#class-httpserver</a:t>
            </a:r>
            <a:endParaRPr/>
          </a:p>
          <a:p>
            <a:pPr indent="-342900" lvl="0" marL="457200" rtl="0" algn="l">
              <a:spcBef>
                <a:spcPts val="0"/>
              </a:spcBef>
              <a:spcAft>
                <a:spcPts val="0"/>
              </a:spcAft>
              <a:buSzPts val="1800"/>
              <a:buChar char="●"/>
            </a:pPr>
            <a:r>
              <a:rPr lang="en"/>
              <a:t>Express Routing:</a:t>
            </a:r>
            <a:endParaRPr/>
          </a:p>
          <a:p>
            <a:pPr indent="-317500" lvl="1" marL="914400" rtl="0" algn="l">
              <a:spcBef>
                <a:spcPts val="0"/>
              </a:spcBef>
              <a:spcAft>
                <a:spcPts val="0"/>
              </a:spcAft>
              <a:buSzPts val="1400"/>
              <a:buChar char="○"/>
            </a:pPr>
            <a:r>
              <a:rPr lang="en" u="sng">
                <a:solidFill>
                  <a:schemeClr val="hlink"/>
                </a:solidFill>
                <a:hlinkClick r:id="rId4"/>
              </a:rPr>
              <a:t>https://expressjs.com/en/guide/routing.html</a:t>
            </a:r>
            <a:endParaRPr/>
          </a:p>
          <a:p>
            <a:pPr indent="-317500" lvl="1" marL="914400" rtl="0" algn="l">
              <a:spcBef>
                <a:spcPts val="0"/>
              </a:spcBef>
              <a:spcAft>
                <a:spcPts val="0"/>
              </a:spcAft>
              <a:buSzPts val="1400"/>
              <a:buChar char="○"/>
            </a:pPr>
            <a:r>
              <a:rPr lang="en" u="sng">
                <a:solidFill>
                  <a:schemeClr val="accent5"/>
                </a:solidFill>
                <a:hlinkClick r:id="rId5">
                  <a:extLst>
                    <a:ext uri="{A12FA001-AC4F-418D-AE19-62706E023703}">
                      <ahyp:hlinkClr val="tx"/>
                    </a:ext>
                  </a:extLst>
                </a:hlinkClick>
              </a:rPr>
              <a:t>https://expressjs.com/en/starter/basic-routing.html</a:t>
            </a:r>
            <a:endParaRPr/>
          </a:p>
          <a:p>
            <a:pPr indent="-342900" lvl="0" marL="457200" rtl="0" algn="l">
              <a:spcBef>
                <a:spcPts val="0"/>
              </a:spcBef>
              <a:spcAft>
                <a:spcPts val="0"/>
              </a:spcAft>
              <a:buSzPts val="1800"/>
              <a:buChar char="●"/>
            </a:pPr>
            <a:r>
              <a:rPr lang="en"/>
              <a:t>Express Middleware Intro:</a:t>
            </a:r>
            <a:endParaRPr/>
          </a:p>
          <a:p>
            <a:pPr indent="-317500" lvl="1" marL="914400" rtl="0" algn="l">
              <a:spcBef>
                <a:spcPts val="0"/>
              </a:spcBef>
              <a:spcAft>
                <a:spcPts val="0"/>
              </a:spcAft>
              <a:buSzPts val="1400"/>
              <a:buChar char="○"/>
            </a:pPr>
            <a:r>
              <a:rPr lang="en" u="sng">
                <a:solidFill>
                  <a:schemeClr val="hlink"/>
                </a:solidFill>
                <a:hlinkClick r:id="rId6"/>
              </a:rPr>
              <a:t>https://expressjs.com/en/guide/writing-middleware.html</a:t>
            </a:r>
            <a:endParaRPr/>
          </a:p>
          <a:p>
            <a:pPr indent="-342900" lvl="0" marL="457200" rtl="0" algn="l">
              <a:spcBef>
                <a:spcPts val="0"/>
              </a:spcBef>
              <a:spcAft>
                <a:spcPts val="0"/>
              </a:spcAft>
              <a:buSzPts val="1800"/>
              <a:buChar char="●"/>
            </a:pPr>
            <a:r>
              <a:rPr lang="en"/>
              <a:t>Mounts middleware on Express router:</a:t>
            </a:r>
            <a:endParaRPr/>
          </a:p>
          <a:p>
            <a:pPr indent="-317500" lvl="1" marL="914400" rtl="0" algn="l">
              <a:spcBef>
                <a:spcPts val="0"/>
              </a:spcBef>
              <a:spcAft>
                <a:spcPts val="0"/>
              </a:spcAft>
              <a:buSzPts val="1400"/>
              <a:buChar char="○"/>
            </a:pPr>
            <a:r>
              <a:rPr lang="en" u="sng">
                <a:solidFill>
                  <a:schemeClr val="hlink"/>
                </a:solidFill>
                <a:hlinkClick r:id="rId7"/>
              </a:rPr>
              <a:t>https://expressjs.com/en/api.html#app.use</a:t>
            </a:r>
            <a:endParaRPr/>
          </a:p>
          <a:p>
            <a:pPr indent="-317500" lvl="1" marL="914400" rtl="0" algn="l">
              <a:spcBef>
                <a:spcPts val="0"/>
              </a:spcBef>
              <a:spcAft>
                <a:spcPts val="0"/>
              </a:spcAft>
              <a:buSzPts val="1400"/>
              <a:buChar char="○"/>
            </a:pPr>
            <a:r>
              <a:rPr lang="en" u="sng">
                <a:solidFill>
                  <a:schemeClr val="hlink"/>
                </a:solidFill>
                <a:hlinkClick r:id="rId8"/>
              </a:rPr>
              <a:t>https://stackoverflow.com/questions/10695629/what-is-the-parameter-next-used-for-in-express</a:t>
            </a:r>
            <a:endParaRPr/>
          </a:p>
          <a:p>
            <a:pPr indent="-342900" lvl="0" marL="457200" rtl="0" algn="l">
              <a:spcBef>
                <a:spcPts val="0"/>
              </a:spcBef>
              <a:spcAft>
                <a:spcPts val="0"/>
              </a:spcAft>
              <a:buSzPts val="1800"/>
              <a:buChar char="●"/>
            </a:pPr>
            <a:r>
              <a:rPr lang="en"/>
              <a:t>r</a:t>
            </a:r>
            <a:r>
              <a:rPr lang="en"/>
              <a:t>es req, http module: </a:t>
            </a:r>
            <a:endParaRPr/>
          </a:p>
          <a:p>
            <a:pPr indent="-317500" lvl="1" marL="914400" rtl="0" algn="l">
              <a:spcBef>
                <a:spcPts val="0"/>
              </a:spcBef>
              <a:spcAft>
                <a:spcPts val="0"/>
              </a:spcAft>
              <a:buSzPts val="1400"/>
              <a:buChar char="○"/>
            </a:pPr>
            <a:r>
              <a:rPr lang="en" u="sng">
                <a:solidFill>
                  <a:schemeClr val="hlink"/>
                </a:solidFill>
                <a:hlinkClick r:id="rId9"/>
              </a:rPr>
              <a:t>https://nodejs.org/en/docs/guides/anatomy-of-an-http-transaction</a:t>
            </a:r>
            <a:endParaRPr/>
          </a:p>
          <a:p>
            <a:pPr indent="-342900" lvl="0" marL="457200" rtl="0" algn="l">
              <a:spcBef>
                <a:spcPts val="0"/>
              </a:spcBef>
              <a:spcAft>
                <a:spcPts val="0"/>
              </a:spcAft>
              <a:buSzPts val="1800"/>
              <a:buChar char="●"/>
            </a:pPr>
            <a:r>
              <a:rPr lang="en"/>
              <a:t>Express</a:t>
            </a:r>
            <a:endParaRPr/>
          </a:p>
          <a:p>
            <a:pPr indent="-317500" lvl="1" marL="914400" rtl="0" algn="l">
              <a:spcBef>
                <a:spcPts val="0"/>
              </a:spcBef>
              <a:spcAft>
                <a:spcPts val="0"/>
              </a:spcAft>
              <a:buSzPts val="1400"/>
              <a:buChar char="○"/>
            </a:pPr>
            <a:r>
              <a:rPr lang="en" u="sng">
                <a:solidFill>
                  <a:schemeClr val="hlink"/>
                </a:solidFill>
                <a:hlinkClick r:id="rId10"/>
              </a:rPr>
              <a:t>https://reflectoring.io/express-middleware/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curl to simulate HTTP requests to the server</a:t>
            </a:r>
            <a:endParaRPr/>
          </a:p>
          <a:p>
            <a:pPr indent="-317500" lvl="1" marL="914400" rtl="0" algn="l">
              <a:spcBef>
                <a:spcPts val="0"/>
              </a:spcBef>
              <a:spcAft>
                <a:spcPts val="0"/>
              </a:spcAft>
              <a:buSzPts val="1400"/>
              <a:buChar char="○"/>
            </a:pPr>
            <a:r>
              <a:rPr lang="en"/>
              <a:t>Verify server API works well.</a:t>
            </a:r>
            <a:endParaRPr/>
          </a:p>
          <a:p>
            <a:pPr indent="-317500" lvl="1" marL="914400" rtl="0" algn="l">
              <a:spcBef>
                <a:spcPts val="0"/>
              </a:spcBef>
              <a:spcAft>
                <a:spcPts val="0"/>
              </a:spcAft>
              <a:buSzPts val="1400"/>
              <a:buChar char="○"/>
            </a:pPr>
            <a:r>
              <a:rPr lang="en"/>
              <a:t>Need to specify Content-Type.  Mixing of Single &amp; Double Quotes.</a:t>
            </a:r>
            <a:endParaRPr/>
          </a:p>
          <a:p>
            <a:pPr indent="-342900" lvl="0" marL="457200" rtl="0" algn="l">
              <a:spcBef>
                <a:spcPts val="0"/>
              </a:spcBef>
              <a:spcAft>
                <a:spcPts val="0"/>
              </a:spcAft>
              <a:buSzPts val="1800"/>
              <a:buChar char="●"/>
            </a:pPr>
            <a:r>
              <a:rPr lang="en"/>
              <a:t>Use browser F12 to verify client side.</a:t>
            </a:r>
            <a:endParaRPr/>
          </a:p>
        </p:txBody>
      </p:sp>
      <p:pic>
        <p:nvPicPr>
          <p:cNvPr id="194" name="Google Shape;194;p36"/>
          <p:cNvPicPr preferRelativeResize="0"/>
          <p:nvPr/>
        </p:nvPicPr>
        <p:blipFill>
          <a:blip r:embed="rId3">
            <a:alphaModFix/>
          </a:blip>
          <a:stretch>
            <a:fillRect/>
          </a:stretch>
        </p:blipFill>
        <p:spPr>
          <a:xfrm>
            <a:off x="3624575" y="2342975"/>
            <a:ext cx="5315424" cy="29899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201" name="Google Shape;201;p37"/>
          <p:cNvPicPr preferRelativeResize="0"/>
          <p:nvPr/>
        </p:nvPicPr>
        <p:blipFill>
          <a:blip r:embed="rId3">
            <a:alphaModFix/>
          </a:blip>
          <a:stretch>
            <a:fillRect/>
          </a:stretch>
        </p:blipFill>
        <p:spPr>
          <a:xfrm>
            <a:off x="870700" y="874571"/>
            <a:ext cx="7061650" cy="397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Commit Message:  </a:t>
            </a:r>
            <a:r>
              <a:rPr lang="en" u="sng">
                <a:solidFill>
                  <a:schemeClr val="hlink"/>
                </a:solidFill>
                <a:hlinkClick r:id="rId3"/>
              </a:rPr>
              <a:t>https://www.conventionalcommits.org/en/v1.0.0/</a:t>
            </a:r>
            <a:endParaRPr/>
          </a:p>
          <a:p>
            <a:pPr indent="-308610" lvl="0" marL="457200" rtl="0" algn="l">
              <a:spcBef>
                <a:spcPts val="0"/>
              </a:spcBef>
              <a:spcAft>
                <a:spcPts val="0"/>
              </a:spcAft>
              <a:buSzPct val="100000"/>
              <a:buChar char="●"/>
            </a:pPr>
            <a:r>
              <a:rPr lang="en"/>
              <a:t>Pull request</a:t>
            </a:r>
            <a:endParaRPr/>
          </a:p>
          <a:p>
            <a:pPr indent="-290830" lvl="1" marL="914400" rtl="0" algn="l">
              <a:spcBef>
                <a:spcPts val="0"/>
              </a:spcBef>
              <a:spcAft>
                <a:spcPts val="0"/>
              </a:spcAft>
              <a:buSzPct val="100000"/>
              <a:buChar char="○"/>
            </a:pPr>
            <a:r>
              <a:rPr lang="en"/>
              <a:t>git checkout -b feat/new-branch</a:t>
            </a:r>
            <a:endParaRPr/>
          </a:p>
          <a:p>
            <a:pPr indent="-290830" lvl="1" marL="914400" rtl="0" algn="l">
              <a:spcBef>
                <a:spcPts val="0"/>
              </a:spcBef>
              <a:spcAft>
                <a:spcPts val="0"/>
              </a:spcAft>
              <a:buSzPct val="100000"/>
              <a:buChar char="○"/>
            </a:pPr>
            <a:r>
              <a:rPr lang="en"/>
              <a:t>New Feature Development on this branch, then git add . + git commit </a:t>
            </a:r>
            <a:endParaRPr/>
          </a:p>
          <a:p>
            <a:pPr indent="-290830" lvl="1" marL="914400" rtl="0" algn="l">
              <a:spcBef>
                <a:spcPts val="0"/>
              </a:spcBef>
              <a:spcAft>
                <a:spcPts val="0"/>
              </a:spcAft>
              <a:buSzPct val="100000"/>
              <a:buChar char="○"/>
            </a:pPr>
            <a:r>
              <a:rPr lang="en"/>
              <a:t>git push origin feat/new-branch</a:t>
            </a:r>
            <a:endParaRPr/>
          </a:p>
          <a:p>
            <a:pPr indent="-290830" lvl="1" marL="914400" rtl="0" algn="l">
              <a:spcBef>
                <a:spcPts val="0"/>
              </a:spcBef>
              <a:spcAft>
                <a:spcPts val="0"/>
              </a:spcAft>
              <a:buSzPct val="100000"/>
              <a:buChar char="○"/>
            </a:pPr>
            <a:r>
              <a:rPr lang="en"/>
              <a:t>Go to github page, change to the branch, and press the “compare and pull request” button</a:t>
            </a:r>
            <a:endParaRPr/>
          </a:p>
          <a:p>
            <a:pPr indent="-290830" lvl="1" marL="914400" rtl="0" algn="l">
              <a:spcBef>
                <a:spcPts val="0"/>
              </a:spcBef>
              <a:spcAft>
                <a:spcPts val="0"/>
              </a:spcAft>
              <a:buSzPct val="100000"/>
              <a:buChar char="○"/>
            </a:pPr>
            <a:r>
              <a:rPr lang="en"/>
              <a:t>Delete the forked branch</a:t>
            </a:r>
            <a:endParaRPr/>
          </a:p>
          <a:p>
            <a:pPr indent="-290830" lvl="1" marL="914400" rtl="0" algn="l">
              <a:spcBef>
                <a:spcPts val="0"/>
              </a:spcBef>
              <a:spcAft>
                <a:spcPts val="0"/>
              </a:spcAft>
              <a:buSzPct val="100000"/>
              <a:buChar char="○"/>
            </a:pPr>
            <a:r>
              <a:rPr lang="en"/>
              <a:t>Git pull</a:t>
            </a:r>
            <a:endParaRPr/>
          </a:p>
          <a:p>
            <a:pPr indent="-308610" lvl="0" marL="457200" rtl="0" algn="l">
              <a:spcBef>
                <a:spcPts val="0"/>
              </a:spcBef>
              <a:spcAft>
                <a:spcPts val="0"/>
              </a:spcAft>
              <a:buSzPct val="100000"/>
              <a:buChar char="●"/>
            </a:pPr>
            <a:r>
              <a:rPr lang="en"/>
              <a:t>Delete branch:</a:t>
            </a:r>
            <a:endParaRPr/>
          </a:p>
          <a:p>
            <a:pPr indent="-290830" lvl="1" marL="914400" rtl="0" algn="l">
              <a:spcBef>
                <a:spcPts val="0"/>
              </a:spcBef>
              <a:spcAft>
                <a:spcPts val="0"/>
              </a:spcAft>
              <a:buSzPct val="100000"/>
              <a:buChar char="○"/>
            </a:pPr>
            <a:r>
              <a:rPr lang="en"/>
              <a:t>git checkout go-to-branch</a:t>
            </a:r>
            <a:endParaRPr/>
          </a:p>
          <a:p>
            <a:pPr indent="-290830" lvl="1" marL="914400" rtl="0" algn="l">
              <a:spcBef>
                <a:spcPts val="0"/>
              </a:spcBef>
              <a:spcAft>
                <a:spcPts val="0"/>
              </a:spcAft>
              <a:buSzPct val="100000"/>
              <a:buChar char="○"/>
            </a:pPr>
            <a:r>
              <a:rPr lang="en"/>
              <a:t>git branch -D branch-to-delete</a:t>
            </a:r>
            <a:endParaRPr/>
          </a:p>
          <a:p>
            <a:pPr indent="-308610" lvl="0" marL="457200" rtl="0" algn="l">
              <a:spcBef>
                <a:spcPts val="0"/>
              </a:spcBef>
              <a:spcAft>
                <a:spcPts val="0"/>
              </a:spcAft>
              <a:buSzPct val="100000"/>
              <a:buChar char="●"/>
            </a:pPr>
            <a:r>
              <a:rPr lang="en"/>
              <a:t>Didn’t add / commit, but switch branch:</a:t>
            </a:r>
            <a:endParaRPr/>
          </a:p>
          <a:p>
            <a:pPr indent="-290830" lvl="1" marL="914400" rtl="0" algn="l">
              <a:spcBef>
                <a:spcPts val="0"/>
              </a:spcBef>
              <a:spcAft>
                <a:spcPts val="0"/>
              </a:spcAft>
              <a:buSzPct val="100000"/>
              <a:buChar char="○"/>
            </a:pPr>
            <a:r>
              <a:rPr lang="en"/>
              <a:t>Work in progress</a:t>
            </a:r>
            <a:endParaRPr/>
          </a:p>
          <a:p>
            <a:pPr indent="-290830" lvl="1" marL="914400" rtl="0" algn="l">
              <a:spcBef>
                <a:spcPts val="0"/>
              </a:spcBef>
              <a:spcAft>
                <a:spcPts val="0"/>
              </a:spcAft>
              <a:buSzPct val="100000"/>
              <a:buChar char="○"/>
            </a:pPr>
            <a:r>
              <a:rPr lang="en"/>
              <a:t>Git stash</a:t>
            </a:r>
            <a:endParaRPr/>
          </a:p>
          <a:p>
            <a:pPr indent="-290830" lvl="1" marL="914400" rtl="0" algn="l">
              <a:spcBef>
                <a:spcPts val="0"/>
              </a:spcBef>
              <a:spcAft>
                <a:spcPts val="0"/>
              </a:spcAft>
              <a:buSzPct val="100000"/>
              <a:buChar char="○"/>
            </a:pPr>
            <a:r>
              <a:rPr lang="en"/>
              <a:t>Git stash list</a:t>
            </a:r>
            <a:endParaRPr/>
          </a:p>
          <a:p>
            <a:pPr indent="-290830" lvl="1" marL="914400" rtl="0" algn="l">
              <a:spcBef>
                <a:spcPts val="0"/>
              </a:spcBef>
              <a:spcAft>
                <a:spcPts val="0"/>
              </a:spcAft>
              <a:buSzPct val="100000"/>
              <a:buChar char="○"/>
            </a:pPr>
            <a:r>
              <a:rPr lang="en"/>
              <a:t>Git stash pop</a:t>
            </a:r>
            <a:endParaRPr/>
          </a:p>
          <a:p>
            <a:pPr indent="-290830" lvl="1" marL="914400" rtl="0" algn="l">
              <a:spcBef>
                <a:spcPts val="0"/>
              </a:spcBef>
              <a:spcAft>
                <a:spcPts val="0"/>
              </a:spcAft>
              <a:buSzPct val="100000"/>
              <a:buChar char="○"/>
            </a:pPr>
            <a:r>
              <a:rPr lang="en"/>
              <a:t>Or use git restore .</a:t>
            </a:r>
            <a:endParaRPr/>
          </a:p>
          <a:p>
            <a:pPr indent="-308610" lvl="0" marL="457200" rtl="0" algn="l">
              <a:spcBef>
                <a:spcPts val="0"/>
              </a:spcBef>
              <a:spcAft>
                <a:spcPts val="0"/>
              </a:spcAft>
              <a:buSzPct val="100000"/>
              <a:buChar char="●"/>
            </a:pPr>
            <a:r>
              <a:rPr lang="en"/>
              <a:t>Rename a local branch name: git branch -m old_name new_name</a:t>
            </a:r>
            <a:endParaRPr/>
          </a:p>
          <a:p>
            <a:pPr indent="-308610" lvl="0" marL="457200" rtl="0" algn="l">
              <a:spcBef>
                <a:spcPts val="0"/>
              </a:spcBef>
              <a:spcAft>
                <a:spcPts val="0"/>
              </a:spcAft>
              <a:buSzPct val="100000"/>
              <a:buChar char="●"/>
            </a:pPr>
            <a:r>
              <a:rPr lang="en"/>
              <a:t>g</a:t>
            </a:r>
            <a:r>
              <a:rPr lang="en"/>
              <a:t>it reset: undo commit (but not pushed)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login example with express-session</a:t>
            </a:r>
            <a:endParaRPr/>
          </a:p>
          <a:p>
            <a:pPr indent="-317500" lvl="1" marL="914400" rtl="0" algn="l">
              <a:spcBef>
                <a:spcPts val="0"/>
              </a:spcBef>
              <a:spcAft>
                <a:spcPts val="0"/>
              </a:spcAft>
              <a:buSzPts val="1400"/>
              <a:buChar char="○"/>
            </a:pPr>
            <a:r>
              <a:rPr lang="en" u="sng">
                <a:solidFill>
                  <a:schemeClr val="hlink"/>
                </a:solidFill>
                <a:hlinkClick r:id="rId3"/>
              </a:rPr>
              <a:t>https://expressjs.com/en/resources/middleware/session.html</a:t>
            </a:r>
            <a:endParaRPr/>
          </a:p>
          <a:p>
            <a:pPr indent="-342900" lvl="0" marL="457200" rtl="0" algn="l">
              <a:spcBef>
                <a:spcPts val="0"/>
              </a:spcBef>
              <a:spcAft>
                <a:spcPts val="0"/>
              </a:spcAft>
              <a:buSzPts val="1800"/>
              <a:buChar char="●"/>
            </a:pPr>
            <a:r>
              <a:rPr lang="en"/>
              <a:t>Callback or I/O won’t wait</a:t>
            </a:r>
            <a:endParaRPr/>
          </a:p>
          <a:p>
            <a:pPr indent="-317500" lvl="1" marL="914400" rtl="0" algn="l">
              <a:spcBef>
                <a:spcPts val="0"/>
              </a:spcBef>
              <a:spcAft>
                <a:spcPts val="0"/>
              </a:spcAft>
              <a:buSzPts val="1400"/>
              <a:buChar char="○"/>
            </a:pPr>
            <a:r>
              <a:rPr lang="en"/>
              <a:t>sqlite3 db.all() won’t wait.</a:t>
            </a:r>
            <a:endParaRPr/>
          </a:p>
          <a:p>
            <a:pPr indent="-317500" lvl="1" marL="914400" rtl="0" algn="l">
              <a:spcBef>
                <a:spcPts val="0"/>
              </a:spcBef>
              <a:spcAft>
                <a:spcPts val="0"/>
              </a:spcAft>
              <a:buSzPts val="1400"/>
              <a:buChar char="○"/>
            </a:pPr>
            <a:r>
              <a:rPr lang="en"/>
              <a:t>express-session session.regenerate() won’t wait.</a:t>
            </a:r>
            <a:endParaRPr/>
          </a:p>
          <a:p>
            <a:pPr indent="-317500" lvl="1" marL="914400" rtl="0" algn="l">
              <a:spcBef>
                <a:spcPts val="0"/>
              </a:spcBef>
              <a:spcAft>
                <a:spcPts val="0"/>
              </a:spcAft>
              <a:buSzPts val="1400"/>
              <a:buChar char="○"/>
            </a:pPr>
            <a:r>
              <a:rPr lang="en" u="sng">
                <a:solidFill>
                  <a:schemeClr val="hlink"/>
                </a:solidFill>
                <a:hlinkClick r:id="rId4"/>
              </a:rPr>
              <a:t>https://stackoverflow.com/questions/5010288/how-to-make-a-function-wait-until-a-callback-has-been-called-using-node-js</a:t>
            </a:r>
            <a:endParaRPr/>
          </a:p>
          <a:p>
            <a:pPr indent="-342900" lvl="0" marL="457200" rtl="0" algn="l">
              <a:spcBef>
                <a:spcPts val="0"/>
              </a:spcBef>
              <a:spcAft>
                <a:spcPts val="0"/>
              </a:spcAft>
              <a:buSzPts val="1800"/>
              <a:buChar char="●"/>
            </a:pPr>
            <a:r>
              <a:rPr lang="en"/>
              <a:t>CSS: For CSS, use a CSS editor website for styling instead of running the whole program.</a:t>
            </a:r>
            <a:endParaRPr/>
          </a:p>
          <a:p>
            <a:pPr indent="-317500" lvl="1" marL="914400" rtl="0" algn="l">
              <a:spcBef>
                <a:spcPts val="0"/>
              </a:spcBef>
              <a:spcAft>
                <a:spcPts val="0"/>
              </a:spcAft>
              <a:buSzPts val="1400"/>
              <a:buChar char="○"/>
            </a:pPr>
            <a:r>
              <a:rPr lang="en" u="sng">
                <a:solidFill>
                  <a:schemeClr val="hlink"/>
                </a:solidFill>
                <a:hlinkClick r:id="rId5"/>
              </a:rPr>
              <a:t>https://jsfiddle.net/azetjL8g</a:t>
            </a:r>
            <a:r>
              <a:rPr lang="en" u="sng">
                <a:solidFill>
                  <a:schemeClr val="hlink"/>
                </a:solidFill>
                <a:hlinkClick r:id="rId6"/>
              </a:rPr>
              <a:t>/</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MVC:</a:t>
            </a:r>
            <a:endParaRPr/>
          </a:p>
          <a:p>
            <a:pPr indent="-317500" lvl="1" marL="914400" rtl="0" algn="l">
              <a:spcBef>
                <a:spcPts val="0"/>
              </a:spcBef>
              <a:spcAft>
                <a:spcPts val="0"/>
              </a:spcAft>
              <a:buSzPts val="1400"/>
              <a:buChar char="○"/>
            </a:pPr>
            <a:r>
              <a:rPr lang="en" u="sng">
                <a:solidFill>
                  <a:schemeClr val="hlink"/>
                </a:solidFill>
                <a:hlinkClick r:id="rId3"/>
              </a:rPr>
              <a:t>https://progressivecoder.com/how-to-create-a-nodejs-express-mvc-application/</a:t>
            </a:r>
            <a:endParaRPr/>
          </a:p>
          <a:p>
            <a:pPr indent="-342900" lvl="0" marL="457200" rtl="0" algn="l">
              <a:spcBef>
                <a:spcPts val="0"/>
              </a:spcBef>
              <a:spcAft>
                <a:spcPts val="0"/>
              </a:spcAft>
              <a:buSzPts val="1800"/>
              <a:buChar char="●"/>
            </a:pPr>
            <a:r>
              <a:rPr lang="en"/>
              <a:t>JWT:</a:t>
            </a:r>
            <a:endParaRPr/>
          </a:p>
          <a:p>
            <a:pPr indent="-317500" lvl="1" marL="914400" rtl="0" algn="l">
              <a:spcBef>
                <a:spcPts val="0"/>
              </a:spcBef>
              <a:spcAft>
                <a:spcPts val="0"/>
              </a:spcAft>
              <a:buSzPts val="1400"/>
              <a:buChar char="○"/>
            </a:pPr>
            <a:r>
              <a:rPr lang="en" u="sng">
                <a:solidFill>
                  <a:schemeClr val="hlink"/>
                </a:solidFill>
                <a:hlinkClick r:id="rId4"/>
              </a:rPr>
              <a:t>https://progressivecoder.com/nodejs-express-login-authentication-with-jwt-and-mysql/</a:t>
            </a:r>
            <a:endParaRPr/>
          </a:p>
          <a:p>
            <a:pPr indent="-317500" lvl="1" marL="914400" rtl="0" algn="l">
              <a:spcBef>
                <a:spcPts val="0"/>
              </a:spcBef>
              <a:spcAft>
                <a:spcPts val="0"/>
              </a:spcAft>
              <a:buSzPts val="1400"/>
              <a:buChar char="○"/>
            </a:pPr>
            <a:r>
              <a:rPr lang="en"/>
              <a:t>(not checked link)</a:t>
            </a:r>
            <a:endParaRPr/>
          </a:p>
          <a:p>
            <a:pPr indent="-342900" lvl="0" marL="457200" rtl="0" algn="l">
              <a:spcBef>
                <a:spcPts val="0"/>
              </a:spcBef>
              <a:spcAft>
                <a:spcPts val="0"/>
              </a:spcAft>
              <a:buSzPts val="1800"/>
              <a:buChar char="●"/>
            </a:pPr>
            <a:r>
              <a:rPr lang="en"/>
              <a:t>Sqlite3 doesn’t support Promise. Can’t await db.all(“select…”)</a:t>
            </a:r>
            <a:endParaRPr/>
          </a:p>
          <a:p>
            <a:pPr indent="-317500" lvl="1" marL="914400" rtl="0" algn="l">
              <a:spcBef>
                <a:spcPts val="0"/>
              </a:spcBef>
              <a:spcAft>
                <a:spcPts val="0"/>
              </a:spcAft>
              <a:buSzPts val="1400"/>
              <a:buChar char="○"/>
            </a:pPr>
            <a:r>
              <a:rPr lang="en" u="sng">
                <a:solidFill>
                  <a:schemeClr val="hlink"/>
                </a:solidFill>
                <a:hlinkClick r:id="rId5"/>
              </a:rPr>
              <a:t>https://stackoverflow.com/questions/62456867/cannot-await-for-sqlite3-database-get-function-completion-in-node-js</a:t>
            </a:r>
            <a:endParaRPr/>
          </a:p>
          <a:p>
            <a:pPr indent="-317500" lvl="1" marL="914400" rtl="0" algn="l">
              <a:spcBef>
                <a:spcPts val="0"/>
              </a:spcBef>
              <a:spcAft>
                <a:spcPts val="0"/>
              </a:spcAft>
              <a:buSzPts val="1400"/>
              <a:buChar char="○"/>
            </a:pPr>
            <a:r>
              <a:rPr lang="en" u="sng">
                <a:solidFill>
                  <a:schemeClr val="hlink"/>
                </a:solidFill>
                <a:hlinkClick r:id="rId6"/>
              </a:rPr>
              <a:t>https://stackoverflow.com/questions/64372255/how-to-use-async-await-in-sqlite3-db-get-and-db-all</a:t>
            </a:r>
            <a:endParaRPr/>
          </a:p>
          <a:p>
            <a:pPr indent="-317500" lvl="1" marL="914400" rtl="0" algn="l">
              <a:spcBef>
                <a:spcPts val="0"/>
              </a:spcBef>
              <a:spcAft>
                <a:spcPts val="0"/>
              </a:spcAft>
              <a:buSzPts val="1400"/>
              <a:buChar char="○"/>
            </a:pPr>
            <a:r>
              <a:rPr lang="en" u="sng">
                <a:solidFill>
                  <a:schemeClr val="hlink"/>
                </a:solidFill>
                <a:hlinkClick r:id="rId7"/>
              </a:rPr>
              <a:t>https://www.npmjs.com/package/sqlite#examples</a:t>
            </a:r>
            <a:endParaRPr/>
          </a:p>
          <a:p>
            <a:pPr indent="-317500" lvl="1" marL="914400" rtl="0" algn="l">
              <a:spcBef>
                <a:spcPts val="0"/>
              </a:spcBef>
              <a:spcAft>
                <a:spcPts val="0"/>
              </a:spcAft>
              <a:buSzPts val="1400"/>
              <a:buChar char="○"/>
            </a:pPr>
            <a:r>
              <a:rPr lang="en"/>
              <a:t>Maybe use sqlite.</a:t>
            </a:r>
            <a:endParaRPr/>
          </a:p>
          <a:p>
            <a:pPr indent="-317500" lvl="1" marL="914400" rtl="0" algn="l">
              <a:spcBef>
                <a:spcPts val="0"/>
              </a:spcBef>
              <a:spcAft>
                <a:spcPts val="0"/>
              </a:spcAft>
              <a:buSzPts val="1400"/>
              <a:buChar char="○"/>
            </a:pPr>
            <a:r>
              <a:rPr lang="en"/>
              <a:t>User wrap a Promise function, as in stackoverflow.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xpress Request-Response Cycle != Return From Middleware Function</a:t>
            </a:r>
            <a:endParaRPr/>
          </a:p>
          <a:p>
            <a:pPr indent="-317500" lvl="1" marL="914400" rtl="0" algn="l">
              <a:spcBef>
                <a:spcPts val="0"/>
              </a:spcBef>
              <a:spcAft>
                <a:spcPts val="0"/>
              </a:spcAft>
              <a:buSzPts val="1400"/>
              <a:buChar char="○"/>
            </a:pPr>
            <a:r>
              <a:rPr lang="en"/>
              <a:t>Use freecodecamp boilerplate-express for testing.</a:t>
            </a:r>
            <a:endParaRPr/>
          </a:p>
          <a:p>
            <a:pPr indent="-317500" lvl="1" marL="914400" rtl="0" algn="l">
              <a:spcBef>
                <a:spcPts val="0"/>
              </a:spcBef>
              <a:spcAft>
                <a:spcPts val="0"/>
              </a:spcAft>
              <a:buSzPts val="1400"/>
              <a:buChar char="○"/>
            </a:pPr>
            <a:r>
              <a:rPr lang="en"/>
              <a:t>res.send() res.json() res.end():  don’t return from middleware function.</a:t>
            </a:r>
            <a:endParaRPr/>
          </a:p>
          <a:p>
            <a:pPr indent="-317500" lvl="1" marL="914400" rtl="0" algn="l">
              <a:spcBef>
                <a:spcPts val="0"/>
              </a:spcBef>
              <a:spcAft>
                <a:spcPts val="0"/>
              </a:spcAft>
              <a:buSzPts val="1400"/>
              <a:buChar char="○"/>
            </a:pPr>
            <a:r>
              <a:rPr lang="en"/>
              <a:t>So we have to explicitly add “return;”</a:t>
            </a:r>
            <a:endParaRPr/>
          </a:p>
          <a:p>
            <a:pPr indent="-342900" lvl="0" marL="457200" rtl="0" algn="l">
              <a:spcBef>
                <a:spcPts val="0"/>
              </a:spcBef>
              <a:spcAft>
                <a:spcPts val="0"/>
              </a:spcAft>
              <a:buSzPts val="1800"/>
              <a:buChar char="●"/>
            </a:pPr>
            <a:r>
              <a:rPr lang="en"/>
              <a:t>router.get(“/users”, userController.func)  → “this” keyword undefined</a:t>
            </a:r>
            <a:endParaRPr/>
          </a:p>
          <a:p>
            <a:pPr indent="-317500" lvl="1" marL="914400" rtl="0" algn="l">
              <a:spcBef>
                <a:spcPts val="0"/>
              </a:spcBef>
              <a:spcAft>
                <a:spcPts val="0"/>
              </a:spcAft>
              <a:buSzPts val="1400"/>
              <a:buChar char="○"/>
            </a:pPr>
            <a:r>
              <a:rPr lang="en" u="sng">
                <a:solidFill>
                  <a:schemeClr val="hlink"/>
                </a:solidFill>
                <a:hlinkClick r:id="rId3"/>
              </a:rPr>
              <a:t>https://stackoverflow.com/questions/45643005/why-is-this-undefined-in-this-class-method</a:t>
            </a:r>
            <a:endParaRPr/>
          </a:p>
          <a:p>
            <a:pPr indent="-317500" lvl="1" marL="914400" rtl="0" algn="l">
              <a:spcBef>
                <a:spcPts val="0"/>
              </a:spcBef>
              <a:spcAft>
                <a:spcPts val="0"/>
              </a:spcAft>
              <a:buSzPts val="1400"/>
              <a:buChar char="○"/>
            </a:pPr>
            <a:r>
              <a:rPr lang="en"/>
              <a:t>what gets passed to your router is just a reference to the .list method. The userController instance gets lost. </a:t>
            </a:r>
            <a:endParaRPr/>
          </a:p>
          <a:p>
            <a:pPr indent="-317500" lvl="1" marL="914400" rtl="0" algn="l">
              <a:spcBef>
                <a:spcPts val="0"/>
              </a:spcBef>
              <a:spcAft>
                <a:spcPts val="0"/>
              </a:spcAft>
              <a:buSzPts val="1400"/>
              <a:buChar char="○"/>
            </a:pPr>
            <a:r>
              <a:rPr lang="en"/>
              <a:t>This is not unique to routers - this is a generic property of how things are passed in Javascript.</a:t>
            </a:r>
            <a:endParaRPr/>
          </a:p>
          <a:p>
            <a:pPr indent="-317500" lvl="1" marL="914400" rtl="0" algn="l">
              <a:spcBef>
                <a:spcPts val="0"/>
              </a:spcBef>
              <a:spcAft>
                <a:spcPts val="0"/>
              </a:spcAft>
              <a:buSzPts val="1400"/>
              <a:buChar char="○"/>
            </a:pPr>
            <a:r>
              <a:rPr lang="en"/>
              <a:t>Use: router.get('/users', userController.func.bind(userController))</a:t>
            </a:r>
            <a:endParaRPr/>
          </a:p>
          <a:p>
            <a:pPr indent="-317500" lvl="1" marL="914400" rtl="0" algn="l">
              <a:spcBef>
                <a:spcPts val="0"/>
              </a:spcBef>
              <a:spcAft>
                <a:spcPts val="0"/>
              </a:spcAft>
              <a:buSzPts val="1400"/>
              <a:buChar char="○"/>
            </a:pPr>
            <a:r>
              <a:rPr lang="en"/>
              <a:t>Also, it seems func in </a:t>
            </a:r>
            <a:r>
              <a:rPr lang="en"/>
              <a:t>another</a:t>
            </a:r>
            <a:r>
              <a:rPr lang="en"/>
              <a:t> file can use the “active_username_set” global variable in router’s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aily Timeline &amp; Goals 7/5~</a:t>
            </a:r>
            <a:r>
              <a:rPr lang="en"/>
              <a:t>7/7</a:t>
            </a:r>
            <a:r>
              <a:rPr lang="en"/>
              <a:t> Wed.~Fri.</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7/5 Wed.:</a:t>
            </a:r>
            <a:endParaRPr/>
          </a:p>
          <a:p>
            <a:pPr indent="-317500" lvl="1" marL="914400" rtl="0" algn="l">
              <a:spcBef>
                <a:spcPts val="0"/>
              </a:spcBef>
              <a:spcAft>
                <a:spcPts val="0"/>
              </a:spcAft>
              <a:buSzPts val="1400"/>
              <a:buChar char="○"/>
            </a:pPr>
            <a:r>
              <a:rPr lang="en"/>
              <a:t>Learn some few Javascript.</a:t>
            </a:r>
            <a:endParaRPr/>
          </a:p>
          <a:p>
            <a:pPr indent="-317500" lvl="1" marL="914400" rtl="0" algn="l">
              <a:spcBef>
                <a:spcPts val="0"/>
              </a:spcBef>
              <a:spcAft>
                <a:spcPts val="0"/>
              </a:spcAft>
              <a:buSzPts val="1400"/>
              <a:buChar char="○"/>
            </a:pPr>
            <a:r>
              <a:rPr lang="en"/>
              <a:t>Played Zelda on Nintendo Switch For 3 Hours.</a:t>
            </a:r>
            <a:endParaRPr/>
          </a:p>
          <a:p>
            <a:pPr indent="-342900" lvl="0" marL="457200" rtl="0" algn="l">
              <a:spcBef>
                <a:spcPts val="0"/>
              </a:spcBef>
              <a:spcAft>
                <a:spcPts val="0"/>
              </a:spcAft>
              <a:buSzPts val="1800"/>
              <a:buChar char="●"/>
            </a:pPr>
            <a:r>
              <a:rPr lang="en"/>
              <a:t>7/6 Thur.:</a:t>
            </a:r>
            <a:endParaRPr/>
          </a:p>
          <a:p>
            <a:pPr indent="-317500" lvl="1" marL="914400" rtl="0" algn="l">
              <a:spcBef>
                <a:spcPts val="0"/>
              </a:spcBef>
              <a:spcAft>
                <a:spcPts val="0"/>
              </a:spcAft>
              <a:buSzPts val="1400"/>
              <a:buChar char="○"/>
            </a:pPr>
            <a:r>
              <a:rPr lang="en"/>
              <a:t>Learn some few ExpressJS socket.io</a:t>
            </a:r>
            <a:endParaRPr/>
          </a:p>
          <a:p>
            <a:pPr indent="-317500" lvl="1" marL="914400" rtl="0" algn="l">
              <a:spcBef>
                <a:spcPts val="0"/>
              </a:spcBef>
              <a:spcAft>
                <a:spcPts val="0"/>
              </a:spcAft>
              <a:buSzPts val="1400"/>
              <a:buChar char="○"/>
            </a:pPr>
            <a:r>
              <a:rPr lang="en"/>
              <a:t>Explored Some Examples.</a:t>
            </a:r>
            <a:endParaRPr/>
          </a:p>
          <a:p>
            <a:pPr indent="-317500" lvl="1" marL="914400" rtl="0" algn="l">
              <a:spcBef>
                <a:spcPts val="0"/>
              </a:spcBef>
              <a:spcAft>
                <a:spcPts val="0"/>
              </a:spcAft>
              <a:buSzPts val="1400"/>
              <a:buChar char="○"/>
            </a:pPr>
            <a:r>
              <a:rPr lang="en"/>
              <a:t>No Bug-Free Code Until Now.</a:t>
            </a:r>
            <a:endParaRPr/>
          </a:p>
          <a:p>
            <a:pPr indent="-342900" lvl="0" marL="457200" rtl="0" algn="l">
              <a:spcBef>
                <a:spcPts val="0"/>
              </a:spcBef>
              <a:spcAft>
                <a:spcPts val="0"/>
              </a:spcAft>
              <a:buSzPts val="1800"/>
              <a:buChar char="●"/>
            </a:pPr>
            <a:r>
              <a:rPr lang="en"/>
              <a:t>7/8 Fri.:</a:t>
            </a:r>
            <a:endParaRPr/>
          </a:p>
          <a:p>
            <a:pPr indent="-317500" lvl="1" marL="914400" rtl="0" algn="l">
              <a:spcBef>
                <a:spcPts val="0"/>
              </a:spcBef>
              <a:spcAft>
                <a:spcPts val="0"/>
              </a:spcAft>
              <a:buSzPts val="1400"/>
              <a:buChar char="○"/>
            </a:pPr>
            <a:r>
              <a:rPr lang="en"/>
              <a:t>Mentor Pair Programming. </a:t>
            </a:r>
            <a:endParaRPr/>
          </a:p>
          <a:p>
            <a:pPr indent="-317500" lvl="1" marL="914400" rtl="0" algn="l">
              <a:spcBef>
                <a:spcPts val="0"/>
              </a:spcBef>
              <a:spcAft>
                <a:spcPts val="0"/>
              </a:spcAft>
              <a:buSzPts val="1400"/>
              <a:buChar char="○"/>
            </a:pPr>
            <a:r>
              <a:rPr lang="en"/>
              <a:t>Bug-Free Code For The First Time.</a:t>
            </a:r>
            <a:endParaRPr/>
          </a:p>
          <a:p>
            <a:pPr indent="-317500" lvl="1" marL="914400" rtl="0" algn="l">
              <a:spcBef>
                <a:spcPts val="0"/>
              </a:spcBef>
              <a:spcAft>
                <a:spcPts val="0"/>
              </a:spcAft>
              <a:buSzPts val="1400"/>
              <a:buChar char="○"/>
            </a:pPr>
            <a:r>
              <a:rPr lang="en"/>
              <a:t>Github Initial Commit.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MVC &amp; express.js example</a:t>
            </a:r>
            <a:endParaRPr/>
          </a:p>
          <a:p>
            <a:pPr indent="-317500" lvl="1" marL="914400" rtl="0" algn="l">
              <a:spcBef>
                <a:spcPts val="0"/>
              </a:spcBef>
              <a:spcAft>
                <a:spcPts val="0"/>
              </a:spcAft>
              <a:buSzPts val="1400"/>
              <a:buChar char="○"/>
            </a:pPr>
            <a:r>
              <a:rPr lang="en" u="sng">
                <a:solidFill>
                  <a:schemeClr val="hlink"/>
                </a:solidFill>
                <a:hlinkClick r:id="rId3"/>
              </a:rPr>
              <a:t>https://progressivecoder.com/how-to-create-a-nodejs-express-mvc-application/</a:t>
            </a:r>
            <a:endParaRPr/>
          </a:p>
          <a:p>
            <a:pPr indent="-317500" lvl="1" marL="914400" rtl="0" algn="l">
              <a:spcBef>
                <a:spcPts val="0"/>
              </a:spcBef>
              <a:spcAft>
                <a:spcPts val="0"/>
              </a:spcAft>
              <a:buSzPts val="1400"/>
              <a:buChar char="○"/>
            </a:pPr>
            <a:r>
              <a:rPr lang="en" u="sng">
                <a:solidFill>
                  <a:schemeClr val="hlink"/>
                </a:solidFill>
                <a:hlinkClick r:id="rId4"/>
              </a:rPr>
              <a:t>https://github.com/dashsaurabh/node-express-mvc-demo/tree/master</a:t>
            </a:r>
            <a:endParaRPr/>
          </a:p>
          <a:p>
            <a:pPr indent="-342900" lvl="0" marL="457200" rtl="0" algn="l">
              <a:spcBef>
                <a:spcPts val="0"/>
              </a:spcBef>
              <a:spcAft>
                <a:spcPts val="0"/>
              </a:spcAft>
              <a:buSzPts val="1800"/>
              <a:buChar char="●"/>
            </a:pPr>
            <a:r>
              <a:rPr lang="en"/>
              <a:t>Session Cookie vs Token Authentication</a:t>
            </a:r>
            <a:endParaRPr/>
          </a:p>
          <a:p>
            <a:pPr indent="-317500" lvl="1" marL="914400" rtl="0" algn="l">
              <a:spcBef>
                <a:spcPts val="0"/>
              </a:spcBef>
              <a:spcAft>
                <a:spcPts val="0"/>
              </a:spcAft>
              <a:buSzPts val="1400"/>
              <a:buChar char="○"/>
            </a:pPr>
            <a:r>
              <a:rPr lang="en"/>
              <a:t>express session vs json web token</a:t>
            </a:r>
            <a:endParaRPr/>
          </a:p>
          <a:p>
            <a:pPr indent="-317500" lvl="1" marL="914400" rtl="0" algn="l">
              <a:spcBef>
                <a:spcPts val="0"/>
              </a:spcBef>
              <a:spcAft>
                <a:spcPts val="0"/>
              </a:spcAft>
              <a:buSzPts val="1400"/>
              <a:buChar char="○"/>
            </a:pPr>
            <a:r>
              <a:rPr lang="en"/>
              <a:t>stores in server vs client side</a:t>
            </a:r>
            <a:endParaRPr/>
          </a:p>
          <a:p>
            <a:pPr indent="-317500" lvl="1" marL="914400" rtl="0" algn="l">
              <a:spcBef>
                <a:spcPts val="0"/>
              </a:spcBef>
              <a:spcAft>
                <a:spcPts val="0"/>
              </a:spcAft>
              <a:buSzPts val="1400"/>
              <a:buChar char="○"/>
            </a:pPr>
            <a:r>
              <a:rPr lang="en"/>
              <a:t>great picture: </a:t>
            </a:r>
            <a:r>
              <a:rPr lang="en" u="sng">
                <a:solidFill>
                  <a:schemeClr val="hlink"/>
                </a:solidFill>
                <a:hlinkClick r:id="rId5"/>
              </a:rPr>
              <a:t>https://www.geeksforgeeks.org/session-vs-token-based-authentication/</a:t>
            </a:r>
            <a:endParaRPr/>
          </a:p>
          <a:p>
            <a:pPr indent="-317500" lvl="1" marL="914400" rtl="0" algn="l">
              <a:spcBef>
                <a:spcPts val="0"/>
              </a:spcBef>
              <a:spcAft>
                <a:spcPts val="0"/>
              </a:spcAft>
              <a:buSzPts val="1400"/>
              <a:buChar char="○"/>
            </a:pPr>
            <a:r>
              <a:rPr lang="en"/>
              <a:t>great picture: </a:t>
            </a:r>
            <a:r>
              <a:rPr lang="en" u="sng">
                <a:solidFill>
                  <a:schemeClr val="hlink"/>
                </a:solidFill>
                <a:hlinkClick r:id="rId6"/>
              </a:rPr>
              <a:t>https://hackernoon.com/using-session-cookies-vs-jwt-for-authentication-sd2v3vci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Guide &amp; Notes</a:t>
            </a:r>
            <a:endParaRPr/>
          </a:p>
          <a:p>
            <a:pPr indent="0" lvl="0" marL="0" rtl="0" algn="l">
              <a:spcBef>
                <a:spcPts val="0"/>
              </a:spcBef>
              <a:spcAft>
                <a:spcPts val="0"/>
              </a:spcAft>
              <a:buNone/>
            </a:pPr>
            <a:r>
              <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server gets session data / express-session with session store</a:t>
            </a:r>
            <a:endParaRPr/>
          </a:p>
          <a:p>
            <a:pPr indent="-304165" lvl="1" marL="914400" rtl="0" algn="l">
              <a:spcBef>
                <a:spcPts val="0"/>
              </a:spcBef>
              <a:spcAft>
                <a:spcPts val="0"/>
              </a:spcAft>
              <a:buSzPct val="100000"/>
              <a:buChar char="○"/>
            </a:pPr>
            <a:r>
              <a:rPr lang="en"/>
              <a:t>we can use req.session in router to get session data, </a:t>
            </a:r>
            <a:endParaRPr/>
          </a:p>
          <a:p>
            <a:pPr indent="-304165" lvl="1" marL="914400" rtl="0" algn="l">
              <a:spcBef>
                <a:spcPts val="0"/>
              </a:spcBef>
              <a:spcAft>
                <a:spcPts val="0"/>
              </a:spcAft>
              <a:buSzPct val="100000"/>
              <a:buChar char="○"/>
            </a:pPr>
            <a:r>
              <a:rPr lang="en"/>
              <a:t>but what about other places like socket.io on event listener ?</a:t>
            </a:r>
            <a:endParaRPr/>
          </a:p>
          <a:p>
            <a:pPr indent="-304165" lvl="1" marL="914400" rtl="0" algn="l">
              <a:spcBef>
                <a:spcPts val="0"/>
              </a:spcBef>
              <a:spcAft>
                <a:spcPts val="0"/>
              </a:spcAft>
              <a:buSzPct val="100000"/>
              <a:buChar char="○"/>
            </a:pPr>
            <a:r>
              <a:rPr lang="en" u="sng">
                <a:solidFill>
                  <a:schemeClr val="hlink"/>
                </a:solidFill>
                <a:hlinkClick r:id="rId3"/>
              </a:rPr>
              <a:t>https://stackoverflow.com/questions/19889552/how-to-access-express-session-memorystore-via-socket-io-objects</a:t>
            </a:r>
            <a:endParaRPr/>
          </a:p>
          <a:p>
            <a:pPr indent="-304165" lvl="1" marL="914400" rtl="0" algn="l">
              <a:spcBef>
                <a:spcPts val="0"/>
              </a:spcBef>
              <a:spcAft>
                <a:spcPts val="0"/>
              </a:spcAft>
              <a:buSzPct val="100000"/>
              <a:buChar char="○"/>
            </a:pPr>
            <a:r>
              <a:rPr lang="en" u="sng">
                <a:solidFill>
                  <a:schemeClr val="hlink"/>
                </a:solidFill>
                <a:hlinkClick r:id="rId4"/>
              </a:rPr>
              <a:t>https://stackoverflow.com/questions/24887175/unable-to-get-session-from-session-store</a:t>
            </a:r>
            <a:endParaRPr/>
          </a:p>
          <a:p>
            <a:pPr indent="-304165" lvl="1" marL="914400" rtl="0" algn="l">
              <a:spcBef>
                <a:spcPts val="0"/>
              </a:spcBef>
              <a:spcAft>
                <a:spcPts val="0"/>
              </a:spcAft>
              <a:buSzPct val="100000"/>
              <a:buChar char="○"/>
            </a:pPr>
            <a:r>
              <a:rPr lang="en"/>
              <a:t>store.all() store.get</a:t>
            </a:r>
            <a:endParaRPr/>
          </a:p>
          <a:p>
            <a:pPr indent="-304165" lvl="1" marL="914400" rtl="0" algn="l">
              <a:spcBef>
                <a:spcPts val="0"/>
              </a:spcBef>
              <a:spcAft>
                <a:spcPts val="0"/>
              </a:spcAft>
              <a:buSzPct val="100000"/>
              <a:buChar char="○"/>
            </a:pPr>
            <a:r>
              <a:rPr lang="en"/>
              <a:t>server on event:  socket.request.headers.cookie</a:t>
            </a:r>
            <a:endParaRPr/>
          </a:p>
          <a:p>
            <a:pPr indent="-304165" lvl="1" marL="914400" rtl="0" algn="l">
              <a:spcBef>
                <a:spcPts val="0"/>
              </a:spcBef>
              <a:spcAft>
                <a:spcPts val="0"/>
              </a:spcAft>
              <a:buSzPct val="100000"/>
              <a:buChar char="○"/>
            </a:pPr>
            <a:r>
              <a:rPr lang="en" u="sng">
                <a:solidFill>
                  <a:schemeClr val="hlink"/>
                </a:solidFill>
                <a:hlinkClick r:id="rId5"/>
              </a:rPr>
              <a:t>https://www.section.io/engineering-education/session-management-in-nodejs-using-expressjs-and-express-session/</a:t>
            </a:r>
            <a:endParaRPr/>
          </a:p>
          <a:p>
            <a:pPr indent="-325755" lvl="0" marL="457200" rtl="0" algn="l">
              <a:spcBef>
                <a:spcPts val="0"/>
              </a:spcBef>
              <a:spcAft>
                <a:spcPts val="0"/>
              </a:spcAft>
              <a:buSzPct val="100000"/>
              <a:buChar char="●"/>
            </a:pPr>
            <a:r>
              <a:rPr lang="en"/>
              <a:t>express-session.MemoryStore</a:t>
            </a:r>
            <a:endParaRPr/>
          </a:p>
          <a:p>
            <a:pPr indent="-304165" lvl="1" marL="914400" rtl="0" algn="l">
              <a:spcBef>
                <a:spcPts val="0"/>
              </a:spcBef>
              <a:spcAft>
                <a:spcPts val="0"/>
              </a:spcAft>
              <a:buSzPct val="100000"/>
              <a:buChar char="○"/>
            </a:pPr>
            <a:r>
              <a:rPr lang="en"/>
              <a:t>Warning The default server-side session storage, MemoryStore, is purposely not designed for a production environment. It will leak memory under most conditions, does not scale past a single process, and is meant for debugging and developing.</a:t>
            </a:r>
            <a:endParaRPr/>
          </a:p>
          <a:p>
            <a:pPr indent="-304165" lvl="1" marL="914400" rtl="0" algn="l">
              <a:spcBef>
                <a:spcPts val="0"/>
              </a:spcBef>
              <a:spcAft>
                <a:spcPts val="0"/>
              </a:spcAft>
              <a:buSzPct val="100000"/>
              <a:buChar char="○"/>
            </a:pPr>
            <a:r>
              <a:rPr lang="en" u="sng">
                <a:solidFill>
                  <a:schemeClr val="hlink"/>
                </a:solidFill>
                <a:hlinkClick r:id="rId6"/>
              </a:rPr>
              <a:t>https://expressjs.com/en/resources/middleware/session.html</a:t>
            </a:r>
            <a:endParaRPr/>
          </a:p>
          <a:p>
            <a:pPr indent="-304165" lvl="1" marL="914400" rtl="0" algn="l">
              <a:spcBef>
                <a:spcPts val="0"/>
              </a:spcBef>
              <a:spcAft>
                <a:spcPts val="0"/>
              </a:spcAft>
              <a:buSzPct val="100000"/>
              <a:buChar char="○"/>
            </a:pPr>
            <a:r>
              <a:rPr lang="en"/>
              <a:t>it seems we need to manually call store.destroy() for this MemoryStore</a:t>
            </a:r>
            <a:endParaRPr/>
          </a:p>
          <a:p>
            <a:pPr indent="-325755" lvl="0" marL="457200" rtl="0" algn="l">
              <a:spcBef>
                <a:spcPts val="0"/>
              </a:spcBef>
              <a:spcAft>
                <a:spcPts val="0"/>
              </a:spcAft>
              <a:buSzPct val="100000"/>
              <a:buChar char="●"/>
            </a:pPr>
            <a:r>
              <a:rPr lang="en"/>
              <a:t>socket.io with express.js: </a:t>
            </a:r>
            <a:r>
              <a:rPr lang="en" u="sng">
                <a:solidFill>
                  <a:schemeClr val="hlink"/>
                </a:solidFill>
                <a:hlinkClick r:id="rId7"/>
              </a:rPr>
              <a:t>https://www.danielbaulig.de/socket-ioexpress/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 API Send Messages</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Write one RESTful API /messages, take chat message </a:t>
            </a:r>
            <a:r>
              <a:rPr lang="en"/>
              <a:t>and print it out at server log using console.log (this small step is to verify your code work)</a:t>
            </a:r>
            <a:endParaRPr/>
          </a:p>
          <a:p>
            <a:pPr indent="-317500" lvl="1" marL="914400" rtl="0" algn="l">
              <a:spcBef>
                <a:spcPts val="0"/>
              </a:spcBef>
              <a:spcAft>
                <a:spcPts val="0"/>
              </a:spcAft>
              <a:buSzPts val="1400"/>
              <a:buChar char="-"/>
            </a:pPr>
            <a:r>
              <a:rPr lang="en" u="sng">
                <a:solidFill>
                  <a:schemeClr val="hlink"/>
                </a:solidFill>
                <a:hlinkClick r:id="rId3"/>
              </a:rPr>
              <a:t>https://stackoverflow.com/questions/7172784/how-do-i-post-json-data-with-curl</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Enhance this API by store the data into </a:t>
            </a:r>
            <a:r>
              <a:rPr lang="en" u="sng">
                <a:solidFill>
                  <a:schemeClr val="hlink"/>
                </a:solidFill>
                <a:hlinkClick r:id="rId4"/>
              </a:rPr>
              <a:t>sqlite3</a:t>
            </a:r>
            <a:r>
              <a:rPr lang="en"/>
              <a:t> (READ THE TUTORIAL)</a:t>
            </a:r>
            <a:endParaRPr/>
          </a:p>
          <a:p>
            <a:pPr indent="-317500" lvl="1" marL="914400" rtl="0" algn="l">
              <a:spcBef>
                <a:spcPts val="0"/>
              </a:spcBef>
              <a:spcAft>
                <a:spcPts val="0"/>
              </a:spcAft>
              <a:buSzPts val="1400"/>
              <a:buChar char="-"/>
            </a:pPr>
            <a:r>
              <a:rPr lang="en" u="sng">
                <a:solidFill>
                  <a:schemeClr val="hlink"/>
                </a:solidFill>
                <a:hlinkClick r:id="rId5"/>
              </a:rPr>
              <a:t>https://www.npmjs.com/package/sqlite3?activeTab=readme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Reference: </a:t>
            </a:r>
            <a:r>
              <a:rPr lang="en" u="sng">
                <a:solidFill>
                  <a:schemeClr val="hlink"/>
                </a:solidFill>
                <a:hlinkClick r:id="rId6"/>
              </a:rPr>
              <a:t>Express Basic routing</a:t>
            </a:r>
            <a:endParaRPr/>
          </a:p>
          <a:p>
            <a:pPr indent="-342900" lvl="0" marL="457200" rtl="0" algn="l">
              <a:spcBef>
                <a:spcPts val="0"/>
              </a:spcBef>
              <a:spcAft>
                <a:spcPts val="0"/>
              </a:spcAft>
              <a:buSzPts val="1800"/>
              <a:buChar char="-"/>
            </a:pPr>
            <a:r>
              <a:rPr lang="en"/>
              <a:t>Reference: `cat backup.sql | sqlite3 hello.db` [</a:t>
            </a:r>
            <a:r>
              <a:rPr lang="en" u="sng">
                <a:solidFill>
                  <a:schemeClr val="hlink"/>
                </a:solidFill>
                <a:hlinkClick r:id="rId7"/>
              </a:rPr>
              <a:t>Ref</a:t>
            </a:r>
            <a:r>
              <a:rPr lang="en"/>
              <a:t>]</a:t>
            </a:r>
            <a:endParaRPr/>
          </a:p>
          <a:p>
            <a:pPr indent="-342900" lvl="0" marL="457200" rtl="0" algn="l">
              <a:spcBef>
                <a:spcPts val="0"/>
              </a:spcBef>
              <a:spcAft>
                <a:spcPts val="0"/>
              </a:spcAft>
              <a:buSzPts val="1800"/>
              <a:buChar char="-"/>
            </a:pPr>
            <a:r>
              <a:rPr lang="en"/>
              <a:t>Res req are what we learn http messages in computer network courses.</a:t>
            </a:r>
            <a:endParaRPr/>
          </a:p>
          <a:p>
            <a:pPr indent="-342900" lvl="0" marL="457200" rtl="0" algn="l">
              <a:spcBef>
                <a:spcPts val="0"/>
              </a:spcBef>
              <a:spcAft>
                <a:spcPts val="0"/>
              </a:spcAft>
              <a:buSzPts val="1800"/>
              <a:buChar char="-"/>
            </a:pPr>
            <a:r>
              <a:rPr lang="en"/>
              <a:t>Javascript has non-blocking I/O on async operations, including db.</a:t>
            </a:r>
            <a:endParaRPr/>
          </a:p>
          <a:p>
            <a:pPr indent="-317500" lvl="1" marL="914400" rtl="0" algn="l">
              <a:spcBef>
                <a:spcPts val="0"/>
              </a:spcBef>
              <a:spcAft>
                <a:spcPts val="0"/>
              </a:spcAft>
              <a:buSzPts val="1400"/>
              <a:buChar char="-"/>
            </a:pPr>
            <a:r>
              <a:rPr lang="en"/>
              <a:t>Async await.  </a:t>
            </a:r>
            <a:r>
              <a:rPr lang="en"/>
              <a:t>p</a:t>
            </a:r>
            <a:r>
              <a:rPr lang="en"/>
              <a:t>romise.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45"/>
          <p:cNvPicPr preferRelativeResize="0"/>
          <p:nvPr/>
        </p:nvPicPr>
        <p:blipFill>
          <a:blip r:embed="rId3">
            <a:alphaModFix/>
          </a:blip>
          <a:stretch>
            <a:fillRect/>
          </a:stretch>
        </p:blipFill>
        <p:spPr>
          <a:xfrm>
            <a:off x="2607469" y="0"/>
            <a:ext cx="3929063"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 API Get Messages</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one RESTful API /messages, get all chat messages from DB</a:t>
            </a:r>
            <a:endParaRPr/>
          </a:p>
          <a:p>
            <a:pPr indent="-342900" lvl="0" marL="457200" rtl="0" algn="l">
              <a:spcBef>
                <a:spcPts val="0"/>
              </a:spcBef>
              <a:spcAft>
                <a:spcPts val="0"/>
              </a:spcAft>
              <a:buSzPts val="1800"/>
              <a:buChar char="-"/>
            </a:pPr>
            <a:r>
              <a:rPr lang="en"/>
              <a:t>Test that API using curl via command line</a:t>
            </a:r>
            <a:endParaRPr/>
          </a:p>
          <a:p>
            <a:pPr indent="-342900" lvl="0" marL="457200" rtl="0" algn="l">
              <a:spcBef>
                <a:spcPts val="0"/>
              </a:spcBef>
              <a:spcAft>
                <a:spcPts val="0"/>
              </a:spcAft>
              <a:buSzPts val="1800"/>
              <a:buChar char="-"/>
            </a:pPr>
            <a:r>
              <a:rPr lang="en"/>
              <a:t>API Spec: next page</a:t>
            </a:r>
            <a:endParaRPr/>
          </a:p>
          <a:p>
            <a:pPr indent="-342900" lvl="0" marL="457200" rtl="0" algn="l">
              <a:spcBef>
                <a:spcPts val="0"/>
              </a:spcBef>
              <a:spcAft>
                <a:spcPts val="0"/>
              </a:spcAft>
              <a:buSzPts val="1800"/>
              <a:buChar char="-"/>
            </a:pPr>
            <a:r>
              <a:rPr lang="en"/>
              <a:t>My NOTE: onclick vs form eventListener &amp; enter keypress event.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7"/>
          <p:cNvPicPr preferRelativeResize="0"/>
          <p:nvPr/>
        </p:nvPicPr>
        <p:blipFill>
          <a:blip r:embed="rId3">
            <a:alphaModFix/>
          </a:blip>
          <a:stretch>
            <a:fillRect/>
          </a:stretch>
        </p:blipFill>
        <p:spPr>
          <a:xfrm>
            <a:off x="2069041" y="80550"/>
            <a:ext cx="5331220"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 Front-end JS call RESTful API</a:t>
            </a:r>
            <a:endParaRPr/>
          </a:p>
        </p:txBody>
      </p:sp>
      <p:sp>
        <p:nvSpPr>
          <p:cNvPr id="269" name="Google Shape;26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t>
            </a:r>
            <a:r>
              <a:rPr lang="en" u="sng">
                <a:solidFill>
                  <a:schemeClr val="hlink"/>
                </a:solidFill>
                <a:hlinkClick r:id="rId3"/>
              </a:rPr>
              <a:t>ajax</a:t>
            </a:r>
            <a:r>
              <a:rPr lang="en"/>
              <a:t> to call RESTful API send messages when user click send button</a:t>
            </a:r>
            <a:endParaRPr/>
          </a:p>
          <a:p>
            <a:pPr indent="-342900" lvl="0" marL="457200" rtl="0" algn="l">
              <a:spcBef>
                <a:spcPts val="0"/>
              </a:spcBef>
              <a:spcAft>
                <a:spcPts val="0"/>
              </a:spcAft>
              <a:buSzPts val="1800"/>
              <a:buChar char="-"/>
            </a:pPr>
            <a:r>
              <a:rPr lang="en"/>
              <a:t>Use ajax to call RESTful API get messages when user enter chat room page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Implement sender</a:t>
            </a:r>
            <a:endParaRPr/>
          </a:p>
        </p:txBody>
      </p:sp>
      <p:sp>
        <p:nvSpPr>
          <p:cNvPr id="275" name="Google Shape;27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 existing API by adding sender info to backend API &amp; client-side call</a:t>
            </a:r>
            <a:endParaRPr/>
          </a:p>
          <a:p>
            <a:pPr indent="-342900" lvl="0" marL="457200" rtl="0" algn="l">
              <a:spcBef>
                <a:spcPts val="0"/>
              </a:spcBef>
              <a:spcAft>
                <a:spcPts val="0"/>
              </a:spcAft>
              <a:buSzPts val="1800"/>
              <a:buChar char="-"/>
            </a:pPr>
            <a:r>
              <a:rPr lang="en"/>
              <a:t>QQ:</a:t>
            </a:r>
            <a:endParaRPr/>
          </a:p>
          <a:p>
            <a:pPr indent="-317500" lvl="1" marL="914400" rtl="0" algn="l">
              <a:spcBef>
                <a:spcPts val="0"/>
              </a:spcBef>
              <a:spcAft>
                <a:spcPts val="0"/>
              </a:spcAft>
              <a:buSzPts val="1400"/>
              <a:buChar char="-"/>
            </a:pPr>
            <a:r>
              <a:rPr lang="en"/>
              <a:t>Where should we get user info? </a:t>
            </a:r>
            <a:endParaRPr/>
          </a:p>
          <a:p>
            <a:pPr indent="-317500" lvl="1" marL="914400" rtl="0" algn="l">
              <a:spcBef>
                <a:spcPts val="0"/>
              </a:spcBef>
              <a:spcAft>
                <a:spcPts val="0"/>
              </a:spcAft>
              <a:buSzPts val="1400"/>
              <a:buChar char="-"/>
            </a:pPr>
            <a:r>
              <a:rPr lang="en"/>
              <a:t>Where should we store sender info?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Implement Register API</a:t>
            </a:r>
            <a:endParaRPr/>
          </a:p>
        </p:txBody>
      </p:sp>
      <p:sp>
        <p:nvSpPr>
          <p:cNvPr id="281" name="Google Shape;28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creation? [</a:t>
            </a:r>
            <a:r>
              <a:rPr lang="en" u="sng">
                <a:solidFill>
                  <a:schemeClr val="hlink"/>
                </a:solidFill>
                <a:hlinkClick r:id="rId4"/>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already exists? I.e. username conflict </a:t>
            </a:r>
            <a:r>
              <a:rPr lang="en"/>
              <a:t>[</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Can we store plaintext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for creation, status 201(Created) / </a:t>
            </a:r>
            <a:r>
              <a:rPr lang="en"/>
              <a:t>400(</a:t>
            </a:r>
            <a:r>
              <a:rPr lang="en"/>
              <a:t>username</a:t>
            </a:r>
            <a:r>
              <a:rPr lang="en"/>
              <a:t> conflict)</a:t>
            </a:r>
            <a:r>
              <a:rPr lang="en"/>
              <a:t>. Router path at “/register”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Implement Login API</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-&gt; Username &amp; password</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login?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 kind of error should we return if username not exists? [</a:t>
            </a:r>
            <a:r>
              <a:rPr lang="en" u="sng">
                <a:solidFill>
                  <a:schemeClr val="accent5"/>
                </a:solidFill>
                <a:hlinkClick r:id="rId4">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What kind of error should we return if password not match? [</a:t>
            </a:r>
            <a:r>
              <a:rPr lang="en" u="sng">
                <a:solidFill>
                  <a:schemeClr val="accent5"/>
                </a:solidFill>
                <a:hlinkClick r:id="rId5">
                  <a:extLst>
                    <a:ext uri="{A12FA001-AC4F-418D-AE19-62706E023703}">
                      <ahyp:hlinkClr val="tx"/>
                    </a:ext>
                  </a:extLst>
                </a:hlinkClick>
              </a:rPr>
              <a:t>Client error responses</a:t>
            </a:r>
            <a:r>
              <a:rPr lang="en"/>
              <a:t>]</a:t>
            </a:r>
            <a:endParaRPr/>
          </a:p>
          <a:p>
            <a:pPr indent="-317500" lvl="1" marL="914400" rtl="0" algn="l">
              <a:spcBef>
                <a:spcPts val="0"/>
              </a:spcBef>
              <a:spcAft>
                <a:spcPts val="0"/>
              </a:spcAft>
              <a:buSzPts val="1400"/>
              <a:buChar char="-"/>
            </a:pPr>
            <a:r>
              <a:rPr lang="en"/>
              <a:t>How to verify password if we store encrypted password? -&gt; we can skip this for now</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“/login”.  200 ok for success.  401 Unauthorized for incorrect username.  403 Forbidden for incorrect password.  400 Bad Request.</a:t>
            </a:r>
            <a:endParaRPr/>
          </a:p>
          <a:p>
            <a:pPr indent="-342900" lvl="0" marL="457200" rtl="0" algn="l">
              <a:spcBef>
                <a:spcPts val="0"/>
              </a:spcBef>
              <a:spcAft>
                <a:spcPts val="0"/>
              </a:spcAft>
              <a:buSzPts val="1800"/>
              <a:buChar char="-"/>
            </a:pPr>
            <a:r>
              <a:rPr lang="en"/>
              <a:t>Case for being already logged 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7/8 Sat.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Understand The Codes So Far, and Add Comments.</a:t>
            </a:r>
            <a:endParaRPr/>
          </a:p>
          <a:p>
            <a:pPr indent="-342900" lvl="0" marL="457200" rtl="0" algn="l">
              <a:spcBef>
                <a:spcPts val="0"/>
              </a:spcBef>
              <a:spcAft>
                <a:spcPts val="0"/>
              </a:spcAft>
              <a:buSzPts val="1800"/>
              <a:buChar char="●"/>
            </a:pPr>
            <a:r>
              <a:rPr lang="en"/>
              <a:t>Change some namings to meaningful namings.</a:t>
            </a:r>
            <a:endParaRPr/>
          </a:p>
          <a:p>
            <a:pPr indent="-342900" lvl="0" marL="457200" rtl="0" algn="l">
              <a:spcBef>
                <a:spcPts val="0"/>
              </a:spcBef>
              <a:spcAft>
                <a:spcPts val="0"/>
              </a:spcAft>
              <a:buSzPts val="1800"/>
              <a:buChar char="●"/>
            </a:pPr>
            <a:r>
              <a:rPr lang="en"/>
              <a:t>Why express.static(“/”) doesn’t work.</a:t>
            </a:r>
            <a:endParaRPr/>
          </a:p>
          <a:p>
            <a:pPr indent="-342900" lvl="0" marL="457200" rtl="0" algn="l">
              <a:spcBef>
                <a:spcPts val="0"/>
              </a:spcBef>
              <a:spcAft>
                <a:spcPts val="0"/>
              </a:spcAft>
              <a:buSzPts val="1800"/>
              <a:buChar char="●"/>
            </a:pPr>
            <a:r>
              <a:rPr lang="en"/>
              <a:t>express.stack(path), path = “.” “/” “public”</a:t>
            </a:r>
            <a:endParaRPr/>
          </a:p>
          <a:p>
            <a:pPr indent="-342900" lvl="0" marL="457200" rtl="0" algn="l">
              <a:spcBef>
                <a:spcPts val="0"/>
              </a:spcBef>
              <a:spcAft>
                <a:spcPts val="0"/>
              </a:spcAft>
              <a:buSzPts val="1800"/>
              <a:buChar char="●"/>
            </a:pPr>
            <a:r>
              <a:rPr lang="en"/>
              <a:t>Server </a:t>
            </a:r>
            <a:r>
              <a:rPr lang="en"/>
              <a:t>RESTful API HTTP GET:  </a:t>
            </a:r>
            <a:r>
              <a:rPr lang="en"/>
              <a:t>All clients get the new chat message when</a:t>
            </a:r>
            <a:r>
              <a:rPr lang="en"/>
              <a:t> a new message is posted by 1 client.</a:t>
            </a:r>
            <a:r>
              <a:rPr lang="en"/>
              <a:t> </a:t>
            </a:r>
            <a:endParaRPr/>
          </a:p>
          <a:p>
            <a:pPr indent="-342900" lvl="0" marL="457200" rtl="0" algn="l">
              <a:spcBef>
                <a:spcPts val="0"/>
              </a:spcBef>
              <a:spcAft>
                <a:spcPts val="0"/>
              </a:spcAft>
              <a:buSzPts val="1800"/>
              <a:buChar char="●"/>
            </a:pPr>
            <a:r>
              <a:rPr lang="en"/>
              <a:t>Server Socket.io Broadcasting:  The  new client get all chat messages when  a new client enters the room.</a:t>
            </a:r>
            <a:endParaRPr/>
          </a:p>
          <a:p>
            <a:pPr indent="-342900" lvl="0" marL="457200" rtl="0" algn="l">
              <a:spcBef>
                <a:spcPts val="0"/>
              </a:spcBef>
              <a:spcAft>
                <a:spcPts val="0"/>
              </a:spcAft>
              <a:buSzPts val="1800"/>
              <a:buChar char="●"/>
            </a:pPr>
            <a:r>
              <a:rPr lang="en"/>
              <a:t>First Github Pull Request.    Learned Some Git.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Implement Logout API</a:t>
            </a:r>
            <a:endParaRPr/>
          </a:p>
        </p:txBody>
      </p:sp>
      <p:sp>
        <p:nvSpPr>
          <p:cNvPr id="293" name="Google Shape;29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API Design</a:t>
            </a:r>
            <a:endParaRPr/>
          </a:p>
          <a:p>
            <a:pPr indent="-317500" lvl="1" marL="914400" rtl="0" algn="l">
              <a:spcBef>
                <a:spcPts val="0"/>
              </a:spcBef>
              <a:spcAft>
                <a:spcPts val="0"/>
              </a:spcAft>
              <a:buSzPts val="1400"/>
              <a:buChar char="-"/>
            </a:pPr>
            <a:r>
              <a:rPr lang="en"/>
              <a:t>What’s the input data? </a:t>
            </a:r>
            <a:endParaRPr/>
          </a:p>
          <a:p>
            <a:pPr indent="-317500" lvl="1" marL="914400" rtl="0" algn="l">
              <a:spcBef>
                <a:spcPts val="0"/>
              </a:spcBef>
              <a:spcAft>
                <a:spcPts val="0"/>
              </a:spcAft>
              <a:buSzPts val="1400"/>
              <a:buChar char="-"/>
            </a:pPr>
            <a:r>
              <a:rPr lang="en"/>
              <a:t>What should be the return value?</a:t>
            </a:r>
            <a:endParaRPr/>
          </a:p>
          <a:p>
            <a:pPr indent="-317500" lvl="1" marL="914400" rtl="0" algn="l">
              <a:spcBef>
                <a:spcPts val="0"/>
              </a:spcBef>
              <a:spcAft>
                <a:spcPts val="0"/>
              </a:spcAft>
              <a:buSzPts val="1400"/>
              <a:buChar char="-"/>
            </a:pPr>
            <a:r>
              <a:rPr lang="en"/>
              <a:t>What should the route be? What is the HTTP method for logout? [</a:t>
            </a:r>
            <a:r>
              <a:rPr lang="en" u="sng">
                <a:solidFill>
                  <a:schemeClr val="accent5"/>
                </a:solidFill>
                <a:hlinkClick r:id="rId3">
                  <a:extLst>
                    <a:ext uri="{A12FA001-AC4F-418D-AE19-62706E023703}">
                      <ahyp:hlinkClr val="tx"/>
                    </a:ext>
                  </a:extLst>
                </a:hlinkClick>
              </a:rPr>
              <a:t>Using HTTP Methods for RESTful Services</a:t>
            </a:r>
            <a:r>
              <a:rPr lang="en"/>
              <a:t>]</a:t>
            </a:r>
            <a:endParaRPr/>
          </a:p>
          <a:p>
            <a:pPr indent="-317500" lvl="1" marL="914400" rtl="0" algn="l">
              <a:spcBef>
                <a:spcPts val="0"/>
              </a:spcBef>
              <a:spcAft>
                <a:spcPts val="0"/>
              </a:spcAft>
              <a:buSzPts val="1400"/>
              <a:buChar char="-"/>
            </a:pPr>
            <a:r>
              <a:rPr lang="en"/>
              <a:t>What’s the user behavior after he/ she logout?</a:t>
            </a:r>
            <a:endParaRPr/>
          </a:p>
          <a:p>
            <a:pPr indent="-342900" lvl="0" marL="457200" rtl="0" algn="l">
              <a:spcBef>
                <a:spcPts val="0"/>
              </a:spcBef>
              <a:spcAft>
                <a:spcPts val="0"/>
              </a:spcAft>
              <a:buSzPts val="1800"/>
              <a:buChar char="-"/>
            </a:pPr>
            <a:r>
              <a:rPr lang="en"/>
              <a:t>Implement it :”)</a:t>
            </a:r>
            <a:endParaRPr/>
          </a:p>
          <a:p>
            <a:pPr indent="-342900" lvl="0" marL="457200" rtl="0" algn="l">
              <a:spcBef>
                <a:spcPts val="0"/>
              </a:spcBef>
              <a:spcAft>
                <a:spcPts val="0"/>
              </a:spcAft>
              <a:buSzPts val="1800"/>
              <a:buChar char="-"/>
            </a:pPr>
            <a:r>
              <a:rPr lang="en"/>
              <a:t>POST method.  Router path at “/logout”.  200 ok for success.  400 bad request</a:t>
            </a:r>
            <a:endParaRPr/>
          </a:p>
          <a:p>
            <a:pPr indent="-342900" lvl="0" marL="457200" rtl="0" algn="l">
              <a:spcBef>
                <a:spcPts val="0"/>
              </a:spcBef>
              <a:spcAft>
                <a:spcPts val="0"/>
              </a:spcAft>
              <a:buSzPts val="1800"/>
              <a:buChar char="-"/>
            </a:pPr>
            <a:r>
              <a:rPr lang="en"/>
              <a:t>Logout shall redirect the user to the home page, not the chat room. So response status code may be different.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Frontend for Register &amp; Login</a:t>
            </a:r>
            <a:endParaRPr/>
          </a:p>
        </p:txBody>
      </p:sp>
      <p:sp>
        <p:nvSpPr>
          <p:cNvPr id="299" name="Google Shape;29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up to you to design Frontend HTML/ CSS/ JS</a:t>
            </a:r>
            <a:endParaRPr/>
          </a:p>
          <a:p>
            <a:pPr indent="-342900" lvl="0" marL="457200" rtl="0" algn="l">
              <a:spcBef>
                <a:spcPts val="0"/>
              </a:spcBef>
              <a:spcAft>
                <a:spcPts val="0"/>
              </a:spcAft>
              <a:buSzPts val="1800"/>
              <a:buChar char="-"/>
            </a:pPr>
            <a:r>
              <a:rPr lang="en"/>
              <a:t>Reference:</a:t>
            </a:r>
            <a:endParaRPr/>
          </a:p>
          <a:p>
            <a:pPr indent="-317500" lvl="1" marL="914400" rtl="0" algn="l">
              <a:spcBef>
                <a:spcPts val="0"/>
              </a:spcBef>
              <a:spcAft>
                <a:spcPts val="0"/>
              </a:spcAft>
              <a:buSzPts val="1400"/>
              <a:buChar char="-"/>
            </a:pPr>
            <a:r>
              <a:rPr lang="en" u="sng">
                <a:solidFill>
                  <a:schemeClr val="hlink"/>
                </a:solidFill>
                <a:hlinkClick r:id="rId3"/>
              </a:rPr>
              <a:t>https://codesandbox.io/s/eqg36</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Private Messaging Architecture</a:t>
            </a:r>
            <a:endParaRPr/>
          </a:p>
        </p:txBody>
      </p:sp>
      <p:sp>
        <p:nvSpPr>
          <p:cNvPr id="305" name="Google Shape;30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just </a:t>
            </a:r>
            <a:r>
              <a:rPr lang="en"/>
              <a:t>wrap the codes with only public chat.</a:t>
            </a:r>
            <a:endParaRPr/>
          </a:p>
          <a:p>
            <a:pPr indent="-342900" lvl="0" marL="457200" rtl="0" algn="l">
              <a:spcBef>
                <a:spcPts val="0"/>
              </a:spcBef>
              <a:spcAft>
                <a:spcPts val="0"/>
              </a:spcAft>
              <a:buSzPts val="1800"/>
              <a:buChar char="●"/>
            </a:pPr>
            <a:r>
              <a:rPr lang="en"/>
              <a:t>Database Schema</a:t>
            </a:r>
            <a:endParaRPr/>
          </a:p>
          <a:p>
            <a:pPr indent="-342900" lvl="0" marL="457200" rtl="0" algn="l">
              <a:spcBef>
                <a:spcPts val="0"/>
              </a:spcBef>
              <a:spcAft>
                <a:spcPts val="0"/>
              </a:spcAft>
              <a:buSzPts val="1800"/>
              <a:buChar char="●"/>
            </a:pPr>
            <a:r>
              <a:rPr lang="en"/>
              <a:t>RESTful API</a:t>
            </a:r>
            <a:endParaRPr/>
          </a:p>
          <a:p>
            <a:pPr indent="-342900" lvl="0" marL="457200" rtl="0" algn="l">
              <a:spcBef>
                <a:spcPts val="0"/>
              </a:spcBef>
              <a:spcAft>
                <a:spcPts val="0"/>
              </a:spcAft>
              <a:buSzPts val="1800"/>
              <a:buChar char="●"/>
            </a:pPr>
            <a:r>
              <a:rPr lang="en"/>
              <a:t>Frontend</a:t>
            </a:r>
            <a:endParaRPr/>
          </a:p>
          <a:p>
            <a:pPr indent="-342900" lvl="0" marL="457200" rtl="0" algn="l">
              <a:spcBef>
                <a:spcPts val="0"/>
              </a:spcBef>
              <a:spcAft>
                <a:spcPts val="0"/>
              </a:spcAft>
              <a:buSzPts val="1800"/>
              <a:buChar char="●"/>
            </a:pPr>
            <a:r>
              <a:rPr lang="en"/>
              <a:t>Chat room html page</a:t>
            </a:r>
            <a:endParaRPr/>
          </a:p>
          <a:p>
            <a:pPr indent="-342900" lvl="0" marL="457200" rtl="0" algn="l">
              <a:spcBef>
                <a:spcPts val="0"/>
              </a:spcBef>
              <a:spcAft>
                <a:spcPts val="0"/>
              </a:spcAft>
              <a:buSzPts val="1800"/>
              <a:buChar char="●"/>
            </a:pPr>
            <a:r>
              <a:rPr lang="en"/>
              <a:t>Room selection frontend &amp; html page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homepage: (1) login page, if not logged in. (2) room selection page, otherwise</a:t>
            </a:r>
            <a:endParaRPr/>
          </a:p>
          <a:p>
            <a:pPr indent="-342900" lvl="0" marL="457200" rtl="0" algn="l">
              <a:spcBef>
                <a:spcPts val="0"/>
              </a:spcBef>
              <a:spcAft>
                <a:spcPts val="0"/>
              </a:spcAft>
              <a:buSzPts val="1800"/>
              <a:buChar char="●"/>
            </a:pPr>
            <a:r>
              <a:rPr lang="en"/>
              <a:t>room selection page:(1) select existing. (2) create a new room by specifying usernames </a:t>
            </a:r>
            <a:endParaRPr/>
          </a:p>
          <a:p>
            <a:pPr indent="-342900" lvl="0" marL="457200" rtl="0" algn="l">
              <a:spcBef>
                <a:spcPts val="0"/>
              </a:spcBef>
              <a:spcAft>
                <a:spcPts val="0"/>
              </a:spcAft>
              <a:buSzPts val="1800"/>
              <a:buChar char="●"/>
            </a:pPr>
            <a:r>
              <a:rPr lang="en"/>
              <a:t>the public room: all joins it automatically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Database Schema</a:t>
            </a:r>
            <a:endParaRPr/>
          </a:p>
        </p:txBody>
      </p:sp>
      <p:sp>
        <p:nvSpPr>
          <p:cNvPr id="311" name="Google Shape;31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 messages:</a:t>
            </a:r>
            <a:endParaRPr/>
          </a:p>
          <a:p>
            <a:pPr indent="-317500" lvl="1" marL="914400" rtl="0" algn="l">
              <a:spcBef>
                <a:spcPts val="0"/>
              </a:spcBef>
              <a:spcAft>
                <a:spcPts val="0"/>
              </a:spcAft>
              <a:buSzPts val="1400"/>
              <a:buChar char="○"/>
            </a:pPr>
            <a:r>
              <a:rPr lang="en"/>
              <a:t>m</a:t>
            </a:r>
            <a:r>
              <a:rPr lang="en"/>
              <a:t>essage : string</a:t>
            </a:r>
            <a:endParaRPr/>
          </a:p>
          <a:p>
            <a:pPr indent="-317500" lvl="1" marL="914400" rtl="0" algn="l">
              <a:spcBef>
                <a:spcPts val="0"/>
              </a:spcBef>
              <a:spcAft>
                <a:spcPts val="0"/>
              </a:spcAft>
              <a:buSzPts val="1400"/>
              <a:buChar char="○"/>
            </a:pPr>
            <a:r>
              <a:rPr lang="en"/>
              <a:t>t</a:t>
            </a:r>
            <a:r>
              <a:rPr lang="en"/>
              <a:t>imestamp_utc : string</a:t>
            </a:r>
            <a:endParaRPr/>
          </a:p>
          <a:p>
            <a:pPr indent="-317500" lvl="1" marL="914400" rtl="0" algn="l">
              <a:spcBef>
                <a:spcPts val="0"/>
              </a:spcBef>
              <a:spcAft>
                <a:spcPts val="0"/>
              </a:spcAft>
              <a:buSzPts val="1400"/>
              <a:buChar char="○"/>
            </a:pPr>
            <a:r>
              <a:rPr lang="en"/>
              <a:t>u</a:t>
            </a:r>
            <a:r>
              <a:rPr lang="en"/>
              <a:t>sername : string</a:t>
            </a:r>
            <a:endParaRPr/>
          </a:p>
          <a:p>
            <a:pPr indent="-317500" lvl="1" marL="914400" rtl="0" algn="l">
              <a:spcBef>
                <a:spcPts val="0"/>
              </a:spcBef>
              <a:spcAft>
                <a:spcPts val="0"/>
              </a:spcAft>
              <a:buSzPts val="1400"/>
              <a:buChar char="○"/>
            </a:pPr>
            <a:r>
              <a:rPr lang="en"/>
              <a:t>r</a:t>
            </a:r>
            <a:r>
              <a:rPr lang="en"/>
              <a:t>oom_id : string</a:t>
            </a:r>
            <a:endParaRPr/>
          </a:p>
          <a:p>
            <a:pPr indent="-342900" lvl="0" marL="457200" rtl="0" algn="l">
              <a:spcBef>
                <a:spcPts val="0"/>
              </a:spcBef>
              <a:spcAft>
                <a:spcPts val="0"/>
              </a:spcAft>
              <a:buSzPts val="1800"/>
              <a:buChar char="●"/>
            </a:pPr>
            <a:r>
              <a:rPr lang="en"/>
              <a:t>Table rooms:</a:t>
            </a:r>
            <a:endParaRPr/>
          </a:p>
          <a:p>
            <a:pPr indent="-317500" lvl="1" marL="914400" rtl="0" algn="l">
              <a:spcBef>
                <a:spcPts val="0"/>
              </a:spcBef>
              <a:spcAft>
                <a:spcPts val="0"/>
              </a:spcAft>
              <a:buSzPts val="1400"/>
              <a:buChar char="○"/>
            </a:pPr>
            <a:r>
              <a:rPr lang="en"/>
              <a:t>r</a:t>
            </a:r>
            <a:r>
              <a:rPr lang="en"/>
              <a:t>oom_id : string</a:t>
            </a:r>
            <a:endParaRPr/>
          </a:p>
          <a:p>
            <a:pPr indent="-317500" lvl="1" marL="914400" rtl="0" algn="l">
              <a:spcBef>
                <a:spcPts val="0"/>
              </a:spcBef>
              <a:spcAft>
                <a:spcPts val="0"/>
              </a:spcAft>
              <a:buSzPts val="1400"/>
              <a:buChar char="○"/>
            </a:pPr>
            <a:r>
              <a:rPr lang="en"/>
              <a:t>no array in sqlite3</a:t>
            </a:r>
            <a:endParaRPr/>
          </a:p>
          <a:p>
            <a:pPr indent="-342900" lvl="0" marL="457200" rtl="0" algn="l">
              <a:spcBef>
                <a:spcPts val="0"/>
              </a:spcBef>
              <a:spcAft>
                <a:spcPts val="0"/>
              </a:spcAft>
              <a:buSzPts val="1800"/>
              <a:buChar char="●"/>
            </a:pPr>
            <a:r>
              <a:rPr lang="en"/>
              <a:t>room_id: “public_room” “member0#member1#member2#room”</a:t>
            </a:r>
            <a:endParaRPr/>
          </a:p>
          <a:p>
            <a:pPr indent="-342900" lvl="0" marL="457200" rtl="0" algn="l">
              <a:spcBef>
                <a:spcPts val="0"/>
              </a:spcBef>
              <a:spcAft>
                <a:spcPts val="0"/>
              </a:spcAft>
              <a:buSzPts val="1800"/>
              <a:buChar char="●"/>
            </a:pPr>
            <a:r>
              <a:rPr lang="en"/>
              <a:t>Extensibility: not only 1-to-1 room, but rooms with members of any size.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 Database Schema (cont.)</a:t>
            </a:r>
            <a:endParaRPr/>
          </a:p>
        </p:txBody>
      </p:sp>
      <p:sp>
        <p:nvSpPr>
          <p:cNvPr id="317" name="Google Shape;31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 users2rooms:</a:t>
            </a:r>
            <a:endParaRPr/>
          </a:p>
          <a:p>
            <a:pPr indent="-317500" lvl="1" marL="914400" rtl="0" algn="l">
              <a:spcBef>
                <a:spcPts val="0"/>
              </a:spcBef>
              <a:spcAft>
                <a:spcPts val="0"/>
              </a:spcAft>
              <a:buSzPts val="1400"/>
              <a:buChar char="○"/>
            </a:pPr>
            <a:r>
              <a:rPr lang="en"/>
              <a:t>many-to-many relationships, to solve sqlite3’s no array problem.</a:t>
            </a:r>
            <a:endParaRPr/>
          </a:p>
          <a:p>
            <a:pPr indent="-317500" lvl="1" marL="914400" rtl="0" algn="l">
              <a:spcBef>
                <a:spcPts val="0"/>
              </a:spcBef>
              <a:spcAft>
                <a:spcPts val="0"/>
              </a:spcAft>
              <a:buSzPts val="1400"/>
              <a:buChar char="○"/>
            </a:pPr>
            <a:r>
              <a:rPr lang="en"/>
              <a:t>username: string</a:t>
            </a:r>
            <a:endParaRPr/>
          </a:p>
          <a:p>
            <a:pPr indent="-317500" lvl="1" marL="914400" rtl="0" algn="l">
              <a:spcBef>
                <a:spcPts val="0"/>
              </a:spcBef>
              <a:spcAft>
                <a:spcPts val="0"/>
              </a:spcAft>
              <a:buSzPts val="1400"/>
              <a:buChar char="○"/>
            </a:pPr>
            <a:r>
              <a:rPr lang="en"/>
              <a:t>room_id: string</a:t>
            </a:r>
            <a:endParaRPr/>
          </a:p>
          <a:p>
            <a:pPr indent="-317500" lvl="1" marL="914400" rtl="0" algn="l">
              <a:spcBef>
                <a:spcPts val="0"/>
              </a:spcBef>
              <a:spcAft>
                <a:spcPts val="0"/>
              </a:spcAft>
              <a:buSzPts val="1400"/>
              <a:buChar char="○"/>
            </a:pPr>
            <a:r>
              <a:rPr lang="en"/>
              <a:t>select username … where room_id = … → not needed, socket.io join() does the job.</a:t>
            </a:r>
            <a:endParaRPr/>
          </a:p>
          <a:p>
            <a:pPr indent="-317500" lvl="1" marL="914400" rtl="0" algn="l">
              <a:spcBef>
                <a:spcPts val="0"/>
              </a:spcBef>
              <a:spcAft>
                <a:spcPts val="0"/>
              </a:spcAft>
              <a:buSzPts val="1400"/>
              <a:buChar char="○"/>
            </a:pPr>
            <a:r>
              <a:rPr lang="en"/>
              <a:t>select room_id … where username = … → API: GET /rooms</a:t>
            </a:r>
            <a:endParaRPr/>
          </a:p>
          <a:p>
            <a:pPr indent="-342900" lvl="0" marL="457200" rtl="0" algn="l">
              <a:spcBef>
                <a:spcPts val="0"/>
              </a:spcBef>
              <a:spcAft>
                <a:spcPts val="0"/>
              </a:spcAft>
              <a:buSzPts val="1800"/>
              <a:buChar char="●"/>
            </a:pPr>
            <a:r>
              <a:rPr lang="en"/>
              <a:t>Process when a user logs in and gets all chat messages: </a:t>
            </a:r>
            <a:endParaRPr/>
          </a:p>
          <a:p>
            <a:pPr indent="-317500" lvl="1" marL="914400" rtl="0" algn="l">
              <a:spcBef>
                <a:spcPts val="0"/>
              </a:spcBef>
              <a:spcAft>
                <a:spcPts val="0"/>
              </a:spcAft>
              <a:buSzPts val="1400"/>
              <a:buChar char="○"/>
            </a:pPr>
            <a:r>
              <a:rPr lang="en"/>
              <a:t>select room_id from users2rooms where username = …</a:t>
            </a:r>
            <a:endParaRPr/>
          </a:p>
          <a:p>
            <a:pPr indent="-317500" lvl="1" marL="914400" rtl="0" algn="l">
              <a:spcBef>
                <a:spcPts val="0"/>
              </a:spcBef>
              <a:spcAft>
                <a:spcPts val="0"/>
              </a:spcAft>
              <a:buSzPts val="1400"/>
              <a:buChar char="○"/>
            </a:pPr>
            <a:r>
              <a:rPr lang="en"/>
              <a:t>for room_id in all selected chat rooms:  select * from messages where room_id = room_id</a:t>
            </a:r>
            <a:endParaRPr/>
          </a:p>
          <a:p>
            <a:pPr indent="-317500" lvl="1" marL="914400" rtl="0" algn="l">
              <a:spcBef>
                <a:spcPts val="0"/>
              </a:spcBef>
              <a:spcAft>
                <a:spcPts val="0"/>
              </a:spcAft>
              <a:buSzPts val="1400"/>
              <a:buChar char="○"/>
            </a:pPr>
            <a:r>
              <a:rPr lang="en"/>
              <a:t>socket.io join()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r>
              <a:rPr lang="en"/>
              <a:t>: RESTful API</a:t>
            </a:r>
            <a:endParaRPr/>
          </a:p>
        </p:txBody>
      </p:sp>
      <p:sp>
        <p:nvSpPr>
          <p:cNvPr id="323" name="Google Shape;323;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URI: GET /rooms</a:t>
            </a:r>
            <a:endParaRPr/>
          </a:p>
          <a:p>
            <a:pPr indent="-310832" lvl="1" marL="914400" rtl="0" algn="l">
              <a:spcBef>
                <a:spcPts val="0"/>
              </a:spcBef>
              <a:spcAft>
                <a:spcPts val="0"/>
              </a:spcAft>
              <a:buSzPct val="100000"/>
              <a:buChar char="○"/>
            </a:pPr>
            <a:r>
              <a:rPr lang="en"/>
              <a:t>a room_id list is sent from the server to the frontend every time frontend needs it</a:t>
            </a:r>
            <a:endParaRPr/>
          </a:p>
          <a:p>
            <a:pPr indent="-310832" lvl="1" marL="914400" rtl="0" algn="l">
              <a:spcBef>
                <a:spcPts val="0"/>
              </a:spcBef>
              <a:spcAft>
                <a:spcPts val="0"/>
              </a:spcAft>
              <a:buSzPct val="100000"/>
              <a:buChar char="○"/>
            </a:pPr>
            <a:r>
              <a:rPr lang="en"/>
              <a:t>username specified in request body</a:t>
            </a:r>
            <a:endParaRPr/>
          </a:p>
          <a:p>
            <a:pPr indent="-334327" lvl="0" marL="457200" rtl="0" algn="l">
              <a:spcBef>
                <a:spcPts val="0"/>
              </a:spcBef>
              <a:spcAft>
                <a:spcPts val="0"/>
              </a:spcAft>
              <a:buSzPct val="100000"/>
              <a:buChar char="●"/>
            </a:pPr>
            <a:r>
              <a:rPr lang="en"/>
              <a:t>URI: POST /rooms</a:t>
            </a:r>
            <a:endParaRPr/>
          </a:p>
          <a:p>
            <a:pPr indent="-310832" lvl="1" marL="914400" rtl="0" algn="l">
              <a:spcBef>
                <a:spcPts val="0"/>
              </a:spcBef>
              <a:spcAft>
                <a:spcPts val="0"/>
              </a:spcAft>
              <a:buSzPct val="100000"/>
              <a:buChar char="○"/>
            </a:pPr>
            <a:r>
              <a:rPr lang="en"/>
              <a:t>create a new chat room</a:t>
            </a:r>
            <a:endParaRPr/>
          </a:p>
          <a:p>
            <a:pPr indent="-310832" lvl="1" marL="914400" rtl="0" algn="l">
              <a:spcBef>
                <a:spcPts val="0"/>
              </a:spcBef>
              <a:spcAft>
                <a:spcPts val="0"/>
              </a:spcAft>
              <a:buSzPct val="100000"/>
              <a:buChar char="○"/>
            </a:pPr>
            <a:r>
              <a:rPr lang="en"/>
              <a:t>member usernames specified in request body</a:t>
            </a:r>
            <a:endParaRPr/>
          </a:p>
          <a:p>
            <a:pPr indent="-334327" lvl="0" marL="457200" rtl="0" algn="l">
              <a:spcBef>
                <a:spcPts val="0"/>
              </a:spcBef>
              <a:spcAft>
                <a:spcPts val="0"/>
              </a:spcAft>
              <a:buSzPct val="100000"/>
              <a:buChar char="●"/>
            </a:pPr>
            <a:r>
              <a:rPr lang="en"/>
              <a:t>naming:</a:t>
            </a:r>
            <a:endParaRPr/>
          </a:p>
          <a:p>
            <a:pPr indent="-310832" lvl="1" marL="914400" rtl="0" algn="l">
              <a:spcBef>
                <a:spcPts val="0"/>
              </a:spcBef>
              <a:spcAft>
                <a:spcPts val="0"/>
              </a:spcAft>
              <a:buSzPct val="100000"/>
              <a:buChar char="○"/>
            </a:pPr>
            <a:r>
              <a:rPr lang="en"/>
              <a:t>MVC: with model / controller suffix</a:t>
            </a:r>
            <a:endParaRPr/>
          </a:p>
          <a:p>
            <a:pPr indent="-310832" lvl="1" marL="914400" rtl="0" algn="l">
              <a:spcBef>
                <a:spcPts val="0"/>
              </a:spcBef>
              <a:spcAft>
                <a:spcPts val="0"/>
              </a:spcAft>
              <a:buSzPct val="100000"/>
              <a:buChar char="○"/>
            </a:pPr>
            <a:r>
              <a:rPr lang="en"/>
              <a:t>message and room have their own /routes /controllers /models</a:t>
            </a:r>
            <a:endParaRPr/>
          </a:p>
          <a:p>
            <a:pPr indent="-310832" lvl="1" marL="914400" rtl="0" algn="l">
              <a:spcBef>
                <a:spcPts val="0"/>
              </a:spcBef>
              <a:spcAft>
                <a:spcPts val="0"/>
              </a:spcAft>
              <a:buSzPct val="100000"/>
              <a:buChar char="○"/>
            </a:pPr>
            <a:r>
              <a:rPr lang="en"/>
              <a:t>routers, controllers, models, sql table have consistent names.</a:t>
            </a:r>
            <a:endParaRPr/>
          </a:p>
          <a:p>
            <a:pPr indent="-334327" lvl="0" marL="457200" rtl="0" algn="l">
              <a:spcBef>
                <a:spcPts val="0"/>
              </a:spcBef>
              <a:spcAft>
                <a:spcPts val="0"/>
              </a:spcAft>
              <a:buSzPct val="100000"/>
              <a:buChar char="●"/>
            </a:pPr>
            <a:r>
              <a:rPr lang="en"/>
              <a:t>URI: POST /users</a:t>
            </a:r>
            <a:endParaRPr/>
          </a:p>
          <a:p>
            <a:pPr indent="-310832" lvl="1" marL="914400" rtl="0" algn="l">
              <a:spcBef>
                <a:spcPts val="0"/>
              </a:spcBef>
              <a:spcAft>
                <a:spcPts val="0"/>
              </a:spcAft>
              <a:buSzPct val="100000"/>
              <a:buChar char="○"/>
            </a:pPr>
            <a:r>
              <a:rPr lang="en"/>
              <a:t>when register, add the username to the public room in database (not socket.io)</a:t>
            </a:r>
            <a:endParaRPr/>
          </a:p>
          <a:p>
            <a:pPr indent="-334327" lvl="0" marL="457200" rtl="0" algn="l">
              <a:spcBef>
                <a:spcPts val="0"/>
              </a:spcBef>
              <a:spcAft>
                <a:spcPts val="0"/>
              </a:spcAft>
              <a:buSzPct val="100000"/>
              <a:buChar char="●"/>
            </a:pPr>
            <a:r>
              <a:rPr lang="en"/>
              <a:t>only 1 chat_room_controller instance &amp; chat_room model instance for all rooms.</a:t>
            </a:r>
            <a:endParaRPr/>
          </a:p>
          <a:p>
            <a:pPr indent="-334327" lvl="0" marL="457200" rtl="0" algn="l">
              <a:spcBef>
                <a:spcPts val="0"/>
              </a:spcBef>
              <a:spcAft>
                <a:spcPts val="0"/>
              </a:spcAft>
              <a:buSzPct val="100000"/>
              <a:buChar char="●"/>
            </a:pPr>
            <a:r>
              <a:rPr lang="en"/>
              <a:t>UI Design: don’t need to authenticate for GET POST /rooms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 RESTful API (cont.)</a:t>
            </a:r>
            <a:endParaRPr/>
          </a:p>
        </p:txBody>
      </p:sp>
      <p:sp>
        <p:nvSpPr>
          <p:cNvPr id="329" name="Google Shape;32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URI: GET /messages/:room_id</a:t>
            </a:r>
            <a:endParaRPr/>
          </a:p>
          <a:p>
            <a:pPr indent="-317500" lvl="1" marL="914400" rtl="0" algn="l">
              <a:spcBef>
                <a:spcPts val="0"/>
              </a:spcBef>
              <a:spcAft>
                <a:spcPts val="0"/>
              </a:spcAft>
              <a:buSzPts val="1400"/>
              <a:buChar char="○"/>
            </a:pPr>
            <a:r>
              <a:rPr lang="en"/>
              <a:t>get all messages</a:t>
            </a:r>
            <a:endParaRPr/>
          </a:p>
          <a:p>
            <a:pPr indent="-317500" lvl="1" marL="914400" rtl="0" algn="l">
              <a:spcBef>
                <a:spcPts val="0"/>
              </a:spcBef>
              <a:spcAft>
                <a:spcPts val="0"/>
              </a:spcAft>
              <a:buSzPts val="1400"/>
              <a:buChar char="○"/>
            </a:pPr>
            <a:r>
              <a:rPr lang="en"/>
              <a:t>if room not exist in database, insert 1.</a:t>
            </a:r>
            <a:endParaRPr/>
          </a:p>
          <a:p>
            <a:pPr indent="-317500" lvl="1" marL="914400" rtl="0" algn="l">
              <a:spcBef>
                <a:spcPts val="0"/>
              </a:spcBef>
              <a:spcAft>
                <a:spcPts val="0"/>
              </a:spcAft>
              <a:buSzPts val="1400"/>
              <a:buChar char="○"/>
            </a:pPr>
            <a:r>
              <a:rPr lang="en"/>
              <a:t>req.params.room_id</a:t>
            </a:r>
            <a:endParaRPr/>
          </a:p>
          <a:p>
            <a:pPr indent="-317500" lvl="1" marL="914400" rtl="0" algn="l">
              <a:spcBef>
                <a:spcPts val="0"/>
              </a:spcBef>
              <a:spcAft>
                <a:spcPts val="0"/>
              </a:spcAft>
              <a:buSzPts val="1400"/>
              <a:buChar char="○"/>
            </a:pPr>
            <a:r>
              <a:rPr lang="en"/>
              <a:t>this is when the user selects a particular room on the room selection html page.</a:t>
            </a:r>
            <a:endParaRPr/>
          </a:p>
          <a:p>
            <a:pPr indent="-317500" lvl="1" marL="914400" rtl="0" algn="l">
              <a:spcBef>
                <a:spcPts val="0"/>
              </a:spcBef>
              <a:spcAft>
                <a:spcPts val="0"/>
              </a:spcAft>
              <a:buSzPts val="1400"/>
              <a:buChar char="○"/>
            </a:pPr>
            <a:r>
              <a:rPr lang="en"/>
              <a:t>socket.io join()</a:t>
            </a:r>
            <a:endParaRPr/>
          </a:p>
          <a:p>
            <a:pPr indent="-342900" lvl="0" marL="457200" rtl="0" algn="l">
              <a:spcBef>
                <a:spcPts val="0"/>
              </a:spcBef>
              <a:spcAft>
                <a:spcPts val="0"/>
              </a:spcAft>
              <a:buSzPts val="1800"/>
              <a:buChar char="●"/>
            </a:pPr>
            <a:r>
              <a:rPr lang="en"/>
              <a:t>URI: POST /messages/:room_id</a:t>
            </a:r>
            <a:endParaRPr/>
          </a:p>
          <a:p>
            <a:pPr indent="-317500" lvl="1" marL="914400" rtl="0" algn="l">
              <a:spcBef>
                <a:spcPts val="0"/>
              </a:spcBef>
              <a:spcAft>
                <a:spcPts val="0"/>
              </a:spcAft>
              <a:buSzPts val="1400"/>
              <a:buChar char="○"/>
            </a:pPr>
            <a:r>
              <a:rPr lang="en"/>
              <a:t>post new messages</a:t>
            </a:r>
            <a:endParaRPr/>
          </a:p>
          <a:p>
            <a:pPr indent="-317500" lvl="1" marL="914400" rtl="0" algn="l">
              <a:spcBef>
                <a:spcPts val="0"/>
              </a:spcBef>
              <a:spcAft>
                <a:spcPts val="0"/>
              </a:spcAft>
              <a:buSzPts val="1400"/>
              <a:buChar char="○"/>
            </a:pPr>
            <a:r>
              <a:rPr lang="en"/>
              <a:t>if room not exist in database, insert 1.</a:t>
            </a:r>
            <a:endParaRPr/>
          </a:p>
          <a:p>
            <a:pPr indent="-317500" lvl="1" marL="914400" rtl="0" algn="l">
              <a:spcBef>
                <a:spcPts val="0"/>
              </a:spcBef>
              <a:spcAft>
                <a:spcPts val="0"/>
              </a:spcAft>
              <a:buSzPts val="1400"/>
              <a:buChar char="○"/>
            </a:pPr>
            <a:r>
              <a:rPr lang="en"/>
              <a:t>call socket.io io.to(room_id).emit()</a:t>
            </a:r>
            <a:endParaRPr/>
          </a:p>
          <a:p>
            <a:pPr indent="-342900" lvl="0" marL="457200" rtl="0" algn="l">
              <a:spcBef>
                <a:spcPts val="0"/>
              </a:spcBef>
              <a:spcAft>
                <a:spcPts val="0"/>
              </a:spcAft>
              <a:buSzPts val="1800"/>
              <a:buChar char="●"/>
            </a:pPr>
            <a:r>
              <a:rPr lang="en"/>
              <a:t>Steps: MVC: models → controllers → routers</a:t>
            </a:r>
            <a:endParaRPr/>
          </a:p>
          <a:p>
            <a:pPr indent="-342900" lvl="0" marL="457200" rtl="0" algn="l">
              <a:spcBef>
                <a:spcPts val="0"/>
              </a:spcBef>
              <a:spcAft>
                <a:spcPts val="0"/>
              </a:spcAft>
              <a:buSzPts val="1800"/>
              <a:buChar char="●"/>
            </a:pPr>
            <a:r>
              <a:rPr lang="en"/>
              <a:t>Steps: tests with curl: create new rooms → logins → messages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endParaRPr/>
          </a:p>
        </p:txBody>
      </p:sp>
      <p:sp>
        <p:nvSpPr>
          <p:cNvPr id="335" name="Google Shape;33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Server: after login, redirects to the room selection page room_selection.html, then:</a:t>
            </a:r>
            <a:endParaRPr/>
          </a:p>
          <a:p>
            <a:pPr indent="-317500" lvl="1" marL="914400" rtl="0" algn="l">
              <a:spcBef>
                <a:spcPts val="0"/>
              </a:spcBef>
              <a:spcAft>
                <a:spcPts val="0"/>
              </a:spcAft>
              <a:buSzPts val="1400"/>
              <a:buChar char="○"/>
            </a:pPr>
            <a:r>
              <a:rPr lang="en"/>
              <a:t>(1) join the socket to the room_id</a:t>
            </a:r>
            <a:endParaRPr/>
          </a:p>
          <a:p>
            <a:pPr indent="-317500" lvl="1" marL="914400" rtl="0" algn="l">
              <a:spcBef>
                <a:spcPts val="0"/>
              </a:spcBef>
              <a:spcAft>
                <a:spcPts val="0"/>
              </a:spcAft>
              <a:buSzPts val="1400"/>
              <a:buChar char="○"/>
            </a:pPr>
            <a:r>
              <a:rPr lang="en"/>
              <a:t>(2) redirect to the host:3000/messages/:room_id url.</a:t>
            </a:r>
            <a:endParaRPr/>
          </a:p>
          <a:p>
            <a:pPr indent="-342900" lvl="0" marL="457200" rtl="0" algn="l">
              <a:spcBef>
                <a:spcPts val="0"/>
              </a:spcBef>
              <a:spcAft>
                <a:spcPts val="0"/>
              </a:spcAft>
              <a:buSzPts val="1800"/>
              <a:buChar char="●"/>
            </a:pPr>
            <a:r>
              <a:rPr lang="en"/>
              <a:t>Client Proposal 1: </a:t>
            </a:r>
            <a:endParaRPr/>
          </a:p>
          <a:p>
            <a:pPr indent="-317500" lvl="1" marL="914400" rtl="0" algn="l">
              <a:spcBef>
                <a:spcPts val="0"/>
              </a:spcBef>
              <a:spcAft>
                <a:spcPts val="0"/>
              </a:spcAft>
              <a:buSzPts val="1400"/>
              <a:buChar char="○"/>
            </a:pPr>
            <a:r>
              <a:rPr lang="en"/>
              <a:t>when calling enter_room_get_all_chat_logs() in client side, emit a join-room </a:t>
            </a:r>
            <a:r>
              <a:rPr lang="en"/>
              <a:t>event to the server. (or the server doesn’t know client’s socket)</a:t>
            </a:r>
            <a:endParaRPr/>
          </a:p>
          <a:p>
            <a:pPr indent="-317500" lvl="1" marL="914400" rtl="0" algn="l">
              <a:spcBef>
                <a:spcPts val="0"/>
              </a:spcBef>
              <a:spcAft>
                <a:spcPts val="0"/>
              </a:spcAft>
              <a:buSzPts val="1400"/>
              <a:buChar char="○"/>
            </a:pPr>
            <a:r>
              <a:rPr lang="en"/>
              <a:t>problem: duplicate joining the room if reloads</a:t>
            </a:r>
            <a:endParaRPr/>
          </a:p>
          <a:p>
            <a:pPr indent="-342900" lvl="0" marL="457200" rtl="0" algn="l">
              <a:spcBef>
                <a:spcPts val="0"/>
              </a:spcBef>
              <a:spcAft>
                <a:spcPts val="0"/>
              </a:spcAft>
              <a:buSzPts val="1800"/>
              <a:buChar char="●"/>
            </a:pPr>
            <a:r>
              <a:rPr lang="en"/>
              <a:t>Client Proposal 2:</a:t>
            </a:r>
            <a:endParaRPr/>
          </a:p>
          <a:p>
            <a:pPr indent="-317500" lvl="1" marL="914400" rtl="0" algn="l">
              <a:spcBef>
                <a:spcPts val="0"/>
              </a:spcBef>
              <a:spcAft>
                <a:spcPts val="0"/>
              </a:spcAft>
              <a:buSzPts val="1400"/>
              <a:buChar char="○"/>
            </a:pPr>
            <a:r>
              <a:rPr lang="en"/>
              <a:t>when page reloads or (after login &amp; closing old page) opening a new page, socket.io server get a new “connection” event</a:t>
            </a:r>
            <a:endParaRPr/>
          </a:p>
          <a:p>
            <a:pPr indent="-342900" lvl="0" marL="457200" rtl="0" algn="l">
              <a:spcBef>
                <a:spcPts val="0"/>
              </a:spcBef>
              <a:spcAft>
                <a:spcPts val="0"/>
              </a:spcAft>
              <a:buSzPts val="1800"/>
              <a:buChar char="●"/>
            </a:pPr>
            <a:r>
              <a:rPr lang="en"/>
              <a:t>To change room:</a:t>
            </a:r>
            <a:endParaRPr/>
          </a:p>
          <a:p>
            <a:pPr indent="-317500" lvl="1" marL="914400" rtl="0" algn="l">
              <a:spcBef>
                <a:spcPts val="0"/>
              </a:spcBef>
              <a:spcAft>
                <a:spcPts val="0"/>
              </a:spcAft>
              <a:buSzPts val="1400"/>
              <a:buChar char="○"/>
            </a:pPr>
            <a:r>
              <a:rPr lang="en"/>
              <a:t>when I close the page or redirects to another page, the client side’s global variable socket is destroyed. → the lifetime of a html global variable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Doc</a:t>
            </a:r>
            <a:endParaRPr/>
          </a:p>
        </p:txBody>
      </p:sp>
      <p:sp>
        <p:nvSpPr>
          <p:cNvPr id="341" name="Google Shape;34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send room_id data to server:</a:t>
            </a:r>
            <a:endParaRPr/>
          </a:p>
          <a:p>
            <a:pPr indent="-317500" lvl="1" marL="914400" rtl="0" algn="l">
              <a:spcBef>
                <a:spcPts val="0"/>
              </a:spcBef>
              <a:spcAft>
                <a:spcPts val="0"/>
              </a:spcAft>
              <a:buSzPts val="1400"/>
              <a:buChar char="○"/>
            </a:pPr>
            <a:r>
              <a:rPr lang="en"/>
              <a:t>‘cuz client’s socket global variable gets destroyed when reloads,</a:t>
            </a:r>
            <a:endParaRPr/>
          </a:p>
          <a:p>
            <a:pPr indent="-317500" lvl="1" marL="914400" rtl="0" algn="l">
              <a:spcBef>
                <a:spcPts val="0"/>
              </a:spcBef>
              <a:spcAft>
                <a:spcPts val="0"/>
              </a:spcAft>
              <a:buSzPts val="1400"/>
              <a:buChar char="○"/>
            </a:pPr>
            <a:r>
              <a:rPr lang="en"/>
              <a:t>‘cuz </a:t>
            </a:r>
            <a:r>
              <a:rPr lang="en"/>
              <a:t>(after login &amp; closing old page) opening a new page, socket.io server get a new “connection” event</a:t>
            </a:r>
            <a:endParaRPr/>
          </a:p>
          <a:p>
            <a:pPr indent="-317500" lvl="1" marL="914400" rtl="0" algn="l">
              <a:spcBef>
                <a:spcPts val="0"/>
              </a:spcBef>
              <a:spcAft>
                <a:spcPts val="0"/>
              </a:spcAft>
              <a:buSzPts val="1400"/>
              <a:buChar char="○"/>
            </a:pPr>
            <a:r>
              <a:rPr lang="en"/>
              <a:t>client: socket.on(“connect”, …)  → emit a set-room_id event to the server.</a:t>
            </a:r>
            <a:endParaRPr/>
          </a:p>
          <a:p>
            <a:pPr indent="-342900" lvl="0" marL="457200" rtl="0" algn="l">
              <a:spcBef>
                <a:spcPts val="0"/>
              </a:spcBef>
              <a:spcAft>
                <a:spcPts val="0"/>
              </a:spcAft>
              <a:buSzPts val="1800"/>
              <a:buChar char="●"/>
            </a:pPr>
            <a:r>
              <a:rPr lang="en"/>
              <a:t>Use chore/socket-io-try branch for proof-of-concept:</a:t>
            </a:r>
            <a:endParaRPr/>
          </a:p>
          <a:p>
            <a:pPr indent="-317500" lvl="1" marL="914400" rtl="0" algn="l">
              <a:spcBef>
                <a:spcPts val="0"/>
              </a:spcBef>
              <a:spcAft>
                <a:spcPts val="0"/>
              </a:spcAft>
              <a:buSzPts val="1400"/>
              <a:buChar char="○"/>
            </a:pPr>
            <a:r>
              <a:rPr lang="en"/>
              <a:t>when reloads / open a new tab / new login on a private tab of the same browser,</a:t>
            </a:r>
            <a:endParaRPr/>
          </a:p>
          <a:p>
            <a:pPr indent="-317500" lvl="2" marL="1371600" rtl="0" algn="l">
              <a:spcBef>
                <a:spcPts val="0"/>
              </a:spcBef>
              <a:spcAft>
                <a:spcPts val="0"/>
              </a:spcAft>
              <a:buSzPts val="1400"/>
              <a:buChar char="■"/>
            </a:pPr>
            <a:r>
              <a:rPr lang="en"/>
              <a:t>socket.id changes</a:t>
            </a:r>
            <a:endParaRPr/>
          </a:p>
          <a:p>
            <a:pPr indent="-317500" lvl="1" marL="914400" rtl="0" algn="l">
              <a:spcBef>
                <a:spcPts val="0"/>
              </a:spcBef>
              <a:spcAft>
                <a:spcPts val="0"/>
              </a:spcAft>
              <a:buSzPts val="1400"/>
              <a:buChar char="○"/>
            </a:pPr>
            <a:r>
              <a:rPr lang="en"/>
              <a:t>socket.id the same for server side &amp; client side, </a:t>
            </a:r>
            <a:endParaRPr/>
          </a:p>
          <a:p>
            <a:pPr indent="-317500" lvl="2" marL="1371600" rtl="0" algn="l">
              <a:spcBef>
                <a:spcPts val="0"/>
              </a:spcBef>
              <a:spcAft>
                <a:spcPts val="0"/>
              </a:spcAft>
              <a:buSzPts val="1400"/>
              <a:buChar char="■"/>
            </a:pPr>
            <a:r>
              <a:rPr lang="en"/>
              <a:t>socket.id the same at 5 places in client side</a:t>
            </a:r>
            <a:endParaRPr/>
          </a:p>
          <a:p>
            <a:pPr indent="-317500" lvl="2" marL="1371600" rtl="0" algn="l">
              <a:spcBef>
                <a:spcPts val="0"/>
              </a:spcBef>
              <a:spcAft>
                <a:spcPts val="0"/>
              </a:spcAft>
              <a:buSzPts val="1400"/>
              <a:buChar char="■"/>
            </a:pPr>
            <a:r>
              <a:rPr lang="en"/>
              <a:t>(1) when first initialized by io(). (2) before / after emit(“ci socket”) &amp; calling enter_room_get_all_chat_logs(). (3) in XMLHttpRequest onload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347" name="Google Shape;34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Watch writeup &amp; checklist</a:t>
            </a:r>
            <a:endParaRPr/>
          </a:p>
          <a:p>
            <a:pPr indent="-342900" lvl="0" marL="457200" rtl="0" algn="l">
              <a:spcBef>
                <a:spcPts val="0"/>
              </a:spcBef>
              <a:spcAft>
                <a:spcPts val="0"/>
              </a:spcAft>
              <a:buSzPts val="1800"/>
              <a:buChar char="-"/>
            </a:pPr>
            <a:r>
              <a:rPr lang="en"/>
              <a:t>Record the demo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Timeline &amp; Goals 7/9 Sun.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timestamp.</a:t>
            </a:r>
            <a:endParaRPr/>
          </a:p>
          <a:p>
            <a:pPr indent="-342900" lvl="0" marL="457200" rtl="0" algn="l">
              <a:spcBef>
                <a:spcPts val="0"/>
              </a:spcBef>
              <a:spcAft>
                <a:spcPts val="0"/>
              </a:spcAft>
              <a:buSzPts val="1800"/>
              <a:buChar char="●"/>
            </a:pPr>
            <a:r>
              <a:rPr lang="en"/>
              <a:t>Refactor: Server generates UTC/Unix timestamp, then client transforms its own Time Zone.</a:t>
            </a:r>
            <a:endParaRPr/>
          </a:p>
          <a:p>
            <a:pPr indent="-342900" lvl="0" marL="457200" rtl="0" algn="l">
              <a:spcBef>
                <a:spcPts val="0"/>
              </a:spcBef>
              <a:spcAft>
                <a:spcPts val="0"/>
              </a:spcAft>
              <a:buSzPts val="1800"/>
              <a:buChar char="●"/>
            </a:pPr>
            <a:r>
              <a:rPr lang="en"/>
              <a:t>Refactor: Remove Client to Server Socket.io Event Emitting. Moved The Broadcasting To "/messages" POST Router.</a:t>
            </a:r>
            <a:endParaRPr/>
          </a:p>
          <a:p>
            <a:pPr indent="-342900" lvl="0" marL="457200" rtl="0" algn="l">
              <a:spcBef>
                <a:spcPts val="0"/>
              </a:spcBef>
              <a:spcAft>
                <a:spcPts val="0"/>
              </a:spcAft>
              <a:buSzPts val="1800"/>
              <a:buChar char="●"/>
            </a:pPr>
            <a:r>
              <a:rPr lang="en"/>
              <a:t>Frontend: Show All Chat Logs when client enters the room</a:t>
            </a:r>
            <a:endParaRPr/>
          </a:p>
          <a:p>
            <a:pPr indent="-342900" lvl="0" marL="457200" rtl="0" algn="l">
              <a:spcBef>
                <a:spcPts val="0"/>
              </a:spcBef>
              <a:spcAft>
                <a:spcPts val="0"/>
              </a:spcAft>
              <a:buSzPts val="1800"/>
              <a:buChar char="●"/>
            </a:pPr>
            <a:r>
              <a:rPr lang="en"/>
              <a:t>Frontend: Show Timestamp</a:t>
            </a:r>
            <a:endParaRPr/>
          </a:p>
          <a:p>
            <a:pPr indent="-342900" lvl="0" marL="457200" rtl="0" algn="l">
              <a:spcBef>
                <a:spcPts val="0"/>
              </a:spcBef>
              <a:spcAft>
                <a:spcPts val="0"/>
              </a:spcAft>
              <a:buSzPts val="1800"/>
              <a:buChar char="●"/>
            </a:pPr>
            <a:r>
              <a:rPr lang="en"/>
              <a:t>Change DB namings &amp; understand express request &amp; response fields,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 Singleton for Instance Getters</a:t>
            </a:r>
            <a:endParaRPr/>
          </a:p>
        </p:txBody>
      </p:sp>
      <p:sp>
        <p:nvSpPr>
          <p:cNvPr id="353" name="Google Shape;35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Singleton, module export import order problem.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a:t>
            </a:r>
            <a:endParaRPr/>
          </a:p>
        </p:txBody>
      </p:sp>
      <p:sp>
        <p:nvSpPr>
          <p:cNvPr id="359" name="Google Shape;35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Read This </a:t>
            </a:r>
            <a:r>
              <a:rPr lang="en" u="sng">
                <a:solidFill>
                  <a:schemeClr val="hlink"/>
                </a:solidFill>
                <a:hlinkClick r:id="rId3"/>
              </a:rPr>
              <a:t>How to solve it</a:t>
            </a:r>
            <a:r>
              <a:rPr lang="en"/>
              <a:t>; </a:t>
            </a:r>
            <a:r>
              <a:rPr lang="en" u="sng">
                <a:solidFill>
                  <a:schemeClr val="hlink"/>
                </a:solidFill>
                <a:hlinkClick r:id="rId4"/>
              </a:rPr>
              <a:t>Example</a:t>
            </a:r>
            <a:r>
              <a:rPr lang="en"/>
              <a:t>(s)</a:t>
            </a:r>
            <a:endParaRPr/>
          </a:p>
          <a:p>
            <a:pPr indent="-342900" lvl="0" marL="457200" rtl="0" algn="l">
              <a:spcBef>
                <a:spcPts val="0"/>
              </a:spcBef>
              <a:spcAft>
                <a:spcPts val="0"/>
              </a:spcAft>
              <a:buSzPts val="1800"/>
              <a:buChar char="-"/>
            </a:pPr>
            <a:r>
              <a:rPr lang="en" u="sng">
                <a:solidFill>
                  <a:schemeClr val="hlink"/>
                </a:solidFill>
                <a:hlinkClick r:id="rId5"/>
              </a:rPr>
              <a:t>Composition over inheritance</a:t>
            </a:r>
            <a:endParaRPr/>
          </a:p>
          <a:p>
            <a:pPr indent="-342900" lvl="0" marL="457200" rtl="0" algn="l">
              <a:spcBef>
                <a:spcPts val="0"/>
              </a:spcBef>
              <a:spcAft>
                <a:spcPts val="0"/>
              </a:spcAft>
              <a:buSzPts val="1800"/>
              <a:buChar char="-"/>
            </a:pPr>
            <a:r>
              <a:rPr lang="en"/>
              <a:t>Explain the difference between “has a” and “is a”</a:t>
            </a:r>
            <a:endParaRPr/>
          </a:p>
          <a:p>
            <a:pPr indent="-342900" lvl="0" marL="457200" rtl="0" algn="l">
              <a:spcBef>
                <a:spcPts val="0"/>
              </a:spcBef>
              <a:spcAft>
                <a:spcPts val="0"/>
              </a:spcAft>
              <a:buSzPts val="1800"/>
              <a:buChar char="-"/>
            </a:pPr>
            <a:r>
              <a:rPr lang="en" u="sng">
                <a:solidFill>
                  <a:schemeClr val="hlink"/>
                </a:solidFill>
                <a:hlinkClick r:id="rId6"/>
              </a:rPr>
              <a:t>Design: Overloading vs. overriding vs. template</a:t>
            </a:r>
            <a:endParaRPr/>
          </a:p>
          <a:p>
            <a:pPr indent="-317500" lvl="1" marL="914400" rtl="0" algn="l">
              <a:spcBef>
                <a:spcPts val="0"/>
              </a:spcBef>
              <a:spcAft>
                <a:spcPts val="0"/>
              </a:spcAft>
              <a:buSzPts val="1400"/>
              <a:buChar char="-"/>
            </a:pPr>
            <a:r>
              <a:rPr lang="en"/>
              <a:t>In your Shape implementation, which one do you use?</a:t>
            </a:r>
            <a:endParaRPr/>
          </a:p>
          <a:p>
            <a:pPr indent="-342900" lvl="0" marL="457200" rtl="0" algn="l">
              <a:spcBef>
                <a:spcPts val="0"/>
              </a:spcBef>
              <a:spcAft>
                <a:spcPts val="0"/>
              </a:spcAft>
              <a:buSzPts val="1800"/>
              <a:buChar char="-"/>
            </a:pPr>
            <a:r>
              <a:rPr lang="en"/>
              <a:t>OOP:</a:t>
            </a:r>
            <a:endParaRPr/>
          </a:p>
          <a:p>
            <a:pPr indent="-317500" lvl="1" marL="914400" rtl="0" algn="l">
              <a:spcBef>
                <a:spcPts val="0"/>
              </a:spcBef>
              <a:spcAft>
                <a:spcPts val="0"/>
              </a:spcAft>
              <a:buSzPts val="1400"/>
              <a:buChar char="-"/>
            </a:pPr>
            <a:r>
              <a:rPr lang="en" u="sng">
                <a:solidFill>
                  <a:schemeClr val="accent5"/>
                </a:solidFill>
                <a:hlinkClick r:id="rId7">
                  <a:extLst>
                    <a:ext uri="{A12FA001-AC4F-418D-AE19-62706E023703}">
                      <ahyp:hlinkClr val="tx"/>
                    </a:ext>
                  </a:extLst>
                </a:hlinkClick>
              </a:rPr>
              <a:t>https://en.wikipedia.org/wiki/SOLID</a:t>
            </a:r>
            <a:endParaRPr/>
          </a:p>
          <a:p>
            <a:pPr indent="-317500" lvl="1" marL="914400" rtl="0" algn="l">
              <a:spcBef>
                <a:spcPts val="0"/>
              </a:spcBef>
              <a:spcAft>
                <a:spcPts val="0"/>
              </a:spcAft>
              <a:buSzPts val="1400"/>
              <a:buChar char="-"/>
            </a:pPr>
            <a:r>
              <a:rPr lang="en" u="sng">
                <a:solidFill>
                  <a:schemeClr val="accent5"/>
                </a:solidFill>
                <a:hlinkClick r:id="rId8">
                  <a:extLst>
                    <a:ext uri="{A12FA001-AC4F-418D-AE19-62706E023703}">
                      <ahyp:hlinkClr val="tx"/>
                    </a:ext>
                  </a:extLst>
                </a:hlinkClick>
              </a:rPr>
              <a:t>https://teddy-chen-tw.blogspot.com/2014/04/solid.html</a:t>
            </a:r>
            <a:endParaRPr/>
          </a:p>
          <a:p>
            <a:pPr indent="-317500" lvl="1" marL="914400" rtl="0" algn="l">
              <a:spcBef>
                <a:spcPts val="0"/>
              </a:spcBef>
              <a:spcAft>
                <a:spcPts val="0"/>
              </a:spcAft>
              <a:buSzPts val="1400"/>
              <a:buChar char="-"/>
            </a:pPr>
            <a:r>
              <a:rPr lang="en"/>
              <a:t>Google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Bonus: OOP (C++) (Object-Oriented Design) (cont.)</a:t>
            </a:r>
            <a:endParaRPr/>
          </a:p>
        </p:txBody>
      </p:sp>
      <p:sp>
        <p:nvSpPr>
          <p:cNvPr id="365" name="Google Shape;36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Step1: Draw the UML Class Diagram for your shape.cpp implementation</a:t>
            </a:r>
            <a:endParaRPr/>
          </a:p>
          <a:p>
            <a:pPr indent="-317500" lvl="1" marL="914400" rtl="0" algn="l">
              <a:spcBef>
                <a:spcPts val="0"/>
              </a:spcBef>
              <a:spcAft>
                <a:spcPts val="0"/>
              </a:spcAft>
              <a:buSzPts val="1400"/>
              <a:buChar char="-"/>
            </a:pPr>
            <a:r>
              <a:rPr lang="en"/>
              <a:t>Interface - shape</a:t>
            </a:r>
            <a:endParaRPr/>
          </a:p>
          <a:p>
            <a:pPr indent="-317500" lvl="1" marL="914400" rtl="0" algn="l">
              <a:spcBef>
                <a:spcPts val="0"/>
              </a:spcBef>
              <a:spcAft>
                <a:spcPts val="0"/>
              </a:spcAft>
              <a:buSzPts val="1400"/>
              <a:buChar char="-"/>
            </a:pPr>
            <a:r>
              <a:rPr lang="en"/>
              <a:t>Implementation - circle, rectangle, …</a:t>
            </a:r>
            <a:endParaRPr/>
          </a:p>
          <a:p>
            <a:pPr indent="-342900" lvl="0" marL="457200" rtl="0" algn="l">
              <a:spcBef>
                <a:spcPts val="0"/>
              </a:spcBef>
              <a:spcAft>
                <a:spcPts val="0"/>
              </a:spcAft>
              <a:buSzPts val="1800"/>
              <a:buChar char="-"/>
            </a:pPr>
            <a:r>
              <a:rPr lang="en"/>
              <a:t>Step2: TBA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a:t>
            </a:r>
            <a:r>
              <a:rPr lang="en"/>
              <a:t>Learned</a:t>
            </a:r>
            <a:r>
              <a:rPr lang="en"/>
              <a:t> So Far?</a:t>
            </a:r>
            <a:endParaRPr/>
          </a:p>
        </p:txBody>
      </p:sp>
      <p:sp>
        <p:nvSpPr>
          <p:cNvPr id="371" name="Google Shape;37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Simple full-stack app using JS</a:t>
            </a:r>
            <a:endParaRPr/>
          </a:p>
          <a:p>
            <a:pPr indent="-342900" lvl="0" marL="457200" rtl="0" algn="l">
              <a:spcBef>
                <a:spcPts val="0"/>
              </a:spcBef>
              <a:spcAft>
                <a:spcPts val="0"/>
              </a:spcAft>
              <a:buSzPts val="1800"/>
              <a:buChar char="-"/>
            </a:pPr>
            <a:r>
              <a:rPr lang="en"/>
              <a:t>Elementary level RESTful API design</a:t>
            </a:r>
            <a:endParaRPr/>
          </a:p>
          <a:p>
            <a:pPr indent="-342900" lvl="0" marL="457200" rtl="0" algn="l">
              <a:spcBef>
                <a:spcPts val="0"/>
              </a:spcBef>
              <a:spcAft>
                <a:spcPts val="0"/>
              </a:spcAft>
              <a:buSzPts val="1800"/>
              <a:buChar char="-"/>
            </a:pPr>
            <a:r>
              <a:rPr lang="en"/>
              <a:t>Map some concepts w/ practical implementation</a:t>
            </a:r>
            <a:endParaRPr/>
          </a:p>
          <a:p>
            <a:pPr indent="-317500" lvl="1" marL="914400" rtl="0" algn="l">
              <a:spcBef>
                <a:spcPts val="0"/>
              </a:spcBef>
              <a:spcAft>
                <a:spcPts val="0"/>
              </a:spcAft>
              <a:buSzPts val="1400"/>
              <a:buChar char="-"/>
            </a:pPr>
            <a:r>
              <a:rPr lang="en"/>
              <a:t>HTTP Method</a:t>
            </a:r>
            <a:endParaRPr/>
          </a:p>
          <a:p>
            <a:pPr indent="-317500" lvl="1" marL="914400" rtl="0" algn="l">
              <a:spcBef>
                <a:spcPts val="0"/>
              </a:spcBef>
              <a:spcAft>
                <a:spcPts val="0"/>
              </a:spcAft>
              <a:buSzPts val="1400"/>
              <a:buChar char="-"/>
            </a:pPr>
            <a:r>
              <a:rPr lang="en"/>
              <a:t>HTTP Status Code</a:t>
            </a:r>
            <a:endParaRPr/>
          </a:p>
          <a:p>
            <a:pPr indent="-342900" lvl="0" marL="457200" rtl="0" algn="l">
              <a:spcBef>
                <a:spcPts val="0"/>
              </a:spcBef>
              <a:spcAft>
                <a:spcPts val="0"/>
              </a:spcAft>
              <a:buSzPts val="1800"/>
              <a:buChar char="-"/>
            </a:pPr>
            <a:r>
              <a:rPr lang="en"/>
              <a:t>Basic concept of socket in web app</a:t>
            </a:r>
            <a:endParaRPr/>
          </a:p>
          <a:p>
            <a:pPr indent="-342900" lvl="0" marL="457200" rtl="0" algn="l">
              <a:spcBef>
                <a:spcPts val="0"/>
              </a:spcBef>
              <a:spcAft>
                <a:spcPts val="0"/>
              </a:spcAft>
              <a:buSzPts val="1800"/>
              <a:buChar char="-"/>
            </a:pPr>
            <a:r>
              <a:rPr lang="en"/>
              <a:t>Elementary level of coding SE practice</a:t>
            </a:r>
            <a:endParaRPr/>
          </a:p>
          <a:p>
            <a:pPr indent="-317500" lvl="1" marL="914400" rtl="0" algn="l">
              <a:spcBef>
                <a:spcPts val="0"/>
              </a:spcBef>
              <a:spcAft>
                <a:spcPts val="0"/>
              </a:spcAft>
              <a:buSzPts val="1400"/>
              <a:buChar char="-"/>
            </a:pPr>
            <a:r>
              <a:rPr lang="en"/>
              <a:t>Modularity -&gt; what does this mean?</a:t>
            </a:r>
            <a:endParaRPr/>
          </a:p>
          <a:p>
            <a:pPr indent="-317500" lvl="1" marL="914400" rtl="0" algn="l">
              <a:spcBef>
                <a:spcPts val="0"/>
              </a:spcBef>
              <a:spcAft>
                <a:spcPts val="0"/>
              </a:spcAft>
              <a:buSzPts val="1400"/>
              <a:buChar char="-"/>
            </a:pPr>
            <a:r>
              <a:rPr lang="en"/>
              <a:t>Branch Naming Convention</a:t>
            </a:r>
            <a:endParaRPr/>
          </a:p>
          <a:p>
            <a:pPr indent="-317500" lvl="1" marL="914400" rtl="0" algn="l">
              <a:spcBef>
                <a:spcPts val="0"/>
              </a:spcBef>
              <a:spcAft>
                <a:spcPts val="0"/>
              </a:spcAft>
              <a:buSzPts val="1400"/>
              <a:buChar char="-"/>
            </a:pPr>
            <a:r>
              <a:rPr lang="en"/>
              <a:t>Git</a:t>
            </a:r>
            <a:endParaRPr/>
          </a:p>
          <a:p>
            <a:pPr indent="-317500" lvl="1" marL="914400" rtl="0" algn="l">
              <a:spcBef>
                <a:spcPts val="0"/>
              </a:spcBef>
              <a:spcAft>
                <a:spcPts val="0"/>
              </a:spcAft>
              <a:buSzPts val="1400"/>
              <a:buChar char="-"/>
            </a:pPr>
            <a:r>
              <a:rPr lang="en" strike="sngStrike"/>
              <a:t>Break down feature into tasks</a:t>
            </a:r>
            <a:r>
              <a:rPr lang="en"/>
              <a:t> implement given tasks &amp; compose tasks back to working feature (and make sure it works)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(RESTful API)</a:t>
            </a:r>
            <a:endParaRPr/>
          </a:p>
        </p:txBody>
      </p:sp>
      <p:sp>
        <p:nvSpPr>
          <p:cNvPr id="377" name="Google Shape;37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POST /messages instead of POST /send-messages?</a:t>
            </a:r>
            <a:endParaRPr/>
          </a:p>
          <a:p>
            <a:pPr indent="-342900" lvl="0" marL="457200" rtl="0" algn="l">
              <a:spcBef>
                <a:spcPts val="0"/>
              </a:spcBef>
              <a:spcAft>
                <a:spcPts val="0"/>
              </a:spcAft>
              <a:buSzPts val="1800"/>
              <a:buChar char="-"/>
            </a:pPr>
            <a:r>
              <a:rPr lang="en"/>
              <a:t>Do you name the register API POST /register? If so, does this follow RESTful practice?</a:t>
            </a:r>
            <a:endParaRPr/>
          </a:p>
          <a:p>
            <a:pPr indent="-342900" lvl="0" marL="457200" rtl="0" algn="l">
              <a:spcBef>
                <a:spcPts val="0"/>
              </a:spcBef>
              <a:spcAft>
                <a:spcPts val="0"/>
              </a:spcAft>
              <a:buSzPts val="1800"/>
              <a:buChar char="-"/>
            </a:pPr>
            <a:r>
              <a:rPr lang="en"/>
              <a:t>Read </a:t>
            </a:r>
            <a:r>
              <a:rPr lang="en" u="sng">
                <a:solidFill>
                  <a:schemeClr val="accent5"/>
                </a:solidFill>
                <a:hlinkClick r:id="rId3">
                  <a:extLst>
                    <a:ext uri="{A12FA001-AC4F-418D-AE19-62706E023703}">
                      <ahyp:hlinkClr val="tx"/>
                    </a:ext>
                  </a:extLst>
                </a:hlinkClick>
              </a:rPr>
              <a:t>Best Practices for Designing a Pragmatic RESTful API</a:t>
            </a:r>
            <a:endParaRPr/>
          </a:p>
          <a:p>
            <a:pPr indent="-342900" lvl="0" marL="457200" rtl="0" algn="l">
              <a:spcBef>
                <a:spcPts val="0"/>
              </a:spcBef>
              <a:spcAft>
                <a:spcPts val="0"/>
              </a:spcAft>
              <a:buSzPts val="1800"/>
              <a:buChar char="-"/>
            </a:pPr>
            <a:r>
              <a:rPr lang="en"/>
              <a:t>Let’s say we have a new feature with the following spec, write the RESTful API design</a:t>
            </a:r>
            <a:endParaRPr/>
          </a:p>
          <a:p>
            <a:pPr indent="-317500" lvl="1" marL="914400" rtl="0" algn="l">
              <a:spcBef>
                <a:spcPts val="0"/>
              </a:spcBef>
              <a:spcAft>
                <a:spcPts val="0"/>
              </a:spcAft>
              <a:buSzPts val="1400"/>
              <a:buChar char="-"/>
            </a:pPr>
            <a:r>
              <a:rPr lang="en"/>
              <a:t>Search history chat message by a single keyword</a:t>
            </a:r>
            <a:endParaRPr/>
          </a:p>
          <a:p>
            <a:pPr indent="-317500" lvl="1" marL="914400" rtl="0" algn="l">
              <a:spcBef>
                <a:spcPts val="0"/>
              </a:spcBef>
              <a:spcAft>
                <a:spcPts val="0"/>
              </a:spcAft>
              <a:buSzPts val="1400"/>
              <a:buChar char="-"/>
            </a:pPr>
            <a:r>
              <a:rPr lang="en"/>
              <a:t>Search chat message by username</a:t>
            </a:r>
            <a:endParaRPr/>
          </a:p>
          <a:p>
            <a:pPr indent="-317500" lvl="1" marL="914400" rtl="0" algn="l">
              <a:spcBef>
                <a:spcPts val="0"/>
              </a:spcBef>
              <a:spcAft>
                <a:spcPts val="0"/>
              </a:spcAft>
              <a:buSzPts val="1400"/>
              <a:buChar char="-"/>
            </a:pPr>
            <a:r>
              <a:rPr lang="en"/>
              <a:t>Search history chat message by time period (start timestamp &amp; end timestamp</a:t>
            </a:r>
            <a:r>
              <a:rPr lang="en"/>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Auth (1 day work)</a:t>
            </a:r>
            <a:endParaRPr/>
          </a:p>
        </p:txBody>
      </p:sp>
      <p:sp>
        <p:nvSpPr>
          <p:cNvPr id="383" name="Google Shape;38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Protect chatroom by </a:t>
            </a:r>
            <a:r>
              <a:rPr lang="en" u="sng">
                <a:solidFill>
                  <a:schemeClr val="hlink"/>
                </a:solidFill>
                <a:hlinkClick r:id="rId3"/>
              </a:rPr>
              <a:t>jsonwebtoken</a:t>
            </a:r>
            <a:endParaRPr/>
          </a:p>
          <a:p>
            <a:pPr indent="-317500" lvl="1" marL="914400" rtl="0" algn="l">
              <a:spcBef>
                <a:spcPts val="0"/>
              </a:spcBef>
              <a:spcAft>
                <a:spcPts val="0"/>
              </a:spcAft>
              <a:buSzPts val="1400"/>
              <a:buChar char="-"/>
            </a:pPr>
            <a:r>
              <a:rPr lang="en"/>
              <a:t>Only login user should have access to chatroom page</a:t>
            </a:r>
            <a:endParaRPr/>
          </a:p>
          <a:p>
            <a:pPr indent="-317500" lvl="1" marL="914400" rtl="0" algn="l">
              <a:spcBef>
                <a:spcPts val="0"/>
              </a:spcBef>
              <a:spcAft>
                <a:spcPts val="0"/>
              </a:spcAft>
              <a:buSzPts val="1400"/>
              <a:buChar char="-"/>
            </a:pPr>
            <a:r>
              <a:rPr lang="en"/>
              <a:t>Server issues the JWT token to client-side [Hint: which API should we update?]</a:t>
            </a:r>
            <a:endParaRPr/>
          </a:p>
          <a:p>
            <a:pPr indent="-317500" lvl="2" marL="1371600" rtl="0" algn="l">
              <a:spcBef>
                <a:spcPts val="0"/>
              </a:spcBef>
              <a:spcAft>
                <a:spcPts val="0"/>
              </a:spcAft>
              <a:buSzPts val="1400"/>
              <a:buChar char="-"/>
            </a:pPr>
            <a:r>
              <a:rPr lang="en"/>
              <a:t>Let JWT token expire in one day</a:t>
            </a:r>
            <a:endParaRPr/>
          </a:p>
          <a:p>
            <a:pPr indent="-317500" lvl="1" marL="914400" rtl="0" algn="l">
              <a:spcBef>
                <a:spcPts val="0"/>
              </a:spcBef>
              <a:spcAft>
                <a:spcPts val="0"/>
              </a:spcAft>
              <a:buSzPts val="1400"/>
              <a:buChar char="-"/>
            </a:pPr>
            <a:r>
              <a:rPr lang="en"/>
              <a:t>Store JWT token at user browser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Clear token at user’s browser when user logout [Hint: client-side JS work]</a:t>
            </a:r>
            <a:endParaRPr/>
          </a:p>
          <a:p>
            <a:pPr indent="-342900" lvl="0" marL="457200" rtl="0" algn="l">
              <a:spcBef>
                <a:spcPts val="0"/>
              </a:spcBef>
              <a:spcAft>
                <a:spcPts val="0"/>
              </a:spcAft>
              <a:buSzPts val="1800"/>
              <a:buChar char="-"/>
            </a:pPr>
            <a:r>
              <a:rPr lang="en"/>
              <a:t>Alt. for token: Survey and implement </a:t>
            </a:r>
            <a:r>
              <a:rPr lang="en" u="sng">
                <a:solidFill>
                  <a:schemeClr val="hlink"/>
                </a:solidFill>
                <a:hlinkClick r:id="rId5"/>
              </a:rPr>
              <a:t>express-session</a:t>
            </a:r>
            <a:endParaRPr/>
          </a:p>
          <a:p>
            <a:pPr indent="-342900" lvl="0" marL="457200" rtl="0" algn="l">
              <a:spcBef>
                <a:spcPts val="0"/>
              </a:spcBef>
              <a:spcAft>
                <a:spcPts val="0"/>
              </a:spcAft>
              <a:buSzPts val="1800"/>
              <a:buChar char="-"/>
            </a:pPr>
            <a:r>
              <a:rPr lang="en"/>
              <a:t>Why token over session? What’s RESTful best practice?</a:t>
            </a:r>
            <a:endParaRPr/>
          </a:p>
          <a:p>
            <a:pPr indent="-317500" lvl="1" marL="914400" rtl="0" algn="l">
              <a:spcBef>
                <a:spcPts val="0"/>
              </a:spcBef>
              <a:spcAft>
                <a:spcPts val="0"/>
              </a:spcAft>
              <a:buSzPts val="1400"/>
              <a:buChar char="-"/>
            </a:pPr>
            <a:r>
              <a:rPr lang="en"/>
              <a:t>Keywork: RESTful API is stateless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(0.5 ~ 1 day work)</a:t>
            </a:r>
            <a:endParaRPr/>
          </a:p>
        </p:txBody>
      </p:sp>
      <p:sp>
        <p:nvSpPr>
          <p:cNvPr id="389" name="Google Shape;38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Router-level middleware</a:t>
            </a:r>
            <a:endParaRPr/>
          </a:p>
          <a:p>
            <a:pPr indent="-317500" lvl="1" marL="914400" rtl="0" algn="l">
              <a:spcBef>
                <a:spcPts val="0"/>
              </a:spcBef>
              <a:spcAft>
                <a:spcPts val="0"/>
              </a:spcAft>
              <a:buSzPts val="1400"/>
              <a:buChar char="-"/>
            </a:pPr>
            <a:r>
              <a:rPr lang="en"/>
              <a:t>Implement parameter validator middleware with the following rule</a:t>
            </a:r>
            <a:endParaRPr/>
          </a:p>
          <a:p>
            <a:pPr indent="-317500" lvl="2" marL="1371600" rtl="0" algn="l">
              <a:spcBef>
                <a:spcPts val="0"/>
              </a:spcBef>
              <a:spcAft>
                <a:spcPts val="0"/>
              </a:spcAft>
              <a:buSzPts val="1400"/>
              <a:buChar char="-"/>
            </a:pPr>
            <a:r>
              <a:rPr lang="en"/>
              <a:t>POST /messages API should return 4xx error when receive empty payload</a:t>
            </a:r>
            <a:endParaRPr/>
          </a:p>
          <a:p>
            <a:pPr indent="-317500" lvl="2" marL="1371600" rtl="0" algn="l">
              <a:spcBef>
                <a:spcPts val="0"/>
              </a:spcBef>
              <a:spcAft>
                <a:spcPts val="0"/>
              </a:spcAft>
              <a:buSzPts val="1400"/>
              <a:buChar char="-"/>
            </a:pPr>
            <a:r>
              <a:rPr lang="en"/>
              <a:t>Login API receive empty username and/ or password should return 4xx error</a:t>
            </a:r>
            <a:endParaRPr/>
          </a:p>
          <a:p>
            <a:pPr indent="-317500" lvl="2" marL="1371600" rtl="0" algn="l">
              <a:spcBef>
                <a:spcPts val="0"/>
              </a:spcBef>
              <a:spcAft>
                <a:spcPts val="0"/>
              </a:spcAft>
              <a:buSzPts val="1400"/>
              <a:buChar char="-"/>
            </a:pPr>
            <a:r>
              <a:rPr lang="en"/>
              <a:t>Register</a:t>
            </a:r>
            <a:r>
              <a:rPr lang="en"/>
              <a:t> API receive empty username and/ or password should return 4xx error</a:t>
            </a:r>
            <a:endParaRPr/>
          </a:p>
          <a:p>
            <a:pPr indent="-317500" lvl="2" marL="1371600" rtl="0" algn="l">
              <a:spcBef>
                <a:spcPts val="0"/>
              </a:spcBef>
              <a:spcAft>
                <a:spcPts val="0"/>
              </a:spcAft>
              <a:buSzPts val="1400"/>
              <a:buChar char="-"/>
            </a:pPr>
            <a:r>
              <a:rPr lang="en"/>
              <a:t>Register API receive the the following reserved username should return 400 bad request</a:t>
            </a:r>
            <a:endParaRPr/>
          </a:p>
          <a:p>
            <a:pPr indent="-317500" lvl="3" marL="1828800" rtl="0" algn="l">
              <a:spcBef>
                <a:spcPts val="0"/>
              </a:spcBef>
              <a:spcAft>
                <a:spcPts val="0"/>
              </a:spcAft>
              <a:buSzPts val="1400"/>
              <a:buChar char="-"/>
            </a:pPr>
            <a:r>
              <a:rPr lang="en"/>
              <a:t>a</a:t>
            </a:r>
            <a:r>
              <a:rPr lang="en"/>
              <a:t>dmin</a:t>
            </a:r>
            <a:endParaRPr/>
          </a:p>
          <a:p>
            <a:pPr indent="-317500" lvl="3" marL="1828800" rtl="0" algn="l">
              <a:spcBef>
                <a:spcPts val="0"/>
              </a:spcBef>
              <a:spcAft>
                <a:spcPts val="0"/>
              </a:spcAft>
              <a:buSzPts val="1400"/>
              <a:buChar char="-"/>
            </a:pPr>
            <a:r>
              <a:rPr lang="en"/>
              <a:t>b</a:t>
            </a:r>
            <a:r>
              <a:rPr lang="en"/>
              <a:t>othemrun</a:t>
            </a:r>
            <a:endParaRPr/>
          </a:p>
          <a:p>
            <a:pPr indent="-317500" lvl="3" marL="1828800" rtl="0" algn="l">
              <a:spcBef>
                <a:spcPts val="0"/>
              </a:spcBef>
              <a:spcAft>
                <a:spcPts val="0"/>
              </a:spcAft>
              <a:buSzPts val="1400"/>
              <a:buChar char="-"/>
            </a:pPr>
            <a:r>
              <a:rPr lang="en"/>
              <a:t>k</a:t>
            </a:r>
            <a:r>
              <a:rPr lang="en"/>
              <a:t>obe</a:t>
            </a:r>
            <a:endParaRPr/>
          </a:p>
          <a:p>
            <a:pPr indent="-317500" lvl="3" marL="1828800" rtl="0" algn="l">
              <a:spcBef>
                <a:spcPts val="0"/>
              </a:spcBef>
              <a:spcAft>
                <a:spcPts val="0"/>
              </a:spcAft>
              <a:buSzPts val="1400"/>
              <a:buChar char="-"/>
            </a:pPr>
            <a:r>
              <a:rPr lang="en"/>
              <a:t>shangyi</a:t>
            </a:r>
            <a:endParaRPr/>
          </a:p>
          <a:p>
            <a:pPr indent="-342900" lvl="0" marL="457200" rtl="0" algn="l">
              <a:spcBef>
                <a:spcPts val="0"/>
              </a:spcBef>
              <a:spcAft>
                <a:spcPts val="0"/>
              </a:spcAft>
              <a:buSzPts val="1800"/>
              <a:buChar char="-"/>
            </a:pPr>
            <a:r>
              <a:rPr lang="en"/>
              <a:t>Helpful Reference: </a:t>
            </a:r>
            <a:r>
              <a:rPr lang="en" u="sng">
                <a:solidFill>
                  <a:schemeClr val="hlink"/>
                </a:solidFill>
                <a:hlinkClick r:id="rId4"/>
              </a:rPr>
              <a:t>Joi</a:t>
            </a:r>
            <a:endParaRPr/>
          </a:p>
          <a:p>
            <a:pPr indent="-342900" lvl="0" marL="457200" rtl="0" algn="l">
              <a:spcBef>
                <a:spcPts val="0"/>
              </a:spcBef>
              <a:spcAft>
                <a:spcPts val="0"/>
              </a:spcAft>
              <a:buSzPts val="1800"/>
              <a:buChar char="-"/>
            </a:pPr>
            <a:r>
              <a:rPr lang="en"/>
              <a:t>Bonus: Can you make the design follow the open-closed principle?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Middleware (cont.)</a:t>
            </a:r>
            <a:endParaRPr/>
          </a:p>
        </p:txBody>
      </p:sp>
      <p:sp>
        <p:nvSpPr>
          <p:cNvPr id="395" name="Google Shape;39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authenticate middleware to verify JWT token for /messages API</a:t>
            </a:r>
            <a:endParaRPr/>
          </a:p>
          <a:p>
            <a:pPr indent="-342900" lvl="0" marL="457200" rtl="0" algn="l">
              <a:spcBef>
                <a:spcPts val="0"/>
              </a:spcBef>
              <a:spcAft>
                <a:spcPts val="0"/>
              </a:spcAft>
              <a:buSzPts val="1800"/>
              <a:buChar char="-"/>
            </a:pPr>
            <a:r>
              <a:rPr lang="en"/>
              <a:t>Optional Reading: </a:t>
            </a:r>
            <a:r>
              <a:rPr lang="en" u="sng">
                <a:solidFill>
                  <a:schemeClr val="accent5"/>
                </a:solidFill>
                <a:hlinkClick r:id="rId3">
                  <a:extLst>
                    <a:ext uri="{A12FA001-AC4F-418D-AE19-62706E023703}">
                      <ahyp:hlinkClr val="tx"/>
                    </a:ext>
                  </a:extLst>
                </a:hlinkClick>
              </a:rPr>
              <a:t>Chain of Responsibility</a:t>
            </a:r>
            <a:r>
              <a:rPr lang="en"/>
              <a:t> (Design Patterns)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trike="sngStrike"/>
              <a:t>One Step Further - CI (</a:t>
            </a:r>
            <a:r>
              <a:rPr lang="en" sz="1383" strike="sngStrike">
                <a:solidFill>
                  <a:srgbClr val="4D5156"/>
                </a:solidFill>
                <a:highlight>
                  <a:srgbClr val="FFFFFF"/>
                </a:highlight>
              </a:rPr>
              <a:t>continuous integration</a:t>
            </a:r>
            <a:r>
              <a:rPr lang="en" strike="sngStrike"/>
              <a:t>) &amp; Linter (&lt;0.5 day)</a:t>
            </a:r>
            <a:endParaRPr strike="sngStrike"/>
          </a:p>
        </p:txBody>
      </p:sp>
      <p:sp>
        <p:nvSpPr>
          <p:cNvPr id="401" name="Google Shape;40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and apply </a:t>
            </a:r>
            <a:r>
              <a:rPr lang="en" u="sng">
                <a:solidFill>
                  <a:schemeClr val="hlink"/>
                </a:solidFill>
                <a:hlinkClick r:id="rId3"/>
              </a:rPr>
              <a:t>prettier</a:t>
            </a:r>
            <a:r>
              <a:rPr lang="en"/>
              <a:t> (optional: ESLint) (</a:t>
            </a:r>
            <a:r>
              <a:rPr lang="en" u="sng">
                <a:solidFill>
                  <a:schemeClr val="hlink"/>
                </a:solidFill>
                <a:hlinkClick r:id="rId4"/>
              </a:rPr>
              <a:t>Ref</a:t>
            </a:r>
            <a:r>
              <a:rPr lang="en"/>
              <a:t>)</a:t>
            </a:r>
            <a:endParaRPr/>
          </a:p>
          <a:p>
            <a:pPr indent="-317500" lvl="1" marL="914400" rtl="0" algn="l">
              <a:spcBef>
                <a:spcPts val="0"/>
              </a:spcBef>
              <a:spcAft>
                <a:spcPts val="0"/>
              </a:spcAft>
              <a:buSzPts val="1400"/>
              <a:buChar char="-"/>
            </a:pPr>
            <a:r>
              <a:rPr lang="en"/>
              <a:t>npm install prettier</a:t>
            </a:r>
            <a:endParaRPr/>
          </a:p>
          <a:p>
            <a:pPr indent="-317500" lvl="1" marL="914400" rtl="0" algn="l">
              <a:spcBef>
                <a:spcPts val="0"/>
              </a:spcBef>
              <a:spcAft>
                <a:spcPts val="0"/>
              </a:spcAft>
              <a:buSzPts val="1400"/>
              <a:buChar char="-"/>
            </a:pPr>
            <a:r>
              <a:rPr lang="en"/>
              <a:t>Try out prettier command</a:t>
            </a:r>
            <a:endParaRPr/>
          </a:p>
          <a:p>
            <a:pPr indent="-317500" lvl="1" marL="914400" rtl="0" algn="l">
              <a:spcBef>
                <a:spcPts val="0"/>
              </a:spcBef>
              <a:spcAft>
                <a:spcPts val="0"/>
              </a:spcAft>
              <a:buSzPts val="1400"/>
              <a:buChar char="-"/>
            </a:pPr>
            <a:r>
              <a:rPr lang="en"/>
              <a:t>Update package.json, add a “format” script to format your JS file</a:t>
            </a:r>
            <a:endParaRPr/>
          </a:p>
          <a:p>
            <a:pPr indent="-342900" lvl="0" marL="457200" rtl="0" algn="l">
              <a:spcBef>
                <a:spcPts val="0"/>
              </a:spcBef>
              <a:spcAft>
                <a:spcPts val="0"/>
              </a:spcAft>
              <a:buSzPts val="1800"/>
              <a:buChar char="-"/>
            </a:pPr>
            <a:r>
              <a:rPr lang="en"/>
              <a:t>Survey Github Action</a:t>
            </a:r>
            <a:endParaRPr/>
          </a:p>
          <a:p>
            <a:pPr indent="-342900" lvl="0" marL="457200" rtl="0" algn="l">
              <a:spcBef>
                <a:spcPts val="0"/>
              </a:spcBef>
              <a:spcAft>
                <a:spcPts val="0"/>
              </a:spcAft>
              <a:buSzPts val="1800"/>
              <a:buChar char="-"/>
            </a:pPr>
            <a:r>
              <a:rPr lang="en"/>
              <a:t>Use Github Action to run prettier before every PR</a:t>
            </a:r>
            <a:endParaRPr/>
          </a:p>
          <a:p>
            <a:pPr indent="-342900" lvl="0" marL="457200" rtl="0" algn="l">
              <a:spcBef>
                <a:spcPts val="0"/>
              </a:spcBef>
              <a:spcAft>
                <a:spcPts val="0"/>
              </a:spcAft>
              <a:buSzPts val="1800"/>
              <a:buChar char="-"/>
            </a:pPr>
            <a:r>
              <a:rPr lang="en"/>
              <a:t>Github Action not support </a:t>
            </a:r>
            <a:r>
              <a:rPr lang="en"/>
              <a:t>private</a:t>
            </a:r>
            <a:r>
              <a:rPr lang="en"/>
              <a:t> &amp; ubuntu only has node 12 but prettier needs at least 14</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Unit Testing (&lt; 0.5 Days work)</a:t>
            </a:r>
            <a:endParaRPr/>
          </a:p>
          <a:p>
            <a:pPr indent="0" lvl="0" marL="0" rtl="0" algn="l">
              <a:spcBef>
                <a:spcPts val="0"/>
              </a:spcBef>
              <a:spcAft>
                <a:spcPts val="0"/>
              </a:spcAft>
              <a:buNone/>
            </a:pPr>
            <a:r>
              <a:t/>
            </a:r>
            <a:endParaRPr/>
          </a:p>
        </p:txBody>
      </p:sp>
      <p:sp>
        <p:nvSpPr>
          <p:cNvPr id="407" name="Google Shape;40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Study </a:t>
            </a:r>
            <a:r>
              <a:rPr lang="en" u="sng">
                <a:solidFill>
                  <a:schemeClr val="hlink"/>
                </a:solidFill>
                <a:hlinkClick r:id="rId3"/>
              </a:rPr>
              <a:t>Jest Getting Start</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7/10 Mon.</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Server RESTful API.</a:t>
            </a:r>
            <a:endParaRPr/>
          </a:p>
          <a:p>
            <a:pPr indent="-342900" lvl="0" marL="457200" rtl="0" algn="l">
              <a:spcBef>
                <a:spcPts val="0"/>
              </a:spcBef>
              <a:spcAft>
                <a:spcPts val="0"/>
              </a:spcAft>
              <a:buSzPts val="1800"/>
              <a:buChar char="●"/>
            </a:pPr>
            <a:r>
              <a:rPr lang="en"/>
              <a:t>Implement login: Server RESTful API.</a:t>
            </a:r>
            <a:endParaRPr/>
          </a:p>
          <a:p>
            <a:pPr indent="-342900" lvl="0" marL="457200" rtl="0" algn="l">
              <a:spcBef>
                <a:spcPts val="0"/>
              </a:spcBef>
              <a:spcAft>
                <a:spcPts val="0"/>
              </a:spcAft>
              <a:buSzPts val="1800"/>
              <a:buChar char="●"/>
            </a:pPr>
            <a:r>
              <a:rPr lang="en"/>
              <a:t>Implement logout: Server RESTful API.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(1~2 Days work)</a:t>
            </a:r>
            <a:endParaRPr/>
          </a:p>
          <a:p>
            <a:pPr indent="0" lvl="0" marL="0" rtl="0" algn="l">
              <a:spcBef>
                <a:spcPts val="0"/>
              </a:spcBef>
              <a:spcAft>
                <a:spcPts val="0"/>
              </a:spcAft>
              <a:buNone/>
            </a:pPr>
            <a:r>
              <a:t/>
            </a:r>
            <a:endParaRPr/>
          </a:p>
        </p:txBody>
      </p:sp>
      <p:sp>
        <p:nvSpPr>
          <p:cNvPr id="413" name="Google Shape;41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You’ll create a test-db using sqlite3 command line</a:t>
            </a:r>
            <a:endParaRPr/>
          </a:p>
          <a:p>
            <a:pPr indent="-297497" lvl="1" marL="914400" rtl="0" algn="l">
              <a:spcBef>
                <a:spcPts val="0"/>
              </a:spcBef>
              <a:spcAft>
                <a:spcPts val="0"/>
              </a:spcAft>
              <a:buSzPct val="100000"/>
              <a:buChar char="-"/>
            </a:pPr>
            <a:r>
              <a:rPr lang="en"/>
              <a:t>Create table</a:t>
            </a:r>
            <a:endParaRPr/>
          </a:p>
          <a:p>
            <a:pPr indent="-297497" lvl="1" marL="914400" rtl="0" algn="l">
              <a:spcBef>
                <a:spcPts val="0"/>
              </a:spcBef>
              <a:spcAft>
                <a:spcPts val="0"/>
              </a:spcAft>
              <a:buSzPct val="100000"/>
              <a:buChar char="-"/>
            </a:pPr>
            <a:r>
              <a:rPr lang="en"/>
              <a:t>Insert some random messages record</a:t>
            </a:r>
            <a:endParaRPr/>
          </a:p>
          <a:p>
            <a:pPr indent="-317182" lvl="0" marL="457200" rtl="0" algn="l">
              <a:spcBef>
                <a:spcPts val="0"/>
              </a:spcBef>
              <a:spcAft>
                <a:spcPts val="0"/>
              </a:spcAft>
              <a:buSzPct val="100000"/>
              <a:buChar char="-"/>
            </a:pPr>
            <a:r>
              <a:rPr lang="en"/>
              <a:t>You’ll write first test case for GET /messages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return value is not None (your sqlite has sth inside b/c of first step)</a:t>
            </a:r>
            <a:endParaRPr/>
          </a:p>
          <a:p>
            <a:pPr indent="-317182" lvl="0" marL="457200" rtl="0" algn="l">
              <a:spcBef>
                <a:spcPts val="0"/>
              </a:spcBef>
              <a:spcAft>
                <a:spcPts val="0"/>
              </a:spcAft>
              <a:buSzPct val="100000"/>
              <a:buChar char="-"/>
            </a:pPr>
            <a:r>
              <a:rPr lang="en"/>
              <a:t>You’ll write a test case for POST /messages API</a:t>
            </a:r>
            <a:endParaRPr/>
          </a:p>
          <a:p>
            <a:pPr indent="-297497" lvl="1" marL="914400" rtl="0" algn="l">
              <a:spcBef>
                <a:spcPts val="0"/>
              </a:spcBef>
              <a:spcAft>
                <a:spcPts val="0"/>
              </a:spcAft>
              <a:buSzPct val="100000"/>
              <a:buChar char="-"/>
            </a:pPr>
            <a:r>
              <a:rPr lang="en"/>
              <a:t>Call POST API</a:t>
            </a:r>
            <a:endParaRPr/>
          </a:p>
          <a:p>
            <a:pPr indent="-297497" lvl="1" marL="914400" rtl="0" algn="l">
              <a:spcBef>
                <a:spcPts val="0"/>
              </a:spcBef>
              <a:spcAft>
                <a:spcPts val="0"/>
              </a:spcAft>
              <a:buSzPct val="100000"/>
              <a:buChar char="-"/>
            </a:pPr>
            <a:r>
              <a:rPr lang="en"/>
              <a:t>Call GET API</a:t>
            </a:r>
            <a:endParaRPr/>
          </a:p>
          <a:p>
            <a:pPr indent="-297497" lvl="1" marL="914400" rtl="0" algn="l">
              <a:spcBef>
                <a:spcPts val="0"/>
              </a:spcBef>
              <a:spcAft>
                <a:spcPts val="0"/>
              </a:spcAft>
              <a:buSzPct val="100000"/>
              <a:buChar char="-"/>
            </a:pPr>
            <a:r>
              <a:rPr lang="en"/>
              <a:t>Verify Given GET API contains the data that you post</a:t>
            </a:r>
            <a:endParaRPr/>
          </a:p>
          <a:p>
            <a:pPr indent="-317182" lvl="0" marL="457200" rtl="0" algn="l">
              <a:spcBef>
                <a:spcPts val="0"/>
              </a:spcBef>
              <a:spcAft>
                <a:spcPts val="0"/>
              </a:spcAft>
              <a:buSzPct val="100000"/>
              <a:buChar char="-"/>
            </a:pPr>
            <a:r>
              <a:rPr lang="en"/>
              <a:t>Question: If the test case always create the same data, how can we make sure the code work?</a:t>
            </a:r>
            <a:endParaRPr/>
          </a:p>
          <a:p>
            <a:pPr indent="-297497" lvl="1" marL="914400" rtl="0" algn="l">
              <a:spcBef>
                <a:spcPts val="0"/>
              </a:spcBef>
              <a:spcAft>
                <a:spcPts val="0"/>
              </a:spcAft>
              <a:buSzPct val="100000"/>
              <a:buChar char="-"/>
            </a:pPr>
            <a:r>
              <a:rPr lang="en"/>
              <a:t>My test case for POST is written with the following sequence</a:t>
            </a:r>
            <a:endParaRPr/>
          </a:p>
          <a:p>
            <a:pPr indent="-297497" lvl="2" marL="1371600" rtl="0" algn="l">
              <a:spcBef>
                <a:spcPts val="0"/>
              </a:spcBef>
              <a:spcAft>
                <a:spcPts val="0"/>
              </a:spcAft>
              <a:buSzPct val="100000"/>
              <a:buChar char="-"/>
            </a:pPr>
            <a:r>
              <a:rPr lang="en"/>
              <a:t>POST /messages - payload -&gt; “hello world”</a:t>
            </a:r>
            <a:endParaRPr/>
          </a:p>
          <a:p>
            <a:pPr indent="-297497" lvl="2" marL="1371600" rtl="0" algn="l">
              <a:spcBef>
                <a:spcPts val="0"/>
              </a:spcBef>
              <a:spcAft>
                <a:spcPts val="0"/>
              </a:spcAft>
              <a:buSzPct val="100000"/>
              <a:buChar char="-"/>
            </a:pPr>
            <a:r>
              <a:rPr lang="en"/>
              <a:t>GET /messages -&gt; return value contain “hello world”</a:t>
            </a:r>
            <a:endParaRPr/>
          </a:p>
          <a:p>
            <a:pPr indent="-297497" lvl="1" marL="914400" rtl="0" algn="l">
              <a:spcBef>
                <a:spcPts val="0"/>
              </a:spcBef>
              <a:spcAft>
                <a:spcPts val="0"/>
              </a:spcAft>
              <a:buSzPct val="100000"/>
              <a:buChar char="-"/>
            </a:pPr>
            <a:r>
              <a:rPr lang="en"/>
              <a:t>When I run this test case first time, there is no “hello world”, so the test case can verify POST API work</a:t>
            </a:r>
            <a:endParaRPr/>
          </a:p>
          <a:p>
            <a:pPr indent="-297497" lvl="1" marL="914400" rtl="0" algn="l">
              <a:spcBef>
                <a:spcPts val="0"/>
              </a:spcBef>
              <a:spcAft>
                <a:spcPts val="0"/>
              </a:spcAft>
              <a:buSzPct val="100000"/>
              <a:buChar char="-"/>
            </a:pPr>
            <a:r>
              <a:rPr lang="en"/>
              <a:t>When I run this test case second time, there is already a “hello world” in DB, so my assertion of GET will pass, but I can’t verify whether the “hello world” comes from my second POST API or first POST API</a:t>
            </a:r>
            <a:endParaRPr/>
          </a:p>
          <a:p>
            <a:pPr indent="-297497" lvl="1" marL="914400" rtl="0" algn="l">
              <a:spcBef>
                <a:spcPts val="0"/>
              </a:spcBef>
              <a:spcAft>
                <a:spcPts val="0"/>
              </a:spcAft>
              <a:buSzPct val="100000"/>
              <a:buChar char="-"/>
            </a:pPr>
            <a:r>
              <a:rPr lang="en"/>
              <a:t>In other word, I might break the POST /messages API, but the DB still have the stale data, so the test case is still pass.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Integration Testing (cont.)</a:t>
            </a:r>
            <a:endParaRPr/>
          </a:p>
          <a:p>
            <a:pPr indent="0" lvl="0" marL="0" rtl="0" algn="l">
              <a:spcBef>
                <a:spcPts val="0"/>
              </a:spcBef>
              <a:spcAft>
                <a:spcPts val="0"/>
              </a:spcAft>
              <a:buNone/>
            </a:pPr>
            <a:r>
              <a:t/>
            </a:r>
            <a:endParaRPr/>
          </a:p>
        </p:txBody>
      </p:sp>
      <p:sp>
        <p:nvSpPr>
          <p:cNvPr id="419" name="Google Shape;41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You’ll Study </a:t>
            </a:r>
            <a:r>
              <a:rPr lang="en" u="sng">
                <a:solidFill>
                  <a:schemeClr val="hlink"/>
                </a:solidFill>
                <a:hlinkClick r:id="rId3"/>
              </a:rPr>
              <a:t>Setup and Teardown</a:t>
            </a:r>
            <a:r>
              <a:rPr lang="en"/>
              <a:t> to automate the first step in previous page\</a:t>
            </a:r>
            <a:endParaRPr/>
          </a:p>
          <a:p>
            <a:pPr indent="-317500" lvl="1" marL="914400" rtl="0" algn="l">
              <a:spcBef>
                <a:spcPts val="0"/>
              </a:spcBef>
              <a:spcAft>
                <a:spcPts val="0"/>
              </a:spcAft>
              <a:buSzPts val="1400"/>
              <a:buChar char="-"/>
            </a:pPr>
            <a:r>
              <a:rPr lang="en"/>
              <a:t>Why do we need setup &amp; teardown?</a:t>
            </a:r>
            <a:endParaRPr/>
          </a:p>
          <a:p>
            <a:pPr indent="-342900" lvl="0" marL="457200" rtl="0" algn="l">
              <a:spcBef>
                <a:spcPts val="0"/>
              </a:spcBef>
              <a:spcAft>
                <a:spcPts val="0"/>
              </a:spcAft>
              <a:buSzPts val="1800"/>
              <a:buChar char="-"/>
            </a:pPr>
            <a:r>
              <a:rPr lang="en"/>
              <a:t>You’ll add error handling for messages APIs</a:t>
            </a:r>
            <a:endParaRPr/>
          </a:p>
          <a:p>
            <a:pPr indent="-317500" lvl="1" marL="914400" rtl="0" algn="l">
              <a:spcBef>
                <a:spcPts val="0"/>
              </a:spcBef>
              <a:spcAft>
                <a:spcPts val="0"/>
              </a:spcAft>
              <a:buSzPts val="1400"/>
              <a:buChar char="-"/>
            </a:pPr>
            <a:r>
              <a:rPr lang="en"/>
              <a:t>When user post a message but payload contains nothing, should return 400 bad request</a:t>
            </a:r>
            <a:endParaRPr/>
          </a:p>
          <a:p>
            <a:pPr indent="-317500" lvl="1" marL="914400" rtl="0" algn="l">
              <a:spcBef>
                <a:spcPts val="0"/>
              </a:spcBef>
              <a:spcAft>
                <a:spcPts val="0"/>
              </a:spcAft>
              <a:buSzPts val="1400"/>
              <a:buChar char="-"/>
            </a:pPr>
            <a:r>
              <a:rPr lang="en"/>
              <a:t>Implement this test, let it fail</a:t>
            </a:r>
            <a:endParaRPr/>
          </a:p>
          <a:p>
            <a:pPr indent="-317500" lvl="1" marL="914400" rtl="0" algn="l">
              <a:spcBef>
                <a:spcPts val="0"/>
              </a:spcBef>
              <a:spcAft>
                <a:spcPts val="0"/>
              </a:spcAft>
              <a:buSzPts val="1400"/>
              <a:buChar char="-"/>
            </a:pPr>
            <a:r>
              <a:rPr lang="en"/>
              <a:t>Fix the failed test case by modifying your POST /messages API</a:t>
            </a:r>
            <a:endParaRPr/>
          </a:p>
          <a:p>
            <a:pPr indent="-342900" lvl="0" marL="457200" rtl="0" algn="l">
              <a:spcBef>
                <a:spcPts val="0"/>
              </a:spcBef>
              <a:spcAft>
                <a:spcPts val="0"/>
              </a:spcAft>
              <a:buSzPts val="1800"/>
              <a:buChar char="-"/>
            </a:pPr>
            <a:r>
              <a:rPr lang="en"/>
              <a:t>You’ll implement test case for register, login, and logout</a:t>
            </a:r>
            <a:endParaRPr/>
          </a:p>
          <a:p>
            <a:pPr indent="-317500" lvl="1" marL="914400" rtl="0" algn="l">
              <a:spcBef>
                <a:spcPts val="0"/>
              </a:spcBef>
              <a:spcAft>
                <a:spcPts val="0"/>
              </a:spcAft>
              <a:buSzPts val="1400"/>
              <a:buChar char="-"/>
            </a:pPr>
            <a:r>
              <a:rPr lang="en"/>
              <a:t>You’ll implement 2 error handling for these three APIs</a:t>
            </a:r>
            <a:endParaRPr/>
          </a:p>
          <a:p>
            <a:pPr indent="-317500" lvl="2" marL="1371600" rtl="0" algn="l">
              <a:spcBef>
                <a:spcPts val="0"/>
              </a:spcBef>
              <a:spcAft>
                <a:spcPts val="0"/>
              </a:spcAft>
              <a:buSzPts val="1400"/>
              <a:buChar char="-"/>
            </a:pPr>
            <a:r>
              <a:rPr lang="en"/>
              <a:t>username not found -&gt; what return code should be?</a:t>
            </a:r>
            <a:endParaRPr/>
          </a:p>
          <a:p>
            <a:pPr indent="-317500" lvl="2" marL="1371600" rtl="0" algn="l">
              <a:spcBef>
                <a:spcPts val="0"/>
              </a:spcBef>
              <a:spcAft>
                <a:spcPts val="0"/>
              </a:spcAft>
              <a:buSzPts val="1400"/>
              <a:buChar char="-"/>
            </a:pPr>
            <a:r>
              <a:rPr lang="en"/>
              <a:t>username conflict -&gt; what return code should be?</a:t>
            </a:r>
            <a:endParaRPr/>
          </a:p>
          <a:p>
            <a:pPr indent="-317500" lvl="1" marL="914400" rtl="0" algn="l">
              <a:spcBef>
                <a:spcPts val="0"/>
              </a:spcBef>
              <a:spcAft>
                <a:spcPts val="0"/>
              </a:spcAft>
              <a:buSzPts val="1400"/>
              <a:buChar char="-"/>
            </a:pPr>
            <a:r>
              <a:rPr lang="en"/>
              <a:t>Let the test cases fail</a:t>
            </a:r>
            <a:endParaRPr/>
          </a:p>
          <a:p>
            <a:pPr indent="-317500" lvl="1" marL="914400" rtl="0" algn="l">
              <a:spcBef>
                <a:spcPts val="0"/>
              </a:spcBef>
              <a:spcAft>
                <a:spcPts val="0"/>
              </a:spcAft>
              <a:buSzPts val="1400"/>
              <a:buChar char="-"/>
            </a:pPr>
            <a:r>
              <a:rPr lang="en"/>
              <a:t>Fix the failed test cases by modifying your APIs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One Step Further - Integration Testing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25" name="Google Shape;425;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you’re doing in previous page is called TDD (Test-Driven Development)</a:t>
            </a:r>
            <a:endParaRPr/>
          </a:p>
          <a:p>
            <a:pPr indent="-317500" lvl="1" marL="914400" rtl="0" algn="l">
              <a:spcBef>
                <a:spcPts val="0"/>
              </a:spcBef>
              <a:spcAft>
                <a:spcPts val="0"/>
              </a:spcAft>
              <a:buSzPts val="1400"/>
              <a:buChar char="-"/>
            </a:pPr>
            <a:r>
              <a:rPr lang="en"/>
              <a:t>Add test case</a:t>
            </a:r>
            <a:endParaRPr/>
          </a:p>
          <a:p>
            <a:pPr indent="-317500" lvl="1" marL="914400" rtl="0" algn="l">
              <a:spcBef>
                <a:spcPts val="0"/>
              </a:spcBef>
              <a:spcAft>
                <a:spcPts val="0"/>
              </a:spcAft>
              <a:buSzPts val="1400"/>
              <a:buChar char="-"/>
            </a:pPr>
            <a:r>
              <a:rPr lang="en"/>
              <a:t>Let it fail</a:t>
            </a:r>
            <a:endParaRPr/>
          </a:p>
          <a:p>
            <a:pPr indent="-317500" lvl="1" marL="914400" rtl="0" algn="l">
              <a:spcBef>
                <a:spcPts val="0"/>
              </a:spcBef>
              <a:spcAft>
                <a:spcPts val="0"/>
              </a:spcAft>
              <a:buSzPts val="1400"/>
              <a:buChar char="-"/>
            </a:pPr>
            <a:r>
              <a:rPr lang="en"/>
              <a:t>Fix the test case by implementing/ modifying code</a:t>
            </a:r>
            <a:endParaRPr/>
          </a:p>
          <a:p>
            <a:pPr indent="-317500" lvl="1" marL="914400" rtl="0" algn="l">
              <a:spcBef>
                <a:spcPts val="0"/>
              </a:spcBef>
              <a:spcAft>
                <a:spcPts val="0"/>
              </a:spcAft>
              <a:buSzPts val="1400"/>
              <a:buChar char="-"/>
            </a:pPr>
            <a:r>
              <a:rPr lang="en"/>
              <a:t>Let test case pass</a:t>
            </a:r>
            <a:endParaRPr/>
          </a:p>
          <a:p>
            <a:pPr indent="-342900" lvl="0" marL="457200" rtl="0" algn="l">
              <a:spcBef>
                <a:spcPts val="0"/>
              </a:spcBef>
              <a:spcAft>
                <a:spcPts val="0"/>
              </a:spcAft>
              <a:buSzPts val="1800"/>
              <a:buChar char="-"/>
            </a:pPr>
            <a:r>
              <a:rPr lang="en"/>
              <a:t>Why TDD?</a:t>
            </a:r>
            <a:endParaRPr/>
          </a:p>
          <a:p>
            <a:pPr indent="-342900" lvl="0" marL="457200" rtl="0" algn="l">
              <a:spcBef>
                <a:spcPts val="0"/>
              </a:spcBef>
              <a:spcAft>
                <a:spcPts val="0"/>
              </a:spcAft>
              <a:buSzPts val="1800"/>
              <a:buChar char="-"/>
            </a:pPr>
            <a:r>
              <a:rPr lang="en" strike="sngStrike"/>
              <a:t>Integrate your testing process into Github Action, run at every PR</a:t>
            </a:r>
            <a:endParaRPr strike="sngStrike"/>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CI (</a:t>
            </a:r>
            <a:r>
              <a:rPr lang="en" sz="1383">
                <a:solidFill>
                  <a:srgbClr val="4D5156"/>
                </a:solidFill>
                <a:highlight>
                  <a:srgbClr val="FFFFFF"/>
                </a:highlight>
              </a:rPr>
              <a:t>continuous integration</a:t>
            </a:r>
            <a:r>
              <a:rPr lang="en"/>
              <a:t>) (&lt; 0.5 day)</a:t>
            </a:r>
            <a:endParaRPr/>
          </a:p>
        </p:txBody>
      </p:sp>
      <p:sp>
        <p:nvSpPr>
          <p:cNvPr id="431" name="Google Shape;431;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CircleCI</a:t>
            </a:r>
            <a:endParaRPr/>
          </a:p>
          <a:p>
            <a:pPr indent="-342900" lvl="0" marL="457200" rtl="0" algn="l">
              <a:spcBef>
                <a:spcPts val="0"/>
              </a:spcBef>
              <a:spcAft>
                <a:spcPts val="0"/>
              </a:spcAft>
              <a:buSzPts val="1800"/>
              <a:buChar char="-"/>
            </a:pPr>
            <a:r>
              <a:rPr lang="en"/>
              <a:t>Use CircleCI to run unit tests/ integration tests at each PR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(1~2 days work)</a:t>
            </a:r>
            <a:endParaRPr/>
          </a:p>
          <a:p>
            <a:pPr indent="0" lvl="0" marL="0" rtl="0" algn="l">
              <a:spcBef>
                <a:spcPts val="0"/>
              </a:spcBef>
              <a:spcAft>
                <a:spcPts val="0"/>
              </a:spcAft>
              <a:buNone/>
            </a:pPr>
            <a:r>
              <a:t/>
            </a:r>
            <a:endParaRPr/>
          </a:p>
        </p:txBody>
      </p:sp>
      <p:sp>
        <p:nvSpPr>
          <p:cNvPr id="437" name="Google Shape;43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Refactor your code by following MVC structure</a:t>
            </a:r>
            <a:endParaRPr/>
          </a:p>
          <a:p>
            <a:pPr indent="-342900" lvl="0" marL="457200" rtl="0" algn="l">
              <a:spcBef>
                <a:spcPts val="0"/>
              </a:spcBef>
              <a:spcAft>
                <a:spcPts val="0"/>
              </a:spcAft>
              <a:buSzPts val="1800"/>
              <a:buChar char="-"/>
            </a:pPr>
            <a:r>
              <a:rPr lang="en"/>
              <a:t>Keyword: </a:t>
            </a:r>
            <a:r>
              <a:rPr b="1" lang="en" sz="2400">
                <a:solidFill>
                  <a:srgbClr val="303233"/>
                </a:solidFill>
                <a:highlight>
                  <a:srgbClr val="FFFFFF"/>
                </a:highlight>
              </a:rPr>
              <a:t>Fat models, Skinny controllers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Step Further - Architecture (cont.)</a:t>
            </a:r>
            <a:endParaRPr/>
          </a:p>
          <a:p>
            <a:pPr indent="0" lvl="0" marL="0" rtl="0" algn="l">
              <a:spcBef>
                <a:spcPts val="0"/>
              </a:spcBef>
              <a:spcAft>
                <a:spcPts val="0"/>
              </a:spcAft>
              <a:buNone/>
            </a:pPr>
            <a:r>
              <a:t/>
            </a:r>
            <a:endParaRPr/>
          </a:p>
        </p:txBody>
      </p:sp>
      <p:sp>
        <p:nvSpPr>
          <p:cNvPr id="443" name="Google Shape;44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fat models, skinny controllers?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Deployment</a:t>
            </a:r>
            <a:r>
              <a:rPr lang="en" sz="2220" strike="sngStrike"/>
              <a:t>/ CD (</a:t>
            </a:r>
            <a:r>
              <a:rPr lang="en" sz="1250" strike="sngStrike">
                <a:solidFill>
                  <a:srgbClr val="4D5156"/>
                </a:solidFill>
                <a:highlight>
                  <a:srgbClr val="FFFFFF"/>
                </a:highlight>
              </a:rPr>
              <a:t>continuous delivery</a:t>
            </a:r>
            <a:r>
              <a:rPr lang="en" sz="2220" strike="sngStrike"/>
              <a:t>)</a:t>
            </a:r>
            <a:r>
              <a:rPr lang="en" sz="2220"/>
              <a:t> (&lt;1 day work)</a:t>
            </a:r>
            <a:endParaRPr sz="2220"/>
          </a:p>
        </p:txBody>
      </p:sp>
      <p:sp>
        <p:nvSpPr>
          <p:cNvPr id="449" name="Google Shape;44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Survey </a:t>
            </a:r>
            <a:r>
              <a:rPr lang="en" u="sng">
                <a:solidFill>
                  <a:schemeClr val="hlink"/>
                </a:solidFill>
                <a:hlinkClick r:id="rId3"/>
              </a:rPr>
              <a:t>Render</a:t>
            </a:r>
            <a:endParaRPr/>
          </a:p>
          <a:p>
            <a:pPr indent="-342900" lvl="0" marL="457200" rtl="0" algn="l">
              <a:spcBef>
                <a:spcPts val="0"/>
              </a:spcBef>
              <a:spcAft>
                <a:spcPts val="0"/>
              </a:spcAft>
              <a:buSzPts val="1800"/>
              <a:buChar char="-"/>
            </a:pPr>
            <a:r>
              <a:rPr lang="en"/>
              <a:t>Manually deploy your application to Render (sqlite3 version)</a:t>
            </a:r>
            <a:endParaRPr/>
          </a:p>
          <a:p>
            <a:pPr indent="-342900" lvl="0" marL="457200" rtl="0" algn="l">
              <a:spcBef>
                <a:spcPts val="0"/>
              </a:spcBef>
              <a:spcAft>
                <a:spcPts val="0"/>
              </a:spcAft>
              <a:buSzPts val="1800"/>
              <a:buChar char="-"/>
            </a:pPr>
            <a:r>
              <a:rPr lang="en"/>
              <a:t>Access your application using your mobile phone &amp; play around</a:t>
            </a:r>
            <a:endParaRPr/>
          </a:p>
          <a:p>
            <a:pPr indent="-342900" lvl="0" marL="457200" rtl="0" algn="l">
              <a:spcBef>
                <a:spcPts val="0"/>
              </a:spcBef>
              <a:spcAft>
                <a:spcPts val="0"/>
              </a:spcAft>
              <a:buSzPts val="1800"/>
              <a:buChar char="-"/>
            </a:pPr>
            <a:r>
              <a:rPr lang="en"/>
              <a:t>What’s the difference between HTTP (localhost) &amp; HTTPS (Render)?</a:t>
            </a:r>
            <a:endParaRPr/>
          </a:p>
          <a:p>
            <a:pPr indent="-342900" lvl="0" marL="457200" rtl="0" algn="l">
              <a:spcBef>
                <a:spcPts val="0"/>
              </a:spcBef>
              <a:spcAft>
                <a:spcPts val="0"/>
              </a:spcAft>
              <a:buSzPts val="1800"/>
              <a:buChar char="-"/>
            </a:pPr>
            <a:r>
              <a:rPr lang="en" strike="sngStrike"/>
              <a:t>Refine Github Action and run deployment when PR merge to main branch</a:t>
            </a:r>
            <a:endParaRPr strike="sngStrike"/>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DAO Design Pattern</a:t>
            </a:r>
            <a:endParaRPr/>
          </a:p>
        </p:txBody>
      </p:sp>
      <p:sp>
        <p:nvSpPr>
          <p:cNvPr id="455" name="Google Shape;45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DAO: Data Access Object</a:t>
            </a:r>
            <a:endParaRPr/>
          </a:p>
          <a:p>
            <a:pPr indent="-317500" lvl="1" marL="914400" rtl="0" algn="l">
              <a:spcBef>
                <a:spcPts val="0"/>
              </a:spcBef>
              <a:spcAft>
                <a:spcPts val="0"/>
              </a:spcAft>
              <a:buSzPts val="1400"/>
              <a:buChar char="○"/>
            </a:pPr>
            <a:r>
              <a:rPr lang="en" u="sng">
                <a:solidFill>
                  <a:schemeClr val="hlink"/>
                </a:solidFill>
                <a:hlinkClick r:id="rId3"/>
              </a:rPr>
              <a:t>https://www.digitalocean.com/community/tutorials/dao-design-pattern</a:t>
            </a:r>
            <a:endParaRPr/>
          </a:p>
          <a:p>
            <a:pPr indent="-342900" lvl="0" marL="457200" rtl="0" algn="l">
              <a:spcBef>
                <a:spcPts val="0"/>
              </a:spcBef>
              <a:spcAft>
                <a:spcPts val="0"/>
              </a:spcAft>
              <a:buSzPts val="1800"/>
              <a:buChar char="●"/>
            </a:pPr>
            <a:r>
              <a:rPr lang="en"/>
              <a:t>Why? No Array in sqlite3, but some other databases do.  So not to have strong dependency on the choice of database.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N</a:t>
            </a:r>
            <a:r>
              <a:rPr lang="en" sz="2420"/>
              <a:t> Step Further - NoSQL/ Refactor w/ test cases (1-2 days)</a:t>
            </a:r>
            <a:endParaRPr sz="2420"/>
          </a:p>
          <a:p>
            <a:pPr indent="0" lvl="0" marL="0" rtl="0" algn="l">
              <a:spcBef>
                <a:spcPts val="0"/>
              </a:spcBef>
              <a:spcAft>
                <a:spcPts val="0"/>
              </a:spcAft>
              <a:buSzPts val="990"/>
              <a:buNone/>
            </a:pPr>
            <a:r>
              <a:t/>
            </a:r>
            <a:endParaRPr sz="2420"/>
          </a:p>
        </p:txBody>
      </p:sp>
      <p:sp>
        <p:nvSpPr>
          <p:cNvPr id="461" name="Google Shape;46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MongoDB instead of SQLite</a:t>
            </a:r>
            <a:endParaRPr/>
          </a:p>
          <a:p>
            <a:pPr indent="-317500" lvl="1" marL="914400" rtl="0" algn="l">
              <a:spcBef>
                <a:spcPts val="0"/>
              </a:spcBef>
              <a:spcAft>
                <a:spcPts val="0"/>
              </a:spcAft>
              <a:buSzPts val="1400"/>
              <a:buChar char="-"/>
            </a:pPr>
            <a:r>
              <a:rPr lang="en"/>
              <a:t>Use </a:t>
            </a:r>
            <a:r>
              <a:rPr lang="en" u="sng">
                <a:solidFill>
                  <a:schemeClr val="hlink"/>
                </a:solidFill>
                <a:hlinkClick r:id="rId3"/>
              </a:rPr>
              <a:t>Docker</a:t>
            </a:r>
            <a:r>
              <a:rPr lang="en"/>
              <a:t> to serve your MongoDB [docker pull mongo:5.0.12]</a:t>
            </a:r>
            <a:endParaRPr/>
          </a:p>
          <a:p>
            <a:pPr indent="-317500" lvl="1" marL="914400" rtl="0" algn="l">
              <a:spcBef>
                <a:spcPts val="0"/>
              </a:spcBef>
              <a:spcAft>
                <a:spcPts val="0"/>
              </a:spcAft>
              <a:buSzPts val="1400"/>
              <a:buChar char="-"/>
            </a:pPr>
            <a:r>
              <a:rPr lang="en"/>
              <a:t>Study </a:t>
            </a:r>
            <a:r>
              <a:rPr lang="en" u="sng">
                <a:solidFill>
                  <a:schemeClr val="hlink"/>
                </a:solidFill>
                <a:hlinkClick r:id="rId4"/>
              </a:rPr>
              <a:t>Mongoose</a:t>
            </a:r>
            <a:r>
              <a:rPr lang="en"/>
              <a:t> or </a:t>
            </a:r>
            <a:r>
              <a:rPr lang="en" u="sng">
                <a:solidFill>
                  <a:schemeClr val="hlink"/>
                </a:solidFill>
                <a:hlinkClick r:id="rId5"/>
              </a:rPr>
              <a:t>MongoDB Node Driver</a:t>
            </a:r>
            <a:r>
              <a:rPr lang="en"/>
              <a:t> (official)</a:t>
            </a:r>
            <a:endParaRPr/>
          </a:p>
          <a:p>
            <a:pPr indent="-317500" lvl="1" marL="914400" rtl="0" algn="l">
              <a:spcBef>
                <a:spcPts val="0"/>
              </a:spcBef>
              <a:spcAft>
                <a:spcPts val="0"/>
              </a:spcAft>
              <a:buSzPts val="1400"/>
              <a:buChar char="-"/>
            </a:pPr>
            <a:r>
              <a:rPr lang="en"/>
              <a:t>You’ll update POST &amp; GET /messages APIs first</a:t>
            </a:r>
            <a:endParaRPr/>
          </a:p>
          <a:p>
            <a:pPr indent="-317500" lvl="1" marL="914400" rtl="0" algn="l">
              <a:spcBef>
                <a:spcPts val="0"/>
              </a:spcBef>
              <a:spcAft>
                <a:spcPts val="0"/>
              </a:spcAft>
              <a:buSzPts val="1400"/>
              <a:buChar char="-"/>
            </a:pPr>
            <a:r>
              <a:rPr lang="en"/>
              <a:t>You’ll run test cases to verify the refactor doesn’t break anything</a:t>
            </a:r>
            <a:endParaRPr/>
          </a:p>
          <a:p>
            <a:pPr indent="-317500" lvl="1" marL="914400" rtl="0" algn="l">
              <a:spcBef>
                <a:spcPts val="0"/>
              </a:spcBef>
              <a:spcAft>
                <a:spcPts val="0"/>
              </a:spcAft>
              <a:buSzPts val="1400"/>
              <a:buChar char="-"/>
            </a:pPr>
            <a:r>
              <a:rPr lang="en"/>
              <a:t>You’ll manually act as user to verify the feature doesn’t break</a:t>
            </a:r>
            <a:endParaRPr/>
          </a:p>
          <a:p>
            <a:pPr indent="-317500" lvl="1" marL="914400" rtl="0" algn="l">
              <a:spcBef>
                <a:spcPts val="0"/>
              </a:spcBef>
              <a:spcAft>
                <a:spcPts val="0"/>
              </a:spcAft>
              <a:buSzPts val="1400"/>
              <a:buChar char="-"/>
            </a:pPr>
            <a:r>
              <a:rPr lang="en"/>
              <a:t>You’ll update register, login, and logout APIs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467" name="Google Shape;46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this application still work w/ Render? If not,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7/11 Tue.</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 register: Client HTTP Request Frontend &amp; HTML.</a:t>
            </a:r>
            <a:endParaRPr/>
          </a:p>
          <a:p>
            <a:pPr indent="-342900" lvl="0" marL="457200" rtl="0" algn="l">
              <a:spcBef>
                <a:spcPts val="0"/>
              </a:spcBef>
              <a:spcAft>
                <a:spcPts val="0"/>
              </a:spcAft>
              <a:buSzPts val="1800"/>
              <a:buChar char="●"/>
            </a:pPr>
            <a:r>
              <a:rPr lang="en"/>
              <a:t>Implement login: Client HTTP Request Frontend &amp; HTML.</a:t>
            </a:r>
            <a:endParaRPr/>
          </a:p>
          <a:p>
            <a:pPr indent="-342900" lvl="0" marL="457200" rtl="0" algn="l">
              <a:spcBef>
                <a:spcPts val="0"/>
              </a:spcBef>
              <a:spcAft>
                <a:spcPts val="0"/>
              </a:spcAft>
              <a:buSzPts val="1800"/>
              <a:buChar char="●"/>
            </a:pPr>
            <a:r>
              <a:rPr lang="en"/>
              <a:t>Implement logout: Client HTTP Request Frontend &amp; HTML.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420"/>
              <a:t>NoSQL/ Refactor w/ test cases (cont.)</a:t>
            </a:r>
            <a:endParaRPr sz="2420"/>
          </a:p>
          <a:p>
            <a:pPr indent="0" lvl="0" marL="0" rtl="0" algn="l">
              <a:spcBef>
                <a:spcPts val="0"/>
              </a:spcBef>
              <a:spcAft>
                <a:spcPts val="0"/>
              </a:spcAft>
              <a:buSzPts val="990"/>
              <a:buNone/>
            </a:pPr>
            <a:r>
              <a:t/>
            </a:r>
            <a:endParaRPr sz="2220"/>
          </a:p>
        </p:txBody>
      </p:sp>
      <p:sp>
        <p:nvSpPr>
          <p:cNvPr id="473" name="Google Shape;47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your refactoring follow the </a:t>
            </a:r>
            <a:r>
              <a:rPr b="1" lang="en"/>
              <a:t>Open-Closed Principle</a:t>
            </a:r>
            <a:r>
              <a:rPr lang="en"/>
              <a:t>? That is, do you modify the code of existing functions, or you can extend the functionality by adding code only? If not, how can you improve the design? </a:t>
            </a:r>
            <a:endParaRPr/>
          </a:p>
          <a:p>
            <a:pPr indent="-317500" lvl="1" marL="914400" rtl="0" algn="l">
              <a:spcBef>
                <a:spcPts val="0"/>
              </a:spcBef>
              <a:spcAft>
                <a:spcPts val="0"/>
              </a:spcAft>
              <a:buSzPts val="1400"/>
              <a:buChar char="-"/>
            </a:pPr>
            <a:r>
              <a:rPr lang="en"/>
              <a:t>[Keyword: Data Access Object] (~1 day work)</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 Step Further - </a:t>
            </a:r>
            <a:r>
              <a:rPr lang="en" sz="2220"/>
              <a:t>Object</a:t>
            </a:r>
            <a:r>
              <a:rPr lang="en" sz="2220"/>
              <a:t>-Oriented Analysis (&lt; 1 day)</a:t>
            </a:r>
            <a:endParaRPr sz="2220"/>
          </a:p>
        </p:txBody>
      </p:sp>
      <p:sp>
        <p:nvSpPr>
          <p:cNvPr id="479" name="Google Shape;47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Draw </a:t>
            </a:r>
            <a:r>
              <a:rPr lang="en" u="sng">
                <a:solidFill>
                  <a:schemeClr val="hlink"/>
                </a:solidFill>
                <a:hlinkClick r:id="rId3"/>
              </a:rPr>
              <a:t>UML Sequence Diagrams</a:t>
            </a:r>
            <a:r>
              <a:rPr lang="en"/>
              <a:t> for register/ login/ logout</a:t>
            </a:r>
            <a:endParaRPr/>
          </a:p>
          <a:p>
            <a:pPr indent="-342900" lvl="0" marL="457200" rtl="0" algn="l">
              <a:spcBef>
                <a:spcPts val="0"/>
              </a:spcBef>
              <a:spcAft>
                <a:spcPts val="0"/>
              </a:spcAft>
              <a:buSzPts val="1800"/>
              <a:buChar char="-"/>
            </a:pPr>
            <a:r>
              <a:rPr lang="en"/>
              <a:t>Draw </a:t>
            </a:r>
            <a:r>
              <a:rPr lang="en" u="sng">
                <a:solidFill>
                  <a:schemeClr val="accent5"/>
                </a:solidFill>
                <a:hlinkClick r:id="rId4">
                  <a:extLst>
                    <a:ext uri="{A12FA001-AC4F-418D-AE19-62706E023703}">
                      <ahyp:hlinkClr val="tx"/>
                    </a:ext>
                  </a:extLst>
                </a:hlinkClick>
              </a:rPr>
              <a:t>UML Sequence Diagrams</a:t>
            </a:r>
            <a:r>
              <a:rPr lang="en"/>
              <a:t> for chat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N</a:t>
            </a:r>
            <a:r>
              <a:rPr lang="en" sz="2220"/>
              <a:t> Step Further - Your own feature (1 week work)</a:t>
            </a:r>
            <a:endParaRPr sz="2220"/>
          </a:p>
        </p:txBody>
      </p:sp>
      <p:sp>
        <p:nvSpPr>
          <p:cNvPr id="485" name="Google Shape;48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a </a:t>
            </a:r>
            <a:r>
              <a:rPr lang="en" u="sng">
                <a:solidFill>
                  <a:schemeClr val="hlink"/>
                </a:solidFill>
                <a:hlinkClick r:id="rId3"/>
              </a:rPr>
              <a:t>Use Case</a:t>
            </a:r>
            <a:endParaRPr/>
          </a:p>
          <a:p>
            <a:pPr indent="-342900" lvl="0" marL="457200" rtl="0" algn="l">
              <a:spcBef>
                <a:spcPts val="0"/>
              </a:spcBef>
              <a:spcAft>
                <a:spcPts val="0"/>
              </a:spcAft>
              <a:buSzPts val="1800"/>
              <a:buChar char="-"/>
            </a:pPr>
            <a:r>
              <a:rPr lang="en"/>
              <a:t>Create a Mockup [</a:t>
            </a:r>
            <a:r>
              <a:rPr lang="en" u="sng">
                <a:solidFill>
                  <a:schemeClr val="hlink"/>
                </a:solidFill>
                <a:hlinkClick r:id="rId4"/>
              </a:rPr>
              <a:t>Ref</a:t>
            </a:r>
            <a:r>
              <a:rPr lang="en"/>
              <a:t>] [Use a 10 minutes email to create an account]</a:t>
            </a:r>
            <a:endParaRPr/>
          </a:p>
          <a:p>
            <a:pPr indent="-342900" lvl="0" marL="457200" rtl="0" algn="l">
              <a:spcBef>
                <a:spcPts val="0"/>
              </a:spcBef>
              <a:spcAft>
                <a:spcPts val="0"/>
              </a:spcAft>
              <a:buSzPts val="1800"/>
              <a:buChar char="-"/>
            </a:pPr>
            <a:r>
              <a:rPr lang="en"/>
              <a:t>Implement the Feature</a:t>
            </a:r>
            <a:endParaRPr/>
          </a:p>
          <a:p>
            <a:pPr indent="-342900" lvl="0" marL="457200" rtl="0" algn="l">
              <a:spcBef>
                <a:spcPts val="0"/>
              </a:spcBef>
              <a:spcAft>
                <a:spcPts val="0"/>
              </a:spcAft>
              <a:buSzPts val="1800"/>
              <a:buChar char="-"/>
            </a:pPr>
            <a:r>
              <a:rPr lang="en"/>
              <a:t>The feature should contain all HTTP method of RESTful APIs</a:t>
            </a:r>
            <a:endParaRPr/>
          </a:p>
          <a:p>
            <a:pPr indent="-317500" lvl="1" marL="914400" rtl="0" algn="l">
              <a:spcBef>
                <a:spcPts val="0"/>
              </a:spcBef>
              <a:spcAft>
                <a:spcPts val="0"/>
              </a:spcAft>
              <a:buSzPts val="1400"/>
              <a:buChar char="-"/>
            </a:pPr>
            <a:r>
              <a:rPr lang="en"/>
              <a:t>GET, POST, PUT, DELETE</a:t>
            </a:r>
            <a:endParaRPr/>
          </a:p>
          <a:p>
            <a:pPr indent="-342900" lvl="0" marL="457200" rtl="0" algn="l">
              <a:spcBef>
                <a:spcPts val="0"/>
              </a:spcBef>
              <a:spcAft>
                <a:spcPts val="0"/>
              </a:spcAft>
              <a:buSzPts val="1800"/>
              <a:buChar char="-"/>
            </a:pPr>
            <a:r>
              <a:rPr lang="en"/>
              <a:t>Implement the unit tests &amp; integration tests</a:t>
            </a:r>
            <a:endParaRPr/>
          </a:p>
          <a:p>
            <a:pPr indent="-342900" lvl="0" marL="457200" rtl="0" algn="l">
              <a:spcBef>
                <a:spcPts val="0"/>
              </a:spcBef>
              <a:spcAft>
                <a:spcPts val="0"/>
              </a:spcAft>
              <a:buSzPts val="1800"/>
              <a:buChar char="-"/>
            </a:pPr>
            <a:r>
              <a:rPr lang="en"/>
              <a:t>Bonus: Can you implement a design patterns?</a:t>
            </a:r>
            <a:endParaRPr/>
          </a:p>
          <a:p>
            <a:pPr indent="-342900" lvl="0" marL="457200" rtl="0" algn="l">
              <a:spcBef>
                <a:spcPts val="0"/>
              </a:spcBef>
              <a:spcAft>
                <a:spcPts val="0"/>
              </a:spcAft>
              <a:buSzPts val="1800"/>
              <a:buChar char="-"/>
            </a:pPr>
            <a:r>
              <a:rPr lang="en"/>
              <a:t>Reference: </a:t>
            </a:r>
            <a:r>
              <a:rPr lang="en" u="sng">
                <a:solidFill>
                  <a:schemeClr val="hlink"/>
                </a:solidFill>
                <a:hlinkClick r:id="rId5"/>
              </a:rPr>
              <a:t>Proposal &amp; Report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Wrap Up</a:t>
            </a:r>
            <a:endParaRPr/>
          </a:p>
        </p:txBody>
      </p:sp>
      <p:sp>
        <p:nvSpPr>
          <p:cNvPr id="491" name="Google Shape;491;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your resume &amp; attach the demo video</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You’ve Learned So Far?</a:t>
            </a:r>
            <a:endParaRPr/>
          </a:p>
        </p:txBody>
      </p:sp>
      <p:sp>
        <p:nvSpPr>
          <p:cNvPr id="497" name="Google Shape;49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knowledge of modern software development</a:t>
            </a:r>
            <a:endParaRPr/>
          </a:p>
          <a:p>
            <a:pPr indent="-317500" lvl="1" marL="914400" rtl="0" algn="l">
              <a:spcBef>
                <a:spcPts val="0"/>
              </a:spcBef>
              <a:spcAft>
                <a:spcPts val="0"/>
              </a:spcAft>
              <a:buSzPts val="1400"/>
              <a:buChar char="-"/>
            </a:pPr>
            <a:r>
              <a:rPr lang="en"/>
              <a:t>Authentication</a:t>
            </a:r>
            <a:endParaRPr/>
          </a:p>
          <a:p>
            <a:pPr indent="-317500" lvl="1" marL="914400" rtl="0" algn="l">
              <a:spcBef>
                <a:spcPts val="0"/>
              </a:spcBef>
              <a:spcAft>
                <a:spcPts val="0"/>
              </a:spcAft>
              <a:buSzPts val="1400"/>
              <a:buChar char="-"/>
            </a:pPr>
            <a:r>
              <a:rPr lang="en"/>
              <a:t>Middleware</a:t>
            </a:r>
            <a:endParaRPr/>
          </a:p>
          <a:p>
            <a:pPr indent="-317500" lvl="1" marL="914400" rtl="0" algn="l">
              <a:spcBef>
                <a:spcPts val="0"/>
              </a:spcBef>
              <a:spcAft>
                <a:spcPts val="0"/>
              </a:spcAft>
              <a:buSzPts val="1400"/>
              <a:buChar char="-"/>
            </a:pPr>
            <a:r>
              <a:rPr lang="en"/>
              <a:t>Docker</a:t>
            </a:r>
            <a:endParaRPr/>
          </a:p>
          <a:p>
            <a:pPr indent="-317500" lvl="1" marL="914400" rtl="0" algn="l">
              <a:spcBef>
                <a:spcPts val="0"/>
              </a:spcBef>
              <a:spcAft>
                <a:spcPts val="0"/>
              </a:spcAft>
              <a:buSzPts val="1400"/>
              <a:buChar char="-"/>
            </a:pPr>
            <a:r>
              <a:rPr lang="en"/>
              <a:t>SQL vs NoSQ</a:t>
            </a:r>
            <a:r>
              <a:rPr lang="en"/>
              <a:t>L</a:t>
            </a:r>
            <a:endParaRPr/>
          </a:p>
          <a:p>
            <a:pPr indent="-342900" lvl="0" marL="457200" rtl="0" algn="l">
              <a:spcBef>
                <a:spcPts val="0"/>
              </a:spcBef>
              <a:spcAft>
                <a:spcPts val="0"/>
              </a:spcAft>
              <a:buSzPts val="1800"/>
              <a:buChar char="-"/>
            </a:pPr>
            <a:r>
              <a:rPr lang="en"/>
              <a:t>Experience software development lifecycle</a:t>
            </a:r>
            <a:endParaRPr/>
          </a:p>
          <a:p>
            <a:pPr indent="-317500" lvl="1" marL="914400" rtl="0" algn="l">
              <a:spcBef>
                <a:spcPts val="0"/>
              </a:spcBef>
              <a:spcAft>
                <a:spcPts val="0"/>
              </a:spcAft>
              <a:buSzPts val="1400"/>
              <a:buChar char="-"/>
            </a:pPr>
            <a:r>
              <a:rPr lang="en"/>
              <a:t>Feature Implementation</a:t>
            </a:r>
            <a:endParaRPr/>
          </a:p>
          <a:p>
            <a:pPr indent="-317500" lvl="1" marL="914400" rtl="0" algn="l">
              <a:spcBef>
                <a:spcPts val="0"/>
              </a:spcBef>
              <a:spcAft>
                <a:spcPts val="0"/>
              </a:spcAft>
              <a:buSzPts val="1400"/>
              <a:buChar char="-"/>
            </a:pPr>
            <a:r>
              <a:rPr lang="en"/>
              <a:t>Testing</a:t>
            </a:r>
            <a:endParaRPr/>
          </a:p>
          <a:p>
            <a:pPr indent="-317500" lvl="1" marL="914400" rtl="0" algn="l">
              <a:spcBef>
                <a:spcPts val="0"/>
              </a:spcBef>
              <a:spcAft>
                <a:spcPts val="0"/>
              </a:spcAft>
              <a:buSzPts val="1400"/>
              <a:buChar char="-"/>
            </a:pPr>
            <a:r>
              <a:rPr lang="en"/>
              <a:t>Refactoring</a:t>
            </a:r>
            <a:endParaRPr/>
          </a:p>
          <a:p>
            <a:pPr indent="-317500" lvl="1" marL="914400" rtl="0" algn="l">
              <a:spcBef>
                <a:spcPts val="0"/>
              </a:spcBef>
              <a:spcAft>
                <a:spcPts val="0"/>
              </a:spcAft>
              <a:buSzPts val="1400"/>
              <a:buChar char="-"/>
            </a:pPr>
            <a:r>
              <a:rPr lang="en"/>
              <a:t>Use Case Proposal </a:t>
            </a:r>
            <a:endParaRPr/>
          </a:p>
          <a:p>
            <a:pPr indent="-342900" lvl="0" marL="457200" rtl="0" algn="l">
              <a:spcBef>
                <a:spcPts val="0"/>
              </a:spcBef>
              <a:spcAft>
                <a:spcPts val="0"/>
              </a:spcAft>
              <a:buSzPts val="1800"/>
              <a:buChar char="-"/>
            </a:pPr>
            <a:r>
              <a:rPr lang="en"/>
              <a:t>Basic knowledge of software architecture</a:t>
            </a:r>
            <a:endParaRPr/>
          </a:p>
          <a:p>
            <a:pPr indent="-317500" lvl="1" marL="914400" rtl="0" algn="l">
              <a:spcBef>
                <a:spcPts val="0"/>
              </a:spcBef>
              <a:spcAft>
                <a:spcPts val="0"/>
              </a:spcAft>
              <a:buSzPts val="1400"/>
              <a:buChar char="-"/>
            </a:pPr>
            <a:r>
              <a:rPr lang="en"/>
              <a:t>MVC</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(System Design)</a:t>
            </a:r>
            <a:endParaRPr/>
          </a:p>
        </p:txBody>
      </p:sp>
      <p:sp>
        <p:nvSpPr>
          <p:cNvPr id="503" name="Google Shape;50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the </a:t>
            </a:r>
            <a:r>
              <a:rPr lang="en"/>
              <a:t>difference</a:t>
            </a:r>
            <a:r>
              <a:rPr lang="en"/>
              <a:t> between SQL &amp; NoSQL? </a:t>
            </a:r>
            <a:endParaRPr/>
          </a:p>
          <a:p>
            <a:pPr indent="-317500" lvl="1" marL="914400" rtl="0" algn="l">
              <a:spcBef>
                <a:spcPts val="0"/>
              </a:spcBef>
              <a:spcAft>
                <a:spcPts val="0"/>
              </a:spcAft>
              <a:buSzPts val="1400"/>
              <a:buChar char="-"/>
            </a:pPr>
            <a:r>
              <a:rPr lang="en"/>
              <a:t>[</a:t>
            </a:r>
            <a:r>
              <a:rPr b="1" lang="en" u="sng">
                <a:solidFill>
                  <a:schemeClr val="hlink"/>
                </a:solidFill>
                <a:hlinkClick r:id="rId3"/>
              </a:rPr>
              <a:t>Designing Data-Intensive Applications</a:t>
            </a:r>
            <a:r>
              <a:rPr b="1" lang="en"/>
              <a:t> Chapter 2</a:t>
            </a:r>
            <a:r>
              <a:rPr lang="en"/>
              <a:t>] </a:t>
            </a:r>
            <a:r>
              <a:rPr b="1" lang="en"/>
              <a:t>Highly Recommended</a:t>
            </a:r>
            <a:endParaRPr b="1"/>
          </a:p>
          <a:p>
            <a:pPr indent="-342900" lvl="0" marL="457200" rtl="0" algn="l">
              <a:spcBef>
                <a:spcPts val="0"/>
              </a:spcBef>
              <a:spcAft>
                <a:spcPts val="0"/>
              </a:spcAft>
              <a:buSzPts val="1800"/>
              <a:buChar char="-"/>
            </a:pPr>
            <a:r>
              <a:rPr lang="en"/>
              <a:t>In chat room app, do you prefer SQL or NoSQL? Why?</a:t>
            </a:r>
            <a:endParaRPr/>
          </a:p>
          <a:p>
            <a:pPr indent="-342900" lvl="0" marL="457200" rtl="0" algn="l">
              <a:spcBef>
                <a:spcPts val="0"/>
              </a:spcBef>
              <a:spcAft>
                <a:spcPts val="0"/>
              </a:spcAft>
              <a:buSzPts val="1800"/>
              <a:buChar char="-"/>
            </a:pPr>
            <a:r>
              <a:rPr lang="en"/>
              <a:t>What’s the benefit of using MVC? What’s the drawback?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(Refactoring)</a:t>
            </a:r>
            <a:endParaRPr/>
          </a:p>
        </p:txBody>
      </p:sp>
      <p:sp>
        <p:nvSpPr>
          <p:cNvPr id="509" name="Google Shape;50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refactoring?</a:t>
            </a:r>
            <a:endParaRPr/>
          </a:p>
          <a:p>
            <a:pPr indent="-342900" lvl="0" marL="457200" rtl="0" algn="l">
              <a:spcBef>
                <a:spcPts val="0"/>
              </a:spcBef>
              <a:spcAft>
                <a:spcPts val="0"/>
              </a:spcAft>
              <a:buSzPts val="1800"/>
              <a:buChar char="-"/>
            </a:pPr>
            <a:r>
              <a:rPr lang="en"/>
              <a:t>How’s your feeling when refactoring [SQL -&gt; NoSQL] w/ test cases? What will happen if you refactor the code w/o test cases?</a:t>
            </a:r>
            <a:endParaRPr/>
          </a:p>
          <a:p>
            <a:pPr indent="-342900" lvl="0" marL="457200" rtl="0" algn="l">
              <a:spcBef>
                <a:spcPts val="0"/>
              </a:spcBef>
              <a:spcAft>
                <a:spcPts val="0"/>
              </a:spcAft>
              <a:buSzPts val="1800"/>
              <a:buChar char="-"/>
            </a:pPr>
            <a:r>
              <a:rPr lang="en"/>
              <a:t>How do you ensure the refactoring doesn’t break the code?</a:t>
            </a:r>
            <a:endParaRPr/>
          </a:p>
          <a:p>
            <a:pPr indent="-342900" lvl="0" marL="457200" rtl="0" algn="l">
              <a:spcBef>
                <a:spcPts val="0"/>
              </a:spcBef>
              <a:spcAft>
                <a:spcPts val="0"/>
              </a:spcAft>
              <a:buSzPts val="1800"/>
              <a:buChar char="-"/>
            </a:pPr>
            <a:r>
              <a:rPr lang="en"/>
              <a:t>Write a general algorithm of refactoring</a:t>
            </a:r>
            <a:endParaRPr/>
          </a:p>
          <a:p>
            <a:pPr indent="-317500" lvl="1" marL="914400" rtl="0" algn="l">
              <a:spcBef>
                <a:spcPts val="0"/>
              </a:spcBef>
              <a:spcAft>
                <a:spcPts val="0"/>
              </a:spcAft>
              <a:buSzPts val="1400"/>
              <a:buChar char="-"/>
            </a:pPr>
            <a:r>
              <a:rPr lang="en"/>
              <a:t>I.e. Step 1: xxx, Step 2: ooo,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(UX/ PM)</a:t>
            </a:r>
            <a:endParaRPr/>
          </a:p>
        </p:txBody>
      </p:sp>
      <p:sp>
        <p:nvSpPr>
          <p:cNvPr id="515" name="Google Shape;51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developer, can </a:t>
            </a:r>
            <a:r>
              <a:rPr lang="en"/>
              <a:t>you</a:t>
            </a:r>
            <a:r>
              <a:rPr lang="en"/>
              <a:t> understand the use case you wrote?</a:t>
            </a:r>
            <a:endParaRPr/>
          </a:p>
          <a:p>
            <a:pPr indent="-342900" lvl="0" marL="457200" rtl="0" algn="l">
              <a:spcBef>
                <a:spcPts val="0"/>
              </a:spcBef>
              <a:spcAft>
                <a:spcPts val="0"/>
              </a:spcAft>
              <a:buSzPts val="1800"/>
              <a:buChar char="-"/>
            </a:pPr>
            <a:r>
              <a:rPr lang="en"/>
              <a:t>To communicate, how do you feel when given only text-based writeup v.s. Clickable mockup?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(OOD)</a:t>
            </a:r>
            <a:endParaRPr/>
          </a:p>
        </p:txBody>
      </p:sp>
      <p:sp>
        <p:nvSpPr>
          <p:cNvPr id="521" name="Google Shape;52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OOP?</a:t>
            </a:r>
            <a:endParaRPr/>
          </a:p>
          <a:p>
            <a:pPr indent="-342900" lvl="0" marL="457200" rtl="0" algn="l">
              <a:spcBef>
                <a:spcPts val="0"/>
              </a:spcBef>
              <a:spcAft>
                <a:spcPts val="0"/>
              </a:spcAft>
              <a:buSzPts val="1800"/>
              <a:buChar char="-"/>
            </a:pPr>
            <a:r>
              <a:rPr lang="en"/>
              <a:t>What is design patterns?</a:t>
            </a:r>
            <a:endParaRPr/>
          </a:p>
          <a:p>
            <a:pPr indent="-342900" lvl="0" marL="457200" rtl="0" algn="l">
              <a:spcBef>
                <a:spcPts val="0"/>
              </a:spcBef>
              <a:spcAft>
                <a:spcPts val="0"/>
              </a:spcAft>
              <a:buSzPts val="1800"/>
              <a:buChar char="-"/>
            </a:pPr>
            <a:r>
              <a:rPr lang="en"/>
              <a:t>Is MVC a kind of pattern?</a:t>
            </a:r>
            <a:endParaRPr/>
          </a:p>
          <a:p>
            <a:pPr indent="-342900" lvl="0" marL="457200" rtl="0" algn="l">
              <a:spcBef>
                <a:spcPts val="0"/>
              </a:spcBef>
              <a:spcAft>
                <a:spcPts val="0"/>
              </a:spcAft>
              <a:buSzPts val="1800"/>
              <a:buChar char="-"/>
            </a:pPr>
            <a:r>
              <a:rPr lang="en"/>
              <a:t>What’s the relationship between DP &amp; OOP?</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to Answer The Following Questions (Security)</a:t>
            </a:r>
            <a:endParaRPr/>
          </a:p>
        </p:txBody>
      </p:sp>
      <p:sp>
        <p:nvSpPr>
          <p:cNvPr id="527" name="Google Shape;527;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you conduct </a:t>
            </a:r>
            <a:r>
              <a:rPr lang="en" u="sng">
                <a:solidFill>
                  <a:schemeClr val="hlink"/>
                </a:solidFill>
                <a:hlinkClick r:id="rId3"/>
              </a:rPr>
              <a:t>SQL injection</a:t>
            </a:r>
            <a:r>
              <a:rPr lang="en"/>
              <a:t> for your application (sqlite3 version)? How to prevent this?</a:t>
            </a:r>
            <a:endParaRPr/>
          </a:p>
          <a:p>
            <a:pPr indent="-342900" lvl="0" marL="457200" rtl="0" algn="l">
              <a:spcBef>
                <a:spcPts val="0"/>
              </a:spcBef>
              <a:spcAft>
                <a:spcPts val="0"/>
              </a:spcAft>
              <a:buSzPts val="1800"/>
              <a:buChar char="-"/>
            </a:pPr>
            <a:r>
              <a:rPr lang="en"/>
              <a:t>What’s the risk of using JWT token? What if the client leaks there token?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7/14 Fri.</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Authentication with express-session</a:t>
            </a:r>
            <a:endParaRPr/>
          </a:p>
          <a:p>
            <a:pPr indent="-317500" lvl="1" marL="9144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https://github.com/expressjs/express/blob/master/examples/auth/index.js</a:t>
            </a:r>
            <a:endParaRPr/>
          </a:p>
          <a:p>
            <a:pPr indent="-342900" lvl="0" marL="457200" rtl="0" algn="l">
              <a:spcBef>
                <a:spcPts val="0"/>
              </a:spcBef>
              <a:spcAft>
                <a:spcPts val="0"/>
              </a:spcAft>
              <a:buSzPts val="1800"/>
              <a:buChar char="●"/>
            </a:pPr>
            <a:r>
              <a:rPr lang="en"/>
              <a:t>Fix: Bypass Async Wait For DB I/O &amp; session.regenerate() For Session Login</a:t>
            </a:r>
            <a:endParaRPr/>
          </a:p>
          <a:p>
            <a:pPr indent="-342900" lvl="0" marL="457200" rtl="0" algn="l">
              <a:spcBef>
                <a:spcPts val="0"/>
              </a:spcBef>
              <a:spcAft>
                <a:spcPts val="0"/>
              </a:spcAft>
              <a:buSzPts val="1800"/>
              <a:buChar char="●"/>
            </a:pPr>
            <a:r>
              <a:rPr lang="en"/>
              <a:t>Implement sender info. (database, server &amp; frontend)</a:t>
            </a:r>
            <a:endParaRPr/>
          </a:p>
          <a:p>
            <a:pPr indent="-342900" lvl="0" marL="457200" rtl="0" algn="l">
              <a:spcBef>
                <a:spcPts val="0"/>
              </a:spcBef>
              <a:spcAft>
                <a:spcPts val="0"/>
              </a:spcAft>
              <a:buSzPts val="1800"/>
              <a:buChar char="●"/>
            </a:pPr>
            <a:r>
              <a:rPr lang="en"/>
              <a:t>Login / Logout Redirection, Homepage / Chat Room Redirection</a:t>
            </a:r>
            <a:endParaRPr/>
          </a:p>
          <a:p>
            <a:pPr indent="-342900" lvl="0" marL="457200" rtl="0" algn="l">
              <a:spcBef>
                <a:spcPts val="0"/>
              </a:spcBef>
              <a:spcAft>
                <a:spcPts val="0"/>
              </a:spcAft>
              <a:buSzPts val="1800"/>
              <a:buChar char="●"/>
            </a:pPr>
            <a:r>
              <a:rPr lang="en"/>
              <a:t>Restrict Client Access to HTML Static Files</a:t>
            </a:r>
            <a:endParaRPr/>
          </a:p>
          <a:p>
            <a:pPr indent="-342900" lvl="0" marL="457200" rtl="0" algn="l">
              <a:spcBef>
                <a:spcPts val="0"/>
              </a:spcBef>
              <a:spcAft>
                <a:spcPts val="0"/>
              </a:spcAft>
              <a:buSzPts val="1800"/>
              <a:buChar char="●"/>
            </a:pPr>
            <a:r>
              <a:rPr lang="en"/>
              <a:t>Restrict non-logged-in Users To Access "/messages" Router</a:t>
            </a:r>
            <a:endParaRPr/>
          </a:p>
          <a:p>
            <a:pPr indent="-342900" lvl="0" marL="457200" rtl="0" algn="l">
              <a:spcBef>
                <a:spcPts val="0"/>
              </a:spcBef>
              <a:spcAft>
                <a:spcPts val="0"/>
              </a:spcAft>
              <a:buSzPts val="1800"/>
              <a:buChar char="●"/>
            </a:pPr>
            <a:r>
              <a:rPr lang="en"/>
              <a:t>Window Alert For Wrong Username / Password / Register Username Conflict By Status Code.</a:t>
            </a:r>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a:t>
            </a:r>
            <a:r>
              <a:rPr lang="en"/>
              <a:t>ptional Topics</a:t>
            </a:r>
            <a:endParaRPr/>
          </a:p>
        </p:txBody>
      </p:sp>
      <p:sp>
        <p:nvSpPr>
          <p:cNvPr id="533" name="Google Shape;53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Encryption. JWT. My Own Feature.</a:t>
            </a:r>
            <a:endParaRPr/>
          </a:p>
          <a:p>
            <a:pPr indent="-325755" lvl="0" marL="457200" rtl="0" algn="l">
              <a:spcBef>
                <a:spcPts val="0"/>
              </a:spcBef>
              <a:spcAft>
                <a:spcPts val="0"/>
              </a:spcAft>
              <a:buSzPct val="100000"/>
              <a:buChar char="●"/>
            </a:pPr>
            <a:r>
              <a:rPr lang="en"/>
              <a:t>Announcement. Admin.</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Security Issues:    SQL Injection.    JWT.    Session Fixation.</a:t>
            </a:r>
            <a:endParaRPr/>
          </a:p>
          <a:p>
            <a:pPr indent="-325755" lvl="0" marL="457200" rtl="0" algn="l">
              <a:spcBef>
                <a:spcPts val="0"/>
              </a:spcBef>
              <a:spcAft>
                <a:spcPts val="0"/>
              </a:spcAft>
              <a:buSzPct val="100000"/>
              <a:buChar char="●"/>
            </a:pPr>
            <a:r>
              <a:rPr lang="en"/>
              <a:t>Design Pattern: OOP</a:t>
            </a:r>
            <a:endParaRPr/>
          </a:p>
          <a:p>
            <a:pPr indent="-325755" lvl="0" marL="457200" rtl="0" algn="l">
              <a:spcBef>
                <a:spcPts val="0"/>
              </a:spcBef>
              <a:spcAft>
                <a:spcPts val="0"/>
              </a:spcAft>
              <a:buSzPct val="100000"/>
              <a:buChar char="●"/>
            </a:pPr>
            <a:r>
              <a:rPr lang="en"/>
              <a:t>Unit Testing</a:t>
            </a:r>
            <a:endParaRPr/>
          </a:p>
          <a:p>
            <a:pPr indent="-325755" lvl="0" marL="457200" rtl="0" algn="l">
              <a:spcBef>
                <a:spcPts val="0"/>
              </a:spcBef>
              <a:spcAft>
                <a:spcPts val="0"/>
              </a:spcAft>
              <a:buSzPct val="100000"/>
              <a:buChar char="●"/>
            </a:pPr>
            <a:r>
              <a:rPr lang="en"/>
              <a:t>Integration Testing</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Use jQuery</a:t>
            </a:r>
            <a:endParaRPr/>
          </a:p>
          <a:p>
            <a:pPr indent="-325755" lvl="0" marL="457200" rtl="0" algn="l">
              <a:spcBef>
                <a:spcPts val="0"/>
              </a:spcBef>
              <a:spcAft>
                <a:spcPts val="0"/>
              </a:spcAft>
              <a:buSzPct val="100000"/>
              <a:buChar char="●"/>
            </a:pPr>
            <a:r>
              <a:rPr lang="en"/>
              <a:t>Template Engine</a:t>
            </a:r>
            <a:endParaRPr/>
          </a:p>
          <a:p>
            <a:pPr indent="-325755" lvl="0" marL="457200" rtl="0" algn="l">
              <a:spcBef>
                <a:spcPts val="0"/>
              </a:spcBef>
              <a:spcAft>
                <a:spcPts val="0"/>
              </a:spcAft>
              <a:buSzPct val="100000"/>
              <a:buChar char="●"/>
            </a:pPr>
            <a:r>
              <a:rPr lang="en"/>
              <a:t>Socket.io Example: Private Messaging To Scaling up</a:t>
            </a:r>
            <a:endParaRPr/>
          </a:p>
          <a:p>
            <a:pPr indent="-304165" lvl="1" marL="914400" rtl="0" algn="l">
              <a:spcBef>
                <a:spcPts val="0"/>
              </a:spcBef>
              <a:spcAft>
                <a:spcPts val="0"/>
              </a:spcAft>
              <a:buSzPct val="100000"/>
              <a:buChar char="○"/>
            </a:pPr>
            <a:r>
              <a:rPr lang="en" u="sng">
                <a:solidFill>
                  <a:schemeClr val="accent5"/>
                </a:solidFill>
                <a:hlinkClick r:id="rId3">
                  <a:extLst>
                    <a:ext uri="{A12FA001-AC4F-418D-AE19-62706E023703}">
                      <ahyp:hlinkClr val="tx"/>
                    </a:ext>
                  </a:extLst>
                </a:hlinkClick>
              </a:rPr>
              <a:t>https://socket.io/get-started/private-messaging-part-4/</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For Beginners</a:t>
            </a:r>
            <a:endParaRPr/>
          </a:p>
        </p:txBody>
      </p:sp>
      <p:sp>
        <p:nvSpPr>
          <p:cNvPr id="539" name="Google Shape;539;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Project Example: </a:t>
            </a:r>
            <a:endParaRPr/>
          </a:p>
          <a:p>
            <a:pPr indent="-304165" lvl="1" marL="914400" rtl="0" algn="l">
              <a:spcBef>
                <a:spcPts val="0"/>
              </a:spcBef>
              <a:spcAft>
                <a:spcPts val="0"/>
              </a:spcAft>
              <a:buSzPct val="100000"/>
              <a:buChar char="○"/>
            </a:pPr>
            <a:r>
              <a:rPr lang="en" u="sng">
                <a:solidFill>
                  <a:schemeClr val="hlink"/>
                </a:solidFill>
                <a:hlinkClick r:id="rId3"/>
              </a:rPr>
              <a:t>https://www.youtube.com/watch?v=SVnpp_OY4_E</a:t>
            </a:r>
            <a:endParaRPr/>
          </a:p>
          <a:p>
            <a:pPr indent="-325755" lvl="0" marL="457200" rtl="0" algn="l">
              <a:spcBef>
                <a:spcPts val="0"/>
              </a:spcBef>
              <a:spcAft>
                <a:spcPts val="0"/>
              </a:spcAft>
              <a:buSzPct val="100000"/>
              <a:buChar char="●"/>
            </a:pPr>
            <a:r>
              <a:rPr lang="en"/>
              <a:t>Better express generator intro:</a:t>
            </a:r>
            <a:endParaRPr/>
          </a:p>
          <a:p>
            <a:pPr indent="-304165" lvl="1" marL="914400" rtl="0" algn="l">
              <a:spcBef>
                <a:spcPts val="0"/>
              </a:spcBef>
              <a:spcAft>
                <a:spcPts val="0"/>
              </a:spcAft>
              <a:buSzPct val="100000"/>
              <a:buChar char="○"/>
            </a:pPr>
            <a:r>
              <a:rPr lang="en" u="sng">
                <a:solidFill>
                  <a:schemeClr val="hlink"/>
                </a:solidFill>
                <a:hlinkClick r:id="rId4"/>
              </a:rPr>
              <a:t>https://www.section.io/engineering-education/nodejs-app-express-generator/</a:t>
            </a:r>
            <a:endParaRPr/>
          </a:p>
          <a:p>
            <a:pPr indent="-325755" lvl="0" marL="457200" rtl="0" algn="l">
              <a:spcBef>
                <a:spcPts val="0"/>
              </a:spcBef>
              <a:spcAft>
                <a:spcPts val="0"/>
              </a:spcAft>
              <a:buSzPct val="100000"/>
              <a:buChar char="●"/>
            </a:pPr>
            <a:r>
              <a:rPr lang="en"/>
              <a:t>Javascript + HTML</a:t>
            </a:r>
            <a:endParaRPr/>
          </a:p>
          <a:p>
            <a:pPr indent="-304165" lvl="1" marL="914400" rtl="0" algn="l">
              <a:spcBef>
                <a:spcPts val="0"/>
              </a:spcBef>
              <a:spcAft>
                <a:spcPts val="0"/>
              </a:spcAft>
              <a:buSzPct val="100000"/>
              <a:buChar char="○"/>
            </a:pPr>
            <a:r>
              <a:rPr lang="en" u="sng">
                <a:solidFill>
                  <a:schemeClr val="hlink"/>
                </a:solidFill>
                <a:hlinkClick r:id="rId5"/>
              </a:rPr>
              <a:t>https://www.w3schools.com/jsref/</a:t>
            </a:r>
            <a:endParaRPr/>
          </a:p>
          <a:p>
            <a:pPr indent="-304165" lvl="1" marL="914400" rtl="0" algn="l">
              <a:spcBef>
                <a:spcPts val="0"/>
              </a:spcBef>
              <a:spcAft>
                <a:spcPts val="0"/>
              </a:spcAft>
              <a:buSzPct val="100000"/>
              <a:buChar char="○"/>
            </a:pPr>
            <a:r>
              <a:rPr lang="en" u="sng">
                <a:solidFill>
                  <a:schemeClr val="hlink"/>
                </a:solidFill>
                <a:hlinkClick r:id="rId6"/>
              </a:rPr>
              <a:t>https://www.w3schools.com/js/</a:t>
            </a:r>
            <a:endParaRPr/>
          </a:p>
          <a:p>
            <a:pPr indent="-325755" lvl="0" marL="457200" rtl="0" algn="l">
              <a:spcBef>
                <a:spcPts val="0"/>
              </a:spcBef>
              <a:spcAft>
                <a:spcPts val="0"/>
              </a:spcAft>
              <a:buSzPct val="100000"/>
              <a:buChar char="●"/>
            </a:pPr>
            <a:r>
              <a:rPr lang="en"/>
              <a:t>Express.js</a:t>
            </a:r>
            <a:endParaRPr/>
          </a:p>
          <a:p>
            <a:pPr indent="-304165" lvl="1" marL="914400" rtl="0" algn="l">
              <a:spcBef>
                <a:spcPts val="0"/>
              </a:spcBef>
              <a:spcAft>
                <a:spcPts val="0"/>
              </a:spcAft>
              <a:buSzPct val="100000"/>
              <a:buChar char="○"/>
            </a:pPr>
            <a:r>
              <a:rPr lang="en" u="sng">
                <a:solidFill>
                  <a:schemeClr val="hlink"/>
                </a:solidFill>
                <a:hlinkClick r:id="rId7"/>
              </a:rPr>
              <a:t>https://expressjs.com/en/starter/installing.html</a:t>
            </a:r>
            <a:endParaRPr/>
          </a:p>
          <a:p>
            <a:pPr indent="-325755" lvl="0" marL="457200" rtl="0" algn="l">
              <a:spcBef>
                <a:spcPts val="0"/>
              </a:spcBef>
              <a:spcAft>
                <a:spcPts val="0"/>
              </a:spcAft>
              <a:buSzPct val="100000"/>
              <a:buChar char="●"/>
            </a:pPr>
            <a:r>
              <a:rPr lang="en"/>
              <a:t>Socket.io</a:t>
            </a:r>
            <a:endParaRPr/>
          </a:p>
          <a:p>
            <a:pPr indent="-304165" lvl="1" marL="914400" rtl="0" algn="l">
              <a:spcBef>
                <a:spcPts val="0"/>
              </a:spcBef>
              <a:spcAft>
                <a:spcPts val="0"/>
              </a:spcAft>
              <a:buSzPct val="100000"/>
              <a:buChar char="○"/>
            </a:pPr>
            <a:r>
              <a:rPr lang="en" u="sng">
                <a:solidFill>
                  <a:schemeClr val="hlink"/>
                </a:solidFill>
                <a:hlinkClick r:id="rId8"/>
              </a:rPr>
              <a:t>https://socket.io/get-started/chat</a:t>
            </a:r>
            <a:endParaRPr/>
          </a:p>
          <a:p>
            <a:pPr indent="-325755" lvl="0" marL="457200" rtl="0" algn="l">
              <a:spcBef>
                <a:spcPts val="0"/>
              </a:spcBef>
              <a:spcAft>
                <a:spcPts val="0"/>
              </a:spcAft>
              <a:buSzPct val="100000"/>
              <a:buChar char="●"/>
            </a:pPr>
            <a:r>
              <a:rPr lang="en"/>
              <a:t>Express.js template / view engine</a:t>
            </a:r>
            <a:endParaRPr/>
          </a:p>
          <a:p>
            <a:pPr indent="-304165" lvl="1" marL="914400" rtl="0" algn="l">
              <a:spcBef>
                <a:spcPts val="0"/>
              </a:spcBef>
              <a:spcAft>
                <a:spcPts val="0"/>
              </a:spcAft>
              <a:buSzPct val="100000"/>
              <a:buChar char="○"/>
            </a:pPr>
            <a:r>
              <a:rPr lang="en" u="sng">
                <a:solidFill>
                  <a:schemeClr val="hlink"/>
                </a:solidFill>
                <a:hlinkClick r:id="rId9"/>
              </a:rPr>
              <a:t>https://www.digitalocean.com/community/tutorials/nodejs-express-template-engines#what-template-engines-should-i-use</a:t>
            </a:r>
            <a:endParaRPr/>
          </a:p>
          <a:p>
            <a:pPr indent="-304165" lvl="1" marL="914400" rtl="0" algn="l">
              <a:spcBef>
                <a:spcPts val="0"/>
              </a:spcBef>
              <a:spcAft>
                <a:spcPts val="0"/>
              </a:spcAft>
              <a:buSzPct val="100000"/>
              <a:buChar char="○"/>
            </a:pPr>
            <a:r>
              <a:rPr lang="en" u="sng">
                <a:solidFill>
                  <a:schemeClr val="hlink"/>
                </a:solidFill>
                <a:hlinkClick r:id="rId10"/>
              </a:rPr>
              <a:t>https://www.educative.io/answers/what-is-a-view-engine-in-expressjs</a:t>
            </a:r>
            <a:endParaRPr/>
          </a:p>
          <a:p>
            <a:pPr indent="-325755" lvl="0" marL="457200" rtl="0" algn="l">
              <a:spcBef>
                <a:spcPts val="0"/>
              </a:spcBef>
              <a:spcAft>
                <a:spcPts val="0"/>
              </a:spcAft>
              <a:buSzPct val="100000"/>
              <a:buChar char="●"/>
            </a:pPr>
            <a:r>
              <a:rPr lang="en"/>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References For Beginners</a:t>
            </a:r>
            <a:endParaRPr/>
          </a:p>
        </p:txBody>
      </p:sp>
      <p:sp>
        <p:nvSpPr>
          <p:cNvPr id="545" name="Google Shape;545;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Pug:</a:t>
            </a:r>
            <a:endParaRPr/>
          </a:p>
          <a:p>
            <a:pPr indent="-317500" lvl="1" marL="914400" rtl="0" algn="l">
              <a:spcBef>
                <a:spcPts val="0"/>
              </a:spcBef>
              <a:spcAft>
                <a:spcPts val="0"/>
              </a:spcAft>
              <a:buSzPts val="1400"/>
              <a:buChar char="○"/>
            </a:pPr>
            <a:r>
              <a:rPr lang="en" u="sng">
                <a:solidFill>
                  <a:schemeClr val="hlink"/>
                </a:solidFill>
                <a:hlinkClick r:id="rId3"/>
              </a:rPr>
              <a:t>https://pugjs.org/api/getting-started.html</a:t>
            </a:r>
            <a:endParaRPr/>
          </a:p>
          <a:p>
            <a:pPr indent="-342900" lvl="0" marL="457200" rtl="0" algn="l">
              <a:spcBef>
                <a:spcPts val="0"/>
              </a:spcBef>
              <a:spcAft>
                <a:spcPts val="0"/>
              </a:spcAft>
              <a:buSzPts val="1800"/>
              <a:buChar char="●"/>
            </a:pPr>
            <a:r>
              <a:rPr lang="en"/>
              <a:t>Express.js + socket.io chat room</a:t>
            </a:r>
            <a:endParaRPr/>
          </a:p>
          <a:p>
            <a:pPr indent="-317500" lvl="1" marL="914400" rtl="0" algn="l">
              <a:spcBef>
                <a:spcPts val="0"/>
              </a:spcBef>
              <a:spcAft>
                <a:spcPts val="0"/>
              </a:spcAft>
              <a:buSzPts val="1400"/>
              <a:buChar char="○"/>
            </a:pPr>
            <a:r>
              <a:rPr lang="en" u="sng">
                <a:solidFill>
                  <a:schemeClr val="hlink"/>
                </a:solidFill>
                <a:hlinkClick r:id="rId4"/>
              </a:rPr>
              <a:t>https://www.freecodecamp.org/news/simple-chat-application-in-node-js-using-express-mongoose-and-socket-io-ee62d94f5804/</a:t>
            </a:r>
            <a:endParaRPr/>
          </a:p>
          <a:p>
            <a:pPr indent="-342900" lvl="0" marL="457200" rtl="0" algn="l">
              <a:spcBef>
                <a:spcPts val="0"/>
              </a:spcBef>
              <a:spcAft>
                <a:spcPts val="0"/>
              </a:spcAft>
              <a:buSzPts val="1800"/>
              <a:buChar char="●"/>
            </a:pPr>
            <a:r>
              <a:rPr lang="en"/>
              <a:t>jQuery:</a:t>
            </a:r>
            <a:endParaRPr/>
          </a:p>
          <a:p>
            <a:pPr indent="-317500" lvl="1" marL="914400" rtl="0" algn="l">
              <a:spcBef>
                <a:spcPts val="0"/>
              </a:spcBef>
              <a:spcAft>
                <a:spcPts val="0"/>
              </a:spcAft>
              <a:buSzPts val="1400"/>
              <a:buChar char="○"/>
            </a:pPr>
            <a:r>
              <a:rPr lang="en" u="sng">
                <a:solidFill>
                  <a:schemeClr val="hlink"/>
                </a:solidFill>
                <a:hlinkClick r:id="rId5"/>
              </a:rPr>
              <a:t>https://www.w3schools.com/jquery/jquery_syntax.asp</a:t>
            </a:r>
            <a:endParaRPr/>
          </a:p>
          <a:p>
            <a:pPr indent="-342900" lvl="0" marL="457200" rtl="0" algn="l">
              <a:spcBef>
                <a:spcPts val="0"/>
              </a:spcBef>
              <a:spcAft>
                <a:spcPts val="0"/>
              </a:spcAft>
              <a:buSzPts val="1800"/>
              <a:buChar char="●"/>
            </a:pPr>
            <a:r>
              <a:rPr lang="en"/>
              <a:t>Client page:</a:t>
            </a:r>
            <a:endParaRPr/>
          </a:p>
          <a:p>
            <a:pPr indent="-317500" lvl="1" marL="914400" rtl="0" algn="l">
              <a:spcBef>
                <a:spcPts val="0"/>
              </a:spcBef>
              <a:spcAft>
                <a:spcPts val="0"/>
              </a:spcAft>
              <a:buSzPts val="1400"/>
              <a:buChar char="○"/>
            </a:pPr>
            <a:r>
              <a:rPr lang="en"/>
              <a:t>addEventListener</a:t>
            </a:r>
            <a:endParaRPr/>
          </a:p>
          <a:p>
            <a:pPr indent="-317500" lvl="1" marL="914400" rtl="0" algn="l">
              <a:spcBef>
                <a:spcPts val="0"/>
              </a:spcBef>
              <a:spcAft>
                <a:spcPts val="0"/>
              </a:spcAft>
              <a:buSzPts val="1400"/>
              <a:buChar char="○"/>
            </a:pPr>
            <a:r>
              <a:rPr lang="en"/>
              <a:t>jQuery</a:t>
            </a:r>
            <a:endParaRPr/>
          </a:p>
          <a:p>
            <a:pPr indent="-342900" lvl="0" marL="457200" rtl="0" algn="l">
              <a:spcBef>
                <a:spcPts val="0"/>
              </a:spcBef>
              <a:spcAft>
                <a:spcPts val="0"/>
              </a:spcAft>
              <a:buSzPts val="1800"/>
              <a:buChar char="●"/>
            </a:pPr>
            <a:r>
              <a:rPr lang="en"/>
              <a:t>Mobile browser by meta viewport:</a:t>
            </a:r>
            <a:endParaRPr/>
          </a:p>
          <a:p>
            <a:pPr indent="-317500" lvl="1" marL="914400" rtl="0" algn="l">
              <a:spcBef>
                <a:spcPts val="0"/>
              </a:spcBef>
              <a:spcAft>
                <a:spcPts val="0"/>
              </a:spcAft>
              <a:buSzPts val="1400"/>
              <a:buChar char="○"/>
            </a:pPr>
            <a:r>
              <a:rPr lang="en" u="sng">
                <a:solidFill>
                  <a:schemeClr val="hlink"/>
                </a:solidFill>
                <a:hlinkClick r:id="rId6"/>
              </a:rPr>
              <a:t>https://www.youtube.com/watch?v=duKr29QU5ZI</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References For Beginners</a:t>
            </a:r>
            <a:endParaRPr/>
          </a:p>
        </p:txBody>
      </p:sp>
      <p:sp>
        <p:nvSpPr>
          <p:cNvPr id="551" name="Google Shape;551;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Sqlite3:</a:t>
            </a:r>
            <a:endParaRPr/>
          </a:p>
          <a:p>
            <a:pPr indent="-317500" lvl="1" marL="914400" rtl="0" algn="l">
              <a:spcBef>
                <a:spcPts val="0"/>
              </a:spcBef>
              <a:spcAft>
                <a:spcPts val="0"/>
              </a:spcAft>
              <a:buSzPts val="1400"/>
              <a:buChar char="○"/>
            </a:pPr>
            <a:r>
              <a:rPr lang="en" u="sng">
                <a:solidFill>
                  <a:schemeClr val="hlink"/>
                </a:solidFill>
                <a:hlinkClick r:id="rId3"/>
              </a:rPr>
              <a:t>https://www.digitalocean.com/community/tutorials/how-to-use-sqlite-with-node-js-on-ubuntu-22-04</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Alias</a:t>
            </a:r>
            <a:endParaRPr/>
          </a:p>
        </p:txBody>
      </p:sp>
      <p:sp>
        <p:nvSpPr>
          <p:cNvPr id="557" name="Google Shape;557;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[alias]</a:t>
            </a:r>
            <a:endParaRPr/>
          </a:p>
          <a:p>
            <a:pPr indent="0" lvl="0" marL="0" rtl="0" algn="l">
              <a:spcBef>
                <a:spcPts val="1200"/>
              </a:spcBef>
              <a:spcAft>
                <a:spcPts val="0"/>
              </a:spcAft>
              <a:buClr>
                <a:schemeClr val="dk1"/>
              </a:buClr>
              <a:buSzPct val="61111"/>
              <a:buFont typeface="Arial"/>
              <a:buNone/>
            </a:pPr>
            <a:r>
              <a:rPr lang="en"/>
              <a:t>    str = !git remote -v update</a:t>
            </a:r>
            <a:endParaRPr/>
          </a:p>
          <a:p>
            <a:pPr indent="0" lvl="0" marL="0" rtl="0" algn="l">
              <a:spcBef>
                <a:spcPts val="1200"/>
              </a:spcBef>
              <a:spcAft>
                <a:spcPts val="0"/>
              </a:spcAft>
              <a:buClr>
                <a:schemeClr val="dk1"/>
              </a:buClr>
              <a:buSzPct val="61111"/>
              <a:buFont typeface="Arial"/>
              <a:buNone/>
            </a:pPr>
            <a:r>
              <a:rPr lang="en"/>
              <a:t>    st =  status</a:t>
            </a:r>
            <a:endParaRPr/>
          </a:p>
          <a:p>
            <a:pPr indent="0" lvl="0" marL="0" rtl="0" algn="l">
              <a:spcBef>
                <a:spcPts val="1200"/>
              </a:spcBef>
              <a:spcAft>
                <a:spcPts val="0"/>
              </a:spcAft>
              <a:buClr>
                <a:schemeClr val="dk1"/>
              </a:buClr>
              <a:buSzPct val="61111"/>
              <a:buFont typeface="Arial"/>
              <a:buNone/>
            </a:pPr>
            <a:r>
              <a:rPr lang="en"/>
              <a:t>    co = checkout</a:t>
            </a:r>
            <a:endParaRPr/>
          </a:p>
          <a:p>
            <a:pPr indent="0" lvl="0" marL="0" rtl="0" algn="l">
              <a:spcBef>
                <a:spcPts val="1200"/>
              </a:spcBef>
              <a:spcAft>
                <a:spcPts val="0"/>
              </a:spcAft>
              <a:buClr>
                <a:schemeClr val="dk1"/>
              </a:buClr>
              <a:buSzPct val="61111"/>
              <a:buFont typeface="Arial"/>
              <a:buNone/>
            </a:pPr>
            <a:r>
              <a:rPr lang="en"/>
              <a:t>    br = branch</a:t>
            </a:r>
            <a:endParaRPr/>
          </a:p>
          <a:p>
            <a:pPr indent="0" lvl="0" marL="0" rtl="0" algn="l">
              <a:spcBef>
                <a:spcPts val="1200"/>
              </a:spcBef>
              <a:spcAft>
                <a:spcPts val="0"/>
              </a:spcAft>
              <a:buClr>
                <a:schemeClr val="dk1"/>
              </a:buClr>
              <a:buSzPct val="61111"/>
              <a:buFont typeface="Arial"/>
              <a:buNone/>
            </a:pPr>
            <a:r>
              <a:rPr lang="en"/>
              <a:t>    ci = commit -a</a:t>
            </a:r>
            <a:endParaRPr/>
          </a:p>
          <a:p>
            <a:pPr indent="0" lvl="0" marL="0" rtl="0" algn="l">
              <a:spcBef>
                <a:spcPts val="1200"/>
              </a:spcBef>
              <a:spcAft>
                <a:spcPts val="0"/>
              </a:spcAft>
              <a:buClr>
                <a:schemeClr val="dk1"/>
              </a:buClr>
              <a:buSzPct val="61111"/>
              <a:buFont typeface="Arial"/>
              <a:buNone/>
            </a:pPr>
            <a:r>
              <a:rPr lang="en"/>
              <a:t>    pu = pull</a:t>
            </a:r>
            <a:endParaRPr/>
          </a:p>
          <a:p>
            <a:pPr indent="0" lvl="0" marL="0" rtl="0" algn="l">
              <a:spcBef>
                <a:spcPts val="1200"/>
              </a:spcBef>
              <a:spcAft>
                <a:spcPts val="0"/>
              </a:spcAft>
              <a:buClr>
                <a:schemeClr val="dk1"/>
              </a:buClr>
              <a:buSzPct val="61111"/>
              <a:buFont typeface="Arial"/>
              <a:buNone/>
            </a:pPr>
            <a:r>
              <a:rPr lang="en"/>
              <a:t>    ls = log --follow</a:t>
            </a:r>
            <a:endParaRPr/>
          </a:p>
          <a:p>
            <a:pPr indent="0" lvl="0" marL="0" rtl="0" algn="l">
              <a:spcBef>
                <a:spcPts val="1200"/>
              </a:spcBef>
              <a:spcAft>
                <a:spcPts val="0"/>
              </a:spcAft>
              <a:buClr>
                <a:schemeClr val="dk1"/>
              </a:buClr>
              <a:buSzPct val="61111"/>
              <a:buFont typeface="Arial"/>
              <a:buNone/>
            </a:pPr>
            <a:r>
              <a:rPr lang="en"/>
              <a:t>    mg = merge --no-ff</a:t>
            </a:r>
            <a:endParaRPr/>
          </a:p>
          <a:p>
            <a:pPr indent="0" lvl="0" marL="0" rtl="0" algn="l">
              <a:spcBef>
                <a:spcPts val="1200"/>
              </a:spcBef>
              <a:spcAft>
                <a:spcPts val="0"/>
              </a:spcAft>
              <a:buClr>
                <a:schemeClr val="dk1"/>
              </a:buClr>
              <a:buSzPct val="61111"/>
              <a:buFont typeface="Arial"/>
              <a:buNone/>
            </a:pPr>
            <a:r>
              <a:rPr lang="en"/>
              <a:t>    cibr = !export cur_br=$1 &amp;&amp; echo $1 &amp;&amp; (git push origin --delete ${cur_br} || echo "no remote branch ${cur_br}") &amp;&amp; (git branch -D ${cur_br} || echo "no local branch ${cur_br}") &amp;&amp; git branch ${cur_br} &amp;&amp; git push origin ${cur_br} &amp;&amp; echo "done"</a:t>
            </a:r>
            <a:endParaRPr/>
          </a:p>
          <a:p>
            <a:pPr indent="0" lvl="0" marL="0" rtl="0" algn="l">
              <a:spcBef>
                <a:spcPts val="1200"/>
              </a:spcBef>
              <a:spcAft>
                <a:spcPts val="0"/>
              </a:spcAft>
              <a:buClr>
                <a:schemeClr val="dk1"/>
              </a:buClr>
              <a:buSzPct val="61111"/>
              <a:buFont typeface="Arial"/>
              <a:buNone/>
            </a:pPr>
            <a:r>
              <a:rPr lang="en"/>
              <a:t>    rv = reset HEAD^</a:t>
            </a:r>
            <a:endParaRPr/>
          </a:p>
          <a:p>
            <a:pPr indent="0" lvl="0" marL="0" rtl="0" algn="l">
              <a:spcBef>
                <a:spcPts val="1200"/>
              </a:spcBef>
              <a:spcAft>
                <a:spcPts val="0"/>
              </a:spcAft>
              <a:buClr>
                <a:schemeClr val="dk1"/>
              </a:buClr>
              <a:buSzPct val="61111"/>
              <a:buFont typeface="Arial"/>
              <a:buNone/>
            </a:pPr>
            <a:r>
              <a:rPr lang="en"/>
              <a:t>    cm = !git co master &amp;&amp; git pull origin master</a:t>
            </a:r>
            <a:endParaRPr/>
          </a:p>
          <a:p>
            <a:pPr indent="0" lvl="0" marL="0" rtl="0" algn="l">
              <a:spcBef>
                <a:spcPts val="1200"/>
              </a:spcBef>
              <a:spcAft>
                <a:spcPts val="0"/>
              </a:spcAft>
              <a:buClr>
                <a:schemeClr val="dk1"/>
              </a:buClr>
              <a:buSzPct val="61111"/>
              <a:buFont typeface="Arial"/>
              <a:buNone/>
            </a:pPr>
            <a:r>
              <a:rPr lang="en"/>
              <a:t>    cmfse = !git co main &amp;&amp; git pull origin main</a:t>
            </a:r>
            <a:endParaRPr/>
          </a:p>
          <a:p>
            <a:pPr indent="0" lvl="0" marL="0" rtl="0" algn="l">
              <a:spcBef>
                <a:spcPts val="1200"/>
              </a:spcBef>
              <a:spcAft>
                <a:spcPts val="0"/>
              </a:spcAft>
              <a:buClr>
                <a:schemeClr val="dk1"/>
              </a:buClr>
              <a:buSzPct val="61111"/>
              <a:buFont typeface="Arial"/>
              <a:buNone/>
            </a:pPr>
            <a:r>
              <a:rPr lang="en"/>
              <a:t>    dd = !export cur_br=$1 &amp;&amp; echo $1 &amp;&amp; git push origin --delete ${cur_br} &amp;&amp; git branch -d ${cur_br}</a:t>
            </a:r>
            <a:endParaRPr/>
          </a:p>
          <a:p>
            <a:pPr indent="0" lvl="0" marL="0" rtl="0" algn="l">
              <a:spcBef>
                <a:spcPts val="1200"/>
              </a:spcBef>
              <a:spcAft>
                <a:spcPts val="0"/>
              </a:spcAft>
              <a:buClr>
                <a:schemeClr val="dk1"/>
              </a:buClr>
              <a:buSzPct val="61111"/>
              <a:buFont typeface="Arial"/>
              <a:buNone/>
            </a:pPr>
            <a:r>
              <a:rPr lang="en"/>
              <a:t>[pull]</a:t>
            </a:r>
            <a:endParaRPr/>
          </a:p>
          <a:p>
            <a:pPr indent="0" lvl="0" marL="0" rtl="0" algn="l">
              <a:spcBef>
                <a:spcPts val="1200"/>
              </a:spcBef>
              <a:spcAft>
                <a:spcPts val="0"/>
              </a:spcAft>
              <a:buClr>
                <a:schemeClr val="dk1"/>
              </a:buClr>
              <a:buSzPct val="61111"/>
              <a:buFont typeface="Arial"/>
              <a:buNone/>
            </a:pPr>
            <a:r>
              <a:rPr lang="en"/>
              <a:t>    rebase = false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[user]</a:t>
            </a:r>
            <a:endParaRPr/>
          </a:p>
          <a:p>
            <a:pPr indent="0" lvl="0" marL="0" rtl="0" algn="l">
              <a:spcBef>
                <a:spcPts val="1200"/>
              </a:spcBef>
              <a:spcAft>
                <a:spcPts val="0"/>
              </a:spcAft>
              <a:buClr>
                <a:schemeClr val="dk1"/>
              </a:buClr>
              <a:buSzPct val="61111"/>
              <a:buFont typeface="Arial"/>
              <a:buNone/>
            </a:pPr>
            <a:r>
              <a:rPr lang="en"/>
              <a:t>    name = shangyiy</a:t>
            </a:r>
            <a:endParaRPr/>
          </a:p>
          <a:p>
            <a:pPr indent="0" lvl="0" marL="0" rtl="0" algn="l">
              <a:spcBef>
                <a:spcPts val="1200"/>
              </a:spcBef>
              <a:spcAft>
                <a:spcPts val="0"/>
              </a:spcAft>
              <a:buClr>
                <a:schemeClr val="dk1"/>
              </a:buClr>
              <a:buSzPct val="61111"/>
              <a:buFont typeface="Arial"/>
              <a:buNone/>
            </a:pPr>
            <a:r>
              <a:rPr lang="en"/>
              <a:t>    email = shang.yi.yu.tw@gmail.com</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Daily Timeline &amp; Goals 7/15 Sat.</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 to CI</a:t>
            </a:r>
            <a:endParaRPr/>
          </a:p>
          <a:p>
            <a:pPr indent="-342900" lvl="0" marL="457200" rtl="0" algn="l">
              <a:spcBef>
                <a:spcPts val="0"/>
              </a:spcBef>
              <a:spcAft>
                <a:spcPts val="0"/>
              </a:spcAft>
              <a:buSzPts val="1800"/>
              <a:buChar char="●"/>
            </a:pPr>
            <a:r>
              <a:rPr lang="en"/>
              <a:t>feat: add css &amp; html to chat room page for the chat box style looks.</a:t>
            </a:r>
            <a:endParaRPr/>
          </a:p>
          <a:p>
            <a:pPr indent="-342900" lvl="0" marL="457200" rtl="0" algn="l">
              <a:spcBef>
                <a:spcPts val="0"/>
              </a:spcBef>
              <a:spcAft>
                <a:spcPts val="0"/>
              </a:spcAft>
              <a:buSzPts val="1800"/>
              <a:buChar char="●"/>
            </a:pPr>
            <a:r>
              <a:rPr lang="en"/>
              <a:t>refactor: use html div to replace ul li list to control each element's css styles(username, timestamp, chat text).</a:t>
            </a:r>
            <a:endParaRPr/>
          </a:p>
          <a:p>
            <a:pPr indent="-342900" lvl="0" marL="457200" rtl="0" algn="l">
              <a:spcBef>
                <a:spcPts val="0"/>
              </a:spcBef>
              <a:spcAft>
                <a:spcPts val="0"/>
              </a:spcAft>
              <a:buSzPts val="1800"/>
              <a:buChar char="●"/>
            </a:pPr>
            <a:r>
              <a:rPr lang="en"/>
              <a:t>refactor: use Javascript DOM createElement() setAttribute() textContent appendChild() getElementById() to add a new chat post to html page.</a:t>
            </a:r>
            <a:endParaRPr/>
          </a:p>
          <a:p>
            <a:pPr indent="-342900" lvl="0" marL="457200" rtl="0" algn="l">
              <a:spcBef>
                <a:spcPts val="0"/>
              </a:spcBef>
              <a:spcAft>
                <a:spcPts val="0"/>
              </a:spcAft>
              <a:buSzPts val="1800"/>
              <a:buChar char="●"/>
            </a:pPr>
            <a:r>
              <a:rPr lang="en"/>
              <a:t>feat: chat room page: trim timestamp string to exclude other time information.</a:t>
            </a:r>
            <a:endParaRPr/>
          </a:p>
          <a:p>
            <a:pPr indent="-342900" lvl="0" marL="457200" rtl="0" algn="l">
              <a:spcBef>
                <a:spcPts val="0"/>
              </a:spcBef>
              <a:spcAft>
                <a:spcPts val="0"/>
              </a:spcAft>
              <a:buSzPts val="1800"/>
              <a:buChar char="●"/>
            </a:pPr>
            <a:r>
              <a:rPr lang="en"/>
              <a:t>feat: chat room page: change &lt;input type="text"&gt; to &lt;textarea&gt; for the chat text input box.</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