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7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792" autoAdjust="0"/>
  </p:normalViewPr>
  <p:slideViewPr>
    <p:cSldViewPr snapToGrid="0">
      <p:cViewPr varScale="1">
        <p:scale>
          <a:sx n="56" d="100"/>
          <a:sy n="56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E805-544A-44C3-A9F5-56B5708375E2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A54FB-6CBD-40FB-8418-D7B7BBBF0B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A54FB-6CBD-40FB-8418-D7B7BBBF0B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687B5-EC10-59F4-FAA8-13C465E5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3653E0D-E80E-A5BE-CE2A-3EE190D3E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D3E6C6-6CFC-3ACD-88E7-A73C2819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20B29D-FF3C-ACEA-F447-4149E733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7497A89-2310-72E8-C55F-78C5EF3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1017A6-7ED4-CB6C-FA6C-C31F6B91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FBA23DA-1149-D76E-16DE-628CC842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C71AC2-DCA5-7F1B-25C3-37824752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A548A3-B505-1CDE-88CC-AAD11494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1A624E-50E9-8967-9F88-1599731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3589080-2D80-4185-FA23-2391FC783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20DE8FB-5FD1-5D70-4353-BF2E705F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78417A-CDEA-C3B5-CF5B-40C1DD5B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7BFAED-FDB9-157F-384C-090DE87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61F6A3-2916-A3E1-E182-42E0268D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71B140-F5D5-9B9C-84B2-C8EF4557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4EE914-F128-DF50-78FC-CA476643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1002F5B-21DA-6808-808F-5213BAFF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6BC0B3-9E5A-189F-7AA9-91AAF5A1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5DDF1C-2487-710C-0A6C-578DCFD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BF4873-F993-D149-4BF7-1D709004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540707-9B17-4BD2-5A2B-5048484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AC9596F-49A2-F344-8133-66B12378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BBDCE6-EF31-BF43-5A8C-8861B6D7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022ADA-DB09-151F-C975-8512E57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D832ED-C58A-FAE0-BDF5-DAD080B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208F6D-0E20-0361-DB08-8301EA5F5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E67236F-EDDA-6822-8A60-E1377048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0CF6871-961B-3EE6-D8CA-43EB791A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A29A90A-7B24-829D-607D-5BCFD57E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F5914EB-318C-F759-08B5-75BF5EC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56E3FC-3026-0111-C1F1-1681E52C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0AE4DD1-8C36-0B49-7217-C8AB9A7C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A2B61AE-7D06-CF75-DE55-F0C12803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8588612-DC21-96A0-2DD4-45F27212E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963E7FF-EE26-81B0-7A8B-14FCDC1C4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B478CBE-AD2E-D96F-4330-712AF197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546BCC0-A4D7-DF7C-3EA6-A39714EC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62AED51-94DE-89A2-DAAD-938DB25C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751F48-02E5-E571-437A-EA01338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E75C24-9A59-FFAB-09B5-FD343A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DBFD299-6CE0-F1A1-76CD-A7238A2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C6342A5-1DA1-C066-18DA-82B2445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9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FDA9A1C-BFC6-DE4A-9C72-53FE2EB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C4E2CFC-D650-4417-1D44-2A1269C8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388CE4-1FC5-6A78-2697-E7E19775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56147B-EDE5-E1BD-04E3-8297DE8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7D7D0C-4205-B681-94AB-C4D7B45C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C1EBE57-EF30-75FD-AD0B-1BDB55A31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536D30-9B8E-8B88-481F-A5613BB3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F1DE337-797F-41A2-ECC0-208CA43B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B3986AF-69C4-B0F3-4CF8-0AF44AAE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4E5BA0-0317-DFD7-6B80-5A2CE6AD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9FB55BA-76FC-0308-7CA6-78627B2FD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64162C1-9F44-1411-5DD0-923E98AE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AFEB791-B242-EAFF-1309-8FD790C0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68DFDA6-E0CB-51CF-74FA-FA42CDC1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F1C09C-99C2-D3B1-6D5F-8FFDAFB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5E6AAD7-1367-2A7C-75A9-68AD962A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F2A4D75-77F7-D6A0-5355-B5825713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403675-FBB8-60B9-164E-95ED28E5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5CA6-FE80-4197-B936-05153023732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B12574-8E18-F446-E00C-46C45DD55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24604-8411-348C-7BB5-FD0508E9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CAE2-2777-4048-8B8B-308E25FAA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251CD2-B87D-493D-009F-C33162AD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1381"/>
            <a:ext cx="10987355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Vietnamese Spelling Correction</a:t>
            </a:r>
            <a:br>
              <a:rPr lang="en-US" sz="6600" dirty="0"/>
            </a:br>
            <a:r>
              <a:rPr lang="en-US" sz="6600" dirty="0"/>
              <a:t>using Transformer with Tokenization Repair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283DF07-996C-4806-E5DF-18DCCECF7812}"/>
              </a:ext>
            </a:extLst>
          </p:cNvPr>
          <p:cNvSpPr txBox="1"/>
          <p:nvPr/>
        </p:nvSpPr>
        <p:spPr>
          <a:xfrm>
            <a:off x="1089061" y="5157627"/>
            <a:ext cx="53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98485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5396793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Architecture of </a:t>
            </a:r>
            <a:r>
              <a:rPr lang="en-US" sz="2400" b="1" dirty="0"/>
              <a:t>Transformer with Tokenization Repair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Transformer with 6 encoders and 6 decoders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Hidden size 768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Accept input as char-level tokens and sequentially generate word-level tokens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150M Parameters and Max Sequence Length of 512 (chars)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AE26614-1CE8-2F4A-BCEC-349E746CFC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87" y="2244302"/>
            <a:ext cx="5800358" cy="395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22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934582-57D6-9A62-2B3C-D2DC94C22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2" y="2071316"/>
                <a:ext cx="10811274" cy="441393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Training Objectives</a:t>
                </a:r>
              </a:p>
              <a:p>
                <a:endParaRPr lang="en-US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Using Teacher-Forcing Technique and minimize Cross Entropy Loss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𝐶𝐸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is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is the probability that the golden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is predicted knowing that previous golden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is provided (teacher-forcing). 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934582-57D6-9A62-2B3C-D2DC94C22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2" y="2071316"/>
                <a:ext cx="10811274" cy="4413938"/>
              </a:xfrm>
              <a:blipFill>
                <a:blip r:embed="rId2"/>
                <a:stretch>
                  <a:fillRect l="-902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9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Teacher Forcing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r>
              <a:rPr lang="en-US" sz="2200" dirty="0"/>
              <a:t>Training Objectives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A9F0017-FE2B-4B13-B516-03F24D84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72" y="2821757"/>
            <a:ext cx="8648063" cy="36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extract 12M sentences from binhvq/news-corpus to generate 20M sentence with misspelling errors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Misspelling errors is based on a confusion set and using simple rule-based error generator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also generate some errors like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Remove Diacritics (nguyễn -&gt; nguyen)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Replace with Typo (nguyễn -&gt; nguyenx)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Random Editing (nguyễn -&gt; ngyễm)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7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of confusion set entries</a:t>
            </a:r>
          </a:p>
          <a:p>
            <a:pPr marL="0" indent="0">
              <a:buNone/>
            </a:pPr>
            <a:r>
              <a:rPr lang="en-US" sz="2400" dirty="0"/>
              <a:t>-&gt; The confusion set is used for real-word errors (word to another meaning words)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B6CD82D5-625A-A43A-F455-7B9BC0B3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64" y="3046788"/>
            <a:ext cx="8587918" cy="33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Training and Evaluation Details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Evaluation metrics</a:t>
            </a:r>
          </a:p>
          <a:p>
            <a:pPr marL="0" indent="0">
              <a:buNone/>
            </a:pPr>
            <a:r>
              <a:rPr lang="en-US" sz="2400" dirty="0"/>
              <a:t>Use F1 score as main metric to evaluate model on both artificial dataset and VSEC public dataset.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EFD815B-A40B-7343-B1E4-99153254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5" y="3224019"/>
            <a:ext cx="8803758" cy="31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Metrics Utils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Evaluation metrics</a:t>
            </a:r>
          </a:p>
          <a:p>
            <a:pPr marL="0" indent="0">
              <a:buNone/>
            </a:pPr>
            <a:r>
              <a:rPr lang="en-US" sz="2400" dirty="0"/>
              <a:t>In order to know which words is modified or not, we use Needleman-Wunsch algorithm to align strings</a:t>
            </a:r>
          </a:p>
          <a:p>
            <a:pPr marL="0" indent="0">
              <a:buNone/>
            </a:pPr>
            <a:r>
              <a:rPr lang="en-US" sz="2400" dirty="0"/>
              <a:t>Here is example when align two strings: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BBDB271-201B-9B17-9BCD-BE9AAD7D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6" y="4177713"/>
            <a:ext cx="9753887" cy="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Training and Evaluation Details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Autofit/>
          </a:bodyPr>
          <a:lstStyle/>
          <a:p>
            <a:r>
              <a:rPr lang="en-US" sz="2400" dirty="0"/>
              <a:t>Training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finetune BARTpho model on our generated training dataset with the help of huggingface python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Optimizer</a:t>
            </a:r>
            <a:r>
              <a:rPr lang="en-US" sz="2400" dirty="0"/>
              <a:t>: AdamW with a weight decay of 0.01, base learning rate of 3e-5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Scheduler</a:t>
            </a:r>
            <a:r>
              <a:rPr lang="en-US" sz="2400" dirty="0"/>
              <a:t>: Linear Schedule with WarmUp with warmup steps 5% first training examples.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Batch size: </a:t>
            </a:r>
            <a:r>
              <a:rPr lang="en-US" sz="2400" dirty="0"/>
              <a:t>We use bucket sampling, set maximum of 1024 tokens per batch.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Epochs: </a:t>
            </a:r>
            <a:r>
              <a:rPr lang="en-US" sz="2400" dirty="0"/>
              <a:t>Devide the dataset to 5 parts for lazy load and iterating over the whole.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Bucket sampling: </a:t>
            </a:r>
            <a:r>
              <a:rPr lang="en-US" sz="2400" dirty="0"/>
              <a:t>Technique to group samples with similar length to reduce number of padding tokens needed to group samples into batch.</a:t>
            </a:r>
          </a:p>
        </p:txBody>
      </p:sp>
    </p:spTree>
    <p:extLst>
      <p:ext uri="{BB962C8B-B14F-4D97-AF65-F5344CB8AC3E}">
        <p14:creationId xmlns:p14="http://schemas.microsoft.com/office/powerpoint/2010/main" val="10034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Experimental Results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Here is results of evaluation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6F52820-8F94-976D-1751-AF59D91F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3" y="2911539"/>
            <a:ext cx="1073617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Experimental Results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811274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plot the validation set loss and accuracy each checkpoints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49CE2-9454-8044-8D2C-2CAA63B0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9" y="2559080"/>
            <a:ext cx="5411717" cy="406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BE2A1-A6C4-704F-7994-5CF3E017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9" y="2559080"/>
            <a:ext cx="5598175" cy="40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FDA86FB-FC4E-4EC7-DA69-31ABFD4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Team members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61D217-2056-E32F-88EF-634CD4F6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Nguyễn Đình Duy          20190096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Cao Tiến Trung              20190098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Trần Thế Thịnh              20194853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Bùi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Thị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Phương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Anh     20150022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Vũ Thanh Hải                 20194756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7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2AFD3F-4C03-A899-8BA5-898BEB1D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Website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AFCD55-FEE2-8C2D-CDF8-6D5CE093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19" y="1559102"/>
            <a:ext cx="10669392" cy="47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89DCFC30-99E5-5E29-2FC0-FDEF53799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9" y="0"/>
            <a:ext cx="13062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FDA86FB-FC4E-4EC7-DA69-31ABFD4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61D217-2056-E32F-88EF-634CD4F6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Modeling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Dataset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Training, Evaluation Details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11188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FDA86FB-FC4E-4EC7-DA69-31ABFD4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61D217-2056-E32F-88EF-634CD4F6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8029702" cy="4251960"/>
          </a:xfrm>
        </p:spPr>
        <p:txBody>
          <a:bodyPr>
            <a:normAutofit/>
          </a:bodyPr>
          <a:lstStyle/>
          <a:p>
            <a:r>
              <a:rPr lang="en-US" sz="2400" dirty="0"/>
              <a:t>The need of Spelling Corrector: </a:t>
            </a:r>
            <a:r>
              <a:rPr lang="en-US" sz="2400" b="1" dirty="0"/>
              <a:t>Search Engine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Public search engine query logs show that large amounts of queries entered in are misspelling (10 – 12%)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Which require further processing in order to enhance user’s experience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106A5913-971A-8A20-6494-DD45E83248C3}"/>
              </a:ext>
            </a:extLst>
          </p:cNvPr>
          <p:cNvGrpSpPr/>
          <p:nvPr/>
        </p:nvGrpSpPr>
        <p:grpSpPr>
          <a:xfrm>
            <a:off x="9341739" y="3291019"/>
            <a:ext cx="2373376" cy="2373376"/>
            <a:chOff x="8088300" y="1940560"/>
            <a:chExt cx="3417900" cy="3417900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F3379B2D-8C9A-691B-EAF8-5D08D6F92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300" y="1940560"/>
              <a:ext cx="3417900" cy="3417900"/>
            </a:xfrm>
            <a:prstGeom prst="rect">
              <a:avLst/>
            </a:prstGeom>
          </p:spPr>
        </p:pic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6B1DC6AA-83D9-7FBA-0A36-900B1ABE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35" y="3691566"/>
              <a:ext cx="619455" cy="619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9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FDA86FB-FC4E-4EC7-DA69-31ABFD4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61D217-2056-E32F-88EF-634CD4F6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8029702" cy="4251960"/>
          </a:xfrm>
        </p:spPr>
        <p:txBody>
          <a:bodyPr>
            <a:normAutofit/>
          </a:bodyPr>
          <a:lstStyle/>
          <a:p>
            <a:r>
              <a:rPr lang="en-US" sz="2400" dirty="0"/>
              <a:t>The need of Spelling Corrector: </a:t>
            </a:r>
            <a:r>
              <a:rPr lang="en-US" sz="2400" b="1" dirty="0"/>
              <a:t>Text Editor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When typing, there exists probability of misspelling words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can easily read the corrupted sentence but find it hard to locate errors.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673477C-5ED8-2C84-FE09-28A66A90A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69" y="2333930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1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FDA86FB-FC4E-4EC7-DA69-31ABFD48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61D217-2056-E32F-88EF-634CD4F6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8029702" cy="4251960"/>
          </a:xfrm>
        </p:spPr>
        <p:txBody>
          <a:bodyPr>
            <a:normAutofit/>
          </a:bodyPr>
          <a:lstStyle/>
          <a:p>
            <a:r>
              <a:rPr lang="en-US" sz="2400" dirty="0"/>
              <a:t>The need of Spelling Corrector: </a:t>
            </a:r>
            <a:r>
              <a:rPr lang="en-US" sz="2400" b="1" dirty="0"/>
              <a:t>OCR and Voice Recognition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OCR or Voice Recognition System still make mistakes in its results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Using Spell Corrector as Post-Processing can significantly improve performance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F27F267-598D-426E-B54E-D6B51FF6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0" y="1929384"/>
            <a:ext cx="1666875" cy="16668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CF9C522-9C45-2D7C-0E6D-3E9B84FA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152137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1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984178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Spelling Correction is a challenging task in Natural Language Processing</a:t>
            </a:r>
          </a:p>
          <a:p>
            <a:endParaRPr lang="en-US" sz="2400" dirty="0"/>
          </a:p>
          <a:p>
            <a:r>
              <a:rPr lang="en-US" sz="2400" dirty="0"/>
              <a:t>Using Spelling Corrector as pre-processing or post-processing can improve significantly results of downstream model.</a:t>
            </a:r>
          </a:p>
          <a:p>
            <a:endParaRPr lang="en-US" sz="2400" dirty="0"/>
          </a:p>
          <a:p>
            <a:r>
              <a:rPr lang="en-US" sz="2400" dirty="0"/>
              <a:t>In this project, we will implement a model from Master Thesis of Sebastian Walter 2022 which is named </a:t>
            </a:r>
            <a:r>
              <a:rPr lang="en-US" sz="2400" b="1" dirty="0"/>
              <a:t>Transformer with Tokenization Repair</a:t>
            </a:r>
            <a:r>
              <a:rPr lang="en-US" sz="2400" dirty="0"/>
              <a:t> for Vietnamese Spelling Correction</a:t>
            </a:r>
          </a:p>
          <a:p>
            <a:endParaRPr lang="en-US" sz="24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8F847C-E791-1B84-3A83-D141C7B42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>
          <a:xfrm>
            <a:off x="8556670" y="2058473"/>
            <a:ext cx="3346166" cy="34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934582-57D6-9A62-2B3C-D2DC94C22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2" y="2071316"/>
                <a:ext cx="11018520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Problem Formulation</a:t>
                </a:r>
              </a:p>
              <a:p>
                <a:endParaRPr lang="en-US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Given corrupt text sequence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 goal is to output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Where X is original text with misspelled errors.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Times New Roman" panose="02020603050405020304" pitchFamily="18" charset="0"/>
                  </a:rPr>
                  <a:t>	 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Y is the ground truth text.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934582-57D6-9A62-2B3C-D2DC94C22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2" y="2071316"/>
                <a:ext cx="11018520" cy="4119172"/>
              </a:xfrm>
              <a:blipFill>
                <a:blip r:embed="rId2"/>
                <a:stretch>
                  <a:fillRect l="-77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0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BE1C03-44CE-AFAF-EB8A-0C8C92F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34582-57D6-9A62-2B3C-D2DC94C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018520" cy="4413938"/>
          </a:xfrm>
        </p:spPr>
        <p:txBody>
          <a:bodyPr anchor="t">
            <a:normAutofit/>
          </a:bodyPr>
          <a:lstStyle/>
          <a:p>
            <a:r>
              <a:rPr lang="en-US" sz="2400" dirty="0"/>
              <a:t>Tokenization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Input sequence will be tokenized as characters.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Output sequence using for training will be tokenized as words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@@ annotations is special characters added at the end. To represent that the character is follow by a space or not.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F5BA9AE-9ED3-C6A1-981E-BE6488F8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64" y="3518700"/>
            <a:ext cx="8087854" cy="50489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7739362-7BAC-CEAC-0DDF-05DFE1E9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72" y="4647317"/>
            <a:ext cx="542048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717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641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Chủ đề Office</vt:lpstr>
      <vt:lpstr>Vietnamese Spelling Correction using Transformer with Tokenization Repair</vt:lpstr>
      <vt:lpstr>Team members</vt:lpstr>
      <vt:lpstr>Outline</vt:lpstr>
      <vt:lpstr>Introduction</vt:lpstr>
      <vt:lpstr>Introduction</vt:lpstr>
      <vt:lpstr>Introduction</vt:lpstr>
      <vt:lpstr>Introduction</vt:lpstr>
      <vt:lpstr>Modeling</vt:lpstr>
      <vt:lpstr>Modeling</vt:lpstr>
      <vt:lpstr>Modeling</vt:lpstr>
      <vt:lpstr>Modeling</vt:lpstr>
      <vt:lpstr>Teacher Forcing</vt:lpstr>
      <vt:lpstr>Datasets</vt:lpstr>
      <vt:lpstr>Datasets</vt:lpstr>
      <vt:lpstr>Training and Evaluation Details</vt:lpstr>
      <vt:lpstr>Metrics Utils</vt:lpstr>
      <vt:lpstr>Training and Evaluation Details</vt:lpstr>
      <vt:lpstr>Experimental Results</vt:lpstr>
      <vt:lpstr>Experimental Results</vt:lpstr>
      <vt:lpstr>Demo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Spelling Correction using Transformer with Tokenization Repair</dc:title>
  <dc:creator>CAO TIEN TRUNG 20190098</dc:creator>
  <cp:lastModifiedBy>CAO TIEN TRUNG 20190098</cp:lastModifiedBy>
  <cp:revision>24</cp:revision>
  <dcterms:created xsi:type="dcterms:W3CDTF">2022-12-19T10:56:41Z</dcterms:created>
  <dcterms:modified xsi:type="dcterms:W3CDTF">2023-02-07T03:03:46Z</dcterms:modified>
</cp:coreProperties>
</file>