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8" r:id="rId4"/>
    <p:sldId id="261" r:id="rId5"/>
    <p:sldId id="262" r:id="rId6"/>
    <p:sldId id="263" r:id="rId7"/>
    <p:sldId id="276" r:id="rId8"/>
    <p:sldId id="264" r:id="rId9"/>
    <p:sldId id="266" r:id="rId10"/>
    <p:sldId id="265" r:id="rId11"/>
    <p:sldId id="267" r:id="rId12"/>
    <p:sldId id="281" r:id="rId13"/>
    <p:sldId id="260" r:id="rId14"/>
    <p:sldId id="284" r:id="rId15"/>
    <p:sldId id="290" r:id="rId16"/>
    <p:sldId id="271" r:id="rId17"/>
    <p:sldId id="283" r:id="rId18"/>
    <p:sldId id="282" r:id="rId19"/>
    <p:sldId id="285" r:id="rId20"/>
    <p:sldId id="291" r:id="rId21"/>
    <p:sldId id="286" r:id="rId22"/>
    <p:sldId id="287" r:id="rId23"/>
    <p:sldId id="288" r:id="rId24"/>
    <p:sldId id="289" r:id="rId25"/>
    <p:sldId id="280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Glioma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Sayfa1!$A$2</c:f>
              <c:strCache>
                <c:ptCount val="1"/>
                <c:pt idx="0">
                  <c:v>Numbers of the instances</c:v>
                </c:pt>
              </c:strCache>
            </c:strRef>
          </c:cat>
          <c:val>
            <c:numRef>
              <c:f>Sayfa1!$B$2</c:f>
              <c:numCache>
                <c:formatCode>General</c:formatCode>
                <c:ptCount val="1"/>
                <c:pt idx="0">
                  <c:v>1621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9-44A7-9B60-09C7B24BA2A3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Meningioma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Sayfa1!$A$2</c:f>
              <c:strCache>
                <c:ptCount val="1"/>
                <c:pt idx="0">
                  <c:v>Numbers of the instances</c:v>
                </c:pt>
              </c:strCache>
            </c:strRef>
          </c:cat>
          <c:val>
            <c:numRef>
              <c:f>Sayfa1!$C$2</c:f>
              <c:numCache>
                <c:formatCode>General</c:formatCode>
                <c:ptCount val="1"/>
                <c:pt idx="0">
                  <c:v>1645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19-44A7-9B60-09C7B24BA2A3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No Tumor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Sayfa1!$A$2</c:f>
              <c:strCache>
                <c:ptCount val="1"/>
                <c:pt idx="0">
                  <c:v>Numbers of the instances</c:v>
                </c:pt>
              </c:strCache>
            </c:strRef>
          </c:cat>
          <c:val>
            <c:numRef>
              <c:f>Sayfa1!$D$2</c:f>
              <c:numCache>
                <c:formatCode>General</c:formatCode>
                <c:ptCount val="1"/>
                <c:pt idx="0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19-44A7-9B60-09C7B24BA2A3}"/>
            </c:ext>
          </c:extLst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Pituitary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Sayfa1!$A$2</c:f>
              <c:strCache>
                <c:ptCount val="1"/>
                <c:pt idx="0">
                  <c:v>Numbers of the instances</c:v>
                </c:pt>
              </c:strCache>
            </c:strRef>
          </c:cat>
          <c:val>
            <c:numRef>
              <c:f>Sayfa1!$E$2</c:f>
              <c:numCache>
                <c:formatCode>General</c:formatCode>
                <c:ptCount val="1"/>
                <c:pt idx="0">
                  <c:v>1757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19-44A7-9B60-09C7B24BA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389071"/>
        <c:axId val="921396143"/>
      </c:barChart>
      <c:catAx>
        <c:axId val="92138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21396143"/>
        <c:crosses val="autoZero"/>
        <c:auto val="1"/>
        <c:lblAlgn val="ctr"/>
        <c:lblOffset val="100"/>
        <c:noMultiLvlLbl val="0"/>
      </c:catAx>
      <c:valAx>
        <c:axId val="92139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2138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Number of the instances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62-448A-B448-37F337F0E5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2B5-40CF-81E1-3008CF0916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2B5-40CF-81E1-3008CF0916B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Sayfa1!$A$2:$A$4</c:f>
              <c:strCache>
                <c:ptCount val="3"/>
                <c:pt idx="0">
                  <c:v>Train</c:v>
                </c:pt>
                <c:pt idx="1">
                  <c:v>Test</c:v>
                </c:pt>
                <c:pt idx="2">
                  <c:v>Validation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70</c:v>
                </c:pt>
                <c:pt idx="1">
                  <c:v>15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62-448A-B448-37F337F0E52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8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F54E-E611-43AC-A1C0-30E79F2496BE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9BCA1-95E4-4AB2-A08F-EAB0BAF8C9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377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788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60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01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362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15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1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296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642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986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022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87D379-348B-C5D7-CD7D-95A68612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8327DB8-09A3-9696-2E02-F0FC25126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39CD43-E93D-D6F3-D04B-BD0D449B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F971C2-9E33-93ED-2D26-5032668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9E3A99-DFB6-20B6-A8F2-00C649D0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6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46CC7C-B282-5A35-4A75-221BD416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5B1D60-589E-93D4-D409-5A24310C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659317-3B4D-E024-7697-95E0F32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A846DB-88AB-D248-1C08-356FD82D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1888DD-353D-251E-F848-8A583F59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83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036D1D2-44E1-5E00-9146-BC18DE3D8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00E91D-C96B-CFA5-486B-3D72B3CA2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35F85E-F686-5CA1-EA3B-83447ED6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A3D202-5E36-ED42-B11C-EA05B8D4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B6FEC7-C9CE-4E99-27E8-70969685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36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31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18289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8821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1082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24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22059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077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9675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AE5413-3DD6-F562-204B-D3AB52F1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606FAB-BF22-0F7E-C61E-AD0B2927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39AA70-DFC2-41A8-EDBE-6068562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649056-0B9B-0D9E-D515-E78FD220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AC4FB6-1ECD-3632-FE09-820B69E1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673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19185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668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236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658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772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5965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836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8284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6971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486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B4B275-89DD-856C-F0DC-F08FED5F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33C915-48E6-DC88-8A94-14C068A9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CB551B-84F8-1479-779B-803C083B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A2AD69-53AC-283A-9057-5DFD7282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AFCC03-4589-73EE-008D-6C20CC8F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5531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0432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231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D6DE19-7F34-ECF6-CA27-8DA2292D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3BC51-6A39-2558-6991-8CBE69636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B86780F-E5BE-6B50-015A-1816C7291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C8D642-0CA5-7CF5-6673-99765D81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CAC596B-3608-D5DB-1733-C5C96D7C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70110EA-42CD-3EA8-C0B8-BDC0A6A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35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9DF9FC-255B-C032-28FF-7FA6B1A5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7BBC66-868B-CE0F-A681-1418135E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8A6A0E-7882-1587-CA21-AFDC1921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C2B16D5-68B8-2B06-35EA-ABC6F6B9D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ABAA342-2ED9-53CC-D930-8CEA9C8B4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96975BB-1634-CE43-2241-11BE8C01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8C677D2-C950-EFF1-3736-C06A339B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29DCC4F-8345-6972-393D-3D00946B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1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2E302-0F1B-58C1-FB23-4C75BCDC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07141D9-6CE3-F610-8F2D-44F457E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52E9B26-9016-D40A-8B50-FD39E347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0AF9ECF-5C07-69A8-F8DC-8483CA14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C82C7B4-0264-4CF8-1390-F5977B53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0637348-31CD-3B0A-4EF7-0D26A36B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AD6C2C4-8B87-F5AF-1D7B-2229EFFD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43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EFDC9E-150E-69CE-6FFC-52546F7F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AC5155-229B-C619-C959-CAFA0E88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012ADD8-69A8-3FEB-A0CC-548ED510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8889BC1-515F-9AD3-F51A-B8DFF417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92F123-3BCB-EF44-2EB7-F117F38F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5004CE-8E33-14F4-94E2-158654A6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9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685C58-3C9A-5D9C-A602-3954B5D3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4D81B54-6949-4A40-2B5B-9936BE19D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5391038-14BD-3968-26A6-37702C392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E32ADEC-FA6F-0047-75CF-B768DC88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A4EF4E2-E620-B448-F53F-E3E9B2F7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955E1B-095E-D449-1BB5-2ADE6D59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45EC167-354E-AF32-7A02-9BD02E31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94FD92-159A-DFEE-8C14-A7756A91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F2CBD0-D0F3-8B7B-2C4F-673C90F27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285B-622D-423C-8831-C038DC46FDF1}" type="datetimeFigureOut">
              <a:rPr lang="tr-TR" smtClean="0"/>
              <a:t>4.01.2023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5A8AC2-1B31-273D-F3F6-810697DE5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5A6907-3CC9-6FC9-2E4A-27F68A933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2AC4-8811-4002-B3B0-F6874C1688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6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0434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80" r:id="rId17"/>
    <p:sldLayoutId id="2147483681" r:id="rId18"/>
    <p:sldLayoutId id="2147483682" r:id="rId19"/>
    <p:sldLayoutId id="214748368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en-US"/>
              <a:t>Brain Tumor MRI Classifier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6129379" cy="1056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dk2"/>
                </a:solidFill>
              </a:rPr>
              <a:t>Deep learning convolutional neural network (CNN) project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C95FD97-3ADB-FFC1-4325-C363CCF50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84" y="3378115"/>
            <a:ext cx="4908884" cy="2472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704000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SPLITTED DATASET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8986386" y="3829401"/>
            <a:ext cx="3205487" cy="2831700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3" y="171801"/>
            <a:ext cx="3238355" cy="2831700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aphicFrame>
        <p:nvGraphicFramePr>
          <p:cNvPr id="5" name="Grafik 4">
            <a:extLst>
              <a:ext uri="{FF2B5EF4-FFF2-40B4-BE49-F238E27FC236}">
                <a16:creationId xmlns:a16="http://schemas.microsoft.com/office/drawing/2014/main" id="{D4BF8681-EAFD-78F4-5382-FDEA0C699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246959"/>
              </p:ext>
            </p:extLst>
          </p:nvPr>
        </p:nvGraphicFramePr>
        <p:xfrm>
          <a:off x="2194488" y="1394004"/>
          <a:ext cx="7803023" cy="4966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558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tr-TR" dirty="0"/>
              <a:t>PREPROCESS AND MODELS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 dirty="0"/>
              <a:t>0</a:t>
            </a:r>
            <a:r>
              <a:rPr lang="tr-TR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55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34;p35">
            <a:extLst>
              <a:ext uri="{FF2B5EF4-FFF2-40B4-BE49-F238E27FC236}">
                <a16:creationId xmlns:a16="http://schemas.microsoft.com/office/drawing/2014/main" id="{635B26C1-0460-F10D-BDA6-5DCD56BBF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2000" y="297009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</a:t>
            </a:r>
            <a:endParaRPr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tr-TR" dirty="0"/>
              <a:t>SELECTING THE MODEL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 dirty="0"/>
              <a:t>0</a:t>
            </a:r>
            <a:r>
              <a:rPr lang="tr-TR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32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34;p35">
            <a:extLst>
              <a:ext uri="{FF2B5EF4-FFF2-40B4-BE49-F238E27FC236}">
                <a16:creationId xmlns:a16="http://schemas.microsoft.com/office/drawing/2014/main" id="{635B26C1-0460-F10D-BDA6-5DCD56BBF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2000" y="297009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1st Training</a:t>
            </a:r>
            <a:endParaRPr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7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0" y="4121667"/>
            <a:ext cx="3516800" cy="6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42"/>
          <p:cNvSpPr/>
          <p:nvPr/>
        </p:nvSpPr>
        <p:spPr>
          <a:xfrm>
            <a:off x="0" y="2108200"/>
            <a:ext cx="3516800" cy="6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MODEL 1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4328868" y="1942885"/>
            <a:ext cx="6955537" cy="3705468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Google Shape;651;p42"/>
          <p:cNvSpPr txBox="1"/>
          <p:nvPr/>
        </p:nvSpPr>
        <p:spPr>
          <a:xfrm>
            <a:off x="907167" y="4121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Loss</a:t>
            </a:r>
            <a:endParaRPr sz="2933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907167" y="2103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Accuracy</a:t>
            </a:r>
            <a:endParaRPr sz="2933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3245824" y="2439868"/>
            <a:ext cx="2240579" cy="404929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3213100" y="4495700"/>
            <a:ext cx="467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Resim 1">
            <a:extLst>
              <a:ext uri="{FF2B5EF4-FFF2-40B4-BE49-F238E27FC236}">
                <a16:creationId xmlns:a16="http://schemas.microsoft.com/office/drawing/2014/main" id="{175A3666-AD73-FD0A-6EB4-12412648E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03" y="1360807"/>
            <a:ext cx="4185281" cy="279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8F42182-5B40-8ED4-B354-B3D8D4388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8" y="4067952"/>
            <a:ext cx="4127641" cy="280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0" y="4121667"/>
            <a:ext cx="3516800" cy="6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42"/>
          <p:cNvSpPr/>
          <p:nvPr/>
        </p:nvSpPr>
        <p:spPr>
          <a:xfrm>
            <a:off x="0" y="2108200"/>
            <a:ext cx="3516800" cy="6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MODEL 2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4328868" y="1942885"/>
            <a:ext cx="6955537" cy="3705468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Google Shape;651;p42"/>
          <p:cNvSpPr txBox="1"/>
          <p:nvPr/>
        </p:nvSpPr>
        <p:spPr>
          <a:xfrm>
            <a:off x="907167" y="4121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Loss</a:t>
            </a:r>
            <a:endParaRPr sz="2933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907167" y="2103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Accuracy</a:t>
            </a:r>
            <a:endParaRPr sz="2933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3245824" y="2439868"/>
            <a:ext cx="2240579" cy="404929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3213100" y="4495700"/>
            <a:ext cx="467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Resim 1">
            <a:extLst>
              <a:ext uri="{FF2B5EF4-FFF2-40B4-BE49-F238E27FC236}">
                <a16:creationId xmlns:a16="http://schemas.microsoft.com/office/drawing/2014/main" id="{E84E3104-7F0E-FF80-EA7B-D11209656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56" y="1407000"/>
            <a:ext cx="4228024" cy="282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046EC0A-110A-750C-9B30-7037DF2E6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373" y="4123997"/>
            <a:ext cx="3945919" cy="271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43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0" y="4121667"/>
            <a:ext cx="3516800" cy="6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42"/>
          <p:cNvSpPr/>
          <p:nvPr/>
        </p:nvSpPr>
        <p:spPr>
          <a:xfrm>
            <a:off x="0" y="2108200"/>
            <a:ext cx="3516800" cy="6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MODEL 3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4328868" y="1942885"/>
            <a:ext cx="6955537" cy="3705468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Google Shape;651;p42"/>
          <p:cNvSpPr txBox="1"/>
          <p:nvPr/>
        </p:nvSpPr>
        <p:spPr>
          <a:xfrm>
            <a:off x="907167" y="4121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Loss</a:t>
            </a:r>
            <a:endParaRPr sz="2933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907167" y="2103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Accuracy</a:t>
            </a:r>
            <a:endParaRPr sz="2933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3245824" y="2439868"/>
            <a:ext cx="2240579" cy="404929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3213100" y="4495700"/>
            <a:ext cx="467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Resim 1">
            <a:extLst>
              <a:ext uri="{FF2B5EF4-FFF2-40B4-BE49-F238E27FC236}">
                <a16:creationId xmlns:a16="http://schemas.microsoft.com/office/drawing/2014/main" id="{4BB2DF10-6EBE-830B-F6DC-E3DC4C3B9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21" y="1302050"/>
            <a:ext cx="4250217" cy="284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F705558-2D88-193B-F0E1-72934011A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9" y="4068553"/>
            <a:ext cx="4109600" cy="27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701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383051" y="2354765"/>
            <a:ext cx="2755200" cy="5740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tr-TR" dirty="0"/>
              <a:t>MODEL 1</a:t>
            </a: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5135798" y="3427417"/>
            <a:ext cx="1920407" cy="3430572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799249" y="3427417"/>
            <a:ext cx="2398524" cy="3430572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7994274" y="3427416"/>
            <a:ext cx="2398524" cy="3430572"/>
            <a:chOff x="5995705" y="2570561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1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4718400" y="2354765"/>
            <a:ext cx="2755200" cy="5740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tr-TR" dirty="0"/>
              <a:t>MODEL 2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8055533" y="2354765"/>
            <a:ext cx="2755200" cy="5740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tr-TR" dirty="0"/>
              <a:t>MODEL3</a:t>
            </a:r>
            <a:endParaRPr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12ADA456-996A-3227-4A33-01E9C996BC3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tr-TR" dirty="0"/>
              <a:t>TEST RESULTS</a:t>
            </a:r>
          </a:p>
        </p:txBody>
      </p:sp>
      <p:sp>
        <p:nvSpPr>
          <p:cNvPr id="6" name="Google Shape;898;p52">
            <a:extLst>
              <a:ext uri="{FF2B5EF4-FFF2-40B4-BE49-F238E27FC236}">
                <a16:creationId xmlns:a16="http://schemas.microsoft.com/office/drawing/2014/main" id="{770A1334-BF10-CAA3-04D1-F9EB4320AEFC}"/>
              </a:ext>
            </a:extLst>
          </p:cNvPr>
          <p:cNvSpPr txBox="1">
            <a:spLocks/>
          </p:cNvSpPr>
          <p:nvPr/>
        </p:nvSpPr>
        <p:spPr>
          <a:xfrm>
            <a:off x="1138831" y="3941433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0.9527</a:t>
            </a:r>
            <a:r>
              <a:rPr lang="en-GB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 </a:t>
            </a:r>
            <a:endParaRPr lang="tr-TR" kern="0" dirty="0"/>
          </a:p>
        </p:txBody>
      </p:sp>
      <p:sp>
        <p:nvSpPr>
          <p:cNvPr id="7" name="Google Shape;898;p52">
            <a:extLst>
              <a:ext uri="{FF2B5EF4-FFF2-40B4-BE49-F238E27FC236}">
                <a16:creationId xmlns:a16="http://schemas.microsoft.com/office/drawing/2014/main" id="{6614D830-D30E-21D4-A736-1B5742C9D05F}"/>
              </a:ext>
            </a:extLst>
          </p:cNvPr>
          <p:cNvSpPr txBox="1">
            <a:spLocks/>
          </p:cNvSpPr>
          <p:nvPr/>
        </p:nvSpPr>
        <p:spPr>
          <a:xfrm>
            <a:off x="4379131" y="3938961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0.7483 </a:t>
            </a:r>
            <a:r>
              <a:rPr lang="en-GB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 </a:t>
            </a:r>
            <a:endParaRPr lang="tr-TR" kern="0" dirty="0"/>
          </a:p>
        </p:txBody>
      </p:sp>
      <p:sp>
        <p:nvSpPr>
          <p:cNvPr id="8" name="Google Shape;898;p52">
            <a:extLst>
              <a:ext uri="{FF2B5EF4-FFF2-40B4-BE49-F238E27FC236}">
                <a16:creationId xmlns:a16="http://schemas.microsoft.com/office/drawing/2014/main" id="{072ECA39-227A-0AEE-0022-D143673D0B1F}"/>
              </a:ext>
            </a:extLst>
          </p:cNvPr>
          <p:cNvSpPr txBox="1">
            <a:spLocks/>
          </p:cNvSpPr>
          <p:nvPr/>
        </p:nvSpPr>
        <p:spPr>
          <a:xfrm>
            <a:off x="7811617" y="3958074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0.9395 </a:t>
            </a:r>
            <a:r>
              <a:rPr lang="en-GB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 </a:t>
            </a:r>
            <a:endParaRPr lang="tr-TR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34;p35">
            <a:extLst>
              <a:ext uri="{FF2B5EF4-FFF2-40B4-BE49-F238E27FC236}">
                <a16:creationId xmlns:a16="http://schemas.microsoft.com/office/drawing/2014/main" id="{635B26C1-0460-F10D-BDA6-5DCD56BBF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2000" y="297009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2nd Training</a:t>
            </a:r>
            <a:endParaRPr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indent="0"/>
            <a:r>
              <a:rPr lang="tr-TR" dirty="0" err="1"/>
              <a:t>Aim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indent="0"/>
            <a:r>
              <a:rPr lang="tr-TR" dirty="0" err="1"/>
              <a:t>Preprocess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indent="0"/>
            <a:r>
              <a:rPr lang="tr-TR" dirty="0" err="1"/>
              <a:t>Dataset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indent="0"/>
            <a:r>
              <a:rPr lang="tr-TR" dirty="0" err="1"/>
              <a:t>Selecting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</a:t>
            </a:r>
            <a:endParaRPr dirty="0"/>
          </a:p>
          <a:p>
            <a:pPr marL="0" indent="0"/>
            <a:endParaRPr dirty="0"/>
          </a:p>
          <a:p>
            <a:pPr marL="0" indent="0"/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0" y="4121667"/>
            <a:ext cx="3516800" cy="6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42"/>
          <p:cNvSpPr/>
          <p:nvPr/>
        </p:nvSpPr>
        <p:spPr>
          <a:xfrm>
            <a:off x="0" y="2108200"/>
            <a:ext cx="3516800" cy="6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MODEL 1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4328868" y="1942885"/>
            <a:ext cx="6955537" cy="3705468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Google Shape;651;p42"/>
          <p:cNvSpPr txBox="1"/>
          <p:nvPr/>
        </p:nvSpPr>
        <p:spPr>
          <a:xfrm>
            <a:off x="907167" y="4121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Loss</a:t>
            </a:r>
            <a:endParaRPr sz="2933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907167" y="2103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Accuracy</a:t>
            </a:r>
            <a:endParaRPr sz="2933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3245824" y="2439868"/>
            <a:ext cx="2240579" cy="404929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3213100" y="4495700"/>
            <a:ext cx="467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8B569EE-6937-11C8-7992-701F74A8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8" y="1156268"/>
            <a:ext cx="4379423" cy="301794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E7101CA-1E17-3C24-0AB5-BAD9C9B46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322" y="4109661"/>
            <a:ext cx="4297912" cy="29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9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0" y="4121667"/>
            <a:ext cx="3516800" cy="6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42"/>
          <p:cNvSpPr/>
          <p:nvPr/>
        </p:nvSpPr>
        <p:spPr>
          <a:xfrm>
            <a:off x="0" y="2108200"/>
            <a:ext cx="3516800" cy="6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MODEL 2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4328868" y="1942885"/>
            <a:ext cx="6955537" cy="3705468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Google Shape;651;p42"/>
          <p:cNvSpPr txBox="1"/>
          <p:nvPr/>
        </p:nvSpPr>
        <p:spPr>
          <a:xfrm>
            <a:off x="907167" y="4121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Loss</a:t>
            </a:r>
            <a:endParaRPr sz="2933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907167" y="2103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Accuracy</a:t>
            </a:r>
            <a:endParaRPr sz="2933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3245824" y="2439868"/>
            <a:ext cx="2240579" cy="404929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3213100" y="4495700"/>
            <a:ext cx="467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0F535B74-341C-09B0-97B4-64B22746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58" y="1521096"/>
            <a:ext cx="4067545" cy="276087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F2954B0-F537-303A-85BC-0AEB3ED06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93" y="4117813"/>
            <a:ext cx="4212158" cy="28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0" y="4121667"/>
            <a:ext cx="3516800" cy="6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42"/>
          <p:cNvSpPr/>
          <p:nvPr/>
        </p:nvSpPr>
        <p:spPr>
          <a:xfrm>
            <a:off x="0" y="2108200"/>
            <a:ext cx="3516800" cy="6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MODEL 3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4328868" y="1942885"/>
            <a:ext cx="6955537" cy="3705468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51" name="Google Shape;651;p42"/>
          <p:cNvSpPr txBox="1"/>
          <p:nvPr/>
        </p:nvSpPr>
        <p:spPr>
          <a:xfrm>
            <a:off x="907167" y="4121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Loss</a:t>
            </a:r>
            <a:endParaRPr sz="2933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907167" y="2103667"/>
            <a:ext cx="26100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r-TR" sz="2933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Accuracy</a:t>
            </a:r>
            <a:endParaRPr sz="2933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3245824" y="2439868"/>
            <a:ext cx="2240579" cy="404929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3213100" y="4495700"/>
            <a:ext cx="467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5B88BBF8-F586-387C-B499-EF3984901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34" y="1388240"/>
            <a:ext cx="4218292" cy="286319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92D596C-9519-1D94-0A28-7C9D16525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39" y="4109661"/>
            <a:ext cx="3980635" cy="27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9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383051" y="2354765"/>
            <a:ext cx="2755200" cy="5740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tr-TR" dirty="0"/>
              <a:t>MODEL 1</a:t>
            </a: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5135798" y="3427417"/>
            <a:ext cx="1920407" cy="3430572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799249" y="3427417"/>
            <a:ext cx="2398524" cy="3430572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7994274" y="3427416"/>
            <a:ext cx="2398524" cy="3430572"/>
            <a:chOff x="5995705" y="2570561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1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4718400" y="2354765"/>
            <a:ext cx="2755200" cy="5740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tr-TR" dirty="0"/>
              <a:t>MODEL 2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8055533" y="2354765"/>
            <a:ext cx="2755200" cy="5740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tr-TR" dirty="0"/>
              <a:t>MODEL 3</a:t>
            </a:r>
            <a:endParaRPr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12ADA456-996A-3227-4A33-01E9C996BC3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tr-TR" dirty="0"/>
              <a:t>TEST RESULTS</a:t>
            </a:r>
          </a:p>
        </p:txBody>
      </p:sp>
      <p:sp>
        <p:nvSpPr>
          <p:cNvPr id="6" name="Google Shape;898;p52">
            <a:extLst>
              <a:ext uri="{FF2B5EF4-FFF2-40B4-BE49-F238E27FC236}">
                <a16:creationId xmlns:a16="http://schemas.microsoft.com/office/drawing/2014/main" id="{770A1334-BF10-CAA3-04D1-F9EB4320AEFC}"/>
              </a:ext>
            </a:extLst>
          </p:cNvPr>
          <p:cNvSpPr txBox="1">
            <a:spLocks/>
          </p:cNvSpPr>
          <p:nvPr/>
        </p:nvSpPr>
        <p:spPr>
          <a:xfrm>
            <a:off x="1138831" y="3941433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0.9300</a:t>
            </a:r>
            <a:r>
              <a:rPr lang="en-GB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 </a:t>
            </a:r>
            <a:endParaRPr lang="tr-TR" kern="0" dirty="0"/>
          </a:p>
        </p:txBody>
      </p:sp>
      <p:sp>
        <p:nvSpPr>
          <p:cNvPr id="7" name="Google Shape;898;p52">
            <a:extLst>
              <a:ext uri="{FF2B5EF4-FFF2-40B4-BE49-F238E27FC236}">
                <a16:creationId xmlns:a16="http://schemas.microsoft.com/office/drawing/2014/main" id="{6614D830-D30E-21D4-A736-1B5742C9D05F}"/>
              </a:ext>
            </a:extLst>
          </p:cNvPr>
          <p:cNvSpPr txBox="1">
            <a:spLocks/>
          </p:cNvSpPr>
          <p:nvPr/>
        </p:nvSpPr>
        <p:spPr>
          <a:xfrm>
            <a:off x="4379131" y="3938961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0.9205 </a:t>
            </a:r>
            <a:r>
              <a:rPr lang="en-GB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 </a:t>
            </a:r>
            <a:endParaRPr lang="tr-TR" kern="0" dirty="0"/>
          </a:p>
        </p:txBody>
      </p:sp>
      <p:sp>
        <p:nvSpPr>
          <p:cNvPr id="8" name="Google Shape;898;p52">
            <a:extLst>
              <a:ext uri="{FF2B5EF4-FFF2-40B4-BE49-F238E27FC236}">
                <a16:creationId xmlns:a16="http://schemas.microsoft.com/office/drawing/2014/main" id="{072ECA39-227A-0AEE-0022-D143673D0B1F}"/>
              </a:ext>
            </a:extLst>
          </p:cNvPr>
          <p:cNvSpPr txBox="1">
            <a:spLocks/>
          </p:cNvSpPr>
          <p:nvPr/>
        </p:nvSpPr>
        <p:spPr>
          <a:xfrm>
            <a:off x="7811617" y="3958074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</a:rPr>
              <a:t>0.9461</a:t>
            </a:r>
            <a:endParaRPr lang="tr-TR" kern="0" dirty="0"/>
          </a:p>
        </p:txBody>
      </p:sp>
    </p:spTree>
    <p:extLst>
      <p:ext uri="{BB962C8B-B14F-4D97-AF65-F5344CB8AC3E}">
        <p14:creationId xmlns:p14="http://schemas.microsoft.com/office/powerpoint/2010/main" val="2941962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sz="3600" dirty="0"/>
              <a:t>THANKS!</a:t>
            </a:r>
            <a:endParaRPr sz="3600"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942400" y="3850600"/>
            <a:ext cx="2614400" cy="7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6400">
                <a:solidFill>
                  <a:schemeClr val="dk2"/>
                </a:solidFill>
              </a:rPr>
              <a:t>___</a:t>
            </a:r>
            <a:endParaRPr sz="64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867" y="3586466"/>
            <a:ext cx="5815132" cy="3271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10838797" y="1654011"/>
            <a:ext cx="1353384" cy="2597731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774;p49">
            <a:extLst>
              <a:ext uri="{FF2B5EF4-FFF2-40B4-BE49-F238E27FC236}">
                <a16:creationId xmlns:a16="http://schemas.microsoft.com/office/drawing/2014/main" id="{F79B0DB3-B507-330B-8C32-9E6D79EAC036}"/>
              </a:ext>
            </a:extLst>
          </p:cNvPr>
          <p:cNvSpPr txBox="1">
            <a:spLocks/>
          </p:cNvSpPr>
          <p:nvPr/>
        </p:nvSpPr>
        <p:spPr>
          <a:xfrm>
            <a:off x="380118" y="3752547"/>
            <a:ext cx="3124200" cy="99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2133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/>
            <a:r>
              <a:rPr lang="tr-TR" kern="0" dirty="0"/>
              <a:t>Recep Batuhan Dikmen</a:t>
            </a:r>
          </a:p>
          <a:p>
            <a:pPr marL="0" indent="0" algn="r"/>
            <a:r>
              <a:rPr lang="tr-TR" kern="0" dirty="0"/>
              <a:t>İrem </a:t>
            </a:r>
            <a:r>
              <a:rPr lang="tr-TR" kern="0" dirty="0" err="1"/>
              <a:t>Akanoğlu</a:t>
            </a:r>
            <a:endParaRPr lang="en-US" kern="0" dirty="0"/>
          </a:p>
          <a:p>
            <a:pPr marL="0" indent="0" algn="r"/>
            <a:endParaRPr lang="en-US" kern="0" dirty="0"/>
          </a:p>
          <a:p>
            <a:pPr marL="0" indent="0" algn="r"/>
            <a:endParaRPr lang="en-US" kern="0" dirty="0"/>
          </a:p>
          <a:p>
            <a:pPr marL="0" indent="0" algn="r"/>
            <a:endParaRPr 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tr-TR" dirty="0"/>
              <a:t>AIM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6531305" y="3178400"/>
            <a:ext cx="5243600" cy="28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The model that we train takes a brain MRI image as input and gives an output to which class this image belongs to. These classes are; glioma, meningioma, pituitary, and no tumor. We have used supervised learning and deep learning CNN (Convolutional neural network). 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721768" y="2286400"/>
            <a:ext cx="8053137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PURPOSE OF THE PROJECT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EXAMPLES OF THE CLASSES</a:t>
            </a:r>
            <a:endParaRPr dirty="0"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tr-TR" dirty="0"/>
              <a:t>Glioma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tr-TR" dirty="0" err="1"/>
              <a:t>Meningioma</a:t>
            </a:r>
            <a:r>
              <a:rPr lang="en" dirty="0"/>
              <a:t>        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3021344" y="4543433"/>
            <a:ext cx="2885200" cy="4756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tr-TR" dirty="0"/>
              <a:t>No </a:t>
            </a:r>
            <a:r>
              <a:rPr lang="tr-TR" dirty="0" err="1"/>
              <a:t>Tumor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6285584" y="4543433"/>
            <a:ext cx="2885200" cy="4756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tr-TR" dirty="0" err="1"/>
              <a:t>Pituitary</a:t>
            </a:r>
            <a:endParaRPr dirty="0"/>
          </a:p>
        </p:txBody>
      </p:sp>
      <p:pic>
        <p:nvPicPr>
          <p:cNvPr id="5" name="Resim 4" descr="karanlık, madalyon içeren bir resim&#10;&#10;Açıklama otomatik olarak oluşturuldu">
            <a:extLst>
              <a:ext uri="{FF2B5EF4-FFF2-40B4-BE49-F238E27FC236}">
                <a16:creationId xmlns:a16="http://schemas.microsoft.com/office/drawing/2014/main" id="{73913EEC-78F1-C904-0D68-2942A47EC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3" y="1424245"/>
            <a:ext cx="2270906" cy="227090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7F34F8C-4C4B-7B96-787D-0404F945E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51" y="1558100"/>
            <a:ext cx="2270906" cy="2270906"/>
          </a:xfrm>
          <a:prstGeom prst="rect">
            <a:avLst/>
          </a:prstGeom>
        </p:spPr>
      </p:pic>
      <p:pic>
        <p:nvPicPr>
          <p:cNvPr id="17" name="Resim 16" descr="omurgasız, siyah, derisi dikenlilerden, karanlık içeren bir resim&#10;&#10;Açıklama otomatik olarak oluşturuldu">
            <a:extLst>
              <a:ext uri="{FF2B5EF4-FFF2-40B4-BE49-F238E27FC236}">
                <a16:creationId xmlns:a16="http://schemas.microsoft.com/office/drawing/2014/main" id="{1CB55E28-22EB-8E83-AD5C-31651A3A7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3" y="4129494"/>
            <a:ext cx="2270906" cy="2270906"/>
          </a:xfrm>
          <a:prstGeom prst="rect">
            <a:avLst/>
          </a:prstGeom>
        </p:spPr>
      </p:pic>
      <p:pic>
        <p:nvPicPr>
          <p:cNvPr id="19" name="Resim 18" descr="kapı tokmağı, madalyon içeren bir resim&#10;&#10;Açıklama otomatik olarak oluşturuldu">
            <a:extLst>
              <a:ext uri="{FF2B5EF4-FFF2-40B4-BE49-F238E27FC236}">
                <a16:creationId xmlns:a16="http://schemas.microsoft.com/office/drawing/2014/main" id="{9C15A399-EA7A-5DB4-CF04-E88B38C61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81" y="4164447"/>
            <a:ext cx="2270906" cy="22709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2682238" y="384485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FLOWCHART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1" y="0"/>
            <a:ext cx="24309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631131" y="6070912"/>
            <a:ext cx="1353376" cy="433595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" name="Resim 9">
            <a:extLst>
              <a:ext uri="{FF2B5EF4-FFF2-40B4-BE49-F238E27FC236}">
                <a16:creationId xmlns:a16="http://schemas.microsoft.com/office/drawing/2014/main" id="{180C8712-EFB0-2EAC-2A50-F5CFB4A5F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82" y="2195142"/>
            <a:ext cx="8309756" cy="295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tr-TR" dirty="0"/>
              <a:t>DATASET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 dirty="0"/>
              <a:t>0</a:t>
            </a:r>
            <a:r>
              <a:rPr lang="tr-TR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4564800" y="1246267"/>
            <a:ext cx="306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r-TR" dirty="0"/>
              <a:t>7023</a:t>
            </a:r>
            <a:endParaRPr dirty="0"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/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instances</a:t>
            </a:r>
            <a:endParaRPr dirty="0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23BD9B0D-23A2-3132-5F86-EAC5B1A8162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412454" y="3537148"/>
            <a:ext cx="3062000" cy="609600"/>
          </a:xfrm>
        </p:spPr>
        <p:txBody>
          <a:bodyPr/>
          <a:lstStyle/>
          <a:p>
            <a:r>
              <a:rPr lang="tr-TR" dirty="0" err="1"/>
              <a:t>Meningioma</a:t>
            </a:r>
            <a:r>
              <a:rPr lang="tr-TR" dirty="0"/>
              <a:t> </a:t>
            </a:r>
          </a:p>
        </p:txBody>
      </p:sp>
      <p:sp>
        <p:nvSpPr>
          <p:cNvPr id="9" name="Başlık 8">
            <a:extLst>
              <a:ext uri="{FF2B5EF4-FFF2-40B4-BE49-F238E27FC236}">
                <a16:creationId xmlns:a16="http://schemas.microsoft.com/office/drawing/2014/main" id="{1760C396-DC7A-89E9-06CC-7142CA4F48CB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412654" y="2819400"/>
            <a:ext cx="3062000" cy="609600"/>
          </a:xfrm>
        </p:spPr>
        <p:txBody>
          <a:bodyPr/>
          <a:lstStyle/>
          <a:p>
            <a:r>
              <a:rPr lang="tr-TR" dirty="0"/>
              <a:t>1645</a:t>
            </a:r>
          </a:p>
        </p:txBody>
      </p:sp>
      <p:sp>
        <p:nvSpPr>
          <p:cNvPr id="11" name="Alt Başlık 6">
            <a:extLst>
              <a:ext uri="{FF2B5EF4-FFF2-40B4-BE49-F238E27FC236}">
                <a16:creationId xmlns:a16="http://schemas.microsoft.com/office/drawing/2014/main" id="{D0CBE931-0A5D-E2E5-0919-65FE0F975DF6}"/>
              </a:ext>
            </a:extLst>
          </p:cNvPr>
          <p:cNvSpPr txBox="1">
            <a:spLocks/>
          </p:cNvSpPr>
          <p:nvPr/>
        </p:nvSpPr>
        <p:spPr>
          <a:xfrm>
            <a:off x="2963815" y="3537148"/>
            <a:ext cx="306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tr-TR" kern="0" dirty="0"/>
              <a:t>Glioma</a:t>
            </a:r>
          </a:p>
        </p:txBody>
      </p:sp>
      <p:sp>
        <p:nvSpPr>
          <p:cNvPr id="12" name="Başlık 8">
            <a:extLst>
              <a:ext uri="{FF2B5EF4-FFF2-40B4-BE49-F238E27FC236}">
                <a16:creationId xmlns:a16="http://schemas.microsoft.com/office/drawing/2014/main" id="{4D190277-CE10-BC8B-4089-10BDAA2C7533}"/>
              </a:ext>
            </a:extLst>
          </p:cNvPr>
          <p:cNvSpPr txBox="1">
            <a:spLocks/>
          </p:cNvSpPr>
          <p:nvPr/>
        </p:nvSpPr>
        <p:spPr>
          <a:xfrm>
            <a:off x="2964015" y="2819400"/>
            <a:ext cx="3062000" cy="6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tr-TR" kern="0"/>
              <a:t>1621</a:t>
            </a:r>
            <a:endParaRPr lang="tr-TR" kern="0" dirty="0"/>
          </a:p>
        </p:txBody>
      </p:sp>
      <p:sp>
        <p:nvSpPr>
          <p:cNvPr id="17" name="Alt Başlık 6">
            <a:extLst>
              <a:ext uri="{FF2B5EF4-FFF2-40B4-BE49-F238E27FC236}">
                <a16:creationId xmlns:a16="http://schemas.microsoft.com/office/drawing/2014/main" id="{7073C92E-4116-CE8D-79D9-BBD1C6D129BA}"/>
              </a:ext>
            </a:extLst>
          </p:cNvPr>
          <p:cNvSpPr txBox="1">
            <a:spLocks/>
          </p:cNvSpPr>
          <p:nvPr/>
        </p:nvSpPr>
        <p:spPr>
          <a:xfrm>
            <a:off x="6412454" y="5218444"/>
            <a:ext cx="306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tr-TR" kern="0" dirty="0" err="1"/>
              <a:t>Pituitary</a:t>
            </a:r>
            <a:r>
              <a:rPr lang="tr-TR" kern="0" dirty="0"/>
              <a:t> </a:t>
            </a:r>
          </a:p>
        </p:txBody>
      </p:sp>
      <p:sp>
        <p:nvSpPr>
          <p:cNvPr id="18" name="Başlık 8">
            <a:extLst>
              <a:ext uri="{FF2B5EF4-FFF2-40B4-BE49-F238E27FC236}">
                <a16:creationId xmlns:a16="http://schemas.microsoft.com/office/drawing/2014/main" id="{D0461DC9-331F-54DC-80DE-94FD0E17D7D7}"/>
              </a:ext>
            </a:extLst>
          </p:cNvPr>
          <p:cNvSpPr txBox="1">
            <a:spLocks/>
          </p:cNvSpPr>
          <p:nvPr/>
        </p:nvSpPr>
        <p:spPr>
          <a:xfrm>
            <a:off x="6412654" y="4500696"/>
            <a:ext cx="3062000" cy="6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tr-TR" kern="0" dirty="0"/>
              <a:t>1757</a:t>
            </a:r>
          </a:p>
        </p:txBody>
      </p:sp>
      <p:sp>
        <p:nvSpPr>
          <p:cNvPr id="19" name="Alt Başlık 6">
            <a:extLst>
              <a:ext uri="{FF2B5EF4-FFF2-40B4-BE49-F238E27FC236}">
                <a16:creationId xmlns:a16="http://schemas.microsoft.com/office/drawing/2014/main" id="{E28037A8-FA2C-640D-BCBF-D0F97A7EDEA7}"/>
              </a:ext>
            </a:extLst>
          </p:cNvPr>
          <p:cNvSpPr txBox="1">
            <a:spLocks/>
          </p:cNvSpPr>
          <p:nvPr/>
        </p:nvSpPr>
        <p:spPr>
          <a:xfrm>
            <a:off x="2963815" y="5218444"/>
            <a:ext cx="306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67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tr-TR" kern="0" dirty="0"/>
              <a:t>No </a:t>
            </a:r>
            <a:r>
              <a:rPr lang="tr-TR" kern="0" dirty="0" err="1"/>
              <a:t>Tumor</a:t>
            </a:r>
            <a:endParaRPr lang="tr-TR" kern="0" dirty="0"/>
          </a:p>
        </p:txBody>
      </p:sp>
      <p:sp>
        <p:nvSpPr>
          <p:cNvPr id="20" name="Başlık 8">
            <a:extLst>
              <a:ext uri="{FF2B5EF4-FFF2-40B4-BE49-F238E27FC236}">
                <a16:creationId xmlns:a16="http://schemas.microsoft.com/office/drawing/2014/main" id="{C7FC77EC-E4BD-C5DF-180B-C733B070BC26}"/>
              </a:ext>
            </a:extLst>
          </p:cNvPr>
          <p:cNvSpPr txBox="1">
            <a:spLocks/>
          </p:cNvSpPr>
          <p:nvPr/>
        </p:nvSpPr>
        <p:spPr>
          <a:xfrm>
            <a:off x="2964015" y="4500696"/>
            <a:ext cx="3062000" cy="6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933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3333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tr-TR" kern="0" dirty="0"/>
              <a:t>2000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2502600" y="5724833"/>
            <a:ext cx="7186800" cy="4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tr-TR" sz="1867" dirty="0" err="1"/>
              <a:t>Numbers</a:t>
            </a:r>
            <a:r>
              <a:rPr lang="tr-TR" sz="1867" dirty="0"/>
              <a:t> of </a:t>
            </a:r>
            <a:r>
              <a:rPr lang="tr-TR" sz="1867" dirty="0" err="1"/>
              <a:t>the</a:t>
            </a:r>
            <a:r>
              <a:rPr lang="tr-TR" sz="1867" dirty="0"/>
              <a:t> </a:t>
            </a:r>
            <a:r>
              <a:rPr lang="tr-TR" sz="1867" dirty="0" err="1"/>
              <a:t>instances</a:t>
            </a:r>
            <a:endParaRPr sz="1867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704000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-TR" dirty="0"/>
              <a:t>DATASET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8986386" y="3829401"/>
            <a:ext cx="3205487" cy="2831700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3" y="171801"/>
            <a:ext cx="3238355" cy="2831700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" name="Grafik 3">
            <a:extLst>
              <a:ext uri="{FF2B5EF4-FFF2-40B4-BE49-F238E27FC236}">
                <a16:creationId xmlns:a16="http://schemas.microsoft.com/office/drawing/2014/main" id="{204318CD-6EC4-9DE3-777A-059D04CB0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457408"/>
              </p:ext>
            </p:extLst>
          </p:nvPr>
        </p:nvGraphicFramePr>
        <p:xfrm>
          <a:off x="2032000" y="1239520"/>
          <a:ext cx="8128000" cy="4485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188</Words>
  <Application>Microsoft Office PowerPoint</Application>
  <PresentationFormat>Geniş ekran</PresentationFormat>
  <Paragraphs>80</Paragraphs>
  <Slides>24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38" baseType="lpstr">
      <vt:lpstr>Anaheim</vt:lpstr>
      <vt:lpstr>Arial</vt:lpstr>
      <vt:lpstr>Barlow</vt:lpstr>
      <vt:lpstr>Barlow Condensed ExtraBold</vt:lpstr>
      <vt:lpstr>Calibri</vt:lpstr>
      <vt:lpstr>Calibri Light</vt:lpstr>
      <vt:lpstr>Fira Code</vt:lpstr>
      <vt:lpstr>Nunito Light</vt:lpstr>
      <vt:lpstr>Overpass Mono</vt:lpstr>
      <vt:lpstr>Raleway SemiBold</vt:lpstr>
      <vt:lpstr>Roboto</vt:lpstr>
      <vt:lpstr>Roboto Condensed Light</vt:lpstr>
      <vt:lpstr>Office Teması</vt:lpstr>
      <vt:lpstr>Programming Lesson by Slidesgo</vt:lpstr>
      <vt:lpstr>Brain Tumor MRI Classifier</vt:lpstr>
      <vt:lpstr>TABLE OF CONTENTS</vt:lpstr>
      <vt:lpstr>AIM</vt:lpstr>
      <vt:lpstr>PURPOSE OF THE PROJECT</vt:lpstr>
      <vt:lpstr>EXAMPLES OF THE CLASSES</vt:lpstr>
      <vt:lpstr>FLOWCHART</vt:lpstr>
      <vt:lpstr>DATASET</vt:lpstr>
      <vt:lpstr>7023</vt:lpstr>
      <vt:lpstr>DATASET</vt:lpstr>
      <vt:lpstr>SPLITTED DATASET</vt:lpstr>
      <vt:lpstr>PREPROCESS AND MODELS</vt:lpstr>
      <vt:lpstr>CODE</vt:lpstr>
      <vt:lpstr>SELECTING THE MODEL</vt:lpstr>
      <vt:lpstr>1st Training</vt:lpstr>
      <vt:lpstr>MODEL 1</vt:lpstr>
      <vt:lpstr>MODEL 2</vt:lpstr>
      <vt:lpstr>MODEL 3</vt:lpstr>
      <vt:lpstr>MODEL 1</vt:lpstr>
      <vt:lpstr>2nd Training</vt:lpstr>
      <vt:lpstr>MODEL 1</vt:lpstr>
      <vt:lpstr>MODEL 2</vt:lpstr>
      <vt:lpstr>MODEL 3</vt:lpstr>
      <vt:lpstr>MODEL 1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MRI Classifier</dc:title>
  <dc:creator>Recep Batuhan DİKMEN</dc:creator>
  <cp:lastModifiedBy>Recep Batuhan DİKMEN</cp:lastModifiedBy>
  <cp:revision>14</cp:revision>
  <dcterms:created xsi:type="dcterms:W3CDTF">2022-12-24T10:45:55Z</dcterms:created>
  <dcterms:modified xsi:type="dcterms:W3CDTF">2023-01-04T10:28:40Z</dcterms:modified>
</cp:coreProperties>
</file>