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2" r:id="rId5"/>
    <p:sldId id="261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9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3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3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2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9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7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0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8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2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3E19A-6062-44DE-ADA8-CC52F413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194" y="2512278"/>
            <a:ext cx="7903612" cy="1521229"/>
          </a:xfrm>
        </p:spPr>
        <p:txBody>
          <a:bodyPr anchor="b">
            <a:normAutofit/>
          </a:bodyPr>
          <a:lstStyle/>
          <a:p>
            <a:r>
              <a:rPr lang="ru-RU" sz="3200" b="1" dirty="0"/>
              <a:t>Интерполяционная стеганография с применением линейной хэш-функции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75C1D-61EB-43DB-91B6-EB8C9D2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задание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C93CA02-4A42-46EB-B506-DB2ECB263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19539"/>
            <a:ext cx="952777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Разработать программу для встраивания и извлечения текста в изображение.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 встраивания: интерполяционный.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Информация шифруется XOR-ключом.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Дополнительно используется линейная хэш-функция для обеспечения устойчивости.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Сравнение вариантов 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 хэшем и без хэша.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Провести сравнительный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стегоанализ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полученных вариантов метода встраивания с помощью реализованного в работе 5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3404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1EDF6-F7E6-41EE-A90F-E8CE057A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2" y="609138"/>
            <a:ext cx="10449097" cy="1256070"/>
          </a:xfrm>
        </p:spPr>
        <p:txBody>
          <a:bodyPr>
            <a:normAutofit/>
          </a:bodyPr>
          <a:lstStyle/>
          <a:p>
            <a:r>
              <a:rPr lang="ru-RU" sz="3600" dirty="0"/>
              <a:t>Способ встраивания (интерполяционный)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BE56CC-D677-4B71-9C61-F229E1CCB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20140" y="2684469"/>
            <a:ext cx="99517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Изображение (оттенки серого) обрабатывается по парам пикселей.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каждый интерполяционный пиксель (среднее между двумя соседними) встраивается 1 бит.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Корректировка значений пикселей для достижения желаемого значения бита.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пиксели: (120, 122) → среднее 121 → 121 % 2 = 1 → бит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если нужно вставить 0 → меняем пары так, чтобы среднее было чётным.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0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BBB07-7852-412B-9072-DAE9D169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встраивания (интерполяция + хэш)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7ED92-7E3A-44BA-821E-2C8CB9AB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9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Алгоритм встраивания:</a:t>
            </a:r>
          </a:p>
          <a:p>
            <a:pPr lvl="1"/>
            <a:r>
              <a:rPr lang="ru-RU" dirty="0"/>
              <a:t>Чтение текста из файла.</a:t>
            </a:r>
          </a:p>
          <a:p>
            <a:pPr lvl="1"/>
            <a:r>
              <a:rPr lang="ru-RU" dirty="0"/>
              <a:t>Преобразование текста в битовую последовательность.</a:t>
            </a:r>
          </a:p>
          <a:p>
            <a:pPr lvl="1"/>
            <a:r>
              <a:rPr lang="ru-RU" dirty="0"/>
              <a:t>Применение XOR с псевдослучайным ключом.</a:t>
            </a:r>
          </a:p>
          <a:p>
            <a:pPr lvl="1"/>
            <a:r>
              <a:rPr lang="ru-RU" dirty="0"/>
              <a:t>Разбиение на блоки по 8 бит.</a:t>
            </a:r>
          </a:p>
          <a:p>
            <a:pPr lvl="1"/>
            <a:r>
              <a:rPr lang="ru-RU" dirty="0"/>
              <a:t>Для каждого блока добавляется хэш, вычисленный по формуле: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l-GR" dirty="0"/>
              <a:t>λ(</a:t>
            </a:r>
            <a:r>
              <a:rPr lang="en-US" dirty="0"/>
              <a:t>x)=</a:t>
            </a:r>
            <a:r>
              <a:rPr lang="en-US" dirty="0" err="1"/>
              <a:t>A⋅x</a:t>
            </a:r>
            <a:r>
              <a:rPr lang="ru-RU" dirty="0"/>
              <a:t> </a:t>
            </a:r>
            <a:r>
              <a:rPr lang="en-US" dirty="0"/>
              <a:t>mod</a:t>
            </a:r>
            <a:r>
              <a:rPr lang="ru-RU" dirty="0"/>
              <a:t> </a:t>
            </a:r>
            <a:r>
              <a:rPr lang="en-US" dirty="0"/>
              <a:t>2,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/>
              <a:t>где A — бинарная матрица размера </a:t>
            </a:r>
            <a:r>
              <a:rPr lang="ru-RU" dirty="0" err="1"/>
              <a:t>m×N</a:t>
            </a:r>
            <a:r>
              <a:rPr lang="en-US" dirty="0"/>
              <a:t>, x </a:t>
            </a:r>
            <a:r>
              <a:rPr lang="ru-RU" dirty="0"/>
              <a:t>∈</a:t>
            </a:r>
            <a:r>
              <a:rPr lang="en-US" dirty="0"/>
              <a:t> {0,1}</a:t>
            </a:r>
            <a:r>
              <a:rPr lang="en-US" baseline="30000" dirty="0"/>
              <a:t>N</a:t>
            </a:r>
          </a:p>
          <a:p>
            <a:pPr lvl="1"/>
            <a:r>
              <a:rPr lang="ru-RU" dirty="0"/>
              <a:t>Встраивание бит с помощью интерполяционного метода: изменение пар пикселей так, чтобы среднее значение соответствовало нужному биту.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383121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D4B32-9725-4864-A0F8-0D23526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функции </a:t>
            </a:r>
            <a:r>
              <a:rPr lang="el-GR" dirty="0"/>
              <a:t>λ: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4D93E-F420-41BA-A140-F0A43385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Смешивающая (</a:t>
            </a:r>
            <a:r>
              <a:rPr lang="en-US" b="1" dirty="0"/>
              <a:t>mixing)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ru-RU" dirty="0"/>
              <a:t>Для всех v∈{0,1}</a:t>
            </a:r>
            <a:r>
              <a:rPr lang="en-US" baseline="30000" dirty="0"/>
              <a:t>m</a:t>
            </a:r>
            <a:r>
              <a:rPr lang="ru-RU" dirty="0"/>
              <a:t> вероятность</a:t>
            </a:r>
            <a:r>
              <a:rPr lang="en-US" dirty="0"/>
              <a:t>: </a:t>
            </a:r>
            <a:r>
              <a:rPr lang="pl-PL" dirty="0"/>
              <a:t>P{λ(w)=v}=2</a:t>
            </a:r>
            <a:r>
              <a:rPr lang="en-US" baseline="30000" dirty="0"/>
              <a:t>-m</a:t>
            </a:r>
            <a:r>
              <a:rPr lang="en-US" dirty="0"/>
              <a:t>, </a:t>
            </a:r>
            <a:r>
              <a:rPr lang="ru-RU" dirty="0"/>
              <a:t>если w∈{0,1}</a:t>
            </a:r>
            <a:r>
              <a:rPr lang="en-US" baseline="30000" dirty="0"/>
              <a:t>N</a:t>
            </a:r>
            <a:r>
              <a:rPr lang="ru-RU" dirty="0"/>
              <a:t> выбирается равновероятно.</a:t>
            </a:r>
            <a:endParaRPr lang="en-US" dirty="0"/>
          </a:p>
          <a:p>
            <a:r>
              <a:rPr lang="ru-RU" b="1" dirty="0"/>
              <a:t>Линейность</a:t>
            </a:r>
            <a:r>
              <a:rPr lang="ru-RU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Для любых </a:t>
            </a:r>
            <a:r>
              <a:rPr lang="en-US" dirty="0" err="1"/>
              <a:t>c,d</a:t>
            </a:r>
            <a:r>
              <a:rPr lang="en-US" dirty="0"/>
              <a:t>∈{0,1}</a:t>
            </a:r>
            <a:r>
              <a:rPr lang="en-US" baseline="30000" dirty="0"/>
              <a:t>N</a:t>
            </a:r>
            <a:r>
              <a:rPr lang="en-US" dirty="0"/>
              <a:t>,    </a:t>
            </a:r>
            <a:r>
              <a:rPr lang="el-GR" dirty="0"/>
              <a:t>λ(</a:t>
            </a:r>
            <a:r>
              <a:rPr lang="en-US" dirty="0" err="1"/>
              <a:t>c⊕d</a:t>
            </a:r>
            <a:r>
              <a:rPr lang="en-US" dirty="0"/>
              <a:t>)=</a:t>
            </a:r>
            <a:r>
              <a:rPr lang="el-GR" dirty="0"/>
              <a:t>λ(</a:t>
            </a:r>
            <a:r>
              <a:rPr lang="en-US" dirty="0"/>
              <a:t>c)⊕</a:t>
            </a:r>
            <a:r>
              <a:rPr lang="el-GR" dirty="0"/>
              <a:t>λ(</a:t>
            </a:r>
            <a:r>
              <a:rPr lang="en-US" dirty="0"/>
              <a:t>d)</a:t>
            </a:r>
          </a:p>
          <a:p>
            <a:pPr marL="457200" lvl="1" indent="0">
              <a:buNone/>
            </a:pPr>
            <a:r>
              <a:rPr lang="ru-RU" dirty="0"/>
              <a:t>Это свойство гарантирует </a:t>
            </a:r>
            <a:r>
              <a:rPr lang="ru-RU" b="1" dirty="0"/>
              <a:t>простую и быструю проверку</a:t>
            </a:r>
            <a:r>
              <a:rPr lang="ru-RU" dirty="0"/>
              <a:t> корректности блока.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2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CB500-D45C-4795-9254-16D5157B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06FBA-B716-4969-92DA-B9CC9E78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Пары пикселей → восстанавливаются биты по интерполяции.</a:t>
            </a:r>
            <a:endParaRPr lang="en-US" dirty="0"/>
          </a:p>
          <a:p>
            <a:r>
              <a:rPr lang="ru-RU" dirty="0"/>
              <a:t>Для варианта с хэшем: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Делим на блоки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Проверяем корректность блока по хэшу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Только корректные блоки идут в расшифровку</a:t>
            </a:r>
            <a:endParaRPr lang="en-US" dirty="0"/>
          </a:p>
          <a:p>
            <a:r>
              <a:rPr lang="ru-RU" dirty="0"/>
              <a:t>Преимущество: устойчивость к искажениям и ошибкам</a:t>
            </a:r>
          </a:p>
        </p:txBody>
      </p:sp>
    </p:spTree>
    <p:extLst>
      <p:ext uri="{BB962C8B-B14F-4D97-AF65-F5344CB8AC3E}">
        <p14:creationId xmlns:p14="http://schemas.microsoft.com/office/powerpoint/2010/main" val="143573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A900F-8DF9-46AC-B7DF-3F71412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74624-0DAD-4257-BFF4-31EC7CC9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Изображение</a:t>
            </a:r>
            <a:r>
              <a:rPr lang="ru-RU" dirty="0"/>
              <a:t>: 512×512 = 262144 пикселя</a:t>
            </a:r>
            <a:endParaRPr lang="en-US" dirty="0"/>
          </a:p>
          <a:p>
            <a:r>
              <a:rPr lang="ru-RU" dirty="0"/>
              <a:t>Можно встроить:</a:t>
            </a:r>
            <a:endParaRPr lang="en-US" dirty="0"/>
          </a:p>
          <a:p>
            <a:pPr lvl="1"/>
            <a:r>
              <a:rPr lang="ru-RU" dirty="0"/>
              <a:t>До 131072 бит (≈ половина пар) в идеале</a:t>
            </a:r>
            <a:endParaRPr lang="en-US" dirty="0"/>
          </a:p>
          <a:p>
            <a:r>
              <a:rPr lang="ru-RU" dirty="0"/>
              <a:t>Фактические результаты:</a:t>
            </a:r>
            <a:endParaRPr lang="en-US" dirty="0"/>
          </a:p>
          <a:p>
            <a:pPr lvl="1"/>
            <a:r>
              <a:rPr lang="ru-RU" dirty="0"/>
              <a:t>📊 Вместимость </a:t>
            </a:r>
            <a:r>
              <a:rPr lang="ru-RU" b="1" dirty="0"/>
              <a:t>без хэша</a:t>
            </a:r>
            <a:r>
              <a:rPr lang="ru-RU" dirty="0"/>
              <a:t>: </a:t>
            </a:r>
            <a:r>
              <a:rPr lang="ru-RU" b="1" dirty="0"/>
              <a:t>131040 бит</a:t>
            </a:r>
            <a:endParaRPr lang="en-US" b="1" dirty="0"/>
          </a:p>
          <a:p>
            <a:pPr lvl="1"/>
            <a:r>
              <a:rPr lang="ru-RU" dirty="0"/>
              <a:t>📊 Вместимость </a:t>
            </a:r>
            <a:r>
              <a:rPr lang="ru-RU" b="1" dirty="0"/>
              <a:t>с хэшем</a:t>
            </a:r>
            <a:r>
              <a:rPr lang="ru-RU" dirty="0"/>
              <a:t>: </a:t>
            </a:r>
            <a:r>
              <a:rPr lang="ru-RU" b="1" dirty="0"/>
              <a:t>87360 бит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Причина уменьшения: на каждый блок из 8 бит добавляется 4 бита хэша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(33% потерь).</a:t>
            </a:r>
          </a:p>
        </p:txBody>
      </p:sp>
    </p:spTree>
    <p:extLst>
      <p:ext uri="{BB962C8B-B14F-4D97-AF65-F5344CB8AC3E}">
        <p14:creationId xmlns:p14="http://schemas.microsoft.com/office/powerpoint/2010/main" val="182503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EA0E-05AD-483D-9779-38D26510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778003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C</a:t>
            </a:r>
            <a:r>
              <a:rPr lang="ru-RU" sz="2800" b="0" i="0" dirty="0" err="1">
                <a:solidFill>
                  <a:srgbClr val="212529"/>
                </a:solidFill>
                <a:effectLst/>
                <a:latin typeface="Garamond (Заголовки)"/>
              </a:rPr>
              <a:t>тегоанализ</a:t>
            </a:r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 полученных вариантов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DC399-EB75-45BD-89E9-7F3AE141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551720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/>
              <a:t>Результаты для контейнера, в который сообщение встраивалось </a:t>
            </a:r>
            <a:r>
              <a:rPr lang="ru-RU" sz="1900" b="1" dirty="0"/>
              <a:t>без хэша</a:t>
            </a:r>
            <a:endParaRPr lang="ru-RU" b="1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70E59BE-05B0-467D-B78E-920071AD5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09" y="1406690"/>
            <a:ext cx="4715350" cy="3486287"/>
          </a:xfrm>
        </p:spPr>
      </p:pic>
      <p:sp>
        <p:nvSpPr>
          <p:cNvPr id="15" name="Текст 3">
            <a:extLst>
              <a:ext uri="{FF2B5EF4-FFF2-40B4-BE49-F238E27FC236}">
                <a16:creationId xmlns:a16="http://schemas.microsoft.com/office/drawing/2014/main" id="{33C7BD3D-273F-48D4-BCCB-B2B53FD6C02D}"/>
              </a:ext>
            </a:extLst>
          </p:cNvPr>
          <p:cNvSpPr txBox="1">
            <a:spLocks/>
          </p:cNvSpPr>
          <p:nvPr/>
        </p:nvSpPr>
        <p:spPr>
          <a:xfrm>
            <a:off x="5618523" y="4892977"/>
            <a:ext cx="511612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Все методы обнаружили сообщение.</a:t>
            </a:r>
          </a:p>
        </p:txBody>
      </p:sp>
      <p:graphicFrame>
        <p:nvGraphicFramePr>
          <p:cNvPr id="20" name="Таблица 11">
            <a:extLst>
              <a:ext uri="{FF2B5EF4-FFF2-40B4-BE49-F238E27FC236}">
                <a16:creationId xmlns:a16="http://schemas.microsoft.com/office/drawing/2014/main" id="{F7BCE92C-23B0-4A12-A09D-3BC9328D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17815"/>
              </p:ext>
            </p:extLst>
          </p:nvPr>
        </p:nvGraphicFramePr>
        <p:xfrm>
          <a:off x="995773" y="3612728"/>
          <a:ext cx="4482891" cy="226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97">
                  <a:extLst>
                    <a:ext uri="{9D8B030D-6E8A-4147-A177-3AD203B41FA5}">
                      <a16:colId xmlns:a16="http://schemas.microsoft.com/office/drawing/2014/main" val="202104565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3833051073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793936017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1598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Отклонение от 0.5 → есть скрытые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8644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Значительное изменение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17830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Нерегулярность распределения </a:t>
                      </a:r>
                      <a:r>
                        <a:rPr lang="en-US" sz="1200" dirty="0"/>
                        <a:t>LSB-</a:t>
                      </a:r>
                      <a:r>
                        <a:rPr lang="ru-RU" sz="1200" dirty="0"/>
                        <a:t>битов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8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0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EA0E-05AD-483D-9779-38D26510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778003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C</a:t>
            </a:r>
            <a:r>
              <a:rPr lang="ru-RU" sz="2800" b="0" i="0" dirty="0" err="1">
                <a:solidFill>
                  <a:srgbClr val="212529"/>
                </a:solidFill>
                <a:effectLst/>
                <a:latin typeface="Garamond (Заголовки)"/>
              </a:rPr>
              <a:t>тегоанализ</a:t>
            </a:r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 полученных вариантов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DC399-EB75-45BD-89E9-7F3AE141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46859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Результаты для контейнера, в который сообщение встраивалось </a:t>
            </a:r>
            <a:r>
              <a:rPr lang="ru-RU" b="1" dirty="0"/>
              <a:t>с хэшем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C2131F-354E-42D2-9FC5-A7BA4A28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939" y="1418584"/>
            <a:ext cx="4742758" cy="3485926"/>
          </a:xfrm>
        </p:spPr>
      </p:pic>
      <p:sp>
        <p:nvSpPr>
          <p:cNvPr id="9" name="Текст 3">
            <a:extLst>
              <a:ext uri="{FF2B5EF4-FFF2-40B4-BE49-F238E27FC236}">
                <a16:creationId xmlns:a16="http://schemas.microsoft.com/office/drawing/2014/main" id="{844B2E3F-808D-4023-92DD-B9372939BDDC}"/>
              </a:ext>
            </a:extLst>
          </p:cNvPr>
          <p:cNvSpPr txBox="1">
            <a:spLocks/>
          </p:cNvSpPr>
          <p:nvPr/>
        </p:nvSpPr>
        <p:spPr>
          <a:xfrm>
            <a:off x="5782067" y="4924028"/>
            <a:ext cx="511612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Все методы обнаружили сообщение.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F1BA4FA4-0EA3-4E21-98AA-AB85BCD4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80211"/>
              </p:ext>
            </p:extLst>
          </p:nvPr>
        </p:nvGraphicFramePr>
        <p:xfrm>
          <a:off x="1020711" y="3612728"/>
          <a:ext cx="4482891" cy="226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97">
                  <a:extLst>
                    <a:ext uri="{9D8B030D-6E8A-4147-A177-3AD203B41FA5}">
                      <a16:colId xmlns:a16="http://schemas.microsoft.com/office/drawing/2014/main" val="202104565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3833051073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793936017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1598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Отклонение от 0.5 → есть скрытые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8644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Значительное изменение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17830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Нерегулярность распределения </a:t>
                      </a:r>
                      <a:r>
                        <a:rPr lang="en-US" sz="1200" dirty="0"/>
                        <a:t>LSB-</a:t>
                      </a:r>
                      <a:r>
                        <a:rPr lang="ru-RU" sz="1200" dirty="0"/>
                        <a:t>битов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8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4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226</TotalTime>
  <Words>482</Words>
  <Application>Microsoft Office PowerPoint</Application>
  <PresentationFormat>Широкоэкранный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Garamond</vt:lpstr>
      <vt:lpstr>Garamond (Заголовки)</vt:lpstr>
      <vt:lpstr>Натуральные материалы</vt:lpstr>
      <vt:lpstr>Интерполяционная стеганография с применением линейной хэш-функции</vt:lpstr>
      <vt:lpstr>Общее задание</vt:lpstr>
      <vt:lpstr>Способ встраивания (интерполяционный)</vt:lpstr>
      <vt:lpstr>Метод встраивания (интерполяция + хэш)</vt:lpstr>
      <vt:lpstr>Свойства функции λ:</vt:lpstr>
      <vt:lpstr>Извлечение информации</vt:lpstr>
      <vt:lpstr>Результаты эксперимента</vt:lpstr>
      <vt:lpstr> Cтегоанализ полученных вариантов</vt:lpstr>
      <vt:lpstr> Cтегоанализ полученных вариантов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Свойства хеш-функций:  Смешивание и Линейность</dc:title>
  <dc:creator>Pavel Shevelkov</dc:creator>
  <cp:lastModifiedBy>Pavel Shevelkov</cp:lastModifiedBy>
  <cp:revision>10</cp:revision>
  <dcterms:created xsi:type="dcterms:W3CDTF">2025-05-28T14:51:11Z</dcterms:created>
  <dcterms:modified xsi:type="dcterms:W3CDTF">2025-05-28T18:39:30Z</dcterms:modified>
</cp:coreProperties>
</file>