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8" r:id="rId1"/>
  </p:sldMasterIdLst>
  <p:notesMasterIdLst>
    <p:notesMasterId r:id="rId33"/>
  </p:notesMasterIdLst>
  <p:sldIdLst>
    <p:sldId id="294" r:id="rId2"/>
    <p:sldId id="295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5" r:id="rId30"/>
    <p:sldId id="326" r:id="rId31"/>
    <p:sldId id="32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9FBA0B4-D6EC-49C7-8297-F80A4CF8C995}">
          <p14:sldIdLst>
            <p14:sldId id="294"/>
            <p14:sldId id="295"/>
          </p14:sldIdLst>
        </p14:section>
        <p14:section name="Untitled Section" id="{C77CF54C-6380-4D31-928E-224B137C5296}">
          <p14:sldIdLst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5"/>
            <p14:sldId id="326"/>
            <p14:sldId id="327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6D00"/>
    <a:srgbClr val="E24514"/>
    <a:srgbClr val="ED7D31"/>
    <a:srgbClr val="F3C900"/>
    <a:srgbClr val="919191"/>
    <a:srgbClr val="505050"/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0920" autoAdjust="0"/>
  </p:normalViewPr>
  <p:slideViewPr>
    <p:cSldViewPr snapToGrid="0">
      <p:cViewPr varScale="1">
        <p:scale>
          <a:sx n="61" d="100"/>
          <a:sy n="61" d="100"/>
        </p:scale>
        <p:origin x="1522" y="53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1DC4B-FEA3-4547-9387-CB83F905D7D0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7550D-C8E8-46BD-98B2-4DF3BEC9A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6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52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54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58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170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001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353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439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972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109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20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88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82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42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12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36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54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27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85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484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591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853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681645"/>
      </p:ext>
    </p:extLst>
  </p:cSld>
  <p:clrMapOvr>
    <a:masterClrMapping/>
  </p:clrMapOvr>
  <p:transition spd="slow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4566108"/>
      </p:ext>
    </p:extLst>
  </p:cSld>
  <p:clrMapOvr>
    <a:masterClrMapping/>
  </p:clrMapOvr>
  <p:transition spd="slow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3814019"/>
      </p:ext>
    </p:extLst>
  </p:cSld>
  <p:clrMapOvr>
    <a:masterClrMapping/>
  </p:clrMapOvr>
  <p:transition spd="slow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823066" y="-17245"/>
            <a:ext cx="8368937" cy="1175310"/>
          </a:xfrm>
          <a:prstGeom prst="rect">
            <a:avLst/>
          </a:prstGeom>
          <a:solidFill>
            <a:srgbClr val="505050"/>
          </a:solidFill>
          <a:ln>
            <a:solidFill>
              <a:srgbClr val="91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MAGIC CODE INSTITUTE</a:t>
            </a:r>
          </a:p>
        </p:txBody>
      </p:sp>
      <p:sp>
        <p:nvSpPr>
          <p:cNvPr id="9" name="Isosceles Triangle 8"/>
          <p:cNvSpPr/>
          <p:nvPr userDrawn="1"/>
        </p:nvSpPr>
        <p:spPr>
          <a:xfrm rot="5400000">
            <a:off x="3003677" y="6835"/>
            <a:ext cx="2099666" cy="104578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-12889"/>
            <a:ext cx="2534194" cy="1175310"/>
          </a:xfrm>
          <a:prstGeom prst="rect">
            <a:avLst/>
          </a:prstGeom>
          <a:solidFill>
            <a:srgbClr val="F3C900"/>
          </a:solidFill>
          <a:ln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3C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Isosceles Triangle 10"/>
          <p:cNvSpPr/>
          <p:nvPr userDrawn="1"/>
        </p:nvSpPr>
        <p:spPr>
          <a:xfrm rot="16200000">
            <a:off x="1334247" y="47086"/>
            <a:ext cx="2099668" cy="104578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3830623" y="6400800"/>
            <a:ext cx="8364586" cy="462270"/>
          </a:xfrm>
          <a:prstGeom prst="rect">
            <a:avLst/>
          </a:prstGeom>
          <a:solidFill>
            <a:srgbClr val="505050"/>
          </a:solidFill>
          <a:ln>
            <a:solidFill>
              <a:srgbClr val="91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latin typeface="Arial" panose="020B0604020202020204" pitchFamily="34" charset="0"/>
              <a:ea typeface="Cambria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3" y="6405870"/>
            <a:ext cx="3722911" cy="452130"/>
          </a:xfrm>
          <a:prstGeom prst="rect">
            <a:avLst/>
          </a:prstGeom>
          <a:solidFill>
            <a:srgbClr val="F3C9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dirty="0">
                <a:latin typeface="Arial" panose="020B0604020202020204" pitchFamily="34" charset="0"/>
                <a:ea typeface="Cambria" charset="0"/>
                <a:cs typeface="Arial" panose="020B0604020202020204" pitchFamily="34" charset="0"/>
              </a:rPr>
              <a:t>Facebook.com/</a:t>
            </a:r>
            <a:r>
              <a:rPr lang="en-US" sz="1400" b="1" dirty="0" err="1">
                <a:latin typeface="Arial" panose="020B0604020202020204" pitchFamily="34" charset="0"/>
                <a:ea typeface="Cambria" charset="0"/>
                <a:cs typeface="Arial" panose="020B0604020202020204" pitchFamily="34" charset="0"/>
              </a:rPr>
              <a:t>MagicCodeInstitue</a:t>
            </a:r>
            <a:r>
              <a:rPr lang="en-US" sz="1400" b="1" dirty="0">
                <a:latin typeface="Arial" panose="020B0604020202020204" pitchFamily="34" charset="0"/>
                <a:ea typeface="Cambria" charset="0"/>
                <a:cs typeface="Arial" panose="020B0604020202020204" pitchFamily="34" charset="0"/>
              </a:rPr>
              <a:t>/</a:t>
            </a:r>
            <a:r>
              <a:rPr lang="vi-VN" sz="1400" b="1" dirty="0">
                <a:latin typeface="Arial" panose="020B0604020202020204" pitchFamily="34" charset="0"/>
                <a:ea typeface="Cambria" charset="0"/>
                <a:cs typeface="Arial" panose="020B0604020202020204" pitchFamily="34" charset="0"/>
              </a:rPr>
              <a:t> </a:t>
            </a:r>
            <a:endParaRPr lang="en-US" sz="1400" b="1" dirty="0">
              <a:latin typeface="Arial" panose="020B0604020202020204" pitchFamily="34" charset="0"/>
              <a:ea typeface="Cambria" charset="0"/>
              <a:cs typeface="Arial" panose="020B0604020202020204" pitchFamily="34" charset="0"/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6200000">
            <a:off x="1652198" y="271182"/>
            <a:ext cx="1196788" cy="593332"/>
          </a:xfrm>
          <a:prstGeom prst="triangle">
            <a:avLst/>
          </a:prstGeom>
          <a:solidFill>
            <a:srgbClr val="505050"/>
          </a:solidFill>
          <a:ln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1843787" y="279889"/>
            <a:ext cx="1196788" cy="59333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3528895" y="233063"/>
            <a:ext cx="1196788" cy="593332"/>
          </a:xfrm>
          <a:prstGeom prst="triangle">
            <a:avLst/>
          </a:prstGeom>
          <a:solidFill>
            <a:srgbClr val="F3C9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Isosceles Triangle 16"/>
          <p:cNvSpPr/>
          <p:nvPr userDrawn="1"/>
        </p:nvSpPr>
        <p:spPr>
          <a:xfrm rot="5400000">
            <a:off x="3375829" y="240427"/>
            <a:ext cx="1196788" cy="59333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2547257" y="169128"/>
            <a:ext cx="128887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>
                <a:solidFill>
                  <a:srgbClr val="F3C9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MCI</a:t>
            </a:r>
          </a:p>
        </p:txBody>
      </p:sp>
      <p:sp>
        <p:nvSpPr>
          <p:cNvPr id="22" name="SectionNumber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830623" y="6445588"/>
            <a:ext cx="2925777" cy="449702"/>
          </a:xfrm>
        </p:spPr>
        <p:txBody>
          <a:bodyPr lIns="0" tIns="72000" rIns="0" bIns="72000">
            <a:noAutofit/>
          </a:bodyPr>
          <a:lstStyle>
            <a:lvl1pPr marL="0" indent="0"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1" kern="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2pPr>
            <a:lvl3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3pPr>
            <a:lvl4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4pPr>
            <a:lvl5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5pPr>
            <a:lvl6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6pPr>
            <a:lvl7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7pPr>
            <a:lvl8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8pPr>
            <a:lvl9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9pPr>
          </a:lstStyle>
          <a:p>
            <a:pPr lvl="0"/>
            <a:r>
              <a:rPr lang="en-US" dirty="0"/>
              <a:t>Teacher’s name &amp; phone number</a:t>
            </a:r>
            <a:endParaRPr dirty="0"/>
          </a:p>
        </p:txBody>
      </p:sp>
      <p:sp>
        <p:nvSpPr>
          <p:cNvPr id="29" name="TextBox 28"/>
          <p:cNvSpPr txBox="1"/>
          <p:nvPr userDrawn="1"/>
        </p:nvSpPr>
        <p:spPr>
          <a:xfrm>
            <a:off x="5293511" y="2751632"/>
            <a:ext cx="4880392" cy="115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44" name="Picture 20" descr="Embedding Power BI in your website | Lucid Insights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257" y="1902586"/>
            <a:ext cx="6972300" cy="356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191844"/>
      </p:ext>
    </p:extLst>
  </p:cSld>
  <p:clrMapOvr>
    <a:masterClrMapping/>
  </p:clrMapOvr>
  <p:transition spd="slow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823063" y="-12889"/>
            <a:ext cx="8368937" cy="1175310"/>
          </a:xfrm>
          <a:prstGeom prst="rect">
            <a:avLst/>
          </a:prstGeom>
          <a:solidFill>
            <a:srgbClr val="505050"/>
          </a:solidFill>
          <a:ln>
            <a:solidFill>
              <a:srgbClr val="91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MAGIC CODE INSTITUTE</a:t>
            </a:r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3003677" y="6835"/>
            <a:ext cx="2099666" cy="104578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-12889"/>
            <a:ext cx="2534194" cy="1175310"/>
          </a:xfrm>
          <a:prstGeom prst="rect">
            <a:avLst/>
          </a:prstGeom>
          <a:solidFill>
            <a:srgbClr val="F3C900"/>
          </a:solidFill>
          <a:ln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3C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Isosceles Triangle 9"/>
          <p:cNvSpPr/>
          <p:nvPr userDrawn="1"/>
        </p:nvSpPr>
        <p:spPr>
          <a:xfrm rot="16200000">
            <a:off x="1334247" y="47086"/>
            <a:ext cx="2099668" cy="104578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6200000">
            <a:off x="1652198" y="271182"/>
            <a:ext cx="1196788" cy="593332"/>
          </a:xfrm>
          <a:prstGeom prst="triangle">
            <a:avLst/>
          </a:prstGeom>
          <a:solidFill>
            <a:srgbClr val="505050"/>
          </a:solidFill>
          <a:ln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1843787" y="279889"/>
            <a:ext cx="1196788" cy="59333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2547257" y="169128"/>
            <a:ext cx="128887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>
                <a:solidFill>
                  <a:srgbClr val="F3C9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MCI</a:t>
            </a:r>
          </a:p>
        </p:txBody>
      </p:sp>
      <p:sp>
        <p:nvSpPr>
          <p:cNvPr id="19" name="SectionTitle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659746" y="3095259"/>
            <a:ext cx="6106679" cy="914848"/>
          </a:xfr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44000" tIns="72000" rIns="0" bIns="72000" numCol="1" anchor="t" anchorCtr="0" compatLnSpc="1">
            <a:prstTxWarp prst="textNoShape">
              <a:avLst/>
            </a:prstTxWarp>
            <a:spAutoFit/>
          </a:bodyPr>
          <a:lstStyle>
            <a:lvl1pPr marL="0" indent="0" algn="l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500" kern="0" baseline="0" dirty="0" smtClean="0">
                <a:solidFill>
                  <a:srgbClr val="50505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500" kern="0" baseline="0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800">
                <a:latin typeface="+mj-lt"/>
                <a:ea typeface="+mj-ea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800">
                <a:latin typeface="+mj-lt"/>
                <a:ea typeface="+mj-ea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800">
                <a:latin typeface="+mj-lt"/>
                <a:ea typeface="+mj-ea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800">
                <a:latin typeface="+mj-lt"/>
                <a:ea typeface="+mj-ea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800">
                <a:latin typeface="+mj-lt"/>
                <a:ea typeface="+mj-ea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800">
                <a:latin typeface="+mj-lt"/>
                <a:ea typeface="+mj-ea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800">
                <a:latin typeface="+mj-lt"/>
                <a:ea typeface="+mj-ea"/>
              </a:defRPr>
            </a:lvl9pPr>
          </a:lstStyle>
          <a:p>
            <a:pPr lvl="0"/>
            <a:r>
              <a:rPr dirty="0"/>
              <a:t>Click to add section title</a:t>
            </a:r>
          </a:p>
          <a:p>
            <a:pPr lvl="1"/>
            <a:r>
              <a:rPr noProof="0" dirty="0"/>
              <a:t>Click to add section subtitle</a:t>
            </a:r>
          </a:p>
        </p:txBody>
      </p:sp>
      <p:sp>
        <p:nvSpPr>
          <p:cNvPr id="20" name="SectionNumber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082800" y="3095260"/>
            <a:ext cx="2422179" cy="1007181"/>
          </a:xfrm>
        </p:spPr>
        <p:txBody>
          <a:bodyPr lIns="0" tIns="72000" rIns="0" bIns="72000">
            <a:normAutofit/>
          </a:bodyPr>
          <a:lstStyle>
            <a:lvl1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500" kern="0" baseline="0">
                <a:solidFill>
                  <a:srgbClr val="F3C9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2pPr>
            <a:lvl3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3pPr>
            <a:lvl4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4pPr>
            <a:lvl5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5pPr>
            <a:lvl6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6pPr>
            <a:lvl7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7pPr>
            <a:lvl8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8pPr>
            <a:lvl9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9pPr>
          </a:lstStyle>
          <a:p>
            <a:pPr lvl="0"/>
            <a:r>
              <a:rPr dirty="0"/>
              <a:t>Section #</a:t>
            </a:r>
          </a:p>
        </p:txBody>
      </p:sp>
      <p:sp>
        <p:nvSpPr>
          <p:cNvPr id="24" name="Isosceles Triangle 23"/>
          <p:cNvSpPr/>
          <p:nvPr userDrawn="1"/>
        </p:nvSpPr>
        <p:spPr>
          <a:xfrm rot="5400000">
            <a:off x="3528895" y="233063"/>
            <a:ext cx="1196788" cy="593332"/>
          </a:xfrm>
          <a:prstGeom prst="triangle">
            <a:avLst/>
          </a:prstGeom>
          <a:solidFill>
            <a:srgbClr val="F3C9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Isosceles Triangle 24"/>
          <p:cNvSpPr/>
          <p:nvPr userDrawn="1"/>
        </p:nvSpPr>
        <p:spPr>
          <a:xfrm rot="5400000">
            <a:off x="3375829" y="240427"/>
            <a:ext cx="1196788" cy="59333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728096"/>
      </p:ext>
    </p:extLst>
  </p:cSld>
  <p:clrMapOvr>
    <a:masterClrMapping/>
  </p:clrMapOvr>
  <p:transition spd="slow"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37400" y="919692"/>
            <a:ext cx="4614334" cy="4873625"/>
          </a:xfrm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96287" cy="6858000"/>
          </a:xfrm>
          <a:prstGeom prst="rect">
            <a:avLst/>
          </a:prstGeom>
          <a:solidFill>
            <a:srgbClr val="F3C900"/>
          </a:solidFill>
          <a:ln>
            <a:solidFill>
              <a:srgbClr val="F3C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3C900"/>
              </a:solidFill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543716" y="567891"/>
            <a:ext cx="967450" cy="956804"/>
          </a:xfrm>
          <a:prstGeom prst="ellipse">
            <a:avLst/>
          </a:prstGeom>
          <a:solidFill>
            <a:srgbClr val="919191"/>
          </a:solidFill>
          <a:ln>
            <a:solidFill>
              <a:srgbClr val="91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 b="1" dirty="0"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0"/>
          </p:nvPr>
        </p:nvSpPr>
        <p:spPr>
          <a:xfrm>
            <a:off x="1700727" y="919692"/>
            <a:ext cx="4979473" cy="4873625"/>
          </a:xfrm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3" y="6215796"/>
            <a:ext cx="866739" cy="498778"/>
          </a:xfrm>
          <a:prstGeom prst="rect">
            <a:avLst/>
          </a:prstGeom>
        </p:spPr>
      </p:pic>
      <p:sp>
        <p:nvSpPr>
          <p:cNvPr id="15" name="SectionNumber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839841" y="755702"/>
            <a:ext cx="439187" cy="528108"/>
          </a:xfrm>
        </p:spPr>
        <p:txBody>
          <a:bodyPr lIns="0" tIns="72000" rIns="0" bIns="72000">
            <a:normAutofit/>
          </a:bodyPr>
          <a:lstStyle>
            <a:lvl1pPr mar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500" b="1" kern="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2pPr>
            <a:lvl3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3pPr>
            <a:lvl4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4pPr>
            <a:lvl5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5pPr>
            <a:lvl6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6pPr>
            <a:lvl7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7pPr>
            <a:lvl8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8pPr>
            <a:lvl9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9pPr>
          </a:lstStyle>
          <a:p>
            <a:pPr lvl="0"/>
            <a:r>
              <a:rPr lang="en-US" dirty="0"/>
              <a:t>#</a:t>
            </a:r>
            <a:endParaRPr dirty="0"/>
          </a:p>
        </p:txBody>
      </p:sp>
      <p:sp>
        <p:nvSpPr>
          <p:cNvPr id="16" name="SectionNumber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578045" y="3120070"/>
            <a:ext cx="4152374" cy="617860"/>
          </a:xfrm>
        </p:spPr>
        <p:txBody>
          <a:bodyPr lIns="0" tIns="72000" rIns="0" bIns="72000">
            <a:normAutofit/>
          </a:bodyPr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sz="2500" b="1" kern="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2pPr>
            <a:lvl3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3pPr>
            <a:lvl4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4pPr>
            <a:lvl5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5pPr>
            <a:lvl6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6pPr>
            <a:lvl7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7pPr>
            <a:lvl8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8pPr>
            <a:lvl9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section title</a:t>
            </a:r>
          </a:p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9895943"/>
      </p:ext>
    </p:extLst>
  </p:cSld>
  <p:clrMapOvr>
    <a:masterClrMapping/>
  </p:clrMapOvr>
  <p:transition spd="slow">
    <p:push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823066" y="-17245"/>
            <a:ext cx="8368937" cy="1175310"/>
          </a:xfrm>
          <a:prstGeom prst="rect">
            <a:avLst/>
          </a:prstGeom>
          <a:solidFill>
            <a:srgbClr val="505050"/>
          </a:solidFill>
          <a:ln>
            <a:solidFill>
              <a:srgbClr val="91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MAGIC CODE INSTITUTE</a:t>
            </a:r>
          </a:p>
        </p:txBody>
      </p:sp>
      <p:sp>
        <p:nvSpPr>
          <p:cNvPr id="8" name="Isosceles Triangle 7"/>
          <p:cNvSpPr/>
          <p:nvPr userDrawn="1"/>
        </p:nvSpPr>
        <p:spPr>
          <a:xfrm rot="5400000">
            <a:off x="3010576" y="38649"/>
            <a:ext cx="2099666" cy="104578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-12889"/>
            <a:ext cx="2534194" cy="1175310"/>
          </a:xfrm>
          <a:prstGeom prst="rect">
            <a:avLst/>
          </a:prstGeom>
          <a:solidFill>
            <a:srgbClr val="F3C900"/>
          </a:solidFill>
          <a:ln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3C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Isosceles Triangle 9"/>
          <p:cNvSpPr/>
          <p:nvPr userDrawn="1"/>
        </p:nvSpPr>
        <p:spPr>
          <a:xfrm rot="16200000">
            <a:off x="1334247" y="47086"/>
            <a:ext cx="2099668" cy="104578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3830623" y="6400800"/>
            <a:ext cx="8364586" cy="462270"/>
          </a:xfrm>
          <a:prstGeom prst="rect">
            <a:avLst/>
          </a:prstGeom>
          <a:solidFill>
            <a:srgbClr val="505050"/>
          </a:solidFill>
          <a:ln>
            <a:solidFill>
              <a:srgbClr val="91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latin typeface="Arial" panose="020B0604020202020204" pitchFamily="34" charset="0"/>
              <a:ea typeface="Cambria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3" y="6405870"/>
            <a:ext cx="3722911" cy="452130"/>
          </a:xfrm>
          <a:prstGeom prst="rect">
            <a:avLst/>
          </a:prstGeom>
          <a:solidFill>
            <a:srgbClr val="F3C9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dirty="0">
                <a:latin typeface="Arial" panose="020B0604020202020204" pitchFamily="34" charset="0"/>
                <a:ea typeface="Cambria" charset="0"/>
                <a:cs typeface="Arial" panose="020B0604020202020204" pitchFamily="34" charset="0"/>
              </a:rPr>
              <a:t>Facebook.com/</a:t>
            </a:r>
            <a:r>
              <a:rPr lang="en-US" sz="1400" b="1" dirty="0" err="1">
                <a:latin typeface="Arial" panose="020B0604020202020204" pitchFamily="34" charset="0"/>
                <a:ea typeface="Cambria" charset="0"/>
                <a:cs typeface="Arial" panose="020B0604020202020204" pitchFamily="34" charset="0"/>
              </a:rPr>
              <a:t>MagicCodeInstitue</a:t>
            </a:r>
            <a:r>
              <a:rPr lang="en-US" sz="1400" b="1" dirty="0">
                <a:latin typeface="Arial" panose="020B0604020202020204" pitchFamily="34" charset="0"/>
                <a:ea typeface="Cambria" charset="0"/>
                <a:cs typeface="Arial" panose="020B0604020202020204" pitchFamily="34" charset="0"/>
              </a:rPr>
              <a:t>/</a:t>
            </a:r>
            <a:r>
              <a:rPr lang="vi-VN" sz="1400" b="1" dirty="0">
                <a:latin typeface="Arial" panose="020B0604020202020204" pitchFamily="34" charset="0"/>
                <a:ea typeface="Cambria" charset="0"/>
                <a:cs typeface="Arial" panose="020B0604020202020204" pitchFamily="34" charset="0"/>
              </a:rPr>
              <a:t> </a:t>
            </a:r>
            <a:endParaRPr lang="en-US" sz="1400" b="1" dirty="0">
              <a:latin typeface="Arial" panose="020B0604020202020204" pitchFamily="34" charset="0"/>
              <a:ea typeface="Cambria" charset="0"/>
              <a:cs typeface="Arial" panose="020B0604020202020204" pitchFamily="34" charset="0"/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1652198" y="271182"/>
            <a:ext cx="1196788" cy="593332"/>
          </a:xfrm>
          <a:prstGeom prst="triangle">
            <a:avLst/>
          </a:prstGeom>
          <a:solidFill>
            <a:srgbClr val="505050"/>
          </a:solidFill>
          <a:ln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6200000">
            <a:off x="1843787" y="279889"/>
            <a:ext cx="1196788" cy="59333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Isosceles Triangle 14"/>
          <p:cNvSpPr/>
          <p:nvPr userDrawn="1"/>
        </p:nvSpPr>
        <p:spPr>
          <a:xfrm rot="5400000">
            <a:off x="3561271" y="249785"/>
            <a:ext cx="1196788" cy="593332"/>
          </a:xfrm>
          <a:prstGeom prst="triangle">
            <a:avLst/>
          </a:prstGeom>
          <a:solidFill>
            <a:srgbClr val="F3C9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2547257" y="169128"/>
            <a:ext cx="128887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>
                <a:solidFill>
                  <a:srgbClr val="F3C9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MCI</a:t>
            </a:r>
          </a:p>
        </p:txBody>
      </p:sp>
      <p:sp>
        <p:nvSpPr>
          <p:cNvPr id="18" name="SectionNumber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830623" y="6445588"/>
            <a:ext cx="2925777" cy="449702"/>
          </a:xfrm>
        </p:spPr>
        <p:txBody>
          <a:bodyPr lIns="0" tIns="72000" rIns="0" bIns="72000">
            <a:noAutofit/>
          </a:bodyPr>
          <a:lstStyle>
            <a:lvl1pPr marL="0" indent="0"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1" kern="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2pPr>
            <a:lvl3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3pPr>
            <a:lvl4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4pPr>
            <a:lvl5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5pPr>
            <a:lvl6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6pPr>
            <a:lvl7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7pPr>
            <a:lvl8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8pPr>
            <a:lvl9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9pPr>
          </a:lstStyle>
          <a:p>
            <a:pPr lvl="0"/>
            <a:r>
              <a:rPr lang="en-US" dirty="0"/>
              <a:t>Teacher’s name &amp; phone number</a:t>
            </a:r>
            <a:endParaRPr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5293511" y="2751632"/>
            <a:ext cx="4880392" cy="115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 userDrawn="1"/>
        </p:nvSpPr>
        <p:spPr>
          <a:xfrm>
            <a:off x="3001314" y="3026144"/>
            <a:ext cx="6481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dirty="0">
                <a:solidFill>
                  <a:srgbClr val="50505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THANKS FOR LISTENING!!!</a:t>
            </a:r>
          </a:p>
        </p:txBody>
      </p:sp>
      <p:sp>
        <p:nvSpPr>
          <p:cNvPr id="22" name="Isosceles Triangle 21"/>
          <p:cNvSpPr/>
          <p:nvPr userDrawn="1"/>
        </p:nvSpPr>
        <p:spPr>
          <a:xfrm rot="5400000">
            <a:off x="3375829" y="240427"/>
            <a:ext cx="1196788" cy="59333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144462"/>
      </p:ext>
    </p:extLst>
  </p:cSld>
  <p:clrMapOvr>
    <a:masterClrMapping/>
  </p:clrMapOvr>
  <p:transition spd="slow">
    <p:push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3713830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126" fontAlgn="base">
              <a:spcBef>
                <a:spcPct val="0"/>
              </a:spcBef>
              <a:spcAft>
                <a:spcPct val="0"/>
              </a:spcAft>
              <a:defRPr/>
            </a:pPr>
            <a:fld id="{F6C9EE76-D78D-334E-8722-BB5027D67A3E}" type="slidenum">
              <a:rPr lang="en-US" altLang="en-US" smtClean="0">
                <a:solidFill>
                  <a:srgbClr val="19426B"/>
                </a:solidFill>
              </a:rPr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19426B"/>
              </a:solidFill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10822517" y="493716"/>
            <a:ext cx="556683" cy="420687"/>
            <a:chOff x="-2057400" y="2514600"/>
            <a:chExt cx="1408113" cy="1411288"/>
          </a:xfrm>
        </p:grpSpPr>
        <p:sp>
          <p:nvSpPr>
            <p:cNvPr id="8" name="Oval 7">
              <a:extLst/>
            </p:cNvPr>
            <p:cNvSpPr>
              <a:spLocks noChangeArrowheads="1"/>
            </p:cNvSpPr>
            <p:nvPr userDrawn="1"/>
          </p:nvSpPr>
          <p:spPr bwMode="gray">
            <a:xfrm>
              <a:off x="-2057400" y="2514600"/>
              <a:ext cx="1408113" cy="14112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12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vi-VN" altLang="en-US" sz="1999" b="0" i="0" u="none" strike="noStrike" kern="1200" cap="none" spc="0" normalizeH="0" baseline="0" noProof="0">
                <a:ln>
                  <a:noFill/>
                </a:ln>
                <a:solidFill>
                  <a:srgbClr val="19426B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pic>
          <p:nvPicPr>
            <p:cNvPr id="9" name="Picture 4" descr="Logo Tecapro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925426" y="2819400"/>
              <a:ext cx="1163426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813861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11469283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83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081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674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26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743551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4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679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088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60" r:id="rId2"/>
    <p:sldLayoutId id="2147484061" r:id="rId3"/>
    <p:sldLayoutId id="2147484062" r:id="rId4"/>
    <p:sldLayoutId id="2147484063" r:id="rId5"/>
    <p:sldLayoutId id="2147484064" r:id="rId6"/>
    <p:sldLayoutId id="2147484065" r:id="rId7"/>
    <p:sldLayoutId id="2147484066" r:id="rId8"/>
    <p:sldLayoutId id="2147484067" r:id="rId9"/>
    <p:sldLayoutId id="2147484068" r:id="rId10"/>
    <p:sldLayoutId id="2147484069" r:id="rId11"/>
    <p:sldLayoutId id="2147484070" r:id="rId12"/>
    <p:sldLayoutId id="2147484071" r:id="rId13"/>
    <p:sldLayoutId id="2147484072" r:id="rId14"/>
    <p:sldLayoutId id="2147483649" r:id="rId15"/>
    <p:sldLayoutId id="2147483658" r:id="rId16"/>
    <p:sldLayoutId id="2147483656" r:id="rId17"/>
    <p:sldLayoutId id="2147483659" r:id="rId18"/>
    <p:sldLayoutId id="2147483655" r:id="rId19"/>
    <p:sldLayoutId id="2147483660" r:id="rId20"/>
  </p:sldLayoutIdLst>
  <p:transition spd="slow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powerbi.microsoft.com/en-us/downloads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0FCF96C-BF43-4AB2-87E0-7F98D15A9D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890971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0AC9C4-AFAF-4BBB-8148-7BA212ABA32E}"/>
              </a:ext>
            </a:extLst>
          </p:cNvPr>
          <p:cNvSpPr/>
          <p:nvPr/>
        </p:nvSpPr>
        <p:spPr>
          <a:xfrm>
            <a:off x="-57672" y="0"/>
            <a:ext cx="1099457" cy="6858000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 rot="16200000">
            <a:off x="-1578045" y="3120070"/>
            <a:ext cx="4152374" cy="6178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HƯỚNG DẪN CÀI ĐẶT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839841" y="755702"/>
            <a:ext cx="439187" cy="528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15291" y="631562"/>
            <a:ext cx="10171128" cy="48736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Chú ý khi cài đặt</a:t>
            </a:r>
          </a:p>
          <a:p>
            <a:pPr lvl="1"/>
            <a:r>
              <a:rPr lang="en-US"/>
              <a:t>Lựa chọn Locale:</a:t>
            </a:r>
          </a:p>
          <a:p>
            <a:pPr lvl="2"/>
            <a:endParaRPr lang="en-US"/>
          </a:p>
          <a:p>
            <a:pPr lvl="1"/>
            <a:endParaRPr lang="en-US" dirty="0"/>
          </a:p>
        </p:txBody>
      </p:sp>
      <p:pic>
        <p:nvPicPr>
          <p:cNvPr id="7" name="Picture 2" descr="https://i.udemycdn.com/redactor/raw/2017-08-17_12-54-36-47118ecc41eaaed9539a63c67356888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121" y="1352813"/>
            <a:ext cx="5343591" cy="494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3576F14D-1E50-46B3-98AD-6AC7CA60EC81}"/>
              </a:ext>
            </a:extLst>
          </p:cNvPr>
          <p:cNvSpPr/>
          <p:nvPr/>
        </p:nvSpPr>
        <p:spPr>
          <a:xfrm>
            <a:off x="433960" y="424543"/>
            <a:ext cx="1073430" cy="10559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241361926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F2FD9E0-2507-4018-BAFC-B1D755F423AA}"/>
              </a:ext>
            </a:extLst>
          </p:cNvPr>
          <p:cNvSpPr/>
          <p:nvPr/>
        </p:nvSpPr>
        <p:spPr>
          <a:xfrm>
            <a:off x="-57672" y="0"/>
            <a:ext cx="1099457" cy="6858000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 rot="16200000">
            <a:off x="-1578045" y="3120070"/>
            <a:ext cx="4152374" cy="6178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HƯỚNG DẪN CÀI ĐẶT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839841" y="755702"/>
            <a:ext cx="439187" cy="528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15291" y="631562"/>
            <a:ext cx="10171128" cy="48736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Chú ý khi cài đặt</a:t>
            </a:r>
          </a:p>
          <a:p>
            <a:pPr lvl="1"/>
            <a:r>
              <a:rPr lang="en-US"/>
              <a:t>Lựa chọn Locale: Chọn English (United States)</a:t>
            </a:r>
          </a:p>
          <a:p>
            <a:pPr lvl="2"/>
            <a:endParaRPr lang="en-US"/>
          </a:p>
          <a:p>
            <a:pPr lvl="1"/>
            <a:endParaRPr lang="en-US" dirty="0"/>
          </a:p>
        </p:txBody>
      </p:sp>
      <p:pic>
        <p:nvPicPr>
          <p:cNvPr id="9" name="Picture 2" descr="https://i.udemycdn.com/redactor/raw/2017-08-17_12-52-46-6035af9d7c5bf94038663bef0e9b5f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076" y="1352813"/>
            <a:ext cx="5967639" cy="553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F49C8E84-9F57-44DF-B72A-2878624AC74D}"/>
              </a:ext>
            </a:extLst>
          </p:cNvPr>
          <p:cNvSpPr/>
          <p:nvPr/>
        </p:nvSpPr>
        <p:spPr>
          <a:xfrm>
            <a:off x="433960" y="424543"/>
            <a:ext cx="1073430" cy="10559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22183650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93FC72D-04C8-4677-9135-0D6B5DABFE7C}"/>
              </a:ext>
            </a:extLst>
          </p:cNvPr>
          <p:cNvSpPr/>
          <p:nvPr/>
        </p:nvSpPr>
        <p:spPr>
          <a:xfrm>
            <a:off x="-58097" y="0"/>
            <a:ext cx="1099457" cy="6858000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839841" y="755702"/>
            <a:ext cx="439187" cy="528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C9347FE-DD0F-4985-812D-B986D7BF8BAB}"/>
              </a:ext>
            </a:extLst>
          </p:cNvPr>
          <p:cNvSpPr txBox="1">
            <a:spLocks/>
          </p:cNvSpPr>
          <p:nvPr/>
        </p:nvSpPr>
        <p:spPr>
          <a:xfrm rot="16200000">
            <a:off x="-1817227" y="3359251"/>
            <a:ext cx="4630737" cy="6178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GIỚI THIỆU VỀ BI, PBI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3877" y="1206784"/>
            <a:ext cx="4350640" cy="4610380"/>
          </a:xfrm>
          <a:prstGeom prst="rect">
            <a:avLst/>
          </a:prstGeom>
        </p:spPr>
      </p:pic>
      <p:pic>
        <p:nvPicPr>
          <p:cNvPr id="11" name="Content Placeholder 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206" y="2177933"/>
            <a:ext cx="6979513" cy="346518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6821EF2-2593-4256-8ABA-03EB64EB3C76}"/>
              </a:ext>
            </a:extLst>
          </p:cNvPr>
          <p:cNvSpPr txBox="1">
            <a:spLocks/>
          </p:cNvSpPr>
          <p:nvPr/>
        </p:nvSpPr>
        <p:spPr>
          <a:xfrm>
            <a:off x="1480387" y="542820"/>
            <a:ext cx="6153150" cy="59383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BI: Business Intelligent (Công cụ phân tích thông minh, công cụ hỗ trợ ra quyết định…)</a:t>
            </a:r>
          </a:p>
          <a:p>
            <a:r>
              <a:rPr lang="en-US" b="1"/>
              <a:t>Vai trò của BI trong tổng thể hệ thống</a:t>
            </a:r>
            <a:endParaRPr lang="en-US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E652DCA-869E-4D1B-B55D-F448EFB22B45}"/>
              </a:ext>
            </a:extLst>
          </p:cNvPr>
          <p:cNvSpPr/>
          <p:nvPr/>
        </p:nvSpPr>
        <p:spPr>
          <a:xfrm>
            <a:off x="491632" y="424543"/>
            <a:ext cx="1073430" cy="10559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23244537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CACB99B-EE9E-4987-A560-7ACB5FBD32FD}"/>
              </a:ext>
            </a:extLst>
          </p:cNvPr>
          <p:cNvSpPr/>
          <p:nvPr/>
        </p:nvSpPr>
        <p:spPr>
          <a:xfrm>
            <a:off x="-57672" y="0"/>
            <a:ext cx="1099457" cy="6858000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839841" y="755702"/>
            <a:ext cx="439187" cy="528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C9347FE-DD0F-4985-812D-B986D7BF8BAB}"/>
              </a:ext>
            </a:extLst>
          </p:cNvPr>
          <p:cNvSpPr txBox="1">
            <a:spLocks/>
          </p:cNvSpPr>
          <p:nvPr/>
        </p:nvSpPr>
        <p:spPr>
          <a:xfrm rot="16200000">
            <a:off x="-1817227" y="3359251"/>
            <a:ext cx="4630737" cy="6178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GIỚI THIỆU VỀ BI, PBI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6821EF2-2593-4256-8ABA-03EB64EB3C76}"/>
              </a:ext>
            </a:extLst>
          </p:cNvPr>
          <p:cNvSpPr txBox="1">
            <a:spLocks/>
          </p:cNvSpPr>
          <p:nvPr/>
        </p:nvSpPr>
        <p:spPr>
          <a:xfrm>
            <a:off x="1700727" y="542820"/>
            <a:ext cx="6153150" cy="59383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BI: Business Intelligent (Công cụ phân tích thông minh, công cụ hỗ trợ ra quyết định…)</a:t>
            </a:r>
          </a:p>
          <a:p>
            <a:r>
              <a:rPr lang="en-US" b="1"/>
              <a:t>Vai trò của BI trong tổng thể hệ thống</a:t>
            </a:r>
            <a:endParaRPr lang="en-US" b="1" dirty="0"/>
          </a:p>
        </p:txBody>
      </p:sp>
      <p:pic>
        <p:nvPicPr>
          <p:cNvPr id="9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723" y="2099484"/>
            <a:ext cx="9601200" cy="4066946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65D5D337-F1A7-426A-99F2-D300DC846F69}"/>
              </a:ext>
            </a:extLst>
          </p:cNvPr>
          <p:cNvSpPr/>
          <p:nvPr/>
        </p:nvSpPr>
        <p:spPr>
          <a:xfrm>
            <a:off x="433960" y="424543"/>
            <a:ext cx="1073430" cy="10559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493174694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1958026-2471-4AC9-9AF0-382C08D338A7}"/>
              </a:ext>
            </a:extLst>
          </p:cNvPr>
          <p:cNvSpPr/>
          <p:nvPr/>
        </p:nvSpPr>
        <p:spPr>
          <a:xfrm>
            <a:off x="-57672" y="0"/>
            <a:ext cx="1099457" cy="6858000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839841" y="755702"/>
            <a:ext cx="439187" cy="528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C9347FE-DD0F-4985-812D-B986D7BF8BAB}"/>
              </a:ext>
            </a:extLst>
          </p:cNvPr>
          <p:cNvSpPr txBox="1">
            <a:spLocks/>
          </p:cNvSpPr>
          <p:nvPr/>
        </p:nvSpPr>
        <p:spPr>
          <a:xfrm rot="16200000">
            <a:off x="-1817227" y="3359251"/>
            <a:ext cx="4630737" cy="6178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GIỚI THIỆU VỀ BI, PBI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8150" y="1283810"/>
            <a:ext cx="4195007" cy="4089756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6821EF2-2593-4256-8ABA-03EB64EB3C76}"/>
              </a:ext>
            </a:extLst>
          </p:cNvPr>
          <p:cNvSpPr txBox="1">
            <a:spLocks/>
          </p:cNvSpPr>
          <p:nvPr/>
        </p:nvSpPr>
        <p:spPr>
          <a:xfrm>
            <a:off x="1684101" y="371052"/>
            <a:ext cx="5718976" cy="4873625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en-US" sz="2100" b="1"/>
          </a:p>
          <a:p>
            <a:r>
              <a:rPr lang="en-US" sz="2100" b="1"/>
              <a:t>Các </a:t>
            </a:r>
            <a:r>
              <a:rPr lang="en-US" b="1"/>
              <a:t>tính năng của giải pháp BI</a:t>
            </a:r>
          </a:p>
          <a:p>
            <a:pPr lvl="1">
              <a:lnSpc>
                <a:spcPct val="150000"/>
              </a:lnSpc>
            </a:pPr>
            <a:r>
              <a:rPr lang="en-US"/>
              <a:t>Tạo các báo cáo thống kê, phân tích dưới các định dạng PDF, EXCEL, …</a:t>
            </a:r>
          </a:p>
          <a:p>
            <a:pPr lvl="1">
              <a:lnSpc>
                <a:spcPct val="150000"/>
              </a:lnSpc>
            </a:pPr>
            <a:r>
              <a:rPr lang="en-US"/>
              <a:t>Tạo các biểu đồ, bản đồ trực quan theo các chỉ tiêu thống kê</a:t>
            </a:r>
          </a:p>
          <a:p>
            <a:pPr lvl="1">
              <a:lnSpc>
                <a:spcPct val="150000"/>
              </a:lnSpc>
            </a:pPr>
            <a:r>
              <a:rPr lang="en-US"/>
              <a:t>Cho phép kéo thả các chỉ tiêu, chiều thông tin</a:t>
            </a:r>
          </a:p>
          <a:p>
            <a:pPr lvl="1">
              <a:lnSpc>
                <a:spcPct val="150000"/>
              </a:lnSpc>
            </a:pPr>
            <a:r>
              <a:rPr lang="en-US"/>
              <a:t>Phân quyền dữ liệu theo từng user (cấp TW, cấp Tỉnh, …)</a:t>
            </a:r>
          </a:p>
          <a:p>
            <a:pPr lvl="1">
              <a:lnSpc>
                <a:spcPct val="150000"/>
              </a:lnSpc>
            </a:pPr>
            <a:r>
              <a:rPr lang="en-US"/>
              <a:t>Cho phép chia sẻ báo cáo giữa người dùng</a:t>
            </a:r>
          </a:p>
          <a:p>
            <a:pPr lvl="1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ACEF45-416D-409C-99EA-7F111CA655C6}"/>
              </a:ext>
            </a:extLst>
          </p:cNvPr>
          <p:cNvSpPr/>
          <p:nvPr/>
        </p:nvSpPr>
        <p:spPr>
          <a:xfrm>
            <a:off x="433960" y="424543"/>
            <a:ext cx="1073430" cy="10559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207949699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72F434-C293-4FEC-8847-1427EA8B575C}"/>
              </a:ext>
            </a:extLst>
          </p:cNvPr>
          <p:cNvSpPr/>
          <p:nvPr/>
        </p:nvSpPr>
        <p:spPr>
          <a:xfrm>
            <a:off x="-57672" y="0"/>
            <a:ext cx="1099457" cy="6858000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839841" y="755702"/>
            <a:ext cx="439187" cy="528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C9347FE-DD0F-4985-812D-B986D7BF8BAB}"/>
              </a:ext>
            </a:extLst>
          </p:cNvPr>
          <p:cNvSpPr txBox="1">
            <a:spLocks/>
          </p:cNvSpPr>
          <p:nvPr/>
        </p:nvSpPr>
        <p:spPr>
          <a:xfrm rot="16200000">
            <a:off x="-1743086" y="3383966"/>
            <a:ext cx="4630737" cy="6178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GIỚI THIỆU VỀ BI, PBI</a:t>
            </a:r>
          </a:p>
          <a:p>
            <a:endParaRPr lang="en-US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1414952" y="437554"/>
            <a:ext cx="4979473" cy="48736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giải</a:t>
            </a:r>
            <a:r>
              <a:rPr lang="en-US" b="1" dirty="0"/>
              <a:t> </a:t>
            </a:r>
            <a:r>
              <a:rPr lang="en-US" b="1" dirty="0" err="1"/>
              <a:t>pháp</a:t>
            </a:r>
            <a:r>
              <a:rPr lang="en-US" b="1" dirty="0"/>
              <a:t> BI </a:t>
            </a:r>
            <a:r>
              <a:rPr lang="en-US" b="1" dirty="0" err="1"/>
              <a:t>trên</a:t>
            </a:r>
            <a:r>
              <a:rPr lang="en-US" b="1" dirty="0"/>
              <a:t> </a:t>
            </a:r>
            <a:r>
              <a:rPr lang="en-US" b="1" dirty="0" err="1"/>
              <a:t>thị</a:t>
            </a:r>
            <a:r>
              <a:rPr lang="en-US" b="1" dirty="0"/>
              <a:t> </a:t>
            </a:r>
            <a:r>
              <a:rPr lang="en-US" b="1" dirty="0" err="1"/>
              <a:t>trường</a:t>
            </a:r>
            <a:endParaRPr lang="en-US" b="1" dirty="0"/>
          </a:p>
          <a:p>
            <a:pPr lvl="1"/>
            <a:r>
              <a:rPr lang="en-US" dirty="0"/>
              <a:t>Power BI </a:t>
            </a:r>
            <a:r>
              <a:rPr lang="en-US" dirty="0" err="1"/>
              <a:t>của</a:t>
            </a:r>
            <a:r>
              <a:rPr lang="en-US" dirty="0"/>
              <a:t> Microsoft</a:t>
            </a:r>
          </a:p>
          <a:p>
            <a:pPr lvl="1"/>
            <a:r>
              <a:rPr lang="en-US" dirty="0"/>
              <a:t>Business Object </a:t>
            </a:r>
            <a:r>
              <a:rPr lang="en-US" dirty="0" err="1"/>
              <a:t>của</a:t>
            </a:r>
            <a:r>
              <a:rPr lang="en-US" dirty="0"/>
              <a:t> SAP</a:t>
            </a:r>
          </a:p>
          <a:p>
            <a:pPr lvl="1"/>
            <a:r>
              <a:rPr lang="en-US" dirty="0" err="1"/>
              <a:t>Cognos</a:t>
            </a:r>
            <a:r>
              <a:rPr lang="en-US" dirty="0"/>
              <a:t> Analytics </a:t>
            </a:r>
            <a:r>
              <a:rPr lang="en-US" dirty="0" err="1"/>
              <a:t>của</a:t>
            </a:r>
            <a:r>
              <a:rPr lang="en-US" dirty="0"/>
              <a:t> IBM</a:t>
            </a:r>
          </a:p>
          <a:p>
            <a:pPr lvl="1"/>
            <a:r>
              <a:rPr lang="vi-VN" sz="2100" dirty="0"/>
              <a:t>Oracle Business Intelligence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vi-VN" sz="2100" dirty="0"/>
              <a:t>Enterprise Edition của Oracle</a:t>
            </a:r>
          </a:p>
          <a:p>
            <a:pPr lvl="1"/>
            <a:r>
              <a:rPr lang="vi-VN" sz="2100" dirty="0"/>
              <a:t>Tableau của Tableau Software</a:t>
            </a:r>
          </a:p>
          <a:p>
            <a:pPr lvl="1"/>
            <a:r>
              <a:rPr lang="vi-VN" sz="2100" dirty="0"/>
              <a:t>.....</a:t>
            </a:r>
          </a:p>
          <a:p>
            <a:pPr lvl="1"/>
            <a:endParaRPr lang="en-US" sz="2100" b="1" dirty="0"/>
          </a:p>
          <a:p>
            <a:pPr lvl="1"/>
            <a:endParaRPr lang="en-US" dirty="0"/>
          </a:p>
          <a:p>
            <a:endParaRPr lang="vi-V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104" y="1337583"/>
            <a:ext cx="5667375" cy="50292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6821EF2-2593-4256-8ABA-03EB64EB3C76}"/>
              </a:ext>
            </a:extLst>
          </p:cNvPr>
          <p:cNvSpPr txBox="1">
            <a:spLocks/>
          </p:cNvSpPr>
          <p:nvPr/>
        </p:nvSpPr>
        <p:spPr>
          <a:xfrm>
            <a:off x="6019371" y="432103"/>
            <a:ext cx="4614334" cy="813447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b="1"/>
              <a:t>Xếp hạng các giải pháp BI (Theo đánh giá của Gartner)</a:t>
            </a:r>
            <a:endParaRPr lang="en-US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C41C338-A73A-492D-B3CA-8F165ADDC744}"/>
              </a:ext>
            </a:extLst>
          </p:cNvPr>
          <p:cNvSpPr/>
          <p:nvPr/>
        </p:nvSpPr>
        <p:spPr>
          <a:xfrm>
            <a:off x="433960" y="424543"/>
            <a:ext cx="1073430" cy="10559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38226755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689FD89-1FDC-4F81-BA11-AD0A6DD70905}"/>
              </a:ext>
            </a:extLst>
          </p:cNvPr>
          <p:cNvSpPr/>
          <p:nvPr/>
        </p:nvSpPr>
        <p:spPr>
          <a:xfrm>
            <a:off x="-57672" y="0"/>
            <a:ext cx="1099457" cy="6858000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839841" y="755702"/>
            <a:ext cx="439187" cy="528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C9347FE-DD0F-4985-812D-B986D7BF8BAB}"/>
              </a:ext>
            </a:extLst>
          </p:cNvPr>
          <p:cNvSpPr txBox="1">
            <a:spLocks/>
          </p:cNvSpPr>
          <p:nvPr/>
        </p:nvSpPr>
        <p:spPr>
          <a:xfrm rot="16200000">
            <a:off x="-1743086" y="3383966"/>
            <a:ext cx="4630737" cy="6178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GIỚI THIỆU VỀ BI, PBI</a:t>
            </a:r>
          </a:p>
          <a:p>
            <a:endParaRPr lang="en-US" dirty="0"/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1428658" y="504710"/>
            <a:ext cx="5413013" cy="48736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Các sản phẩm của Power BI</a:t>
            </a:r>
          </a:p>
          <a:p>
            <a:pPr lvl="1"/>
            <a:r>
              <a:rPr lang="en-US"/>
              <a:t>Power BI desktop (First Released 2015)</a:t>
            </a:r>
          </a:p>
          <a:p>
            <a:pPr lvl="1"/>
            <a:r>
              <a:rPr lang="en-US"/>
              <a:t>Power BI Service</a:t>
            </a:r>
          </a:p>
          <a:p>
            <a:pPr lvl="1"/>
            <a:r>
              <a:rPr lang="en-US"/>
              <a:t>Power BI mobile</a:t>
            </a:r>
          </a:p>
          <a:p>
            <a:pPr lvl="1"/>
            <a:r>
              <a:rPr lang="vi-VN" sz="2100"/>
              <a:t>Power BI Report Server</a:t>
            </a:r>
            <a:endParaRPr lang="en-US" sz="2100" b="1"/>
          </a:p>
          <a:p>
            <a:pPr lvl="1"/>
            <a:endParaRPr lang="en-US"/>
          </a:p>
          <a:p>
            <a:endParaRPr lang="vi-VN" dirty="0"/>
          </a:p>
        </p:txBody>
      </p:sp>
      <p:pic>
        <p:nvPicPr>
          <p:cNvPr id="12" name="Picture 4" descr="https://techforumugm.files.wordpress.com/2017/12/components.jpg?w=8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028" y="2775269"/>
            <a:ext cx="4969748" cy="388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What is Power BI? - BiBullDo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149" y="2634706"/>
            <a:ext cx="4600575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ight Arrow 13"/>
          <p:cNvSpPr/>
          <p:nvPr/>
        </p:nvSpPr>
        <p:spPr>
          <a:xfrm>
            <a:off x="6408131" y="4719525"/>
            <a:ext cx="840567" cy="4509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B517735-CC29-44F8-9C87-C490325747C6}"/>
              </a:ext>
            </a:extLst>
          </p:cNvPr>
          <p:cNvSpPr/>
          <p:nvPr/>
        </p:nvSpPr>
        <p:spPr>
          <a:xfrm>
            <a:off x="433960" y="424543"/>
            <a:ext cx="1073430" cy="10559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572153050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ED7C42E-BDE5-4740-9841-4CC5BD1C5F66}"/>
              </a:ext>
            </a:extLst>
          </p:cNvPr>
          <p:cNvSpPr/>
          <p:nvPr/>
        </p:nvSpPr>
        <p:spPr>
          <a:xfrm>
            <a:off x="-57672" y="0"/>
            <a:ext cx="1099457" cy="6858000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839841" y="755702"/>
            <a:ext cx="439187" cy="528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4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C9347FE-DD0F-4985-812D-B986D7BF8BAB}"/>
              </a:ext>
            </a:extLst>
          </p:cNvPr>
          <p:cNvSpPr txBox="1">
            <a:spLocks/>
          </p:cNvSpPr>
          <p:nvPr/>
        </p:nvSpPr>
        <p:spPr>
          <a:xfrm rot="16200000">
            <a:off x="-1743086" y="3383966"/>
            <a:ext cx="4630737" cy="6178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GIỚI THIỆU VỀ  PBI</a:t>
            </a:r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6821EF2-2593-4256-8ABA-03EB64EB3C76}"/>
              </a:ext>
            </a:extLst>
          </p:cNvPr>
          <p:cNvSpPr txBox="1">
            <a:spLocks/>
          </p:cNvSpPr>
          <p:nvPr/>
        </p:nvSpPr>
        <p:spPr>
          <a:xfrm>
            <a:off x="1700726" y="919692"/>
            <a:ext cx="10053469" cy="59383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/>
              <a:t>Các thành phần của tools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12177" y="1352812"/>
            <a:ext cx="2344189" cy="59236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Power BI Desktop</a:t>
            </a:r>
            <a:endParaRPr lang="vi-V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92304" y="2008966"/>
            <a:ext cx="78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  <a:endParaRPr lang="vi-VN" dirty="0"/>
          </a:p>
        </p:txBody>
      </p:sp>
      <p:sp>
        <p:nvSpPr>
          <p:cNvPr id="16" name="Rectangle 15"/>
          <p:cNvSpPr/>
          <p:nvPr/>
        </p:nvSpPr>
        <p:spPr>
          <a:xfrm>
            <a:off x="1812178" y="2442086"/>
            <a:ext cx="2344188" cy="59236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vi-V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12176" y="3165364"/>
            <a:ext cx="2344188" cy="59236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Visualizations</a:t>
            </a:r>
            <a:endParaRPr lang="vi-V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12176" y="3886974"/>
            <a:ext cx="2344188" cy="59236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Tiles</a:t>
            </a:r>
            <a:endParaRPr lang="vi-V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812176" y="4608584"/>
            <a:ext cx="2344188" cy="59236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Reports</a:t>
            </a:r>
            <a:endParaRPr lang="vi-V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258898" y="1338962"/>
            <a:ext cx="2344189" cy="59236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Power BI Service</a:t>
            </a:r>
            <a:endParaRPr lang="vi-V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39025" y="1995116"/>
            <a:ext cx="843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CLOUD</a:t>
            </a:r>
            <a:endParaRPr lang="vi-VN" dirty="0"/>
          </a:p>
        </p:txBody>
      </p:sp>
      <p:sp>
        <p:nvSpPr>
          <p:cNvPr id="22" name="Rectangle 21"/>
          <p:cNvSpPr/>
          <p:nvPr/>
        </p:nvSpPr>
        <p:spPr>
          <a:xfrm>
            <a:off x="4258899" y="2428236"/>
            <a:ext cx="2344188" cy="59236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vi-VN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58897" y="3151514"/>
            <a:ext cx="2344188" cy="5923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Visualizations</a:t>
            </a:r>
            <a:endParaRPr lang="vi-VN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258897" y="3873124"/>
            <a:ext cx="2344188" cy="5923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Tiles</a:t>
            </a:r>
            <a:endParaRPr lang="vi-VN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58897" y="4594734"/>
            <a:ext cx="2344188" cy="5923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Reports</a:t>
            </a:r>
            <a:endParaRPr lang="vi-VN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258897" y="5330195"/>
            <a:ext cx="2344188" cy="59236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vi-V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688981" y="1358362"/>
            <a:ext cx="2039383" cy="59236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Power BI Mobile</a:t>
            </a:r>
            <a:endParaRPr lang="vi-V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43839" y="2058904"/>
            <a:ext cx="1364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Mobile Apps</a:t>
            </a:r>
            <a:endParaRPr lang="vi-VN" dirty="0"/>
          </a:p>
        </p:txBody>
      </p:sp>
      <p:sp>
        <p:nvSpPr>
          <p:cNvPr id="44" name="Rectangle 43"/>
          <p:cNvSpPr/>
          <p:nvPr/>
        </p:nvSpPr>
        <p:spPr>
          <a:xfrm>
            <a:off x="8814258" y="1352812"/>
            <a:ext cx="3051388" cy="59236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Developer</a:t>
            </a:r>
            <a:endParaRPr lang="vi-V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814259" y="2633717"/>
            <a:ext cx="35549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Tạo các custom Visual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Nhúng các Visualization vào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App (Power BI Embedded)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87360DB-F722-41AA-B598-940FB76B8C21}"/>
              </a:ext>
            </a:extLst>
          </p:cNvPr>
          <p:cNvSpPr/>
          <p:nvPr/>
        </p:nvSpPr>
        <p:spPr>
          <a:xfrm>
            <a:off x="433960" y="424543"/>
            <a:ext cx="1073430" cy="10559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368944030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5A946AE-0BA4-4DEC-BAFA-CBDCB7763EA7}"/>
              </a:ext>
            </a:extLst>
          </p:cNvPr>
          <p:cNvSpPr/>
          <p:nvPr/>
        </p:nvSpPr>
        <p:spPr>
          <a:xfrm>
            <a:off x="-57672" y="0"/>
            <a:ext cx="1099457" cy="6858000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C9347FE-DD0F-4985-812D-B986D7BF8BAB}"/>
              </a:ext>
            </a:extLst>
          </p:cNvPr>
          <p:cNvSpPr txBox="1">
            <a:spLocks/>
          </p:cNvSpPr>
          <p:nvPr/>
        </p:nvSpPr>
        <p:spPr>
          <a:xfrm rot="16200000">
            <a:off x="-1578045" y="3120070"/>
            <a:ext cx="4152374" cy="6178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GIỚI THIỆU VỀ, PBI</a:t>
            </a:r>
          </a:p>
          <a:p>
            <a:endParaRPr lang="en-US" b="1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B1A32F5-5853-4F6D-B546-D2455B37A5D4}"/>
              </a:ext>
            </a:extLst>
          </p:cNvPr>
          <p:cNvSpPr txBox="1">
            <a:spLocks/>
          </p:cNvSpPr>
          <p:nvPr/>
        </p:nvSpPr>
        <p:spPr>
          <a:xfrm>
            <a:off x="839841" y="755702"/>
            <a:ext cx="439187" cy="528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428658" y="504710"/>
            <a:ext cx="6686642" cy="48736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Các đặc tính chính của Power BI Desktop</a:t>
            </a:r>
          </a:p>
          <a:p>
            <a:pPr lvl="1"/>
            <a:endParaRPr lang="en-US"/>
          </a:p>
          <a:p>
            <a:pPr lvl="1"/>
            <a:r>
              <a:rPr lang="en-US"/>
              <a:t>Kết nối nhiều nguồn dữ liệu</a:t>
            </a:r>
          </a:p>
          <a:p>
            <a:pPr lvl="1"/>
            <a:r>
              <a:rPr lang="en-US"/>
              <a:t>Chuyển đổi và làm sạch dữ liệu, xây dựng model</a:t>
            </a:r>
          </a:p>
          <a:p>
            <a:pPr lvl="1"/>
            <a:r>
              <a:rPr lang="en-US"/>
              <a:t>Tạo báo cáo, Dashboard (Data visualization)</a:t>
            </a:r>
          </a:p>
          <a:p>
            <a:pPr lvl="1"/>
            <a:r>
              <a:rPr lang="vi-VN"/>
              <a:t>Chia sẻ báo cáo với người dùng khác thông qua Power BI Service</a:t>
            </a:r>
            <a:endParaRPr lang="en-US" b="1"/>
          </a:p>
          <a:p>
            <a:pPr lvl="1"/>
            <a:endParaRPr lang="en-US"/>
          </a:p>
          <a:p>
            <a:endParaRPr lang="vi-V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61CE15-1C1B-46D6-8444-535661B95F11}"/>
              </a:ext>
            </a:extLst>
          </p:cNvPr>
          <p:cNvSpPr/>
          <p:nvPr/>
        </p:nvSpPr>
        <p:spPr>
          <a:xfrm>
            <a:off x="433960" y="424543"/>
            <a:ext cx="1073430" cy="10559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564570634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805DF3-C3AA-4622-9974-7CAEA441CD1B}"/>
              </a:ext>
            </a:extLst>
          </p:cNvPr>
          <p:cNvSpPr/>
          <p:nvPr/>
        </p:nvSpPr>
        <p:spPr>
          <a:xfrm>
            <a:off x="-57672" y="0"/>
            <a:ext cx="1099457" cy="6858000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C9347FE-DD0F-4985-812D-B986D7BF8BAB}"/>
              </a:ext>
            </a:extLst>
          </p:cNvPr>
          <p:cNvSpPr txBox="1">
            <a:spLocks/>
          </p:cNvSpPr>
          <p:nvPr/>
        </p:nvSpPr>
        <p:spPr>
          <a:xfrm rot="16200000">
            <a:off x="-1578045" y="3120070"/>
            <a:ext cx="4152374" cy="6178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GIỚI THIỆU VỀ, PBI</a:t>
            </a:r>
          </a:p>
          <a:p>
            <a:endParaRPr lang="en-US" b="1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B1A32F5-5853-4F6D-B546-D2455B37A5D4}"/>
              </a:ext>
            </a:extLst>
          </p:cNvPr>
          <p:cNvSpPr txBox="1">
            <a:spLocks/>
          </p:cNvSpPr>
          <p:nvPr/>
        </p:nvSpPr>
        <p:spPr>
          <a:xfrm>
            <a:off x="839841" y="755702"/>
            <a:ext cx="439187" cy="528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658" y="1265770"/>
            <a:ext cx="9768706" cy="5592230"/>
          </a:xfrm>
          <a:prstGeom prst="rect">
            <a:avLst/>
          </a:prstGeom>
        </p:spPr>
      </p:pic>
      <p:sp>
        <p:nvSpPr>
          <p:cNvPr id="10" name="Content Placeholder 5"/>
          <p:cNvSpPr txBox="1">
            <a:spLocks/>
          </p:cNvSpPr>
          <p:nvPr/>
        </p:nvSpPr>
        <p:spPr>
          <a:xfrm>
            <a:off x="1428658" y="619010"/>
            <a:ext cx="6686642" cy="8481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/>
              <a:t>Giao diện của Power BI Desktop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endParaRPr lang="vi-V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A0F7EED-4B80-47BB-9FEB-DCCCAB9D5C48}"/>
              </a:ext>
            </a:extLst>
          </p:cNvPr>
          <p:cNvSpPr/>
          <p:nvPr/>
        </p:nvSpPr>
        <p:spPr>
          <a:xfrm>
            <a:off x="433960" y="424543"/>
            <a:ext cx="1073430" cy="10559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3939795409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AutoShape 9"/>
          <p:cNvSpPr>
            <a:spLocks noChangeArrowheads="1"/>
          </p:cNvSpPr>
          <p:nvPr/>
        </p:nvSpPr>
        <p:spPr bwMode="gray">
          <a:xfrm>
            <a:off x="4271312" y="3255958"/>
            <a:ext cx="6789850" cy="521604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charset="2"/>
              <a:buChar char="v"/>
              <a:defRPr sz="2800" b="1">
                <a:solidFill>
                  <a:schemeClr val="tx2"/>
                </a:solidFill>
                <a:latin typeface="Verdana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defTabSz="914126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vi-VN" altLang="en-US" sz="1999" dirty="0">
              <a:solidFill>
                <a:srgbClr val="19426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126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vi-VN" altLang="en-US" sz="1999" dirty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altLang="en-US" sz="1999" dirty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VỀ BI, PBI </a:t>
            </a:r>
          </a:p>
          <a:p>
            <a:pPr defTabSz="914126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vi-VN" altLang="en-US" sz="1999" dirty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999" dirty="0">
              <a:solidFill>
                <a:srgbClr val="19426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AutoShape 10"/>
          <p:cNvSpPr>
            <a:spLocks noChangeArrowheads="1"/>
          </p:cNvSpPr>
          <p:nvPr/>
        </p:nvSpPr>
        <p:spPr bwMode="gray">
          <a:xfrm>
            <a:off x="3746726" y="1911519"/>
            <a:ext cx="7314435" cy="512628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charset="2"/>
              <a:buChar char="v"/>
              <a:defRPr sz="2800" b="1">
                <a:solidFill>
                  <a:schemeClr val="tx2"/>
                </a:solidFill>
                <a:latin typeface="Verdana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defTabSz="914126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vi-VN" altLang="en-US" sz="1999" dirty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TỔNG QUAN KHÓA HỌC</a:t>
            </a:r>
            <a:endParaRPr lang="en-US" altLang="en-US" sz="1999" dirty="0">
              <a:solidFill>
                <a:srgbClr val="19426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5" name="Group 11"/>
          <p:cNvGrpSpPr>
            <a:grpSpLocks/>
          </p:cNvGrpSpPr>
          <p:nvPr/>
        </p:nvGrpSpPr>
        <p:grpSpPr bwMode="auto">
          <a:xfrm>
            <a:off x="2686978" y="1957357"/>
            <a:ext cx="491464" cy="457081"/>
            <a:chOff x="2078" y="1680"/>
            <a:chExt cx="1615" cy="1615"/>
          </a:xfrm>
        </p:grpSpPr>
        <p:sp>
          <p:nvSpPr>
            <p:cNvPr id="86" name="Oval 1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Oval 1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Oval 14">
              <a:extLst>
                <a:ext uri="{FF2B5EF4-FFF2-40B4-BE49-F238E27FC236}">
                  <a16:creationId xmlns:a16="http://schemas.microsoft.com/office/drawing/2014/main" id="{2B7A69DF-9650-428D-9E20-90904784429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2058"/>
              <a:ext cx="853" cy="7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vi-VN" sz="400">
                <a:solidFill>
                  <a:srgbClr val="19426B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89" name="Oval 15"/>
            <p:cNvSpPr>
              <a:spLocks noChangeArrowheads="1"/>
            </p:cNvSpPr>
            <p:nvPr/>
          </p:nvSpPr>
          <p:spPr bwMode="gray">
            <a:xfrm>
              <a:off x="2254" y="2056"/>
              <a:ext cx="853" cy="7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Oval 16">
              <a:extLst>
                <a:ext uri="{FF2B5EF4-FFF2-40B4-BE49-F238E27FC236}">
                  <a16:creationId xmlns:a16="http://schemas.microsoft.com/office/drawing/2014/main" id="{E3A15BFF-F228-454F-9690-A7AC0713065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40" y="2135"/>
              <a:ext cx="1091" cy="7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vi-VN" sz="400">
                <a:solidFill>
                  <a:srgbClr val="19426B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91" name="Oval 17"/>
            <p:cNvSpPr>
              <a:spLocks noChangeArrowheads="1"/>
            </p:cNvSpPr>
            <p:nvPr/>
          </p:nvSpPr>
          <p:spPr bwMode="gray">
            <a:xfrm>
              <a:off x="2337" y="2139"/>
              <a:ext cx="1096" cy="764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2" name="Group 18"/>
          <p:cNvGrpSpPr>
            <a:grpSpLocks/>
          </p:cNvGrpSpPr>
          <p:nvPr/>
        </p:nvGrpSpPr>
        <p:grpSpPr bwMode="auto">
          <a:xfrm>
            <a:off x="3499856" y="3280871"/>
            <a:ext cx="483354" cy="472952"/>
            <a:chOff x="2078" y="1680"/>
            <a:chExt cx="1615" cy="1615"/>
          </a:xfrm>
        </p:grpSpPr>
        <p:sp>
          <p:nvSpPr>
            <p:cNvPr id="93" name="Oval 1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Oval 2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Oval 21">
              <a:extLst>
                <a:ext uri="{FF2B5EF4-FFF2-40B4-BE49-F238E27FC236}">
                  <a16:creationId xmlns:a16="http://schemas.microsoft.com/office/drawing/2014/main" id="{069887D6-0DE1-4C4B-8EE5-CC286F1535C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2062"/>
              <a:ext cx="868" cy="73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vi-VN" sz="400">
                <a:solidFill>
                  <a:srgbClr val="19426B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96" name="Oval 22"/>
            <p:cNvSpPr>
              <a:spLocks noChangeArrowheads="1"/>
            </p:cNvSpPr>
            <p:nvPr/>
          </p:nvSpPr>
          <p:spPr bwMode="gray">
            <a:xfrm>
              <a:off x="2254" y="2060"/>
              <a:ext cx="868" cy="739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Oval 23">
              <a:extLst>
                <a:ext uri="{FF2B5EF4-FFF2-40B4-BE49-F238E27FC236}">
                  <a16:creationId xmlns:a16="http://schemas.microsoft.com/office/drawing/2014/main" id="{ED899ACC-A123-41B9-B0D1-92DD0AB8F7E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41" y="2143"/>
              <a:ext cx="1088" cy="73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vi-VN" sz="400">
                <a:solidFill>
                  <a:srgbClr val="19426B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98" name="Oval 24"/>
            <p:cNvSpPr>
              <a:spLocks noChangeArrowheads="1"/>
            </p:cNvSpPr>
            <p:nvPr/>
          </p:nvSpPr>
          <p:spPr bwMode="gray">
            <a:xfrm>
              <a:off x="2337" y="2143"/>
              <a:ext cx="1096" cy="73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9" name="Group 18"/>
          <p:cNvGrpSpPr>
            <a:grpSpLocks/>
          </p:cNvGrpSpPr>
          <p:nvPr/>
        </p:nvGrpSpPr>
        <p:grpSpPr bwMode="auto">
          <a:xfrm>
            <a:off x="3143098" y="2543622"/>
            <a:ext cx="500144" cy="472952"/>
            <a:chOff x="2078" y="1680"/>
            <a:chExt cx="1615" cy="1615"/>
          </a:xfrm>
        </p:grpSpPr>
        <p:sp>
          <p:nvSpPr>
            <p:cNvPr id="100" name="Oval 1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Oval 2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Oval 21">
              <a:extLst/>
            </p:cNvPr>
            <p:cNvSpPr>
              <a:spLocks noChangeArrowheads="1"/>
            </p:cNvSpPr>
            <p:nvPr/>
          </p:nvSpPr>
          <p:spPr bwMode="gray">
            <a:xfrm>
              <a:off x="2254" y="2062"/>
              <a:ext cx="839" cy="73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vi-VN" sz="400">
                <a:solidFill>
                  <a:srgbClr val="19426B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103" name="Oval 22"/>
            <p:cNvSpPr>
              <a:spLocks noChangeArrowheads="1"/>
            </p:cNvSpPr>
            <p:nvPr/>
          </p:nvSpPr>
          <p:spPr bwMode="gray">
            <a:xfrm>
              <a:off x="2254" y="2060"/>
              <a:ext cx="839" cy="739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Oval 23">
              <a:extLst/>
            </p:cNvPr>
            <p:cNvSpPr>
              <a:spLocks noChangeArrowheads="1"/>
            </p:cNvSpPr>
            <p:nvPr/>
          </p:nvSpPr>
          <p:spPr bwMode="gray">
            <a:xfrm>
              <a:off x="2341" y="2143"/>
              <a:ext cx="1088" cy="73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vi-VN" sz="400">
                <a:solidFill>
                  <a:srgbClr val="19426B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105" name="Oval 24"/>
            <p:cNvSpPr>
              <a:spLocks noChangeArrowheads="1"/>
            </p:cNvSpPr>
            <p:nvPr/>
          </p:nvSpPr>
          <p:spPr bwMode="gray">
            <a:xfrm>
              <a:off x="2337" y="2143"/>
              <a:ext cx="1096" cy="739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6" name="AutoShape 9"/>
          <p:cNvSpPr>
            <a:spLocks noChangeArrowheads="1"/>
          </p:cNvSpPr>
          <p:nvPr/>
        </p:nvSpPr>
        <p:spPr bwMode="gray">
          <a:xfrm>
            <a:off x="3983210" y="2524328"/>
            <a:ext cx="7077952" cy="541196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charset="2"/>
              <a:buChar char="v"/>
              <a:defRPr sz="2800" b="1">
                <a:solidFill>
                  <a:schemeClr val="tx2"/>
                </a:solidFill>
                <a:latin typeface="Verdana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defTabSz="914126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999" dirty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HƯỚNG DẪN CÀI ĐẶT</a:t>
            </a:r>
          </a:p>
        </p:txBody>
      </p:sp>
      <p:grpSp>
        <p:nvGrpSpPr>
          <p:cNvPr id="107" name="Group 18"/>
          <p:cNvGrpSpPr>
            <a:grpSpLocks/>
          </p:cNvGrpSpPr>
          <p:nvPr/>
        </p:nvGrpSpPr>
        <p:grpSpPr bwMode="auto">
          <a:xfrm>
            <a:off x="3499856" y="4044465"/>
            <a:ext cx="513148" cy="454102"/>
            <a:chOff x="2078" y="1680"/>
            <a:chExt cx="1615" cy="1615"/>
          </a:xfrm>
        </p:grpSpPr>
        <p:sp>
          <p:nvSpPr>
            <p:cNvPr id="108" name="Oval 1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Oval 2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Oval 21">
              <a:extLst>
                <a:ext uri="{FF2B5EF4-FFF2-40B4-BE49-F238E27FC236}">
                  <a16:creationId xmlns:a16="http://schemas.microsoft.com/office/drawing/2014/main" id="{069887D6-0DE1-4C4B-8EE5-CC286F1535C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2046"/>
              <a:ext cx="817" cy="76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vi-VN" sz="400">
                <a:solidFill>
                  <a:srgbClr val="19426B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111" name="Oval 22"/>
            <p:cNvSpPr>
              <a:spLocks noChangeArrowheads="1"/>
            </p:cNvSpPr>
            <p:nvPr/>
          </p:nvSpPr>
          <p:spPr bwMode="gray">
            <a:xfrm>
              <a:off x="2254" y="2045"/>
              <a:ext cx="817" cy="769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Oval 23">
              <a:extLst>
                <a:ext uri="{FF2B5EF4-FFF2-40B4-BE49-F238E27FC236}">
                  <a16:creationId xmlns:a16="http://schemas.microsoft.com/office/drawing/2014/main" id="{ED899ACC-A123-41B9-B0D1-92DD0AB8F7E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41" y="2127"/>
              <a:ext cx="1088" cy="76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vi-VN" sz="400">
                <a:solidFill>
                  <a:srgbClr val="19426B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113" name="Oval 24"/>
            <p:cNvSpPr>
              <a:spLocks noChangeArrowheads="1"/>
            </p:cNvSpPr>
            <p:nvPr/>
          </p:nvSpPr>
          <p:spPr bwMode="gray">
            <a:xfrm>
              <a:off x="2337" y="2128"/>
              <a:ext cx="1096" cy="76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4" name="AutoShape 9"/>
          <p:cNvSpPr>
            <a:spLocks noChangeArrowheads="1"/>
          </p:cNvSpPr>
          <p:nvPr/>
        </p:nvSpPr>
        <p:spPr bwMode="gray">
          <a:xfrm>
            <a:off x="4069667" y="3967996"/>
            <a:ext cx="6905038" cy="479405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charset="2"/>
              <a:buChar char="v"/>
              <a:defRPr sz="2800" b="1">
                <a:solidFill>
                  <a:schemeClr val="tx2"/>
                </a:solidFill>
                <a:latin typeface="Verdana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defTabSz="914126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999" dirty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LÀM QUEN CÔNG CỤ, GIAO DIỆN</a:t>
            </a:r>
          </a:p>
        </p:txBody>
      </p:sp>
      <p:grpSp>
        <p:nvGrpSpPr>
          <p:cNvPr id="115" name="Group 25"/>
          <p:cNvGrpSpPr>
            <a:grpSpLocks/>
          </p:cNvGrpSpPr>
          <p:nvPr/>
        </p:nvGrpSpPr>
        <p:grpSpPr bwMode="auto">
          <a:xfrm>
            <a:off x="3393015" y="4840723"/>
            <a:ext cx="553986" cy="472952"/>
            <a:chOff x="2078" y="1680"/>
            <a:chExt cx="1615" cy="1615"/>
          </a:xfrm>
        </p:grpSpPr>
        <p:sp>
          <p:nvSpPr>
            <p:cNvPr id="116" name="Oval 26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Oval 27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Oval 28">
              <a:extLst>
                <a:ext uri="{FF2B5EF4-FFF2-40B4-BE49-F238E27FC236}">
                  <a16:creationId xmlns:a16="http://schemas.microsoft.com/office/drawing/2014/main" id="{9440862D-20E2-45D7-A093-006522AF5DC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2062"/>
              <a:ext cx="757" cy="73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vi-VN" sz="400">
                <a:solidFill>
                  <a:srgbClr val="19426B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119" name="Oval 29"/>
            <p:cNvSpPr>
              <a:spLocks noChangeArrowheads="1"/>
            </p:cNvSpPr>
            <p:nvPr/>
          </p:nvSpPr>
          <p:spPr bwMode="gray">
            <a:xfrm>
              <a:off x="2254" y="2060"/>
              <a:ext cx="757" cy="739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Oval 30">
              <a:extLst>
                <a:ext uri="{FF2B5EF4-FFF2-40B4-BE49-F238E27FC236}">
                  <a16:creationId xmlns:a16="http://schemas.microsoft.com/office/drawing/2014/main" id="{C35C1B84-5BF0-4A8D-9943-70DFFC98EC7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41" y="2143"/>
              <a:ext cx="1088" cy="73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vi-VN" sz="400">
                <a:solidFill>
                  <a:srgbClr val="19426B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121" name="Oval 31"/>
            <p:cNvSpPr>
              <a:spLocks noChangeArrowheads="1"/>
            </p:cNvSpPr>
            <p:nvPr/>
          </p:nvSpPr>
          <p:spPr bwMode="gray">
            <a:xfrm>
              <a:off x="2337" y="2143"/>
              <a:ext cx="1096" cy="73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2" name="AutoShape 9"/>
          <p:cNvSpPr>
            <a:spLocks noChangeArrowheads="1"/>
          </p:cNvSpPr>
          <p:nvPr/>
        </p:nvSpPr>
        <p:spPr bwMode="gray">
          <a:xfrm>
            <a:off x="4025246" y="4785831"/>
            <a:ext cx="7035916" cy="479405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charset="2"/>
              <a:buChar char="v"/>
              <a:defRPr sz="2800" b="1">
                <a:solidFill>
                  <a:schemeClr val="tx2"/>
                </a:solidFill>
                <a:latin typeface="Verdana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defTabSz="914126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999" dirty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HƯỚNG DẪN, THỰC HÀNH</a:t>
            </a:r>
          </a:p>
        </p:txBody>
      </p:sp>
      <p:sp>
        <p:nvSpPr>
          <p:cNvPr id="123" name="AutoShape 5">
            <a:extLst>
              <a:ext uri="{FF2B5EF4-FFF2-40B4-BE49-F238E27FC236}">
                <a16:creationId xmlns:a16="http://schemas.microsoft.com/office/drawing/2014/main" id="{12B0BAA9-EC39-463C-8DB4-3FEA1CD2B4EC}"/>
              </a:ext>
            </a:extLst>
          </p:cNvPr>
          <p:cNvSpPr>
            <a:spLocks noChangeArrowheads="1"/>
          </p:cNvSpPr>
          <p:nvPr/>
        </p:nvSpPr>
        <p:spPr bwMode="ltGray">
          <a:xfrm rot="5400000" flipH="1">
            <a:off x="-1001141" y="2538085"/>
            <a:ext cx="4031200" cy="392804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gradFill flip="none" rotWithShape="1">
            <a:gsLst>
              <a:gs pos="0">
                <a:schemeClr val="tx1"/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10800000" scaled="1"/>
            <a:tileRect/>
          </a:gra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91412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99">
              <a:solidFill>
                <a:srgbClr val="19426B"/>
              </a:solidFill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124" name="AutoShape 4">
            <a:extLst>
              <a:ext uri="{FF2B5EF4-FFF2-40B4-BE49-F238E27FC236}">
                <a16:creationId xmlns:a16="http://schemas.microsoft.com/office/drawing/2014/main" id="{7FEDDD96-07F2-4314-A870-56509F571F59}"/>
              </a:ext>
            </a:extLst>
          </p:cNvPr>
          <p:cNvSpPr>
            <a:spLocks noChangeArrowheads="1"/>
          </p:cNvSpPr>
          <p:nvPr/>
        </p:nvSpPr>
        <p:spPr bwMode="ltGray">
          <a:xfrm rot="5400000">
            <a:off x="-1426324" y="2114736"/>
            <a:ext cx="4823157" cy="4769196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accent6"/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126" fontAlgn="base">
              <a:spcBef>
                <a:spcPct val="0"/>
              </a:spcBef>
              <a:spcAft>
                <a:spcPct val="0"/>
              </a:spcAft>
              <a:defRPr/>
            </a:pPr>
            <a:endParaRPr lang="vi-VN" sz="1999">
              <a:solidFill>
                <a:srgbClr val="19426B"/>
              </a:solidFill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125" name="Rectangle 2"/>
          <p:cNvSpPr txBox="1">
            <a:spLocks noChangeArrowheads="1"/>
          </p:cNvSpPr>
          <p:nvPr/>
        </p:nvSpPr>
        <p:spPr>
          <a:xfrm>
            <a:off x="0" y="1298791"/>
            <a:ext cx="7388225" cy="561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NỘI DUNG</a:t>
            </a:r>
            <a:endParaRPr lang="en-US" altLang="en-US" dirty="0">
              <a:solidFill>
                <a:schemeClr val="accent1"/>
              </a:solidFill>
              <a:latin typeface="Times New Roman" panose="02020603050405020304" pitchFamily="18" charset="0"/>
              <a:ea typeface="MS PGothic" charset="-128"/>
              <a:cs typeface="Times New Roman" panose="02020603050405020304" pitchFamily="18" charset="0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3EC88D8B-3E18-47D5-B830-48D30E7D37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10" y="-425052"/>
            <a:ext cx="2663958" cy="1889764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C9F1932B-8F49-4FBF-8524-840AD76BBDC7}"/>
              </a:ext>
            </a:extLst>
          </p:cNvPr>
          <p:cNvSpPr/>
          <p:nvPr/>
        </p:nvSpPr>
        <p:spPr>
          <a:xfrm>
            <a:off x="0" y="-66780"/>
            <a:ext cx="12192000" cy="1144644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</a:t>
            </a:r>
            <a:r>
              <a:rPr lang="en-US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MAGIC CODE INSTITUTE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F35CA24C-4D56-401D-836C-D2241829AA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7" y="-480392"/>
            <a:ext cx="2812222" cy="199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0510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4" grpId="0" animBg="1"/>
      <p:bldP spid="106" grpId="0" animBg="1"/>
      <p:bldP spid="114" grpId="0" animBg="1"/>
      <p:bldP spid="1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A56B717-094A-414C-A1D4-866D265DA078}"/>
              </a:ext>
            </a:extLst>
          </p:cNvPr>
          <p:cNvSpPr/>
          <p:nvPr/>
        </p:nvSpPr>
        <p:spPr>
          <a:xfrm>
            <a:off x="-57672" y="0"/>
            <a:ext cx="1099457" cy="6858000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C9347FE-DD0F-4985-812D-B986D7BF8BAB}"/>
              </a:ext>
            </a:extLst>
          </p:cNvPr>
          <p:cNvSpPr txBox="1">
            <a:spLocks/>
          </p:cNvSpPr>
          <p:nvPr/>
        </p:nvSpPr>
        <p:spPr>
          <a:xfrm rot="16200000">
            <a:off x="-1578045" y="3120070"/>
            <a:ext cx="4152374" cy="6178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GIỚI THIỆU VỀ, PBI</a:t>
            </a:r>
          </a:p>
          <a:p>
            <a:endParaRPr lang="en-US" b="1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B1A32F5-5853-4F6D-B546-D2455B37A5D4}"/>
              </a:ext>
            </a:extLst>
          </p:cNvPr>
          <p:cNvSpPr txBox="1">
            <a:spLocks/>
          </p:cNvSpPr>
          <p:nvPr/>
        </p:nvSpPr>
        <p:spPr>
          <a:xfrm>
            <a:off x="839841" y="755702"/>
            <a:ext cx="439187" cy="528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1308653" y="633942"/>
            <a:ext cx="4979473" cy="11189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Giao diện của Power BI Desktop</a:t>
            </a:r>
          </a:p>
          <a:p>
            <a:endParaRPr lang="vi-V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34" y="1467113"/>
            <a:ext cx="7281490" cy="4776887"/>
          </a:xfrm>
          <a:prstGeom prst="rect">
            <a:avLst/>
          </a:prstGeom>
        </p:spPr>
      </p:pic>
      <p:sp>
        <p:nvSpPr>
          <p:cNvPr id="12" name="Content Placeholder 5"/>
          <p:cNvSpPr txBox="1">
            <a:spLocks/>
          </p:cNvSpPr>
          <p:nvPr/>
        </p:nvSpPr>
        <p:spPr>
          <a:xfrm>
            <a:off x="8442349" y="755702"/>
            <a:ext cx="3749651" cy="48736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en-US"/>
          </a:p>
          <a:p>
            <a:r>
              <a:rPr lang="en-US" b="1"/>
              <a:t>Try Free</a:t>
            </a:r>
            <a:r>
              <a:rPr lang="en-US"/>
              <a:t>: Chạy PBI Desktop Locally</a:t>
            </a:r>
          </a:p>
          <a:p>
            <a:r>
              <a:rPr lang="en-US" b="1"/>
              <a:t>Sign in: </a:t>
            </a:r>
            <a:r>
              <a:rPr lang="en-US"/>
              <a:t>Đăng ký tài khoản free để sử dụng PBI Service</a:t>
            </a:r>
          </a:p>
          <a:p>
            <a:r>
              <a:rPr lang="en-US" b="1"/>
              <a:t>Chú ý</a:t>
            </a:r>
            <a:r>
              <a:rPr lang="en-US"/>
              <a:t>: Dùng tài khoản doanh nghiệp, sinh viên để đăng ký. Không dùng gmail…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1F7D232-DFE3-40D5-A8B6-9A3A3AE01DA3}"/>
              </a:ext>
            </a:extLst>
          </p:cNvPr>
          <p:cNvSpPr/>
          <p:nvPr/>
        </p:nvSpPr>
        <p:spPr>
          <a:xfrm>
            <a:off x="433960" y="424543"/>
            <a:ext cx="1073430" cy="10559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00636345"/>
      </p:ext>
    </p:extLst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A68912C-B892-4764-A0FC-4CB8E66F0349}"/>
              </a:ext>
            </a:extLst>
          </p:cNvPr>
          <p:cNvSpPr/>
          <p:nvPr/>
        </p:nvSpPr>
        <p:spPr>
          <a:xfrm>
            <a:off x="-57672" y="0"/>
            <a:ext cx="1099457" cy="6858000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C9347FE-DD0F-4985-812D-B986D7BF8BAB}"/>
              </a:ext>
            </a:extLst>
          </p:cNvPr>
          <p:cNvSpPr txBox="1">
            <a:spLocks/>
          </p:cNvSpPr>
          <p:nvPr/>
        </p:nvSpPr>
        <p:spPr>
          <a:xfrm rot="16200000">
            <a:off x="-1578045" y="3120070"/>
            <a:ext cx="4152374" cy="6178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GIỚI THIỆU VỀ, PBI</a:t>
            </a:r>
          </a:p>
          <a:p>
            <a:endParaRPr lang="en-US" b="1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B1A32F5-5853-4F6D-B546-D2455B37A5D4}"/>
              </a:ext>
            </a:extLst>
          </p:cNvPr>
          <p:cNvSpPr txBox="1">
            <a:spLocks/>
          </p:cNvSpPr>
          <p:nvPr/>
        </p:nvSpPr>
        <p:spPr>
          <a:xfrm>
            <a:off x="839841" y="755702"/>
            <a:ext cx="439187" cy="528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1428657" y="504710"/>
            <a:ext cx="10556513" cy="63532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Power BI Desktop Workflow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endParaRPr lang="vi-VN" dirty="0"/>
          </a:p>
        </p:txBody>
      </p:sp>
      <p:sp>
        <p:nvSpPr>
          <p:cNvPr id="9" name="Rectangle 8"/>
          <p:cNvSpPr/>
          <p:nvPr/>
        </p:nvSpPr>
        <p:spPr>
          <a:xfrm>
            <a:off x="3446667" y="898071"/>
            <a:ext cx="5339443" cy="1748828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62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Rounded Rectangle 9"/>
          <p:cNvSpPr/>
          <p:nvPr/>
        </p:nvSpPr>
        <p:spPr>
          <a:xfrm>
            <a:off x="4931230" y="4568770"/>
            <a:ext cx="2563586" cy="70212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Data Visualization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574622" y="3593992"/>
            <a:ext cx="2563586" cy="70212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 View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222522" y="3612905"/>
            <a:ext cx="2498272" cy="70212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Relationship View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620986" y="5446219"/>
            <a:ext cx="3314699" cy="70212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Report View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931230" y="995601"/>
            <a:ext cx="2563586" cy="70212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Data Preparation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931230" y="2772792"/>
            <a:ext cx="2563586" cy="70212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Data Modeling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351813" y="1834169"/>
            <a:ext cx="1830233" cy="70212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Query Editor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131129" y="1824245"/>
            <a:ext cx="2032908" cy="70212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 Connector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468486" y="2708332"/>
            <a:ext cx="5339443" cy="1748828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62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Rectangle 18"/>
          <p:cNvSpPr/>
          <p:nvPr/>
        </p:nvSpPr>
        <p:spPr>
          <a:xfrm>
            <a:off x="3468435" y="4528455"/>
            <a:ext cx="5339443" cy="1748828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62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256FE47-BD43-4DAD-85C7-2F58F5C454F6}"/>
              </a:ext>
            </a:extLst>
          </p:cNvPr>
          <p:cNvSpPr/>
          <p:nvPr/>
        </p:nvSpPr>
        <p:spPr>
          <a:xfrm>
            <a:off x="433960" y="424543"/>
            <a:ext cx="1073430" cy="10559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808376263"/>
      </p:ext>
    </p:extLst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E1918BF-A512-4427-93CB-A45A2D5AECC0}"/>
              </a:ext>
            </a:extLst>
          </p:cNvPr>
          <p:cNvSpPr/>
          <p:nvPr/>
        </p:nvSpPr>
        <p:spPr>
          <a:xfrm>
            <a:off x="-57672" y="0"/>
            <a:ext cx="1099457" cy="6858000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B1A32F5-5853-4F6D-B546-D2455B37A5D4}"/>
              </a:ext>
            </a:extLst>
          </p:cNvPr>
          <p:cNvSpPr txBox="1">
            <a:spLocks/>
          </p:cNvSpPr>
          <p:nvPr/>
        </p:nvSpPr>
        <p:spPr>
          <a:xfrm>
            <a:off x="839841" y="755702"/>
            <a:ext cx="439187" cy="528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C9347FE-DD0F-4985-812D-B986D7BF8BAB}"/>
              </a:ext>
            </a:extLst>
          </p:cNvPr>
          <p:cNvSpPr txBox="1">
            <a:spLocks/>
          </p:cNvSpPr>
          <p:nvPr/>
        </p:nvSpPr>
        <p:spPr>
          <a:xfrm rot="16200000">
            <a:off x="-1743086" y="3383966"/>
            <a:ext cx="4630737" cy="6178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GIỚI THIỆU VỀ BI, PBI</a:t>
            </a:r>
          </a:p>
          <a:p>
            <a:endParaRPr lang="en-US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1428657" y="504710"/>
            <a:ext cx="10556513" cy="63532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Data Preparation</a:t>
            </a:r>
          </a:p>
          <a:p>
            <a:pPr lvl="1"/>
            <a:r>
              <a:rPr lang="en-US" b="1"/>
              <a:t>Get Data: </a:t>
            </a:r>
            <a:r>
              <a:rPr lang="en-US"/>
              <a:t>Excel, CSV, Web….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endParaRPr lang="vi-V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363" y="1924050"/>
            <a:ext cx="7610475" cy="30099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836D7F33-19D4-4665-8DD1-BE10382474D1}"/>
              </a:ext>
            </a:extLst>
          </p:cNvPr>
          <p:cNvSpPr/>
          <p:nvPr/>
        </p:nvSpPr>
        <p:spPr>
          <a:xfrm>
            <a:off x="433960" y="424543"/>
            <a:ext cx="1073430" cy="10559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4105188886"/>
      </p:ext>
    </p:extLst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7C13C8-8349-4732-B975-B1AAD1D14F26}"/>
              </a:ext>
            </a:extLst>
          </p:cNvPr>
          <p:cNvSpPr/>
          <p:nvPr/>
        </p:nvSpPr>
        <p:spPr>
          <a:xfrm>
            <a:off x="-57672" y="0"/>
            <a:ext cx="1099457" cy="6858000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B1A32F5-5853-4F6D-B546-D2455B37A5D4}"/>
              </a:ext>
            </a:extLst>
          </p:cNvPr>
          <p:cNvSpPr txBox="1">
            <a:spLocks/>
          </p:cNvSpPr>
          <p:nvPr/>
        </p:nvSpPr>
        <p:spPr>
          <a:xfrm>
            <a:off x="839841" y="755702"/>
            <a:ext cx="439187" cy="528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9347FE-DD0F-4985-812D-B986D7BF8BAB}"/>
              </a:ext>
            </a:extLst>
          </p:cNvPr>
          <p:cNvSpPr txBox="1">
            <a:spLocks/>
          </p:cNvSpPr>
          <p:nvPr/>
        </p:nvSpPr>
        <p:spPr>
          <a:xfrm rot="16200000">
            <a:off x="-1743086" y="3383966"/>
            <a:ext cx="4630737" cy="6178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GIỚI THIỆU VỀ BI, PBI</a:t>
            </a:r>
          </a:p>
          <a:p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1428657" y="504710"/>
            <a:ext cx="10556513" cy="63532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Data Preparation</a:t>
            </a:r>
          </a:p>
          <a:p>
            <a:pPr lvl="1"/>
            <a:r>
              <a:rPr lang="en-US" b="1"/>
              <a:t>Chọn đường dẫn nơi chứa file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endParaRPr lang="vi-V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640" y="2371725"/>
            <a:ext cx="6276975" cy="348615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D357F97A-70D1-44B0-BD64-4D3F59AA2295}"/>
              </a:ext>
            </a:extLst>
          </p:cNvPr>
          <p:cNvSpPr/>
          <p:nvPr/>
        </p:nvSpPr>
        <p:spPr>
          <a:xfrm>
            <a:off x="433960" y="424543"/>
            <a:ext cx="1073430" cy="10559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1251900907"/>
      </p:ext>
    </p:extLst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D3F9D04-D984-4572-AE8A-E2C12772B465}"/>
              </a:ext>
            </a:extLst>
          </p:cNvPr>
          <p:cNvSpPr/>
          <p:nvPr/>
        </p:nvSpPr>
        <p:spPr>
          <a:xfrm>
            <a:off x="-57672" y="0"/>
            <a:ext cx="1099457" cy="6858000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B1A32F5-5853-4F6D-B546-D2455B37A5D4}"/>
              </a:ext>
            </a:extLst>
          </p:cNvPr>
          <p:cNvSpPr txBox="1">
            <a:spLocks/>
          </p:cNvSpPr>
          <p:nvPr/>
        </p:nvSpPr>
        <p:spPr>
          <a:xfrm>
            <a:off x="839841" y="755702"/>
            <a:ext cx="439187" cy="528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9347FE-DD0F-4985-812D-B986D7BF8BAB}"/>
              </a:ext>
            </a:extLst>
          </p:cNvPr>
          <p:cNvSpPr txBox="1">
            <a:spLocks/>
          </p:cNvSpPr>
          <p:nvPr/>
        </p:nvSpPr>
        <p:spPr>
          <a:xfrm rot="16200000">
            <a:off x="-1743086" y="3383966"/>
            <a:ext cx="4630737" cy="6178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GIỚI THIỆU VỀ BI, PBI</a:t>
            </a:r>
          </a:p>
          <a:p>
            <a:endParaRPr lang="en-US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1428657" y="504710"/>
            <a:ext cx="10556513" cy="635329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Data Preparation</a:t>
            </a:r>
          </a:p>
          <a:p>
            <a:pPr lvl="1"/>
            <a:r>
              <a:rPr lang="en-US"/>
              <a:t>Chọn Table chứa dữ liệu</a:t>
            </a:r>
          </a:p>
          <a:p>
            <a:pPr lvl="1"/>
            <a:endParaRPr lang="en-US" b="1"/>
          </a:p>
          <a:p>
            <a:pPr lvl="1"/>
            <a:endParaRPr lang="en-US" b="1"/>
          </a:p>
          <a:p>
            <a:pPr lvl="1"/>
            <a:endParaRPr lang="en-US" b="1"/>
          </a:p>
          <a:p>
            <a:pPr lvl="1"/>
            <a:endParaRPr lang="en-US" b="1"/>
          </a:p>
          <a:p>
            <a:pPr lvl="1"/>
            <a:endParaRPr lang="en-US" b="1"/>
          </a:p>
          <a:p>
            <a:pPr lvl="1"/>
            <a:endParaRPr lang="en-US" b="1"/>
          </a:p>
          <a:p>
            <a:pPr lvl="1"/>
            <a:endParaRPr lang="en-US" b="1"/>
          </a:p>
          <a:p>
            <a:pPr lvl="1"/>
            <a:endParaRPr lang="en-US" b="1"/>
          </a:p>
          <a:p>
            <a:pPr lvl="1"/>
            <a:endParaRPr lang="en-US" b="1"/>
          </a:p>
          <a:p>
            <a:pPr lvl="1"/>
            <a:endParaRPr lang="en-US" b="1"/>
          </a:p>
          <a:p>
            <a:pPr lvl="1"/>
            <a:endParaRPr lang="en-US" b="1"/>
          </a:p>
          <a:p>
            <a:pPr lvl="1"/>
            <a:endParaRPr lang="en-US" b="1"/>
          </a:p>
          <a:p>
            <a:pPr lvl="1"/>
            <a:endParaRPr lang="en-US" b="1"/>
          </a:p>
          <a:p>
            <a:pPr lvl="1"/>
            <a:endParaRPr lang="en-US" b="1"/>
          </a:p>
          <a:p>
            <a:pPr lvl="1"/>
            <a:endParaRPr lang="en-US" b="1"/>
          </a:p>
          <a:p>
            <a:pPr lvl="1"/>
            <a:endParaRPr lang="en-US" b="1"/>
          </a:p>
          <a:p>
            <a:pPr lvl="1"/>
            <a:r>
              <a:rPr lang="en-US" b="1"/>
              <a:t>Load</a:t>
            </a:r>
            <a:r>
              <a:rPr lang="en-US"/>
              <a:t>: Load trực tiếp dữ liệu lên Model </a:t>
            </a:r>
          </a:p>
          <a:p>
            <a:pPr lvl="1"/>
            <a:r>
              <a:rPr lang="en-US" b="1"/>
              <a:t>Transform: </a:t>
            </a:r>
            <a:r>
              <a:rPr lang="en-US"/>
              <a:t>Thực hiện xử lý dữ liệu trước khi load lên model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endParaRPr lang="vi-V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612" y="1283810"/>
            <a:ext cx="8220075" cy="4600575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47C6F27B-E549-40AF-BE0D-E20F4DC2811D}"/>
              </a:ext>
            </a:extLst>
          </p:cNvPr>
          <p:cNvSpPr/>
          <p:nvPr/>
        </p:nvSpPr>
        <p:spPr>
          <a:xfrm>
            <a:off x="433960" y="424543"/>
            <a:ext cx="1073430" cy="10559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474070246"/>
      </p:ext>
    </p:extLst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2079A34-9DCD-4D83-B868-E61051653C1F}"/>
              </a:ext>
            </a:extLst>
          </p:cNvPr>
          <p:cNvSpPr/>
          <p:nvPr/>
        </p:nvSpPr>
        <p:spPr>
          <a:xfrm>
            <a:off x="-57672" y="0"/>
            <a:ext cx="1099457" cy="6858000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B1A32F5-5853-4F6D-B546-D2455B37A5D4}"/>
              </a:ext>
            </a:extLst>
          </p:cNvPr>
          <p:cNvSpPr txBox="1">
            <a:spLocks/>
          </p:cNvSpPr>
          <p:nvPr/>
        </p:nvSpPr>
        <p:spPr>
          <a:xfrm>
            <a:off x="839841" y="755702"/>
            <a:ext cx="439187" cy="528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9347FE-DD0F-4985-812D-B986D7BF8BAB}"/>
              </a:ext>
            </a:extLst>
          </p:cNvPr>
          <p:cNvSpPr txBox="1">
            <a:spLocks/>
          </p:cNvSpPr>
          <p:nvPr/>
        </p:nvSpPr>
        <p:spPr>
          <a:xfrm rot="16200000">
            <a:off x="-1743086" y="3383966"/>
            <a:ext cx="4630737" cy="6178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GIỚI THIỆU VỀ BI, PBI</a:t>
            </a:r>
          </a:p>
          <a:p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1428657" y="504710"/>
            <a:ext cx="10556513" cy="63532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Report View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/>
          </a:p>
          <a:p>
            <a:endParaRPr lang="vi-V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028" y="1746233"/>
            <a:ext cx="11081657" cy="4638238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5C510972-85B8-42A1-8EB8-CE8A6C0AF96E}"/>
              </a:ext>
            </a:extLst>
          </p:cNvPr>
          <p:cNvSpPr/>
          <p:nvPr/>
        </p:nvSpPr>
        <p:spPr>
          <a:xfrm>
            <a:off x="433960" y="424543"/>
            <a:ext cx="1073430" cy="10559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2912769024"/>
      </p:ext>
    </p:extLst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AA0B873-89F1-42D5-B563-356A89125AF7}"/>
              </a:ext>
            </a:extLst>
          </p:cNvPr>
          <p:cNvSpPr/>
          <p:nvPr/>
        </p:nvSpPr>
        <p:spPr>
          <a:xfrm>
            <a:off x="-57672" y="0"/>
            <a:ext cx="1099457" cy="6858000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B1A32F5-5853-4F6D-B546-D2455B37A5D4}"/>
              </a:ext>
            </a:extLst>
          </p:cNvPr>
          <p:cNvSpPr txBox="1">
            <a:spLocks/>
          </p:cNvSpPr>
          <p:nvPr/>
        </p:nvSpPr>
        <p:spPr>
          <a:xfrm>
            <a:off x="839841" y="755702"/>
            <a:ext cx="439187" cy="528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9347FE-DD0F-4985-812D-B986D7BF8BAB}"/>
              </a:ext>
            </a:extLst>
          </p:cNvPr>
          <p:cNvSpPr txBox="1">
            <a:spLocks/>
          </p:cNvSpPr>
          <p:nvPr/>
        </p:nvSpPr>
        <p:spPr>
          <a:xfrm rot="16200000">
            <a:off x="-1743086" y="3383966"/>
            <a:ext cx="4630737" cy="6178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GIỚI THIỆU VỀ BI, PBI</a:t>
            </a:r>
          </a:p>
          <a:p>
            <a:endParaRPr lang="en-US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1428657" y="504710"/>
            <a:ext cx="10556513" cy="63532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Data View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/>
          </a:p>
          <a:p>
            <a:endParaRPr lang="vi-V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434" y="2188029"/>
            <a:ext cx="11132566" cy="3777341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4037F809-B55C-4D7E-91F6-EEBC273B8484}"/>
              </a:ext>
            </a:extLst>
          </p:cNvPr>
          <p:cNvSpPr/>
          <p:nvPr/>
        </p:nvSpPr>
        <p:spPr>
          <a:xfrm>
            <a:off x="433960" y="424543"/>
            <a:ext cx="1073430" cy="10559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2252295608"/>
      </p:ext>
    </p:extLst>
  </p:cSld>
  <p:clrMapOvr>
    <a:masterClrMapping/>
  </p:clrMapOvr>
  <p:transition spd="slow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3CB9A0-5CFC-438E-A4CF-750137739902}"/>
              </a:ext>
            </a:extLst>
          </p:cNvPr>
          <p:cNvSpPr/>
          <p:nvPr/>
        </p:nvSpPr>
        <p:spPr>
          <a:xfrm>
            <a:off x="-57672" y="0"/>
            <a:ext cx="1099457" cy="6858000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B1A32F5-5853-4F6D-B546-D2455B37A5D4}"/>
              </a:ext>
            </a:extLst>
          </p:cNvPr>
          <p:cNvSpPr txBox="1">
            <a:spLocks/>
          </p:cNvSpPr>
          <p:nvPr/>
        </p:nvSpPr>
        <p:spPr>
          <a:xfrm>
            <a:off x="839841" y="755702"/>
            <a:ext cx="439187" cy="528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9347FE-DD0F-4985-812D-B986D7BF8BAB}"/>
              </a:ext>
            </a:extLst>
          </p:cNvPr>
          <p:cNvSpPr txBox="1">
            <a:spLocks/>
          </p:cNvSpPr>
          <p:nvPr/>
        </p:nvSpPr>
        <p:spPr>
          <a:xfrm rot="16200000">
            <a:off x="-1743086" y="3383966"/>
            <a:ext cx="4630737" cy="6178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GIỚI THIỆU VỀ BI, PBI</a:t>
            </a:r>
          </a:p>
          <a:p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1428657" y="504710"/>
            <a:ext cx="10556513" cy="63532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Model View</a:t>
            </a:r>
            <a:endParaRPr lang="en-US"/>
          </a:p>
          <a:p>
            <a:pPr lvl="1"/>
            <a:endParaRPr lang="en-US"/>
          </a:p>
          <a:p>
            <a:endParaRPr lang="vi-V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657" y="1711837"/>
            <a:ext cx="10763343" cy="4388925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7743B727-265B-4117-9E8D-6C866F8C2CA8}"/>
              </a:ext>
            </a:extLst>
          </p:cNvPr>
          <p:cNvSpPr/>
          <p:nvPr/>
        </p:nvSpPr>
        <p:spPr>
          <a:xfrm>
            <a:off x="433960" y="424543"/>
            <a:ext cx="1073430" cy="10559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3720603671"/>
      </p:ext>
    </p:extLst>
  </p:cSld>
  <p:clrMapOvr>
    <a:masterClrMapping/>
  </p:clrMapOvr>
  <p:transition spd="slow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C0D5A9B-0056-4820-A4FC-9C0FAAE2AE6A}"/>
              </a:ext>
            </a:extLst>
          </p:cNvPr>
          <p:cNvSpPr/>
          <p:nvPr/>
        </p:nvSpPr>
        <p:spPr>
          <a:xfrm>
            <a:off x="-57672" y="0"/>
            <a:ext cx="1099457" cy="6858000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B1A32F5-5853-4F6D-B546-D2455B37A5D4}"/>
              </a:ext>
            </a:extLst>
          </p:cNvPr>
          <p:cNvSpPr txBox="1">
            <a:spLocks/>
          </p:cNvSpPr>
          <p:nvPr/>
        </p:nvSpPr>
        <p:spPr>
          <a:xfrm>
            <a:off x="839841" y="755702"/>
            <a:ext cx="439187" cy="528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9347FE-DD0F-4985-812D-B986D7BF8BAB}"/>
              </a:ext>
            </a:extLst>
          </p:cNvPr>
          <p:cNvSpPr txBox="1">
            <a:spLocks/>
          </p:cNvSpPr>
          <p:nvPr/>
        </p:nvSpPr>
        <p:spPr>
          <a:xfrm rot="16200000">
            <a:off x="-1743086" y="3383966"/>
            <a:ext cx="4630737" cy="6178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GIỚI THIỆU VỀ BI, PBI</a:t>
            </a:r>
          </a:p>
          <a:p>
            <a:endParaRPr lang="en-US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1428657" y="504710"/>
            <a:ext cx="10556513" cy="63532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Power Query Editor</a:t>
            </a:r>
            <a:endParaRPr lang="en-US"/>
          </a:p>
          <a:p>
            <a:pPr lvl="1"/>
            <a:r>
              <a:rPr lang="en-US"/>
              <a:t>Home -&gt; Transform Data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671" y="2027426"/>
            <a:ext cx="11145329" cy="3960395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246B77E-5CA1-48A8-BEC5-1FFF69564B9A}"/>
              </a:ext>
            </a:extLst>
          </p:cNvPr>
          <p:cNvSpPr/>
          <p:nvPr/>
        </p:nvSpPr>
        <p:spPr>
          <a:xfrm>
            <a:off x="433960" y="424543"/>
            <a:ext cx="1073430" cy="10559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781098579"/>
      </p:ext>
    </p:extLst>
  </p:cSld>
  <p:clrMapOvr>
    <a:masterClrMapping/>
  </p:clrMapOvr>
  <p:transition spd="slow"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C452752-F59F-4C6A-B469-7CF7357CC7FE}"/>
              </a:ext>
            </a:extLst>
          </p:cNvPr>
          <p:cNvSpPr/>
          <p:nvPr/>
        </p:nvSpPr>
        <p:spPr>
          <a:xfrm>
            <a:off x="-57672" y="0"/>
            <a:ext cx="1099457" cy="6858000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B1A32F5-5853-4F6D-B546-D2455B37A5D4}"/>
              </a:ext>
            </a:extLst>
          </p:cNvPr>
          <p:cNvSpPr txBox="1">
            <a:spLocks/>
          </p:cNvSpPr>
          <p:nvPr/>
        </p:nvSpPr>
        <p:spPr>
          <a:xfrm>
            <a:off x="839841" y="755702"/>
            <a:ext cx="439187" cy="528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9347FE-DD0F-4985-812D-B986D7BF8BAB}"/>
              </a:ext>
            </a:extLst>
          </p:cNvPr>
          <p:cNvSpPr txBox="1">
            <a:spLocks/>
          </p:cNvSpPr>
          <p:nvPr/>
        </p:nvSpPr>
        <p:spPr>
          <a:xfrm rot="16200000">
            <a:off x="-1743086" y="3383966"/>
            <a:ext cx="4630737" cy="6178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GIỚI THIỆU VỀ BI, PBI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657" y="1762805"/>
            <a:ext cx="10401300" cy="4867275"/>
          </a:xfrm>
          <a:prstGeom prst="rect">
            <a:avLst/>
          </a:prstGeom>
        </p:spPr>
      </p:pic>
      <p:sp>
        <p:nvSpPr>
          <p:cNvPr id="9" name="Content Placeholder 5"/>
          <p:cNvSpPr txBox="1">
            <a:spLocks/>
          </p:cNvSpPr>
          <p:nvPr/>
        </p:nvSpPr>
        <p:spPr>
          <a:xfrm>
            <a:off x="1428657" y="504710"/>
            <a:ext cx="10556513" cy="63532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Power Query Editor</a:t>
            </a:r>
            <a:endParaRPr lang="en-US"/>
          </a:p>
          <a:p>
            <a:pPr lvl="1"/>
            <a:r>
              <a:rPr lang="en-US"/>
              <a:t>Home -&gt; Close And Apply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19FFFC4-C33C-48BD-BB39-B5E1B0548500}"/>
              </a:ext>
            </a:extLst>
          </p:cNvPr>
          <p:cNvSpPr/>
          <p:nvPr/>
        </p:nvSpPr>
        <p:spPr>
          <a:xfrm>
            <a:off x="433960" y="424543"/>
            <a:ext cx="1073430" cy="10559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1953624729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BE20F06-F3F0-49F7-AEC0-0C19A0DF8328}"/>
              </a:ext>
            </a:extLst>
          </p:cNvPr>
          <p:cNvSpPr/>
          <p:nvPr/>
        </p:nvSpPr>
        <p:spPr>
          <a:xfrm>
            <a:off x="-57672" y="0"/>
            <a:ext cx="1099457" cy="6858000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D25F53C-5029-4462-9518-773D7FB03771}"/>
              </a:ext>
            </a:extLst>
          </p:cNvPr>
          <p:cNvSpPr/>
          <p:nvPr/>
        </p:nvSpPr>
        <p:spPr>
          <a:xfrm>
            <a:off x="433960" y="424543"/>
            <a:ext cx="1073430" cy="10559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80606" y="919693"/>
            <a:ext cx="10171128" cy="364118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NỘI DUNG KHÓA HỌC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 rot="16200000">
            <a:off x="-1479190" y="3490772"/>
            <a:ext cx="4152374" cy="6178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TỔNG QUAN KHÓA HỌC</a:t>
            </a:r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992241" y="908102"/>
            <a:ext cx="439187" cy="528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Text Placeholder 4"/>
          <p:cNvSpPr txBox="1">
            <a:spLocks/>
          </p:cNvSpPr>
          <p:nvPr/>
        </p:nvSpPr>
        <p:spPr>
          <a:xfrm rot="16200000">
            <a:off x="-1455715" y="2675359"/>
            <a:ext cx="4152374" cy="6178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4" algn="ctr"/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109305"/>
              </p:ext>
            </p:extLst>
          </p:nvPr>
        </p:nvGraphicFramePr>
        <p:xfrm>
          <a:off x="1678460" y="1306641"/>
          <a:ext cx="9962122" cy="53085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0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26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947">
                <a:tc>
                  <a:txBody>
                    <a:bodyPr/>
                    <a:lstStyle/>
                    <a:p>
                      <a:pPr algn="ctr" fontAlgn="ctr"/>
                      <a:r>
                        <a:rPr lang="vi-VN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Buổi</a:t>
                      </a:r>
                      <a:endParaRPr lang="vi-VN" sz="20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617" marR="4617" marT="4617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Chủ đề</a:t>
                      </a:r>
                      <a:endParaRPr lang="vi-VN" sz="20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617" marR="4617" marT="4617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Nội dung</a:t>
                      </a:r>
                      <a:endParaRPr lang="vi-VN" sz="20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617" marR="4617" marT="4617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57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vi-VN" sz="1300" u="none" strike="noStrike" dirty="0">
                          <a:effectLst/>
                        </a:rPr>
                        <a:t>Buổi 1</a:t>
                      </a:r>
                      <a:endParaRPr lang="vi-VN" sz="1300" b="1" i="0" u="none" strike="noStrike" dirty="0">
                        <a:solidFill>
                          <a:srgbClr val="C96009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617" marR="4617" marT="4617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300" u="none" strike="noStrike" dirty="0">
                          <a:effectLst/>
                        </a:rPr>
                        <a:t>Báo cáo cơ bản</a:t>
                      </a:r>
                      <a:endParaRPr lang="vi-VN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617" marR="4617" marT="4617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300" u="none" strike="noStrike" dirty="0">
                          <a:effectLst/>
                        </a:rPr>
                        <a:t>• Kết nối dữ liệu</a:t>
                      </a:r>
                      <a:br>
                        <a:rPr lang="vi-VN" sz="1300" u="none" strike="noStrike" dirty="0">
                          <a:effectLst/>
                        </a:rPr>
                      </a:br>
                      <a:r>
                        <a:rPr lang="vi-VN" sz="1300" u="none" strike="noStrike" dirty="0">
                          <a:effectLst/>
                        </a:rPr>
                        <a:t>• Trực quan hóa dữ liệu cơ bản </a:t>
                      </a:r>
                      <a:br>
                        <a:rPr lang="vi-VN" sz="1300" u="none" strike="noStrike" dirty="0">
                          <a:effectLst/>
                        </a:rPr>
                      </a:br>
                      <a:r>
                        <a:rPr lang="vi-VN" sz="1300" u="none" strike="noStrike" dirty="0">
                          <a:effectLst/>
                        </a:rPr>
                        <a:t>• Thao tác: Shapes, Text box và Images</a:t>
                      </a:r>
                      <a:endParaRPr lang="vi-VN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617" marR="4617" marT="4617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579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300" u="none" strike="noStrike" dirty="0">
                          <a:effectLst/>
                        </a:rPr>
                        <a:t>Nguồn dữ liệu </a:t>
                      </a:r>
                      <a:endParaRPr lang="vi-VN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617" marR="4617" marT="4617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300" u="none" strike="noStrike" dirty="0">
                          <a:effectLst/>
                        </a:rPr>
                        <a:t>• SQL Server / databases </a:t>
                      </a:r>
                      <a:br>
                        <a:rPr lang="vi-VN" sz="1300" u="none" strike="noStrike" dirty="0">
                          <a:effectLst/>
                        </a:rPr>
                      </a:br>
                      <a:r>
                        <a:rPr lang="vi-VN" sz="1300" u="none" strike="noStrike" dirty="0">
                          <a:effectLst/>
                        </a:rPr>
                        <a:t>• Excel / text files </a:t>
                      </a:r>
                      <a:br>
                        <a:rPr lang="vi-VN" sz="1300" u="none" strike="noStrike" dirty="0">
                          <a:effectLst/>
                        </a:rPr>
                      </a:br>
                      <a:r>
                        <a:rPr lang="vi-VN" sz="1300" u="none" strike="noStrike" dirty="0">
                          <a:effectLst/>
                        </a:rPr>
                        <a:t>• Websites và web services</a:t>
                      </a:r>
                      <a:endParaRPr lang="vi-VN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617" marR="4617" marT="4617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579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300" u="none" strike="noStrike" dirty="0">
                          <a:effectLst/>
                        </a:rPr>
                        <a:t>Biểu đồ </a:t>
                      </a:r>
                      <a:endParaRPr lang="vi-VN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617" marR="4617" marT="4617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300" u="none" strike="noStrike" dirty="0">
                          <a:effectLst/>
                        </a:rPr>
                        <a:t>• Thao tác với biểu đồ  </a:t>
                      </a:r>
                      <a:br>
                        <a:rPr lang="vi-VN" sz="1300" u="none" strike="noStrike" dirty="0">
                          <a:effectLst/>
                        </a:rPr>
                      </a:br>
                      <a:r>
                        <a:rPr lang="vi-VN" sz="1300" u="none" strike="noStrike" dirty="0">
                          <a:effectLst/>
                        </a:rPr>
                        <a:t>• Phân loại các dạng biểu đồ cụ thể  </a:t>
                      </a:r>
                      <a:br>
                        <a:rPr lang="vi-VN" sz="1300" u="none" strike="noStrike" dirty="0">
                          <a:effectLst/>
                        </a:rPr>
                      </a:br>
                      <a:r>
                        <a:rPr lang="vi-VN" sz="1300" u="none" strike="noStrike" dirty="0">
                          <a:effectLst/>
                        </a:rPr>
                        <a:t>• Nhóm và phân khoảng biểu đồ</a:t>
                      </a:r>
                      <a:endParaRPr lang="vi-VN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617" marR="4617" marT="4617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76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vi-VN" sz="1300" u="none" strike="noStrike">
                          <a:effectLst/>
                        </a:rPr>
                        <a:t>Buổi 2</a:t>
                      </a:r>
                      <a:endParaRPr lang="vi-VN" sz="1300" b="1" i="0" u="none" strike="noStrike">
                        <a:solidFill>
                          <a:srgbClr val="C96009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617" marR="4617" marT="4617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300" u="none" strike="noStrike" dirty="0">
                          <a:effectLst/>
                        </a:rPr>
                        <a:t>Định dạng trực quan hóa (visualisations)</a:t>
                      </a:r>
                      <a:endParaRPr lang="vi-VN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617" marR="4617" marT="4617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300" u="none" strike="noStrike" dirty="0">
                          <a:effectLst/>
                        </a:rPr>
                        <a:t>• Các bảng định dạng</a:t>
                      </a:r>
                      <a:br>
                        <a:rPr lang="vi-VN" sz="1300" u="none" strike="noStrike" dirty="0">
                          <a:effectLst/>
                        </a:rPr>
                      </a:br>
                      <a:r>
                        <a:rPr lang="vi-VN" sz="1300" u="none" strike="noStrike" dirty="0">
                          <a:effectLst/>
                        </a:rPr>
                        <a:t>• Định dạng có điều kiện</a:t>
                      </a:r>
                      <a:endParaRPr lang="vi-VN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617" marR="4617" marT="4617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300" u="none" strike="noStrike" dirty="0">
                          <a:effectLst/>
                        </a:rPr>
                        <a:t>Các dạng trực quan hóa dữ liệu</a:t>
                      </a:r>
                      <a:endParaRPr lang="vi-VN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617" marR="4617" marT="4617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300" u="none" strike="noStrike" dirty="0">
                          <a:effectLst/>
                        </a:rPr>
                        <a:t>• Thao tác với ma trận </a:t>
                      </a:r>
                      <a:br>
                        <a:rPr lang="vi-VN" sz="1300" u="none" strike="noStrike" dirty="0">
                          <a:effectLst/>
                        </a:rPr>
                      </a:br>
                      <a:r>
                        <a:rPr lang="vi-VN" sz="1300" u="none" strike="noStrike" dirty="0">
                          <a:effectLst/>
                        </a:rPr>
                        <a:t>• Thao tác với thẻ</a:t>
                      </a:r>
                      <a:endParaRPr lang="vi-VN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617" marR="4617" marT="4617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579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300" u="none" strike="noStrike" dirty="0">
                          <a:effectLst/>
                        </a:rPr>
                        <a:t>Bảng điều khiển (Dashboard)</a:t>
                      </a:r>
                      <a:endParaRPr lang="vi-VN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617" marR="4617" marT="4617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300" u="none" strike="noStrike" dirty="0">
                          <a:effectLst/>
                        </a:rPr>
                        <a:t>• Máy đo trực quan </a:t>
                      </a:r>
                      <a:br>
                        <a:rPr lang="vi-VN" sz="1300" u="none" strike="noStrike" dirty="0">
                          <a:effectLst/>
                        </a:rPr>
                      </a:br>
                      <a:r>
                        <a:rPr lang="vi-VN" sz="1300" u="none" strike="noStrike" dirty="0">
                          <a:effectLst/>
                        </a:rPr>
                        <a:t>• Trực quan số đơn</a:t>
                      </a:r>
                      <a:br>
                        <a:rPr lang="vi-VN" sz="1300" u="none" strike="noStrike" dirty="0">
                          <a:effectLst/>
                        </a:rPr>
                      </a:br>
                      <a:r>
                        <a:rPr lang="vi-VN" sz="1300" u="none" strike="noStrike" dirty="0">
                          <a:effectLst/>
                        </a:rPr>
                        <a:t>• KPIs</a:t>
                      </a:r>
                      <a:endParaRPr lang="vi-VN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617" marR="4617" marT="4617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57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vi-VN" sz="1300" u="none" strike="noStrike">
                          <a:effectLst/>
                        </a:rPr>
                        <a:t>Buổi 3</a:t>
                      </a:r>
                      <a:endParaRPr lang="vi-VN" sz="1300" b="1" i="0" u="none" strike="noStrike">
                        <a:solidFill>
                          <a:srgbClr val="C96009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617" marR="4617" marT="4617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300" u="none" strike="noStrike" dirty="0">
                          <a:effectLst/>
                        </a:rPr>
                        <a:t>Chỉnh sửa mệnh đề  phần 1</a:t>
                      </a:r>
                      <a:endParaRPr lang="vi-VN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617" marR="4617" marT="4617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300" u="none" strike="noStrike" dirty="0">
                          <a:effectLst/>
                        </a:rPr>
                        <a:t>• Lọc hàng</a:t>
                      </a:r>
                      <a:br>
                        <a:rPr lang="vi-VN" sz="1300" u="none" strike="noStrike" dirty="0">
                          <a:effectLst/>
                        </a:rPr>
                      </a:br>
                      <a:r>
                        <a:rPr lang="vi-VN" sz="1300" u="none" strike="noStrike" dirty="0">
                          <a:effectLst/>
                        </a:rPr>
                        <a:t>• Thao tác với cột</a:t>
                      </a:r>
                      <a:br>
                        <a:rPr lang="vi-VN" sz="1300" u="none" strike="noStrike" dirty="0">
                          <a:effectLst/>
                        </a:rPr>
                      </a:br>
                      <a:r>
                        <a:rPr lang="vi-VN" sz="1300" u="none" strike="noStrike" dirty="0">
                          <a:effectLst/>
                        </a:rPr>
                        <a:t>• Làm việc với các loại dữ liệu </a:t>
                      </a:r>
                      <a:endParaRPr lang="vi-VN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617" marR="4617" marT="4617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763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300" u="none" strike="noStrike">
                          <a:effectLst/>
                        </a:rPr>
                        <a:t>Chỉnh sửa mệnh đề phần 2</a:t>
                      </a:r>
                      <a:endParaRPr lang="vi-V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617" marR="4617" marT="4617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300" u="none" strike="noStrike" dirty="0">
                          <a:effectLst/>
                        </a:rPr>
                        <a:t>• Tạo cột mới</a:t>
                      </a:r>
                      <a:br>
                        <a:rPr lang="vi-VN" sz="1300" u="none" strike="noStrike" dirty="0">
                          <a:effectLst/>
                        </a:rPr>
                      </a:br>
                      <a:r>
                        <a:rPr lang="vi-VN" sz="1300" u="none" strike="noStrike" dirty="0">
                          <a:effectLst/>
                        </a:rPr>
                        <a:t>• Giới thiệu về ngôn ngữ M</a:t>
                      </a:r>
                      <a:endParaRPr lang="vi-VN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617" marR="4617" marT="4617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7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vi-VN" sz="1300" u="none" strike="noStrike" dirty="0">
                          <a:effectLst/>
                        </a:rPr>
                        <a:t>Buổi 4</a:t>
                      </a:r>
                      <a:endParaRPr lang="vi-VN" sz="1300" b="1" i="0" u="none" strike="noStrike" dirty="0">
                        <a:solidFill>
                          <a:srgbClr val="C96009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617" marR="4617" marT="4617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300" u="none" strike="noStrike">
                          <a:effectLst/>
                        </a:rPr>
                        <a:t>Multiple tables</a:t>
                      </a:r>
                      <a:endParaRPr lang="vi-V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617" marR="4617" marT="4617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300" u="none" strike="noStrike" dirty="0">
                          <a:effectLst/>
                        </a:rPr>
                        <a:t>• Giới thiều về các mối quan hệ giữa các bảng và xu hướng lọc dữ liệu </a:t>
                      </a:r>
                      <a:endParaRPr lang="vi-VN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617" marR="4617" marT="4617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763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300" u="none" strike="noStrike">
                          <a:effectLst/>
                        </a:rPr>
                        <a:t>Lọc dữ liệu</a:t>
                      </a:r>
                      <a:endParaRPr lang="vi-V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617" marR="4617" marT="4617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300" u="none" strike="noStrike" dirty="0">
                          <a:effectLst/>
                        </a:rPr>
                        <a:t>• Sử dụng slicers</a:t>
                      </a:r>
                      <a:br>
                        <a:rPr lang="vi-VN" sz="1300" u="none" strike="noStrike" dirty="0">
                          <a:effectLst/>
                        </a:rPr>
                      </a:br>
                      <a:r>
                        <a:rPr lang="vi-VN" sz="1300" u="none" strike="noStrike" dirty="0">
                          <a:effectLst/>
                        </a:rPr>
                        <a:t>• Sử dụng bộ lọc visualisations</a:t>
                      </a:r>
                      <a:endParaRPr lang="vi-VN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617" marR="4617" marT="4617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0510245"/>
      </p:ext>
    </p:extLst>
  </p:cSld>
  <p:clrMapOvr>
    <a:masterClrMapping/>
  </p:clrMapOvr>
  <p:transition spd="slow"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6F5834A-E52C-44DE-8ED7-3F2707406639}"/>
              </a:ext>
            </a:extLst>
          </p:cNvPr>
          <p:cNvSpPr/>
          <p:nvPr/>
        </p:nvSpPr>
        <p:spPr>
          <a:xfrm>
            <a:off x="-57672" y="0"/>
            <a:ext cx="1099457" cy="6858000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B1A32F5-5853-4F6D-B546-D2455B37A5D4}"/>
              </a:ext>
            </a:extLst>
          </p:cNvPr>
          <p:cNvSpPr txBox="1">
            <a:spLocks/>
          </p:cNvSpPr>
          <p:nvPr/>
        </p:nvSpPr>
        <p:spPr>
          <a:xfrm>
            <a:off x="839841" y="755702"/>
            <a:ext cx="439187" cy="528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9347FE-DD0F-4985-812D-B986D7BF8BAB}"/>
              </a:ext>
            </a:extLst>
          </p:cNvPr>
          <p:cNvSpPr txBox="1">
            <a:spLocks/>
          </p:cNvSpPr>
          <p:nvPr/>
        </p:nvSpPr>
        <p:spPr>
          <a:xfrm rot="16200000">
            <a:off x="-1743086" y="3383966"/>
            <a:ext cx="4630737" cy="6178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GIỚI THIỆU VỀ BI, PBI</a:t>
            </a:r>
          </a:p>
          <a:p>
            <a:endParaRPr lang="en-US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1404508" y="252355"/>
            <a:ext cx="10556513" cy="63532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Làm quen với các khái niệm, chức năng từng thành phần của PBI</a:t>
            </a:r>
          </a:p>
          <a:p>
            <a:r>
              <a:rPr lang="en-US"/>
              <a:t>Thực hành kết nối tới dữ liệu Excel: Excel, Web…</a:t>
            </a:r>
          </a:p>
          <a:p>
            <a:r>
              <a:rPr lang="en-US"/>
              <a:t>Thực hành 1 vài transform dữ liệu cơ bản</a:t>
            </a:r>
          </a:p>
          <a:p>
            <a:r>
              <a:rPr lang="en-US"/>
              <a:t>Thực hành tạo 1 Report đơn giản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028" y="1924742"/>
            <a:ext cx="10807474" cy="4179422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EB1998DB-E2D5-4A3A-8FB2-952FB7BBA1DA}"/>
              </a:ext>
            </a:extLst>
          </p:cNvPr>
          <p:cNvSpPr/>
          <p:nvPr/>
        </p:nvSpPr>
        <p:spPr>
          <a:xfrm>
            <a:off x="433960" y="424543"/>
            <a:ext cx="1073430" cy="10559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3634471455"/>
      </p:ext>
    </p:extLst>
  </p:cSld>
  <p:clrMapOvr>
    <a:masterClrMapping/>
  </p:clrMapOvr>
  <p:transition spd="slow"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B1A32F5-5853-4F6D-B546-D2455B37A5D4}"/>
              </a:ext>
            </a:extLst>
          </p:cNvPr>
          <p:cNvSpPr txBox="1">
            <a:spLocks/>
          </p:cNvSpPr>
          <p:nvPr/>
        </p:nvSpPr>
        <p:spPr>
          <a:xfrm>
            <a:off x="839841" y="755702"/>
            <a:ext cx="439187" cy="528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9347FE-DD0F-4985-812D-B986D7BF8BAB}"/>
              </a:ext>
            </a:extLst>
          </p:cNvPr>
          <p:cNvSpPr txBox="1">
            <a:spLocks/>
          </p:cNvSpPr>
          <p:nvPr/>
        </p:nvSpPr>
        <p:spPr>
          <a:xfrm rot="16200000">
            <a:off x="-1743086" y="3383966"/>
            <a:ext cx="4630737" cy="6178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GIỚI THIỆU VỀ BI, PBI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90335" y="3311610"/>
            <a:ext cx="57714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THANKS FOR LISTENING !!!</a:t>
            </a:r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029195" y="5783414"/>
            <a:ext cx="8133610" cy="4497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HOTLINE : 0362919762                    WEBSILE: PANTECH.EDU.VN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390D34-2794-4320-BC26-9FAB348D15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10" y="-425052"/>
            <a:ext cx="2663958" cy="188976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A973232-9137-4CB3-A8D7-60EF9E7A492F}"/>
              </a:ext>
            </a:extLst>
          </p:cNvPr>
          <p:cNvSpPr/>
          <p:nvPr/>
        </p:nvSpPr>
        <p:spPr>
          <a:xfrm>
            <a:off x="0" y="-66780"/>
            <a:ext cx="12192000" cy="1144644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</a:t>
            </a:r>
            <a:r>
              <a:rPr lang="en-US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MAGIC CODE INSTITUTE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C9FA50F-781E-4BF3-9CFB-84DD19171A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7" y="-480392"/>
            <a:ext cx="2812222" cy="199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91239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F8DD5D-946B-4E73-8A2E-3C6BAEFFA50B}"/>
              </a:ext>
            </a:extLst>
          </p:cNvPr>
          <p:cNvSpPr/>
          <p:nvPr/>
        </p:nvSpPr>
        <p:spPr>
          <a:xfrm>
            <a:off x="-57672" y="0"/>
            <a:ext cx="1099457" cy="6858000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E5C3256-0AFF-42C1-B01B-DC224956AF89}"/>
              </a:ext>
            </a:extLst>
          </p:cNvPr>
          <p:cNvSpPr/>
          <p:nvPr/>
        </p:nvSpPr>
        <p:spPr>
          <a:xfrm>
            <a:off x="433960" y="424543"/>
            <a:ext cx="1073430" cy="10559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 rot="16200000">
            <a:off x="-1578045" y="3120070"/>
            <a:ext cx="4152374" cy="6178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TỔNG QUAN KHÓA HỌC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80606" y="919692"/>
            <a:ext cx="10171128" cy="48736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NỘI DUNG KHÓA HỌC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710522"/>
              </p:ext>
            </p:extLst>
          </p:nvPr>
        </p:nvGraphicFramePr>
        <p:xfrm>
          <a:off x="1690817" y="1590847"/>
          <a:ext cx="9962122" cy="39183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0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26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2464">
                <a:tc rowSpan="2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vi-VN" sz="13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Buổi 5</a:t>
                      </a:r>
                    </a:p>
                  </a:txBody>
                  <a:tcPr marL="4617" marR="4617" marT="4617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 marL="4617" marR="4617" marT="4617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 marL="4617" marR="4617" marT="4617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874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3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Sử dụng </a:t>
                      </a:r>
                      <a:r>
                        <a:rPr lang="en-US" sz="13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Drillthrough</a:t>
                      </a:r>
                      <a:r>
                        <a:rPr lang="en-US" sz="13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để lọc </a:t>
                      </a:r>
                    </a:p>
                  </a:txBody>
                  <a:tcPr marL="4617" marR="4617" marT="4617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3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 Thêm </a:t>
                      </a:r>
                      <a:r>
                        <a:rPr lang="en-US" sz="13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drillthrough</a:t>
                      </a:r>
                      <a:r>
                        <a:rPr lang="en-US" sz="13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filters </a:t>
                      </a:r>
                      <a:br>
                        <a:rPr lang="en-US" sz="13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3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 Back buttons</a:t>
                      </a:r>
                    </a:p>
                  </a:txBody>
                  <a:tcPr marL="4617" marR="4617" marT="4617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9812">
                <a:tc rowSpan="2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vi-VN" sz="13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Buổi 6</a:t>
                      </a:r>
                    </a:p>
                  </a:txBody>
                  <a:tcPr marL="4617" marR="4617" marT="4617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vi-VN" sz="13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Tổng quan về maps</a:t>
                      </a:r>
                    </a:p>
                  </a:txBody>
                  <a:tcPr marL="4617" marR="4617" marT="4617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vi-VN" sz="13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 Các dạng maps</a:t>
                      </a:r>
                      <a:br>
                        <a:rPr lang="vi-VN" sz="13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vi-VN" sz="13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 Vị trí địa lý </a:t>
                      </a:r>
                      <a:br>
                        <a:rPr lang="vi-VN" sz="13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vi-VN" sz="13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 Giới thiệu về ArcGIS</a:t>
                      </a:r>
                    </a:p>
                  </a:txBody>
                  <a:tcPr marL="4617" marR="4617" marT="4617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9812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vi-VN" sz="13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Calculated columns</a:t>
                      </a:r>
                    </a:p>
                  </a:txBody>
                  <a:tcPr marL="4617" marR="4617" marT="4617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3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 Thêm </a:t>
                      </a:r>
                      <a:r>
                        <a:rPr lang="en-US" sz="13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caculated</a:t>
                      </a:r>
                      <a:r>
                        <a:rPr lang="en-US" sz="13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columns </a:t>
                      </a:r>
                      <a:br>
                        <a:rPr lang="en-US" sz="13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3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 Hàm IF và SWITCH </a:t>
                      </a:r>
                      <a:br>
                        <a:rPr lang="en-US" sz="13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3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 Hàm RELATED</a:t>
                      </a:r>
                    </a:p>
                  </a:txBody>
                  <a:tcPr marL="4617" marR="4617" marT="4617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874">
                <a:tc rowSpan="3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vi-VN" sz="13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Buổi 7</a:t>
                      </a:r>
                    </a:p>
                  </a:txBody>
                  <a:tcPr marL="4617" marR="4617" marT="4617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vi-VN" sz="13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Xuất bản báo cáo</a:t>
                      </a:r>
                    </a:p>
                  </a:txBody>
                  <a:tcPr marL="4617" marR="4617" marT="4617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3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 Power BI accounts </a:t>
                      </a:r>
                      <a:br>
                        <a:rPr lang="en-US" sz="13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3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 Power BI files (PBIX)</a:t>
                      </a:r>
                    </a:p>
                  </a:txBody>
                  <a:tcPr marL="4617" marR="4617" marT="4617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9812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vi-VN" sz="13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 BI Service</a:t>
                      </a:r>
                    </a:p>
                  </a:txBody>
                  <a:tcPr marL="4617" marR="4617" marT="4617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vi-VN" sz="13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 Xuất bản </a:t>
                      </a:r>
                      <a:br>
                        <a:rPr lang="vi-VN" sz="13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vi-VN" sz="13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 Trang thông tin và mục thông tin</a:t>
                      </a:r>
                      <a:br>
                        <a:rPr lang="vi-VN" sz="13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vi-VN" sz="13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 Chia sẻ báo cáo</a:t>
                      </a:r>
                    </a:p>
                  </a:txBody>
                  <a:tcPr marL="4617" marR="4617" marT="4617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1874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vi-VN" sz="13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 workspaces</a:t>
                      </a:r>
                    </a:p>
                  </a:txBody>
                  <a:tcPr marL="4617" marR="4617" marT="4617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vi-VN" sz="13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 Tạo app workspaces </a:t>
                      </a:r>
                      <a:br>
                        <a:rPr lang="vi-VN" sz="13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vi-VN" sz="13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 Xuất bản apps</a:t>
                      </a:r>
                    </a:p>
                  </a:txBody>
                  <a:tcPr marL="4617" marR="4617" marT="4617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858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vi-VN" sz="13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Buổi 8 </a:t>
                      </a:r>
                    </a:p>
                  </a:txBody>
                  <a:tcPr marL="4617" marR="4617" marT="4617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vi-VN" sz="13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kiến thức, bài tập nhóm và đánh giá cá nhân </a:t>
                      </a:r>
                    </a:p>
                  </a:txBody>
                  <a:tcPr marL="4617" marR="4617" marT="4617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vi-VN" sz="13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 Kiểm tra các kiến thức đã học </a:t>
                      </a:r>
                    </a:p>
                  </a:txBody>
                  <a:tcPr marL="4617" marR="4617" marT="4617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5103868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40CBE7C-3153-499B-8668-96F066D3CED0}"/>
              </a:ext>
            </a:extLst>
          </p:cNvPr>
          <p:cNvSpPr/>
          <p:nvPr/>
        </p:nvSpPr>
        <p:spPr>
          <a:xfrm>
            <a:off x="-57672" y="0"/>
            <a:ext cx="1099457" cy="6858000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839841" y="755702"/>
            <a:ext cx="439187" cy="528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 rot="16200000">
            <a:off x="-1503905" y="3441345"/>
            <a:ext cx="4152374" cy="6178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TỔNG QUAN KHÓA HỌC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80606" y="919692"/>
            <a:ext cx="10171128" cy="48736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MỤC TIÊU KHÓA HỌC</a:t>
            </a:r>
          </a:p>
          <a:p>
            <a:pPr lvl="1"/>
            <a:r>
              <a:rPr lang="en-US"/>
              <a:t>Kết thúc khóa học học viên có thể phân tích dữ liệu từ nhiều nguồn dữ liệu khác nhau, </a:t>
            </a:r>
          </a:p>
          <a:p>
            <a:pPr lvl="1"/>
            <a:r>
              <a:rPr lang="en-US"/>
              <a:t>Có kỹ năng về chuẩn hóa các nguồn dữ liệu, tối ưu nguồn dữ liệu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/>
          </a:p>
          <a:p>
            <a:pPr lvl="1"/>
            <a:r>
              <a:rPr lang="en-US"/>
              <a:t>Có khả năng làm việc với các công cụ khác nhau trong hệ sinh thái Power BI, chia sẻ, cộng tác với đồng nghiệp</a:t>
            </a:r>
          </a:p>
          <a:p>
            <a:pPr lvl="1"/>
            <a:endParaRPr lang="en-US"/>
          </a:p>
          <a:p>
            <a:pPr lvl="1"/>
            <a:r>
              <a:rPr lang="en-US"/>
              <a:t>Thiết kế các báo cáo động dạng Data Visualize</a:t>
            </a:r>
          </a:p>
          <a:p>
            <a:pPr lvl="1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E1BF38D-BBD8-4996-A093-A5EE99F89029}"/>
              </a:ext>
            </a:extLst>
          </p:cNvPr>
          <p:cNvSpPr/>
          <p:nvPr/>
        </p:nvSpPr>
        <p:spPr>
          <a:xfrm>
            <a:off x="433960" y="424543"/>
            <a:ext cx="1073430" cy="10559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1950583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EF545E-6458-4D3E-B910-4CC6BEFCF905}"/>
              </a:ext>
            </a:extLst>
          </p:cNvPr>
          <p:cNvSpPr/>
          <p:nvPr/>
        </p:nvSpPr>
        <p:spPr>
          <a:xfrm>
            <a:off x="-57672" y="0"/>
            <a:ext cx="1099457" cy="6858000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 rot="16200000">
            <a:off x="-1491547" y="3120070"/>
            <a:ext cx="4152374" cy="6178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HƯỚNG DẪN CÀI ĐẶT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728630" y="755702"/>
            <a:ext cx="439187" cy="528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79028" y="1"/>
            <a:ext cx="10171128" cy="161266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HƯỚNG DẪN CÀI ĐẶT</a:t>
            </a:r>
          </a:p>
          <a:p>
            <a:pPr lvl="1"/>
            <a:r>
              <a:rPr lang="en-US" b="1"/>
              <a:t>Yêu cầu: </a:t>
            </a:r>
            <a:endParaRPr lang="vi-VN" b="1"/>
          </a:p>
          <a:p>
            <a:pPr lvl="2"/>
            <a:r>
              <a:rPr lang="vi-VN" sz="1400"/>
              <a:t>Windows 10, Windows Server 2012 R2, Windows Server 2008 R2, Windows Server 2012, Windows 7, Windows 8, Windows 8.1 </a:t>
            </a:r>
          </a:p>
          <a:p>
            <a:pPr lvl="2"/>
            <a:r>
              <a:rPr lang="vi-VN" sz="1400"/>
              <a:t>Microsoft Power BI Desktop requires Internet Explorer 10 or greater. </a:t>
            </a:r>
            <a:br>
              <a:rPr lang="vi-VN" sz="1400"/>
            </a:br>
            <a:br>
              <a:rPr lang="vi-VN" sz="1400"/>
            </a:br>
            <a:r>
              <a:rPr lang="vi-VN" sz="1400"/>
              <a:t>Microsoft Power BI Desktop is available for 32-bit (x86) and 64-bit (x64) platforms</a:t>
            </a:r>
            <a:endParaRPr lang="en-US" b="1"/>
          </a:p>
          <a:p>
            <a:pPr lvl="1"/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46260" y="1918161"/>
            <a:ext cx="10171128" cy="11274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b="1"/>
              <a:t>Truy cập đường link</a:t>
            </a:r>
            <a:r>
              <a:rPr lang="en-US"/>
              <a:t>: </a:t>
            </a:r>
            <a:r>
              <a:rPr lang="en-US">
                <a:hlinkClick r:id="rId2" action="ppaction://hlinkfile"/>
              </a:rPr>
              <a:t>powerbi.microsoft.com/en-us/downloads</a:t>
            </a:r>
            <a:endParaRPr lang="en-US"/>
          </a:p>
          <a:p>
            <a:pPr lvl="2"/>
            <a:r>
              <a:rPr lang="en-US"/>
              <a:t>Download: Cài đặt trực tiếp từ MS Store</a:t>
            </a:r>
          </a:p>
          <a:p>
            <a:pPr lvl="2"/>
            <a:r>
              <a:rPr lang="en-US"/>
              <a:t>Advanced Download Option: Download file cài đặt về và tự cài</a:t>
            </a:r>
          </a:p>
          <a:p>
            <a:pPr lvl="1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611" y="3045575"/>
            <a:ext cx="6127260" cy="3681796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CF7E2791-5660-47BA-AD64-F4868164F56B}"/>
              </a:ext>
            </a:extLst>
          </p:cNvPr>
          <p:cNvSpPr/>
          <p:nvPr/>
        </p:nvSpPr>
        <p:spPr>
          <a:xfrm>
            <a:off x="433960" y="424543"/>
            <a:ext cx="1073430" cy="10559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95631031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DB68A1-837A-4593-ACDF-E26F950C5999}"/>
              </a:ext>
            </a:extLst>
          </p:cNvPr>
          <p:cNvSpPr/>
          <p:nvPr/>
        </p:nvSpPr>
        <p:spPr>
          <a:xfrm>
            <a:off x="-57672" y="0"/>
            <a:ext cx="1099457" cy="6858000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 rot="16200000">
            <a:off x="-1578045" y="3120070"/>
            <a:ext cx="4152374" cy="6178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HƯỚNG DẪN CÀI ĐẶT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839841" y="755702"/>
            <a:ext cx="439187" cy="528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79028" y="316466"/>
            <a:ext cx="10171128" cy="1036347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CÀI ĐẶT TỪ MS STORE</a:t>
            </a:r>
          </a:p>
          <a:p>
            <a:pPr lvl="1"/>
            <a:r>
              <a:rPr lang="en-US" b="1"/>
              <a:t>Launch: </a:t>
            </a:r>
            <a:r>
              <a:rPr lang="en-US"/>
              <a:t>Ứng dụng đã được cài đặt trước đó</a:t>
            </a:r>
          </a:p>
          <a:p>
            <a:pPr lvl="1"/>
            <a:r>
              <a:rPr lang="en-US" b="1"/>
              <a:t>Install: </a:t>
            </a:r>
            <a:r>
              <a:rPr lang="en-US"/>
              <a:t>Tiến hành cài đặt</a:t>
            </a:r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028" y="1626708"/>
            <a:ext cx="10241626" cy="5081663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C5FE3CA-79EF-4C9C-A9E5-598468528FAA}"/>
              </a:ext>
            </a:extLst>
          </p:cNvPr>
          <p:cNvSpPr/>
          <p:nvPr/>
        </p:nvSpPr>
        <p:spPr>
          <a:xfrm>
            <a:off x="433960" y="424543"/>
            <a:ext cx="1073430" cy="10559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787340926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814FFB5-1FE4-4D46-A6A5-25630E559601}"/>
              </a:ext>
            </a:extLst>
          </p:cNvPr>
          <p:cNvSpPr/>
          <p:nvPr/>
        </p:nvSpPr>
        <p:spPr>
          <a:xfrm>
            <a:off x="-57672" y="0"/>
            <a:ext cx="1099457" cy="6858000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 rot="16200000">
            <a:off x="-1578045" y="3120070"/>
            <a:ext cx="4152374" cy="6178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HƯỚNG DẪN CÀI ĐẶT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839841" y="755702"/>
            <a:ext cx="439187" cy="528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199" y="784279"/>
            <a:ext cx="6334125" cy="3438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199" y="4390762"/>
            <a:ext cx="6543675" cy="2228850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7577666" y="777323"/>
            <a:ext cx="4456491" cy="584228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b="1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(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English) -&gt; Click Download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lvl="1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(32 or 64 bits)</a:t>
            </a:r>
          </a:p>
        </p:txBody>
      </p:sp>
      <p:sp>
        <p:nvSpPr>
          <p:cNvPr id="11" name="Content Placeholder 8"/>
          <p:cNvSpPr txBox="1">
            <a:spLocks/>
          </p:cNvSpPr>
          <p:nvPr/>
        </p:nvSpPr>
        <p:spPr>
          <a:xfrm>
            <a:off x="1513806" y="205219"/>
            <a:ext cx="4979473" cy="48736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Download file cài đặt</a:t>
            </a:r>
            <a:endParaRPr lang="en-US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DECC6B9-E44A-4059-8030-72381F7727E5}"/>
              </a:ext>
            </a:extLst>
          </p:cNvPr>
          <p:cNvSpPr/>
          <p:nvPr/>
        </p:nvSpPr>
        <p:spPr>
          <a:xfrm>
            <a:off x="433960" y="424543"/>
            <a:ext cx="1073430" cy="10559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04026507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A473BBF-3E38-4595-8469-AF0A89EC2BB0}"/>
              </a:ext>
            </a:extLst>
          </p:cNvPr>
          <p:cNvSpPr/>
          <p:nvPr/>
        </p:nvSpPr>
        <p:spPr>
          <a:xfrm>
            <a:off x="-57672" y="0"/>
            <a:ext cx="1099457" cy="6858000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E962333-BD14-4DD2-872D-A351CD08EC44}"/>
              </a:ext>
            </a:extLst>
          </p:cNvPr>
          <p:cNvSpPr/>
          <p:nvPr/>
        </p:nvSpPr>
        <p:spPr>
          <a:xfrm>
            <a:off x="433960" y="424543"/>
            <a:ext cx="1073430" cy="10559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15291" y="631562"/>
            <a:ext cx="10171128" cy="48736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Chú</a:t>
            </a:r>
            <a:r>
              <a:rPr lang="en-US" b="1" dirty="0"/>
              <a:t> ý </a:t>
            </a:r>
            <a:r>
              <a:rPr lang="en-US" b="1" dirty="0" err="1"/>
              <a:t>khi</a:t>
            </a:r>
            <a:r>
              <a:rPr lang="en-US" b="1" dirty="0"/>
              <a:t> </a:t>
            </a:r>
            <a:r>
              <a:rPr lang="en-US" b="1" dirty="0" err="1"/>
              <a:t>cài</a:t>
            </a:r>
            <a:r>
              <a:rPr lang="en-US" b="1" dirty="0"/>
              <a:t> </a:t>
            </a:r>
            <a:r>
              <a:rPr lang="en-US" b="1" dirty="0" err="1"/>
              <a:t>đặt</a:t>
            </a:r>
            <a:endParaRPr lang="en-US" b="1" dirty="0"/>
          </a:p>
          <a:p>
            <a:pPr lvl="1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,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</a:p>
          <a:p>
            <a:pPr lvl="2"/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MS Store: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anh</a:t>
            </a:r>
            <a:endParaRPr lang="en-US" dirty="0"/>
          </a:p>
          <a:p>
            <a:pPr lvl="2"/>
            <a:r>
              <a:rPr lang="en-US" dirty="0"/>
              <a:t>Download file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: </a:t>
            </a:r>
            <a:r>
              <a:rPr lang="en-US" dirty="0" err="1"/>
              <a:t>Chú</a:t>
            </a:r>
            <a:r>
              <a:rPr lang="en-US" dirty="0"/>
              <a:t> ý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download file.</a:t>
            </a:r>
          </a:p>
          <a:p>
            <a:pPr lvl="2"/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cài</a:t>
            </a:r>
            <a:endParaRPr lang="en-US" dirty="0"/>
          </a:p>
          <a:p>
            <a:pPr lvl="1"/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Locale:</a:t>
            </a:r>
          </a:p>
          <a:p>
            <a:pPr lvl="2"/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format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=&gt; Recommend English</a:t>
            </a:r>
          </a:p>
          <a:p>
            <a:pPr lvl="2"/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endParaRPr lang="en-US" dirty="0"/>
          </a:p>
          <a:p>
            <a:pPr lvl="2"/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 rot="16200000">
            <a:off x="-1578045" y="3120070"/>
            <a:ext cx="4152374" cy="6178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HƯỚNG DÂN CÀI ĐẶT</a:t>
            </a:r>
          </a:p>
        </p:txBody>
      </p:sp>
    </p:spTree>
    <p:extLst>
      <p:ext uri="{BB962C8B-B14F-4D97-AF65-F5344CB8AC3E}">
        <p14:creationId xmlns:p14="http://schemas.microsoft.com/office/powerpoint/2010/main" val="4253440431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6825</TotalTime>
  <Words>1436</Words>
  <Application>Microsoft Office PowerPoint</Application>
  <PresentationFormat>Widescreen</PresentationFormat>
  <Paragraphs>312</Paragraphs>
  <Slides>31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ＭＳ Ｐゴシック</vt:lpstr>
      <vt:lpstr>ＭＳ Ｐゴシック</vt:lpstr>
      <vt:lpstr>Arial</vt:lpstr>
      <vt:lpstr>Calibri</vt:lpstr>
      <vt:lpstr>Calibri Light</vt:lpstr>
      <vt:lpstr>Cambria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Tien Ich May Tinh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Thao Vy</dc:creator>
  <cp:lastModifiedBy>Administrator</cp:lastModifiedBy>
  <cp:revision>130</cp:revision>
  <dcterms:created xsi:type="dcterms:W3CDTF">2020-03-30T13:47:17Z</dcterms:created>
  <dcterms:modified xsi:type="dcterms:W3CDTF">2024-10-22T14:46:13Z</dcterms:modified>
</cp:coreProperties>
</file>