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5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D00"/>
    <a:srgbClr val="FF9F11"/>
    <a:srgbClr val="FF9900"/>
    <a:srgbClr val="919191"/>
    <a:srgbClr val="505050"/>
    <a:srgbClr val="F3C900"/>
    <a:srgbClr val="20386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27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1DC4B-FEA3-4547-9387-CB83F905D7D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7550D-C8E8-46BD-98B2-4DF3BEC9A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7550D-C8E8-46BD-98B2-4DF3BEC9A0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1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sosceles Triangle 15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Isosceles Triangle 16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22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29" name="TextBox 2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44" name="Picture 20" descr="Embedding Power BI in your website | Lucid Insight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902586"/>
            <a:ext cx="6972300" cy="356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918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3" y="-12889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26" name="Isosceles Triangle 25"/>
          <p:cNvSpPr/>
          <p:nvPr userDrawn="1"/>
        </p:nvSpPr>
        <p:spPr>
          <a:xfrm rot="5400000">
            <a:off x="3003677" y="6835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9" name="SectionTitle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659746" y="3095259"/>
            <a:ext cx="6106679" cy="914848"/>
          </a:xfr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44000" tIns="72000" rIns="0" bIns="72000" numCol="1" anchor="t" anchorCtr="0" compatLnSpc="1">
            <a:prstTxWarp prst="textNoShape">
              <a:avLst/>
            </a:prstTxWarp>
            <a:spAutoFit/>
          </a:bodyPr>
          <a:lstStyle>
            <a:lvl1pPr marL="0" indent="0" algn="l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rgbClr val="50505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00" kern="0" baseline="0" dirty="0" smtClean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800">
                <a:latin typeface="+mj-lt"/>
                <a:ea typeface="+mj-ea"/>
              </a:defRPr>
            </a:lvl9pPr>
          </a:lstStyle>
          <a:p>
            <a:pPr lvl="0"/>
            <a:r>
              <a:rPr dirty="0"/>
              <a:t>Click to add section title</a:t>
            </a:r>
          </a:p>
          <a:p>
            <a:pPr lvl="1"/>
            <a:r>
              <a:rPr noProof="0" dirty="0"/>
              <a:t>Click to add section subtitle</a:t>
            </a:r>
          </a:p>
        </p:txBody>
      </p:sp>
      <p:sp>
        <p:nvSpPr>
          <p:cNvPr id="20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82800" y="3095260"/>
            <a:ext cx="2422179" cy="1007181"/>
          </a:xfrm>
        </p:spPr>
        <p:txBody>
          <a:bodyPr lIns="0" tIns="72000" rIns="0" bIns="72000">
            <a:normAutofit/>
          </a:bodyPr>
          <a:lstStyle>
            <a:lvl1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kern="0" baseline="0">
                <a:solidFill>
                  <a:srgbClr val="F3C9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dirty="0"/>
              <a:t>Section #</a:t>
            </a:r>
          </a:p>
        </p:txBody>
      </p:sp>
      <p:sp>
        <p:nvSpPr>
          <p:cNvPr id="24" name="Isosceles Triangle 23"/>
          <p:cNvSpPr/>
          <p:nvPr userDrawn="1"/>
        </p:nvSpPr>
        <p:spPr>
          <a:xfrm rot="5400000">
            <a:off x="3528895" y="233063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Isosceles Triangle 24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28096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7400" y="919692"/>
            <a:ext cx="4614334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96287" cy="6858000"/>
          </a:xfrm>
          <a:prstGeom prst="rect">
            <a:avLst/>
          </a:prstGeom>
          <a:solidFill>
            <a:srgbClr val="F3C900"/>
          </a:solidFill>
          <a:ln>
            <a:solidFill>
              <a:srgbClr val="F3C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C900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543716" y="567891"/>
            <a:ext cx="967450" cy="956804"/>
          </a:xfrm>
          <a:prstGeom prst="ellipse">
            <a:avLst/>
          </a:prstGeom>
          <a:solidFill>
            <a:srgbClr val="919191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700727" y="919692"/>
            <a:ext cx="4979473" cy="4873625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3" y="6215796"/>
            <a:ext cx="866739" cy="498778"/>
          </a:xfrm>
          <a:prstGeom prst="rect">
            <a:avLst/>
          </a:prstGeom>
        </p:spPr>
      </p:pic>
      <p:sp>
        <p:nvSpPr>
          <p:cNvPr id="15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39841" y="755702"/>
            <a:ext cx="439187" cy="528108"/>
          </a:xfrm>
        </p:spPr>
        <p:txBody>
          <a:bodyPr lIns="0" tIns="72000" rIns="0" bIns="72000">
            <a:normAutofit/>
          </a:bodyPr>
          <a:lstStyle>
            <a:lvl1pPr mar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#</a:t>
            </a:r>
            <a:endParaRPr dirty="0"/>
          </a:p>
        </p:txBody>
      </p:sp>
      <p:sp>
        <p:nvSpPr>
          <p:cNvPr id="16" name="SectionNumber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1578045" y="3120070"/>
            <a:ext cx="4152374" cy="617860"/>
          </a:xfrm>
        </p:spPr>
        <p:txBody>
          <a:bodyPr lIns="0" tIns="72000" rIns="0" bIns="72000">
            <a:normAutofit/>
          </a:bodyPr>
          <a:lstStyle>
            <a:lvl1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section title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989594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823066" y="-17245"/>
            <a:ext cx="8368937" cy="117531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MAGIC CODE INSTITUTE</a:t>
            </a:r>
          </a:p>
        </p:txBody>
      </p:sp>
      <p:sp>
        <p:nvSpPr>
          <p:cNvPr id="8" name="Isosceles Triangle 7"/>
          <p:cNvSpPr/>
          <p:nvPr userDrawn="1"/>
        </p:nvSpPr>
        <p:spPr>
          <a:xfrm rot="5400000">
            <a:off x="3010576" y="38649"/>
            <a:ext cx="2099666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-12889"/>
            <a:ext cx="2534194" cy="1175310"/>
          </a:xfrm>
          <a:prstGeom prst="rect">
            <a:avLst/>
          </a:prstGeom>
          <a:solidFill>
            <a:srgbClr val="F3C90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3C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 rot="16200000">
            <a:off x="1334247" y="47086"/>
            <a:ext cx="2099668" cy="104578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830623" y="6400800"/>
            <a:ext cx="8364586" cy="462270"/>
          </a:xfrm>
          <a:prstGeom prst="rect">
            <a:avLst/>
          </a:prstGeom>
          <a:solidFill>
            <a:srgbClr val="505050"/>
          </a:solidFill>
          <a:ln>
            <a:solidFill>
              <a:srgbClr val="9191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" y="6405870"/>
            <a:ext cx="3722911" cy="452130"/>
          </a:xfrm>
          <a:prstGeom prst="rect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Facebook.com/</a:t>
            </a:r>
            <a:r>
              <a:rPr lang="en-US" sz="1400" b="1" dirty="0" err="1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MagicCodeInstitue</a:t>
            </a:r>
            <a:r>
              <a:rPr lang="en-US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/</a:t>
            </a:r>
            <a:r>
              <a:rPr lang="vi-VN" sz="1400" b="1" dirty="0"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 </a:t>
            </a:r>
            <a:endParaRPr lang="en-US" sz="1400" b="1" dirty="0">
              <a:latin typeface="Arial" panose="020B0604020202020204" pitchFamily="34" charset="0"/>
              <a:ea typeface="Cambria" charset="0"/>
              <a:cs typeface="Arial" panose="020B0604020202020204" pitchFamily="34" charset="0"/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6200000">
            <a:off x="1652198" y="271182"/>
            <a:ext cx="1196788" cy="593332"/>
          </a:xfrm>
          <a:prstGeom prst="triangle">
            <a:avLst/>
          </a:prstGeom>
          <a:solidFill>
            <a:srgbClr val="505050"/>
          </a:solidFill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6200000">
            <a:off x="1843787" y="279889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/>
          <p:cNvSpPr/>
          <p:nvPr userDrawn="1"/>
        </p:nvSpPr>
        <p:spPr>
          <a:xfrm rot="5400000">
            <a:off x="3561271" y="249785"/>
            <a:ext cx="1196788" cy="593332"/>
          </a:xfrm>
          <a:prstGeom prst="triangle">
            <a:avLst/>
          </a:prstGeom>
          <a:solidFill>
            <a:srgbClr val="F3C9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547257" y="169128"/>
            <a:ext cx="12888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F3C9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MCI</a:t>
            </a:r>
          </a:p>
        </p:txBody>
      </p:sp>
      <p:sp>
        <p:nvSpPr>
          <p:cNvPr id="18" name="SectionNumber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30623" y="6445588"/>
            <a:ext cx="2925777" cy="449702"/>
          </a:xfrm>
        </p:spPr>
        <p:txBody>
          <a:bodyPr lIns="0" tIns="72000" rIns="0" bIns="72000">
            <a:noAutofit/>
          </a:bodyPr>
          <a:lstStyle>
            <a:lvl1pPr marL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400" b="1" kern="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2pPr>
            <a:lvl3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3pPr>
            <a:lvl4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4pPr>
            <a:lvl5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5pPr>
            <a:lvl6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6pPr>
            <a:lvl7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7pPr>
            <a:lvl8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8pPr>
            <a:lvl9pPr mar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kern="0" baseline="0">
                <a:solidFill>
                  <a:schemeClr val="accent3"/>
                </a:solidFill>
                <a:latin typeface="+mj-lt"/>
                <a:ea typeface="+mj-ea"/>
              </a:defRPr>
            </a:lvl9pPr>
          </a:lstStyle>
          <a:p>
            <a:pPr lvl="0"/>
            <a:r>
              <a:rPr lang="en-US" dirty="0"/>
              <a:t>Teacher’s name &amp; phone number</a:t>
            </a:r>
            <a:endParaRPr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5293511" y="2751632"/>
            <a:ext cx="4880392" cy="115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001314" y="3026144"/>
            <a:ext cx="6481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>
                <a:solidFill>
                  <a:srgbClr val="50505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THANKS FOR LISTENING!!!</a:t>
            </a:r>
          </a:p>
        </p:txBody>
      </p:sp>
      <p:sp>
        <p:nvSpPr>
          <p:cNvPr id="22" name="Isosceles Triangle 21"/>
          <p:cNvSpPr/>
          <p:nvPr userDrawn="1"/>
        </p:nvSpPr>
        <p:spPr>
          <a:xfrm rot="5400000">
            <a:off x="3375829" y="240427"/>
            <a:ext cx="1196788" cy="59333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1444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713830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469283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46676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 userDrawn="1"/>
        </p:nvGrpSpPr>
        <p:grpSpPr bwMode="auto">
          <a:xfrm>
            <a:off x="10822517" y="493716"/>
            <a:ext cx="556683" cy="420687"/>
            <a:chOff x="-2057400" y="2514600"/>
            <a:chExt cx="1408113" cy="1411288"/>
          </a:xfrm>
        </p:grpSpPr>
        <p:sp>
          <p:nvSpPr>
            <p:cNvPr id="5" name="Oval 4">
              <a:extLst/>
            </p:cNvPr>
            <p:cNvSpPr>
              <a:spLocks noChangeArrowheads="1"/>
            </p:cNvSpPr>
            <p:nvPr userDrawn="1"/>
          </p:nvSpPr>
          <p:spPr bwMode="gray">
            <a:xfrm>
              <a:off x="-2057400" y="2514600"/>
              <a:ext cx="1408113" cy="14112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12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vi-VN" altLang="en-US" sz="1999" b="0" i="0" u="none" strike="noStrike" kern="120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endParaRPr>
            </a:p>
          </p:txBody>
        </p:sp>
        <p:pic>
          <p:nvPicPr>
            <p:cNvPr id="6" name="Picture 4" descr="Logo Tecapro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25426" y="2819400"/>
              <a:ext cx="1163426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Slide Number Placeholder 6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fld id="{F6C9EE76-D78D-334E-8722-BB5027D67A3E}" type="slidenum">
              <a:rPr lang="en-US" altLang="en-US" smtClean="0">
                <a:solidFill>
                  <a:srgbClr val="19426B"/>
                </a:solidFill>
              </a:rPr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1942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4837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772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6" r:id="rId3"/>
    <p:sldLayoutId id="2147483659" r:id="rId4"/>
    <p:sldLayoutId id="2147483655" r:id="rId5"/>
    <p:sldLayoutId id="2147483660" r:id="rId6"/>
    <p:sldLayoutId id="2147483657" r:id="rId7"/>
    <p:sldLayoutId id="2147483661" r:id="rId8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powerbi.com/t5/Data-Stories-Gallery/Visualizing-Merge-Join-Types-in-Power-BI/td-p/21990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icrosoft.com/en-us/download/details.aspx?id=39379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DAAEEB-3AF5-4ED6-A207-274D1888D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0" y="-317821"/>
            <a:ext cx="2663958" cy="1889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8DDE15-B84D-4E9F-97B8-7C684E28D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3062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031D9-055E-4A66-A429-9AF2C1C64B2E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8769CD-ABA2-45B8-BEFB-F45AE4C77DA6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65BD0-8038-4C8B-92A5-4D4139D70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79028" y="0"/>
            <a:ext cx="10171128" cy="1352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KẾT NỐI NHIỀU NGUỒN DỮ LIỆU</a:t>
            </a:r>
            <a:endParaRPr lang="en-US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24" y="523875"/>
            <a:ext cx="57626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6264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1160A8-1BB2-497E-B609-BCA07F32F1A2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81456" y="397137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với hàng và cột</a:t>
            </a:r>
          </a:p>
          <a:p>
            <a:pPr lvl="1"/>
            <a:r>
              <a:rPr lang="en-US"/>
              <a:t>Định dạng dữ liệu cho cột</a:t>
            </a:r>
            <a:r>
              <a:rPr lang="en-US" b="1"/>
              <a:t>: </a:t>
            </a:r>
            <a:r>
              <a:rPr lang="en-US"/>
              <a:t>Data type</a:t>
            </a:r>
          </a:p>
          <a:p>
            <a:pPr lvl="1"/>
            <a:endParaRPr lang="en-US"/>
          </a:p>
          <a:p>
            <a:pPr lvl="1"/>
            <a:r>
              <a:rPr lang="en-US"/>
              <a:t>Đổi tên cột dữ liệu: Rename columns</a:t>
            </a:r>
          </a:p>
          <a:p>
            <a:pPr lvl="1"/>
            <a:endParaRPr lang="en-US"/>
          </a:p>
          <a:p>
            <a:pPr lvl="1"/>
            <a:r>
              <a:rPr lang="en-US"/>
              <a:t>Set dòng dữ liệu đầu tiên làm header của file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r>
              <a:rPr lang="en-US"/>
              <a:t>Xóa dòng dữ liệu: Remove rows</a:t>
            </a:r>
          </a:p>
          <a:p>
            <a:pPr lvl="1"/>
            <a:endParaRPr lang="en-US"/>
          </a:p>
          <a:p>
            <a:pPr lvl="1"/>
            <a:r>
              <a:rPr lang="en-US"/>
              <a:t>Xóa dòng dữ liệu lỗi: Remove Error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r>
              <a:rPr lang="en-US"/>
              <a:t>Xóa dòng dữ liệu trống: Remove Blank Rows</a:t>
            </a:r>
          </a:p>
          <a:p>
            <a:pPr lvl="1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F41311-5A7F-4F3D-A17E-05CD0CCD8A38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4244F0-01F5-4D36-9A81-8166C9344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144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7366A6-0DAC-4867-B2FB-58671BF0E54F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7C2EC-DA4B-45C1-A825-097712A5A949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E631E0-B8F4-4EC5-86EA-34A44149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343349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với hàng</a:t>
            </a:r>
            <a:endParaRPr lang="en-US"/>
          </a:p>
          <a:p>
            <a:pPr lvl="1"/>
            <a:r>
              <a:rPr lang="en-US"/>
              <a:t>Xóa dòng dữ liệu trên cùng: Remove Top Rows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696163"/>
            <a:ext cx="10525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11110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DF4C6C-8022-49FE-AFD2-2F23CA812683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BB3B8-2A97-40BE-A8D7-1227CCFC3B7A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1704A-4ABD-4466-91F7-BBA1C73D6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343349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với hàng</a:t>
            </a:r>
            <a:endParaRPr lang="en-US"/>
          </a:p>
          <a:p>
            <a:pPr lvl="1"/>
            <a:r>
              <a:rPr lang="en-US"/>
              <a:t>Xóa dòng dữ liệu trắng: Remove Blank rows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47" y="1277510"/>
            <a:ext cx="105251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569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468F0C-0146-462F-A80A-C02CEF0A2FBB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79028" y="343349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Transform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với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cột</a:t>
            </a:r>
            <a:endParaRPr lang="en-US" b="1" dirty="0"/>
          </a:p>
          <a:p>
            <a:pPr lvl="1"/>
            <a:endParaRPr lang="en-US" dirty="0"/>
          </a:p>
          <a:p>
            <a:pPr lvl="1"/>
            <a:r>
              <a:rPr lang="en-US" dirty="0"/>
              <a:t>Set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header </a:t>
            </a:r>
            <a:r>
              <a:rPr lang="en-US" dirty="0" err="1"/>
              <a:t>của</a:t>
            </a:r>
            <a:r>
              <a:rPr lang="en-US" dirty="0"/>
              <a:t> file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34" y="1719999"/>
            <a:ext cx="10677525" cy="43910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2189102-1184-41E6-82B9-6C8639C33111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C7E971-C21C-4CBA-A1B7-DD271AF39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328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C2A10A-81E3-4CBE-AD52-A5BBA84A4357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7B4EF7-801F-4A8E-9BFD-28F7099BFF59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7F70DB-8783-4481-83B7-5746AF472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343349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với cột</a:t>
            </a:r>
          </a:p>
          <a:p>
            <a:pPr lvl="1"/>
            <a:r>
              <a:rPr lang="en-US"/>
              <a:t>Định dạng dữ liệu cho cột</a:t>
            </a:r>
            <a:r>
              <a:rPr lang="en-US" b="1"/>
              <a:t>: </a:t>
            </a:r>
            <a:r>
              <a:rPr lang="en-US"/>
              <a:t>Data type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028" y="1483892"/>
            <a:ext cx="10271352" cy="508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7115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A3033D-DF07-4C88-8D23-21930AF11423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76D1B5-8FCD-4CDD-800A-6F83ECF1DD61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E8DBD8-81A1-49E6-9FF6-7A986CDE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343349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với cột</a:t>
            </a:r>
          </a:p>
          <a:p>
            <a:pPr lvl="1"/>
            <a:r>
              <a:rPr lang="en-US"/>
              <a:t>Xóa cột không cần thiết: Chọn cột cần xóa -&gt; Remove Columns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34" y="1502909"/>
            <a:ext cx="10220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5596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696DAA-9484-4183-B7EF-D7DE7068DB6C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343349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với cột</a:t>
            </a:r>
          </a:p>
          <a:p>
            <a:pPr lvl="1"/>
            <a:r>
              <a:rPr lang="en-US"/>
              <a:t>Đổi tên cột dữ liệu: (Chuột phải cột -&gt;Rename)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28" y="1352813"/>
            <a:ext cx="10229850" cy="54768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0DE390C-8F61-4E18-BC3F-D3E808FB6DF3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C620AD-52BB-46D9-A838-75638B9EE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5624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B9E1ED-BE14-4A7E-ABCE-F3C97758DC75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343349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với cột</a:t>
            </a:r>
          </a:p>
          <a:p>
            <a:pPr lvl="1"/>
            <a:r>
              <a:rPr lang="en-US"/>
              <a:t>Replace Values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028" y="2072424"/>
            <a:ext cx="10182225" cy="40386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3E86FC0-D068-4D4F-A306-E45853825573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E3004D-675A-44A4-B94C-A7B49FB7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98012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C0D87-18BC-4994-AD3D-F96AC0CB471B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37212" y="755702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bảng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/>
          </a:p>
          <a:p>
            <a:pPr lvl="1"/>
            <a:r>
              <a:rPr lang="en-US"/>
              <a:t>Append Table</a:t>
            </a:r>
          </a:p>
          <a:p>
            <a:pPr lvl="1"/>
            <a:endParaRPr lang="en-US"/>
          </a:p>
          <a:p>
            <a:pPr lvl="1"/>
            <a:r>
              <a:rPr lang="en-US"/>
              <a:t>Merge Table</a:t>
            </a:r>
          </a:p>
          <a:p>
            <a:pPr lvl="1"/>
            <a:endParaRPr lang="en-US"/>
          </a:p>
          <a:p>
            <a:pPr lvl="1"/>
            <a:r>
              <a:rPr lang="en-US"/>
              <a:t>Transpose Table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r>
              <a:rPr lang="en-US"/>
              <a:t>Pivot/Unpivot Table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82C3D5-17C9-446C-980A-628D3072A9B2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D5B779-CBA7-446A-98F5-324913F95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5655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249363"/>
            <a:ext cx="7388225" cy="561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NỘI DUNG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FEDDD96-07F2-4314-A870-56509F571F59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1426324" y="2114736"/>
            <a:ext cx="4823157" cy="476919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accent6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vi-VN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12B0BAA9-EC39-463C-8DB4-3FEA1CD2B4EC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1001141" y="2538085"/>
            <a:ext cx="4031200" cy="392804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accent6">
                  <a:lumMod val="60000"/>
                  <a:lumOff val="40000"/>
                </a:schemeClr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10800000" scaled="1"/>
            <a:tileRect/>
          </a:gra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12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999">
              <a:solidFill>
                <a:srgbClr val="19426B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gray">
          <a:xfrm>
            <a:off x="4271312" y="3255958"/>
            <a:ext cx="6789850" cy="521604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vi-VN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 NGỮ M </a:t>
            </a:r>
          </a:p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gray">
          <a:xfrm>
            <a:off x="3746726" y="1911519"/>
            <a:ext cx="7314435" cy="512628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vi-VN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ÔN TẬP KIẾN THỨC</a:t>
            </a:r>
            <a:endParaRPr lang="en-US" altLang="en-US" sz="1999" dirty="0">
              <a:solidFill>
                <a:srgbClr val="1942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2686978" y="1957357"/>
            <a:ext cx="491464" cy="457081"/>
            <a:chOff x="2078" y="1680"/>
            <a:chExt cx="1615" cy="1615"/>
          </a:xfrm>
        </p:grpSpPr>
        <p:sp>
          <p:nvSpPr>
            <p:cNvPr id="10" name="Oval 1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2B7A69DF-9650-428D-9E20-909047844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2058"/>
              <a:ext cx="853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gray">
            <a:xfrm>
              <a:off x="2254" y="2056"/>
              <a:ext cx="853" cy="7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E3A15BFF-F228-454F-9690-A7AC0713065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0" y="2135"/>
              <a:ext cx="1091" cy="7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gray">
            <a:xfrm>
              <a:off x="2337" y="2139"/>
              <a:ext cx="1096" cy="764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3499856" y="3280871"/>
            <a:ext cx="483354" cy="472952"/>
            <a:chOff x="2078" y="1680"/>
            <a:chExt cx="1615" cy="1615"/>
          </a:xfrm>
        </p:grpSpPr>
        <p:sp>
          <p:nvSpPr>
            <p:cNvPr id="17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6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68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18"/>
          <p:cNvGrpSpPr>
            <a:grpSpLocks/>
          </p:cNvGrpSpPr>
          <p:nvPr/>
        </p:nvGrpSpPr>
        <p:grpSpPr bwMode="auto">
          <a:xfrm>
            <a:off x="3143098" y="2543622"/>
            <a:ext cx="500144" cy="472952"/>
            <a:chOff x="2078" y="1680"/>
            <a:chExt cx="1615" cy="1615"/>
          </a:xfrm>
        </p:grpSpPr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1">
              <a:extLst/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839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gray">
            <a:xfrm>
              <a:off x="2254" y="2060"/>
              <a:ext cx="839" cy="73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23">
              <a:extLst/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AutoShape 9"/>
          <p:cNvSpPr>
            <a:spLocks noChangeArrowheads="1"/>
          </p:cNvSpPr>
          <p:nvPr/>
        </p:nvSpPr>
        <p:spPr bwMode="gray">
          <a:xfrm>
            <a:off x="3983210" y="2524328"/>
            <a:ext cx="7077952" cy="541196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GIỚI THIỆU CHI TIẾT POWER QUERY EDITOR</a:t>
            </a:r>
          </a:p>
        </p:txBody>
      </p:sp>
      <p:grpSp>
        <p:nvGrpSpPr>
          <p:cNvPr id="31" name="Group 18"/>
          <p:cNvGrpSpPr>
            <a:grpSpLocks/>
          </p:cNvGrpSpPr>
          <p:nvPr/>
        </p:nvGrpSpPr>
        <p:grpSpPr bwMode="auto">
          <a:xfrm>
            <a:off x="3499856" y="4044465"/>
            <a:ext cx="513148" cy="454102"/>
            <a:chOff x="2078" y="1680"/>
            <a:chExt cx="1615" cy="1615"/>
          </a:xfrm>
        </p:grpSpPr>
        <p:sp>
          <p:nvSpPr>
            <p:cNvPr id="32" name="Oval 1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Oval 2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21">
              <a:extLst>
                <a:ext uri="{FF2B5EF4-FFF2-40B4-BE49-F238E27FC236}">
                  <a16:creationId xmlns:a16="http://schemas.microsoft.com/office/drawing/2014/main" id="{069887D6-0DE1-4C4B-8EE5-CC286F1535C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46"/>
              <a:ext cx="817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5" name="Oval 22"/>
            <p:cNvSpPr>
              <a:spLocks noChangeArrowheads="1"/>
            </p:cNvSpPr>
            <p:nvPr/>
          </p:nvSpPr>
          <p:spPr bwMode="gray">
            <a:xfrm>
              <a:off x="2254" y="2045"/>
              <a:ext cx="817" cy="769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Oval 23">
              <a:extLst>
                <a:ext uri="{FF2B5EF4-FFF2-40B4-BE49-F238E27FC236}">
                  <a16:creationId xmlns:a16="http://schemas.microsoft.com/office/drawing/2014/main" id="{ED899ACC-A123-41B9-B0D1-92DD0AB8F7E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27"/>
              <a:ext cx="1088" cy="7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37" name="Oval 24"/>
            <p:cNvSpPr>
              <a:spLocks noChangeArrowheads="1"/>
            </p:cNvSpPr>
            <p:nvPr/>
          </p:nvSpPr>
          <p:spPr bwMode="gray">
            <a:xfrm>
              <a:off x="2337" y="2128"/>
              <a:ext cx="1096" cy="76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AutoShape 9"/>
          <p:cNvSpPr>
            <a:spLocks noChangeArrowheads="1"/>
          </p:cNvSpPr>
          <p:nvPr/>
        </p:nvSpPr>
        <p:spPr bwMode="gray">
          <a:xfrm>
            <a:off x="4069667" y="3967996"/>
            <a:ext cx="6905038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HƯỚNG DẪN, THỰC HÀNH</a:t>
            </a:r>
          </a:p>
        </p:txBody>
      </p:sp>
      <p:grpSp>
        <p:nvGrpSpPr>
          <p:cNvPr id="39" name="Group 25"/>
          <p:cNvGrpSpPr>
            <a:grpSpLocks/>
          </p:cNvGrpSpPr>
          <p:nvPr/>
        </p:nvGrpSpPr>
        <p:grpSpPr bwMode="auto">
          <a:xfrm>
            <a:off x="3393015" y="4840723"/>
            <a:ext cx="553986" cy="472952"/>
            <a:chOff x="2078" y="1680"/>
            <a:chExt cx="1615" cy="1615"/>
          </a:xfrm>
        </p:grpSpPr>
        <p:sp>
          <p:nvSpPr>
            <p:cNvPr id="40" name="Oval 2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2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28">
              <a:extLst>
                <a:ext uri="{FF2B5EF4-FFF2-40B4-BE49-F238E27FC236}">
                  <a16:creationId xmlns:a16="http://schemas.microsoft.com/office/drawing/2014/main" id="{9440862D-20E2-45D7-A093-006522AF5D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2062"/>
              <a:ext cx="757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3" name="Oval 29"/>
            <p:cNvSpPr>
              <a:spLocks noChangeArrowheads="1"/>
            </p:cNvSpPr>
            <p:nvPr/>
          </p:nvSpPr>
          <p:spPr bwMode="gray">
            <a:xfrm>
              <a:off x="2254" y="2060"/>
              <a:ext cx="757" cy="739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0">
              <a:extLst>
                <a:ext uri="{FF2B5EF4-FFF2-40B4-BE49-F238E27FC236}">
                  <a16:creationId xmlns:a16="http://schemas.microsoft.com/office/drawing/2014/main" id="{C35C1B84-5BF0-4A8D-9943-70DFFC98EC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41" y="2143"/>
              <a:ext cx="1088" cy="73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vi-VN" sz="400">
                <a:solidFill>
                  <a:srgbClr val="19426B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5" name="Oval 31"/>
            <p:cNvSpPr>
              <a:spLocks noChangeArrowheads="1"/>
            </p:cNvSpPr>
            <p:nvPr/>
          </p:nvSpPr>
          <p:spPr bwMode="gray">
            <a:xfrm>
              <a:off x="2337" y="2143"/>
              <a:ext cx="1096" cy="73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charset="2"/>
                <a:buChar char="v"/>
                <a:defRPr sz="2800" b="1">
                  <a:solidFill>
                    <a:schemeClr val="tx2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9pPr>
            </a:lstStyle>
            <a:p>
              <a:pPr defTabSz="914126" fontAlgn="base"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lang="vi-VN" altLang="en-US" sz="400" b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AutoShape 9"/>
          <p:cNvSpPr>
            <a:spLocks noChangeArrowheads="1"/>
          </p:cNvSpPr>
          <p:nvPr/>
        </p:nvSpPr>
        <p:spPr bwMode="gray">
          <a:xfrm>
            <a:off x="4025246" y="4785831"/>
            <a:ext cx="7035916" cy="47940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charset="2"/>
              <a:buChar char="v"/>
              <a:defRPr sz="2800" b="1">
                <a:solidFill>
                  <a:schemeClr val="tx2"/>
                </a:solidFill>
                <a:latin typeface="Verdana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defTabSz="914126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99" dirty="0">
                <a:solidFill>
                  <a:srgbClr val="1942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HỎI ĐÁP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4351309-3C74-45AC-92BF-DB9C2B833194}"/>
              </a:ext>
            </a:extLst>
          </p:cNvPr>
          <p:cNvGrpSpPr/>
          <p:nvPr/>
        </p:nvGrpSpPr>
        <p:grpSpPr>
          <a:xfrm>
            <a:off x="0" y="-480392"/>
            <a:ext cx="12192000" cy="1994941"/>
            <a:chOff x="0" y="-480392"/>
            <a:chExt cx="12192000" cy="199494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926236-95D3-48BE-9F12-4182D60DFF3D}"/>
                </a:ext>
              </a:extLst>
            </p:cNvPr>
            <p:cNvSpPr/>
            <p:nvPr/>
          </p:nvSpPr>
          <p:spPr>
            <a:xfrm>
              <a:off x="0" y="-66780"/>
              <a:ext cx="12192000" cy="1144644"/>
            </a:xfrm>
            <a:prstGeom prst="rect">
              <a:avLst/>
            </a:prstGeom>
            <a:solidFill>
              <a:srgbClr val="FE6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                       </a:t>
              </a:r>
              <a:r>
                <a:rPr lang="en-US" sz="4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MAGIC CODE INSTITUTE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6E7FFAE-ABD9-4C53-9453-2CA909C57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57" y="-480392"/>
              <a:ext cx="2812222" cy="19949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50666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0" grpId="0" animBg="1"/>
      <p:bldP spid="38" grpId="0" animBg="1"/>
      <p:bldP spid="4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78ABD0-F638-4321-B548-1ABEBF238735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DA99CF-759F-439C-9CD3-A77848A2CF36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14AEF3-C9D6-44D1-AD0B-6D2343CAA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E2DF7-5AEE-40DD-85BD-F2F38057E13A}"/>
              </a:ext>
            </a:extLst>
          </p:cNvPr>
          <p:cNvSpPr txBox="1"/>
          <p:nvPr/>
        </p:nvSpPr>
        <p:spPr>
          <a:xfrm>
            <a:off x="1522521" y="524869"/>
            <a:ext cx="4767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Transform dữ liệu với bảng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936F0-663A-43F9-A18A-CC8881FAA75C}"/>
              </a:ext>
            </a:extLst>
          </p:cNvPr>
          <p:cNvSpPr txBox="1"/>
          <p:nvPr/>
        </p:nvSpPr>
        <p:spPr>
          <a:xfrm>
            <a:off x="2255738" y="2501705"/>
            <a:ext cx="149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Merge Table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C48CC-46CC-40E1-BA59-87DBD0641766}"/>
              </a:ext>
            </a:extLst>
          </p:cNvPr>
          <p:cNvSpPr txBox="1"/>
          <p:nvPr/>
        </p:nvSpPr>
        <p:spPr>
          <a:xfrm>
            <a:off x="2255738" y="5078027"/>
            <a:ext cx="165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rgbClr val="932183"/>
                </a:solidFill>
              </a:rPr>
              <a:t>Append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C118BE-DD72-404A-AE11-C959DB6AF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78" y="1396239"/>
            <a:ext cx="5612546" cy="2678067"/>
          </a:xfrm>
          <a:prstGeom prst="rect">
            <a:avLst/>
          </a:prstGeom>
        </p:spPr>
      </p:pic>
      <p:pic>
        <p:nvPicPr>
          <p:cNvPr id="10" name="Picture 4" descr="Combining Multiple Streams of Data (Append vs. Merge or Join ...">
            <a:extLst>
              <a:ext uri="{FF2B5EF4-FFF2-40B4-BE49-F238E27FC236}">
                <a16:creationId xmlns:a16="http://schemas.microsoft.com/office/drawing/2014/main" id="{DA57B1DA-8B07-4573-8F7C-0564355D9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801" y="4219629"/>
            <a:ext cx="6144270" cy="204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43846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4E6446-904A-45D0-A269-AD9E145714F6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58727" y="734187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bảng</a:t>
            </a:r>
          </a:p>
          <a:p>
            <a:pPr lvl="1"/>
            <a:r>
              <a:rPr lang="en-US"/>
              <a:t>Append Table: Append Queries as New -&gt; Tạo 1 query mới từ các queries cũ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96" y="2082139"/>
            <a:ext cx="10935342" cy="37814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0FD6297-9D82-4A15-B7E3-1B06E1EAD076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3FE9C-5A02-44DD-9A4D-12F1B3F96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6712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1C81AA-CB43-482B-89D8-05AF911A3134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755702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bảng</a:t>
            </a:r>
          </a:p>
          <a:p>
            <a:pPr lvl="1"/>
            <a:r>
              <a:rPr lang="en-US"/>
              <a:t>Append Table: Append Queries as New -&gt; Tạo 1 query mới từ các queries cũ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379" y="2169658"/>
            <a:ext cx="8401420" cy="370862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A85A979-CE3D-46D5-96DE-5495FC42C0B3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14A783-D4EA-4D4C-A733-3FB9A8BB4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49757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AFA90B4-866B-47D8-91DF-5B62C25D55C9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755702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bảng</a:t>
            </a:r>
          </a:p>
          <a:p>
            <a:pPr lvl="1"/>
            <a:r>
              <a:rPr lang="en-US"/>
              <a:t>Append Table: Append Queries -&gt; Append query khác vào query hiện tại (query chọn bên danh sách trái)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34" y="2088249"/>
            <a:ext cx="11109552" cy="362743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501AC22-FE66-4FDD-915B-77549829518A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124977-14FD-4719-9F71-BB86ABF33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5176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0A17B3-E670-444F-A976-56A1171A62B9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755702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Transform dữ liệu bảng</a:t>
            </a:r>
          </a:p>
          <a:p>
            <a:pPr lvl="1"/>
            <a:r>
              <a:rPr lang="en-US"/>
              <a:t>Append Table: Append Queries -&gt; Append query khác vào query hiện tại (query chọn bên danh sách trái)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02" y="2351314"/>
            <a:ext cx="8927179" cy="333348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36B8213-656A-46CC-BE0D-1A4E15410655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083B47-D0C3-46A8-8B0F-8A677DA90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78329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E7C244-6B37-40A6-B634-78D5E1974F67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755702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M-Language</a:t>
            </a:r>
          </a:p>
          <a:p>
            <a:pPr lvl="1"/>
            <a:r>
              <a:rPr lang="en-US" dirty="0"/>
              <a:t>M: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Power Query- Power Query Formula Language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M: Data </a:t>
            </a:r>
            <a:r>
              <a:rPr lang="en-US" b="1" dirty="0" err="1">
                <a:solidFill>
                  <a:srgbClr val="FF0000"/>
                </a:solidFill>
              </a:rPr>
              <a:t>M</a:t>
            </a:r>
            <a:r>
              <a:rPr lang="en-US" dirty="0" err="1"/>
              <a:t>asup</a:t>
            </a:r>
            <a:r>
              <a:rPr lang="en-US" dirty="0"/>
              <a:t>, Data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dirty="0"/>
              <a:t>odeling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transform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qua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-&gt;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b="1" dirty="0"/>
              <a:t>M</a:t>
            </a:r>
          </a:p>
          <a:p>
            <a:pPr lvl="1"/>
            <a:endParaRPr lang="en-US" b="1" dirty="0"/>
          </a:p>
          <a:p>
            <a:pPr lvl="1"/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M: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qua GUI (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),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hàm</a:t>
            </a:r>
            <a:r>
              <a:rPr lang="en-US" dirty="0"/>
              <a:t> transform </a:t>
            </a:r>
            <a:r>
              <a:rPr lang="en-US" dirty="0" err="1"/>
              <a:t>khác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60A2B0-39A9-4E15-AEC0-85D8F72BAD80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061AFA-07E4-49D1-8280-2A370B30E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25580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379632-2F78-4559-AE8C-45A4961E0AE9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755702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Ngôn ngữ M-Language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34" y="1775210"/>
            <a:ext cx="11122252" cy="449961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94C6092-F73F-4B64-AAEB-238EFEF56A4D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A21A6C-37E2-40D8-BBD0-1E4F916FE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5155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5BEA7A-0586-4A00-AA7A-BE4C2A2A22E6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79028" y="755702"/>
            <a:ext cx="10171128" cy="53553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Ngôn ngữ M-Language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997" y="1745116"/>
            <a:ext cx="9629775" cy="47720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1E6309-8406-499C-9FB3-51D18AD44269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892E67-6390-4D5B-8F39-A200A4488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85619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0335" y="3311610"/>
            <a:ext cx="5771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THANKS FOR LISTENING !!!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182FC-4FE0-47F7-986A-FCF9759A4A17}"/>
              </a:ext>
            </a:extLst>
          </p:cNvPr>
          <p:cNvSpPr/>
          <p:nvPr/>
        </p:nvSpPr>
        <p:spPr>
          <a:xfrm>
            <a:off x="0" y="-66780"/>
            <a:ext cx="12192000" cy="1144644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</a:t>
            </a:r>
            <a:r>
              <a:rPr lang="en-US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MAGIC CODE INSTITUTE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2486F3-3B62-4BDA-B65A-A05D6B4CBD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7" y="-480392"/>
            <a:ext cx="2812222" cy="19949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15356F-D3D1-4771-8E67-8944922940BF}"/>
              </a:ext>
            </a:extLst>
          </p:cNvPr>
          <p:cNvSpPr/>
          <p:nvPr/>
        </p:nvSpPr>
        <p:spPr>
          <a:xfrm>
            <a:off x="1342327" y="5791577"/>
            <a:ext cx="9507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HOTLINE : 0362919762                    WEBSILE: PANTECH.EDU.VN </a:t>
            </a:r>
          </a:p>
        </p:txBody>
      </p:sp>
    </p:spTree>
    <p:extLst>
      <p:ext uri="{BB962C8B-B14F-4D97-AF65-F5344CB8AC3E}">
        <p14:creationId xmlns:p14="http://schemas.microsoft.com/office/powerpoint/2010/main" val="209023701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 txBox="1">
            <a:spLocks/>
          </p:cNvSpPr>
          <p:nvPr/>
        </p:nvSpPr>
        <p:spPr>
          <a:xfrm>
            <a:off x="893134" y="655638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80606" y="919692"/>
            <a:ext cx="10171128" cy="564439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ÔN TẬP KIẾN THỨC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BI, PBI,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BI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Power BI Desktop Workflow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227073-5650-414E-9F45-0176A00B54DC}"/>
              </a:ext>
            </a:extLst>
          </p:cNvPr>
          <p:cNvGrpSpPr/>
          <p:nvPr/>
        </p:nvGrpSpPr>
        <p:grpSpPr>
          <a:xfrm>
            <a:off x="-520337" y="0"/>
            <a:ext cx="2100943" cy="7210037"/>
            <a:chOff x="3060525" y="-185057"/>
            <a:chExt cx="2100943" cy="72100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66A2F0-3B4C-40E1-B574-9478E992AD72}"/>
                </a:ext>
              </a:extLst>
            </p:cNvPr>
            <p:cNvSpPr/>
            <p:nvPr/>
          </p:nvSpPr>
          <p:spPr>
            <a:xfrm>
              <a:off x="3523190" y="-185057"/>
              <a:ext cx="1099457" cy="6858000"/>
            </a:xfrm>
            <a:prstGeom prst="rect">
              <a:avLst/>
            </a:prstGeom>
            <a:solidFill>
              <a:srgbClr val="FE6D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862BFD-3290-4837-A4E8-0F931931B438}"/>
                </a:ext>
              </a:extLst>
            </p:cNvPr>
            <p:cNvSpPr/>
            <p:nvPr/>
          </p:nvSpPr>
          <p:spPr>
            <a:xfrm>
              <a:off x="4014822" y="239486"/>
              <a:ext cx="1073430" cy="105591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DF06FB-3AEF-47D0-91A6-2915A7784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525" y="4924037"/>
              <a:ext cx="2100943" cy="2100943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8A90FBB-3AB5-432C-BC44-D282D7BE1D9C}"/>
              </a:ext>
            </a:extLst>
          </p:cNvPr>
          <p:cNvSpPr/>
          <p:nvPr/>
        </p:nvSpPr>
        <p:spPr>
          <a:xfrm rot="16200000">
            <a:off x="-1382132" y="3341528"/>
            <a:ext cx="3748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TỔNG QUAN KHÓA HỌC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231AF-049B-42A3-9A00-B8E92FC28905}"/>
              </a:ext>
            </a:extLst>
          </p:cNvPr>
          <p:cNvSpPr/>
          <p:nvPr/>
        </p:nvSpPr>
        <p:spPr>
          <a:xfrm>
            <a:off x="4851685" y="3244334"/>
            <a:ext cx="248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TỔNG QUAN KHÓA HỌC</a:t>
            </a:r>
          </a:p>
        </p:txBody>
      </p:sp>
    </p:spTree>
    <p:extLst>
      <p:ext uri="{BB962C8B-B14F-4D97-AF65-F5344CB8AC3E}">
        <p14:creationId xmlns:p14="http://schemas.microsoft.com/office/powerpoint/2010/main" val="228885169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71C8AD-0C5C-4522-B386-63C46F0C3CED}"/>
              </a:ext>
            </a:extLst>
          </p:cNvPr>
          <p:cNvSpPr/>
          <p:nvPr/>
        </p:nvSpPr>
        <p:spPr>
          <a:xfrm>
            <a:off x="0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C92036-469C-46F1-857C-81FFC82D61B0}"/>
              </a:ext>
            </a:extLst>
          </p:cNvPr>
          <p:cNvSpPr/>
          <p:nvPr/>
        </p:nvSpPr>
        <p:spPr>
          <a:xfrm>
            <a:off x="491632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BE1DE8-77A5-44EA-BEAD-DE55E68E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665" y="5109094"/>
            <a:ext cx="2100943" cy="2100943"/>
          </a:xfrm>
          <a:prstGeom prst="rect">
            <a:avLst/>
          </a:prstGeom>
        </p:spPr>
      </p:pic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93473" y="3164589"/>
            <a:ext cx="4133588" cy="5960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466579" y="3116180"/>
            <a:ext cx="4133587" cy="6498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MỤC TIÊU BUỔI HỌC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80606" y="919692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MỤC TIÊU BUỔI HỌC</a:t>
            </a:r>
            <a:endParaRPr lang="en-US" dirty="0"/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Power Query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Hiểu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Power Query/Power Query Editor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transform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Power Query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vơi</a:t>
            </a:r>
            <a:r>
              <a:rPr lang="en-US" dirty="0"/>
              <a:t> M Language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transform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7936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B4877F-2977-44A5-BAF7-2E266021903B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EB8F0F-0A4A-45E1-AD8A-A670E61C9A72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BF93F7A-8BB5-4080-B3F6-DE345FBA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91984" y="316310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C9347FE-DD0F-4985-812D-B986D7BF8BAB}"/>
              </a:ext>
            </a:extLst>
          </p:cNvPr>
          <p:cNvSpPr txBox="1">
            <a:spLocks/>
          </p:cNvSpPr>
          <p:nvPr/>
        </p:nvSpPr>
        <p:spPr>
          <a:xfrm rot="16200000">
            <a:off x="-1502742" y="308779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 EDITOR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428657" y="504710"/>
            <a:ext cx="10556513" cy="63532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Power BI Desktop Workflow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vi-VN" dirty="0"/>
          </a:p>
        </p:txBody>
      </p:sp>
      <p:sp>
        <p:nvSpPr>
          <p:cNvPr id="9" name="Rectangle 8"/>
          <p:cNvSpPr/>
          <p:nvPr/>
        </p:nvSpPr>
        <p:spPr>
          <a:xfrm>
            <a:off x="3446667" y="898071"/>
            <a:ext cx="5339443" cy="17488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Rounded Rectangle 9"/>
          <p:cNvSpPr/>
          <p:nvPr/>
        </p:nvSpPr>
        <p:spPr>
          <a:xfrm>
            <a:off x="4931230" y="1045028"/>
            <a:ext cx="2563586" cy="70212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31230" y="2822219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31230" y="4568770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51813" y="1883596"/>
            <a:ext cx="1830233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 Editor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574622" y="3593992"/>
            <a:ext cx="2563586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vi-VN" sz="20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22522" y="3612905"/>
            <a:ext cx="2498272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Relationship View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20986" y="5446219"/>
            <a:ext cx="3314699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Report View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68486" y="2683618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Rectangle 17"/>
          <p:cNvSpPr/>
          <p:nvPr/>
        </p:nvSpPr>
        <p:spPr>
          <a:xfrm>
            <a:off x="3468435" y="4528455"/>
            <a:ext cx="5339443" cy="17488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62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ounded Rectangle 18"/>
          <p:cNvSpPr/>
          <p:nvPr/>
        </p:nvSpPr>
        <p:spPr>
          <a:xfrm>
            <a:off x="4131129" y="1873672"/>
            <a:ext cx="2032908" cy="70212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 Connector</a:t>
            </a:r>
          </a:p>
        </p:txBody>
      </p:sp>
    </p:spTree>
    <p:extLst>
      <p:ext uri="{BB962C8B-B14F-4D97-AF65-F5344CB8AC3E}">
        <p14:creationId xmlns:p14="http://schemas.microsoft.com/office/powerpoint/2010/main" val="2415051046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36D438-D138-400D-93A8-2FEB0FF8586E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 rot="16200000">
            <a:off x="-1491984" y="3163100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00992" y="364521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Sử dụng Power Query từ đâu</a:t>
            </a:r>
          </a:p>
          <a:p>
            <a:pPr lvl="1"/>
            <a:r>
              <a:rPr lang="en-US"/>
              <a:t>Power Query được nhúng qua ad-in từ Excel 2010 và 2013</a:t>
            </a:r>
          </a:p>
          <a:p>
            <a:pPr lvl="2"/>
            <a:r>
              <a:rPr lang="en-US">
                <a:hlinkClick r:id="rId2"/>
              </a:rPr>
              <a:t>https://www.microsoft.com/en-us/download/details.aspx?id=39379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Power Query được tích hợp trực tiếp vào Excel 2016</a:t>
            </a:r>
          </a:p>
          <a:p>
            <a:pPr lvl="2"/>
            <a:r>
              <a:rPr lang="en-US">
                <a:hlinkClick r:id="rId2"/>
              </a:rPr>
              <a:t>https://www.microsoft.com/en-ww/microsoft-365/excel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Power Query được tích hợp trực tiếp vào Power BI Desktop từ 2015</a:t>
            </a:r>
          </a:p>
          <a:p>
            <a:pPr lvl="1"/>
            <a:r>
              <a:rPr lang="en-US"/>
              <a:t>….	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FDE098-EFC6-4E89-8667-A6B43427DF4B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BFFF1A-13B2-42E6-9E5A-5B689E7F5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6991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0180" cy="6858000"/>
          </a:xfrm>
          <a:prstGeom prst="rect">
            <a:avLst/>
          </a:prstGeom>
        </p:spPr>
      </p:pic>
      <p:sp>
        <p:nvSpPr>
          <p:cNvPr id="3" name="Text Placeholder 3"/>
          <p:cNvSpPr txBox="1">
            <a:spLocks/>
          </p:cNvSpPr>
          <p:nvPr/>
        </p:nvSpPr>
        <p:spPr>
          <a:xfrm>
            <a:off x="839841" y="755702"/>
            <a:ext cx="439187" cy="52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0606" y="919692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KẾT NỐI NHIỀU NGUỒN DỮ LIỆU</a:t>
            </a:r>
          </a:p>
          <a:p>
            <a:pPr lvl="1"/>
            <a:r>
              <a:rPr lang="en-US"/>
              <a:t>Từ nguồn File</a:t>
            </a:r>
          </a:p>
          <a:p>
            <a:pPr lvl="1"/>
            <a:r>
              <a:rPr lang="en-US"/>
              <a:t>Từ nguồn Web</a:t>
            </a:r>
          </a:p>
          <a:p>
            <a:pPr lvl="1"/>
            <a:r>
              <a:rPr lang="en-US"/>
              <a:t>Từ nguồn DBMS </a:t>
            </a:r>
          </a:p>
          <a:p>
            <a:pPr lvl="1"/>
            <a:r>
              <a:rPr lang="en-US"/>
              <a:t>….</a:t>
            </a:r>
          </a:p>
          <a:p>
            <a:pPr lvl="1"/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57441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9C0552-8422-4C4B-B707-0E47B52DFC7D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D4B015-1193-441D-B731-DA3E294B8100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C8EEC43-24CA-4077-B36B-6C4DE9A27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0606" y="919692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1685972" y="132292"/>
            <a:ext cx="5726047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KẾT NỐI NHIỀU NGUỒN DỮ LIỆU</a:t>
            </a:r>
            <a:endParaRPr lang="en-US" dirty="0"/>
          </a:p>
          <a:p>
            <a:endParaRPr lang="vi-V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39" y="755702"/>
            <a:ext cx="6210140" cy="5650307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437765" y="196837"/>
            <a:ext cx="4614334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</a:t>
            </a:r>
          </a:p>
          <a:p>
            <a:pPr lvl="1"/>
            <a:r>
              <a:rPr lang="en-US" dirty="0"/>
              <a:t>Population-country-1950-1999.csv</a:t>
            </a:r>
          </a:p>
          <a:p>
            <a:pPr lvl="1"/>
            <a:r>
              <a:rPr lang="en-US" dirty="0"/>
              <a:t>Population-country-2000-2049.csv</a:t>
            </a:r>
          </a:p>
          <a:p>
            <a:pPr lvl="1"/>
            <a:r>
              <a:rPr lang="en-US" dirty="0"/>
              <a:t>Population-country-2050-2100.csv</a:t>
            </a:r>
          </a:p>
        </p:txBody>
      </p:sp>
    </p:spTree>
    <p:extLst>
      <p:ext uri="{BB962C8B-B14F-4D97-AF65-F5344CB8AC3E}">
        <p14:creationId xmlns:p14="http://schemas.microsoft.com/office/powerpoint/2010/main" val="321086689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A220E9-0874-4C68-AE23-8269FA945572}"/>
              </a:ext>
            </a:extLst>
          </p:cNvPr>
          <p:cNvSpPr/>
          <p:nvPr/>
        </p:nvSpPr>
        <p:spPr>
          <a:xfrm>
            <a:off x="-57672" y="0"/>
            <a:ext cx="1099457" cy="6858000"/>
          </a:xfrm>
          <a:prstGeom prst="rect">
            <a:avLst/>
          </a:prstGeom>
          <a:solidFill>
            <a:srgbClr val="FE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383AE2-6365-4AC5-9ACB-40C44A31AD35}"/>
              </a:ext>
            </a:extLst>
          </p:cNvPr>
          <p:cNvSpPr/>
          <p:nvPr/>
        </p:nvSpPr>
        <p:spPr>
          <a:xfrm>
            <a:off x="433960" y="424543"/>
            <a:ext cx="1073430" cy="105591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152871-8C47-4064-9C0F-3175C54D4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0337" y="5109094"/>
            <a:ext cx="2100943" cy="2100943"/>
          </a:xfrm>
          <a:prstGeom prst="rect">
            <a:avLst/>
          </a:prstGeom>
        </p:spPr>
      </p:pic>
      <p:sp>
        <p:nvSpPr>
          <p:cNvPr id="6" name="Text Placeholder 4"/>
          <p:cNvSpPr txBox="1">
            <a:spLocks/>
          </p:cNvSpPr>
          <p:nvPr/>
        </p:nvSpPr>
        <p:spPr>
          <a:xfrm rot="16200000">
            <a:off x="-1524258" y="2947947"/>
            <a:ext cx="4152374" cy="6178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POWER QUERY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80606" y="919692"/>
            <a:ext cx="10171128" cy="4873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79028" y="0"/>
            <a:ext cx="10171128" cy="13528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KẾT NỐI NHIỀU NGUỒN DỮ LIỆU</a:t>
            </a:r>
            <a:endParaRPr lang="en-US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710" y="561975"/>
            <a:ext cx="56959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4436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8141</TotalTime>
  <Words>739</Words>
  <Application>Microsoft Office PowerPoint</Application>
  <PresentationFormat>Widescreen</PresentationFormat>
  <Paragraphs>185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MS PGothic</vt:lpstr>
      <vt:lpstr>MS PGothic</vt:lpstr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Tien Ich May Tinh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Thao Vy</dc:creator>
  <cp:lastModifiedBy>Administrator</cp:lastModifiedBy>
  <cp:revision>156</cp:revision>
  <dcterms:created xsi:type="dcterms:W3CDTF">2020-03-30T13:47:17Z</dcterms:created>
  <dcterms:modified xsi:type="dcterms:W3CDTF">2024-10-22T15:13:55Z</dcterms:modified>
</cp:coreProperties>
</file>