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48" r:id="rId2"/>
    <p:sldId id="349" r:id="rId3"/>
    <p:sldId id="350" r:id="rId4"/>
    <p:sldId id="351" r:id="rId5"/>
    <p:sldId id="352" r:id="rId6"/>
    <p:sldId id="354" r:id="rId7"/>
    <p:sldId id="356" r:id="rId8"/>
    <p:sldId id="357" r:id="rId9"/>
    <p:sldId id="358" r:id="rId10"/>
    <p:sldId id="359" r:id="rId11"/>
    <p:sldId id="360" r:id="rId12"/>
    <p:sldId id="361" r:id="rId13"/>
    <p:sldId id="362" r:id="rId14"/>
    <p:sldId id="363" r:id="rId15"/>
    <p:sldId id="364" r:id="rId16"/>
    <p:sldId id="365"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505050"/>
    <a:srgbClr val="F3C900"/>
    <a:srgbClr val="20386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727" autoAdjust="0"/>
  </p:normalViewPr>
  <p:slideViewPr>
    <p:cSldViewPr snapToGrid="0">
      <p:cViewPr varScale="1">
        <p:scale>
          <a:sx n="70" d="100"/>
          <a:sy n="70" d="100"/>
        </p:scale>
        <p:origin x="1166" y="1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1DC4B-FEA3-4547-9387-CB83F905D7D0}"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550D-C8E8-46BD-98B2-4DF3BEC9A0D6}" type="slidenum">
              <a:rPr lang="en-US" smtClean="0"/>
              <a:t>‹#›</a:t>
            </a:fld>
            <a:endParaRPr lang="en-US"/>
          </a:p>
        </p:txBody>
      </p:sp>
    </p:spTree>
    <p:extLst>
      <p:ext uri="{BB962C8B-B14F-4D97-AF65-F5344CB8AC3E}">
        <p14:creationId xmlns:p14="http://schemas.microsoft.com/office/powerpoint/2010/main" val="1611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29" name="TextBox 28"/>
          <p:cNvSpPr txBox="1"/>
          <p:nvPr userDrawn="1"/>
        </p:nvSpPr>
        <p:spPr>
          <a:xfrm>
            <a:off x="5293511" y="2751632"/>
            <a:ext cx="4880392" cy="1156225"/>
          </a:xfrm>
          <a:prstGeom prst="rect">
            <a:avLst/>
          </a:prstGeom>
          <a:noFill/>
        </p:spPr>
        <p:txBody>
          <a:bodyPr wrap="square" rtlCol="0">
            <a:spAutoFit/>
          </a:bodyPr>
          <a:lstStyle/>
          <a:p>
            <a:endParaRPr lang="en-US" dirty="0"/>
          </a:p>
        </p:txBody>
      </p:sp>
      <p:pic>
        <p:nvPicPr>
          <p:cNvPr id="1044" name="Picture 20" descr="Embedding Power BI in your website | Lucid Insight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257" y="1902586"/>
            <a:ext cx="6972300" cy="356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19184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userDrawn="1"/>
        </p:nvSpPr>
        <p:spPr>
          <a:xfrm>
            <a:off x="3823063" y="-12889"/>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26" name="Isosceles Triangle 25"/>
          <p:cNvSpPr/>
          <p:nvPr userDrawn="1"/>
        </p:nvSpPr>
        <p:spPr>
          <a:xfrm rot="5400000">
            <a:off x="3003677" y="6835"/>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Isosceles Triangle 12"/>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Box 15"/>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9"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505050"/>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bg2">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20"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rgbClr val="F3C900"/>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
        <p:nvSpPr>
          <p:cNvPr id="24" name="Isosceles Triangle 23"/>
          <p:cNvSpPr/>
          <p:nvPr userDrawn="1"/>
        </p:nvSpPr>
        <p:spPr>
          <a:xfrm rot="5400000">
            <a:off x="3528895" y="233063"/>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Isosceles Triangle 24"/>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728096"/>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F3C900"/>
          </a:solidFill>
          <a:ln>
            <a:solidFill>
              <a:srgbClr val="F3C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3C900"/>
              </a:solidFill>
            </a:endParaRPr>
          </a:p>
        </p:txBody>
      </p:sp>
      <p:sp>
        <p:nvSpPr>
          <p:cNvPr id="9" name="Oval 8"/>
          <p:cNvSpPr/>
          <p:nvPr userDrawn="1"/>
        </p:nvSpPr>
        <p:spPr>
          <a:xfrm>
            <a:off x="543716" y="567891"/>
            <a:ext cx="967450" cy="956804"/>
          </a:xfrm>
          <a:prstGeom prst="ellipse">
            <a:avLst/>
          </a:prstGeom>
          <a:solidFill>
            <a:srgbClr val="919191"/>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578045" y="3120070"/>
            <a:ext cx="4152374" cy="617860"/>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479895943"/>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823066" y="-17245"/>
            <a:ext cx="8368937" cy="117531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8" name="Isosceles Triangle 7"/>
          <p:cNvSpPr/>
          <p:nvPr userDrawn="1"/>
        </p:nvSpPr>
        <p:spPr>
          <a:xfrm rot="5400000">
            <a:off x="3010576" y="38649"/>
            <a:ext cx="2099666"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userDrawn="1"/>
        </p:nvSpPr>
        <p:spPr>
          <a:xfrm>
            <a:off x="0" y="-12889"/>
            <a:ext cx="2534194" cy="1175310"/>
          </a:xfrm>
          <a:prstGeom prst="rect">
            <a:avLst/>
          </a:prstGeom>
          <a:solidFill>
            <a:srgbClr val="F3C90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C900"/>
              </a:solidFill>
              <a:latin typeface="Arial" panose="020B0604020202020204" pitchFamily="34" charset="0"/>
              <a:cs typeface="Arial" panose="020B0604020202020204" pitchFamily="34" charset="0"/>
            </a:endParaRPr>
          </a:p>
        </p:txBody>
      </p:sp>
      <p:sp>
        <p:nvSpPr>
          <p:cNvPr id="10" name="Isosceles Triangle 9"/>
          <p:cNvSpPr/>
          <p:nvPr userDrawn="1"/>
        </p:nvSpPr>
        <p:spPr>
          <a:xfrm rot="16200000">
            <a:off x="1334247" y="47086"/>
            <a:ext cx="2099668"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p:cNvSpPr/>
          <p:nvPr userDrawn="1"/>
        </p:nvSpPr>
        <p:spPr>
          <a:xfrm>
            <a:off x="3830623" y="6400800"/>
            <a:ext cx="8364586" cy="462270"/>
          </a:xfrm>
          <a:prstGeom prst="rect">
            <a:avLst/>
          </a:prstGeom>
          <a:solidFill>
            <a:srgbClr val="505050"/>
          </a:solidFill>
          <a:ln>
            <a:solidFill>
              <a:srgbClr val="9191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2" name="Rectangle 11"/>
          <p:cNvSpPr/>
          <p:nvPr userDrawn="1"/>
        </p:nvSpPr>
        <p:spPr>
          <a:xfrm>
            <a:off x="3" y="6405870"/>
            <a:ext cx="3722911" cy="452130"/>
          </a:xfrm>
          <a:prstGeom prst="rect">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3" name="Isosceles Triangle 12"/>
          <p:cNvSpPr/>
          <p:nvPr userDrawn="1"/>
        </p:nvSpPr>
        <p:spPr>
          <a:xfrm rot="16200000">
            <a:off x="1652198" y="271182"/>
            <a:ext cx="1196788" cy="593332"/>
          </a:xfrm>
          <a:prstGeom prst="triangle">
            <a:avLst/>
          </a:prstGeom>
          <a:solidFill>
            <a:srgbClr val="505050"/>
          </a:solidFill>
          <a:ln>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843787" y="279889"/>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5400000">
            <a:off x="3561271" y="249785"/>
            <a:ext cx="1196788" cy="593332"/>
          </a:xfrm>
          <a:prstGeom prst="triangle">
            <a:avLst/>
          </a:prstGeom>
          <a:solidFill>
            <a:srgbClr val="F3C9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TextBox 16"/>
          <p:cNvSpPr txBox="1"/>
          <p:nvPr userDrawn="1"/>
        </p:nvSpPr>
        <p:spPr>
          <a:xfrm>
            <a:off x="2547257" y="169128"/>
            <a:ext cx="1288872" cy="784830"/>
          </a:xfrm>
          <a:prstGeom prst="rect">
            <a:avLst/>
          </a:prstGeom>
          <a:noFill/>
        </p:spPr>
        <p:txBody>
          <a:bodyPr wrap="square" rtlCol="0">
            <a:spAutoFit/>
          </a:bodyPr>
          <a:lstStyle/>
          <a:p>
            <a:pPr algn="ctr"/>
            <a:r>
              <a:rPr lang="en-US" sz="4500" b="1" dirty="0">
                <a:solidFill>
                  <a:srgbClr val="F3C900"/>
                </a:solidFill>
                <a:latin typeface="Arial" panose="020B0604020202020204" pitchFamily="34" charset="0"/>
                <a:ea typeface="Cambria" panose="02040503050406030204" pitchFamily="18" charset="0"/>
                <a:cs typeface="Arial" panose="020B0604020202020204" pitchFamily="34" charset="0"/>
              </a:rPr>
              <a:t>MCI</a:t>
            </a:r>
          </a:p>
        </p:txBody>
      </p:sp>
      <p:sp>
        <p:nvSpPr>
          <p:cNvPr id="18" name="SectionNumber"/>
          <p:cNvSpPr>
            <a:spLocks noGrp="1"/>
          </p:cNvSpPr>
          <p:nvPr>
            <p:ph type="body" sz="quarter" idx="12" hasCustomPrompt="1"/>
          </p:nvPr>
        </p:nvSpPr>
        <p:spPr bwMode="gray">
          <a:xfrm>
            <a:off x="3830623" y="6445588"/>
            <a:ext cx="2925777" cy="449702"/>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
        <p:nvSpPr>
          <p:cNvPr id="19" name="TextBox 18"/>
          <p:cNvSpPr txBox="1"/>
          <p:nvPr userDrawn="1"/>
        </p:nvSpPr>
        <p:spPr>
          <a:xfrm>
            <a:off x="5293511" y="2751632"/>
            <a:ext cx="4880392" cy="1156225"/>
          </a:xfrm>
          <a:prstGeom prst="rect">
            <a:avLst/>
          </a:prstGeom>
          <a:noFill/>
        </p:spPr>
        <p:txBody>
          <a:bodyPr wrap="square" rtlCol="0">
            <a:spAutoFit/>
          </a:bodyPr>
          <a:lstStyle/>
          <a:p>
            <a:endParaRPr lang="en-US" dirty="0"/>
          </a:p>
        </p:txBody>
      </p:sp>
      <p:sp>
        <p:nvSpPr>
          <p:cNvPr id="21" name="TextBox 20"/>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505050"/>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2" name="Isosceles Triangle 21"/>
          <p:cNvSpPr/>
          <p:nvPr userDrawn="1"/>
        </p:nvSpPr>
        <p:spPr>
          <a:xfrm rot="5400000">
            <a:off x="3375829" y="240427"/>
            <a:ext cx="1196788"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1444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713830"/>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1469283"/>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466763"/>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4" name="Group 13"/>
          <p:cNvGrpSpPr>
            <a:grpSpLocks/>
          </p:cNvGrpSpPr>
          <p:nvPr userDrawn="1"/>
        </p:nvGrpSpPr>
        <p:grpSpPr bwMode="auto">
          <a:xfrm>
            <a:off x="10822517" y="493716"/>
            <a:ext cx="556683" cy="420687"/>
            <a:chOff x="-2057400" y="2514600"/>
            <a:chExt cx="1408113" cy="1411288"/>
          </a:xfrm>
        </p:grpSpPr>
        <p:sp>
          <p:nvSpPr>
            <p:cNvPr id="5" name="Oval 4">
              <a:extLst/>
            </p:cNvPr>
            <p:cNvSpPr>
              <a:spLocks noChangeArrowheads="1"/>
            </p:cNvSpPr>
            <p:nvPr userDrawn="1"/>
          </p:nvSpPr>
          <p:spPr bwMode="gray">
            <a:xfrm>
              <a:off x="-2057400" y="2514600"/>
              <a:ext cx="1408113" cy="14112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marL="0" marR="0" lvl="0" indent="0" algn="l" defTabSz="914126" rtl="0" eaLnBrk="1" fontAlgn="base" latinLnBrk="0" hangingPunct="1">
                <a:lnSpc>
                  <a:spcPct val="100000"/>
                </a:lnSpc>
                <a:spcBef>
                  <a:spcPct val="0"/>
                </a:spcBef>
                <a:spcAft>
                  <a:spcPct val="0"/>
                </a:spcAft>
                <a:buClrTx/>
                <a:buSzTx/>
                <a:buFontTx/>
                <a:buNone/>
                <a:tabLst/>
                <a:defRPr/>
              </a:pPr>
              <a:endParaRPr kumimoji="0" lang="vi-VN" altLang="en-US" sz="1999" b="0" i="0" u="none" strike="noStrike" kern="1200" cap="none" spc="0" normalizeH="0" baseline="0" noProof="0">
                <a:ln>
                  <a:noFill/>
                </a:ln>
                <a:solidFill>
                  <a:srgbClr val="19426B"/>
                </a:solidFill>
                <a:effectLst/>
                <a:uLnTx/>
                <a:uFillTx/>
                <a:latin typeface="Arial" panose="020B0604020202020204" pitchFamily="34" charset="0"/>
                <a:ea typeface="MS PGothic" panose="020B0600070205080204" pitchFamily="34" charset="-128"/>
                <a:cs typeface="+mn-cs"/>
              </a:endParaRPr>
            </a:p>
          </p:txBody>
        </p:sp>
        <p:pic>
          <p:nvPicPr>
            <p:cNvPr id="6" name="Picture 4" descr="Logo Tecapr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25426" y="2819400"/>
              <a:ext cx="116342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Slide Number Placeholder 6">
            <a:extLst/>
          </p:cNvPr>
          <p:cNvSpPr>
            <a:spLocks noGrp="1" noChangeArrowheads="1"/>
          </p:cNvSpPr>
          <p:nvPr>
            <p:ph type="sldNum" sz="quarter" idx="10"/>
          </p:nvPr>
        </p:nvSpPr>
        <p:spPr/>
        <p:txBody>
          <a:bodyPr/>
          <a:lstStyle>
            <a:lvl1pPr>
              <a:defRPr/>
            </a:lvl1pPr>
          </a:lstStyle>
          <a:p>
            <a:pPr defTabSz="914126" fontAlgn="base">
              <a:spcBef>
                <a:spcPct val="0"/>
              </a:spcBef>
              <a:spcAft>
                <a:spcPct val="0"/>
              </a:spcAft>
              <a:defRPr/>
            </a:pPr>
            <a:fld id="{F6C9EE76-D78D-334E-8722-BB5027D67A3E}" type="slidenum">
              <a:rPr lang="en-US" altLang="en-US" smtClean="0">
                <a:solidFill>
                  <a:srgbClr val="19426B"/>
                </a:solidFill>
              </a:rPr>
              <a:pPr defTabSz="914126" fontAlgn="base">
                <a:spcBef>
                  <a:spcPct val="0"/>
                </a:spcBef>
                <a:spcAft>
                  <a:spcPct val="0"/>
                </a:spcAft>
                <a:defRPr/>
              </a:pPr>
              <a:t>‹#›</a:t>
            </a:fld>
            <a:endParaRPr lang="en-US" altLang="en-US">
              <a:solidFill>
                <a:srgbClr val="19426B"/>
              </a:solidFill>
            </a:endParaRPr>
          </a:p>
        </p:txBody>
      </p:sp>
    </p:spTree>
    <p:extLst>
      <p:ext uri="{BB962C8B-B14F-4D97-AF65-F5344CB8AC3E}">
        <p14:creationId xmlns:p14="http://schemas.microsoft.com/office/powerpoint/2010/main" val="25727483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7254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6" r:id="rId3"/>
    <p:sldLayoutId id="2147483659" r:id="rId4"/>
    <p:sldLayoutId id="2147483655" r:id="rId5"/>
    <p:sldLayoutId id="2147483660" r:id="rId6"/>
    <p:sldLayoutId id="2147483657" r:id="rId7"/>
    <p:sldLayoutId id="2147483661" r:id="rId8"/>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Star_schema"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3C01DC-BCEF-4653-BDAA-E02D72EE4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47043842"/>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5F43E5-B130-4EAE-949C-9E58A287F07E}"/>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73907" y="72522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8</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DATAMART, STAR SCHEMA</a:t>
            </a:r>
          </a:p>
        </p:txBody>
      </p:sp>
      <p:sp>
        <p:nvSpPr>
          <p:cNvPr id="9" name="Content Placeholder 2"/>
          <p:cNvSpPr txBox="1">
            <a:spLocks/>
          </p:cNvSpPr>
          <p:nvPr/>
        </p:nvSpPr>
        <p:spPr>
          <a:xfrm>
            <a:off x="1466306" y="495149"/>
            <a:ext cx="10171128" cy="5872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DATAMART, STAR SCHEMA</a:t>
            </a:r>
          </a:p>
          <a:p>
            <a:pPr lvl="1"/>
            <a:r>
              <a:rPr lang="vi-VN"/>
              <a:t>Fact Table:</a:t>
            </a:r>
            <a:endParaRPr lang="en-US"/>
          </a:p>
          <a:p>
            <a:pPr lvl="1"/>
            <a:endParaRPr lang="en-US"/>
          </a:p>
          <a:p>
            <a:pPr lvl="1"/>
            <a:endParaRPr lang="en-US" dirty="0">
              <a:solidFill>
                <a:srgbClr val="FF0000"/>
              </a:solidFill>
            </a:endParaRPr>
          </a:p>
        </p:txBody>
      </p:sp>
      <p:pic>
        <p:nvPicPr>
          <p:cNvPr id="15" name="Picture 14"/>
          <p:cNvPicPr>
            <a:picLocks noChangeAspect="1"/>
          </p:cNvPicPr>
          <p:nvPr/>
        </p:nvPicPr>
        <p:blipFill>
          <a:blip r:embed="rId2"/>
          <a:stretch>
            <a:fillRect/>
          </a:stretch>
        </p:blipFill>
        <p:spPr>
          <a:xfrm>
            <a:off x="1775051" y="1428750"/>
            <a:ext cx="9001125" cy="4000500"/>
          </a:xfrm>
          <a:prstGeom prst="rect">
            <a:avLst/>
          </a:prstGeom>
        </p:spPr>
      </p:pic>
      <p:sp>
        <p:nvSpPr>
          <p:cNvPr id="17" name="Oval 16">
            <a:extLst>
              <a:ext uri="{FF2B5EF4-FFF2-40B4-BE49-F238E27FC236}">
                <a16:creationId xmlns:a16="http://schemas.microsoft.com/office/drawing/2014/main" id="{10DEB2E7-2CEA-4E73-AA57-C5097E5EEBEA}"/>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8</a:t>
            </a:r>
          </a:p>
        </p:txBody>
      </p:sp>
      <p:pic>
        <p:nvPicPr>
          <p:cNvPr id="18" name="Picture 17">
            <a:extLst>
              <a:ext uri="{FF2B5EF4-FFF2-40B4-BE49-F238E27FC236}">
                <a16:creationId xmlns:a16="http://schemas.microsoft.com/office/drawing/2014/main" id="{E96A33E6-937D-40E8-8E59-632DC272F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45570120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4379273-FC1A-48FC-8300-FAA8AB8A2436}"/>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73907" y="72522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9</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DATAMART, STAR SCHEMA</a:t>
            </a:r>
          </a:p>
        </p:txBody>
      </p:sp>
      <p:sp>
        <p:nvSpPr>
          <p:cNvPr id="9" name="Content Placeholder 2"/>
          <p:cNvSpPr txBox="1">
            <a:spLocks/>
          </p:cNvSpPr>
          <p:nvPr/>
        </p:nvSpPr>
        <p:spPr>
          <a:xfrm>
            <a:off x="1466306" y="495149"/>
            <a:ext cx="10171128" cy="5872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DATAMART, STAR SCHEMA</a:t>
            </a:r>
          </a:p>
          <a:p>
            <a:pPr lvl="1"/>
            <a:r>
              <a:rPr lang="vi-VN"/>
              <a:t>Dimension Table:</a:t>
            </a:r>
            <a:endParaRPr lang="en-US"/>
          </a:p>
          <a:p>
            <a:pPr lvl="1"/>
            <a:endParaRPr lang="en-US"/>
          </a:p>
          <a:p>
            <a:pPr lvl="1"/>
            <a:endParaRPr lang="en-US" dirty="0">
              <a:solidFill>
                <a:srgbClr val="FF0000"/>
              </a:solidFill>
            </a:endParaRPr>
          </a:p>
        </p:txBody>
      </p:sp>
      <p:pic>
        <p:nvPicPr>
          <p:cNvPr id="15" name="Picture 14"/>
          <p:cNvPicPr>
            <a:picLocks noChangeAspect="1"/>
          </p:cNvPicPr>
          <p:nvPr/>
        </p:nvPicPr>
        <p:blipFill>
          <a:blip r:embed="rId2"/>
          <a:stretch>
            <a:fillRect/>
          </a:stretch>
        </p:blipFill>
        <p:spPr>
          <a:xfrm>
            <a:off x="2255384" y="1614487"/>
            <a:ext cx="7648575" cy="3629025"/>
          </a:xfrm>
          <a:prstGeom prst="rect">
            <a:avLst/>
          </a:prstGeom>
        </p:spPr>
      </p:pic>
      <p:sp>
        <p:nvSpPr>
          <p:cNvPr id="17" name="Oval 16">
            <a:extLst>
              <a:ext uri="{FF2B5EF4-FFF2-40B4-BE49-F238E27FC236}">
                <a16:creationId xmlns:a16="http://schemas.microsoft.com/office/drawing/2014/main" id="{4ADD2C41-6730-4E12-B271-FA411422A82B}"/>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9</a:t>
            </a:r>
          </a:p>
        </p:txBody>
      </p:sp>
      <p:pic>
        <p:nvPicPr>
          <p:cNvPr id="18" name="Picture 17">
            <a:extLst>
              <a:ext uri="{FF2B5EF4-FFF2-40B4-BE49-F238E27FC236}">
                <a16:creationId xmlns:a16="http://schemas.microsoft.com/office/drawing/2014/main" id="{D22A7175-4E53-4C9D-9F7B-6015062E8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92252998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D511E0B-04F9-458A-9BD7-D91FE7A1C16B}"/>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10</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9"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15" name="Rectangle 14"/>
          <p:cNvSpPr/>
          <p:nvPr/>
        </p:nvSpPr>
        <p:spPr>
          <a:xfrm>
            <a:off x="1518557" y="1029937"/>
            <a:ext cx="10238014" cy="5170646"/>
          </a:xfrm>
          <a:prstGeom prst="rect">
            <a:avLst/>
          </a:prstGeom>
        </p:spPr>
        <p:txBody>
          <a:bodyPr wrap="square">
            <a:spAutoFit/>
          </a:bodyPr>
          <a:lstStyle>
            <a:lvl1pPr marL="358775"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73075" indent="-342900">
              <a:lnSpc>
                <a:spcPct val="150000"/>
              </a:lnSpc>
              <a:buClr>
                <a:srgbClr val="000000"/>
              </a:buClr>
              <a:buFont typeface="Arial" panose="020B0604020202020204" pitchFamily="34" charset="0"/>
              <a:buChar char="•"/>
              <a:defRPr/>
            </a:pPr>
            <a:r>
              <a:rPr lang="en-US" altLang="en-US" sz="2000" b="1" dirty="0">
                <a:solidFill>
                  <a:srgbClr val="000000"/>
                </a:solidFill>
                <a:effectLst>
                  <a:outerShdw blurRad="38100" dist="38100" dir="2700000" algn="tl">
                    <a:srgbClr val="C0C0C0"/>
                  </a:outerShdw>
                </a:effectLst>
                <a:cs typeface="Arial" panose="020B0604020202020204" pitchFamily="34" charset="0"/>
              </a:rPr>
              <a:t>Sử dụng khoá đại diện:</a:t>
            </a:r>
          </a:p>
          <a:p>
            <a:pPr>
              <a:lnSpc>
                <a:spcPct val="150000"/>
              </a:lnSpc>
              <a:defRPr/>
            </a:pPr>
            <a:r>
              <a:rPr lang="en-US" altLang="en-US" sz="2000" dirty="0">
                <a:solidFill>
                  <a:srgbClr val="000000"/>
                </a:solidFill>
                <a:cs typeface="Arial" panose="020B0604020202020204" pitchFamily="34" charset="0"/>
              </a:rPr>
              <a:t>Thông thường, mỗi bảng đều có một khoá chính dùng định danh cho từng dòng của nó. Khoá này có thể tạo bởi 1 hay nhiều cột. Trong dữ liệu nguồn, khoá này là không thống nhất, và có thể mang nhiều kiểu khác nhau, cũng có thể được tạo tự động bởi cơ sở dữ liệu nguồn. Trong kho dữ liệu, khoá này gọi là khoá tự nhiên.</a:t>
            </a:r>
          </a:p>
          <a:p>
            <a:pPr>
              <a:lnSpc>
                <a:spcPct val="150000"/>
              </a:lnSpc>
              <a:defRPr/>
            </a:pPr>
            <a:r>
              <a:rPr lang="en-US" altLang="en-US" sz="2000" dirty="0">
                <a:solidFill>
                  <a:srgbClr val="000000"/>
                </a:solidFill>
                <a:cs typeface="Arial" panose="020B0604020202020204" pitchFamily="34" charset="0"/>
              </a:rPr>
              <a:t>Khoá tự nhiên của dữ liệu nguồn không thể được sử dụng trong một hệ thống chung của kho dữ liệu. Thay vào đó, người ta sử dụng khoá đại diện, với các đặc điểm sau:</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Chỉ bao gồm 1 cột.</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Là số nguyên không âm: Tăng tốc cho việc đánh số chỉ mục và kết bảng</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Tạo bởi gói ETL trong lúc nạp dữ liệu: Thống nhất giữa nhiều nguồn dữ liệu.</a:t>
            </a: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endParaRPr lang="vi-VN" b="1" dirty="0">
              <a:solidFill>
                <a:schemeClr val="bg1"/>
              </a:solidFill>
            </a:endParaRPr>
          </a:p>
        </p:txBody>
      </p:sp>
      <p:sp>
        <p:nvSpPr>
          <p:cNvPr id="18" name="Oval 17">
            <a:extLst>
              <a:ext uri="{FF2B5EF4-FFF2-40B4-BE49-F238E27FC236}">
                <a16:creationId xmlns:a16="http://schemas.microsoft.com/office/drawing/2014/main" id="{07A1CD2D-67C2-4428-AF82-D6F2238B619E}"/>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10</a:t>
            </a:r>
          </a:p>
        </p:txBody>
      </p:sp>
      <p:pic>
        <p:nvPicPr>
          <p:cNvPr id="19" name="Picture 18">
            <a:extLst>
              <a:ext uri="{FF2B5EF4-FFF2-40B4-BE49-F238E27FC236}">
                <a16:creationId xmlns:a16="http://schemas.microsoft.com/office/drawing/2014/main" id="{DE7B7EA7-A7CA-42A6-9E75-75519AB7B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81311646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A3B0754-6BB3-477D-9158-49E170790D22}"/>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11</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endParaRPr lang="vi-VN" b="1" dirty="0">
              <a:solidFill>
                <a:schemeClr val="bg1"/>
              </a:solidFill>
            </a:endParaRPr>
          </a:p>
        </p:txBody>
      </p:sp>
      <p:sp>
        <p:nvSpPr>
          <p:cNvPr id="17"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18" name="Rectangle 17"/>
          <p:cNvSpPr/>
          <p:nvPr/>
        </p:nvSpPr>
        <p:spPr>
          <a:xfrm>
            <a:off x="1518557" y="1029937"/>
            <a:ext cx="10238014" cy="4190314"/>
          </a:xfrm>
          <a:prstGeom prst="rect">
            <a:avLst/>
          </a:prstGeom>
        </p:spPr>
        <p:txBody>
          <a:bodyPr wrap="square">
            <a:spAutoFit/>
          </a:bodyPr>
          <a:lstStyle>
            <a:lvl1pPr marL="358775"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473075" indent="-342900">
              <a:lnSpc>
                <a:spcPct val="150000"/>
              </a:lnSpc>
              <a:buClr>
                <a:srgbClr val="000000"/>
              </a:buClr>
              <a:buFont typeface="Arial" panose="020B0604020202020204" pitchFamily="34" charset="0"/>
              <a:buChar char="•"/>
              <a:defRPr/>
            </a:pPr>
            <a:r>
              <a:rPr lang="en-US" altLang="en-US" sz="2000" b="1" dirty="0">
                <a:solidFill>
                  <a:srgbClr val="000000"/>
                </a:solidFill>
                <a:effectLst>
                  <a:outerShdw blurRad="38100" dist="38100" dir="2700000" algn="tl">
                    <a:srgbClr val="C0C0C0"/>
                  </a:outerShdw>
                </a:effectLst>
                <a:cs typeface="Arial" panose="020B0604020202020204" pitchFamily="34" charset="0"/>
              </a:rPr>
              <a:t>Quy tắc đặt tên và kiểu</a:t>
            </a:r>
          </a:p>
          <a:p>
            <a:pPr>
              <a:lnSpc>
                <a:spcPct val="150000"/>
              </a:lnSpc>
              <a:defRPr/>
            </a:pPr>
            <a:r>
              <a:rPr lang="en-US" altLang="en-US" sz="2000" dirty="0">
                <a:solidFill>
                  <a:srgbClr val="000000"/>
                </a:solidFill>
                <a:cs typeface="Arial" panose="020B0604020202020204" pitchFamily="34" charset="0"/>
              </a:rPr>
              <a:t>Để dễ hiểu cho người dùng cuối trong khi truy vấn, người ta sử dụng các quy tắc sau:</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Đặt tên bảng có chứa tiền tố (</a:t>
            </a:r>
            <a:r>
              <a:rPr lang="en-US" altLang="en-US" sz="2000" dirty="0" err="1">
                <a:solidFill>
                  <a:srgbClr val="000000"/>
                </a:solidFill>
                <a:cs typeface="Arial" panose="020B0604020202020204" pitchFamily="34" charset="0"/>
              </a:rPr>
              <a:t>fct</a:t>
            </a:r>
            <a:r>
              <a:rPr lang="en-US" altLang="en-US" sz="2000" dirty="0">
                <a:solidFill>
                  <a:srgbClr val="000000"/>
                </a:solidFill>
                <a:cs typeface="Arial" panose="020B0604020202020204" pitchFamily="34" charset="0"/>
              </a:rPr>
              <a:t>_ cho bảng dữ kiện, dim_ cho  bảng chiều, </a:t>
            </a:r>
            <a:r>
              <a:rPr lang="en-US" altLang="en-US" sz="2000" dirty="0" err="1">
                <a:solidFill>
                  <a:srgbClr val="000000"/>
                </a:solidFill>
                <a:cs typeface="Arial" panose="020B0604020202020204" pitchFamily="34" charset="0"/>
              </a:rPr>
              <a:t>lkp</a:t>
            </a:r>
            <a:r>
              <a:rPr lang="en-US" altLang="en-US" sz="2000" dirty="0">
                <a:solidFill>
                  <a:srgbClr val="000000"/>
                </a:solidFill>
                <a:cs typeface="Arial" panose="020B0604020202020204" pitchFamily="34" charset="0"/>
              </a:rPr>
              <a:t>_ cho bảng tìm kiếm…)</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Tất cả các khoá của chiều được đặt tên theo tên bảng với hậu tố _key</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Tất cả khoá của các chiều sử dụng số nguyên không âm nhỏ nhất có thể.</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Tên của các cột phải có ý nghĩa, tránh viết tắt.</a:t>
            </a:r>
          </a:p>
          <a:p>
            <a:pPr lvl="1">
              <a:lnSpc>
                <a:spcPct val="150000"/>
              </a:lnSpc>
              <a:buFont typeface="Symbol" panose="05050102010706020507" pitchFamily="18" charset="2"/>
              <a:buChar char=""/>
              <a:defRPr/>
            </a:pPr>
            <a:r>
              <a:rPr lang="en-US" altLang="en-US" sz="2000" dirty="0">
                <a:solidFill>
                  <a:srgbClr val="000000"/>
                </a:solidFill>
                <a:cs typeface="Arial" panose="020B0604020202020204" pitchFamily="34" charset="0"/>
              </a:rPr>
              <a:t>Sử dụng những tên chuẩn cho các cột theo dõi </a:t>
            </a:r>
            <a:r>
              <a:rPr lang="en-US" altLang="en-US" sz="2000" i="1" dirty="0">
                <a:solidFill>
                  <a:srgbClr val="000000"/>
                </a:solidFill>
                <a:cs typeface="Arial" panose="020B0604020202020204" pitchFamily="34" charset="0"/>
              </a:rPr>
              <a:t>(xem qui tắc 4)</a:t>
            </a:r>
            <a:r>
              <a:rPr lang="en-US" altLang="en-US" sz="2000" dirty="0">
                <a:solidFill>
                  <a:srgbClr val="000000"/>
                </a:solidFill>
                <a:cs typeface="Arial" panose="020B0604020202020204" pitchFamily="34" charset="0"/>
              </a:rPr>
              <a:t> </a:t>
            </a:r>
          </a:p>
        </p:txBody>
      </p:sp>
      <p:sp>
        <p:nvSpPr>
          <p:cNvPr id="19" name="Oval 18">
            <a:extLst>
              <a:ext uri="{FF2B5EF4-FFF2-40B4-BE49-F238E27FC236}">
                <a16:creationId xmlns:a16="http://schemas.microsoft.com/office/drawing/2014/main" id="{273128DD-0F2A-4632-8176-D59E6901C597}"/>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11</a:t>
            </a:r>
          </a:p>
        </p:txBody>
      </p:sp>
      <p:pic>
        <p:nvPicPr>
          <p:cNvPr id="20" name="Picture 19">
            <a:extLst>
              <a:ext uri="{FF2B5EF4-FFF2-40B4-BE49-F238E27FC236}">
                <a16:creationId xmlns:a16="http://schemas.microsoft.com/office/drawing/2014/main" id="{F1D2EEE4-BD04-4C1C-8B46-92979B678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66507016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6AC9388-5872-45B5-948E-EAA761ABFAA2}"/>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12</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NGUYÊN TẮC THIẾT KẾ</a:t>
            </a:r>
            <a:endParaRPr lang="vi-VN" b="1" dirty="0">
              <a:solidFill>
                <a:schemeClr val="bg1"/>
              </a:solidFill>
            </a:endParaRPr>
          </a:p>
        </p:txBody>
      </p:sp>
      <p:sp>
        <p:nvSpPr>
          <p:cNvPr id="15" name="Title 1"/>
          <p:cNvSpPr txBox="1">
            <a:spLocks/>
          </p:cNvSpPr>
          <p:nvPr/>
        </p:nvSpPr>
        <p:spPr>
          <a:xfrm>
            <a:off x="1436915"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17" name="Rectangle 16"/>
          <p:cNvSpPr/>
          <p:nvPr/>
        </p:nvSpPr>
        <p:spPr>
          <a:xfrm>
            <a:off x="1279028" y="1019756"/>
            <a:ext cx="10526529" cy="4662815"/>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a:lnSpc>
                <a:spcPct val="150000"/>
              </a:lnSpc>
              <a:buClr>
                <a:srgbClr val="000000"/>
              </a:buClr>
              <a:buFont typeface="Arial" panose="020B0604020202020204" pitchFamily="34" charset="0"/>
              <a:buChar char="•"/>
              <a:defRPr/>
            </a:pPr>
            <a:r>
              <a:rPr lang="en-US" altLang="en-US" b="1" dirty="0">
                <a:solidFill>
                  <a:srgbClr val="000000"/>
                </a:solidFill>
                <a:effectLst>
                  <a:outerShdw blurRad="38100" dist="38100" dir="2700000" algn="tl">
                    <a:srgbClr val="C0C0C0"/>
                  </a:outerShdw>
                </a:effectLst>
                <a:cs typeface="Arial" panose="020B0604020202020204" pitchFamily="34" charset="0"/>
              </a:rPr>
              <a:t>Độ mịn và mức tổng hợp</a:t>
            </a:r>
          </a:p>
          <a:p>
            <a:pPr marL="914400" lvl="2" indent="0">
              <a:lnSpc>
                <a:spcPct val="150000"/>
              </a:lnSpc>
              <a:buClr>
                <a:srgbClr val="000000"/>
              </a:buClr>
              <a:defRPr/>
            </a:pPr>
            <a:r>
              <a:rPr lang="en-US" altLang="en-US" dirty="0">
                <a:solidFill>
                  <a:srgbClr val="000000"/>
                </a:solidFill>
                <a:cs typeface="Arial" panose="020B0604020202020204" pitchFamily="34" charset="0"/>
              </a:rPr>
              <a:t>Độ mịn là mức độ chi tiết của dữ liệu. Một dữ kiện được tính theo ngày có độ mịn thấp hơn dữ kiện được tính theo giờ.. Độ mịn của dữ kiện được xác định bằng độ mịn của các chiều liên quan. Tất cả các dòng trong bảng dữ kiện được lưu với độ mịn thấp nhất có thể. Đối với việc lưu dữ liệu ở nhiều độ mịn, quy tắc duy nhất: Lưu với độ mịn thấp nhất có thể. Đối với việc tổng hợp dữ liệu: Tất cả các dữ kiện có nhu cầu truy xuất trong khi truy vấn cần được tính toán sẵn ở mức thấp nhất. Tránh việc phải tính toán lại trong quá trình truy vấn đầu cuối. Chẳng hạn: Truy vấn đầu cuối có mục tiêu phải tính được thời gian truy cập của từng lượt truy cập, trong khi dữ liệu nguồn chỉ lưu thời gian bắt đầu và kết thúc của một truy cập. Như vậy, cần phải tính sẵn thời gian truy cập để lưu vào bảng dữ kiện thay vì lưu thời gian bắt đầu và kết thúc riêng!</a:t>
            </a:r>
          </a:p>
        </p:txBody>
      </p:sp>
      <p:sp>
        <p:nvSpPr>
          <p:cNvPr id="19" name="Oval 18">
            <a:extLst>
              <a:ext uri="{FF2B5EF4-FFF2-40B4-BE49-F238E27FC236}">
                <a16:creationId xmlns:a16="http://schemas.microsoft.com/office/drawing/2014/main" id="{61E68B6A-E14C-4755-9863-BEBE3250DD0D}"/>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12</a:t>
            </a:r>
          </a:p>
        </p:txBody>
      </p:sp>
      <p:pic>
        <p:nvPicPr>
          <p:cNvPr id="20" name="Picture 19">
            <a:extLst>
              <a:ext uri="{FF2B5EF4-FFF2-40B4-BE49-F238E27FC236}">
                <a16:creationId xmlns:a16="http://schemas.microsoft.com/office/drawing/2014/main" id="{32B76AD3-5E64-4C03-9613-8B44EAD63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271535504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6A463EA-C98A-4141-937E-1EA4119526B8}"/>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13</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6"/>
          <p:cNvSpPr txBox="1">
            <a:spLocks/>
          </p:cNvSpPr>
          <p:nvPr/>
        </p:nvSpPr>
        <p:spPr>
          <a:xfrm rot="16200000">
            <a:off x="-1481226" y="3001735"/>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bg1"/>
                </a:solidFill>
              </a:rPr>
              <a:t>NGUYÊN TẮC THIẾT KẾ</a:t>
            </a:r>
            <a:endParaRPr lang="vi-VN" b="1" dirty="0">
              <a:solidFill>
                <a:schemeClr val="bg1"/>
              </a:solidFill>
            </a:endParaRPr>
          </a:p>
        </p:txBody>
      </p:sp>
      <p:sp>
        <p:nvSpPr>
          <p:cNvPr id="17" name="Title 1"/>
          <p:cNvSpPr txBox="1">
            <a:spLocks/>
          </p:cNvSpPr>
          <p:nvPr/>
        </p:nvSpPr>
        <p:spPr>
          <a:xfrm>
            <a:off x="1518557" y="227594"/>
            <a:ext cx="7467600" cy="792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000" b="1">
                <a:latin typeface="Arial" panose="020B0604020202020204" pitchFamily="34" charset="0"/>
                <a:cs typeface="Arial" panose="020B0604020202020204" pitchFamily="34" charset="0"/>
              </a:rPr>
              <a:t>CÁC NGUYÊN TẮC THIẾT KẾ</a:t>
            </a:r>
            <a:endParaRPr lang="vi-VN" sz="2000" b="1" dirty="0">
              <a:latin typeface="Arial" panose="020B0604020202020204" pitchFamily="34" charset="0"/>
              <a:cs typeface="Arial" panose="020B0604020202020204" pitchFamily="34" charset="0"/>
            </a:endParaRPr>
          </a:p>
        </p:txBody>
      </p:sp>
      <p:sp>
        <p:nvSpPr>
          <p:cNvPr id="18" name="Rectangle 17"/>
          <p:cNvSpPr/>
          <p:nvPr/>
        </p:nvSpPr>
        <p:spPr>
          <a:xfrm>
            <a:off x="1059434" y="1283810"/>
            <a:ext cx="8737709" cy="3785652"/>
          </a:xfrm>
          <a:prstGeom prst="rect">
            <a:avLst/>
          </a:prstGeom>
        </p:spPr>
        <p:txBody>
          <a:bodyPr wrap="square">
            <a:spAutoFit/>
          </a:bodyPr>
          <a:lstStyle>
            <a:lvl1pPr marL="360363" indent="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nSpc>
                <a:spcPct val="150000"/>
              </a:lnSpc>
              <a:buClr>
                <a:srgbClr val="000000"/>
              </a:buClr>
              <a:buFont typeface="Arial" panose="020B0604020202020204" pitchFamily="34" charset="0"/>
              <a:buChar char="•"/>
              <a:defRPr/>
            </a:pPr>
            <a:r>
              <a:rPr lang="en-US" altLang="en-US" sz="2000" b="1" dirty="0" err="1">
                <a:solidFill>
                  <a:srgbClr val="000000"/>
                </a:solidFill>
                <a:effectLst>
                  <a:outerShdw blurRad="38100" dist="38100" dir="2700000" algn="tl">
                    <a:srgbClr val="C0C0C0"/>
                  </a:outerShdw>
                </a:effectLst>
                <a:cs typeface="Arial" panose="020B0604020202020204" pitchFamily="34" charset="0"/>
              </a:rPr>
              <a:t>Khoá</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vô</a:t>
            </a:r>
            <a:r>
              <a:rPr lang="en-US" altLang="en-US" sz="2000" b="1" dirty="0">
                <a:solidFill>
                  <a:srgbClr val="000000"/>
                </a:solidFill>
                <a:effectLst>
                  <a:outerShdw blurRad="38100" dist="38100" dir="2700000" algn="tl">
                    <a:srgbClr val="C0C0C0"/>
                  </a:outerShdw>
                </a:effectLst>
                <a:cs typeface="Arial" panose="020B0604020202020204" pitchFamily="34" charset="0"/>
              </a:rPr>
              <a:t> </a:t>
            </a:r>
            <a:r>
              <a:rPr lang="en-US" altLang="en-US" sz="2000" b="1" dirty="0" err="1">
                <a:solidFill>
                  <a:srgbClr val="000000"/>
                </a:solidFill>
                <a:effectLst>
                  <a:outerShdw blurRad="38100" dist="38100" dir="2700000" algn="tl">
                    <a:srgbClr val="C0C0C0"/>
                  </a:outerShdw>
                </a:effectLst>
                <a:cs typeface="Arial" panose="020B0604020202020204" pitchFamily="34" charset="0"/>
              </a:rPr>
              <a:t>danh</a:t>
            </a:r>
            <a:endParaRPr lang="en-US" altLang="en-US" sz="2000" b="1" dirty="0">
              <a:solidFill>
                <a:srgbClr val="000000"/>
              </a:solidFill>
              <a:effectLst>
                <a:outerShdw blurRad="38100" dist="38100" dir="2700000" algn="tl">
                  <a:srgbClr val="C0C0C0"/>
                </a:outerShdw>
              </a:effectLst>
              <a:cs typeface="Arial" panose="020B0604020202020204" pitchFamily="34" charset="0"/>
            </a:endParaRPr>
          </a:p>
          <a:p>
            <a:pPr algn="just">
              <a:lnSpc>
                <a:spcPct val="150000"/>
              </a:lnSpc>
              <a:defRPr/>
            </a:pPr>
            <a:r>
              <a:rPr lang="en-US" altLang="en-US" sz="2000" dirty="0" err="1">
                <a:solidFill>
                  <a:srgbClr val="000000"/>
                </a:solidFill>
                <a:cs typeface="Arial" panose="020B0604020202020204" pitchFamily="34" charset="0"/>
              </a:rPr>
              <a:t>Mỗi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là</a:t>
            </a:r>
            <a:r>
              <a:rPr lang="en-US" altLang="en-US" sz="2000" dirty="0">
                <a:solidFill>
                  <a:srgbClr val="000000"/>
                </a:solidFill>
                <a:cs typeface="Arial" panose="020B0604020202020204" pitchFamily="34" charset="0"/>
              </a:rPr>
              <a:t> 0, </a:t>
            </a:r>
            <a:r>
              <a:rPr lang="en-US" altLang="en-US" sz="2000" dirty="0" err="1">
                <a:solidFill>
                  <a:srgbClr val="000000"/>
                </a:solidFill>
                <a:cs typeface="Arial" panose="020B0604020202020204" pitchFamily="34" charset="0"/>
              </a:rPr>
              <a:t>các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trường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khác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đặt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trị</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mặc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định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Dòng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mô</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tả</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nạp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một</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vào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nhưng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tương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ứng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với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trong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chiều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mà</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nó</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tham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chiếu</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tới</a:t>
            </a:r>
            <a:r>
              <a:rPr lang="en-US" altLang="en-US" sz="2000" dirty="0">
                <a:solidFill>
                  <a:srgbClr val="000000"/>
                </a:solidFill>
                <a:cs typeface="Arial" panose="020B0604020202020204" pitchFamily="34" charset="0"/>
              </a:rPr>
              <a:t>.</a:t>
            </a:r>
          </a:p>
          <a:p>
            <a:pPr algn="just">
              <a:lnSpc>
                <a:spcPct val="150000"/>
              </a:lnSpc>
              <a:defRPr/>
            </a:pPr>
            <a:r>
              <a:rPr lang="en-US" altLang="en-US" sz="2000" dirty="0" err="1">
                <a:solidFill>
                  <a:srgbClr val="000000"/>
                </a:solidFill>
                <a:cs typeface="Arial" panose="020B0604020202020204" pitchFamily="34" charset="0"/>
              </a:rPr>
              <a:t>Việc</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này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giúp</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tránh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liệu</a:t>
            </a:r>
            <a:r>
              <a:rPr lang="en-US" altLang="en-US" sz="2000" dirty="0">
                <a:solidFill>
                  <a:srgbClr val="000000"/>
                </a:solidFill>
                <a:cs typeface="Arial" panose="020B0604020202020204" pitchFamily="34" charset="0"/>
              </a:rPr>
              <a:t> NULL ở </a:t>
            </a:r>
            <a:r>
              <a:rPr lang="en-US" altLang="en-US" sz="2000" dirty="0" err="1">
                <a:solidFill>
                  <a:srgbClr val="000000"/>
                </a:solidFill>
                <a:cs typeface="Arial" panose="020B0604020202020204" pitchFamily="34" charset="0"/>
              </a:rPr>
              <a:t>khoá</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ngoại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bảng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kiện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đồng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mang</a:t>
            </a:r>
            <a:r>
              <a:rPr lang="en-US" altLang="en-US" sz="2000" dirty="0">
                <a:solidFill>
                  <a:srgbClr val="000000"/>
                </a:solidFill>
                <a:cs typeface="Arial" panose="020B0604020202020204" pitchFamily="34" charset="0"/>
              </a:rPr>
              <a:t> ý </a:t>
            </a:r>
            <a:r>
              <a:rPr lang="en-US" altLang="en-US" sz="2000" dirty="0" err="1">
                <a:solidFill>
                  <a:srgbClr val="000000"/>
                </a:solidFill>
                <a:cs typeface="Arial" panose="020B0604020202020204" pitchFamily="34" charset="0"/>
              </a:rPr>
              <a:t>nghĩa</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rõ</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ràng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cho</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người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dùng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cuối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rằng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không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tìm</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thấy</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đối</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tượng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liên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quan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đến</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ngữ</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cảnh</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đang</a:t>
            </a:r>
            <a:r>
              <a:rPr lang="en-US" altLang="en-US" sz="2000" dirty="0">
                <a:solidFill>
                  <a:srgbClr val="000000"/>
                </a:solidFill>
                <a:cs typeface="Arial" panose="020B0604020202020204" pitchFamily="34" charset="0"/>
              </a:rPr>
              <a:t> </a:t>
            </a:r>
            <a:r>
              <a:rPr lang="en-US" altLang="en-US" sz="2000" dirty="0" err="1">
                <a:solidFill>
                  <a:srgbClr val="000000"/>
                </a:solidFill>
                <a:cs typeface="Arial" panose="020B0604020202020204" pitchFamily="34" charset="0"/>
              </a:rPr>
              <a:t>có</a:t>
            </a:r>
            <a:r>
              <a:rPr lang="en-US" altLang="en-US" sz="2000" dirty="0">
                <a:solidFill>
                  <a:srgbClr val="000000"/>
                </a:solidFill>
                <a:cs typeface="Arial" panose="020B0604020202020204" pitchFamily="34" charset="0"/>
              </a:rPr>
              <a:t>!”</a:t>
            </a:r>
          </a:p>
        </p:txBody>
      </p:sp>
      <p:sp>
        <p:nvSpPr>
          <p:cNvPr id="20" name="Oval 19">
            <a:extLst>
              <a:ext uri="{FF2B5EF4-FFF2-40B4-BE49-F238E27FC236}">
                <a16:creationId xmlns:a16="http://schemas.microsoft.com/office/drawing/2014/main" id="{6F45446D-2564-4570-994D-408C136C42B6}"/>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13</a:t>
            </a:r>
          </a:p>
        </p:txBody>
      </p:sp>
      <p:pic>
        <p:nvPicPr>
          <p:cNvPr id="21" name="Picture 20">
            <a:extLst>
              <a:ext uri="{FF2B5EF4-FFF2-40B4-BE49-F238E27FC236}">
                <a16:creationId xmlns:a16="http://schemas.microsoft.com/office/drawing/2014/main" id="{32517EE7-84CD-4E30-8745-6D6B5A4F2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2088049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3EBAC5E-EDFA-474F-A0CB-02344D01F90E}"/>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14</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 HÀNH POWER QUERY</a:t>
            </a:r>
          </a:p>
        </p:txBody>
      </p:sp>
      <p:sp>
        <p:nvSpPr>
          <p:cNvPr id="17" name="Content Placeholder 2"/>
          <p:cNvSpPr txBox="1">
            <a:spLocks/>
          </p:cNvSpPr>
          <p:nvPr/>
        </p:nvSpPr>
        <p:spPr>
          <a:xfrm>
            <a:off x="1400992" y="364521"/>
            <a:ext cx="10171128" cy="56933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Reference Query</a:t>
            </a:r>
          </a:p>
          <a:p>
            <a:pPr lvl="2"/>
            <a:endParaRPr lang="en-US"/>
          </a:p>
          <a:p>
            <a:pPr lvl="1"/>
            <a:r>
              <a:rPr lang="en-US"/>
              <a:t>Duplicate Query</a:t>
            </a:r>
          </a:p>
          <a:p>
            <a:pPr lvl="1"/>
            <a:endParaRPr lang="en-US"/>
          </a:p>
          <a:p>
            <a:pPr lvl="1"/>
            <a:r>
              <a:rPr lang="en-US"/>
              <a:t>Remove Duplicates</a:t>
            </a:r>
          </a:p>
          <a:p>
            <a:pPr lvl="1"/>
            <a:endParaRPr lang="en-US"/>
          </a:p>
          <a:p>
            <a:pPr lvl="1"/>
            <a:r>
              <a:rPr lang="en-US"/>
              <a:t>Merge Query</a:t>
            </a:r>
          </a:p>
          <a:p>
            <a:pPr lvl="2"/>
            <a:r>
              <a:rPr lang="en-US"/>
              <a:t>Inner Join</a:t>
            </a:r>
          </a:p>
          <a:p>
            <a:pPr lvl="2"/>
            <a:r>
              <a:rPr lang="en-US"/>
              <a:t>Outer Join</a:t>
            </a:r>
          </a:p>
          <a:p>
            <a:pPr lvl="2"/>
            <a:r>
              <a:rPr lang="en-US"/>
              <a:t>….</a:t>
            </a:r>
          </a:p>
          <a:p>
            <a:pPr lvl="1"/>
            <a:r>
              <a:rPr lang="en-US"/>
              <a:t>Extract</a:t>
            </a:r>
          </a:p>
          <a:p>
            <a:pPr lvl="1"/>
            <a:endParaRPr lang="en-US"/>
          </a:p>
          <a:p>
            <a:pPr lvl="1"/>
            <a:r>
              <a:rPr lang="en-US"/>
              <a:t>Conditional Column</a:t>
            </a:r>
          </a:p>
          <a:p>
            <a:pPr lvl="1"/>
            <a:endParaRPr lang="en-US"/>
          </a:p>
          <a:p>
            <a:pPr lvl="1"/>
            <a:endParaRPr lang="en-US"/>
          </a:p>
          <a:p>
            <a:pPr lvl="1"/>
            <a:endParaRPr lang="en-US"/>
          </a:p>
          <a:p>
            <a:pPr lvl="2"/>
            <a:endParaRPr lang="en-US"/>
          </a:p>
          <a:p>
            <a:pPr lvl="1"/>
            <a:endParaRPr lang="en-US"/>
          </a:p>
          <a:p>
            <a:pPr lvl="1"/>
            <a:endParaRPr lang="en-US" dirty="0"/>
          </a:p>
        </p:txBody>
      </p:sp>
      <p:sp>
        <p:nvSpPr>
          <p:cNvPr id="19" name="Oval 18">
            <a:extLst>
              <a:ext uri="{FF2B5EF4-FFF2-40B4-BE49-F238E27FC236}">
                <a16:creationId xmlns:a16="http://schemas.microsoft.com/office/drawing/2014/main" id="{E734C7F8-B557-4795-BD61-F820B621CD2A}"/>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14</a:t>
            </a:r>
          </a:p>
        </p:txBody>
      </p:sp>
      <p:pic>
        <p:nvPicPr>
          <p:cNvPr id="20" name="Picture 19">
            <a:extLst>
              <a:ext uri="{FF2B5EF4-FFF2-40B4-BE49-F238E27FC236}">
                <a16:creationId xmlns:a16="http://schemas.microsoft.com/office/drawing/2014/main" id="{60F0FC99-313A-4AFE-A56A-AF2350E74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224518257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9EF603-77A5-4A32-B6A6-013301C61E7B}"/>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15</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8"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Reference Query: Tạo 1 query “tham chiếu” tới query gốc</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9" name="Picture 18"/>
          <p:cNvPicPr>
            <a:picLocks noChangeAspect="1"/>
          </p:cNvPicPr>
          <p:nvPr/>
        </p:nvPicPr>
        <p:blipFill>
          <a:blip r:embed="rId2"/>
          <a:stretch>
            <a:fillRect/>
          </a:stretch>
        </p:blipFill>
        <p:spPr>
          <a:xfrm>
            <a:off x="2967329" y="1180915"/>
            <a:ext cx="5819775" cy="5319471"/>
          </a:xfrm>
          <a:prstGeom prst="rect">
            <a:avLst/>
          </a:prstGeom>
        </p:spPr>
      </p:pic>
      <p:sp>
        <p:nvSpPr>
          <p:cNvPr id="20" name="Oval 19">
            <a:extLst>
              <a:ext uri="{FF2B5EF4-FFF2-40B4-BE49-F238E27FC236}">
                <a16:creationId xmlns:a16="http://schemas.microsoft.com/office/drawing/2014/main" id="{C1D8BC8C-82FD-4727-915A-E024AFECC502}"/>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15</a:t>
            </a:r>
          </a:p>
        </p:txBody>
      </p:sp>
      <p:pic>
        <p:nvPicPr>
          <p:cNvPr id="21" name="Picture 20">
            <a:extLst>
              <a:ext uri="{FF2B5EF4-FFF2-40B4-BE49-F238E27FC236}">
                <a16:creationId xmlns:a16="http://schemas.microsoft.com/office/drawing/2014/main" id="{05014EA8-6096-4D2F-9066-10D58EE19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35363436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32A4E-5762-4938-A017-55FCFD88E8A3}"/>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16</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8"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Reference Query: Source là Query được tham chiếu</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9" name="Picture 18"/>
          <p:cNvPicPr>
            <a:picLocks noChangeAspect="1"/>
          </p:cNvPicPr>
          <p:nvPr/>
        </p:nvPicPr>
        <p:blipFill>
          <a:blip r:embed="rId2"/>
          <a:stretch>
            <a:fillRect/>
          </a:stretch>
        </p:blipFill>
        <p:spPr>
          <a:xfrm>
            <a:off x="1279028" y="1838277"/>
            <a:ext cx="10533859" cy="2874509"/>
          </a:xfrm>
          <a:prstGeom prst="rect">
            <a:avLst/>
          </a:prstGeom>
        </p:spPr>
      </p:pic>
      <p:sp>
        <p:nvSpPr>
          <p:cNvPr id="20" name="Oval 19">
            <a:extLst>
              <a:ext uri="{FF2B5EF4-FFF2-40B4-BE49-F238E27FC236}">
                <a16:creationId xmlns:a16="http://schemas.microsoft.com/office/drawing/2014/main" id="{FFE33F14-1598-4A87-8005-90704FC65A48}"/>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16</a:t>
            </a:r>
          </a:p>
        </p:txBody>
      </p:sp>
      <p:pic>
        <p:nvPicPr>
          <p:cNvPr id="21" name="Picture 20">
            <a:extLst>
              <a:ext uri="{FF2B5EF4-FFF2-40B4-BE49-F238E27FC236}">
                <a16:creationId xmlns:a16="http://schemas.microsoft.com/office/drawing/2014/main" id="{07E31BAB-A759-44E5-9311-90A7F7803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86907079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2218DD2-AA1E-421E-B6B3-A408FEF76CDD}"/>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17</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Duplicate Query: Tạo 1 query là copy nguyên bản của Query gốc</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20" name="Picture 19"/>
          <p:cNvPicPr>
            <a:picLocks noChangeAspect="1"/>
          </p:cNvPicPr>
          <p:nvPr/>
        </p:nvPicPr>
        <p:blipFill>
          <a:blip r:embed="rId2"/>
          <a:stretch>
            <a:fillRect/>
          </a:stretch>
        </p:blipFill>
        <p:spPr>
          <a:xfrm>
            <a:off x="3514725" y="1228725"/>
            <a:ext cx="5162550" cy="4400550"/>
          </a:xfrm>
          <a:prstGeom prst="rect">
            <a:avLst/>
          </a:prstGeom>
        </p:spPr>
      </p:pic>
      <p:sp>
        <p:nvSpPr>
          <p:cNvPr id="19" name="Oval 18">
            <a:extLst>
              <a:ext uri="{FF2B5EF4-FFF2-40B4-BE49-F238E27FC236}">
                <a16:creationId xmlns:a16="http://schemas.microsoft.com/office/drawing/2014/main" id="{BF7F632D-2C20-4FCD-98B0-A7ADE25CB424}"/>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17</a:t>
            </a:r>
          </a:p>
        </p:txBody>
      </p:sp>
      <p:pic>
        <p:nvPicPr>
          <p:cNvPr id="21" name="Picture 20">
            <a:extLst>
              <a:ext uri="{FF2B5EF4-FFF2-40B4-BE49-F238E27FC236}">
                <a16:creationId xmlns:a16="http://schemas.microsoft.com/office/drawing/2014/main" id="{2636177A-92DA-4716-A0A9-55B4F85D9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88214770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1249363"/>
            <a:ext cx="7388225" cy="5619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latin typeface="Times New Roman" panose="02020603050405020304" pitchFamily="18" charset="0"/>
                <a:ea typeface="MS PGothic" charset="-128"/>
                <a:cs typeface="Times New Roman" panose="02020603050405020304" pitchFamily="18" charset="0"/>
              </a:rPr>
              <a:t>NỘI DUNG</a:t>
            </a:r>
            <a:endParaRPr lang="en-US" altLang="en-US" dirty="0">
              <a:solidFill>
                <a:schemeClr val="accent1"/>
              </a:solidFill>
              <a:latin typeface="Times New Roman" panose="02020603050405020304" pitchFamily="18" charset="0"/>
              <a:ea typeface="MS PGothic" charset="-128"/>
              <a:cs typeface="Times New Roman" panose="02020603050405020304" pitchFamily="18" charset="0"/>
            </a:endParaRPr>
          </a:p>
        </p:txBody>
      </p:sp>
      <p:sp>
        <p:nvSpPr>
          <p:cNvPr id="4" name="AutoShape 4">
            <a:extLst>
              <a:ext uri="{FF2B5EF4-FFF2-40B4-BE49-F238E27FC236}">
                <a16:creationId xmlns:a16="http://schemas.microsoft.com/office/drawing/2014/main" id="{7FEDDD96-07F2-4314-A870-56509F571F59}"/>
              </a:ext>
            </a:extLst>
          </p:cNvPr>
          <p:cNvSpPr>
            <a:spLocks noChangeArrowheads="1"/>
          </p:cNvSpPr>
          <p:nvPr/>
        </p:nvSpPr>
        <p:spPr bwMode="ltGray">
          <a:xfrm rot="5400000">
            <a:off x="-1426324" y="2114736"/>
            <a:ext cx="4823157" cy="4769196"/>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accent6"/>
              </a:gs>
              <a:gs pos="50000">
                <a:schemeClr val="accent6">
                  <a:lumMod val="60000"/>
                  <a:lumOff val="40000"/>
                </a:schemeClr>
              </a:gs>
              <a:gs pos="100000">
                <a:schemeClr val="bg2">
                  <a:gamma/>
                  <a:tint val="45490"/>
                  <a:invGamma/>
                </a:schemeClr>
              </a:gs>
            </a:gsLst>
            <a:lin ang="0" scaled="1"/>
          </a:gradFill>
          <a:ln w="9525" algn="ctr">
            <a:noFill/>
            <a:miter lim="800000"/>
            <a:headEnd/>
            <a:tailEnd/>
          </a:ln>
          <a:effectLst/>
        </p:spPr>
        <p:txBody>
          <a:bodyPr wrap="none" anchor="ctr"/>
          <a:lstStyle/>
          <a:p>
            <a:pPr defTabSz="914126" fontAlgn="base">
              <a:spcBef>
                <a:spcPct val="0"/>
              </a:spcBef>
              <a:spcAft>
                <a:spcPct val="0"/>
              </a:spcAft>
              <a:defRPr/>
            </a:pPr>
            <a:endParaRPr lang="vi-VN"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5" name="AutoShape 5">
            <a:extLst>
              <a:ext uri="{FF2B5EF4-FFF2-40B4-BE49-F238E27FC236}">
                <a16:creationId xmlns:a16="http://schemas.microsoft.com/office/drawing/2014/main" id="{12B0BAA9-EC39-463C-8DB4-3FEA1CD2B4EC}"/>
              </a:ext>
            </a:extLst>
          </p:cNvPr>
          <p:cNvSpPr>
            <a:spLocks noChangeArrowheads="1"/>
          </p:cNvSpPr>
          <p:nvPr/>
        </p:nvSpPr>
        <p:spPr bwMode="ltGray">
          <a:xfrm rot="5400000" flipH="1">
            <a:off x="-1001141" y="2538085"/>
            <a:ext cx="4031200" cy="392804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flip="none" rotWithShape="1">
            <a:gsLst>
              <a:gs pos="0">
                <a:schemeClr val="tx1"/>
              </a:gs>
              <a:gs pos="50000">
                <a:schemeClr val="accent6">
                  <a:lumMod val="60000"/>
                  <a:lumOff val="40000"/>
                </a:schemeClr>
              </a:gs>
              <a:gs pos="100000">
                <a:schemeClr val="bg2">
                  <a:gamma/>
                  <a:tint val="45490"/>
                  <a:invGamma/>
                </a:schemeClr>
              </a:gs>
            </a:gsLst>
            <a:lin ang="10800000" scaled="1"/>
            <a:tileRect/>
          </a:gradFill>
          <a:ln w="0">
            <a:noFill/>
            <a:miter lim="800000"/>
            <a:headEnd/>
            <a:tailEnd/>
          </a:ln>
        </p:spPr>
        <p:txBody>
          <a:bodyPr wrap="none" anchor="ctr"/>
          <a:lstStyle/>
          <a:p>
            <a:pPr defTabSz="914126" fontAlgn="base">
              <a:spcBef>
                <a:spcPct val="0"/>
              </a:spcBef>
              <a:spcAft>
                <a:spcPct val="0"/>
              </a:spcAft>
              <a:defRPr/>
            </a:pPr>
            <a:endParaRPr lang="en-US" sz="1999">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6" name="AutoShape 9"/>
          <p:cNvSpPr>
            <a:spLocks noChangeArrowheads="1"/>
          </p:cNvSpPr>
          <p:nvPr/>
        </p:nvSpPr>
        <p:spPr bwMode="gray">
          <a:xfrm>
            <a:off x="4271312" y="3255958"/>
            <a:ext cx="6789850" cy="521604"/>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endParaRPr lang="vi-VN" altLang="en-US" sz="1999" dirty="0">
              <a:solidFill>
                <a:srgbClr val="19426B"/>
              </a:solidFill>
              <a:latin typeface="Times New Roman" panose="02020603050405020304" pitchFamily="18" charset="0"/>
              <a:cs typeface="Times New Roman" panose="02020603050405020304" pitchFamily="18" charset="0"/>
            </a:endParaRPr>
          </a:p>
          <a:p>
            <a:pPr defTabSz="914126" eaLnBrk="0" fontAlgn="base" hangingPunct="0">
              <a:spcBef>
                <a:spcPct val="0"/>
              </a:spcBef>
              <a:spcAft>
                <a:spcPct val="0"/>
              </a:spcAft>
              <a:buClrTx/>
              <a:buNone/>
            </a:pPr>
            <a:r>
              <a:rPr lang="vi-VN" altLang="en-US" sz="1999" dirty="0">
                <a:solidFill>
                  <a:srgbClr val="19426B"/>
                </a:solidFill>
                <a:latin typeface="Times New Roman" panose="02020603050405020304" pitchFamily="18" charset="0"/>
                <a:cs typeface="Times New Roman" panose="02020603050405020304" pitchFamily="18" charset="0"/>
              </a:rPr>
              <a:t>III. </a:t>
            </a:r>
            <a:r>
              <a:rPr lang="en-US" altLang="en-US" sz="1999" dirty="0">
                <a:solidFill>
                  <a:srgbClr val="19426B"/>
                </a:solidFill>
                <a:latin typeface="Times New Roman" panose="02020603050405020304" pitchFamily="18" charset="0"/>
                <a:cs typeface="Times New Roman" panose="02020603050405020304" pitchFamily="18" charset="0"/>
              </a:rPr>
              <a:t>1 SỐ NGUYÊN TẮC THIẾT KẾ </a:t>
            </a:r>
          </a:p>
          <a:p>
            <a:pPr defTabSz="914126" eaLnBrk="0" fontAlgn="base" hangingPunct="0">
              <a:spcBef>
                <a:spcPct val="0"/>
              </a:spcBef>
              <a:spcAft>
                <a:spcPct val="0"/>
              </a:spcAft>
              <a:buClrTx/>
              <a:buNone/>
            </a:pPr>
            <a:r>
              <a:rPr lang="vi-VN" altLang="en-US" sz="1999" dirty="0">
                <a:solidFill>
                  <a:srgbClr val="19426B"/>
                </a:solidFill>
                <a:latin typeface="Times New Roman" panose="02020603050405020304" pitchFamily="18" charset="0"/>
                <a:cs typeface="Times New Roman" panose="02020603050405020304" pitchFamily="18" charset="0"/>
              </a:rPr>
              <a:t> </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sp>
        <p:nvSpPr>
          <p:cNvPr id="7" name="AutoShape 10"/>
          <p:cNvSpPr>
            <a:spLocks noChangeArrowheads="1"/>
          </p:cNvSpPr>
          <p:nvPr/>
        </p:nvSpPr>
        <p:spPr bwMode="gray">
          <a:xfrm>
            <a:off x="3746726" y="1911519"/>
            <a:ext cx="7314435" cy="512628"/>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vi-VN" altLang="en-US" sz="1999" dirty="0">
                <a:solidFill>
                  <a:srgbClr val="19426B"/>
                </a:solidFill>
                <a:latin typeface="Times New Roman" panose="02020603050405020304" pitchFamily="18" charset="0"/>
                <a:cs typeface="Times New Roman" panose="02020603050405020304" pitchFamily="18" charset="0"/>
              </a:rPr>
              <a:t>I. ÔN TẬP KIẾN THỨC</a:t>
            </a:r>
            <a:endParaRPr lang="en-US" altLang="en-US" sz="1999" dirty="0">
              <a:solidFill>
                <a:srgbClr val="19426B"/>
              </a:solidFill>
              <a:latin typeface="Times New Roman" panose="02020603050405020304" pitchFamily="18" charset="0"/>
              <a:cs typeface="Times New Roman" panose="02020603050405020304" pitchFamily="18" charset="0"/>
            </a:endParaRPr>
          </a:p>
        </p:txBody>
      </p:sp>
      <p:grpSp>
        <p:nvGrpSpPr>
          <p:cNvPr id="8" name="Group 11"/>
          <p:cNvGrpSpPr>
            <a:grpSpLocks/>
          </p:cNvGrpSpPr>
          <p:nvPr/>
        </p:nvGrpSpPr>
        <p:grpSpPr bwMode="auto">
          <a:xfrm>
            <a:off x="2686978" y="1957357"/>
            <a:ext cx="491464" cy="457081"/>
            <a:chOff x="2078" y="1680"/>
            <a:chExt cx="1615" cy="1615"/>
          </a:xfrm>
        </p:grpSpPr>
        <p:sp>
          <p:nvSpPr>
            <p:cNvPr id="9"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0"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1" name="Oval 14">
              <a:extLst>
                <a:ext uri="{FF2B5EF4-FFF2-40B4-BE49-F238E27FC236}">
                  <a16:creationId xmlns:a16="http://schemas.microsoft.com/office/drawing/2014/main" id="{2B7A69DF-9650-428D-9E20-90904784429F}"/>
                </a:ext>
              </a:extLst>
            </p:cNvPr>
            <p:cNvSpPr>
              <a:spLocks noChangeArrowheads="1"/>
            </p:cNvSpPr>
            <p:nvPr/>
          </p:nvSpPr>
          <p:spPr bwMode="gray">
            <a:xfrm>
              <a:off x="2253" y="2058"/>
              <a:ext cx="853" cy="7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2" name="Oval 15"/>
            <p:cNvSpPr>
              <a:spLocks noChangeArrowheads="1"/>
            </p:cNvSpPr>
            <p:nvPr/>
          </p:nvSpPr>
          <p:spPr bwMode="gray">
            <a:xfrm>
              <a:off x="2254" y="2056"/>
              <a:ext cx="853" cy="7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3" name="Oval 16">
              <a:extLst>
                <a:ext uri="{FF2B5EF4-FFF2-40B4-BE49-F238E27FC236}">
                  <a16:creationId xmlns:a16="http://schemas.microsoft.com/office/drawing/2014/main" id="{E3A15BFF-F228-454F-9690-A7AC07130659}"/>
                </a:ext>
              </a:extLst>
            </p:cNvPr>
            <p:cNvSpPr>
              <a:spLocks noChangeArrowheads="1"/>
            </p:cNvSpPr>
            <p:nvPr/>
          </p:nvSpPr>
          <p:spPr bwMode="gray">
            <a:xfrm>
              <a:off x="2340" y="2135"/>
              <a:ext cx="1091" cy="7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4" name="Oval 17"/>
            <p:cNvSpPr>
              <a:spLocks noChangeArrowheads="1"/>
            </p:cNvSpPr>
            <p:nvPr/>
          </p:nvSpPr>
          <p:spPr bwMode="gray">
            <a:xfrm>
              <a:off x="2337" y="2139"/>
              <a:ext cx="1096" cy="764"/>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15" name="Group 18"/>
          <p:cNvGrpSpPr>
            <a:grpSpLocks/>
          </p:cNvGrpSpPr>
          <p:nvPr/>
        </p:nvGrpSpPr>
        <p:grpSpPr bwMode="auto">
          <a:xfrm>
            <a:off x="3499856" y="3280871"/>
            <a:ext cx="483354" cy="472952"/>
            <a:chOff x="2078" y="1680"/>
            <a:chExt cx="1615" cy="1615"/>
          </a:xfrm>
        </p:grpSpPr>
        <p:sp>
          <p:nvSpPr>
            <p:cNvPr id="16"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7"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18"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62"/>
              <a:ext cx="868"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19" name="Oval 22"/>
            <p:cNvSpPr>
              <a:spLocks noChangeArrowheads="1"/>
            </p:cNvSpPr>
            <p:nvPr/>
          </p:nvSpPr>
          <p:spPr bwMode="gray">
            <a:xfrm>
              <a:off x="2254" y="2060"/>
              <a:ext cx="868"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0"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1" name="Oval 24"/>
            <p:cNvSpPr>
              <a:spLocks noChangeArrowheads="1"/>
            </p:cNvSpPr>
            <p:nvPr/>
          </p:nvSpPr>
          <p:spPr bwMode="gray">
            <a:xfrm>
              <a:off x="2337" y="2143"/>
              <a:ext cx="1096" cy="739"/>
            </a:xfrm>
            <a:prstGeom prst="ellipse">
              <a:avLst/>
            </a:prstGeom>
            <a:solidFill>
              <a:srgbClr val="0070C0"/>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grpSp>
        <p:nvGrpSpPr>
          <p:cNvPr id="22" name="Group 18"/>
          <p:cNvGrpSpPr>
            <a:grpSpLocks/>
          </p:cNvGrpSpPr>
          <p:nvPr/>
        </p:nvGrpSpPr>
        <p:grpSpPr bwMode="auto">
          <a:xfrm>
            <a:off x="3143098" y="2543622"/>
            <a:ext cx="500144" cy="472952"/>
            <a:chOff x="2078" y="1680"/>
            <a:chExt cx="1615" cy="1615"/>
          </a:xfrm>
        </p:grpSpPr>
        <p:sp>
          <p:nvSpPr>
            <p:cNvPr id="23"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4"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5" name="Oval 21">
              <a:extLst/>
            </p:cNvPr>
            <p:cNvSpPr>
              <a:spLocks noChangeArrowheads="1"/>
            </p:cNvSpPr>
            <p:nvPr/>
          </p:nvSpPr>
          <p:spPr bwMode="gray">
            <a:xfrm>
              <a:off x="2254" y="2062"/>
              <a:ext cx="839"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6" name="Oval 22"/>
            <p:cNvSpPr>
              <a:spLocks noChangeArrowheads="1"/>
            </p:cNvSpPr>
            <p:nvPr/>
          </p:nvSpPr>
          <p:spPr bwMode="gray">
            <a:xfrm>
              <a:off x="2254" y="2060"/>
              <a:ext cx="839" cy="73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27" name="Oval 23">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28" name="Oval 24"/>
            <p:cNvSpPr>
              <a:spLocks noChangeArrowheads="1"/>
            </p:cNvSpPr>
            <p:nvPr/>
          </p:nvSpPr>
          <p:spPr bwMode="gray">
            <a:xfrm>
              <a:off x="2337" y="2143"/>
              <a:ext cx="1096" cy="739"/>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29" name="AutoShape 9"/>
          <p:cNvSpPr>
            <a:spLocks noChangeArrowheads="1"/>
          </p:cNvSpPr>
          <p:nvPr/>
        </p:nvSpPr>
        <p:spPr bwMode="gray">
          <a:xfrm>
            <a:off x="3983210" y="2524328"/>
            <a:ext cx="7077952" cy="541196"/>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a:solidFill>
                  <a:srgbClr val="19426B"/>
                </a:solidFill>
                <a:latin typeface="Times New Roman" panose="02020603050405020304" pitchFamily="18" charset="0"/>
                <a:cs typeface="Times New Roman" panose="02020603050405020304" pitchFamily="18" charset="0"/>
              </a:rPr>
              <a:t>II. GIỚI THIỆU DATAMART, MÔ HÌNH STAR SCHEMA</a:t>
            </a:r>
          </a:p>
        </p:txBody>
      </p:sp>
      <p:grpSp>
        <p:nvGrpSpPr>
          <p:cNvPr id="30" name="Group 18"/>
          <p:cNvGrpSpPr>
            <a:grpSpLocks/>
          </p:cNvGrpSpPr>
          <p:nvPr/>
        </p:nvGrpSpPr>
        <p:grpSpPr bwMode="auto">
          <a:xfrm>
            <a:off x="3499856" y="4044465"/>
            <a:ext cx="513148" cy="454102"/>
            <a:chOff x="2078" y="1680"/>
            <a:chExt cx="1615" cy="1615"/>
          </a:xfrm>
        </p:grpSpPr>
        <p:sp>
          <p:nvSpPr>
            <p:cNvPr id="31"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2"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3" name="Oval 21">
              <a:extLst>
                <a:ext uri="{FF2B5EF4-FFF2-40B4-BE49-F238E27FC236}">
                  <a16:creationId xmlns:a16="http://schemas.microsoft.com/office/drawing/2014/main" id="{069887D6-0DE1-4C4B-8EE5-CC286F1535C9}"/>
                </a:ext>
              </a:extLst>
            </p:cNvPr>
            <p:cNvSpPr>
              <a:spLocks noChangeArrowheads="1"/>
            </p:cNvSpPr>
            <p:nvPr/>
          </p:nvSpPr>
          <p:spPr bwMode="gray">
            <a:xfrm>
              <a:off x="2254" y="2046"/>
              <a:ext cx="817" cy="7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34" name="Oval 22"/>
            <p:cNvSpPr>
              <a:spLocks noChangeArrowheads="1"/>
            </p:cNvSpPr>
            <p:nvPr/>
          </p:nvSpPr>
          <p:spPr bwMode="gray">
            <a:xfrm>
              <a:off x="2254" y="2045"/>
              <a:ext cx="817" cy="769"/>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35" name="Oval 23">
              <a:extLst>
                <a:ext uri="{FF2B5EF4-FFF2-40B4-BE49-F238E27FC236}">
                  <a16:creationId xmlns:a16="http://schemas.microsoft.com/office/drawing/2014/main" id="{ED899ACC-A123-41B9-B0D1-92DD0AB8F7EE}"/>
                </a:ext>
              </a:extLst>
            </p:cNvPr>
            <p:cNvSpPr>
              <a:spLocks noChangeArrowheads="1"/>
            </p:cNvSpPr>
            <p:nvPr/>
          </p:nvSpPr>
          <p:spPr bwMode="gray">
            <a:xfrm>
              <a:off x="2341" y="2127"/>
              <a:ext cx="1088" cy="76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36" name="Oval 24"/>
            <p:cNvSpPr>
              <a:spLocks noChangeArrowheads="1"/>
            </p:cNvSpPr>
            <p:nvPr/>
          </p:nvSpPr>
          <p:spPr bwMode="gray">
            <a:xfrm>
              <a:off x="2337" y="2128"/>
              <a:ext cx="1096" cy="769"/>
            </a:xfrm>
            <a:prstGeom prst="ellipse">
              <a:avLst/>
            </a:prstGeom>
            <a:solidFill>
              <a:schemeClr val="tx2">
                <a:lumMod val="60000"/>
                <a:lumOff val="4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37" name="AutoShape 9"/>
          <p:cNvSpPr>
            <a:spLocks noChangeArrowheads="1"/>
          </p:cNvSpPr>
          <p:nvPr/>
        </p:nvSpPr>
        <p:spPr bwMode="gray">
          <a:xfrm>
            <a:off x="4069667" y="3967996"/>
            <a:ext cx="6905038" cy="479405"/>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a:solidFill>
                  <a:srgbClr val="19426B"/>
                </a:solidFill>
                <a:latin typeface="Times New Roman" panose="02020603050405020304" pitchFamily="18" charset="0"/>
                <a:cs typeface="Times New Roman" panose="02020603050405020304" pitchFamily="18" charset="0"/>
              </a:rPr>
              <a:t>IV. HƯỚNG DẪN, THỰC HÀNH XÂY DỰNG DATAMART</a:t>
            </a:r>
          </a:p>
        </p:txBody>
      </p:sp>
      <p:grpSp>
        <p:nvGrpSpPr>
          <p:cNvPr id="38" name="Group 25"/>
          <p:cNvGrpSpPr>
            <a:grpSpLocks/>
          </p:cNvGrpSpPr>
          <p:nvPr/>
        </p:nvGrpSpPr>
        <p:grpSpPr bwMode="auto">
          <a:xfrm>
            <a:off x="3393015" y="4840723"/>
            <a:ext cx="553986" cy="472952"/>
            <a:chOff x="2078" y="1680"/>
            <a:chExt cx="1615" cy="1615"/>
          </a:xfrm>
        </p:grpSpPr>
        <p:sp>
          <p:nvSpPr>
            <p:cNvPr id="39"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0"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1" name="Oval 28">
              <a:extLst>
                <a:ext uri="{FF2B5EF4-FFF2-40B4-BE49-F238E27FC236}">
                  <a16:creationId xmlns:a16="http://schemas.microsoft.com/office/drawing/2014/main" id="{9440862D-20E2-45D7-A093-006522AF5DC6}"/>
                </a:ext>
              </a:extLst>
            </p:cNvPr>
            <p:cNvSpPr>
              <a:spLocks noChangeArrowheads="1"/>
            </p:cNvSpPr>
            <p:nvPr/>
          </p:nvSpPr>
          <p:spPr bwMode="gray">
            <a:xfrm>
              <a:off x="2254" y="2062"/>
              <a:ext cx="757" cy="73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2" name="Oval 29"/>
            <p:cNvSpPr>
              <a:spLocks noChangeArrowheads="1"/>
            </p:cNvSpPr>
            <p:nvPr/>
          </p:nvSpPr>
          <p:spPr bwMode="gray">
            <a:xfrm>
              <a:off x="2254" y="2060"/>
              <a:ext cx="757" cy="739"/>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sp>
          <p:nvSpPr>
            <p:cNvPr id="43" name="Oval 30">
              <a:extLst>
                <a:ext uri="{FF2B5EF4-FFF2-40B4-BE49-F238E27FC236}">
                  <a16:creationId xmlns:a16="http://schemas.microsoft.com/office/drawing/2014/main" id="{C35C1B84-5BF0-4A8D-9943-70DFFC98EC78}"/>
                </a:ext>
              </a:extLst>
            </p:cNvPr>
            <p:cNvSpPr>
              <a:spLocks noChangeArrowheads="1"/>
            </p:cNvSpPr>
            <p:nvPr/>
          </p:nvSpPr>
          <p:spPr bwMode="gray">
            <a:xfrm>
              <a:off x="2341" y="2143"/>
              <a:ext cx="1088" cy="73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defTabSz="914126" fontAlgn="base">
                <a:spcBef>
                  <a:spcPct val="0"/>
                </a:spcBef>
                <a:spcAft>
                  <a:spcPct val="0"/>
                </a:spcAft>
                <a:defRPr/>
              </a:pPr>
              <a:endParaRPr lang="vi-VN" sz="400">
                <a:solidFill>
                  <a:srgbClr val="19426B"/>
                </a:solidFill>
                <a:latin typeface="Times New Roman" panose="02020603050405020304" pitchFamily="18" charset="0"/>
                <a:ea typeface="ＭＳ Ｐゴシック" pitchFamily="34" charset="-128"/>
                <a:cs typeface="Times New Roman" panose="02020603050405020304" pitchFamily="18" charset="0"/>
              </a:endParaRPr>
            </a:p>
          </p:txBody>
        </p:sp>
        <p:sp>
          <p:nvSpPr>
            <p:cNvPr id="44" name="Oval 31"/>
            <p:cNvSpPr>
              <a:spLocks noChangeArrowheads="1"/>
            </p:cNvSpPr>
            <p:nvPr/>
          </p:nvSpPr>
          <p:spPr bwMode="gray">
            <a:xfrm>
              <a:off x="2337" y="2143"/>
              <a:ext cx="1096" cy="739"/>
            </a:xfrm>
            <a:prstGeom prst="ellipse">
              <a:avLst/>
            </a:prstGeom>
            <a:solidFill>
              <a:schemeClr val="accent5">
                <a:lumMod val="50000"/>
              </a:schemeClr>
            </a:solidFill>
            <a:ln>
              <a:noFill/>
            </a:ln>
            <a:extLst>
              <a:ext uri="{91240B29-F687-4F45-9708-019B960494DF}">
                <a14:hiddenLine xmlns:a14="http://schemas.microsoft.com/office/drawing/2010/main" w="38100">
                  <a:solidFill>
                    <a:srgbClr val="000000"/>
                  </a:solidFill>
                  <a:round/>
                  <a:headEnd/>
                  <a:tailEnd/>
                </a14:hiddenLine>
              </a:ext>
            </a:extLst>
          </p:spPr>
          <p:txBody>
            <a:bodyPr anchor="ctr">
              <a:spAutoFit/>
            </a:bodyP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fontAlgn="base">
                <a:spcBef>
                  <a:spcPct val="0"/>
                </a:spcBef>
                <a:spcAft>
                  <a:spcPct val="0"/>
                </a:spcAft>
                <a:buClrTx/>
                <a:buNone/>
              </a:pPr>
              <a:endParaRPr lang="vi-VN" altLang="en-US" sz="400" b="0">
                <a:solidFill>
                  <a:srgbClr val="19426B"/>
                </a:solidFill>
                <a:latin typeface="Times New Roman" panose="02020603050405020304" pitchFamily="18" charset="0"/>
                <a:cs typeface="Times New Roman" panose="02020603050405020304" pitchFamily="18" charset="0"/>
              </a:endParaRPr>
            </a:p>
          </p:txBody>
        </p:sp>
      </p:grpSp>
      <p:sp>
        <p:nvSpPr>
          <p:cNvPr id="45" name="AutoShape 9"/>
          <p:cNvSpPr>
            <a:spLocks noChangeArrowheads="1"/>
          </p:cNvSpPr>
          <p:nvPr/>
        </p:nvSpPr>
        <p:spPr bwMode="gray">
          <a:xfrm>
            <a:off x="4025246" y="4785831"/>
            <a:ext cx="7035916" cy="479405"/>
          </a:xfrm>
          <a:prstGeom prst="roundRect">
            <a:avLst>
              <a:gd name="adj" fmla="val 50000"/>
            </a:avLst>
          </a:prstGeom>
          <a:noFill/>
          <a:ln w="2857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charset="2"/>
              <a:buChar char="v"/>
              <a:defRPr sz="2800" b="1">
                <a:solidFill>
                  <a:schemeClr val="tx2"/>
                </a:solidFill>
                <a:latin typeface="Verdana" charset="0"/>
                <a:ea typeface="MS PGothic" charset="-128"/>
              </a:defRPr>
            </a:lvl1pPr>
            <a:lvl2pPr marL="742950" indent="-285750">
              <a:spcBef>
                <a:spcPct val="20000"/>
              </a:spcBef>
              <a:buClr>
                <a:schemeClr val="accent1"/>
              </a:buClr>
              <a:buFont typeface="Wingdings" charset="2"/>
              <a:buChar char="§"/>
              <a:defRPr sz="2800">
                <a:solidFill>
                  <a:schemeClr val="tx1"/>
                </a:solidFill>
                <a:latin typeface="Arial" charset="0"/>
                <a:ea typeface="MS PGothic" charset="-128"/>
              </a:defRPr>
            </a:lvl2pPr>
            <a:lvl3pPr marL="1143000" indent="-228600">
              <a:spcBef>
                <a:spcPct val="20000"/>
              </a:spcBef>
              <a:buClr>
                <a:schemeClr val="tx1"/>
              </a:buClr>
              <a:buChar char="•"/>
              <a:defRPr sz="2400">
                <a:solidFill>
                  <a:schemeClr val="tx1"/>
                </a:solidFill>
                <a:latin typeface="Arial" charset="0"/>
                <a:ea typeface="MS PGothic" charset="-128"/>
              </a:defRPr>
            </a:lvl3pPr>
            <a:lvl4pPr marL="1600200" indent="-228600">
              <a:spcBef>
                <a:spcPct val="20000"/>
              </a:spcBef>
              <a:buChar char="–"/>
              <a:defRPr sz="2000">
                <a:solidFill>
                  <a:schemeClr val="tx1"/>
                </a:solidFill>
                <a:latin typeface="Arial" charset="0"/>
                <a:ea typeface="MS PGothic" charset="-128"/>
              </a:defRPr>
            </a:lvl4pPr>
            <a:lvl5pPr marL="2057400" indent="-228600">
              <a:spcBef>
                <a:spcPct val="20000"/>
              </a:spcBef>
              <a:buChar char="»"/>
              <a:defRPr sz="2000">
                <a:solidFill>
                  <a:schemeClr val="tx1"/>
                </a:solidFill>
                <a:latin typeface="Arial" charset="0"/>
                <a:ea typeface="MS PGothic" charset="-128"/>
              </a:defRPr>
            </a:lvl5pPr>
            <a:lvl6pPr marL="2514600" indent="-228600" eaLnBrk="0" fontAlgn="base" hangingPunct="0">
              <a:spcBef>
                <a:spcPct val="20000"/>
              </a:spcBef>
              <a:spcAft>
                <a:spcPct val="0"/>
              </a:spcAft>
              <a:buChar char="»"/>
              <a:defRPr sz="2000">
                <a:solidFill>
                  <a:schemeClr val="tx1"/>
                </a:solidFill>
                <a:latin typeface="Arial" charset="0"/>
                <a:ea typeface="MS PGothic" charset="-128"/>
              </a:defRPr>
            </a:lvl6pPr>
            <a:lvl7pPr marL="2971800" indent="-228600" eaLnBrk="0" fontAlgn="base" hangingPunct="0">
              <a:spcBef>
                <a:spcPct val="20000"/>
              </a:spcBef>
              <a:spcAft>
                <a:spcPct val="0"/>
              </a:spcAft>
              <a:buChar char="»"/>
              <a:defRPr sz="2000">
                <a:solidFill>
                  <a:schemeClr val="tx1"/>
                </a:solidFill>
                <a:latin typeface="Arial" charset="0"/>
                <a:ea typeface="MS PGothic" charset="-128"/>
              </a:defRPr>
            </a:lvl7pPr>
            <a:lvl8pPr marL="3429000" indent="-228600" eaLnBrk="0" fontAlgn="base" hangingPunct="0">
              <a:spcBef>
                <a:spcPct val="20000"/>
              </a:spcBef>
              <a:spcAft>
                <a:spcPct val="0"/>
              </a:spcAft>
              <a:buChar char="»"/>
              <a:defRPr sz="2000">
                <a:solidFill>
                  <a:schemeClr val="tx1"/>
                </a:solidFill>
                <a:latin typeface="Arial" charset="0"/>
                <a:ea typeface="MS PGothic" charset="-128"/>
              </a:defRPr>
            </a:lvl8pPr>
            <a:lvl9pPr marL="3886200" indent="-228600" eaLnBrk="0" fontAlgn="base" hangingPunct="0">
              <a:spcBef>
                <a:spcPct val="20000"/>
              </a:spcBef>
              <a:spcAft>
                <a:spcPct val="0"/>
              </a:spcAft>
              <a:buChar char="»"/>
              <a:defRPr sz="2000">
                <a:solidFill>
                  <a:schemeClr val="tx1"/>
                </a:solidFill>
                <a:latin typeface="Arial" charset="0"/>
                <a:ea typeface="MS PGothic" charset="-128"/>
              </a:defRPr>
            </a:lvl9pPr>
          </a:lstStyle>
          <a:p>
            <a:pPr defTabSz="914126" eaLnBrk="0" fontAlgn="base" hangingPunct="0">
              <a:spcBef>
                <a:spcPct val="0"/>
              </a:spcBef>
              <a:spcAft>
                <a:spcPct val="0"/>
              </a:spcAft>
              <a:buClrTx/>
              <a:buNone/>
            </a:pPr>
            <a:r>
              <a:rPr lang="en-US" altLang="en-US" sz="1999" dirty="0">
                <a:solidFill>
                  <a:srgbClr val="19426B"/>
                </a:solidFill>
                <a:latin typeface="Times New Roman" panose="02020603050405020304" pitchFamily="18" charset="0"/>
                <a:cs typeface="Times New Roman" panose="02020603050405020304" pitchFamily="18" charset="0"/>
              </a:rPr>
              <a:t>IV. HỎI ĐÁP</a:t>
            </a:r>
          </a:p>
        </p:txBody>
      </p:sp>
      <p:sp>
        <p:nvSpPr>
          <p:cNvPr id="46" name="Rectangle 45">
            <a:extLst>
              <a:ext uri="{FF2B5EF4-FFF2-40B4-BE49-F238E27FC236}">
                <a16:creationId xmlns:a16="http://schemas.microsoft.com/office/drawing/2014/main" id="{F411C974-49A3-4998-B41E-9789392A9491}"/>
              </a:ext>
            </a:extLst>
          </p:cNvPr>
          <p:cNvSpPr/>
          <p:nvPr/>
        </p:nvSpPr>
        <p:spPr>
          <a:xfrm>
            <a:off x="0" y="-66780"/>
            <a:ext cx="12192000" cy="1144644"/>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bg1"/>
                </a:solidFill>
                <a:latin typeface="Arial" panose="020B0604020202020204" pitchFamily="34" charset="0"/>
                <a:cs typeface="Arial" panose="020B0604020202020204" pitchFamily="34" charset="0"/>
              </a:rPr>
              <a:t>                                      </a:t>
            </a:r>
            <a:r>
              <a:rPr lang="en-US" sz="4400" b="1" dirty="0">
                <a:solidFill>
                  <a:schemeClr val="tx1"/>
                </a:solidFill>
                <a:latin typeface="Arial" panose="020B0604020202020204" pitchFamily="34" charset="0"/>
                <a:cs typeface="Arial" panose="020B0604020202020204" pitchFamily="34" charset="0"/>
              </a:rPr>
              <a:t>MAGIC CODE INSTITUTE</a:t>
            </a:r>
          </a:p>
        </p:txBody>
      </p:sp>
      <p:pic>
        <p:nvPicPr>
          <p:cNvPr id="47" name="Picture 46">
            <a:extLst>
              <a:ext uri="{FF2B5EF4-FFF2-40B4-BE49-F238E27FC236}">
                <a16:creationId xmlns:a16="http://schemas.microsoft.com/office/drawing/2014/main" id="{2F149EF2-0C27-4596-9AD6-A9BD220038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7" y="-480392"/>
            <a:ext cx="2812222" cy="1994941"/>
          </a:xfrm>
          <a:prstGeom prst="rect">
            <a:avLst/>
          </a:prstGeom>
        </p:spPr>
      </p:pic>
    </p:spTree>
    <p:extLst>
      <p:ext uri="{BB962C8B-B14F-4D97-AF65-F5344CB8AC3E}">
        <p14:creationId xmlns:p14="http://schemas.microsoft.com/office/powerpoint/2010/main" val="4197792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down)">
                                      <p:cBhvr>
                                        <p:cTn id="28" dur="500"/>
                                        <p:tgtEl>
                                          <p:spTgt spid="37"/>
                                        </p:tgtEl>
                                      </p:cBhvr>
                                    </p:animEffect>
                                  </p:childTnLst>
                                </p:cTn>
                              </p:par>
                              <p:par>
                                <p:cTn id="29" presetID="22" presetClass="entr" presetSubtype="4"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500"/>
                                        <p:tgtEl>
                                          <p:spTgt spid="3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9" grpId="0" animBg="1"/>
      <p:bldP spid="37"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9415E93-20C7-4020-B7FB-F3F765BD8755}"/>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18</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Duplicate Query: Tạo 1 query là copy nguyên bản của Query gốc</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3514725" y="1228725"/>
            <a:ext cx="5162550" cy="4400550"/>
          </a:xfrm>
          <a:prstGeom prst="rect">
            <a:avLst/>
          </a:prstGeom>
        </p:spPr>
      </p:pic>
      <p:sp>
        <p:nvSpPr>
          <p:cNvPr id="20" name="Oval 19">
            <a:extLst>
              <a:ext uri="{FF2B5EF4-FFF2-40B4-BE49-F238E27FC236}">
                <a16:creationId xmlns:a16="http://schemas.microsoft.com/office/drawing/2014/main" id="{96244257-F699-4FD0-AF96-00F075BACF64}"/>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18</a:t>
            </a:r>
          </a:p>
        </p:txBody>
      </p:sp>
      <p:pic>
        <p:nvPicPr>
          <p:cNvPr id="21" name="Picture 20">
            <a:extLst>
              <a:ext uri="{FF2B5EF4-FFF2-40B4-BE49-F238E27FC236}">
                <a16:creationId xmlns:a16="http://schemas.microsoft.com/office/drawing/2014/main" id="{DCFC01FA-5CD3-4B40-816D-C4FBA3A89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2954617132"/>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8D56C49-A758-48F3-A580-721102785A21}"/>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19</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Duplicate Query: Tạo 1 query là copy nguyên bản của Query gốc</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301736" y="1541546"/>
            <a:ext cx="10620375" cy="4095750"/>
          </a:xfrm>
          <a:prstGeom prst="rect">
            <a:avLst/>
          </a:prstGeom>
        </p:spPr>
      </p:pic>
      <p:sp>
        <p:nvSpPr>
          <p:cNvPr id="20" name="Oval 19">
            <a:extLst>
              <a:ext uri="{FF2B5EF4-FFF2-40B4-BE49-F238E27FC236}">
                <a16:creationId xmlns:a16="http://schemas.microsoft.com/office/drawing/2014/main" id="{E91CE5BA-8BF9-44C8-B443-B8CE934896FF}"/>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19</a:t>
            </a:r>
          </a:p>
        </p:txBody>
      </p:sp>
      <p:pic>
        <p:nvPicPr>
          <p:cNvPr id="21" name="Picture 20">
            <a:extLst>
              <a:ext uri="{FF2B5EF4-FFF2-40B4-BE49-F238E27FC236}">
                <a16:creationId xmlns:a16="http://schemas.microsoft.com/office/drawing/2014/main" id="{C9A58155-8619-48BA-B906-8A03625CD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91961035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F742B3F-D3FC-44F3-A2BC-BD8F523CDDB7}"/>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20</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Remove Duplicates : Xóa các dòng dữ liệu trùng lặp</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824794" y="1352813"/>
            <a:ext cx="9079596" cy="4917658"/>
          </a:xfrm>
          <a:prstGeom prst="rect">
            <a:avLst/>
          </a:prstGeom>
        </p:spPr>
      </p:pic>
      <p:sp>
        <p:nvSpPr>
          <p:cNvPr id="20" name="Oval 19">
            <a:extLst>
              <a:ext uri="{FF2B5EF4-FFF2-40B4-BE49-F238E27FC236}">
                <a16:creationId xmlns:a16="http://schemas.microsoft.com/office/drawing/2014/main" id="{35984E05-AD4C-4218-8DFE-F8196EE6C3FB}"/>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20</a:t>
            </a:r>
          </a:p>
        </p:txBody>
      </p:sp>
      <p:pic>
        <p:nvPicPr>
          <p:cNvPr id="21" name="Picture 20">
            <a:extLst>
              <a:ext uri="{FF2B5EF4-FFF2-40B4-BE49-F238E27FC236}">
                <a16:creationId xmlns:a16="http://schemas.microsoft.com/office/drawing/2014/main" id="{DD80166A-F881-44F9-87D3-CAA46ECA9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05837099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4E2507-A886-48A5-9FF3-9637DFDFCD03}"/>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21</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Remove Duplicates : Xóa các dòng dữ liệu trùng lặp</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059434" y="1654342"/>
            <a:ext cx="10725150" cy="4191000"/>
          </a:xfrm>
          <a:prstGeom prst="rect">
            <a:avLst/>
          </a:prstGeom>
        </p:spPr>
      </p:pic>
      <p:sp>
        <p:nvSpPr>
          <p:cNvPr id="20" name="Oval 19">
            <a:extLst>
              <a:ext uri="{FF2B5EF4-FFF2-40B4-BE49-F238E27FC236}">
                <a16:creationId xmlns:a16="http://schemas.microsoft.com/office/drawing/2014/main" id="{587ACEB2-CE23-444A-9B2C-E056CBB82E7E}"/>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21</a:t>
            </a:r>
          </a:p>
        </p:txBody>
      </p:sp>
      <p:pic>
        <p:nvPicPr>
          <p:cNvPr id="21" name="Picture 20">
            <a:extLst>
              <a:ext uri="{FF2B5EF4-FFF2-40B4-BE49-F238E27FC236}">
                <a16:creationId xmlns:a16="http://schemas.microsoft.com/office/drawing/2014/main" id="{94FEA298-25EB-4207-BF9D-A076DD65D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427181842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27214AD-92A2-44D6-BD71-2D01A089ED04}"/>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22</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Merge Query</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279028" y="1838277"/>
            <a:ext cx="10781833" cy="4176899"/>
          </a:xfrm>
          <a:prstGeom prst="rect">
            <a:avLst/>
          </a:prstGeom>
        </p:spPr>
      </p:pic>
      <p:sp>
        <p:nvSpPr>
          <p:cNvPr id="20" name="Oval 19">
            <a:extLst>
              <a:ext uri="{FF2B5EF4-FFF2-40B4-BE49-F238E27FC236}">
                <a16:creationId xmlns:a16="http://schemas.microsoft.com/office/drawing/2014/main" id="{DDD91F3E-C3C1-475F-9C1B-16E4411CD6B7}"/>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22</a:t>
            </a:r>
          </a:p>
        </p:txBody>
      </p:sp>
      <p:pic>
        <p:nvPicPr>
          <p:cNvPr id="21" name="Picture 20">
            <a:extLst>
              <a:ext uri="{FF2B5EF4-FFF2-40B4-BE49-F238E27FC236}">
                <a16:creationId xmlns:a16="http://schemas.microsoft.com/office/drawing/2014/main" id="{215F2C78-8499-4405-A3B4-C9774C7F8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480226009"/>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88AE5D6-B50C-451B-AB46-1927F9418C67}"/>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22</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b="1"/>
              <a:t>JOIN KIND</a:t>
            </a:r>
          </a:p>
          <a:p>
            <a:pPr marL="228600" lvl="1">
              <a:spcBef>
                <a:spcPts val="1000"/>
              </a:spcBef>
            </a:pPr>
            <a:endParaRPr lang="en-US" b="1"/>
          </a:p>
          <a:p>
            <a:pPr lvl="1"/>
            <a:r>
              <a:rPr lang="en-US"/>
              <a:t>Join Kind</a:t>
            </a:r>
          </a:p>
          <a:p>
            <a:pPr lvl="1"/>
            <a:r>
              <a:rPr lang="en-US"/>
              <a:t>Left Outer Join</a:t>
            </a:r>
          </a:p>
          <a:p>
            <a:pPr lvl="1"/>
            <a:r>
              <a:rPr lang="en-US"/>
              <a:t>Right Outer Join</a:t>
            </a:r>
          </a:p>
          <a:p>
            <a:pPr lvl="1"/>
            <a:r>
              <a:rPr lang="en-US"/>
              <a:t>Full Outer Join</a:t>
            </a:r>
          </a:p>
          <a:p>
            <a:pPr lvl="1"/>
            <a:r>
              <a:rPr lang="en-US"/>
              <a:t>Inner Join</a:t>
            </a:r>
          </a:p>
          <a:p>
            <a:pPr lvl="1"/>
            <a:r>
              <a:rPr lang="en-US"/>
              <a:t>Left Anti Join</a:t>
            </a:r>
          </a:p>
          <a:p>
            <a:pPr lvl="1"/>
            <a:r>
              <a:rPr lang="en-US"/>
              <a:t>Right Anti Join</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sp>
        <p:nvSpPr>
          <p:cNvPr id="19" name="Oval 18">
            <a:extLst>
              <a:ext uri="{FF2B5EF4-FFF2-40B4-BE49-F238E27FC236}">
                <a16:creationId xmlns:a16="http://schemas.microsoft.com/office/drawing/2014/main" id="{BE4B0969-47E3-41B1-9910-00759E7009FA}"/>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23</a:t>
            </a:r>
          </a:p>
        </p:txBody>
      </p:sp>
      <p:pic>
        <p:nvPicPr>
          <p:cNvPr id="20" name="Picture 19">
            <a:extLst>
              <a:ext uri="{FF2B5EF4-FFF2-40B4-BE49-F238E27FC236}">
                <a16:creationId xmlns:a16="http://schemas.microsoft.com/office/drawing/2014/main" id="{2559B03F-57AD-4A6C-A10D-1DE33028A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727116938"/>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6D1984-0733-43A8-8399-A5BE001048EA}"/>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Join Kind</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279028" y="1451422"/>
            <a:ext cx="10643083" cy="5096335"/>
          </a:xfrm>
          <a:prstGeom prst="rect">
            <a:avLst/>
          </a:prstGeom>
        </p:spPr>
      </p:pic>
      <p:sp>
        <p:nvSpPr>
          <p:cNvPr id="20" name="Oval 19">
            <a:extLst>
              <a:ext uri="{FF2B5EF4-FFF2-40B4-BE49-F238E27FC236}">
                <a16:creationId xmlns:a16="http://schemas.microsoft.com/office/drawing/2014/main" id="{E9F1309D-6DF5-4139-80CC-6249D613E0D8}"/>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24</a:t>
            </a:r>
          </a:p>
        </p:txBody>
      </p:sp>
      <p:pic>
        <p:nvPicPr>
          <p:cNvPr id="21" name="Picture 20">
            <a:extLst>
              <a:ext uri="{FF2B5EF4-FFF2-40B4-BE49-F238E27FC236}">
                <a16:creationId xmlns:a16="http://schemas.microsoft.com/office/drawing/2014/main" id="{7C989769-9C59-4878-BEBB-8516E571C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856769658"/>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B9945DF-78FC-47E8-8A06-A530999434F6}"/>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23</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Merge Query</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022356" y="1987068"/>
            <a:ext cx="11000874" cy="3453951"/>
          </a:xfrm>
          <a:prstGeom prst="rect">
            <a:avLst/>
          </a:prstGeom>
        </p:spPr>
      </p:pic>
      <p:sp>
        <p:nvSpPr>
          <p:cNvPr id="20" name="Oval 19">
            <a:extLst>
              <a:ext uri="{FF2B5EF4-FFF2-40B4-BE49-F238E27FC236}">
                <a16:creationId xmlns:a16="http://schemas.microsoft.com/office/drawing/2014/main" id="{AAB773CC-6307-4800-9ABA-8BFC909D86CE}"/>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25</a:t>
            </a:r>
          </a:p>
        </p:txBody>
      </p:sp>
      <p:pic>
        <p:nvPicPr>
          <p:cNvPr id="21" name="Picture 20">
            <a:extLst>
              <a:ext uri="{FF2B5EF4-FFF2-40B4-BE49-F238E27FC236}">
                <a16:creationId xmlns:a16="http://schemas.microsoft.com/office/drawing/2014/main" id="{69F87485-5CEA-4C2B-A466-56D7E8B2E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34179654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2686A8-7506-4709-8FB8-58619F7311C1}"/>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24</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Merge Query</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022356" y="1987068"/>
            <a:ext cx="11000874" cy="3453951"/>
          </a:xfrm>
          <a:prstGeom prst="rect">
            <a:avLst/>
          </a:prstGeom>
        </p:spPr>
      </p:pic>
      <p:sp>
        <p:nvSpPr>
          <p:cNvPr id="20" name="Oval 19">
            <a:extLst>
              <a:ext uri="{FF2B5EF4-FFF2-40B4-BE49-F238E27FC236}">
                <a16:creationId xmlns:a16="http://schemas.microsoft.com/office/drawing/2014/main" id="{587BD33F-E784-4A2E-B845-F1F8C7CF9D46}"/>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26</a:t>
            </a:r>
          </a:p>
        </p:txBody>
      </p:sp>
      <p:pic>
        <p:nvPicPr>
          <p:cNvPr id="21" name="Picture 20">
            <a:extLst>
              <a:ext uri="{FF2B5EF4-FFF2-40B4-BE49-F238E27FC236}">
                <a16:creationId xmlns:a16="http://schemas.microsoft.com/office/drawing/2014/main" id="{463B1E30-5CB6-4FE8-BEE6-A9341AFBA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2720873603"/>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9F06A4-D29B-4544-8BA3-EC329F2C1EB9}"/>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Merge Query</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3151772" y="892417"/>
            <a:ext cx="6248902" cy="5486076"/>
          </a:xfrm>
          <a:prstGeom prst="rect">
            <a:avLst/>
          </a:prstGeom>
        </p:spPr>
      </p:pic>
      <p:sp>
        <p:nvSpPr>
          <p:cNvPr id="20" name="Oval 19">
            <a:extLst>
              <a:ext uri="{FF2B5EF4-FFF2-40B4-BE49-F238E27FC236}">
                <a16:creationId xmlns:a16="http://schemas.microsoft.com/office/drawing/2014/main" id="{A49795E5-A15A-4692-AAC0-9C03BCAA9306}"/>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27</a:t>
            </a:r>
          </a:p>
        </p:txBody>
      </p:sp>
      <p:pic>
        <p:nvPicPr>
          <p:cNvPr id="21" name="Picture 20">
            <a:extLst>
              <a:ext uri="{FF2B5EF4-FFF2-40B4-BE49-F238E27FC236}">
                <a16:creationId xmlns:a16="http://schemas.microsoft.com/office/drawing/2014/main" id="{E94C6D79-B4D6-4E1C-93EB-869FA8F60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21892983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492717-06A4-452D-88E3-E79E30FBD8AB}"/>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79181D54-3B6E-4132-89C5-2A6C82B9D770}"/>
              </a:ext>
            </a:extLst>
          </p:cNvPr>
          <p:cNvSpPr/>
          <p:nvPr/>
        </p:nvSpPr>
        <p:spPr>
          <a:xfrm>
            <a:off x="433960" y="424543"/>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1</a:t>
            </a:r>
          </a:p>
        </p:txBody>
      </p:sp>
      <p:pic>
        <p:nvPicPr>
          <p:cNvPr id="15" name="Picture 14">
            <a:extLst>
              <a:ext uri="{FF2B5EF4-FFF2-40B4-BE49-F238E27FC236}">
                <a16:creationId xmlns:a16="http://schemas.microsoft.com/office/drawing/2014/main" id="{70884EF3-93C9-414F-9368-3AFAC50F4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3" name="Text Placeholder 4"/>
          <p:cNvSpPr txBox="1">
            <a:spLocks/>
          </p:cNvSpPr>
          <p:nvPr/>
        </p:nvSpPr>
        <p:spPr>
          <a:xfrm rot="16200000">
            <a:off x="-2597985" y="3157285"/>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4" name="Content Placeholder 2"/>
          <p:cNvSpPr txBox="1">
            <a:spLocks/>
          </p:cNvSpPr>
          <p:nvPr/>
        </p:nvSpPr>
        <p:spPr>
          <a:xfrm>
            <a:off x="1515292" y="606803"/>
            <a:ext cx="10171128" cy="56443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ÔN TẬP KIẾN THỨC</a:t>
            </a:r>
          </a:p>
          <a:p>
            <a:pPr lvl="1"/>
            <a:r>
              <a:rPr lang="en-US" dirty="0" err="1"/>
              <a:t>Có</a:t>
            </a:r>
            <a:r>
              <a:rPr lang="en-US" dirty="0"/>
              <a:t> </a:t>
            </a:r>
            <a:r>
              <a:rPr lang="en-US" dirty="0" err="1"/>
              <a:t>thể</a:t>
            </a:r>
            <a:r>
              <a:rPr lang="en-US" dirty="0"/>
              <a:t> </a:t>
            </a:r>
            <a:r>
              <a:rPr lang="en-US" dirty="0" err="1"/>
              <a:t>kết</a:t>
            </a:r>
            <a:r>
              <a:rPr lang="en-US" dirty="0"/>
              <a:t> </a:t>
            </a:r>
            <a:r>
              <a:rPr lang="en-US" dirty="0" err="1"/>
              <a:t>nối</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những</a:t>
            </a:r>
            <a:r>
              <a:rPr lang="en-US" dirty="0"/>
              <a:t> </a:t>
            </a:r>
            <a:r>
              <a:rPr lang="en-US" dirty="0" err="1"/>
              <a:t>giao</a:t>
            </a:r>
            <a:r>
              <a:rPr lang="en-US" dirty="0"/>
              <a:t> </a:t>
            </a:r>
            <a:r>
              <a:rPr lang="en-US" dirty="0" err="1"/>
              <a:t>diện</a:t>
            </a:r>
            <a:r>
              <a:rPr lang="en-US" dirty="0"/>
              <a:t> </a:t>
            </a:r>
            <a:r>
              <a:rPr lang="en-US" dirty="0" err="1"/>
              <a:t>nào</a:t>
            </a:r>
            <a:r>
              <a:rPr lang="en-US" dirty="0"/>
              <a:t>?</a:t>
            </a:r>
          </a:p>
          <a:p>
            <a:pPr lvl="1"/>
            <a:r>
              <a:rPr lang="en-US" dirty="0" err="1"/>
              <a:t>Các</a:t>
            </a:r>
            <a:r>
              <a:rPr lang="en-US" dirty="0"/>
              <a:t> transform </a:t>
            </a:r>
            <a:r>
              <a:rPr lang="en-US" dirty="0" err="1"/>
              <a:t>dữ</a:t>
            </a:r>
            <a:r>
              <a:rPr lang="en-US" dirty="0"/>
              <a:t> </a:t>
            </a:r>
            <a:r>
              <a:rPr lang="en-US" dirty="0" err="1"/>
              <a:t>liệu</a:t>
            </a:r>
            <a:r>
              <a:rPr lang="en-US" dirty="0"/>
              <a:t> </a:t>
            </a:r>
            <a:r>
              <a:rPr lang="en-US" dirty="0" err="1"/>
              <a:t>với</a:t>
            </a:r>
            <a:r>
              <a:rPr lang="en-US" dirty="0"/>
              <a:t> </a:t>
            </a:r>
          </a:p>
          <a:p>
            <a:pPr lvl="2"/>
            <a:r>
              <a:rPr lang="en-US" dirty="0" err="1"/>
              <a:t>Hàng</a:t>
            </a:r>
            <a:endParaRPr lang="en-US" dirty="0"/>
          </a:p>
          <a:p>
            <a:pPr lvl="2"/>
            <a:r>
              <a:rPr lang="en-US" dirty="0" err="1"/>
              <a:t>Cột</a:t>
            </a:r>
            <a:endParaRPr lang="en-US" dirty="0"/>
          </a:p>
          <a:p>
            <a:pPr lvl="2"/>
            <a:r>
              <a:rPr lang="en-US" dirty="0"/>
              <a:t>Table</a:t>
            </a:r>
          </a:p>
          <a:p>
            <a:pPr lvl="1"/>
            <a:endParaRPr lang="en-US" dirty="0"/>
          </a:p>
          <a:p>
            <a:pPr lvl="1"/>
            <a:r>
              <a:rPr lang="en-US" dirty="0" err="1"/>
              <a:t>Có</a:t>
            </a:r>
            <a:r>
              <a:rPr lang="en-US" dirty="0"/>
              <a:t> </a:t>
            </a:r>
            <a:r>
              <a:rPr lang="en-US" dirty="0" err="1"/>
              <a:t>thể</a:t>
            </a:r>
            <a:r>
              <a:rPr lang="en-US" dirty="0"/>
              <a:t> insert 1 step transform </a:t>
            </a:r>
            <a:r>
              <a:rPr lang="en-US" dirty="0" err="1"/>
              <a:t>vào</a:t>
            </a:r>
            <a:r>
              <a:rPr lang="en-US" dirty="0"/>
              <a:t> </a:t>
            </a:r>
            <a:r>
              <a:rPr lang="en-US" dirty="0" err="1"/>
              <a:t>giữa</a:t>
            </a:r>
            <a:r>
              <a:rPr lang="en-US" dirty="0"/>
              <a:t> </a:t>
            </a:r>
            <a:r>
              <a:rPr lang="en-US" dirty="0" err="1"/>
              <a:t>các</a:t>
            </a:r>
            <a:r>
              <a:rPr lang="en-US" dirty="0"/>
              <a:t> steps </a:t>
            </a:r>
            <a:r>
              <a:rPr lang="en-US" dirty="0" err="1"/>
              <a:t>đã</a:t>
            </a:r>
            <a:r>
              <a:rPr lang="en-US" dirty="0"/>
              <a:t> </a:t>
            </a:r>
            <a:r>
              <a:rPr lang="en-US" dirty="0" err="1"/>
              <a:t>thực</a:t>
            </a:r>
            <a:r>
              <a:rPr lang="en-US" dirty="0"/>
              <a:t> </a:t>
            </a:r>
            <a:r>
              <a:rPr lang="en-US" dirty="0" err="1"/>
              <a:t>hiện</a:t>
            </a:r>
            <a:r>
              <a:rPr lang="en-US" dirty="0"/>
              <a:t> hay </a:t>
            </a:r>
            <a:r>
              <a:rPr lang="en-US" dirty="0" err="1"/>
              <a:t>không</a:t>
            </a:r>
            <a:r>
              <a:rPr lang="en-US" dirty="0"/>
              <a:t>?</a:t>
            </a:r>
          </a:p>
          <a:p>
            <a:pPr marL="457200" lvl="1" indent="0">
              <a:buFont typeface="Arial" panose="020B0604020202020204" pitchFamily="34" charset="0"/>
              <a:buNone/>
            </a:pPr>
            <a:endParaRPr lang="en-US" dirty="0"/>
          </a:p>
          <a:p>
            <a:pPr lvl="1"/>
            <a:r>
              <a:rPr lang="en-US" dirty="0"/>
              <a:t>So </a:t>
            </a:r>
            <a:r>
              <a:rPr lang="en-US" dirty="0" err="1"/>
              <a:t>sánh</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Save </a:t>
            </a:r>
            <a:r>
              <a:rPr lang="en-US" dirty="0" err="1"/>
              <a:t>và</a:t>
            </a:r>
            <a:r>
              <a:rPr lang="en-US" dirty="0"/>
              <a:t> Apply </a:t>
            </a:r>
            <a:r>
              <a:rPr lang="en-US" dirty="0" err="1"/>
              <a:t>trên</a:t>
            </a:r>
            <a:r>
              <a:rPr lang="en-US" dirty="0"/>
              <a:t> Query Power Editor.</a:t>
            </a:r>
          </a:p>
          <a:p>
            <a:pPr lvl="1"/>
            <a:endParaRPr lang="en-US" b="1" dirty="0"/>
          </a:p>
          <a:p>
            <a:pPr lvl="1"/>
            <a:endParaRPr lang="en-US" b="1" dirty="0"/>
          </a:p>
          <a:p>
            <a:pPr lvl="1"/>
            <a:endParaRPr lang="en-US" b="1" dirty="0"/>
          </a:p>
          <a:p>
            <a:endParaRPr lang="en-US" dirty="0">
              <a:solidFill>
                <a:srgbClr val="FF0000"/>
              </a:solidFill>
            </a:endParaRP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TỔNG QUAN KHÓA HỌC</a:t>
            </a:r>
          </a:p>
        </p:txBody>
      </p:sp>
    </p:spTree>
    <p:extLst>
      <p:ext uri="{BB962C8B-B14F-4D97-AF65-F5344CB8AC3E}">
        <p14:creationId xmlns:p14="http://schemas.microsoft.com/office/powerpoint/2010/main" val="187008829"/>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76138C-277B-4584-8827-BAA4C2E4D3E4}"/>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26</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Merge Query</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861921" y="1690424"/>
            <a:ext cx="9005342" cy="3814763"/>
          </a:xfrm>
          <a:prstGeom prst="rect">
            <a:avLst/>
          </a:prstGeom>
        </p:spPr>
      </p:pic>
      <p:sp>
        <p:nvSpPr>
          <p:cNvPr id="20" name="Oval 19">
            <a:extLst>
              <a:ext uri="{FF2B5EF4-FFF2-40B4-BE49-F238E27FC236}">
                <a16:creationId xmlns:a16="http://schemas.microsoft.com/office/drawing/2014/main" id="{0A7CF5CE-B8F1-4B05-90B2-B33FF51DC9BC}"/>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28</a:t>
            </a:r>
          </a:p>
        </p:txBody>
      </p:sp>
      <p:pic>
        <p:nvPicPr>
          <p:cNvPr id="21" name="Picture 20">
            <a:extLst>
              <a:ext uri="{FF2B5EF4-FFF2-40B4-BE49-F238E27FC236}">
                <a16:creationId xmlns:a16="http://schemas.microsoft.com/office/drawing/2014/main" id="{DB239A04-3B76-43C2-8B9A-0B1B35D29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233949816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937C6C8-30E4-4682-88B0-5E3A7796353E}"/>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27</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Extract: Tạo cột mới dựa vào transform giá trị 1 cột, theo 1 số điều kiện</a:t>
            </a:r>
          </a:p>
          <a:p>
            <a:pPr lvl="2"/>
            <a:r>
              <a:rPr lang="en-US"/>
              <a:t>Length</a:t>
            </a:r>
          </a:p>
          <a:p>
            <a:pPr lvl="2"/>
            <a:r>
              <a:rPr lang="en-US"/>
              <a:t>First Character</a:t>
            </a:r>
          </a:p>
          <a:p>
            <a:pPr lvl="2"/>
            <a:r>
              <a:rPr lang="en-US"/>
              <a:t>Last Character</a:t>
            </a:r>
          </a:p>
          <a:p>
            <a:pPr lvl="2"/>
            <a:r>
              <a:rPr lang="en-US"/>
              <a:t>Range</a:t>
            </a:r>
          </a:p>
          <a:p>
            <a:pPr lvl="2"/>
            <a:r>
              <a:rPr lang="en-US"/>
              <a:t>Text Before Delimiters</a:t>
            </a:r>
          </a:p>
          <a:p>
            <a:pPr lvl="2"/>
            <a:r>
              <a:rPr lang="en-US"/>
              <a:t>Text After Delimiters</a:t>
            </a:r>
          </a:p>
          <a:p>
            <a:pPr lvl="2"/>
            <a:r>
              <a:rPr lang="en-US"/>
              <a:t>Text Between Delimiters</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sp>
        <p:nvSpPr>
          <p:cNvPr id="19" name="Oval 18">
            <a:extLst>
              <a:ext uri="{FF2B5EF4-FFF2-40B4-BE49-F238E27FC236}">
                <a16:creationId xmlns:a16="http://schemas.microsoft.com/office/drawing/2014/main" id="{BE031F9B-53FE-4FF3-B7C4-50AF271C8001}"/>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28</a:t>
            </a:r>
          </a:p>
        </p:txBody>
      </p:sp>
      <p:pic>
        <p:nvPicPr>
          <p:cNvPr id="20" name="Picture 19">
            <a:extLst>
              <a:ext uri="{FF2B5EF4-FFF2-40B4-BE49-F238E27FC236}">
                <a16:creationId xmlns:a16="http://schemas.microsoft.com/office/drawing/2014/main" id="{45778B7E-2F00-4C6E-90FE-3F9589E09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27270949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47EAA-31EC-48FF-B181-112142CB8494}"/>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28</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7"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Conditional Column: Tạo cột mới dựa vào các câu lệnh điều kiện (If-Then-Else)</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pic>
        <p:nvPicPr>
          <p:cNvPr id="18" name="Picture 17"/>
          <p:cNvPicPr>
            <a:picLocks noChangeAspect="1"/>
          </p:cNvPicPr>
          <p:nvPr/>
        </p:nvPicPr>
        <p:blipFill>
          <a:blip r:embed="rId2"/>
          <a:stretch>
            <a:fillRect/>
          </a:stretch>
        </p:blipFill>
        <p:spPr>
          <a:xfrm>
            <a:off x="1940229" y="1352813"/>
            <a:ext cx="8848725" cy="4772025"/>
          </a:xfrm>
          <a:prstGeom prst="rect">
            <a:avLst/>
          </a:prstGeom>
        </p:spPr>
      </p:pic>
      <p:sp>
        <p:nvSpPr>
          <p:cNvPr id="20" name="Oval 19">
            <a:extLst>
              <a:ext uri="{FF2B5EF4-FFF2-40B4-BE49-F238E27FC236}">
                <a16:creationId xmlns:a16="http://schemas.microsoft.com/office/drawing/2014/main" id="{605CD22F-B0CF-4E4F-BB14-0199AB74E48B}"/>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29</a:t>
            </a:r>
          </a:p>
        </p:txBody>
      </p:sp>
      <p:pic>
        <p:nvPicPr>
          <p:cNvPr id="21" name="Picture 20">
            <a:extLst>
              <a:ext uri="{FF2B5EF4-FFF2-40B4-BE49-F238E27FC236}">
                <a16:creationId xmlns:a16="http://schemas.microsoft.com/office/drawing/2014/main" id="{554C2A07-A67D-4261-BF94-65703FA3B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1633610926"/>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277D80-3CF1-4F73-9C6C-9CFAE5D3042D}"/>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29</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9"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THỰC HÀNH POWER QUERY</a:t>
            </a:r>
          </a:p>
          <a:p>
            <a:pPr lvl="1"/>
            <a:r>
              <a:rPr lang="en-US"/>
              <a:t>Dựa vào các kỹ năng trên, thực hành tạo</a:t>
            </a:r>
          </a:p>
          <a:p>
            <a:pPr lvl="2"/>
            <a:r>
              <a:rPr lang="en-US"/>
              <a:t>Fact Table: Fact_Population</a:t>
            </a:r>
          </a:p>
          <a:p>
            <a:pPr lvl="2"/>
            <a:r>
              <a:rPr lang="en-US"/>
              <a:t>Dim Table: </a:t>
            </a:r>
          </a:p>
          <a:p>
            <a:pPr lvl="3"/>
            <a:r>
              <a:rPr lang="en-US"/>
              <a:t>Dim_Country</a:t>
            </a:r>
          </a:p>
          <a:p>
            <a:pPr lvl="3"/>
            <a:r>
              <a:rPr lang="en-US"/>
              <a:t>Dim_Age_Group</a:t>
            </a:r>
          </a:p>
          <a:p>
            <a:pPr lvl="3"/>
            <a:r>
              <a:rPr lang="en-US"/>
              <a:t>Dim_Gender</a:t>
            </a:r>
          </a:p>
          <a:p>
            <a:pPr lvl="2"/>
            <a:endParaRPr lang="en-US"/>
          </a:p>
          <a:p>
            <a:pPr lvl="1"/>
            <a:endParaRPr lang="en-US"/>
          </a:p>
          <a:p>
            <a:pPr lvl="1"/>
            <a:endParaRPr lang="en-US"/>
          </a:p>
          <a:p>
            <a:pPr lvl="1"/>
            <a:endParaRPr lang="en-US"/>
          </a:p>
          <a:p>
            <a:pPr lvl="2"/>
            <a:endParaRPr lang="en-US"/>
          </a:p>
          <a:p>
            <a:pPr lvl="1"/>
            <a:endParaRPr lang="en-US"/>
          </a:p>
          <a:p>
            <a:pPr lvl="1"/>
            <a:endParaRPr lang="en-US" dirty="0"/>
          </a:p>
        </p:txBody>
      </p:sp>
      <p:sp>
        <p:nvSpPr>
          <p:cNvPr id="18" name="Oval 17">
            <a:extLst>
              <a:ext uri="{FF2B5EF4-FFF2-40B4-BE49-F238E27FC236}">
                <a16:creationId xmlns:a16="http://schemas.microsoft.com/office/drawing/2014/main" id="{3AA27F74-26BC-45B3-8B52-DA9E79E7F63A}"/>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30</a:t>
            </a:r>
          </a:p>
        </p:txBody>
      </p:sp>
      <p:pic>
        <p:nvPicPr>
          <p:cNvPr id="20" name="Picture 19">
            <a:extLst>
              <a:ext uri="{FF2B5EF4-FFF2-40B4-BE49-F238E27FC236}">
                <a16:creationId xmlns:a16="http://schemas.microsoft.com/office/drawing/2014/main" id="{8E4C0319-58D8-4BA9-AABF-A1A97FD5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927149728"/>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1A32E6B-89B7-4084-B16C-9BD1AFC877C1}"/>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77087" y="742278"/>
            <a:ext cx="653679" cy="607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30</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6" name="Text Placeholder 6"/>
          <p:cNvSpPr txBox="1">
            <a:spLocks/>
          </p:cNvSpPr>
          <p:nvPr/>
        </p:nvSpPr>
        <p:spPr>
          <a:xfrm rot="16200000">
            <a:off x="-1491983" y="3087797"/>
            <a:ext cx="4152374" cy="6178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vi-VN" b="1" dirty="0">
              <a:solidFill>
                <a:schemeClr val="bg1"/>
              </a:solidFill>
            </a:endParaRPr>
          </a:p>
        </p:txBody>
      </p:sp>
      <p:sp>
        <p:nvSpPr>
          <p:cNvPr id="15" name="Text Placeholder 4"/>
          <p:cNvSpPr txBox="1">
            <a:spLocks/>
          </p:cNvSpPr>
          <p:nvPr/>
        </p:nvSpPr>
        <p:spPr>
          <a:xfrm rot="16200000">
            <a:off x="-1470469" y="2990978"/>
            <a:ext cx="4152374" cy="61786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THỰC HÀNH POWER QUERY</a:t>
            </a:r>
          </a:p>
        </p:txBody>
      </p:sp>
      <p:sp>
        <p:nvSpPr>
          <p:cNvPr id="19" name="Content Placeholder 2"/>
          <p:cNvSpPr txBox="1">
            <a:spLocks/>
          </p:cNvSpPr>
          <p:nvPr/>
        </p:nvSpPr>
        <p:spPr>
          <a:xfrm>
            <a:off x="1279028" y="201235"/>
            <a:ext cx="10171128" cy="6346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1 SỐ TIPS TỐI ƯU</a:t>
            </a:r>
          </a:p>
          <a:p>
            <a:pPr lvl="1"/>
            <a:r>
              <a:rPr lang="en-US"/>
              <a:t>Enable Load các Query cần thiết cho làm Model, Report</a:t>
            </a:r>
          </a:p>
          <a:p>
            <a:pPr lvl="1"/>
            <a:endParaRPr lang="en-US"/>
          </a:p>
          <a:p>
            <a:pPr lvl="1"/>
            <a:r>
              <a:rPr lang="en-US"/>
              <a:t>Refresh các query cần thiết cho làm Report</a:t>
            </a:r>
          </a:p>
          <a:p>
            <a:pPr lvl="1"/>
            <a:endParaRPr lang="en-US"/>
          </a:p>
          <a:p>
            <a:pPr lvl="1"/>
            <a:r>
              <a:rPr lang="en-US"/>
              <a:t>Sử dụng Parameter trong Query</a:t>
            </a:r>
          </a:p>
          <a:p>
            <a:pPr lvl="1"/>
            <a:endParaRPr lang="en-US"/>
          </a:p>
          <a:p>
            <a:pPr lvl="1"/>
            <a:endParaRPr lang="en-US"/>
          </a:p>
          <a:p>
            <a:pPr lvl="1"/>
            <a:endParaRPr lang="en-US"/>
          </a:p>
          <a:p>
            <a:pPr lvl="2"/>
            <a:endParaRPr lang="en-US"/>
          </a:p>
          <a:p>
            <a:pPr lvl="1"/>
            <a:endParaRPr lang="en-US"/>
          </a:p>
          <a:p>
            <a:pPr lvl="1"/>
            <a:endParaRPr lang="en-US" dirty="0"/>
          </a:p>
        </p:txBody>
      </p:sp>
      <p:sp>
        <p:nvSpPr>
          <p:cNvPr id="18" name="Oval 17">
            <a:extLst>
              <a:ext uri="{FF2B5EF4-FFF2-40B4-BE49-F238E27FC236}">
                <a16:creationId xmlns:a16="http://schemas.microsoft.com/office/drawing/2014/main" id="{395B5AAE-3472-4318-808A-4CA32DA77AE5}"/>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31</a:t>
            </a:r>
          </a:p>
        </p:txBody>
      </p:sp>
      <p:pic>
        <p:nvPicPr>
          <p:cNvPr id="20" name="Picture 19">
            <a:extLst>
              <a:ext uri="{FF2B5EF4-FFF2-40B4-BE49-F238E27FC236}">
                <a16:creationId xmlns:a16="http://schemas.microsoft.com/office/drawing/2014/main" id="{172AEB8B-9D85-4160-8734-6815EE9A8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Tree>
    <p:extLst>
      <p:ext uri="{BB962C8B-B14F-4D97-AF65-F5344CB8AC3E}">
        <p14:creationId xmlns:p14="http://schemas.microsoft.com/office/powerpoint/2010/main" val="328185912"/>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0335" y="3311610"/>
            <a:ext cx="5771452" cy="707886"/>
          </a:xfrm>
          <a:prstGeom prst="rect">
            <a:avLst/>
          </a:prstGeom>
          <a:noFill/>
        </p:spPr>
        <p:txBody>
          <a:bodyPr wrap="none" rtlCol="0">
            <a:spAutoFit/>
          </a:bodyPr>
          <a:lstStyle/>
          <a:p>
            <a:r>
              <a:rPr lang="en-US" sz="4000" dirty="0"/>
              <a:t>THANKS FOR LISTENING !!!</a:t>
            </a:r>
          </a:p>
        </p:txBody>
      </p:sp>
      <p:sp>
        <p:nvSpPr>
          <p:cNvPr id="5" name="Rectangle 4">
            <a:extLst>
              <a:ext uri="{FF2B5EF4-FFF2-40B4-BE49-F238E27FC236}">
                <a16:creationId xmlns:a16="http://schemas.microsoft.com/office/drawing/2014/main" id="{E25EF9C8-A3E7-463B-B080-69939EA56AC7}"/>
              </a:ext>
            </a:extLst>
          </p:cNvPr>
          <p:cNvSpPr/>
          <p:nvPr/>
        </p:nvSpPr>
        <p:spPr>
          <a:xfrm>
            <a:off x="0" y="-66780"/>
            <a:ext cx="12192000" cy="1144644"/>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dirty="0">
                <a:solidFill>
                  <a:schemeClr val="bg1"/>
                </a:solidFill>
                <a:latin typeface="Arial" panose="020B0604020202020204" pitchFamily="34" charset="0"/>
                <a:cs typeface="Arial" panose="020B0604020202020204" pitchFamily="34" charset="0"/>
              </a:rPr>
              <a:t>                                      </a:t>
            </a:r>
            <a:r>
              <a:rPr lang="en-US" sz="4400" b="1" dirty="0">
                <a:solidFill>
                  <a:schemeClr val="tx1"/>
                </a:solidFill>
                <a:latin typeface="Arial" panose="020B0604020202020204" pitchFamily="34" charset="0"/>
                <a:cs typeface="Arial" panose="020B0604020202020204" pitchFamily="34" charset="0"/>
              </a:rPr>
              <a:t>MAGIC CODE INSTITUTE</a:t>
            </a:r>
          </a:p>
        </p:txBody>
      </p:sp>
      <p:pic>
        <p:nvPicPr>
          <p:cNvPr id="6" name="Picture 5">
            <a:extLst>
              <a:ext uri="{FF2B5EF4-FFF2-40B4-BE49-F238E27FC236}">
                <a16:creationId xmlns:a16="http://schemas.microsoft.com/office/drawing/2014/main" id="{25093C6E-635A-4090-89E8-D0E1FE936F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257" y="-480392"/>
            <a:ext cx="2812222" cy="1994941"/>
          </a:xfrm>
          <a:prstGeom prst="rect">
            <a:avLst/>
          </a:prstGeom>
        </p:spPr>
      </p:pic>
      <p:sp>
        <p:nvSpPr>
          <p:cNvPr id="7" name="Rectangle 6">
            <a:extLst>
              <a:ext uri="{FF2B5EF4-FFF2-40B4-BE49-F238E27FC236}">
                <a16:creationId xmlns:a16="http://schemas.microsoft.com/office/drawing/2014/main" id="{808BE1BD-6F94-4FB7-BAE7-4156CAF11A69}"/>
              </a:ext>
            </a:extLst>
          </p:cNvPr>
          <p:cNvSpPr/>
          <p:nvPr/>
        </p:nvSpPr>
        <p:spPr>
          <a:xfrm>
            <a:off x="2232025" y="5883910"/>
            <a:ext cx="7727949" cy="369332"/>
          </a:xfrm>
          <a:prstGeom prst="rect">
            <a:avLst/>
          </a:prstGeom>
        </p:spPr>
        <p:txBody>
          <a:bodyPr wrap="none">
            <a:spAutoFit/>
          </a:bodyPr>
          <a:lstStyle/>
          <a:p>
            <a:r>
              <a:rPr lang="en-US" dirty="0"/>
              <a:t>HOTLINE : 0362919762                                                    WEBSILE: PANTECH.EDU.VN </a:t>
            </a:r>
          </a:p>
        </p:txBody>
      </p:sp>
    </p:spTree>
    <p:extLst>
      <p:ext uri="{BB962C8B-B14F-4D97-AF65-F5344CB8AC3E}">
        <p14:creationId xmlns:p14="http://schemas.microsoft.com/office/powerpoint/2010/main" val="87399757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FB9AC0-F27A-407B-86D1-689ECA56BEB3}"/>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F99C2AF-D87F-497A-9436-481A4E0A8F2B}"/>
              </a:ext>
            </a:extLst>
          </p:cNvPr>
          <p:cNvSpPr/>
          <p:nvPr/>
        </p:nvSpPr>
        <p:spPr>
          <a:xfrm>
            <a:off x="433960" y="424543"/>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9522D5C9-6493-4667-BC3A-873A4B929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797632" y="717129"/>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2</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MỤC TIÊU BUỔI HỌC</a:t>
            </a:r>
          </a:p>
        </p:txBody>
      </p:sp>
      <p:sp>
        <p:nvSpPr>
          <p:cNvPr id="9" name="Content Placeholder 2"/>
          <p:cNvSpPr txBox="1">
            <a:spLocks/>
          </p:cNvSpPr>
          <p:nvPr/>
        </p:nvSpPr>
        <p:spPr>
          <a:xfrm>
            <a:off x="1482635" y="570835"/>
            <a:ext cx="10171128" cy="48736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MỤC TIÊU BUỔI HỌC</a:t>
            </a:r>
          </a:p>
          <a:p>
            <a:pPr marL="0" indent="0">
              <a:buFont typeface="Arial" panose="020B0604020202020204" pitchFamily="34" charset="0"/>
              <a:buNone/>
            </a:pPr>
            <a:endParaRPr lang="en-US" dirty="0"/>
          </a:p>
          <a:p>
            <a:pPr lvl="1"/>
            <a:r>
              <a:rPr lang="en-US" dirty="0" err="1"/>
              <a:t>Làm</a:t>
            </a:r>
            <a:r>
              <a:rPr lang="en-US" dirty="0"/>
              <a:t> </a:t>
            </a:r>
            <a:r>
              <a:rPr lang="en-US" dirty="0" err="1"/>
              <a:t>quen</a:t>
            </a:r>
            <a:r>
              <a:rPr lang="en-US" dirty="0"/>
              <a:t> </a:t>
            </a:r>
            <a:r>
              <a:rPr lang="en-US" dirty="0" err="1"/>
              <a:t>với</a:t>
            </a:r>
            <a:r>
              <a:rPr lang="en-US" dirty="0"/>
              <a:t> </a:t>
            </a:r>
            <a:r>
              <a:rPr lang="en-US" dirty="0" err="1"/>
              <a:t>khái</a:t>
            </a:r>
            <a:r>
              <a:rPr lang="en-US" dirty="0"/>
              <a:t> </a:t>
            </a:r>
            <a:r>
              <a:rPr lang="en-US" dirty="0" err="1"/>
              <a:t>niệm</a:t>
            </a:r>
            <a:r>
              <a:rPr lang="en-US" dirty="0"/>
              <a:t> </a:t>
            </a:r>
            <a:r>
              <a:rPr lang="en-US" dirty="0" err="1"/>
              <a:t>xây</a:t>
            </a:r>
            <a:r>
              <a:rPr lang="en-US" dirty="0"/>
              <a:t> </a:t>
            </a:r>
            <a:r>
              <a:rPr lang="en-US" dirty="0" err="1"/>
              <a:t>dựng</a:t>
            </a:r>
            <a:r>
              <a:rPr lang="en-US" dirty="0"/>
              <a:t> </a:t>
            </a:r>
            <a:r>
              <a:rPr lang="en-US" dirty="0" err="1"/>
              <a:t>kho</a:t>
            </a:r>
            <a:r>
              <a:rPr lang="en-US" dirty="0"/>
              <a:t> </a:t>
            </a:r>
            <a:r>
              <a:rPr lang="en-US" dirty="0" err="1"/>
              <a:t>dữ</a:t>
            </a:r>
            <a:r>
              <a:rPr lang="en-US" dirty="0"/>
              <a:t> </a:t>
            </a:r>
            <a:r>
              <a:rPr lang="en-US" dirty="0" err="1"/>
              <a:t>liệu</a:t>
            </a:r>
            <a:r>
              <a:rPr lang="en-US" dirty="0"/>
              <a:t> </a:t>
            </a:r>
          </a:p>
          <a:p>
            <a:pPr lvl="2"/>
            <a:r>
              <a:rPr lang="en-US" dirty="0"/>
              <a:t>Datamart</a:t>
            </a:r>
          </a:p>
          <a:p>
            <a:pPr lvl="2"/>
            <a:r>
              <a:rPr lang="en-US" dirty="0"/>
              <a:t>Star Schema, Snow flake Schema</a:t>
            </a:r>
          </a:p>
          <a:p>
            <a:pPr lvl="2"/>
            <a:r>
              <a:rPr lang="en-US" dirty="0"/>
              <a:t>Fact table, Dimension table</a:t>
            </a:r>
          </a:p>
          <a:p>
            <a:pPr lvl="2"/>
            <a:r>
              <a:rPr lang="en-US" dirty="0"/>
              <a:t>Measure, attribute</a:t>
            </a:r>
          </a:p>
          <a:p>
            <a:pPr lvl="2"/>
            <a:r>
              <a:rPr lang="en-US" dirty="0"/>
              <a:t>…</a:t>
            </a:r>
          </a:p>
          <a:p>
            <a:pPr lvl="1"/>
            <a:endParaRPr lang="en-US" dirty="0"/>
          </a:p>
          <a:p>
            <a:pPr lvl="1"/>
            <a:r>
              <a:rPr lang="en-US" dirty="0" err="1"/>
              <a:t>Tư</a:t>
            </a:r>
            <a:r>
              <a:rPr lang="en-US" dirty="0"/>
              <a:t> </a:t>
            </a:r>
            <a:r>
              <a:rPr lang="en-US" dirty="0" err="1"/>
              <a:t>duy</a:t>
            </a:r>
            <a:r>
              <a:rPr lang="en-US" dirty="0"/>
              <a:t>,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Datamart</a:t>
            </a:r>
          </a:p>
          <a:p>
            <a:pPr lvl="1"/>
            <a:endParaRPr lang="en-US" dirty="0"/>
          </a:p>
          <a:p>
            <a:pPr lvl="1"/>
            <a:r>
              <a:rPr lang="en-US" dirty="0" err="1"/>
              <a:t>Tiếp</a:t>
            </a:r>
            <a:r>
              <a:rPr lang="en-US" dirty="0"/>
              <a:t> </a:t>
            </a:r>
            <a:r>
              <a:rPr lang="en-US" dirty="0" err="1"/>
              <a:t>tục</a:t>
            </a:r>
            <a:r>
              <a:rPr lang="en-US" dirty="0"/>
              <a:t> </a:t>
            </a:r>
            <a:r>
              <a:rPr lang="en-US" dirty="0" err="1"/>
              <a:t>thực</a:t>
            </a:r>
            <a:r>
              <a:rPr lang="en-US" dirty="0"/>
              <a:t> </a:t>
            </a:r>
            <a:r>
              <a:rPr lang="en-US" dirty="0" err="1"/>
              <a:t>hành</a:t>
            </a:r>
            <a:r>
              <a:rPr lang="en-US" dirty="0"/>
              <a:t> </a:t>
            </a:r>
            <a:r>
              <a:rPr lang="en-US" dirty="0" err="1"/>
              <a:t>với</a:t>
            </a:r>
            <a:r>
              <a:rPr lang="en-US" dirty="0"/>
              <a:t> Power Query, </a:t>
            </a:r>
            <a:r>
              <a:rPr lang="en-US" dirty="0" err="1"/>
              <a:t>xây</a:t>
            </a:r>
            <a:r>
              <a:rPr lang="en-US" dirty="0"/>
              <a:t> </a:t>
            </a:r>
            <a:r>
              <a:rPr lang="en-US" dirty="0" err="1"/>
              <a:t>dựng</a:t>
            </a:r>
            <a:r>
              <a:rPr lang="en-US" dirty="0"/>
              <a:t> 1 Datamart </a:t>
            </a:r>
            <a:r>
              <a:rPr lang="en-US" dirty="0" err="1"/>
              <a:t>hoàn</a:t>
            </a:r>
            <a:r>
              <a:rPr lang="en-US" dirty="0"/>
              <a:t> </a:t>
            </a:r>
            <a:r>
              <a:rPr lang="en-US" dirty="0" err="1"/>
              <a:t>chỉnh</a:t>
            </a:r>
            <a:endParaRPr lang="en-US" dirty="0"/>
          </a:p>
          <a:p>
            <a:pPr lvl="1"/>
            <a:endParaRPr lang="en-US" dirty="0"/>
          </a:p>
          <a:p>
            <a:pPr lvl="1"/>
            <a:endParaRPr lang="en-US" dirty="0"/>
          </a:p>
          <a:p>
            <a:pPr lvl="1"/>
            <a:endParaRPr lang="en-US" dirty="0">
              <a:solidFill>
                <a:srgbClr val="FF0000"/>
              </a:solidFill>
            </a:endParaRPr>
          </a:p>
        </p:txBody>
      </p:sp>
    </p:spTree>
    <p:extLst>
      <p:ext uri="{BB962C8B-B14F-4D97-AF65-F5344CB8AC3E}">
        <p14:creationId xmlns:p14="http://schemas.microsoft.com/office/powerpoint/2010/main" val="127780507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F81A530-36A7-4723-B877-73A552E2C4FD}"/>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EA8F309-B026-4254-A570-613BDEB358C3}"/>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10D2FABE-CE27-43A4-A885-FC6C90C38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72008" y="698633"/>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3</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MÔ HÌNH KIẾN TRÚC</a:t>
            </a:r>
          </a:p>
          <a:p>
            <a:pPr algn="ctr"/>
            <a:endParaRPr lang="en-US" dirty="0"/>
          </a:p>
        </p:txBody>
      </p:sp>
      <p:sp>
        <p:nvSpPr>
          <p:cNvPr id="14" name="Content Placeholder 2">
            <a:extLst>
              <a:ext uri="{FF2B5EF4-FFF2-40B4-BE49-F238E27FC236}">
                <a16:creationId xmlns:a16="http://schemas.microsoft.com/office/drawing/2014/main" id="{66821EF2-2593-4256-8ABA-03EB64EB3C76}"/>
              </a:ext>
            </a:extLst>
          </p:cNvPr>
          <p:cNvSpPr txBox="1">
            <a:spLocks/>
          </p:cNvSpPr>
          <p:nvPr/>
        </p:nvSpPr>
        <p:spPr>
          <a:xfrm>
            <a:off x="1480387" y="542820"/>
            <a:ext cx="6153150" cy="9594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MÔ HÌNH KIẾN TRÚC</a:t>
            </a:r>
            <a:endParaRPr lang="en-US" b="1" dirty="0"/>
          </a:p>
        </p:txBody>
      </p:sp>
      <p:pic>
        <p:nvPicPr>
          <p:cNvPr id="15" name="Content Placeholder 3"/>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80387" y="1949333"/>
            <a:ext cx="9317765" cy="3805617"/>
          </a:xfrm>
          <a:prstGeom prst="rect">
            <a:avLst/>
          </a:prstGeom>
          <a:noFill/>
          <a:ln>
            <a:noFill/>
          </a:ln>
        </p:spPr>
      </p:pic>
    </p:spTree>
    <p:extLst>
      <p:ext uri="{BB962C8B-B14F-4D97-AF65-F5344CB8AC3E}">
        <p14:creationId xmlns:p14="http://schemas.microsoft.com/office/powerpoint/2010/main" val="54588560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71BCE5-4FB8-4592-BEFC-837EBC20E4D4}"/>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977EB23-3B56-4B07-8D06-61AFC3ECF00A}"/>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9F5962A5-845D-479A-AD50-92198199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89226" y="71043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4</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DATAMART, STAR SCHEMA</a:t>
            </a:r>
          </a:p>
        </p:txBody>
      </p:sp>
      <p:sp>
        <p:nvSpPr>
          <p:cNvPr id="15" name="Content Placeholder 2"/>
          <p:cNvSpPr txBox="1">
            <a:spLocks/>
          </p:cNvSpPr>
          <p:nvPr/>
        </p:nvSpPr>
        <p:spPr>
          <a:xfrm>
            <a:off x="1466306" y="495149"/>
            <a:ext cx="10171128" cy="5872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DATAMART, STAR SCHEMA</a:t>
            </a:r>
          </a:p>
          <a:p>
            <a:pPr lvl="1"/>
            <a:r>
              <a:rPr lang="pt-BR" dirty="0"/>
              <a:t>Đây là vùng dữ liệu dùng cho phân tích và báo cáo được thiết kế theo hướng chủ đề nghiệp vụ được tổ chức dưới dạng cấu trúc “star-schema” đặc biệt dùng cho nhu cầu báo cáo và phân tích cần tốc độ nhanh, thông tin đầy đủ.</a:t>
            </a:r>
          </a:p>
          <a:p>
            <a:pPr lvl="1"/>
            <a:endParaRPr lang="pt-BR" dirty="0"/>
          </a:p>
          <a:p>
            <a:pPr lvl="1"/>
            <a:r>
              <a:rPr lang="pt-BR" dirty="0"/>
              <a:t>Mỗi chủ đề phân tích nghiệp vụ được thiết kế là 1 Datamart khác nhau</a:t>
            </a:r>
          </a:p>
          <a:p>
            <a:pPr lvl="2"/>
            <a:r>
              <a:rPr lang="pt-BR" dirty="0"/>
              <a:t>Phân tích về tình hình kinh doanh, doanh số</a:t>
            </a:r>
          </a:p>
          <a:p>
            <a:pPr lvl="2"/>
            <a:r>
              <a:rPr lang="pt-BR" dirty="0"/>
              <a:t>Phân tích về mô hình nhân sự</a:t>
            </a:r>
          </a:p>
          <a:p>
            <a:pPr lvl="2"/>
            <a:r>
              <a:rPr lang="pt-BR" dirty="0"/>
              <a:t>Phân tích về phát triển dân số</a:t>
            </a:r>
          </a:p>
          <a:p>
            <a:pPr lvl="2"/>
            <a:r>
              <a:rPr lang="pt-BR" dirty="0"/>
              <a:t>....</a:t>
            </a:r>
            <a:endParaRPr lang="vi-VN" dirty="0"/>
          </a:p>
          <a:p>
            <a:pPr lvl="1"/>
            <a:endParaRPr lang="en-US" dirty="0"/>
          </a:p>
          <a:p>
            <a:pPr lvl="1"/>
            <a:endParaRPr lang="en-US" dirty="0"/>
          </a:p>
          <a:p>
            <a:pPr lvl="1"/>
            <a:endParaRPr lang="en-US" dirty="0">
              <a:solidFill>
                <a:srgbClr val="FF0000"/>
              </a:solidFill>
            </a:endParaRPr>
          </a:p>
        </p:txBody>
      </p:sp>
    </p:spTree>
    <p:extLst>
      <p:ext uri="{BB962C8B-B14F-4D97-AF65-F5344CB8AC3E}">
        <p14:creationId xmlns:p14="http://schemas.microsoft.com/office/powerpoint/2010/main" val="304753545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1</a:t>
            </a: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73907" y="72522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5</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DATAMART, STAR SCHEMA</a:t>
            </a:r>
          </a:p>
        </p:txBody>
      </p:sp>
      <p:sp>
        <p:nvSpPr>
          <p:cNvPr id="9" name="Content Placeholder 2"/>
          <p:cNvSpPr txBox="1">
            <a:spLocks/>
          </p:cNvSpPr>
          <p:nvPr/>
        </p:nvSpPr>
        <p:spPr>
          <a:xfrm>
            <a:off x="1466306" y="495149"/>
            <a:ext cx="10171128" cy="5872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DATAMART, STAR SCHEMA</a:t>
            </a:r>
          </a:p>
          <a:p>
            <a:pPr lvl="1"/>
            <a:r>
              <a:rPr lang="vi-VN">
                <a:hlinkClick r:id="rId2"/>
              </a:rPr>
              <a:t>https://en.wikipedia.org/wiki/Star_schema</a:t>
            </a:r>
            <a:endParaRPr lang="pt-BR"/>
          </a:p>
          <a:p>
            <a:pPr lvl="1"/>
            <a:endParaRPr lang="en-US"/>
          </a:p>
          <a:p>
            <a:pPr lvl="1"/>
            <a:endParaRPr lang="en-US"/>
          </a:p>
          <a:p>
            <a:pPr lvl="1"/>
            <a:endParaRPr lang="en-US" dirty="0">
              <a:solidFill>
                <a:srgbClr val="FF0000"/>
              </a:solidFill>
            </a:endParaRPr>
          </a:p>
        </p:txBody>
      </p:sp>
      <p:pic>
        <p:nvPicPr>
          <p:cNvPr id="15" name="Picture 14"/>
          <p:cNvPicPr/>
          <p:nvPr/>
        </p:nvPicPr>
        <p:blipFill>
          <a:blip r:embed="rId3"/>
          <a:stretch>
            <a:fillRect/>
          </a:stretch>
        </p:blipFill>
        <p:spPr>
          <a:xfrm>
            <a:off x="2985316" y="1310640"/>
            <a:ext cx="6664869" cy="5057503"/>
          </a:xfrm>
          <a:prstGeom prst="rect">
            <a:avLst/>
          </a:prstGeom>
        </p:spPr>
      </p:pic>
    </p:spTree>
    <p:extLst>
      <p:ext uri="{BB962C8B-B14F-4D97-AF65-F5344CB8AC3E}">
        <p14:creationId xmlns:p14="http://schemas.microsoft.com/office/powerpoint/2010/main" val="419370591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C400FA8-6D6B-4D59-B888-154BC94D1528}"/>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5F8E7BF-DBB9-46CB-AEBC-A151E371838D}"/>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ACDB180-A77C-4FD1-B124-7CE22E999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73907" y="72522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6</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DATAMART, STAR SCHEMA</a:t>
            </a:r>
          </a:p>
        </p:txBody>
      </p:sp>
      <p:sp>
        <p:nvSpPr>
          <p:cNvPr id="9" name="Content Placeholder 2"/>
          <p:cNvSpPr txBox="1">
            <a:spLocks/>
          </p:cNvSpPr>
          <p:nvPr/>
        </p:nvSpPr>
        <p:spPr>
          <a:xfrm>
            <a:off x="1466306" y="495149"/>
            <a:ext cx="10171128" cy="58729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DATAMART, STAR SCHEMA</a:t>
            </a:r>
          </a:p>
          <a:p>
            <a:pPr lvl="1"/>
            <a:r>
              <a:rPr lang="vi-VN"/>
              <a:t>Fact Table: Lưu thông tin sự kiện, giao dịch.</a:t>
            </a:r>
          </a:p>
          <a:p>
            <a:pPr lvl="2"/>
            <a:r>
              <a:rPr lang="vi-VN"/>
              <a:t>Measure: Thông tin chỉ tiêu, giá trị của giao dịch, sự kiện (Ví dụ số người, dân số, số tiền....)</a:t>
            </a:r>
          </a:p>
          <a:p>
            <a:pPr lvl="1"/>
            <a:r>
              <a:rPr lang="vi-VN"/>
              <a:t>Dimension Table: Lưu các thông tin diễn giải về đối tượng tham gia sự kiện, giao dịch (Ví dụ con người tham gia vào sự kiện , sản phẩm, địa điểm diễn ra sự kiện, thời gian xảy ra sự kiện....)</a:t>
            </a:r>
          </a:p>
          <a:p>
            <a:pPr lvl="2"/>
            <a:r>
              <a:rPr lang="vi-VN"/>
              <a:t>Dimension/Attribute: Thông tin về đối tượng, thuộc tính</a:t>
            </a:r>
            <a:endParaRPr lang="pt-BR"/>
          </a:p>
          <a:p>
            <a:pPr lvl="1"/>
            <a:endParaRPr lang="en-US"/>
          </a:p>
          <a:p>
            <a:pPr lvl="1"/>
            <a:endParaRPr lang="en-US"/>
          </a:p>
          <a:p>
            <a:pPr lvl="1"/>
            <a:endParaRPr lang="en-US" dirty="0">
              <a:solidFill>
                <a:srgbClr val="FF0000"/>
              </a:solidFill>
            </a:endParaRPr>
          </a:p>
        </p:txBody>
      </p:sp>
      <p:pic>
        <p:nvPicPr>
          <p:cNvPr id="15" name="Picture 2" descr="https://upload.wikimedia.org/wikipedia/commons/d/d5/%D0%9F%D1%80%D0%B8%D0%BA%D0%BB%D0%B0%D0%B4_%D1%81%D1%85%D0%B5%D0%BC%D0%B8_%D0%B7%D1%96%D1%80%D0%BA%D0%B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990" y="3429000"/>
            <a:ext cx="5363482" cy="324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85218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747E8D2-B644-4719-90C1-EFE1B271AC3C}"/>
              </a:ext>
            </a:extLst>
          </p:cNvPr>
          <p:cNvSpPr/>
          <p:nvPr/>
        </p:nvSpPr>
        <p:spPr>
          <a:xfrm>
            <a:off x="-57672" y="0"/>
            <a:ext cx="1099457" cy="6858000"/>
          </a:xfrm>
          <a:prstGeom prst="rect">
            <a:avLst/>
          </a:prstGeom>
          <a:solidFill>
            <a:srgbClr val="FE6D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18782DF1-D06A-4914-BBAE-895E6117065C}"/>
              </a:ext>
            </a:extLst>
          </p:cNvPr>
          <p:cNvSpPr/>
          <p:nvPr/>
        </p:nvSpPr>
        <p:spPr>
          <a:xfrm>
            <a:off x="503423" y="425981"/>
            <a:ext cx="1073430" cy="1055914"/>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5BA8AD46-EB76-4A52-B22E-E7413DDED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37" y="5109094"/>
            <a:ext cx="2100943" cy="2100943"/>
          </a:xfrm>
          <a:prstGeom prst="rect">
            <a:avLst/>
          </a:prstGeom>
        </p:spPr>
      </p:pic>
      <p:sp>
        <p:nvSpPr>
          <p:cNvPr id="7" name="Text Placeholder 3"/>
          <p:cNvSpPr txBox="1">
            <a:spLocks/>
          </p:cNvSpPr>
          <p:nvPr/>
        </p:nvSpPr>
        <p:spPr>
          <a:xfrm>
            <a:off x="839841" y="755702"/>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dirty="0">
              <a:solidFill>
                <a:schemeClr val="bg1"/>
              </a:solidFill>
            </a:endParaRPr>
          </a:p>
        </p:txBody>
      </p:sp>
      <p:sp>
        <p:nvSpPr>
          <p:cNvPr id="11" name="Text Placeholder 4"/>
          <p:cNvSpPr txBox="1">
            <a:spLocks/>
          </p:cNvSpPr>
          <p:nvPr/>
        </p:nvSpPr>
        <p:spPr>
          <a:xfrm rot="16200000">
            <a:off x="-1457675" y="3081981"/>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2" name="Text Placeholder 3"/>
          <p:cNvSpPr txBox="1">
            <a:spLocks/>
          </p:cNvSpPr>
          <p:nvPr/>
        </p:nvSpPr>
        <p:spPr>
          <a:xfrm>
            <a:off x="878140" y="737309"/>
            <a:ext cx="439187" cy="5281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7</a:t>
            </a:r>
          </a:p>
        </p:txBody>
      </p:sp>
      <p:sp>
        <p:nvSpPr>
          <p:cNvPr id="8" name="Text Placeholder 4"/>
          <p:cNvSpPr txBox="1">
            <a:spLocks/>
          </p:cNvSpPr>
          <p:nvPr/>
        </p:nvSpPr>
        <p:spPr>
          <a:xfrm rot="16200000">
            <a:off x="-1481226" y="3012494"/>
            <a:ext cx="4152374"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solidFill>
                <a:schemeClr val="bg1"/>
              </a:solidFill>
            </a:endParaRPr>
          </a:p>
        </p:txBody>
      </p:sp>
      <p:sp>
        <p:nvSpPr>
          <p:cNvPr id="13" name="Text Placeholder 4">
            <a:extLst>
              <a:ext uri="{FF2B5EF4-FFF2-40B4-BE49-F238E27FC236}">
                <a16:creationId xmlns:a16="http://schemas.microsoft.com/office/drawing/2014/main" id="{4C9347FE-DD0F-4985-812D-B986D7BF8BAB}"/>
              </a:ext>
            </a:extLst>
          </p:cNvPr>
          <p:cNvSpPr txBox="1">
            <a:spLocks/>
          </p:cNvSpPr>
          <p:nvPr/>
        </p:nvSpPr>
        <p:spPr>
          <a:xfrm rot="16200000">
            <a:off x="-1741924" y="3165614"/>
            <a:ext cx="4630737" cy="617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dirty="0"/>
          </a:p>
        </p:txBody>
      </p:sp>
      <p:sp>
        <p:nvSpPr>
          <p:cNvPr id="14" name="Text Placeholder 4"/>
          <p:cNvSpPr txBox="1">
            <a:spLocks/>
          </p:cNvSpPr>
          <p:nvPr/>
        </p:nvSpPr>
        <p:spPr>
          <a:xfrm rot="16200000">
            <a:off x="-1513499" y="3023251"/>
            <a:ext cx="4152374" cy="61786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chemeClr val="bg1"/>
                </a:solidFill>
              </a:rPr>
              <a:t>DATAMART, STAR SCHEMA</a:t>
            </a:r>
          </a:p>
        </p:txBody>
      </p:sp>
      <p:sp>
        <p:nvSpPr>
          <p:cNvPr id="9" name="Title 1"/>
          <p:cNvSpPr txBox="1">
            <a:spLocks/>
          </p:cNvSpPr>
          <p:nvPr/>
        </p:nvSpPr>
        <p:spPr>
          <a:xfrm>
            <a:off x="1404257" y="198438"/>
            <a:ext cx="10515600" cy="11543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latin typeface="Arial" panose="020B0604020202020204" pitchFamily="34" charset="0"/>
                <a:cs typeface="Arial" panose="020B0604020202020204" pitchFamily="34" charset="0"/>
              </a:rPr>
              <a:t>DATAMART, STAR SCHEMA</a:t>
            </a:r>
            <a:endParaRPr lang="en-US" sz="2000" b="1" dirty="0">
              <a:latin typeface="Arial" panose="020B0604020202020204" pitchFamily="34" charset="0"/>
              <a:cs typeface="Arial" panose="020B0604020202020204" pitchFamily="34" charset="0"/>
            </a:endParaRPr>
          </a:p>
        </p:txBody>
      </p:sp>
      <p:sp>
        <p:nvSpPr>
          <p:cNvPr id="15" name="Rectangle 4"/>
          <p:cNvSpPr>
            <a:spLocks noChangeArrowheads="1"/>
          </p:cNvSpPr>
          <p:nvPr/>
        </p:nvSpPr>
        <p:spPr bwMode="auto">
          <a:xfrm>
            <a:off x="1676400" y="1524000"/>
            <a:ext cx="4419600"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11113">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sz="1300" dirty="0">
                <a:solidFill>
                  <a:srgbClr val="000000"/>
                </a:solidFill>
                <a:latin typeface="Times New Roman" panose="02020603050405020304" pitchFamily="18" charset="0"/>
                <a:cs typeface="Calibri" panose="020F0502020204030204" pitchFamily="34" charset="0"/>
              </a:rPr>
              <a:t>Hệ thống của trường ghi lại việc “Một sinh viên SV vào trang web Moodle của khoa để xem thông tin của một môn học MH vào lúc 12h trưa ngày 06/06/2006, thời gian truy cập 60 giây.”</a:t>
            </a:r>
          </a:p>
          <a:p>
            <a:pPr>
              <a:lnSpc>
                <a:spcPct val="150000"/>
              </a:lnSpc>
            </a:pPr>
            <a:r>
              <a:rPr lang="en-US" altLang="en-US" sz="1300" dirty="0">
                <a:solidFill>
                  <a:srgbClr val="000000"/>
                </a:solidFill>
                <a:latin typeface="Times New Roman" panose="02020603050405020304" pitchFamily="18" charset="0"/>
                <a:cs typeface="Calibri" panose="020F0502020204030204" pitchFamily="34" charset="0"/>
              </a:rPr>
              <a:t>Ta xem mỗi lần sinh viên vào trang web môn học được xem như một giao tác. Như vậy, hệ thống đã ghi nhận có </a:t>
            </a:r>
            <a:r>
              <a:rPr lang="en-US" altLang="en-US" sz="1300" i="1" dirty="0">
                <a:solidFill>
                  <a:srgbClr val="000000"/>
                </a:solidFill>
                <a:latin typeface="Times New Roman" panose="02020603050405020304" pitchFamily="18" charset="0"/>
                <a:cs typeface="Calibri" panose="020F0502020204030204" pitchFamily="34" charset="0"/>
              </a:rPr>
              <a:t>một</a:t>
            </a:r>
            <a:r>
              <a:rPr lang="en-US" altLang="en-US" sz="1300" dirty="0">
                <a:solidFill>
                  <a:srgbClr val="000000"/>
                </a:solidFill>
                <a:latin typeface="Times New Roman" panose="02020603050405020304" pitchFamily="18" charset="0"/>
                <a:cs typeface="Calibri" panose="020F0502020204030204" pitchFamily="34" charset="0"/>
              </a:rPr>
              <a:t> giao tác, liên quan đến các đối tượng sau:</a:t>
            </a:r>
          </a:p>
          <a:p>
            <a:pPr lvl="1">
              <a:lnSpc>
                <a:spcPct val="150000"/>
              </a:lnSpc>
              <a:buFont typeface="Symbol" panose="05050102010706020507" pitchFamily="18" charset="2"/>
              <a:buChar char=""/>
            </a:pPr>
            <a:r>
              <a:rPr lang="en-US" altLang="en-US" sz="1300" dirty="0">
                <a:solidFill>
                  <a:srgbClr val="000000"/>
                </a:solidFill>
                <a:latin typeface="Times New Roman" panose="02020603050405020304" pitchFamily="18" charset="0"/>
                <a:cs typeface="Calibri" panose="020F0502020204030204" pitchFamily="34" charset="0"/>
              </a:rPr>
              <a:t>Sinh viên SV</a:t>
            </a:r>
          </a:p>
          <a:p>
            <a:pPr lvl="1">
              <a:lnSpc>
                <a:spcPct val="150000"/>
              </a:lnSpc>
              <a:buFont typeface="Symbol" panose="05050102010706020507" pitchFamily="18" charset="2"/>
              <a:buChar char=""/>
            </a:pPr>
            <a:r>
              <a:rPr lang="en-US" altLang="en-US" sz="1300" dirty="0">
                <a:solidFill>
                  <a:srgbClr val="000000"/>
                </a:solidFill>
                <a:latin typeface="Times New Roman" panose="02020603050405020304" pitchFamily="18" charset="0"/>
                <a:cs typeface="Calibri" panose="020F0502020204030204" pitchFamily="34" charset="0"/>
              </a:rPr>
              <a:t>Môn học MH,</a:t>
            </a:r>
          </a:p>
          <a:p>
            <a:pPr lvl="1">
              <a:lnSpc>
                <a:spcPct val="150000"/>
              </a:lnSpc>
              <a:buFont typeface="Symbol" panose="05050102010706020507" pitchFamily="18" charset="2"/>
              <a:buChar char=""/>
            </a:pPr>
            <a:r>
              <a:rPr lang="en-US" altLang="en-US" sz="1300" dirty="0">
                <a:solidFill>
                  <a:srgbClr val="000000"/>
                </a:solidFill>
                <a:latin typeface="Times New Roman" panose="02020603050405020304" pitchFamily="18" charset="0"/>
                <a:cs typeface="Calibri" panose="020F0502020204030204" pitchFamily="34" charset="0"/>
              </a:rPr>
              <a:t>12h trưa</a:t>
            </a:r>
          </a:p>
          <a:p>
            <a:pPr lvl="1">
              <a:lnSpc>
                <a:spcPct val="150000"/>
              </a:lnSpc>
              <a:buFont typeface="Symbol" panose="05050102010706020507" pitchFamily="18" charset="2"/>
              <a:buChar char=""/>
            </a:pPr>
            <a:r>
              <a:rPr lang="en-US" altLang="en-US" sz="1300" dirty="0">
                <a:solidFill>
                  <a:srgbClr val="000000"/>
                </a:solidFill>
                <a:latin typeface="Times New Roman" panose="02020603050405020304" pitchFamily="18" charset="0"/>
                <a:cs typeface="Calibri" panose="020F0502020204030204" pitchFamily="34" charset="0"/>
              </a:rPr>
              <a:t>Ngày 06/06/2006</a:t>
            </a:r>
          </a:p>
        </p:txBody>
      </p:sp>
      <p:sp>
        <p:nvSpPr>
          <p:cNvPr id="16" name="Rectangle 5"/>
          <p:cNvSpPr>
            <a:spLocks noChangeArrowheads="1"/>
          </p:cNvSpPr>
          <p:nvPr/>
        </p:nvSpPr>
        <p:spPr bwMode="auto">
          <a:xfrm>
            <a:off x="3962400" y="4727576"/>
            <a:ext cx="5691188"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sz="1300" dirty="0">
                <a:solidFill>
                  <a:srgbClr val="000000"/>
                </a:solidFill>
                <a:latin typeface="Times New Roman" panose="02020603050405020304" pitchFamily="18" charset="0"/>
                <a:cs typeface="Calibri" panose="020F0502020204030204" pitchFamily="34" charset="0"/>
              </a:rPr>
              <a:t>Ở đây, ta có một ngữ cảnh liên quan đến 4 đối tượng trên, và một con số đo thời gian 60 giây.</a:t>
            </a:r>
          </a:p>
          <a:p>
            <a:pPr>
              <a:lnSpc>
                <a:spcPct val="150000"/>
              </a:lnSpc>
              <a:buFont typeface="Arial" panose="020B0604020202020204" pitchFamily="34" charset="0"/>
              <a:buChar char="•"/>
            </a:pPr>
            <a:r>
              <a:rPr lang="en-US" altLang="en-US" sz="1300" i="1" dirty="0">
                <a:solidFill>
                  <a:srgbClr val="000000"/>
                </a:solidFill>
                <a:latin typeface="Times New Roman" panose="02020603050405020304" pitchFamily="18" charset="0"/>
                <a:cs typeface="Calibri" panose="020F0502020204030204" pitchFamily="34" charset="0"/>
              </a:rPr>
              <a:t>Các đối tượng tham gia vào giao tác, hay là ngữ cảnh của giao tác đó, được gọi là chiều</a:t>
            </a:r>
            <a:r>
              <a:rPr lang="en-US" altLang="en-US" sz="1300" dirty="0">
                <a:solidFill>
                  <a:srgbClr val="000000"/>
                </a:solidFill>
                <a:latin typeface="Times New Roman" panose="02020603050405020304" pitchFamily="18" charset="0"/>
                <a:cs typeface="Calibri" panose="020F0502020204030204" pitchFamily="34" charset="0"/>
              </a:rPr>
              <a:t>.</a:t>
            </a:r>
          </a:p>
          <a:p>
            <a:pPr>
              <a:buFont typeface="Arial" panose="020B0604020202020204" pitchFamily="34" charset="0"/>
              <a:buChar char="•"/>
            </a:pPr>
            <a:r>
              <a:rPr lang="en-US" altLang="en-US" sz="1300" i="1" dirty="0">
                <a:latin typeface="Times New Roman" panose="02020603050405020304" pitchFamily="18" charset="0"/>
                <a:cs typeface="Calibri" panose="020F0502020204030204" pitchFamily="34" charset="0"/>
              </a:rPr>
              <a:t>Con số thể hiện một độ đo của một giao tác gọi là dữ kiện của giao tác đó.</a:t>
            </a:r>
            <a:r>
              <a:rPr lang="en-US" altLang="en-US" sz="1300" dirty="0">
                <a:latin typeface="Times New Roman" panose="02020603050405020304" pitchFamily="18" charset="0"/>
                <a:cs typeface="Calibri" panose="020F0502020204030204" pitchFamily="34" charset="0"/>
              </a:rPr>
              <a:t> </a:t>
            </a:r>
          </a:p>
          <a:p>
            <a:r>
              <a:rPr lang="en-US" altLang="en-US" sz="1300" dirty="0">
                <a:latin typeface="Times New Roman" panose="02020603050405020304" pitchFamily="18" charset="0"/>
                <a:cs typeface="Calibri" panose="020F0502020204030204" pitchFamily="34" charset="0"/>
              </a:rPr>
              <a:t>Ở đây, con số 60 giây là dữ kiện của giao tác truy cập trang web trên. </a:t>
            </a:r>
            <a:endParaRPr lang="en-US" altLang="en-US" sz="1300" dirty="0"/>
          </a:p>
        </p:txBody>
      </p:sp>
      <p:pic>
        <p:nvPicPr>
          <p:cNvPr id="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1" y="2116138"/>
            <a:ext cx="291941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286580"/>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9255</TotalTime>
  <Words>1717</Words>
  <Application>Microsoft Office PowerPoint</Application>
  <PresentationFormat>Widescreen</PresentationFormat>
  <Paragraphs>372</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MS PGothic</vt:lpstr>
      <vt:lpstr>MS PGothic</vt:lpstr>
      <vt:lpstr>Arial</vt:lpstr>
      <vt:lpstr>Calibri</vt:lpstr>
      <vt:lpstr>Calibri Light</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Administrator</cp:lastModifiedBy>
  <cp:revision>185</cp:revision>
  <dcterms:created xsi:type="dcterms:W3CDTF">2020-03-30T13:47:17Z</dcterms:created>
  <dcterms:modified xsi:type="dcterms:W3CDTF">2024-10-22T15:02:18Z</dcterms:modified>
</cp:coreProperties>
</file>