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2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custom-date-and-time-formats-for-the-format-fun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B6CF84-006E-4D4D-B20C-40079D605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017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BF891C-2915-4C2D-823B-00E240D268C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AE67A5-203E-40C5-8578-5AEC43BE318D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F67C6-ABD8-42C8-83EF-CA3CB139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190612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One To One Relationship</a:t>
            </a:r>
          </a:p>
          <a:p>
            <a:pPr lvl="1"/>
            <a:r>
              <a:rPr lang="pt-BR"/>
              <a:t>ID Link ở mỗi Query là duy nhất</a:t>
            </a:r>
          </a:p>
          <a:p>
            <a:pPr lvl="1"/>
            <a:r>
              <a:rPr lang="pt-BR"/>
              <a:t>Ít sử dụng</a:t>
            </a:r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61" y="1690007"/>
            <a:ext cx="7313488" cy="45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853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87484-392D-425F-956F-6FBE5B44D8C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73728-8E08-42F6-B195-108BEB62DA5F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4B316-73FE-4942-9C7C-C7B9C068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190612"/>
            <a:ext cx="10621056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Many To Many Relationship</a:t>
            </a:r>
          </a:p>
          <a:p>
            <a:pPr lvl="1"/>
            <a:r>
              <a:rPr lang="pt-BR"/>
              <a:t>ID Link ở mỗi Query đều xuất hiện nhiều lần</a:t>
            </a:r>
          </a:p>
          <a:p>
            <a:pPr lvl="1"/>
            <a:r>
              <a:rPr lang="pt-BR"/>
              <a:t>Hạn chế sử dụng: Ảnh hưởng tới performance, loop dữ liệu, không kiểm soát được hành vi xử lý dữ liệu.....</a:t>
            </a:r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                                                                                   =&gt; Cảnh báo khi tạo Relationship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24" y="1680266"/>
            <a:ext cx="5290457" cy="51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775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1650E3-73D6-4231-9580-6CE4FB74A521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BD2BA8-739C-474C-8CB5-AF74DD2F4A5A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7C11A-2EC4-43E5-9B10-847D5961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75295" y="744944"/>
            <a:ext cx="644714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190612"/>
            <a:ext cx="10621056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Many To Many Relationship</a:t>
            </a:r>
          </a:p>
          <a:p>
            <a:pPr lvl="1"/>
            <a:r>
              <a:rPr lang="pt-BR"/>
              <a:t>ID Link ở mỗi Query đều xuất hiện nhiều lần</a:t>
            </a:r>
          </a:p>
          <a:p>
            <a:pPr lvl="1"/>
            <a:r>
              <a:rPr lang="pt-BR"/>
              <a:t>Hạn chế sử dụng: Ảnh hưởng tới performance, loop dữ liệu, không kiểm soát được hành vi xử lý dữ liệu.....</a:t>
            </a:r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39" y="2052637"/>
            <a:ext cx="8577616" cy="3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013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3B8359-4722-46C9-B059-44B5D6E3AE12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E79B7E-33F8-4A6C-B17F-B73EF5996EA0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4F3CE3-127B-4380-B792-8D4F1591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86053" y="766460"/>
            <a:ext cx="666230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66306" y="299206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Auto Detect Relationship</a:t>
            </a:r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26" y="847725"/>
            <a:ext cx="6429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87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687633-05B5-4386-A19B-222A7B85C830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2C935-6C98-4D93-924B-042126A9484C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6C6FD-F779-4B7F-BBBE-DDBB2B2D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CROSS FILTER DIRECTION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9977" y="250219"/>
            <a:ext cx="10171128" cy="629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Cross Filter Direction</a:t>
            </a:r>
          </a:p>
          <a:p>
            <a:pPr lvl="1"/>
            <a:r>
              <a:rPr lang="en-US"/>
              <a:t>Direction for Relationship (chiều lọc dữ liệu)</a:t>
            </a:r>
          </a:p>
          <a:p>
            <a:pPr lvl="2"/>
            <a:r>
              <a:rPr lang="en-US"/>
              <a:t>Single Direction: Filter dữ liệu 1 bảng, dựa vào bảng khác (ví dụ filter dữ liệu Fact Table dựa vào các ID của Dimention Table)</a:t>
            </a:r>
          </a:p>
          <a:p>
            <a:pPr lvl="2"/>
            <a:r>
              <a:rPr lang="en-US"/>
              <a:t>Both Direction: Lọc dữ liệu theo 2 chiều =&gt; </a:t>
            </a:r>
            <a:r>
              <a:rPr lang="en-US">
                <a:solidFill>
                  <a:srgbClr val="FF0000"/>
                </a:solidFill>
              </a:rPr>
              <a:t>Hạn chế sử dụng</a:t>
            </a:r>
            <a:endParaRPr lang="pt-BR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07" y="2100943"/>
            <a:ext cx="6667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441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2A14BC-CA32-4F29-9E36-88AE14ACCE8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A75373-0222-452E-A88B-E094BA875E12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786CC-E6B6-4D62-9DC0-BD14CFF3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CROSS FILTER DIRECTION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66306" y="495149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Cross Filter Direction</a:t>
            </a:r>
          </a:p>
          <a:p>
            <a:pPr lvl="1"/>
            <a:r>
              <a:rPr lang="en-US"/>
              <a:t>Direction for Relationship (chiều lọc dữ liệu)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17" y="2038350"/>
            <a:ext cx="8186505" cy="36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232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4B7394-3252-40CA-B5F5-E7845DA5443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383DAB-0B98-40C8-9B12-5EE6B2B02B85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0E911-F6A4-47A6-AECD-A1CE29AB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MANAGE RELATIONSHIPS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9977" y="250219"/>
            <a:ext cx="10171128" cy="629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75215" y="0"/>
            <a:ext cx="4979473" cy="1037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Manage Relationships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Relationship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06" y="1283810"/>
            <a:ext cx="6347052" cy="532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2591" y="1845128"/>
            <a:ext cx="341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Autodect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7889398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869350-23E7-4967-924E-02F7E62FFB6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603F18-5AAB-4D0A-8AAC-5D7C1FA1C98F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95495-162D-4985-892E-447862E4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ACTIVE PROPERTISE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9977" y="250219"/>
            <a:ext cx="10171128" cy="629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6306" y="495149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Active Propertise Relationship</a:t>
            </a:r>
          </a:p>
          <a:p>
            <a:pPr lvl="1"/>
            <a:r>
              <a:rPr lang="en-US"/>
              <a:t>Active hoặc Inactive Relationship</a:t>
            </a:r>
          </a:p>
          <a:p>
            <a:pPr lvl="1"/>
            <a:r>
              <a:rPr lang="en-US"/>
              <a:t>Inactive </a:t>
            </a:r>
            <a:r>
              <a:rPr lang="en-US">
                <a:sym typeface="Wingdings" panose="05000000000000000000" pitchFamily="2" charset="2"/>
              </a:rPr>
              <a:t> No Relationship</a:t>
            </a:r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1" y="1714964"/>
            <a:ext cx="759686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374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442090-33E6-4D41-B99C-9D61B7905F6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DD2D8A-2ADA-4108-98AB-8AB038CF082B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AF6AFF-D9FB-4613-922B-C698491C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ACTIVE PROPERTISE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9977" y="250219"/>
            <a:ext cx="10171128" cy="629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66306" y="495149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Active Propertise Relationship</a:t>
            </a:r>
          </a:p>
          <a:p>
            <a:pPr lvl="1"/>
            <a:r>
              <a:rPr lang="en-US"/>
              <a:t>Active hoặc Inactive Relationship</a:t>
            </a:r>
          </a:p>
          <a:p>
            <a:pPr lvl="1"/>
            <a:r>
              <a:rPr lang="en-US"/>
              <a:t>Inactive </a:t>
            </a:r>
            <a:r>
              <a:rPr lang="en-US">
                <a:sym typeface="Wingdings" panose="05000000000000000000" pitchFamily="2" charset="2"/>
              </a:rPr>
              <a:t> No Relationship</a:t>
            </a:r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85" y="2251301"/>
            <a:ext cx="8172169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228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A61BBB-9B4B-4ABC-8CB9-0B7EC4E5158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6B8981-576D-4B7B-946F-0D902F94E688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39B15-3C35-42BC-B436-EB2999445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31521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M- LANGUAGE VS DAX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9977" y="250219"/>
            <a:ext cx="10171128" cy="629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M-LANGUAGE VS DAX</a:t>
            </a:r>
          </a:p>
          <a:p>
            <a:pPr lvl="1"/>
            <a:r>
              <a:rPr lang="en-US"/>
              <a:t>M-Language: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/>
              <a:t>asup Language. Formula Language</a:t>
            </a:r>
          </a:p>
          <a:p>
            <a:pPr lvl="1"/>
            <a:r>
              <a:rPr lang="en-US"/>
              <a:t>DAX Language: Data Analysis Expression Language</a:t>
            </a:r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23" y="1741777"/>
            <a:ext cx="11205377" cy="49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729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346185"/>
            <a:ext cx="7388225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M-LANGUAGE VS DAX 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TÌM HIỂU VỀ RELATIONSHIP</a:t>
            </a: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1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CƠ BẢN VỀ DAX LANGUAGE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DẪN THỰC HÀNH, HỎI ĐÁP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1EDC4-9A49-43F8-A309-D6134E3FCACA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08DE7B5-5D75-4E04-9FFB-2AD6A860D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7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7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EAE430-7182-4C2F-92C7-9ED6C7736FC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BB4F2F-F894-4B2E-A713-883C751ECB45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58DFA-F361-48C4-9931-5194D7E9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Cơ bản về DAX Language</a:t>
            </a:r>
          </a:p>
          <a:p>
            <a:pPr lvl="1"/>
            <a:r>
              <a:rPr lang="en-US">
                <a:hlinkClick r:id="rId3"/>
              </a:rPr>
              <a:t>Website tham khảo: https://docs.microsoft.com/en-us/dax/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Cấu trúc: Formula =….</a:t>
            </a:r>
          </a:p>
          <a:p>
            <a:pPr lvl="1"/>
            <a:endParaRPr lang="en-US"/>
          </a:p>
          <a:p>
            <a:pPr lvl="1"/>
            <a:r>
              <a:rPr lang="en-US"/>
              <a:t>Data Types: String, Number…..</a:t>
            </a:r>
          </a:p>
          <a:p>
            <a:pPr lvl="1"/>
            <a:endParaRPr lang="en-US"/>
          </a:p>
          <a:p>
            <a:pPr lvl="1"/>
            <a:r>
              <a:rPr lang="en-US"/>
              <a:t>Operator: +, -, *….</a:t>
            </a:r>
          </a:p>
          <a:p>
            <a:pPr lvl="1"/>
            <a:endParaRPr lang="en-US"/>
          </a:p>
          <a:p>
            <a:pPr lvl="1"/>
            <a:r>
              <a:rPr lang="en-US"/>
              <a:t>Functions: YEAR, DATE…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0149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8565D-7EEB-41D0-AEA7-EDB12B03B8F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2BE53-7B88-4D4B-B0A7-A79BA9C1E6DB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B41A9-DC6D-4F47-92EE-55B7E558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0978" y="3699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Cấu trúc DAX</a:t>
            </a:r>
          </a:p>
          <a:p>
            <a:pPr lvl="1"/>
            <a:r>
              <a:rPr lang="en-US">
                <a:hlinkClick r:id="rId3"/>
              </a:rPr>
              <a:t>Website tham khảo: https://docs.microsoft.com/en-us/dax/</a:t>
            </a:r>
            <a:endParaRPr lang="en-US"/>
          </a:p>
          <a:p>
            <a:pPr lvl="1"/>
            <a:r>
              <a:rPr lang="en-US"/>
              <a:t>Cấu trúc: Formula =….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30" y="1818828"/>
            <a:ext cx="11156370" cy="48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434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0614AC-8C9E-4417-8D27-BBE12FDF1CB1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57010-7EAF-4D73-B23F-D0A183A3DB23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23E2C-313C-492D-A55F-D517A3727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0978" y="3699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Type DAX</a:t>
            </a:r>
          </a:p>
          <a:p>
            <a:pPr lvl="1"/>
            <a:r>
              <a:rPr lang="en-US">
                <a:hlinkClick r:id="rId3"/>
              </a:rPr>
              <a:t>Website tham khảo: https://docs.microsoft.com/en-us/dax/</a:t>
            </a:r>
            <a:endParaRPr lang="en-US"/>
          </a:p>
          <a:p>
            <a:pPr lvl="1"/>
            <a:r>
              <a:rPr lang="en-US"/>
              <a:t>Data Types: String, Number…..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16" y="1765779"/>
            <a:ext cx="9276670" cy="4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049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003D7-1BB8-414B-A199-5821260302C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661374-D30E-4D28-84B1-AA2716628790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BCDC4-88A9-4C21-BA72-8F6EDAC4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0978" y="3699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DAX OPERATOR</a:t>
            </a:r>
          </a:p>
          <a:p>
            <a:pPr lvl="1"/>
            <a:r>
              <a:rPr lang="en-US">
                <a:hlinkClick r:id="rId3"/>
              </a:rPr>
              <a:t>Website tham khảo: https://docs.microsoft.com/en-us/dax/</a:t>
            </a:r>
            <a:endParaRPr lang="en-US"/>
          </a:p>
          <a:p>
            <a:pPr lvl="1"/>
            <a:r>
              <a:rPr lang="en-US"/>
              <a:t>Operator: +, -, *….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78" y="1881868"/>
            <a:ext cx="10353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1236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A74863-224A-4935-8D08-5A98D3CA624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4E380C-ECC3-45B0-B725-C303D8C04275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E9A7A-EA2B-41C2-824D-0737628B4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0978" y="3699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DAX FUNCTIONS</a:t>
            </a:r>
          </a:p>
          <a:p>
            <a:pPr lvl="1"/>
            <a:r>
              <a:rPr lang="en-US">
                <a:hlinkClick r:id="rId3"/>
              </a:rPr>
              <a:t>Website tham khảo: https://docs.microsoft.com/en-us/dax/</a:t>
            </a:r>
            <a:endParaRPr lang="en-US"/>
          </a:p>
          <a:p>
            <a:pPr lvl="1"/>
            <a:r>
              <a:rPr lang="en-US"/>
              <a:t>Functions: YEAR, DATE…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56" y="1926770"/>
            <a:ext cx="11157844" cy="44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2263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D0E090-CD53-4732-8C62-DB195DE25DC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820CEC-D81F-4201-8023-0EA766EEEB8F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DEDA9-970B-403C-BA92-EA71B0E6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0978" y="3699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Modeling Best Practice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Thiết kế chuẩn theo mô hình Star- Schema. </a:t>
            </a:r>
          </a:p>
          <a:p>
            <a:pPr lvl="2"/>
            <a:r>
              <a:rPr lang="en-US"/>
              <a:t>Mỗi Query/Table thể hiện ý nghĩa, mục đích rõ rang</a:t>
            </a:r>
          </a:p>
          <a:p>
            <a:pPr lvl="2"/>
            <a:r>
              <a:rPr lang="en-US"/>
              <a:t>Unpivot dữ liệu cột thành dòng phù hợp</a:t>
            </a:r>
          </a:p>
          <a:p>
            <a:pPr lvl="1"/>
            <a:r>
              <a:rPr lang="en-US"/>
              <a:t>Sắp xếp Dimension Table “ở trên” Fact table =&gt; Rõ hình dung về Direction Filter</a:t>
            </a:r>
          </a:p>
          <a:p>
            <a:pPr lvl="1"/>
            <a:endParaRPr lang="en-US"/>
          </a:p>
          <a:p>
            <a:pPr lvl="1"/>
            <a:r>
              <a:rPr lang="en-US"/>
              <a:t>Hạn chế tối đa xây dựng các quan hệ Many To Many</a:t>
            </a:r>
          </a:p>
          <a:p>
            <a:pPr lvl="1"/>
            <a:endParaRPr lang="en-US"/>
          </a:p>
          <a:p>
            <a:pPr lvl="1"/>
            <a:r>
              <a:rPr lang="en-US"/>
              <a:t>Cross Filter Direction hạn chế sử dụng both</a:t>
            </a:r>
          </a:p>
          <a:p>
            <a:pPr lvl="1"/>
            <a:endParaRPr lang="en-US"/>
          </a:p>
          <a:p>
            <a:pPr lvl="1"/>
            <a:r>
              <a:rPr lang="en-US"/>
              <a:t>Ẩn các field không cần thiết trên Report View (Ví dụ foreign key trong Fact table)</a:t>
            </a:r>
          </a:p>
          <a:p>
            <a:pPr lvl="2"/>
            <a:r>
              <a:rPr lang="en-US"/>
              <a:t>Mô hình dễ nhìn hơn</a:t>
            </a:r>
          </a:p>
          <a:p>
            <a:pPr lvl="2"/>
            <a:r>
              <a:rPr lang="en-US"/>
              <a:t>Hạn chế kéo các field không hợp lý,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004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C03D14-B6CB-4CF8-BC7B-6D5FC7E762C0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4BA083-0DB9-4193-BA60-AB5D980D6F9B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5C4A2B-7345-46E0-AF2B-4F8BE56E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21756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 SỐ HÀM DAX CƠ BẢN</a:t>
            </a:r>
            <a:endParaRPr lang="en-US"/>
          </a:p>
          <a:p>
            <a:pPr lvl="1"/>
            <a:r>
              <a:rPr lang="en-US"/>
              <a:t>Date $ Time Function</a:t>
            </a:r>
          </a:p>
          <a:p>
            <a:pPr lvl="2"/>
            <a:r>
              <a:rPr lang="en-US"/>
              <a:t>CALENDAR(&lt;start_date&gt;, &lt;end_date&gt;) : Trả về table có cột duy nhất là Date bao gồm toàn bộ các ngày trong 1 khoảng thời gian &lt;start_date&gt; và &lt;end_date&gt;</a:t>
            </a:r>
          </a:p>
          <a:p>
            <a:pPr lvl="2"/>
            <a:r>
              <a:rPr lang="en-US"/>
              <a:t>DATE(&lt;year&gt;, &lt;month&gt;, &lt;day&gt;): Trả về giá trị ngày theo tham số truyền vào</a:t>
            </a:r>
          </a:p>
          <a:p>
            <a:pPr lvl="2"/>
            <a:r>
              <a:rPr lang="en-US"/>
              <a:t>YEAR(&lt;date&gt;), MONTH(&lt;date&gt;), QUARTER(&lt;date&gt;), DAY(&lt;date&gt;): Trả về số là Năm, tháng, quý, ngày theo giá trị &lt;date&gt; Truyền vào</a:t>
            </a:r>
          </a:p>
          <a:p>
            <a:pPr lvl="2"/>
            <a:r>
              <a:rPr lang="en-US"/>
              <a:t>….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492" y="3094262"/>
            <a:ext cx="7883300" cy="31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5114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8B5522-F3BE-4E9F-BDC6-7512AB9FBDB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B8E3F4-D826-4EFE-88A9-943022E63EE4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E4087-0789-4C92-8CA6-83D57319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21756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 SỐ HÀM DAX CƠ BẢN</a:t>
            </a:r>
            <a:endParaRPr lang="en-US"/>
          </a:p>
          <a:p>
            <a:pPr lvl="1"/>
            <a:r>
              <a:rPr lang="en-US"/>
              <a:t>Date $ Time Function</a:t>
            </a:r>
          </a:p>
          <a:p>
            <a:pPr lvl="2"/>
            <a:r>
              <a:rPr lang="en-US"/>
              <a:t>CALENDAR(&lt;start_date&gt;, &lt;end_date&gt;) : Trả về table có cột duy nhất là Date bao gồm toàn bộ các ngày trong 1 khoảng thời gian &lt;start_date&gt; và &lt;end_date&gt;</a:t>
            </a:r>
          </a:p>
          <a:p>
            <a:pPr lvl="2"/>
            <a:r>
              <a:rPr lang="en-US"/>
              <a:t>DATE(&lt;year&gt;, &lt;month&gt;, &lt;day&gt;): Trả về giá trị ngày theo tham số truyền vào</a:t>
            </a:r>
          </a:p>
          <a:p>
            <a:pPr lvl="2"/>
            <a:r>
              <a:rPr lang="en-US"/>
              <a:t>YEAR(&lt;date&gt;), MONTH(&lt;date&gt;), QUARTER(&lt;date&gt;), DAY(&lt;date&gt;): Trả về số là Năm, tháng, quý, ngày theo giá trị &lt;date&gt; Truyền vào</a:t>
            </a:r>
          </a:p>
          <a:p>
            <a:pPr lvl="2"/>
            <a:r>
              <a:rPr lang="en-US"/>
              <a:t>….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26" y="2917370"/>
            <a:ext cx="6385832" cy="36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3435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BCD83-6931-40FE-B7BF-9AF1446991F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00F178-5DFE-4A1E-977C-03B6E39835EA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4B1AD-C8EA-4A22-A908-FEB041D2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5619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 SỐ HÀM DAX CƠ BẢN</a:t>
            </a:r>
            <a:endParaRPr lang="en-US" dirty="0"/>
          </a:p>
          <a:p>
            <a:pPr lvl="1"/>
            <a:r>
              <a:rPr lang="en-US" dirty="0"/>
              <a:t>Text Function</a:t>
            </a:r>
          </a:p>
          <a:p>
            <a:pPr lvl="2"/>
            <a:r>
              <a:rPr lang="en-US" dirty="0"/>
              <a:t>FORMAT(&lt;value&gt;, &lt;</a:t>
            </a:r>
            <a:r>
              <a:rPr lang="en-US" dirty="0" err="1"/>
              <a:t>format_string</a:t>
            </a:r>
            <a:r>
              <a:rPr lang="en-US" dirty="0"/>
              <a:t>&gt;): Convert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&lt;Value&gt;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format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format_string</a:t>
            </a:r>
            <a:r>
              <a:rPr lang="en-US" dirty="0"/>
              <a:t>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date time: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https://docs.microsoft.com/en-us/dax/custom-date-and-time-formats-for-the-format-function</a:t>
            </a:r>
            <a:endParaRPr lang="en-US" dirty="0"/>
          </a:p>
          <a:p>
            <a:pPr lvl="2"/>
            <a:r>
              <a:rPr lang="en-US" dirty="0"/>
              <a:t>VALUE(&lt;text&gt;): Convert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2"/>
            <a:r>
              <a:rPr lang="en-US" dirty="0"/>
              <a:t>CONCATENATE(&lt;text1&gt;, &lt;text2&gt;): </a:t>
            </a:r>
            <a:r>
              <a:rPr lang="en-US" dirty="0" err="1"/>
              <a:t>Nối</a:t>
            </a:r>
            <a:r>
              <a:rPr lang="en-US" dirty="0"/>
              <a:t> 2 </a:t>
            </a:r>
            <a:r>
              <a:rPr lang="en-US" dirty="0" err="1"/>
              <a:t>chuỗi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23" y="3184272"/>
            <a:ext cx="6470877" cy="3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4487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F04953-E262-4DCD-B032-38191B87C4BC}"/>
              </a:ext>
            </a:extLst>
          </p:cNvPr>
          <p:cNvSpPr/>
          <p:nvPr/>
        </p:nvSpPr>
        <p:spPr>
          <a:xfrm>
            <a:off x="-57672" y="10886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2C94C0-0CF8-46F7-8651-B90D5E241C1A}"/>
              </a:ext>
            </a:extLst>
          </p:cNvPr>
          <p:cNvSpPr/>
          <p:nvPr/>
        </p:nvSpPr>
        <p:spPr>
          <a:xfrm>
            <a:off x="505070" y="499535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7BBD2-5A3A-42AC-A362-84957CEE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19980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21756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 SỐ HÀM DAX CƠ BẢN</a:t>
            </a:r>
            <a:endParaRPr lang="en-US"/>
          </a:p>
          <a:p>
            <a:pPr lvl="1"/>
            <a:r>
              <a:rPr lang="en-US"/>
              <a:t>Logical Function</a:t>
            </a:r>
          </a:p>
          <a:p>
            <a:pPr lvl="2"/>
            <a:r>
              <a:rPr lang="en-US"/>
              <a:t>IF(&lt;logical_test&gt;,&lt;value_if_true&gt;[, &lt;value_if_false&gt;])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914400" lvl="2" indent="0">
              <a:buFont typeface="Arial" panose="020B0604020202020204" pitchFamily="34" charset="0"/>
              <a:buNone/>
            </a:pPr>
            <a:endParaRPr lang="en-US"/>
          </a:p>
          <a:p>
            <a:pPr lvl="2"/>
            <a:r>
              <a:rPr lang="en-US"/>
              <a:t>SWITCH(&lt;expression&gt;, &lt;value&gt;, &lt;result&gt;[, &lt;value&gt;, &lt;result&gt;]…[, &lt;else&gt;]) </a:t>
            </a:r>
          </a:p>
          <a:p>
            <a:pPr lvl="2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44" y="1548754"/>
            <a:ext cx="6189547" cy="216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254" y="4517909"/>
            <a:ext cx="7115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545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FAFE91-863B-4BAA-BA2E-4EB3731713F3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A88CC9-EF25-4B66-A5E2-9B2C6D6DD87D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ÔN TẬP KIẾN THỨC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15292" y="606803"/>
            <a:ext cx="10171128" cy="56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insert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Power Query, M-Language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Fact_Table</a:t>
            </a:r>
            <a:r>
              <a:rPr lang="en-US" dirty="0"/>
              <a:t>, </a:t>
            </a:r>
            <a:r>
              <a:rPr lang="en-US" dirty="0" err="1"/>
              <a:t>Dim_Table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Merge Query,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Join </a:t>
            </a:r>
            <a:r>
              <a:rPr lang="en-US" dirty="0" err="1"/>
              <a:t>nhiều</a:t>
            </a:r>
            <a:r>
              <a:rPr lang="en-US" dirty="0"/>
              <a:t> column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duplicate,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duplicates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6345F-FFC2-44E3-86E7-A134A21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9934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5AD8D4-AD00-484E-B09E-F5599115EB5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F6894C-5077-4E54-A521-D4217C2801BE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B9C66-2812-43E9-885F-0B7A8091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21756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 SỐ HÀM DAX CƠ BẢN</a:t>
            </a:r>
            <a:endParaRPr lang="en-US"/>
          </a:p>
          <a:p>
            <a:pPr lvl="1"/>
            <a:r>
              <a:rPr lang="en-US"/>
              <a:t>Filter Function</a:t>
            </a:r>
          </a:p>
          <a:p>
            <a:pPr lvl="2"/>
            <a:r>
              <a:rPr lang="en-US"/>
              <a:t>RELATED(&lt;column&gt;)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914400" lvl="2" indent="0">
              <a:buFont typeface="Arial" panose="020B0604020202020204" pitchFamily="34" charset="0"/>
              <a:buNone/>
            </a:pPr>
            <a:endParaRPr lang="en-US"/>
          </a:p>
          <a:p>
            <a:pPr marL="914400" lvl="2" indent="0">
              <a:buFont typeface="Arial" panose="020B0604020202020204" pitchFamily="34" charset="0"/>
              <a:buNone/>
            </a:pPr>
            <a:endParaRPr lang="en-US"/>
          </a:p>
          <a:p>
            <a:pPr lvl="2"/>
            <a:r>
              <a:rPr lang="en-US"/>
              <a:t>FILTER(&lt;table&gt;,&lt;filter&gt;)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29" y="1352812"/>
            <a:ext cx="7696200" cy="229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29" y="4491037"/>
            <a:ext cx="8734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81774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F969DF-2219-47F3-9DEB-0C0062E696E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9E9FA-BA77-4C09-B890-9021D295C304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31B2E-C938-4E7F-87E2-5B7CF26B5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578" y="217562"/>
            <a:ext cx="10171128" cy="6477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 SỐ HÀM DAX CƠ BẢN- MEASURE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SUM</a:t>
            </a:r>
          </a:p>
          <a:p>
            <a:pPr lvl="1"/>
            <a:r>
              <a:rPr lang="en-US"/>
              <a:t>CALCULATE – SUM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marL="742950" lvl="1" indent="-285750"/>
            <a:r>
              <a:rPr lang="en-US"/>
              <a:t>CALCULATE – SUM – FILTER</a:t>
            </a:r>
          </a:p>
          <a:p>
            <a:pPr marL="285750" indent="-285750"/>
            <a:endParaRPr lang="en-US"/>
          </a:p>
          <a:p>
            <a:pPr marL="742950" lvl="1" indent="-285750"/>
            <a:r>
              <a:rPr lang="en-US"/>
              <a:t>PREVIOUSMONTH/PREVIOUSQUARTER/PREVIOUSYEAR</a:t>
            </a:r>
          </a:p>
          <a:p>
            <a:pPr marL="742950" lvl="1" indent="-285750"/>
            <a:endParaRPr lang="en-US"/>
          </a:p>
          <a:p>
            <a:pPr marL="742950" lvl="1" indent="-285750"/>
            <a:r>
              <a:rPr lang="en-US"/>
              <a:t>SAMEPERIODLASTYEAR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46452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1348FA8-24BA-4DE7-8BF0-4425692E28B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F76820-EFAC-4E29-BFC6-B5CB2ECD98B4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E215FD-D53A-4924-962A-B576C4B1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53037" y="755702"/>
            <a:ext cx="547508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578" y="217563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01977" y="256151"/>
            <a:ext cx="8908089" cy="502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1 SỐ HÀM DAX CƠ BẢN- MEASURE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33DE9-3243-4732-A6F7-CA77629F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720746"/>
            <a:ext cx="435292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265B3-69B3-413F-80AE-F3D42586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2395046"/>
            <a:ext cx="851535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21354-9E7F-4C0D-BB4D-DBBA4F66C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3040762"/>
            <a:ext cx="8896350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7E21F-EA41-4AE0-83D5-C9FEB453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3724511"/>
            <a:ext cx="836295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9E78-A678-4A51-A338-699410FB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325" y="4413666"/>
            <a:ext cx="953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0929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0335" y="3311610"/>
            <a:ext cx="5771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THANKS FOR LISTENING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A1276-FFC1-4626-9C3D-70592FA63C2A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1AE78-4D2F-4D05-A200-4F7AFC805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C42D7-81F4-4BE8-98A3-D9942D2C3714}"/>
              </a:ext>
            </a:extLst>
          </p:cNvPr>
          <p:cNvSpPr/>
          <p:nvPr/>
        </p:nvSpPr>
        <p:spPr>
          <a:xfrm>
            <a:off x="2296885" y="5840367"/>
            <a:ext cx="759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HOTLINE : 0362919762                            WEBSILE: PANTECH.EDU.VN </a:t>
            </a:r>
          </a:p>
        </p:txBody>
      </p:sp>
    </p:spTree>
    <p:extLst>
      <p:ext uri="{BB962C8B-B14F-4D97-AF65-F5344CB8AC3E}">
        <p14:creationId xmlns:p14="http://schemas.microsoft.com/office/powerpoint/2010/main" val="332794152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BCA8DC-1439-4004-B2C6-44CA92B6B4DD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D14602-DA1C-454A-8D18-EB3BA0912A66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4B1E9-6B53-4C5E-95E0-D40B18E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MỤC TIÊU BUỔI HỌC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Mục tiêu buổi học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Làm quen và thực hành với Data View, Relationship View</a:t>
            </a:r>
          </a:p>
          <a:p>
            <a:pPr lvl="2"/>
            <a:r>
              <a:rPr lang="en-US"/>
              <a:t>So sánh Query Editor vs Data Model</a:t>
            </a:r>
          </a:p>
          <a:p>
            <a:pPr lvl="2"/>
            <a:r>
              <a:rPr lang="en-US"/>
              <a:t>Cách liên kết các query (Relationship)</a:t>
            </a:r>
          </a:p>
          <a:p>
            <a:pPr lvl="2"/>
            <a:r>
              <a:rPr lang="en-US"/>
              <a:t>Các loại Relationships (Relationship Type)</a:t>
            </a:r>
          </a:p>
          <a:p>
            <a:pPr lvl="2"/>
            <a:r>
              <a:rPr lang="en-US"/>
              <a:t>Cross Filter Direction</a:t>
            </a:r>
          </a:p>
          <a:p>
            <a:pPr lvl="2"/>
            <a:r>
              <a:rPr lang="en-US"/>
              <a:t>Active And Inactive Relationship</a:t>
            </a:r>
          </a:p>
          <a:p>
            <a:pPr lvl="1"/>
            <a:endParaRPr lang="en-US"/>
          </a:p>
          <a:p>
            <a:pPr lvl="1"/>
            <a:r>
              <a:rPr lang="en-US"/>
              <a:t>So sánh 2 ngôn ngữ M-Language và DAX Language</a:t>
            </a:r>
          </a:p>
          <a:p>
            <a:pPr lvl="2"/>
            <a:r>
              <a:rPr lang="en-US"/>
              <a:t>Mô tả đặc điểm từng ngôn ngữ</a:t>
            </a:r>
          </a:p>
          <a:p>
            <a:pPr lvl="2"/>
            <a:r>
              <a:rPr lang="en-US"/>
              <a:t>Áp dụng 2 ngôn ngữ như nào, thời điểm áp dụng</a:t>
            </a:r>
          </a:p>
          <a:p>
            <a:pPr lvl="1"/>
            <a:endParaRPr lang="en-US"/>
          </a:p>
          <a:p>
            <a:pPr lvl="1"/>
            <a:r>
              <a:rPr lang="en-US"/>
              <a:t>Giới thiệu cơ bản về DAX</a:t>
            </a:r>
          </a:p>
          <a:p>
            <a:pPr lvl="1"/>
            <a:endParaRPr lang="en-US"/>
          </a:p>
          <a:p>
            <a:pPr lvl="1"/>
            <a:r>
              <a:rPr lang="en-US"/>
              <a:t>Chia sẻ Best practice về Data Modeling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6189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FC1906-518B-4700-AC4A-A33112D7287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CFBD34-50CD-4329-BC6D-2D96B80FCAC4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168E1C-D69E-4C23-8710-3A29D6990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Power BI Desktop Workflow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40021" y="5106456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1313" y="4150591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777" y="5983905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29577" y="3090852"/>
            <a:ext cx="6106885" cy="20183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5458" y="1168542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5340021" y="1315499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40021" y="3402936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60604" y="2154067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83413" y="4174709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7277" y="326433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3877226" y="5109172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ounded Rectangle 16"/>
          <p:cNvSpPr/>
          <p:nvPr/>
        </p:nvSpPr>
        <p:spPr>
          <a:xfrm>
            <a:off x="4539920" y="2144143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428657" y="195943"/>
            <a:ext cx="10556513" cy="6662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BI Desktop Workflow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276120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0C88EE-5008-4587-AA22-7470BC3669D9}"/>
              </a:ext>
            </a:extLst>
          </p:cNvPr>
          <p:cNvSpPr/>
          <p:nvPr/>
        </p:nvSpPr>
        <p:spPr>
          <a:xfrm>
            <a:off x="-57672" y="10886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04A1B6-92B1-4784-A391-9015BEE00A29}"/>
              </a:ext>
            </a:extLst>
          </p:cNvPr>
          <p:cNvSpPr/>
          <p:nvPr/>
        </p:nvSpPr>
        <p:spPr>
          <a:xfrm>
            <a:off x="505070" y="499535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37BD96-B2DF-4E7D-9E31-740C3E2F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19980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QUERY EDITOR VS DATA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480387" y="542821"/>
            <a:ext cx="6153150" cy="7409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So sánh Query Editor và Data Model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20685" y="1283810"/>
            <a:ext cx="2351314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20684" y="2170995"/>
            <a:ext cx="2351315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Connection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0685" y="3058180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20685" y="3945365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Shaping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0685" y="4832550"/>
            <a:ext cx="2351314" cy="702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Prepare And Structure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8178" y="1283810"/>
            <a:ext cx="2351314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98177" y="2170995"/>
            <a:ext cx="2351315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98178" y="3058180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Calculated Column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98178" y="3945365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98178" y="4832550"/>
            <a:ext cx="2351314" cy="702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Not Equal 16"/>
          <p:cNvSpPr/>
          <p:nvPr/>
        </p:nvSpPr>
        <p:spPr>
          <a:xfrm>
            <a:off x="4898571" y="3058180"/>
            <a:ext cx="1877786" cy="702129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3666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DD1C9B2-EFEC-4D52-8A07-99899759EC21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145613-3DD4-4B05-ADD0-3E98DCB01568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6AA57D-25D9-41C6-931C-F5798EDB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 txBox="1">
            <a:spLocks/>
          </p:cNvSpPr>
          <p:nvPr/>
        </p:nvSpPr>
        <p:spPr>
          <a:xfrm>
            <a:off x="1480387" y="542821"/>
            <a:ext cx="6153150" cy="7409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Relationships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220684" y="1583165"/>
            <a:ext cx="2677887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20685" y="3107167"/>
            <a:ext cx="2677886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Cross Filter Direction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20685" y="4859765"/>
            <a:ext cx="2677886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Active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Propertise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8947" y="1789367"/>
            <a:ext cx="256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Relationship Type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151664" y="1869405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73432" y="3311757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38748" y="5075255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4386" y="3150083"/>
            <a:ext cx="256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Chiều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lọc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dữ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liệu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8812" y="5016977"/>
            <a:ext cx="35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Hiệu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lực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của</a:t>
            </a:r>
            <a:r>
              <a:rPr lang="en-US" sz="2400" b="1" dirty="0">
                <a:solidFill>
                  <a:schemeClr val="accent2"/>
                </a:solidFill>
              </a:rPr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9009078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34ABD-5898-4D79-9E09-8A1DA1C9D04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A2655-88C4-4511-96D9-054265AD07EF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DD3DE-EBFD-47E9-8FF8-C50C916E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190612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One To Many vs Many To One Relationship</a:t>
            </a:r>
          </a:p>
          <a:p>
            <a:pPr lvl="1"/>
            <a:r>
              <a:rPr lang="pt-BR"/>
              <a:t>Query One: Mỗi ID link là duy nhất (Ví dụ ID của Dim_Table)</a:t>
            </a:r>
          </a:p>
          <a:p>
            <a:pPr lvl="1"/>
            <a:r>
              <a:rPr lang="pt-BR"/>
              <a:t>Query Many: Mỗi ID link có nhiều dòng dữ liệu (Ví dụ Foreign Key của Fact_Table)</a:t>
            </a:r>
          </a:p>
          <a:p>
            <a:pPr lvl="1"/>
            <a:r>
              <a:rPr lang="pt-BR"/>
              <a:t>Là loại Relatinoship phổ biến thường dùng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59" y="2087600"/>
            <a:ext cx="5724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085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B37887-46CE-4A5B-BD90-9B10697A74A8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F27AA7-EF80-4D25-AE10-5B935E7E0B38}"/>
              </a:ext>
            </a:extLst>
          </p:cNvPr>
          <p:cNvSpPr/>
          <p:nvPr/>
        </p:nvSpPr>
        <p:spPr>
          <a:xfrm>
            <a:off x="505070" y="4886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30DC2-9303-4D8E-B56F-B49E71697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81226" y="3044766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RELATIONSHIP TYPE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9028" y="190612"/>
            <a:ext cx="10171128" cy="5872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One To One Relationship</a:t>
            </a:r>
          </a:p>
          <a:p>
            <a:pPr lvl="1"/>
            <a:r>
              <a:rPr lang="pt-BR"/>
              <a:t>ID Link ở mỗi Query là duy nhất</a:t>
            </a:r>
          </a:p>
          <a:p>
            <a:pPr lvl="1"/>
            <a:r>
              <a:rPr lang="pt-BR"/>
              <a:t>Ít sử dụng</a:t>
            </a:r>
          </a:p>
          <a:p>
            <a:pPr lvl="1"/>
            <a:endParaRPr lang="pt-B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579742"/>
            <a:ext cx="10621056" cy="45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65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</TotalTime>
  <Words>1363</Words>
  <Application>Microsoft Office PowerPoint</Application>
  <PresentationFormat>Widescreen</PresentationFormat>
  <Paragraphs>311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MS PGothic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216</cp:revision>
  <dcterms:created xsi:type="dcterms:W3CDTF">2020-03-30T13:47:17Z</dcterms:created>
  <dcterms:modified xsi:type="dcterms:W3CDTF">2024-10-22T15:08:15Z</dcterms:modified>
</cp:coreProperties>
</file>