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10" r:id="rId20"/>
    <p:sldId id="411" r:id="rId21"/>
    <p:sldId id="412" r:id="rId22"/>
    <p:sldId id="413" r:id="rId23"/>
    <p:sldId id="414" r:id="rId24"/>
    <p:sldId id="4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505050"/>
    <a:srgbClr val="F3C900"/>
    <a:srgbClr val="20386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27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DC4B-FEA3-4547-9387-CB83F905D7D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550D-C8E8-46BD-98B2-4DF3BEC9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22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4" name="Picture 20" descr="Embedding Power BI in your website | Lucid Insight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902586"/>
            <a:ext cx="6972300" cy="3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918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3" y="-12889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9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59746" y="3095259"/>
            <a:ext cx="6106679" cy="914848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rgbClr val="505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9pPr>
          </a:lstStyle>
          <a:p>
            <a:pPr lvl="0"/>
            <a:r>
              <a:rPr dirty="0"/>
              <a:t>Click to add section title</a:t>
            </a:r>
          </a:p>
          <a:p>
            <a:pPr lvl="1"/>
            <a:r>
              <a:rPr noProof="0" dirty="0"/>
              <a:t>Click to add section subtitle</a:t>
            </a:r>
          </a:p>
        </p:txBody>
      </p:sp>
      <p:sp>
        <p:nvSpPr>
          <p:cNvPr id="20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82800" y="3095260"/>
            <a:ext cx="2422179" cy="1007181"/>
          </a:xfrm>
        </p:spPr>
        <p:txBody>
          <a:bodyPr lIns="0" tIns="72000" rIns="0" bIns="72000">
            <a:normAutofit/>
          </a:bodyPr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kern="0" baseline="0">
                <a:solidFill>
                  <a:srgbClr val="F3C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dirty="0"/>
              <a:t>Section #</a:t>
            </a:r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2809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00" y="919692"/>
            <a:ext cx="4614334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6287" cy="6858000"/>
          </a:xfrm>
          <a:prstGeom prst="rect">
            <a:avLst/>
          </a:prstGeom>
          <a:solidFill>
            <a:srgbClr val="F3C900"/>
          </a:solidFill>
          <a:ln>
            <a:solidFill>
              <a:srgbClr val="F3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C9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543716" y="567891"/>
            <a:ext cx="967450" cy="956804"/>
          </a:xfrm>
          <a:prstGeom prst="ellipse">
            <a:avLst/>
          </a:prstGeom>
          <a:solidFill>
            <a:srgbClr val="919191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700727" y="919692"/>
            <a:ext cx="4979473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" y="6215796"/>
            <a:ext cx="866739" cy="498778"/>
          </a:xfrm>
          <a:prstGeom prst="rect">
            <a:avLst/>
          </a:prstGeom>
        </p:spPr>
      </p:pic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39841" y="755702"/>
            <a:ext cx="439187" cy="528108"/>
          </a:xfrm>
        </p:spPr>
        <p:txBody>
          <a:bodyPr lIns="0" tIns="72000" rIns="0" bIns="72000">
            <a:normAutofit/>
          </a:bodyPr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#</a:t>
            </a:r>
            <a:endParaRPr dirty="0"/>
          </a:p>
        </p:txBody>
      </p:sp>
      <p:sp>
        <p:nvSpPr>
          <p:cNvPr id="16" name="SectionNumber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578045" y="3120070"/>
            <a:ext cx="4152374" cy="617860"/>
          </a:xfrm>
        </p:spPr>
        <p:txBody>
          <a:bodyPr lIns="0" tIns="72000" rIns="0" bIns="72000">
            <a:norm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section title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89594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3010576" y="38649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3561271" y="249785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8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1314" y="3026144"/>
            <a:ext cx="64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505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THANKS FOR LISTENING!!!</a:t>
            </a:r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44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71383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4692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667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10822517" y="493716"/>
            <a:ext cx="556683" cy="420687"/>
            <a:chOff x="-2057400" y="2514600"/>
            <a:chExt cx="1408113" cy="1411288"/>
          </a:xfrm>
        </p:grpSpPr>
        <p:sp>
          <p:nvSpPr>
            <p:cNvPr id="5" name="Oval 4">
              <a:extLst/>
            </p:cNvPr>
            <p:cNvSpPr>
              <a:spLocks noChangeArrowheads="1"/>
            </p:cNvSpPr>
            <p:nvPr userDrawn="1"/>
          </p:nvSpPr>
          <p:spPr bwMode="gray">
            <a:xfrm>
              <a:off x="-2057400" y="2514600"/>
              <a:ext cx="1408113" cy="1411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altLang="en-US" sz="1999" b="0" i="0" u="none" strike="noStrike" kern="120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6" name="Picture 4" descr="Logo Tecapr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5426" y="2819400"/>
              <a:ext cx="11634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F6C9EE76-D78D-334E-8722-BB5027D67A3E}" type="slidenum">
              <a:rPr lang="en-US" altLang="en-US" smtClean="0">
                <a:solidFill>
                  <a:srgbClr val="19426B"/>
                </a:solidFill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483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7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6" r:id="rId3"/>
    <p:sldLayoutId id="2147483659" r:id="rId4"/>
    <p:sldLayoutId id="2147483655" r:id="rId5"/>
    <p:sldLayoutId id="2147483660" r:id="rId6"/>
    <p:sldLayoutId id="2147483657" r:id="rId7"/>
    <p:sldLayoutId id="2147483661" r:id="rId8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0F8C8-8FC6-4D86-849A-4745C609D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93217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606166-DA82-4BE7-9DF1-BD40CC17285F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88697D-D208-46E4-B853-D6C6244C06A9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77DA37-FE6D-4EE1-9C2D-61EF9816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39326" y="919692"/>
            <a:ext cx="5912408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Visualization</a:t>
            </a:r>
          </a:p>
          <a:p>
            <a:pPr lvl="1"/>
            <a:r>
              <a:rPr lang="en-US"/>
              <a:t>Field tab: Add các chiều, measure vào báo cáo, visual</a:t>
            </a:r>
          </a:p>
          <a:p>
            <a:pPr lvl="2"/>
            <a:r>
              <a:rPr lang="en-US"/>
              <a:t>Axis: Kéo chiều phân tích theo trục ngang (Kéo dimension vào)</a:t>
            </a:r>
          </a:p>
          <a:p>
            <a:pPr lvl="2"/>
            <a:r>
              <a:rPr lang="en-US"/>
              <a:t>Legend: Phân tích chi tiết theo chiều nào đó (Kéo dimension vào)</a:t>
            </a:r>
          </a:p>
          <a:p>
            <a:pPr lvl="2"/>
            <a:r>
              <a:rPr lang="en-US"/>
              <a:t>Values: Kéo measure cần phân tích vào</a:t>
            </a:r>
          </a:p>
          <a:p>
            <a:pPr lvl="1"/>
            <a:endParaRPr lang="en-US"/>
          </a:p>
          <a:p>
            <a:pPr lvl="1"/>
            <a:r>
              <a:rPr lang="en-US"/>
              <a:t>Format: Formatting visual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6" y="892092"/>
            <a:ext cx="2324864" cy="510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1800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DB0CCC-96D8-4C96-8AA7-8705B8C84E3D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5C2D95-DE25-4E07-B276-E7FBCBCA14B5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2325B-8EB4-4A60-A90F-0AA9B3DB1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5347" y="923424"/>
            <a:ext cx="5912408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Filters</a:t>
            </a:r>
          </a:p>
          <a:p>
            <a:pPr lvl="1"/>
            <a:r>
              <a:rPr lang="en-US"/>
              <a:t>Filter on this visual: Chỉ filter trên visual hiện tại</a:t>
            </a:r>
          </a:p>
          <a:p>
            <a:pPr lvl="2"/>
            <a:r>
              <a:rPr lang="en-US"/>
              <a:t>Filter theo các cột trong visual</a:t>
            </a:r>
          </a:p>
          <a:p>
            <a:pPr lvl="2"/>
            <a:r>
              <a:rPr lang="en-US"/>
              <a:t>Add data fields here: Add thêm các cột ngoài visual</a:t>
            </a:r>
          </a:p>
          <a:p>
            <a:pPr lvl="1"/>
            <a:r>
              <a:rPr lang="en-US"/>
              <a:t>Filter on this page: Chỉ filter trong page hiện tại</a:t>
            </a:r>
          </a:p>
          <a:p>
            <a:pPr lvl="1"/>
            <a:endParaRPr lang="en-US"/>
          </a:p>
          <a:p>
            <a:pPr lvl="1"/>
            <a:r>
              <a:rPr lang="en-US"/>
              <a:t>Filter on all pages: Filter trên tất cả các page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44" y="971550"/>
            <a:ext cx="2601829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24682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B21FE3-297B-4C72-BB5A-BF9800A13CF5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AD2FB7-CAC0-47DC-A0DA-1FEC3E9423FD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25A562-D678-4F64-B334-3DEE2E557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TOOLTIPS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Tooltips</a:t>
            </a:r>
          </a:p>
          <a:p>
            <a:r>
              <a:rPr lang="en-US"/>
              <a:t>Hiển thị thêm thông tin khi di chuột trong biểu đồ</a:t>
            </a:r>
          </a:p>
          <a:p>
            <a:r>
              <a:rPr lang="en-US"/>
              <a:t>Mặc định các thông tin trong Axis, Legend, Value sẽ được hiển thị</a:t>
            </a:r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41" y="2272214"/>
            <a:ext cx="6432015" cy="38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07" y="2272214"/>
            <a:ext cx="2288507" cy="26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3574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A2720E-EEC9-4F60-8EFF-C5C7D84E2E6C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24B639-C2C3-4EDD-A23B-7AF437B458FE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E448F-E6BE-45E5-AE11-62FA06FD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INTERACTION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336506" y="1409854"/>
            <a:ext cx="267903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Chọn đối tượng trên 1  visual =&gt; Tự động filter trên visual khác</a:t>
            </a:r>
          </a:p>
          <a:p>
            <a:r>
              <a:rPr lang="en-US"/>
              <a:t>Format =&gt; Edit Interaction: Thay đổi hành vi filter, tương tác giữa các visual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556348" y="374260"/>
            <a:ext cx="4979473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Interaction</a:t>
            </a:r>
          </a:p>
          <a:p>
            <a:r>
              <a:rPr lang="en-US"/>
              <a:t>Tương tác, Filter giữa các visual trong Page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r>
              <a:rPr lang="en-US"/>
              <a:t> tượng 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20" y="1409854"/>
            <a:ext cx="7748838" cy="51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74542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1EBBAD-E5A7-41DF-8DC1-A6A6ED3D97BD}"/>
              </a:ext>
            </a:extLst>
          </p:cNvPr>
          <p:cNvSpPr/>
          <p:nvPr/>
        </p:nvSpPr>
        <p:spPr>
          <a:xfrm>
            <a:off x="-57672" y="10886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22914C-2262-4CE7-86B3-1D8C5FAB2928}"/>
              </a:ext>
            </a:extLst>
          </p:cNvPr>
          <p:cNvSpPr/>
          <p:nvPr/>
        </p:nvSpPr>
        <p:spPr>
          <a:xfrm>
            <a:off x="492056" y="502685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674571-CF50-479D-942A-425FE8B7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19980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INTERACTION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336506" y="1409854"/>
            <a:ext cx="267903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None: Không filter khi chọn đối tượng trên visual khác</a:t>
            </a:r>
          </a:p>
          <a:p>
            <a:r>
              <a:rPr lang="en-US"/>
              <a:t>Filte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556348" y="374260"/>
            <a:ext cx="4979473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Interaction</a:t>
            </a:r>
          </a:p>
          <a:p>
            <a:r>
              <a:rPr lang="en-US"/>
              <a:t>Tương tác, Filter giữa các visual trong Page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24" y="1776915"/>
            <a:ext cx="66579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43337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E1E64B-6E3B-4635-ADFC-0C5E9906BA99}"/>
              </a:ext>
            </a:extLst>
          </p:cNvPr>
          <p:cNvSpPr/>
          <p:nvPr/>
        </p:nvSpPr>
        <p:spPr>
          <a:xfrm>
            <a:off x="-57672" y="10886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C74E1-5ADE-4B1B-B83C-3A3011F20268}"/>
              </a:ext>
            </a:extLst>
          </p:cNvPr>
          <p:cNvSpPr/>
          <p:nvPr/>
        </p:nvSpPr>
        <p:spPr>
          <a:xfrm>
            <a:off x="492056" y="502685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AE7D9C-CB07-493B-9ABD-32B9A543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19980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INTERACTION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36506" y="1409854"/>
            <a:ext cx="267903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None: Không filter khi chọn đối tượng trên visual khác</a:t>
            </a:r>
          </a:p>
          <a:p>
            <a:r>
              <a:rPr lang="en-US"/>
              <a:t>Filter</a:t>
            </a:r>
          </a:p>
          <a:p>
            <a:r>
              <a:rPr lang="en-US"/>
              <a:t>Highlight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6348" y="374260"/>
            <a:ext cx="4979473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Interaction</a:t>
            </a:r>
          </a:p>
          <a:p>
            <a:r>
              <a:rPr lang="en-US"/>
              <a:t>Tương tác, Filter giữa các visual trong Page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17" y="2026820"/>
            <a:ext cx="806241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31641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4E0156-5100-41C8-BB94-62E5FAFDC4CF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CC9FD-70D0-4F2D-902A-74045272990B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50C15C-26E3-401D-B6B9-5D74C9F2F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INTERACTION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36506" y="1409854"/>
            <a:ext cx="267903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None: Không filter khi chọn đối tượng trên visual khác</a:t>
            </a:r>
          </a:p>
          <a:p>
            <a:r>
              <a:rPr lang="en-US"/>
              <a:t>Filter</a:t>
            </a:r>
          </a:p>
          <a:p>
            <a:r>
              <a:rPr lang="en-US"/>
              <a:t>Highlight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56348" y="374260"/>
            <a:ext cx="4979473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Interaction</a:t>
            </a:r>
          </a:p>
          <a:p>
            <a:r>
              <a:rPr lang="en-US"/>
              <a:t>Tương tác, Filter giữa các visual trong Page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15" y="1899736"/>
            <a:ext cx="8054890" cy="430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22711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CDC071-1263-4F0E-BDBA-7A359C82341A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C5B079-AA4B-42FA-BD7F-EF9F306CAA41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CA017-8A74-47B0-8B44-944DA8690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Hierarchy, Dimension Hiearachy</a:t>
            </a:r>
          </a:p>
          <a:p>
            <a:r>
              <a:rPr lang="en-US"/>
              <a:t>Hierarchy level</a:t>
            </a:r>
          </a:p>
          <a:p>
            <a:r>
              <a:rPr lang="en-US"/>
              <a:t>Drill up, drill down: Phân tích tổng hợp, chi tiết</a:t>
            </a:r>
          </a:p>
          <a:p>
            <a:r>
              <a:rPr lang="en-US"/>
              <a:t>Tạo Hierarchy trong Dimension table</a:t>
            </a:r>
          </a:p>
          <a:p>
            <a:pPr lvl="1"/>
            <a:r>
              <a:rPr lang="en-US"/>
              <a:t>Chuột phải vào column level cao nhất (Ví dụ Region_Name) =&gt; New hierarchy</a:t>
            </a:r>
          </a:p>
          <a:p>
            <a:pPr lvl="1"/>
            <a:r>
              <a:rPr lang="en-US"/>
              <a:t>Kéo các column level còn lại vào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Hierarchy đã tạo</a:t>
            </a:r>
          </a:p>
          <a:p>
            <a:endParaRPr lang="en-US"/>
          </a:p>
          <a:p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574" y="2573755"/>
            <a:ext cx="29051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67042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7D5C8F-5DC7-47F0-B107-E37F723430CF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7D5CD0-69E4-4970-B66A-53E90ECEDAB3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90817-A090-4CBE-8281-F25EA4F4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Hierarchy, Dimension Hiearachy</a:t>
            </a:r>
          </a:p>
          <a:p>
            <a:r>
              <a:rPr lang="en-US"/>
              <a:t>Go to next level in hierarchy: Trỏ tới level chi tiết tiếp theo</a:t>
            </a:r>
          </a:p>
          <a:p>
            <a:r>
              <a:rPr lang="en-US"/>
              <a:t>Expand all down one…: Trỏ tới level thấp nhất</a:t>
            </a:r>
          </a:p>
          <a:p>
            <a:r>
              <a:rPr lang="en-US"/>
              <a:t>Drill up: Trỏ tới level cao hơn </a:t>
            </a:r>
          </a:p>
          <a:p>
            <a:r>
              <a:rPr lang="en-US"/>
              <a:t>Turn on Drill Mode</a:t>
            </a:r>
          </a:p>
          <a:p>
            <a:endParaRPr lang="en-US"/>
          </a:p>
          <a:p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92" y="3187366"/>
            <a:ext cx="100869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89292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2D1D00-EE53-480B-B015-E9DA2B9BDCED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861A88-9892-4924-A340-C102E8F99018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0A022A-25E1-4956-A85F-C085B972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82634" y="141466"/>
            <a:ext cx="10622783" cy="64062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Hierarchy, Dimension Hiearachy</a:t>
            </a:r>
          </a:p>
          <a:p>
            <a:r>
              <a:rPr lang="en-US"/>
              <a:t>Go to next level in hierarchy: Trỏ tới level chi tiết tiếp theo</a:t>
            </a:r>
          </a:p>
          <a:p>
            <a:r>
              <a:rPr lang="en-US"/>
              <a:t>Expand all down one…: Trỏ tới level thấp nhất</a:t>
            </a:r>
          </a:p>
          <a:p>
            <a:r>
              <a:rPr lang="en-US"/>
              <a:t>Drill up: Trỏ tới level cao hơn </a:t>
            </a:r>
          </a:p>
          <a:p>
            <a:r>
              <a:rPr lang="en-US"/>
              <a:t>Turn on Drill Mode</a:t>
            </a:r>
          </a:p>
          <a:p>
            <a:endParaRPr lang="en-US"/>
          </a:p>
          <a:p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96" y="2650209"/>
            <a:ext cx="6045009" cy="407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72580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335427"/>
            <a:ext cx="7388225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FEDDD96-07F2-4314-A870-56509F571F5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1426324" y="2114736"/>
            <a:ext cx="4823157" cy="476919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accent6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vi-VN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12B0BAA9-EC39-463C-8DB4-3FEA1CD2B4E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001141" y="2538085"/>
            <a:ext cx="4031200" cy="392804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10800000" scaled="1"/>
            <a:tileRect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gray">
          <a:xfrm>
            <a:off x="4271312" y="3255958"/>
            <a:ext cx="6789850" cy="52160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BẢN VỀ VISUAL. VISUAL CONCEPTS </a:t>
            </a: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gray">
          <a:xfrm>
            <a:off x="3746726" y="1911519"/>
            <a:ext cx="7314435" cy="51262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ÔN TẬP KIẾN THỨC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2686978" y="1957357"/>
            <a:ext cx="491464" cy="457081"/>
            <a:chOff x="2078" y="1680"/>
            <a:chExt cx="1615" cy="1615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2B7A69DF-9650-428D-9E20-909047844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2058"/>
              <a:ext cx="853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gray">
            <a:xfrm>
              <a:off x="2254" y="2056"/>
              <a:ext cx="853" cy="7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E3A15BFF-F228-454F-9690-A7AC071306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0" y="2135"/>
              <a:ext cx="1091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gray">
            <a:xfrm>
              <a:off x="2337" y="2139"/>
              <a:ext cx="1096" cy="76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3499856" y="3280871"/>
            <a:ext cx="483354" cy="472952"/>
            <a:chOff x="2078" y="1680"/>
            <a:chExt cx="1615" cy="1615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6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68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3143098" y="2543622"/>
            <a:ext cx="500144" cy="472952"/>
            <a:chOff x="2078" y="1680"/>
            <a:chExt cx="1615" cy="1615"/>
          </a:xfrm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1">
              <a:extLst/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39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39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3">
              <a:extLst/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AutoShape 9"/>
          <p:cNvSpPr>
            <a:spLocks noChangeArrowheads="1"/>
          </p:cNvSpPr>
          <p:nvPr/>
        </p:nvSpPr>
        <p:spPr bwMode="gray">
          <a:xfrm>
            <a:off x="3983210" y="2524328"/>
            <a:ext cx="7077952" cy="54119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DAX MEASURE, CALCULATED COLUMN VS MEASURE</a:t>
            </a:r>
          </a:p>
        </p:txBody>
      </p: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3499856" y="4044465"/>
            <a:ext cx="513148" cy="454102"/>
            <a:chOff x="2078" y="1680"/>
            <a:chExt cx="1615" cy="1615"/>
          </a:xfrm>
        </p:grpSpPr>
        <p:sp>
          <p:nvSpPr>
            <p:cNvPr id="31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46"/>
              <a:ext cx="817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gray">
            <a:xfrm>
              <a:off x="2254" y="2045"/>
              <a:ext cx="817" cy="7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27"/>
              <a:ext cx="1088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6" name="Oval 24"/>
            <p:cNvSpPr>
              <a:spLocks noChangeArrowheads="1"/>
            </p:cNvSpPr>
            <p:nvPr/>
          </p:nvSpPr>
          <p:spPr bwMode="gray">
            <a:xfrm>
              <a:off x="2337" y="2128"/>
              <a:ext cx="1096" cy="7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AutoShape 9"/>
          <p:cNvSpPr>
            <a:spLocks noChangeArrowheads="1"/>
          </p:cNvSpPr>
          <p:nvPr/>
        </p:nvSpPr>
        <p:spPr bwMode="gray">
          <a:xfrm>
            <a:off x="4069667" y="3967996"/>
            <a:ext cx="6905038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1 SỐ KỸ THUẬT KHI LÀM VIỆC VS VISUALIZATION</a:t>
            </a:r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3393015" y="4840723"/>
            <a:ext cx="553986" cy="472952"/>
            <a:chOff x="2078" y="1680"/>
            <a:chExt cx="1615" cy="1615"/>
          </a:xfrm>
        </p:grpSpPr>
        <p:sp>
          <p:nvSpPr>
            <p:cNvPr id="39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8">
              <a:extLst>
                <a:ext uri="{FF2B5EF4-FFF2-40B4-BE49-F238E27FC236}">
                  <a16:creationId xmlns:a16="http://schemas.microsoft.com/office/drawing/2014/main" id="{9440862D-20E2-45D7-A093-006522AF5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757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2" name="Oval 29"/>
            <p:cNvSpPr>
              <a:spLocks noChangeArrowheads="1"/>
            </p:cNvSpPr>
            <p:nvPr/>
          </p:nvSpPr>
          <p:spPr bwMode="gray">
            <a:xfrm>
              <a:off x="2254" y="2060"/>
              <a:ext cx="757" cy="7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0">
              <a:extLst>
                <a:ext uri="{FF2B5EF4-FFF2-40B4-BE49-F238E27FC236}">
                  <a16:creationId xmlns:a16="http://schemas.microsoft.com/office/drawing/2014/main" id="{C35C1B84-5BF0-4A8D-9943-70DFFC98E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4" name="Oval 31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AutoShape 9"/>
          <p:cNvSpPr>
            <a:spLocks noChangeArrowheads="1"/>
          </p:cNvSpPr>
          <p:nvPr/>
        </p:nvSpPr>
        <p:spPr bwMode="gray">
          <a:xfrm>
            <a:off x="4025246" y="4785831"/>
            <a:ext cx="7035916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HƯỚNG DẪN THỰC HÀNH, HỎI ĐÁP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B1A632-AE45-481B-8AA1-60B6468EBFE1}"/>
              </a:ext>
            </a:extLst>
          </p:cNvPr>
          <p:cNvSpPr/>
          <p:nvPr/>
        </p:nvSpPr>
        <p:spPr>
          <a:xfrm>
            <a:off x="0" y="-66780"/>
            <a:ext cx="12192000" cy="1144644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852F96-F5CA-4FE7-9EF5-1C0E1D291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7" y="-480392"/>
            <a:ext cx="2812222" cy="19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5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37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9D9B1A-BB56-4CF1-A928-7A0F7DEC7085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FA2D75-19F3-41F3-A718-47C61D623610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EFC2DB-3964-499F-B4CF-75DC469B4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Data Color, Conditional Formatting</a:t>
            </a:r>
          </a:p>
          <a:p>
            <a:r>
              <a:rPr lang="en-US"/>
              <a:t>Formatting =&gt; Data Colors</a:t>
            </a:r>
          </a:p>
          <a:p>
            <a:endParaRPr lang="en-US"/>
          </a:p>
          <a:p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21" y="2055896"/>
            <a:ext cx="8382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05762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F19A3F-D9E3-4DF8-863A-341BA94DC96A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09EF89-7982-4EE0-9E47-C20BFD053F96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540F11-0507-4A22-B69F-EFF9E0C8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Data Color, Conditional Formatting</a:t>
            </a:r>
          </a:p>
          <a:p>
            <a:r>
              <a:rPr lang="en-US"/>
              <a:t>Formatting =&gt; Data Colors</a:t>
            </a:r>
          </a:p>
          <a:p>
            <a:endParaRPr lang="en-US"/>
          </a:p>
          <a:p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21" y="2055896"/>
            <a:ext cx="8382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00623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6D1D99-CADB-4A0F-A45D-91A217BF2E7C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DF837C-BB09-4E6E-80A1-3867EB88DFD7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3F0F65-7524-4C2C-81B5-55D8977C5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Data Color, Conditional Formatting</a:t>
            </a:r>
          </a:p>
          <a:p>
            <a:r>
              <a:rPr lang="en-US"/>
              <a:t>Formatting =&gt; Data Colors =&gt; Conditional Formatting</a:t>
            </a:r>
          </a:p>
          <a:p>
            <a:endParaRPr lang="en-US"/>
          </a:p>
          <a:p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716004"/>
            <a:ext cx="87153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285829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6A6CC-CB57-4FCD-81C9-1633B05EE617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B9CCEA-F4D6-47A2-AAD9-8703D7ED9F4C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CCE65-AC43-41F7-857E-E421F7E5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742277" y="755702"/>
            <a:ext cx="590539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Data Color, Conditional Formatting</a:t>
            </a:r>
          </a:p>
          <a:p>
            <a:r>
              <a:rPr lang="en-US"/>
              <a:t>Formatting =&gt; Data Colors =&gt; Conditional Formatting</a:t>
            </a:r>
          </a:p>
          <a:p>
            <a:endParaRPr lang="en-US"/>
          </a:p>
          <a:p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24" y="2059155"/>
            <a:ext cx="6390523" cy="397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025947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0335" y="3311610"/>
            <a:ext cx="5771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THANKS FOR LISTENING !!!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230996" y="6028391"/>
            <a:ext cx="9937747" cy="449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HOTLINE : 0362919762                    WEBSILE: PANTECH.EDU.VN 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12567-29B2-4C3B-ADD5-05D2BB6331C8}"/>
              </a:ext>
            </a:extLst>
          </p:cNvPr>
          <p:cNvSpPr/>
          <p:nvPr/>
        </p:nvSpPr>
        <p:spPr>
          <a:xfrm>
            <a:off x="0" y="-66780"/>
            <a:ext cx="12192000" cy="1144644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49BDD-EBE7-4581-B29C-027BA2042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7" y="-480392"/>
            <a:ext cx="2812222" cy="19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7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7A3977-07CF-4AA6-A574-0EED217BE2D4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6FD526-F567-481D-97BC-98066BA1031D}"/>
              </a:ext>
            </a:extLst>
          </p:cNvPr>
          <p:cNvSpPr/>
          <p:nvPr/>
        </p:nvSpPr>
        <p:spPr>
          <a:xfrm>
            <a:off x="519481" y="51584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02DCC7-4865-450E-9664-56D1928BC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4"/>
          <p:cNvSpPr txBox="1">
            <a:spLocks/>
          </p:cNvSpPr>
          <p:nvPr/>
        </p:nvSpPr>
        <p:spPr>
          <a:xfrm rot="16200000">
            <a:off x="-1491984" y="316310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ÔN TẬP KIẾN THỨC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15292" y="606803"/>
            <a:ext cx="10171128" cy="5644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Ôn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Calculated column ở DAX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column </a:t>
            </a:r>
            <a:r>
              <a:rPr lang="en-US" dirty="0" err="1"/>
              <a:t>trong</a:t>
            </a:r>
            <a:r>
              <a:rPr lang="en-US" dirty="0"/>
              <a:t> Power Query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Hàm</a:t>
            </a:r>
            <a:r>
              <a:rPr lang="en-US" dirty="0"/>
              <a:t> DAX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 Relationship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column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Relationship </a:t>
            </a:r>
            <a:r>
              <a:rPr lang="en-US" dirty="0" err="1"/>
              <a:t>giữa</a:t>
            </a:r>
            <a:r>
              <a:rPr lang="en-US" dirty="0"/>
              <a:t> 2 table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2671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76BF5B-1A83-4259-84FB-9D8E8E0B53FC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F88563-C370-4D86-A9A7-4B00123CD106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0D102C-EC42-4E2C-9F36-EAF351EC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MỤC TIÊU BUỔI HỌC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Mục tiêu buổi học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/>
          </a:p>
          <a:p>
            <a:pPr lvl="1"/>
            <a:r>
              <a:rPr lang="en-US" b="1"/>
              <a:t>Thực hành 1 số hàm tính toán measure trên DAX</a:t>
            </a:r>
          </a:p>
          <a:p>
            <a:pPr lvl="2"/>
            <a:r>
              <a:rPr lang="en-US"/>
              <a:t>Các hàm Aggregate thông dụng (SUM, AVERAGE..)</a:t>
            </a:r>
          </a:p>
          <a:p>
            <a:pPr lvl="2"/>
            <a:r>
              <a:rPr lang="en-US"/>
              <a:t>Hàm CALCULATE, FILTER</a:t>
            </a:r>
          </a:p>
          <a:p>
            <a:pPr lvl="2"/>
            <a:r>
              <a:rPr lang="en-US"/>
              <a:t>Hàm Time Intelligent Formula (NEXTDAY, NEXTMONTH…)</a:t>
            </a:r>
          </a:p>
          <a:p>
            <a:pPr lvl="1"/>
            <a:endParaRPr lang="en-US"/>
          </a:p>
          <a:p>
            <a:pPr lvl="1"/>
            <a:r>
              <a:rPr lang="en-US" b="1"/>
              <a:t>Làm quen với Report View, Visual</a:t>
            </a:r>
          </a:p>
          <a:p>
            <a:pPr lvl="2"/>
            <a:r>
              <a:rPr lang="en-US"/>
              <a:t>Các khái niệm, UI</a:t>
            </a:r>
          </a:p>
          <a:p>
            <a:pPr lvl="2"/>
            <a:r>
              <a:rPr lang="en-US"/>
              <a:t>Tooltips, Interaction</a:t>
            </a:r>
          </a:p>
          <a:p>
            <a:pPr lvl="2"/>
            <a:r>
              <a:rPr lang="en-US"/>
              <a:t>Formatting Conditional</a:t>
            </a:r>
          </a:p>
          <a:p>
            <a:pPr lvl="2"/>
            <a:r>
              <a:rPr lang="en-US"/>
              <a:t>Filter Type</a:t>
            </a:r>
          </a:p>
          <a:p>
            <a:pPr lvl="2"/>
            <a:r>
              <a:rPr lang="en-US"/>
              <a:t>Data color</a:t>
            </a:r>
          </a:p>
          <a:p>
            <a:pPr lvl="2"/>
            <a:r>
              <a:rPr lang="en-US"/>
              <a:t>Chart Formatting</a:t>
            </a:r>
          </a:p>
          <a:p>
            <a:pPr lvl="2"/>
            <a:r>
              <a:rPr lang="en-US"/>
              <a:t>…….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3819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53A724-FC0B-4E62-9ADB-787994A45B09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2D14A7-E56C-4661-89ED-61D484B09748}"/>
              </a:ext>
            </a:extLst>
          </p:cNvPr>
          <p:cNvSpPr/>
          <p:nvPr/>
        </p:nvSpPr>
        <p:spPr>
          <a:xfrm>
            <a:off x="49407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4B49DB-CF4A-47F2-BEC3-AC5C17A7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CƠ BẢN VỀ DAX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3186" y="245393"/>
            <a:ext cx="8908089" cy="502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1 SỐ HÀM DAX CƠ BẢN- MEASURE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E33DE9-3243-4732-A6F7-CA77629F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720746"/>
            <a:ext cx="4352925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E265B3-69B3-413F-80AE-F3D42586E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2395046"/>
            <a:ext cx="8515350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21354-9E7F-4C0D-BB4D-DBBA4F66C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3040762"/>
            <a:ext cx="8896350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17E21F-EA41-4AE0-83D5-C9FEB453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25" y="3724511"/>
            <a:ext cx="8362950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D49E78-A678-4A51-A338-699410FBD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325" y="4413666"/>
            <a:ext cx="9534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385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A51C85A-B5AA-41ED-BBC4-AB59906C18BA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8AEE9A-A7C7-4414-8CD9-AA13A7398DAB}"/>
              </a:ext>
            </a:extLst>
          </p:cNvPr>
          <p:cNvSpPr/>
          <p:nvPr/>
        </p:nvSpPr>
        <p:spPr>
          <a:xfrm>
            <a:off x="50717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77F7F8-65C3-4047-98E7-4ED188EA9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Power BI Desktop Workflow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1428657" y="195943"/>
            <a:ext cx="10556513" cy="6662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Power BI Desktop Workflow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 dirty="0"/>
          </a:p>
        </p:txBody>
      </p:sp>
      <p:sp>
        <p:nvSpPr>
          <p:cNvPr id="9" name="Rounded Rectangle 8"/>
          <p:cNvSpPr/>
          <p:nvPr/>
        </p:nvSpPr>
        <p:spPr>
          <a:xfrm>
            <a:off x="3084713" y="4528455"/>
            <a:ext cx="6106885" cy="201832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6667" y="58782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ounded Rectangle 10"/>
          <p:cNvSpPr/>
          <p:nvPr/>
        </p:nvSpPr>
        <p:spPr>
          <a:xfrm>
            <a:off x="4931230" y="734782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31230" y="2822219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31230" y="4568770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51813" y="1573350"/>
            <a:ext cx="1830233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74622" y="3593992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View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22522" y="3612905"/>
            <a:ext cx="2498272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Relationship View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620986" y="5446219"/>
            <a:ext cx="3314699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Report 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8486" y="2683618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3468435" y="452845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ounded Rectangle 19"/>
          <p:cNvSpPr/>
          <p:nvPr/>
        </p:nvSpPr>
        <p:spPr>
          <a:xfrm>
            <a:off x="4131129" y="1563426"/>
            <a:ext cx="2032908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Connector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5959929" y="2336653"/>
            <a:ext cx="391884" cy="346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088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BCEB50-B70D-4B3C-ACEE-C31D383E735F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45DBD7-5EFF-4B0E-9027-EA03052A9AFA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BBF40-DC29-4766-95ED-E16F14BD9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Report View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482635" y="570835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Report View</a:t>
            </a:r>
          </a:p>
          <a:p>
            <a:pPr lvl="1"/>
            <a:r>
              <a:rPr lang="en-US"/>
              <a:t>Ribbon Taskbar: Thanh công cụ chứa các tab chức năng</a:t>
            </a:r>
          </a:p>
          <a:p>
            <a:pPr lvl="2"/>
            <a:r>
              <a:rPr lang="en-US"/>
              <a:t>Home</a:t>
            </a:r>
          </a:p>
          <a:p>
            <a:pPr lvl="2"/>
            <a:r>
              <a:rPr lang="en-US"/>
              <a:t>Insert</a:t>
            </a:r>
          </a:p>
          <a:p>
            <a:pPr lvl="2"/>
            <a:r>
              <a:rPr lang="en-US"/>
              <a:t>Modeling</a:t>
            </a:r>
          </a:p>
          <a:p>
            <a:pPr lvl="2"/>
            <a:r>
              <a:rPr lang="en-US"/>
              <a:t>View</a:t>
            </a:r>
          </a:p>
          <a:p>
            <a:pPr lvl="2"/>
            <a:r>
              <a:rPr lang="en-US"/>
              <a:t>Format</a:t>
            </a:r>
          </a:p>
          <a:p>
            <a:pPr lvl="2"/>
            <a:r>
              <a:rPr lang="en-US"/>
              <a:t>Data Drill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52" y="3465599"/>
            <a:ext cx="9621164" cy="266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5204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163E07-A5D4-4AC4-A195-92C509BB8421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92A9C3-1E57-4157-AB4E-266B47CA5430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B8FDE7-53CB-453E-A639-244D652F5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Report View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2635" y="248107"/>
            <a:ext cx="10171128" cy="59769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Report View</a:t>
            </a:r>
          </a:p>
          <a:p>
            <a:pPr lvl="1"/>
            <a:r>
              <a:rPr lang="en-US"/>
              <a:t>Main : Khu vực design báo cáo, visual</a:t>
            </a:r>
          </a:p>
          <a:p>
            <a:pPr lvl="2"/>
            <a:r>
              <a:rPr lang="en-US"/>
              <a:t>Mỗi Page chứa nhiều visual item</a:t>
            </a:r>
          </a:p>
          <a:p>
            <a:pPr lvl="2"/>
            <a:r>
              <a:rPr lang="en-US"/>
              <a:t>Có thể nhiều page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68" y="1952803"/>
            <a:ext cx="7466848" cy="490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30250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949017-809D-419C-941C-4B203F663B14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2E7022-6032-4445-BA89-9DBE92B232FC}"/>
              </a:ext>
            </a:extLst>
          </p:cNvPr>
          <p:cNvSpPr/>
          <p:nvPr/>
        </p:nvSpPr>
        <p:spPr>
          <a:xfrm>
            <a:off x="492056" y="491799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6F0C80-703F-4664-A363-E1C599F86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Report View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71" y="997077"/>
            <a:ext cx="53530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137400" y="919692"/>
            <a:ext cx="4614334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Report View</a:t>
            </a:r>
          </a:p>
          <a:p>
            <a:pPr lvl="1"/>
            <a:r>
              <a:rPr lang="en-US"/>
              <a:t>Filter panel: Lọc dữ liệu báo cáo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 </a:t>
            </a:r>
          </a:p>
          <a:p>
            <a:pPr lvl="1"/>
            <a:r>
              <a:rPr lang="en-US"/>
              <a:t>Visualizations: Chứa các loại visual, table, chart….</a:t>
            </a:r>
          </a:p>
          <a:p>
            <a:pPr lvl="1"/>
            <a:endParaRPr lang="en-US"/>
          </a:p>
          <a:p>
            <a:pPr lvl="1"/>
            <a:r>
              <a:rPr lang="en-US"/>
              <a:t>Fields: Danh mục các Dim, Fact, chiều chỉ tiêu để kéo vào báo cáo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8262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10130</TotalTime>
  <Words>757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MS PGothic</vt:lpstr>
      <vt:lpstr>MS PGothic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Administrator</cp:lastModifiedBy>
  <cp:revision>237</cp:revision>
  <dcterms:created xsi:type="dcterms:W3CDTF">2020-03-30T13:47:17Z</dcterms:created>
  <dcterms:modified xsi:type="dcterms:W3CDTF">2024-10-22T15:16:37Z</dcterms:modified>
</cp:coreProperties>
</file>