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04" r:id="rId2"/>
    <p:sldId id="405" r:id="rId3"/>
    <p:sldId id="406" r:id="rId4"/>
    <p:sldId id="407" r:id="rId5"/>
    <p:sldId id="408"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191"/>
    <a:srgbClr val="505050"/>
    <a:srgbClr val="F3C900"/>
    <a:srgbClr val="20386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727" autoAdjust="0"/>
  </p:normalViewPr>
  <p:slideViewPr>
    <p:cSldViewPr snapToGrid="0">
      <p:cViewPr varScale="1">
        <p:scale>
          <a:sx n="70" d="100"/>
          <a:sy n="70" d="100"/>
        </p:scale>
        <p:origin x="116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1DC4B-FEA3-4547-9387-CB83F905D7D0}"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550D-C8E8-46BD-98B2-4DF3BEC9A0D6}" type="slidenum">
              <a:rPr lang="en-US" smtClean="0"/>
              <a:t>‹#›</a:t>
            </a:fld>
            <a:endParaRPr lang="en-US"/>
          </a:p>
        </p:txBody>
      </p:sp>
    </p:spTree>
    <p:extLst>
      <p:ext uri="{BB962C8B-B14F-4D97-AF65-F5344CB8AC3E}">
        <p14:creationId xmlns:p14="http://schemas.microsoft.com/office/powerpoint/2010/main" val="16112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3823066" y="-17245"/>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3003677" y="6835"/>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30623" y="6400800"/>
            <a:ext cx="8364586" cy="46227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28895" y="233063"/>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22" name="SectionNumber"/>
          <p:cNvSpPr>
            <a:spLocks noGrp="1"/>
          </p:cNvSpPr>
          <p:nvPr>
            <p:ph type="body" sz="quarter" idx="12" hasCustomPrompt="1"/>
          </p:nvPr>
        </p:nvSpPr>
        <p:spPr bwMode="gray">
          <a:xfrm>
            <a:off x="3830623" y="6445588"/>
            <a:ext cx="2925777" cy="449702"/>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
        <p:nvSpPr>
          <p:cNvPr id="29" name="TextBox 28"/>
          <p:cNvSpPr txBox="1"/>
          <p:nvPr userDrawn="1"/>
        </p:nvSpPr>
        <p:spPr>
          <a:xfrm>
            <a:off x="5293511" y="2751632"/>
            <a:ext cx="4880392" cy="1156225"/>
          </a:xfrm>
          <a:prstGeom prst="rect">
            <a:avLst/>
          </a:prstGeom>
          <a:noFill/>
        </p:spPr>
        <p:txBody>
          <a:bodyPr wrap="square" rtlCol="0">
            <a:spAutoFit/>
          </a:bodyPr>
          <a:lstStyle/>
          <a:p>
            <a:endParaRPr lang="en-US" dirty="0"/>
          </a:p>
        </p:txBody>
      </p:sp>
      <p:pic>
        <p:nvPicPr>
          <p:cNvPr id="1044" name="Picture 20" descr="Embedding Power BI in your website | Lucid Insight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257" y="1902586"/>
            <a:ext cx="6972300" cy="3564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19184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userDrawn="1"/>
        </p:nvSpPr>
        <p:spPr>
          <a:xfrm>
            <a:off x="3823063" y="-12889"/>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26" name="Isosceles Triangle 25"/>
          <p:cNvSpPr/>
          <p:nvPr userDrawn="1"/>
        </p:nvSpPr>
        <p:spPr>
          <a:xfrm rot="5400000">
            <a:off x="3003677" y="6835"/>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0" name="Isosceles Triangle 9"/>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Isosceles Triangle 12"/>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TextBox 15"/>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19" name="SectionTitle"/>
          <p:cNvSpPr>
            <a:spLocks noGrp="1"/>
          </p:cNvSpPr>
          <p:nvPr>
            <p:ph type="body" sz="quarter" idx="11" hasCustomPrompt="1"/>
          </p:nvPr>
        </p:nvSpPr>
        <p:spPr bwMode="gray">
          <a:xfrm>
            <a:off x="4659746" y="3095259"/>
            <a:ext cx="6106679" cy="914848"/>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500" kern="0" baseline="0" dirty="0" smtClean="0">
                <a:solidFill>
                  <a:srgbClr val="505050"/>
                </a:solidFill>
                <a:latin typeface="Arial" panose="020B0604020202020204" pitchFamily="34" charset="0"/>
                <a:ea typeface="+mj-ea"/>
                <a:cs typeface="Arial" panose="020B0604020202020204" pitchFamily="34" charset="0"/>
              </a:defRPr>
            </a:lvl1pPr>
            <a:lvl2pPr marL="0" indent="0" algn="l">
              <a:lnSpc>
                <a:spcPct val="100000"/>
              </a:lnSpc>
              <a:spcBef>
                <a:spcPts val="0"/>
              </a:spcBef>
              <a:spcAft>
                <a:spcPts val="0"/>
              </a:spcAft>
              <a:buFont typeface="Arial" panose="020B0604020202020204" pitchFamily="34" charset="0"/>
              <a:buChar char="​"/>
              <a:defRPr sz="2500" kern="0" baseline="0" dirty="0" smtClean="0">
                <a:solidFill>
                  <a:schemeClr val="bg2">
                    <a:lumMod val="75000"/>
                  </a:schemeClr>
                </a:solidFill>
                <a:latin typeface="Arial" panose="020B0604020202020204" pitchFamily="34" charset="0"/>
                <a:ea typeface="+mj-ea"/>
                <a:cs typeface="Arial" panose="020B0604020202020204" pitchFamily="34" charset="0"/>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20" name="SectionNumber"/>
          <p:cNvSpPr>
            <a:spLocks noGrp="1"/>
          </p:cNvSpPr>
          <p:nvPr>
            <p:ph type="body" sz="quarter" idx="12" hasCustomPrompt="1"/>
          </p:nvPr>
        </p:nvSpPr>
        <p:spPr bwMode="gray">
          <a:xfrm>
            <a:off x="2082800" y="3095260"/>
            <a:ext cx="2422179" cy="1007181"/>
          </a:xfrm>
        </p:spPr>
        <p:txBody>
          <a:bodyPr lIns="0" tIns="72000" rIns="0" bIns="72000">
            <a:normAutofit/>
          </a:bodyPr>
          <a:lstStyle>
            <a:lvl1pPr marL="0" indent="0" algn="r" fontAlgn="base">
              <a:lnSpc>
                <a:spcPct val="100000"/>
              </a:lnSpc>
              <a:spcBef>
                <a:spcPct val="0"/>
              </a:spcBef>
              <a:spcAft>
                <a:spcPct val="0"/>
              </a:spcAft>
              <a:buNone/>
              <a:defRPr sz="2500" kern="0" baseline="0">
                <a:solidFill>
                  <a:srgbClr val="F3C900"/>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
        <p:nvSpPr>
          <p:cNvPr id="24" name="Isosceles Triangle 23"/>
          <p:cNvSpPr/>
          <p:nvPr userDrawn="1"/>
        </p:nvSpPr>
        <p:spPr>
          <a:xfrm rot="5400000">
            <a:off x="3528895" y="233063"/>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Isosceles Triangle 24"/>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872809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400" y="919692"/>
            <a:ext cx="4614334"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0"/>
            <a:ext cx="996287" cy="6858000"/>
          </a:xfrm>
          <a:prstGeom prst="rect">
            <a:avLst/>
          </a:prstGeom>
          <a:solidFill>
            <a:srgbClr val="F3C900"/>
          </a:solidFill>
          <a:ln>
            <a:solidFill>
              <a:srgbClr val="F3C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3C900"/>
              </a:solidFill>
            </a:endParaRPr>
          </a:p>
        </p:txBody>
      </p:sp>
      <p:sp>
        <p:nvSpPr>
          <p:cNvPr id="9" name="Oval 8"/>
          <p:cNvSpPr/>
          <p:nvPr userDrawn="1"/>
        </p:nvSpPr>
        <p:spPr>
          <a:xfrm>
            <a:off x="543716" y="567891"/>
            <a:ext cx="967450" cy="956804"/>
          </a:xfrm>
          <a:prstGeom prst="ellipse">
            <a:avLst/>
          </a:prstGeom>
          <a:solidFill>
            <a:srgbClr val="919191"/>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latin typeface="Arial" panose="020B0604020202020204" pitchFamily="34" charset="0"/>
              <a:ea typeface="Cambria" panose="02040503050406030204" pitchFamily="18" charset="0"/>
              <a:cs typeface="Arial" panose="020B0604020202020204" pitchFamily="34" charset="0"/>
            </a:endParaRPr>
          </a:p>
        </p:txBody>
      </p:sp>
      <p:sp>
        <p:nvSpPr>
          <p:cNvPr id="10" name="Content Placeholder 2"/>
          <p:cNvSpPr>
            <a:spLocks noGrp="1"/>
          </p:cNvSpPr>
          <p:nvPr>
            <p:ph idx="10"/>
          </p:nvPr>
        </p:nvSpPr>
        <p:spPr>
          <a:xfrm>
            <a:off x="1700727" y="919692"/>
            <a:ext cx="4979473"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3" y="6215796"/>
            <a:ext cx="866739" cy="498778"/>
          </a:xfrm>
          <a:prstGeom prst="rect">
            <a:avLst/>
          </a:prstGeom>
        </p:spPr>
      </p:pic>
      <p:sp>
        <p:nvSpPr>
          <p:cNvPr id="15" name="SectionNumber"/>
          <p:cNvSpPr>
            <a:spLocks noGrp="1"/>
          </p:cNvSpPr>
          <p:nvPr>
            <p:ph type="body" sz="quarter" idx="12" hasCustomPrompt="1"/>
          </p:nvPr>
        </p:nvSpPr>
        <p:spPr bwMode="gray">
          <a:xfrm>
            <a:off x="839841" y="755702"/>
            <a:ext cx="439187" cy="528108"/>
          </a:xfrm>
        </p:spPr>
        <p:txBody>
          <a:bodyPr lIns="0" tIns="72000" rIns="0" bIns="72000">
            <a:normAutofit/>
          </a:bodyPr>
          <a:lstStyle>
            <a:lvl1pPr marL="0" indent="0" algn="ctr" fontAlgn="base">
              <a:lnSpc>
                <a:spcPct val="100000"/>
              </a:lnSpc>
              <a:spcBef>
                <a:spcPct val="0"/>
              </a:spcBef>
              <a:spcAft>
                <a:spcPct val="0"/>
              </a:spcAft>
              <a:buNone/>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a:t>
            </a:r>
            <a:endParaRPr dirty="0"/>
          </a:p>
        </p:txBody>
      </p:sp>
      <p:sp>
        <p:nvSpPr>
          <p:cNvPr id="16" name="SectionNumber"/>
          <p:cNvSpPr>
            <a:spLocks noGrp="1"/>
          </p:cNvSpPr>
          <p:nvPr>
            <p:ph type="body" sz="quarter" idx="13" hasCustomPrompt="1"/>
          </p:nvPr>
        </p:nvSpPr>
        <p:spPr bwMode="gray">
          <a:xfrm rot="16200000">
            <a:off x="-1578045" y="3120070"/>
            <a:ext cx="4152374" cy="617860"/>
          </a:xfrm>
        </p:spPr>
        <p:txBody>
          <a:bodyPr lIns="0" tIns="72000" rIns="0" bIns="72000">
            <a:normAutofit/>
          </a:bodyPr>
          <a:lstStyle>
            <a:lvl1pPr marL="0" marR="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dirty="0"/>
              <a:t>Click to add section title</a:t>
            </a:r>
          </a:p>
          <a:p>
            <a:pPr lvl="0"/>
            <a:endParaRPr dirty="0"/>
          </a:p>
        </p:txBody>
      </p:sp>
    </p:spTree>
    <p:extLst>
      <p:ext uri="{BB962C8B-B14F-4D97-AF65-F5344CB8AC3E}">
        <p14:creationId xmlns:p14="http://schemas.microsoft.com/office/powerpoint/2010/main" val="479895943"/>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3823066" y="-17245"/>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8" name="Isosceles Triangle 7"/>
          <p:cNvSpPr/>
          <p:nvPr userDrawn="1"/>
        </p:nvSpPr>
        <p:spPr>
          <a:xfrm rot="5400000">
            <a:off x="3010576" y="38649"/>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0" name="Isosceles Triangle 9"/>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Rectangle 10"/>
          <p:cNvSpPr/>
          <p:nvPr userDrawn="1"/>
        </p:nvSpPr>
        <p:spPr>
          <a:xfrm>
            <a:off x="3830623" y="6400800"/>
            <a:ext cx="8364586" cy="46227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2" name="Rectangle 11"/>
          <p:cNvSpPr/>
          <p:nvPr userDrawn="1"/>
        </p:nvSpPr>
        <p:spPr>
          <a:xfrm>
            <a:off x="3" y="6405870"/>
            <a:ext cx="3722911" cy="452130"/>
          </a:xfrm>
          <a:prstGeom prst="rect">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3" name="Isosceles Triangle 12"/>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5400000">
            <a:off x="3561271" y="249785"/>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TextBox 16"/>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18" name="SectionNumber"/>
          <p:cNvSpPr>
            <a:spLocks noGrp="1"/>
          </p:cNvSpPr>
          <p:nvPr>
            <p:ph type="body" sz="quarter" idx="12" hasCustomPrompt="1"/>
          </p:nvPr>
        </p:nvSpPr>
        <p:spPr bwMode="gray">
          <a:xfrm>
            <a:off x="3830623" y="6445588"/>
            <a:ext cx="2925777" cy="449702"/>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
        <p:nvSpPr>
          <p:cNvPr id="19" name="TextBox 18"/>
          <p:cNvSpPr txBox="1"/>
          <p:nvPr userDrawn="1"/>
        </p:nvSpPr>
        <p:spPr>
          <a:xfrm>
            <a:off x="5293511" y="2751632"/>
            <a:ext cx="4880392" cy="1156225"/>
          </a:xfrm>
          <a:prstGeom prst="rect">
            <a:avLst/>
          </a:prstGeom>
          <a:noFill/>
        </p:spPr>
        <p:txBody>
          <a:bodyPr wrap="square" rtlCol="0">
            <a:spAutoFit/>
          </a:bodyPr>
          <a:lstStyle/>
          <a:p>
            <a:endParaRPr lang="en-US" dirty="0"/>
          </a:p>
        </p:txBody>
      </p:sp>
      <p:sp>
        <p:nvSpPr>
          <p:cNvPr id="21" name="TextBox 20"/>
          <p:cNvSpPr txBox="1"/>
          <p:nvPr userDrawn="1"/>
        </p:nvSpPr>
        <p:spPr>
          <a:xfrm>
            <a:off x="3001314" y="3026144"/>
            <a:ext cx="6481353" cy="646331"/>
          </a:xfrm>
          <a:prstGeom prst="rect">
            <a:avLst/>
          </a:prstGeom>
          <a:noFill/>
        </p:spPr>
        <p:txBody>
          <a:bodyPr wrap="square" rtlCol="0">
            <a:spAutoFit/>
          </a:bodyPr>
          <a:lstStyle/>
          <a:p>
            <a:r>
              <a:rPr lang="en-US" sz="3600" b="0" dirty="0">
                <a:solidFill>
                  <a:srgbClr val="505050"/>
                </a:solidFill>
                <a:latin typeface="Arial" panose="020B0604020202020204" pitchFamily="34" charset="0"/>
                <a:ea typeface="Cambria" panose="02040503050406030204" pitchFamily="18" charset="0"/>
                <a:cs typeface="Arial" panose="020B0604020202020204" pitchFamily="34" charset="0"/>
              </a:rPr>
              <a:t>THANKS FOR LISTENING!!!</a:t>
            </a:r>
          </a:p>
        </p:txBody>
      </p:sp>
      <p:sp>
        <p:nvSpPr>
          <p:cNvPr id="22" name="Isosceles Triangle 21"/>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1444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713830"/>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1469283"/>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46676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4" name="Group 13"/>
          <p:cNvGrpSpPr>
            <a:grpSpLocks/>
          </p:cNvGrpSpPr>
          <p:nvPr userDrawn="1"/>
        </p:nvGrpSpPr>
        <p:grpSpPr bwMode="auto">
          <a:xfrm>
            <a:off x="10822517" y="493716"/>
            <a:ext cx="556683" cy="420687"/>
            <a:chOff x="-2057400" y="2514600"/>
            <a:chExt cx="1408113" cy="1411288"/>
          </a:xfrm>
        </p:grpSpPr>
        <p:sp>
          <p:nvSpPr>
            <p:cNvPr id="5" name="Oval 4">
              <a:extLst/>
            </p:cNvPr>
            <p:cNvSpPr>
              <a:spLocks noChangeArrowheads="1"/>
            </p:cNvSpPr>
            <p:nvPr userDrawn="1"/>
          </p:nvSpPr>
          <p:spPr bwMode="gray">
            <a:xfrm>
              <a:off x="-2057400" y="2514600"/>
              <a:ext cx="1408113" cy="14112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marR="0" lvl="0" indent="0" algn="l" defTabSz="914126" rtl="0" eaLnBrk="1" fontAlgn="base" latinLnBrk="0" hangingPunct="1">
                <a:lnSpc>
                  <a:spcPct val="100000"/>
                </a:lnSpc>
                <a:spcBef>
                  <a:spcPct val="0"/>
                </a:spcBef>
                <a:spcAft>
                  <a:spcPct val="0"/>
                </a:spcAft>
                <a:buClrTx/>
                <a:buSzTx/>
                <a:buFontTx/>
                <a:buNone/>
                <a:tabLst/>
                <a:defRPr/>
              </a:pPr>
              <a:endParaRPr kumimoji="0" lang="vi-VN" altLang="en-US" sz="1999" b="0" i="0" u="none" strike="noStrike" kern="1200" cap="none" spc="0" normalizeH="0" baseline="0" noProof="0">
                <a:ln>
                  <a:noFill/>
                </a:ln>
                <a:solidFill>
                  <a:srgbClr val="19426B"/>
                </a:solidFill>
                <a:effectLst/>
                <a:uLnTx/>
                <a:uFillTx/>
                <a:latin typeface="Arial" panose="020B0604020202020204" pitchFamily="34" charset="0"/>
                <a:ea typeface="MS PGothic" panose="020B0600070205080204" pitchFamily="34" charset="-128"/>
                <a:cs typeface="+mn-cs"/>
              </a:endParaRPr>
            </a:p>
          </p:txBody>
        </p:sp>
        <p:pic>
          <p:nvPicPr>
            <p:cNvPr id="6" name="Picture 4" descr="Logo Tecapr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25426" y="2819400"/>
              <a:ext cx="116342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Slide Number Placeholder 6">
            <a:extLst/>
          </p:cNvPr>
          <p:cNvSpPr>
            <a:spLocks noGrp="1" noChangeArrowheads="1"/>
          </p:cNvSpPr>
          <p:nvPr>
            <p:ph type="sldNum" sz="quarter" idx="10"/>
          </p:nvPr>
        </p:nvSpPr>
        <p:spPr/>
        <p:txBody>
          <a:bodyPr/>
          <a:lstStyle>
            <a:lvl1pPr>
              <a:defRPr/>
            </a:lvl1pPr>
          </a:lstStyle>
          <a:p>
            <a:pPr defTabSz="914126" fontAlgn="base">
              <a:spcBef>
                <a:spcPct val="0"/>
              </a:spcBef>
              <a:spcAft>
                <a:spcPct val="0"/>
              </a:spcAft>
              <a:defRPr/>
            </a:pPr>
            <a:fld id="{F6C9EE76-D78D-334E-8722-BB5027D67A3E}" type="slidenum">
              <a:rPr lang="en-US" altLang="en-US" smtClean="0">
                <a:solidFill>
                  <a:srgbClr val="19426B"/>
                </a:solidFill>
              </a:rPr>
              <a:pPr defTabSz="914126" fontAlgn="base">
                <a:spcBef>
                  <a:spcPct val="0"/>
                </a:spcBef>
                <a:spcAft>
                  <a:spcPct val="0"/>
                </a:spcAft>
                <a:defRPr/>
              </a:pPr>
              <a:t>‹#›</a:t>
            </a:fld>
            <a:endParaRPr lang="en-US" altLang="en-US">
              <a:solidFill>
                <a:srgbClr val="19426B"/>
              </a:solidFill>
            </a:endParaRPr>
          </a:p>
        </p:txBody>
      </p:sp>
    </p:spTree>
    <p:extLst>
      <p:ext uri="{BB962C8B-B14F-4D97-AF65-F5344CB8AC3E}">
        <p14:creationId xmlns:p14="http://schemas.microsoft.com/office/powerpoint/2010/main" val="25727483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77254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6" r:id="rId3"/>
    <p:sldLayoutId id="2147483659" r:id="rId4"/>
    <p:sldLayoutId id="2147483655" r:id="rId5"/>
    <p:sldLayoutId id="2147483660" r:id="rId6"/>
    <p:sldLayoutId id="2147483657" r:id="rId7"/>
    <p:sldLayoutId id="2147483661" r:id="rId8"/>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298531-4CEC-4DF5-8577-EAB366428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4752222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EB6F46-3802-4C0C-B910-98D80283A5AB}"/>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98E836F5-9B1D-49E6-A616-303AB179A1B7}"/>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396F9AE7-833C-4FAC-B7BB-0D172975D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8</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FORMATTING</a:t>
            </a:r>
          </a:p>
        </p:txBody>
      </p:sp>
      <p:sp>
        <p:nvSpPr>
          <p:cNvPr id="5" name="Content Placeholder 2"/>
          <p:cNvSpPr txBox="1">
            <a:spLocks/>
          </p:cNvSpPr>
          <p:nvPr/>
        </p:nvSpPr>
        <p:spPr>
          <a:xfrm>
            <a:off x="1482635" y="570835"/>
            <a:ext cx="10171128" cy="5976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Data Color, Conditional Formatting</a:t>
            </a:r>
          </a:p>
          <a:p>
            <a:r>
              <a:rPr lang="en-US"/>
              <a:t>Formatting =&gt; Data Colors =&gt; Conditional Formatting</a:t>
            </a:r>
          </a:p>
          <a:p>
            <a:endParaRPr lang="en-US"/>
          </a:p>
          <a:p>
            <a:endParaRPr lang="en-US"/>
          </a:p>
          <a:p>
            <a:pPr lvl="1"/>
            <a:endParaRPr lang="en-US" dirty="0">
              <a:solidFill>
                <a:srgbClr val="FF0000"/>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2" y="1716004"/>
            <a:ext cx="871537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255826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D8555E-504A-4B45-A663-9F3BC7E037F8}"/>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5927004-53DC-4491-824F-B962F55A7204}"/>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FD41400-F45C-44E9-AE0F-5F3D70970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9</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FORMATTING</a:t>
            </a:r>
          </a:p>
        </p:txBody>
      </p:sp>
      <p:sp>
        <p:nvSpPr>
          <p:cNvPr id="5" name="Content Placeholder 2"/>
          <p:cNvSpPr txBox="1">
            <a:spLocks/>
          </p:cNvSpPr>
          <p:nvPr/>
        </p:nvSpPr>
        <p:spPr>
          <a:xfrm>
            <a:off x="1482635" y="570835"/>
            <a:ext cx="10171128" cy="5976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Data Color, Conditional Formatting</a:t>
            </a:r>
          </a:p>
          <a:p>
            <a:r>
              <a:rPr lang="en-US"/>
              <a:t>Formatting =&gt; Data Colors =&gt; Conditional Formatting</a:t>
            </a:r>
          </a:p>
          <a:p>
            <a:endParaRPr lang="en-US"/>
          </a:p>
          <a:p>
            <a:endParaRPr lang="en-US"/>
          </a:p>
          <a:p>
            <a:pPr lvl="1"/>
            <a:endParaRPr lang="en-US" dirty="0">
              <a:solidFill>
                <a:srgbClr val="FF0000"/>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024" y="2059155"/>
            <a:ext cx="6390523" cy="3974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894779"/>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9C3CC1-F214-4A74-9044-C4ED19E1199B}"/>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4117B51-2BEA-4CEF-A834-598A9051D64C}"/>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7BC01AF6-CCA0-4A73-BCCB-97FFE552E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731521" y="755702"/>
            <a:ext cx="547508"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10</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SLICER</a:t>
            </a:r>
          </a:p>
        </p:txBody>
      </p:sp>
      <p:sp>
        <p:nvSpPr>
          <p:cNvPr id="7" name="Content Placeholder 2"/>
          <p:cNvSpPr txBox="1">
            <a:spLocks/>
          </p:cNvSpPr>
          <p:nvPr/>
        </p:nvSpPr>
        <p:spPr>
          <a:xfrm>
            <a:off x="1482635" y="570835"/>
            <a:ext cx="10171128" cy="5976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Using Slicer</a:t>
            </a:r>
          </a:p>
          <a:p>
            <a:r>
              <a:rPr lang="en-US"/>
              <a:t>Sử dụng Slicer để filter dữ liệu các visual </a:t>
            </a:r>
          </a:p>
          <a:p>
            <a:r>
              <a:rPr lang="en-US"/>
              <a:t>Mỗi loại số liệu (Data type), tương ứng hỗ trợ các slicer type khác nhau</a:t>
            </a:r>
          </a:p>
          <a:p>
            <a:pPr lvl="1"/>
            <a:r>
              <a:rPr lang="en-US"/>
              <a:t>Number</a:t>
            </a:r>
          </a:p>
          <a:p>
            <a:pPr lvl="1"/>
            <a:r>
              <a:rPr lang="en-US"/>
              <a:t>Text</a:t>
            </a:r>
          </a:p>
          <a:p>
            <a:pPr lvl="1"/>
            <a:r>
              <a:rPr lang="en-US"/>
              <a:t>Date time</a:t>
            </a:r>
          </a:p>
          <a:p>
            <a:endParaRPr lang="en-US"/>
          </a:p>
          <a:p>
            <a:endParaRPr lang="en-US"/>
          </a:p>
          <a:p>
            <a:endParaRPr lang="en-US"/>
          </a:p>
          <a:p>
            <a:pPr lvl="1"/>
            <a:endParaRPr lang="en-US" dirty="0">
              <a:solidFill>
                <a:srgbClr val="FF0000"/>
              </a:solidFill>
            </a:endParaRPr>
          </a:p>
        </p:txBody>
      </p:sp>
      <p:pic>
        <p:nvPicPr>
          <p:cNvPr id="8" name="Picture 7"/>
          <p:cNvPicPr>
            <a:picLocks noChangeAspect="1"/>
          </p:cNvPicPr>
          <p:nvPr/>
        </p:nvPicPr>
        <p:blipFill>
          <a:blip r:embed="rId3"/>
          <a:stretch>
            <a:fillRect/>
          </a:stretch>
        </p:blipFill>
        <p:spPr>
          <a:xfrm>
            <a:off x="3820446" y="3381567"/>
            <a:ext cx="6821941" cy="3273653"/>
          </a:xfrm>
          <a:prstGeom prst="rect">
            <a:avLst/>
          </a:prstGeom>
        </p:spPr>
      </p:pic>
    </p:spTree>
    <p:extLst>
      <p:ext uri="{BB962C8B-B14F-4D97-AF65-F5344CB8AC3E}">
        <p14:creationId xmlns:p14="http://schemas.microsoft.com/office/powerpoint/2010/main" val="589743271"/>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0F41E6-C39C-46B0-B1EA-E1E6F5C1A9FF}"/>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F9E1120-630C-45DA-9765-36EA810D6F2A}"/>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87943B0-A7F2-4675-AF8A-B7689A447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731521" y="755702"/>
            <a:ext cx="547508"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11</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SLICER</a:t>
            </a:r>
          </a:p>
        </p:txBody>
      </p:sp>
      <p:sp>
        <p:nvSpPr>
          <p:cNvPr id="5" name="Content Placeholder 2"/>
          <p:cNvSpPr txBox="1">
            <a:spLocks/>
          </p:cNvSpPr>
          <p:nvPr/>
        </p:nvSpPr>
        <p:spPr>
          <a:xfrm>
            <a:off x="1482635" y="570835"/>
            <a:ext cx="10171128" cy="5976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Sync Slicer</a:t>
            </a:r>
          </a:p>
          <a:p>
            <a:r>
              <a:rPr lang="en-US"/>
              <a:t>Đồng bộ slicer giữa các visual (1 dạng giống interaction)</a:t>
            </a:r>
          </a:p>
          <a:p>
            <a:r>
              <a:rPr lang="en-US"/>
              <a:t>Có thể sử dụng để tạo Control Slicer Page (Trang điều khiển điều kiện lọc)</a:t>
            </a:r>
          </a:p>
          <a:p>
            <a:endParaRPr lang="en-US"/>
          </a:p>
          <a:p>
            <a:endParaRPr lang="en-US"/>
          </a:p>
          <a:p>
            <a:endParaRPr lang="en-US"/>
          </a:p>
          <a:p>
            <a:pPr lvl="1"/>
            <a:endParaRPr lang="en-US" dirty="0">
              <a:solidFill>
                <a:srgbClr val="FF0000"/>
              </a:solidFill>
            </a:endParaRPr>
          </a:p>
        </p:txBody>
      </p:sp>
      <p:pic>
        <p:nvPicPr>
          <p:cNvPr id="6" name="Picture 5"/>
          <p:cNvPicPr>
            <a:picLocks noChangeAspect="1"/>
          </p:cNvPicPr>
          <p:nvPr/>
        </p:nvPicPr>
        <p:blipFill>
          <a:blip r:embed="rId3"/>
          <a:stretch>
            <a:fillRect/>
          </a:stretch>
        </p:blipFill>
        <p:spPr>
          <a:xfrm>
            <a:off x="2583316" y="2940503"/>
            <a:ext cx="6821941" cy="3273653"/>
          </a:xfrm>
          <a:prstGeom prst="rect">
            <a:avLst/>
          </a:prstGeom>
        </p:spPr>
      </p:pic>
    </p:spTree>
    <p:extLst>
      <p:ext uri="{BB962C8B-B14F-4D97-AF65-F5344CB8AC3E}">
        <p14:creationId xmlns:p14="http://schemas.microsoft.com/office/powerpoint/2010/main" val="108659236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1201AB1-7998-4755-A06B-465AFCDBB663}"/>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BA26AA30-48EA-4779-8A30-73A39CC13874}"/>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A6BA4F7-5DC6-4D7B-ABD7-A5B76DC24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731521" y="755702"/>
            <a:ext cx="547508"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12</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SLICER</a:t>
            </a:r>
          </a:p>
        </p:txBody>
      </p:sp>
      <p:sp>
        <p:nvSpPr>
          <p:cNvPr id="5" name="Content Placeholder 2"/>
          <p:cNvSpPr txBox="1">
            <a:spLocks/>
          </p:cNvSpPr>
          <p:nvPr/>
        </p:nvSpPr>
        <p:spPr>
          <a:xfrm>
            <a:off x="1482635" y="570835"/>
            <a:ext cx="10171128" cy="597692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Trao đổi, chia sẻ</a:t>
            </a:r>
          </a:p>
          <a:p>
            <a:r>
              <a:rPr lang="en-US"/>
              <a:t>Phân tích nghiệp vụ</a:t>
            </a:r>
          </a:p>
          <a:p>
            <a:r>
              <a:rPr lang="en-US"/>
              <a:t>Phân thích kỹ thuật</a:t>
            </a:r>
          </a:p>
          <a:p>
            <a:r>
              <a:rPr lang="en-US"/>
              <a:t>Thiết kế mô hình, </a:t>
            </a:r>
          </a:p>
          <a:p>
            <a:pPr lvl="1"/>
            <a:r>
              <a:rPr lang="en-US"/>
              <a:t>Xác định các Dimension, Fact từ kết quả việc phân tích (kết quả của việc phân tích nghiệp vụ)</a:t>
            </a:r>
          </a:p>
          <a:p>
            <a:pPr lvl="1"/>
            <a:r>
              <a:rPr lang="en-US"/>
              <a:t>Thiết kế mô hình (Xác định tên cột, Data type cột….)</a:t>
            </a:r>
          </a:p>
          <a:p>
            <a:pPr lvl="1"/>
            <a:r>
              <a:rPr lang="en-US"/>
              <a:t>Mapping dữ liệu mô hình (Dựa vào kết quả phân tích kỹ thuật, xác định từng column được định nghĩa, công thức như nào….)</a:t>
            </a:r>
          </a:p>
          <a:p>
            <a:r>
              <a:rPr lang="en-US"/>
              <a:t>Transofrm dữ liệu lên mô hình</a:t>
            </a:r>
          </a:p>
          <a:p>
            <a:pPr lvl="1"/>
            <a:r>
              <a:rPr lang="en-US"/>
              <a:t>Data profiling</a:t>
            </a:r>
          </a:p>
          <a:p>
            <a:pPr lvl="1"/>
            <a:r>
              <a:rPr lang="en-US"/>
              <a:t>Xử lý dữ liệu rác, dư thừa (Data cleaning)</a:t>
            </a:r>
          </a:p>
          <a:p>
            <a:pPr lvl="1"/>
            <a:r>
              <a:rPr lang="en-US"/>
              <a:t>Cấu trúc dữ liệu từ dữ liệu source lên mô hình đã thiết kế (Shaping Data) (Áp dụng các nguyên tắc thiết kế theo chuẩn thiết kế)</a:t>
            </a:r>
          </a:p>
          <a:p>
            <a:pPr lvl="1"/>
            <a:r>
              <a:rPr lang="en-US"/>
              <a:t>Tổ chức query group</a:t>
            </a:r>
          </a:p>
          <a:p>
            <a:r>
              <a:rPr lang="en-US"/>
              <a:t>Visualization</a:t>
            </a:r>
          </a:p>
          <a:p>
            <a:endParaRPr lang="en-US"/>
          </a:p>
          <a:p>
            <a:endParaRPr lang="en-US"/>
          </a:p>
          <a:p>
            <a:endParaRPr lang="en-US"/>
          </a:p>
          <a:p>
            <a:pPr lvl="1"/>
            <a:endParaRPr lang="en-US" dirty="0">
              <a:solidFill>
                <a:srgbClr val="FF0000"/>
              </a:solidFill>
            </a:endParaRPr>
          </a:p>
        </p:txBody>
      </p:sp>
    </p:spTree>
    <p:extLst>
      <p:ext uri="{BB962C8B-B14F-4D97-AF65-F5344CB8AC3E}">
        <p14:creationId xmlns:p14="http://schemas.microsoft.com/office/powerpoint/2010/main" val="94450969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7057AD-234D-4CB1-B283-1461DDACB971}"/>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0822E19-6BBA-4D8D-A2E0-791231FBE9AE}"/>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AE78A7B-6C77-46A9-955B-2ECDC801B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731521" y="755702"/>
            <a:ext cx="547508"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13</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NGUYÊN TẮC THIẾT KẾ</a:t>
            </a:r>
          </a:p>
        </p:txBody>
      </p:sp>
      <p:sp>
        <p:nvSpPr>
          <p:cNvPr id="5" name="Title 1"/>
          <p:cNvSpPr txBox="1">
            <a:spLocks/>
          </p:cNvSpPr>
          <p:nvPr/>
        </p:nvSpPr>
        <p:spPr>
          <a:xfrm>
            <a:off x="1518557"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
        <p:nvSpPr>
          <p:cNvPr id="6" name="Rectangle 5"/>
          <p:cNvSpPr/>
          <p:nvPr/>
        </p:nvSpPr>
        <p:spPr>
          <a:xfrm>
            <a:off x="1518557" y="1029937"/>
            <a:ext cx="10238014" cy="5170646"/>
          </a:xfrm>
          <a:prstGeom prst="rect">
            <a:avLst/>
          </a:prstGeom>
        </p:spPr>
        <p:txBody>
          <a:bodyPr wrap="square">
            <a:spAutoFit/>
          </a:bodyPr>
          <a:lstStyle>
            <a:lvl1pPr marL="358775"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73075" indent="-342900">
              <a:lnSpc>
                <a:spcPct val="150000"/>
              </a:lnSpc>
              <a:buClr>
                <a:srgbClr val="000000"/>
              </a:buClr>
              <a:buFont typeface="Arial" panose="020B0604020202020204" pitchFamily="34" charset="0"/>
              <a:buChar char="•"/>
              <a:defRPr/>
            </a:pPr>
            <a:r>
              <a:rPr lang="en-US" altLang="en-US" sz="2000" b="1" dirty="0">
                <a:solidFill>
                  <a:srgbClr val="000000"/>
                </a:solidFill>
                <a:effectLst>
                  <a:outerShdw blurRad="38100" dist="38100" dir="2700000" algn="tl">
                    <a:srgbClr val="C0C0C0"/>
                  </a:outerShdw>
                </a:effectLst>
                <a:cs typeface="Arial" panose="020B0604020202020204" pitchFamily="34" charset="0"/>
              </a:rPr>
              <a:t>Sử dụng khoá đại diện:</a:t>
            </a:r>
          </a:p>
          <a:p>
            <a:pPr>
              <a:lnSpc>
                <a:spcPct val="150000"/>
              </a:lnSpc>
              <a:defRPr/>
            </a:pPr>
            <a:r>
              <a:rPr lang="en-US" altLang="en-US" sz="2000" dirty="0">
                <a:solidFill>
                  <a:srgbClr val="000000"/>
                </a:solidFill>
                <a:cs typeface="Arial" panose="020B0604020202020204" pitchFamily="34" charset="0"/>
              </a:rPr>
              <a:t>Thông thường, mỗi bảng đều có một khoá chính dùng định danh cho từng dòng của nó. Khoá này có thể tạo bởi 1 hay nhiều cột. Trong dữ liệu nguồn, khoá này là không thống nhất, và có thể mang nhiều kiểu khác nhau, cũng có thể được tạo tự động bởi cơ sở dữ liệu nguồn. Trong kho dữ liệu, khoá này gọi là khoá tự nhiên.</a:t>
            </a:r>
          </a:p>
          <a:p>
            <a:pPr>
              <a:lnSpc>
                <a:spcPct val="150000"/>
              </a:lnSpc>
              <a:defRPr/>
            </a:pPr>
            <a:r>
              <a:rPr lang="en-US" altLang="en-US" sz="2000" dirty="0">
                <a:solidFill>
                  <a:srgbClr val="000000"/>
                </a:solidFill>
                <a:cs typeface="Arial" panose="020B0604020202020204" pitchFamily="34" charset="0"/>
              </a:rPr>
              <a:t>Khoá tự nhiên của dữ liệu nguồn không thể được sử dụng trong một hệ thống chung của kho dữ liệu. Thay vào đó, người ta sử dụng khoá đại diện, với các đặc điểm sau:</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Chỉ bao gồm 1 cột.</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Là số nguyên không âm: Tăng tốc cho việc đánh số chỉ mục và kết bảng</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Tạo bởi gói ETL trong lúc nạp dữ liệu: Thống nhất giữa nhiều nguồn dữ liệu.</a:t>
            </a:r>
          </a:p>
        </p:txBody>
      </p:sp>
    </p:spTree>
    <p:extLst>
      <p:ext uri="{BB962C8B-B14F-4D97-AF65-F5344CB8AC3E}">
        <p14:creationId xmlns:p14="http://schemas.microsoft.com/office/powerpoint/2010/main" val="236219583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3A4DCD-84B0-4F21-AE56-6DBA066BCA65}"/>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AEF7114-FF64-4729-88E7-DC31FFC767A1}"/>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6ED1FA4-3E6E-449D-B74D-D1BDD7365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731521" y="755702"/>
            <a:ext cx="547508"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14</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NGUYÊN TẮC THIẾT KẾ</a:t>
            </a:r>
          </a:p>
        </p:txBody>
      </p:sp>
      <p:sp>
        <p:nvSpPr>
          <p:cNvPr id="7" name="Rectangle 6"/>
          <p:cNvSpPr/>
          <p:nvPr/>
        </p:nvSpPr>
        <p:spPr>
          <a:xfrm>
            <a:off x="1279028" y="1019756"/>
            <a:ext cx="10526529" cy="4662815"/>
          </a:xfrm>
          <a:prstGeom prst="rect">
            <a:avLst/>
          </a:prstGeom>
        </p:spPr>
        <p:txBody>
          <a:bodyPr wrap="square">
            <a:spAutoFit/>
          </a:bodyPr>
          <a:lstStyle>
            <a:lvl1pPr marL="360363"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2">
              <a:lnSpc>
                <a:spcPct val="150000"/>
              </a:lnSpc>
              <a:buClr>
                <a:srgbClr val="000000"/>
              </a:buClr>
              <a:buFont typeface="Arial" panose="020B0604020202020204" pitchFamily="34" charset="0"/>
              <a:buChar char="•"/>
              <a:defRPr/>
            </a:pPr>
            <a:r>
              <a:rPr lang="en-US" altLang="en-US" b="1" dirty="0">
                <a:solidFill>
                  <a:srgbClr val="000000"/>
                </a:solidFill>
                <a:effectLst>
                  <a:outerShdw blurRad="38100" dist="38100" dir="2700000" algn="tl">
                    <a:srgbClr val="C0C0C0"/>
                  </a:outerShdw>
                </a:effectLst>
                <a:cs typeface="Arial" panose="020B0604020202020204" pitchFamily="34" charset="0"/>
              </a:rPr>
              <a:t>Độ mịn và mức tổng hợp</a:t>
            </a:r>
          </a:p>
          <a:p>
            <a:pPr marL="914400" lvl="2" indent="0">
              <a:lnSpc>
                <a:spcPct val="150000"/>
              </a:lnSpc>
              <a:buClr>
                <a:srgbClr val="000000"/>
              </a:buClr>
              <a:defRPr/>
            </a:pPr>
            <a:r>
              <a:rPr lang="en-US" altLang="en-US" dirty="0">
                <a:solidFill>
                  <a:srgbClr val="000000"/>
                </a:solidFill>
                <a:cs typeface="Arial" panose="020B0604020202020204" pitchFamily="34" charset="0"/>
              </a:rPr>
              <a:t>Độ mịn là mức độ chi tiết của dữ liệu. Một dữ kiện được tính theo ngày có độ mịn thấp hơn dữ kiện được tính theo giờ.. Độ mịn của dữ kiện được xác định bằng độ mịn của các chiều liên quan. Tất cả các dòng trong bảng dữ kiện được lưu với độ mịn thấp nhất có thể. Đối với việc lưu dữ liệu ở nhiều độ mịn, quy tắc duy nhất: Lưu với độ mịn thấp nhất có thể. Đối với việc tổng hợp dữ liệu: Tất cả các dữ kiện có nhu cầu truy xuất trong khi truy vấn cần được tính toán sẵn ở mức thấp nhất. Tránh việc phải tính toán lại trong quá trình truy vấn đầu cuối. Chẳng hạn: Truy vấn đầu cuối có mục tiêu phải tính được thời gian truy cập của từng lượt truy cập, trong khi dữ liệu nguồn chỉ lưu thời gian bắt đầu và kết thúc của một truy cập. Như vậy, cần phải tính sẵn thời gian truy cập để lưu vào bảng dữ kiện thay vì lưu thời gian bắt đầu và kết thúc riêng!</a:t>
            </a:r>
          </a:p>
        </p:txBody>
      </p:sp>
      <p:sp>
        <p:nvSpPr>
          <p:cNvPr id="8" name="Title 1"/>
          <p:cNvSpPr txBox="1">
            <a:spLocks/>
          </p:cNvSpPr>
          <p:nvPr/>
        </p:nvSpPr>
        <p:spPr>
          <a:xfrm>
            <a:off x="1436915"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533874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64A339-8F73-4C96-A56D-50DDC01AA495}"/>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11CC7C8-A98A-4395-9F3F-B6C312BA39A3}"/>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4937AC30-DC40-40C8-B54B-F131A41DF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731521" y="755702"/>
            <a:ext cx="547508"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15</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NGUYÊN TẮC THIẾT KẾ</a:t>
            </a:r>
          </a:p>
        </p:txBody>
      </p:sp>
      <p:sp>
        <p:nvSpPr>
          <p:cNvPr id="9" name="Rectangle 8"/>
          <p:cNvSpPr/>
          <p:nvPr/>
        </p:nvSpPr>
        <p:spPr>
          <a:xfrm>
            <a:off x="1059434" y="1283810"/>
            <a:ext cx="8737709" cy="3785652"/>
          </a:xfrm>
          <a:prstGeom prst="rect">
            <a:avLst/>
          </a:prstGeom>
        </p:spPr>
        <p:txBody>
          <a:bodyPr wrap="square">
            <a:spAutoFit/>
          </a:bodyPr>
          <a:lstStyle>
            <a:lvl1pPr marL="360363"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nSpc>
                <a:spcPct val="150000"/>
              </a:lnSpc>
              <a:buClr>
                <a:srgbClr val="000000"/>
              </a:buClr>
              <a:buFont typeface="Arial" panose="020B0604020202020204" pitchFamily="34" charset="0"/>
              <a:buChar char="•"/>
              <a:defRPr/>
            </a:pPr>
            <a:r>
              <a:rPr lang="en-US" altLang="en-US" sz="2000" b="1" dirty="0" err="1">
                <a:solidFill>
                  <a:srgbClr val="000000"/>
                </a:solidFill>
                <a:effectLst>
                  <a:outerShdw blurRad="38100" dist="38100" dir="2700000" algn="tl">
                    <a:srgbClr val="C0C0C0"/>
                  </a:outerShdw>
                </a:effectLst>
                <a:cs typeface="Arial" panose="020B0604020202020204" pitchFamily="34" charset="0"/>
              </a:rPr>
              <a:t>Khoá</a:t>
            </a:r>
            <a:r>
              <a:rPr lang="en-US" altLang="en-US" sz="2000" b="1" dirty="0">
                <a:solidFill>
                  <a:srgbClr val="000000"/>
                </a:solidFill>
                <a:effectLst>
                  <a:outerShdw blurRad="38100" dist="38100" dir="2700000" algn="tl">
                    <a:srgbClr val="C0C0C0"/>
                  </a:outerShdw>
                </a:effectLst>
                <a:cs typeface="Arial" panose="020B0604020202020204" pitchFamily="34" charset="0"/>
              </a:rPr>
              <a:t> </a:t>
            </a:r>
            <a:r>
              <a:rPr lang="en-US" altLang="en-US" sz="2000" b="1" dirty="0" err="1">
                <a:solidFill>
                  <a:srgbClr val="000000"/>
                </a:solidFill>
                <a:effectLst>
                  <a:outerShdw blurRad="38100" dist="38100" dir="2700000" algn="tl">
                    <a:srgbClr val="C0C0C0"/>
                  </a:outerShdw>
                </a:effectLst>
                <a:cs typeface="Arial" panose="020B0604020202020204" pitchFamily="34" charset="0"/>
              </a:rPr>
              <a:t>vô</a:t>
            </a:r>
            <a:r>
              <a:rPr lang="en-US" altLang="en-US" sz="2000" b="1" dirty="0">
                <a:solidFill>
                  <a:srgbClr val="000000"/>
                </a:solidFill>
                <a:effectLst>
                  <a:outerShdw blurRad="38100" dist="38100" dir="2700000" algn="tl">
                    <a:srgbClr val="C0C0C0"/>
                  </a:outerShdw>
                </a:effectLst>
                <a:cs typeface="Arial" panose="020B0604020202020204" pitchFamily="34" charset="0"/>
              </a:rPr>
              <a:t> </a:t>
            </a:r>
            <a:r>
              <a:rPr lang="en-US" altLang="en-US" sz="2000" b="1" dirty="0" err="1">
                <a:solidFill>
                  <a:srgbClr val="000000"/>
                </a:solidFill>
                <a:effectLst>
                  <a:outerShdw blurRad="38100" dist="38100" dir="2700000" algn="tl">
                    <a:srgbClr val="C0C0C0"/>
                  </a:outerShdw>
                </a:effectLst>
                <a:cs typeface="Arial" panose="020B0604020202020204" pitchFamily="34" charset="0"/>
              </a:rPr>
              <a:t>danh</a:t>
            </a:r>
            <a:endParaRPr lang="en-US" altLang="en-US" sz="2000" b="1" dirty="0">
              <a:solidFill>
                <a:srgbClr val="000000"/>
              </a:solidFill>
              <a:effectLst>
                <a:outerShdw blurRad="38100" dist="38100" dir="2700000" algn="tl">
                  <a:srgbClr val="C0C0C0"/>
                </a:outerShdw>
              </a:effectLst>
              <a:cs typeface="Arial" panose="020B0604020202020204" pitchFamily="34" charset="0"/>
            </a:endParaRPr>
          </a:p>
          <a:p>
            <a:pPr algn="just">
              <a:lnSpc>
                <a:spcPct val="150000"/>
              </a:lnSpc>
              <a:defRPr/>
            </a:pPr>
            <a:r>
              <a:rPr lang="en-US" altLang="en-US" sz="2000" dirty="0" err="1">
                <a:solidFill>
                  <a:srgbClr val="000000"/>
                </a:solidFill>
                <a:cs typeface="Arial" panose="020B0604020202020204" pitchFamily="34" charset="0"/>
              </a:rPr>
              <a:t>Mỗi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chiều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một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dòng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với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khoá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là</a:t>
            </a:r>
            <a:r>
              <a:rPr lang="en-US" altLang="en-US" sz="2000" dirty="0">
                <a:solidFill>
                  <a:srgbClr val="000000"/>
                </a:solidFill>
                <a:cs typeface="Arial" panose="020B0604020202020204" pitchFamily="34" charset="0"/>
              </a:rPr>
              <a:t> 0, </a:t>
            </a:r>
            <a:r>
              <a:rPr lang="en-US" altLang="en-US" sz="2000" dirty="0" err="1">
                <a:solidFill>
                  <a:srgbClr val="000000"/>
                </a:solidFill>
                <a:cs typeface="Arial" panose="020B0604020202020204" pitchFamily="34" charset="0"/>
              </a:rPr>
              <a:t>các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trường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khác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đặt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giá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trị</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mặc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định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Dòng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này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mô</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tả</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trạng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nạp</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một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vào</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nhưng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không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tìm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thấy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tương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ứng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với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trong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chiều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mà</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tham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chiếu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tới</a:t>
            </a:r>
            <a:r>
              <a:rPr lang="en-US" altLang="en-US" sz="2000" dirty="0">
                <a:solidFill>
                  <a:srgbClr val="000000"/>
                </a:solidFill>
                <a:cs typeface="Arial" panose="020B0604020202020204" pitchFamily="34" charset="0"/>
              </a:rPr>
              <a:t>.</a:t>
            </a:r>
          </a:p>
          <a:p>
            <a:pPr algn="just">
              <a:lnSpc>
                <a:spcPct val="150000"/>
              </a:lnSpc>
              <a:defRPr/>
            </a:pPr>
            <a:r>
              <a:rPr lang="en-US" altLang="en-US" sz="2000" dirty="0" err="1">
                <a:solidFill>
                  <a:srgbClr val="000000"/>
                </a:solidFill>
                <a:cs typeface="Arial" panose="020B0604020202020204" pitchFamily="34" charset="0"/>
              </a:rPr>
              <a:t>Việc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này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giúp</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tránh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liệu</a:t>
            </a:r>
            <a:r>
              <a:rPr lang="en-US" altLang="en-US" sz="2000" dirty="0">
                <a:solidFill>
                  <a:srgbClr val="000000"/>
                </a:solidFill>
                <a:cs typeface="Arial" panose="020B0604020202020204" pitchFamily="34" charset="0"/>
              </a:rPr>
              <a:t> NULL ở </a:t>
            </a:r>
            <a:r>
              <a:rPr lang="en-US" altLang="en-US" sz="2000" dirty="0" err="1">
                <a:solidFill>
                  <a:srgbClr val="000000"/>
                </a:solidFill>
                <a:cs typeface="Arial" panose="020B0604020202020204" pitchFamily="34" charset="0"/>
              </a:rPr>
              <a:t>khoá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ngoại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đồng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thời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mang</a:t>
            </a:r>
            <a:r>
              <a:rPr lang="en-US" altLang="en-US" sz="2000" dirty="0">
                <a:solidFill>
                  <a:srgbClr val="000000"/>
                </a:solidFill>
                <a:cs typeface="Arial" panose="020B0604020202020204" pitchFamily="34" charset="0"/>
              </a:rPr>
              <a:t> ý </a:t>
            </a:r>
            <a:r>
              <a:rPr lang="en-US" altLang="en-US" sz="2000" dirty="0" err="1">
                <a:solidFill>
                  <a:srgbClr val="000000"/>
                </a:solidFill>
                <a:cs typeface="Arial" panose="020B0604020202020204" pitchFamily="34" charset="0"/>
              </a:rPr>
              <a:t>nghĩa</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rõ</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ràng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cho</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người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dùng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cuối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rằng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không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tìm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thấy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liên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quan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đến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cảnh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đang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có</a:t>
            </a:r>
            <a:r>
              <a:rPr lang="en-US" altLang="en-US" sz="2000" dirty="0">
                <a:solidFill>
                  <a:srgbClr val="000000"/>
                </a:solidFill>
                <a:cs typeface="Arial" panose="020B0604020202020204" pitchFamily="34" charset="0"/>
              </a:rPr>
              <a:t>!”</a:t>
            </a:r>
          </a:p>
        </p:txBody>
      </p:sp>
      <p:sp>
        <p:nvSpPr>
          <p:cNvPr id="10" name="Title 1"/>
          <p:cNvSpPr txBox="1">
            <a:spLocks/>
          </p:cNvSpPr>
          <p:nvPr/>
        </p:nvSpPr>
        <p:spPr>
          <a:xfrm>
            <a:off x="1518557"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3612235"/>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475447-EA9B-4C2B-98F0-1AB3AA2FE808}"/>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DBC7FBD-5954-4F5A-91CB-95B0F5E31CD7}"/>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046DD78-7D01-4F9E-89B4-C624BF03D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731521" y="755702"/>
            <a:ext cx="547508"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16</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NGUYÊN TẮC THIẾT KẾ</a:t>
            </a:r>
          </a:p>
        </p:txBody>
      </p:sp>
      <p:sp>
        <p:nvSpPr>
          <p:cNvPr id="11" name="Content Placeholder 2"/>
          <p:cNvSpPr txBox="1">
            <a:spLocks/>
          </p:cNvSpPr>
          <p:nvPr/>
        </p:nvSpPr>
        <p:spPr>
          <a:xfrm>
            <a:off x="1482635" y="570835"/>
            <a:ext cx="10171128" cy="597692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1 SỐ CHÚ Ý, KỸ THUẬT (TIPS)</a:t>
            </a:r>
          </a:p>
          <a:p>
            <a:r>
              <a:rPr lang="en-US"/>
              <a:t>“Nên” bỏ 1 số cấu hình mặc định khi khởi tạo Project </a:t>
            </a:r>
          </a:p>
          <a:p>
            <a:pPr lvl="1"/>
            <a:r>
              <a:rPr lang="en-US"/>
              <a:t>Automatic Detect data type</a:t>
            </a:r>
          </a:p>
          <a:p>
            <a:pPr lvl="1"/>
            <a:r>
              <a:rPr lang="en-US"/>
              <a:t>….</a:t>
            </a:r>
          </a:p>
          <a:p>
            <a:r>
              <a:rPr lang="en-US"/>
              <a:t>Tạo template Project file</a:t>
            </a:r>
          </a:p>
          <a:p>
            <a:pPr lvl="1"/>
            <a:r>
              <a:rPr lang="en-US"/>
              <a:t>Lưu cấu hình mặc định cho Project (Ví dụ uncheck automatic detect type…)</a:t>
            </a:r>
          </a:p>
          <a:p>
            <a:pPr lvl="1"/>
            <a:r>
              <a:rPr lang="en-US"/>
              <a:t>Tạo Dimension mặc định (Ví dụ Dim_Period)</a:t>
            </a:r>
          </a:p>
          <a:p>
            <a:r>
              <a:rPr lang="en-US"/>
              <a:t>Format Datatype trước khi xử lý số liệu</a:t>
            </a:r>
          </a:p>
          <a:p>
            <a:endParaRPr lang="en-US"/>
          </a:p>
          <a:p>
            <a:r>
              <a:rPr lang="en-US"/>
              <a:t>Sử dụng Data Profiling để đánh giá chất lượng dữ liệu</a:t>
            </a:r>
          </a:p>
          <a:p>
            <a:pPr lvl="1"/>
            <a:r>
              <a:rPr lang="en-US"/>
              <a:t>Based on 1000 rows or entire data set</a:t>
            </a:r>
          </a:p>
          <a:p>
            <a:r>
              <a:rPr lang="en-US"/>
              <a:t>Tối ưu tiến trình xử lý Duplicate, Sorting</a:t>
            </a:r>
          </a:p>
          <a:p>
            <a:pPr lvl="1"/>
            <a:r>
              <a:rPr lang="en-US"/>
              <a:t>Remove duplicate theo column &gt; all columns</a:t>
            </a:r>
          </a:p>
          <a:p>
            <a:pPr lvl="1"/>
            <a:r>
              <a:rPr lang="en-US"/>
              <a:t>Remove Duplicate theo Number column</a:t>
            </a:r>
          </a:p>
          <a:p>
            <a:endParaRPr lang="en-US"/>
          </a:p>
          <a:p>
            <a:endParaRPr lang="en-US"/>
          </a:p>
          <a:p>
            <a:endParaRPr lang="en-US"/>
          </a:p>
          <a:p>
            <a:pPr lvl="1"/>
            <a:endParaRPr lang="en-US" dirty="0">
              <a:solidFill>
                <a:srgbClr val="FF0000"/>
              </a:solidFill>
            </a:endParaRPr>
          </a:p>
        </p:txBody>
      </p:sp>
    </p:spTree>
    <p:extLst>
      <p:ext uri="{BB962C8B-B14F-4D97-AF65-F5344CB8AC3E}">
        <p14:creationId xmlns:p14="http://schemas.microsoft.com/office/powerpoint/2010/main" val="2471830813"/>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5305C7-8B3D-4223-961D-E260E17DDACC}"/>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AA721DD0-FB6B-4C71-826C-BCBCADD33C47}"/>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8684886-B2EE-4EBD-88DE-8695E8962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731521" y="755702"/>
            <a:ext cx="547508"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17</a:t>
            </a:r>
          </a:p>
        </p:txBody>
      </p:sp>
      <p:sp>
        <p:nvSpPr>
          <p:cNvPr id="4" name="Text Placeholder 4"/>
          <p:cNvSpPr txBox="1">
            <a:spLocks/>
          </p:cNvSpPr>
          <p:nvPr/>
        </p:nvSpPr>
        <p:spPr>
          <a:xfrm rot="16200000">
            <a:off x="-1466579" y="3116180"/>
            <a:ext cx="4133587" cy="649884"/>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1 SỐ CHÚ Ý, KỸ THUẬT (TIPS)</a:t>
            </a:r>
          </a:p>
        </p:txBody>
      </p:sp>
      <p:sp>
        <p:nvSpPr>
          <p:cNvPr id="5" name="Content Placeholder 2"/>
          <p:cNvSpPr txBox="1">
            <a:spLocks/>
          </p:cNvSpPr>
          <p:nvPr/>
        </p:nvSpPr>
        <p:spPr>
          <a:xfrm>
            <a:off x="1482635" y="570835"/>
            <a:ext cx="10171128" cy="5976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1 SỐ CHÚ Ý, KỸ THUẬT (TIPS)</a:t>
            </a:r>
          </a:p>
          <a:p>
            <a:r>
              <a:rPr lang="en-US"/>
              <a:t>Save file thay vì Apply</a:t>
            </a:r>
          </a:p>
          <a:p>
            <a:endParaRPr lang="en-US"/>
          </a:p>
          <a:p>
            <a:r>
              <a:rPr lang="en-US"/>
              <a:t>Uncheck Enable Data Load các thông tin không cần thiết</a:t>
            </a:r>
          </a:p>
          <a:p>
            <a:endParaRPr lang="en-US"/>
          </a:p>
          <a:p>
            <a:r>
              <a:rPr lang="en-US"/>
              <a:t>Chỉ Refresh dữ liệu bảng Data (Fact), hay các Dim thường xuyên thay đổi</a:t>
            </a:r>
          </a:p>
          <a:p>
            <a:endParaRPr lang="en-US"/>
          </a:p>
          <a:p>
            <a:r>
              <a:rPr lang="en-US"/>
              <a:t>Hide các column không cần thiết trên Report View </a:t>
            </a:r>
          </a:p>
          <a:p>
            <a:pPr lvl="1"/>
            <a:r>
              <a:rPr lang="en-US"/>
              <a:t>Hide foreign key trong Fact Table</a:t>
            </a:r>
          </a:p>
          <a:p>
            <a:pPr lvl="1"/>
            <a:r>
              <a:rPr lang="en-US"/>
              <a:t>…..</a:t>
            </a:r>
          </a:p>
          <a:p>
            <a:endParaRPr lang="en-US"/>
          </a:p>
          <a:p>
            <a:endParaRPr lang="en-US"/>
          </a:p>
          <a:p>
            <a:pPr lvl="1"/>
            <a:endParaRPr lang="en-US" dirty="0">
              <a:solidFill>
                <a:srgbClr val="FF0000"/>
              </a:solidFill>
            </a:endParaRPr>
          </a:p>
        </p:txBody>
      </p:sp>
    </p:spTree>
    <p:extLst>
      <p:ext uri="{BB962C8B-B14F-4D97-AF65-F5344CB8AC3E}">
        <p14:creationId xmlns:p14="http://schemas.microsoft.com/office/powerpoint/2010/main" val="3501993060"/>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1335427"/>
            <a:ext cx="7388225" cy="5619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latin typeface="Times New Roman" panose="02020603050405020304" pitchFamily="18" charset="0"/>
                <a:ea typeface="MS PGothic" charset="-128"/>
                <a:cs typeface="Times New Roman" panose="02020603050405020304" pitchFamily="18" charset="0"/>
              </a:rPr>
              <a:t>NỘI DUNG</a:t>
            </a:r>
            <a:endParaRPr lang="en-US" altLang="en-US" dirty="0">
              <a:solidFill>
                <a:schemeClr val="accent1"/>
              </a:solidFill>
              <a:latin typeface="Times New Roman" panose="02020603050405020304" pitchFamily="18" charset="0"/>
              <a:ea typeface="MS PGothic" charset="-128"/>
              <a:cs typeface="Times New Roman" panose="02020603050405020304" pitchFamily="18" charset="0"/>
            </a:endParaRPr>
          </a:p>
        </p:txBody>
      </p:sp>
      <p:sp>
        <p:nvSpPr>
          <p:cNvPr id="4" name="AutoShape 4">
            <a:extLst>
              <a:ext uri="{FF2B5EF4-FFF2-40B4-BE49-F238E27FC236}">
                <a16:creationId xmlns:a16="http://schemas.microsoft.com/office/drawing/2014/main" id="{7FEDDD96-07F2-4314-A870-56509F571F59}"/>
              </a:ext>
            </a:extLst>
          </p:cNvPr>
          <p:cNvSpPr>
            <a:spLocks noChangeArrowheads="1"/>
          </p:cNvSpPr>
          <p:nvPr/>
        </p:nvSpPr>
        <p:spPr bwMode="ltGray">
          <a:xfrm rot="5400000">
            <a:off x="-1426324" y="2114736"/>
            <a:ext cx="4823157" cy="4769196"/>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accent6"/>
              </a:gs>
              <a:gs pos="50000">
                <a:schemeClr val="accent6">
                  <a:lumMod val="60000"/>
                  <a:lumOff val="40000"/>
                </a:schemeClr>
              </a:gs>
              <a:gs pos="100000">
                <a:schemeClr val="bg2">
                  <a:gamma/>
                  <a:tint val="45490"/>
                  <a:invGamma/>
                </a:schemeClr>
              </a:gs>
            </a:gsLst>
            <a:lin ang="0" scaled="1"/>
          </a:gradFill>
          <a:ln w="9525" algn="ctr">
            <a:noFill/>
            <a:miter lim="800000"/>
            <a:headEnd/>
            <a:tailEnd/>
          </a:ln>
          <a:effectLst/>
        </p:spPr>
        <p:txBody>
          <a:bodyPr wrap="none" anchor="ctr"/>
          <a:lstStyle/>
          <a:p>
            <a:pPr defTabSz="914126" fontAlgn="base">
              <a:spcBef>
                <a:spcPct val="0"/>
              </a:spcBef>
              <a:spcAft>
                <a:spcPct val="0"/>
              </a:spcAft>
              <a:defRPr/>
            </a:pPr>
            <a:endParaRPr lang="vi-VN" sz="1999">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5" name="AutoShape 5">
            <a:extLst>
              <a:ext uri="{FF2B5EF4-FFF2-40B4-BE49-F238E27FC236}">
                <a16:creationId xmlns:a16="http://schemas.microsoft.com/office/drawing/2014/main" id="{12B0BAA9-EC39-463C-8DB4-3FEA1CD2B4EC}"/>
              </a:ext>
            </a:extLst>
          </p:cNvPr>
          <p:cNvSpPr>
            <a:spLocks noChangeArrowheads="1"/>
          </p:cNvSpPr>
          <p:nvPr/>
        </p:nvSpPr>
        <p:spPr bwMode="ltGray">
          <a:xfrm rot="5400000" flipH="1">
            <a:off x="-1001141" y="2538085"/>
            <a:ext cx="4031200" cy="392804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flip="none" rotWithShape="1">
            <a:gsLst>
              <a:gs pos="0">
                <a:schemeClr val="tx1"/>
              </a:gs>
              <a:gs pos="50000">
                <a:schemeClr val="accent6">
                  <a:lumMod val="60000"/>
                  <a:lumOff val="40000"/>
                </a:schemeClr>
              </a:gs>
              <a:gs pos="100000">
                <a:schemeClr val="bg2">
                  <a:gamma/>
                  <a:tint val="45490"/>
                  <a:invGamma/>
                </a:schemeClr>
              </a:gs>
            </a:gsLst>
            <a:lin ang="10800000" scaled="1"/>
            <a:tileRect/>
          </a:gradFill>
          <a:ln w="0">
            <a:noFill/>
            <a:miter lim="800000"/>
            <a:headEnd/>
            <a:tailEnd/>
          </a:ln>
        </p:spPr>
        <p:txBody>
          <a:bodyPr wrap="none" anchor="ctr"/>
          <a:lstStyle/>
          <a:p>
            <a:pPr defTabSz="914126" fontAlgn="base">
              <a:spcBef>
                <a:spcPct val="0"/>
              </a:spcBef>
              <a:spcAft>
                <a:spcPct val="0"/>
              </a:spcAft>
              <a:defRPr/>
            </a:pPr>
            <a:endParaRPr lang="en-US" sz="1999">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6" name="AutoShape 10"/>
          <p:cNvSpPr>
            <a:spLocks noChangeArrowheads="1"/>
          </p:cNvSpPr>
          <p:nvPr/>
        </p:nvSpPr>
        <p:spPr bwMode="gray">
          <a:xfrm>
            <a:off x="3746726" y="1911519"/>
            <a:ext cx="7314435" cy="512628"/>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vi-VN" altLang="en-US" sz="1999" dirty="0">
                <a:solidFill>
                  <a:srgbClr val="19426B"/>
                </a:solidFill>
                <a:latin typeface="Times New Roman" panose="02020603050405020304" pitchFamily="18" charset="0"/>
                <a:cs typeface="Times New Roman" panose="02020603050405020304" pitchFamily="18" charset="0"/>
              </a:rPr>
              <a:t>I. ÔN TẬP KIẾN THỨC</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grpSp>
        <p:nvGrpSpPr>
          <p:cNvPr id="7" name="Group 11"/>
          <p:cNvGrpSpPr>
            <a:grpSpLocks/>
          </p:cNvGrpSpPr>
          <p:nvPr/>
        </p:nvGrpSpPr>
        <p:grpSpPr bwMode="auto">
          <a:xfrm>
            <a:off x="2686978" y="1957357"/>
            <a:ext cx="491464" cy="457081"/>
            <a:chOff x="2078" y="1680"/>
            <a:chExt cx="1615" cy="1615"/>
          </a:xfrm>
        </p:grpSpPr>
        <p:sp>
          <p:nvSpPr>
            <p:cNvPr id="8"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9"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0" name="Oval 14">
              <a:extLst>
                <a:ext uri="{FF2B5EF4-FFF2-40B4-BE49-F238E27FC236}">
                  <a16:creationId xmlns:a16="http://schemas.microsoft.com/office/drawing/2014/main" id="{2B7A69DF-9650-428D-9E20-90904784429F}"/>
                </a:ext>
              </a:extLst>
            </p:cNvPr>
            <p:cNvSpPr>
              <a:spLocks noChangeArrowheads="1"/>
            </p:cNvSpPr>
            <p:nvPr/>
          </p:nvSpPr>
          <p:spPr bwMode="gray">
            <a:xfrm>
              <a:off x="2253" y="2058"/>
              <a:ext cx="853" cy="7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1" name="Oval 15"/>
            <p:cNvSpPr>
              <a:spLocks noChangeArrowheads="1"/>
            </p:cNvSpPr>
            <p:nvPr/>
          </p:nvSpPr>
          <p:spPr bwMode="gray">
            <a:xfrm>
              <a:off x="2254" y="2056"/>
              <a:ext cx="853" cy="7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2" name="Oval 16">
              <a:extLst>
                <a:ext uri="{FF2B5EF4-FFF2-40B4-BE49-F238E27FC236}">
                  <a16:creationId xmlns:a16="http://schemas.microsoft.com/office/drawing/2014/main" id="{E3A15BFF-F228-454F-9690-A7AC07130659}"/>
                </a:ext>
              </a:extLst>
            </p:cNvPr>
            <p:cNvSpPr>
              <a:spLocks noChangeArrowheads="1"/>
            </p:cNvSpPr>
            <p:nvPr/>
          </p:nvSpPr>
          <p:spPr bwMode="gray">
            <a:xfrm>
              <a:off x="2340" y="2135"/>
              <a:ext cx="1091" cy="7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3" name="Oval 17"/>
            <p:cNvSpPr>
              <a:spLocks noChangeArrowheads="1"/>
            </p:cNvSpPr>
            <p:nvPr/>
          </p:nvSpPr>
          <p:spPr bwMode="gray">
            <a:xfrm>
              <a:off x="2337" y="2139"/>
              <a:ext cx="1096" cy="764"/>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grpSp>
        <p:nvGrpSpPr>
          <p:cNvPr id="14" name="Group 18"/>
          <p:cNvGrpSpPr>
            <a:grpSpLocks/>
          </p:cNvGrpSpPr>
          <p:nvPr/>
        </p:nvGrpSpPr>
        <p:grpSpPr bwMode="auto">
          <a:xfrm>
            <a:off x="3499856" y="3280871"/>
            <a:ext cx="483354" cy="472952"/>
            <a:chOff x="2078" y="1680"/>
            <a:chExt cx="1615" cy="1615"/>
          </a:xfrm>
        </p:grpSpPr>
        <p:sp>
          <p:nvSpPr>
            <p:cNvPr id="15"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6"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7" name="Oval 21">
              <a:extLst>
                <a:ext uri="{FF2B5EF4-FFF2-40B4-BE49-F238E27FC236}">
                  <a16:creationId xmlns:a16="http://schemas.microsoft.com/office/drawing/2014/main" id="{069887D6-0DE1-4C4B-8EE5-CC286F1535C9}"/>
                </a:ext>
              </a:extLst>
            </p:cNvPr>
            <p:cNvSpPr>
              <a:spLocks noChangeArrowheads="1"/>
            </p:cNvSpPr>
            <p:nvPr/>
          </p:nvSpPr>
          <p:spPr bwMode="gray">
            <a:xfrm>
              <a:off x="2254" y="2062"/>
              <a:ext cx="868"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8" name="Oval 22"/>
            <p:cNvSpPr>
              <a:spLocks noChangeArrowheads="1"/>
            </p:cNvSpPr>
            <p:nvPr/>
          </p:nvSpPr>
          <p:spPr bwMode="gray">
            <a:xfrm>
              <a:off x="2254" y="2060"/>
              <a:ext cx="868" cy="73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9" name="Oval 23">
              <a:extLst>
                <a:ext uri="{FF2B5EF4-FFF2-40B4-BE49-F238E27FC236}">
                  <a16:creationId xmlns:a16="http://schemas.microsoft.com/office/drawing/2014/main" id="{ED899ACC-A123-41B9-B0D1-92DD0AB8F7EE}"/>
                </a:ext>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20" name="Oval 24"/>
            <p:cNvSpPr>
              <a:spLocks noChangeArrowheads="1"/>
            </p:cNvSpPr>
            <p:nvPr/>
          </p:nvSpPr>
          <p:spPr bwMode="gray">
            <a:xfrm>
              <a:off x="2337" y="2143"/>
              <a:ext cx="1096" cy="739"/>
            </a:xfrm>
            <a:prstGeom prst="ellipse">
              <a:avLst/>
            </a:prstGeom>
            <a:solidFill>
              <a:srgbClr val="0070C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grpSp>
        <p:nvGrpSpPr>
          <p:cNvPr id="21" name="Group 18"/>
          <p:cNvGrpSpPr>
            <a:grpSpLocks/>
          </p:cNvGrpSpPr>
          <p:nvPr/>
        </p:nvGrpSpPr>
        <p:grpSpPr bwMode="auto">
          <a:xfrm>
            <a:off x="3143098" y="2543622"/>
            <a:ext cx="500144" cy="472952"/>
            <a:chOff x="2078" y="1680"/>
            <a:chExt cx="1615" cy="1615"/>
          </a:xfrm>
        </p:grpSpPr>
        <p:sp>
          <p:nvSpPr>
            <p:cNvPr id="2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23"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24" name="Oval 21">
              <a:extLst/>
            </p:cNvPr>
            <p:cNvSpPr>
              <a:spLocks noChangeArrowheads="1"/>
            </p:cNvSpPr>
            <p:nvPr/>
          </p:nvSpPr>
          <p:spPr bwMode="gray">
            <a:xfrm>
              <a:off x="2254" y="2062"/>
              <a:ext cx="839"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25" name="Oval 22"/>
            <p:cNvSpPr>
              <a:spLocks noChangeArrowheads="1"/>
            </p:cNvSpPr>
            <p:nvPr/>
          </p:nvSpPr>
          <p:spPr bwMode="gray">
            <a:xfrm>
              <a:off x="2254" y="2060"/>
              <a:ext cx="839" cy="73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26" name="Oval 23">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27" name="Oval 24"/>
            <p:cNvSpPr>
              <a:spLocks noChangeArrowheads="1"/>
            </p:cNvSpPr>
            <p:nvPr/>
          </p:nvSpPr>
          <p:spPr bwMode="gray">
            <a:xfrm>
              <a:off x="2337" y="2143"/>
              <a:ext cx="1096" cy="739"/>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28" name="AutoShape 9"/>
          <p:cNvSpPr>
            <a:spLocks noChangeArrowheads="1"/>
          </p:cNvSpPr>
          <p:nvPr/>
        </p:nvSpPr>
        <p:spPr bwMode="gray">
          <a:xfrm>
            <a:off x="3983210" y="2524328"/>
            <a:ext cx="7077952" cy="541196"/>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en-US" altLang="en-US" sz="1999" dirty="0">
                <a:solidFill>
                  <a:srgbClr val="19426B"/>
                </a:solidFill>
                <a:latin typeface="Times New Roman" panose="02020603050405020304" pitchFamily="18" charset="0"/>
                <a:cs typeface="Times New Roman" panose="02020603050405020304" pitchFamily="18" charset="0"/>
              </a:rPr>
              <a:t>II.FORMATTING VISUAL</a:t>
            </a:r>
          </a:p>
        </p:txBody>
      </p:sp>
      <p:grpSp>
        <p:nvGrpSpPr>
          <p:cNvPr id="29" name="Group 18"/>
          <p:cNvGrpSpPr>
            <a:grpSpLocks/>
          </p:cNvGrpSpPr>
          <p:nvPr/>
        </p:nvGrpSpPr>
        <p:grpSpPr bwMode="auto">
          <a:xfrm>
            <a:off x="3499856" y="4044465"/>
            <a:ext cx="513148" cy="454102"/>
            <a:chOff x="2078" y="1680"/>
            <a:chExt cx="1615" cy="1615"/>
          </a:xfrm>
        </p:grpSpPr>
        <p:sp>
          <p:nvSpPr>
            <p:cNvPr id="30"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1"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2" name="Oval 21">
              <a:extLst>
                <a:ext uri="{FF2B5EF4-FFF2-40B4-BE49-F238E27FC236}">
                  <a16:creationId xmlns:a16="http://schemas.microsoft.com/office/drawing/2014/main" id="{069887D6-0DE1-4C4B-8EE5-CC286F1535C9}"/>
                </a:ext>
              </a:extLst>
            </p:cNvPr>
            <p:cNvSpPr>
              <a:spLocks noChangeArrowheads="1"/>
            </p:cNvSpPr>
            <p:nvPr/>
          </p:nvSpPr>
          <p:spPr bwMode="gray">
            <a:xfrm>
              <a:off x="2254" y="2046"/>
              <a:ext cx="817" cy="76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33" name="Oval 22"/>
            <p:cNvSpPr>
              <a:spLocks noChangeArrowheads="1"/>
            </p:cNvSpPr>
            <p:nvPr/>
          </p:nvSpPr>
          <p:spPr bwMode="gray">
            <a:xfrm>
              <a:off x="2254" y="2045"/>
              <a:ext cx="817" cy="76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4" name="Oval 23">
              <a:extLst>
                <a:ext uri="{FF2B5EF4-FFF2-40B4-BE49-F238E27FC236}">
                  <a16:creationId xmlns:a16="http://schemas.microsoft.com/office/drawing/2014/main" id="{ED899ACC-A123-41B9-B0D1-92DD0AB8F7EE}"/>
                </a:ext>
              </a:extLst>
            </p:cNvPr>
            <p:cNvSpPr>
              <a:spLocks noChangeArrowheads="1"/>
            </p:cNvSpPr>
            <p:nvPr/>
          </p:nvSpPr>
          <p:spPr bwMode="gray">
            <a:xfrm>
              <a:off x="2341" y="2127"/>
              <a:ext cx="1088" cy="76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35" name="Oval 24"/>
            <p:cNvSpPr>
              <a:spLocks noChangeArrowheads="1"/>
            </p:cNvSpPr>
            <p:nvPr/>
          </p:nvSpPr>
          <p:spPr bwMode="gray">
            <a:xfrm>
              <a:off x="2337" y="2128"/>
              <a:ext cx="1096" cy="769"/>
            </a:xfrm>
            <a:prstGeom prst="ellipse">
              <a:avLst/>
            </a:prstGeom>
            <a:solidFill>
              <a:schemeClr val="tx2">
                <a:lumMod val="60000"/>
                <a:lumOff val="40000"/>
              </a:schemeClr>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grpSp>
        <p:nvGrpSpPr>
          <p:cNvPr id="36" name="Group 25"/>
          <p:cNvGrpSpPr>
            <a:grpSpLocks/>
          </p:cNvGrpSpPr>
          <p:nvPr/>
        </p:nvGrpSpPr>
        <p:grpSpPr bwMode="auto">
          <a:xfrm>
            <a:off x="3393015" y="4840723"/>
            <a:ext cx="553986" cy="472952"/>
            <a:chOff x="2078" y="1680"/>
            <a:chExt cx="1615" cy="1615"/>
          </a:xfrm>
        </p:grpSpPr>
        <p:sp>
          <p:nvSpPr>
            <p:cNvPr id="37"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8"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9" name="Oval 28">
              <a:extLst>
                <a:ext uri="{FF2B5EF4-FFF2-40B4-BE49-F238E27FC236}">
                  <a16:creationId xmlns:a16="http://schemas.microsoft.com/office/drawing/2014/main" id="{9440862D-20E2-45D7-A093-006522AF5DC6}"/>
                </a:ext>
              </a:extLst>
            </p:cNvPr>
            <p:cNvSpPr>
              <a:spLocks noChangeArrowheads="1"/>
            </p:cNvSpPr>
            <p:nvPr/>
          </p:nvSpPr>
          <p:spPr bwMode="gray">
            <a:xfrm>
              <a:off x="2254" y="2062"/>
              <a:ext cx="757"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40" name="Oval 29"/>
            <p:cNvSpPr>
              <a:spLocks noChangeArrowheads="1"/>
            </p:cNvSpPr>
            <p:nvPr/>
          </p:nvSpPr>
          <p:spPr bwMode="gray">
            <a:xfrm>
              <a:off x="2254" y="2060"/>
              <a:ext cx="757" cy="739"/>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1" name="Oval 30">
              <a:extLst>
                <a:ext uri="{FF2B5EF4-FFF2-40B4-BE49-F238E27FC236}">
                  <a16:creationId xmlns:a16="http://schemas.microsoft.com/office/drawing/2014/main" id="{C35C1B84-5BF0-4A8D-9943-70DFFC98EC78}"/>
                </a:ext>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42" name="Oval 31"/>
            <p:cNvSpPr>
              <a:spLocks noChangeArrowheads="1"/>
            </p:cNvSpPr>
            <p:nvPr/>
          </p:nvSpPr>
          <p:spPr bwMode="gray">
            <a:xfrm>
              <a:off x="2337" y="2143"/>
              <a:ext cx="1096" cy="739"/>
            </a:xfrm>
            <a:prstGeom prst="ellipse">
              <a:avLst/>
            </a:prstGeom>
            <a:solidFill>
              <a:schemeClr val="accent5">
                <a:lumMod val="50000"/>
              </a:schemeClr>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43" name="Rectangle 42"/>
          <p:cNvSpPr/>
          <p:nvPr/>
        </p:nvSpPr>
        <p:spPr>
          <a:xfrm>
            <a:off x="4271312" y="3993989"/>
            <a:ext cx="3681072" cy="400110"/>
          </a:xfrm>
          <a:prstGeom prst="rect">
            <a:avLst/>
          </a:prstGeom>
        </p:spPr>
        <p:txBody>
          <a:bodyPr wrap="none">
            <a:spAutoFit/>
          </a:bodyPr>
          <a:lstStyle/>
          <a:p>
            <a:pPr defTabSz="914126" eaLnBrk="0" fontAlgn="base" hangingPunct="0">
              <a:spcBef>
                <a:spcPct val="0"/>
              </a:spcBef>
              <a:spcAft>
                <a:spcPct val="0"/>
              </a:spcAft>
              <a:buClrTx/>
              <a:buNone/>
            </a:pPr>
            <a:r>
              <a:rPr lang="vi-VN" altLang="en-US" sz="2000" b="1" dirty="0">
                <a:solidFill>
                  <a:srgbClr val="19426B"/>
                </a:solidFill>
                <a:latin typeface="Times New Roman" panose="02020603050405020304" pitchFamily="18" charset="0"/>
                <a:cs typeface="Times New Roman" panose="02020603050405020304" pitchFamily="18" charset="0"/>
              </a:rPr>
              <a:t>III.</a:t>
            </a:r>
            <a:r>
              <a:rPr lang="en-US" altLang="en-US" sz="2000" b="1" dirty="0">
                <a:solidFill>
                  <a:srgbClr val="19426B"/>
                </a:solidFill>
                <a:latin typeface="Times New Roman" panose="02020603050405020304" pitchFamily="18" charset="0"/>
                <a:cs typeface="Times New Roman" panose="02020603050405020304" pitchFamily="18" charset="0"/>
              </a:rPr>
              <a:t>CHIA SẼ KINH NGHIỆM </a:t>
            </a:r>
          </a:p>
        </p:txBody>
      </p:sp>
      <p:sp>
        <p:nvSpPr>
          <p:cNvPr id="44" name="Rectangle 43"/>
          <p:cNvSpPr/>
          <p:nvPr/>
        </p:nvSpPr>
        <p:spPr>
          <a:xfrm>
            <a:off x="4271312" y="3356963"/>
            <a:ext cx="3442609" cy="400110"/>
          </a:xfrm>
          <a:prstGeom prst="rect">
            <a:avLst/>
          </a:prstGeom>
        </p:spPr>
        <p:txBody>
          <a:bodyPr wrap="none">
            <a:spAutoFit/>
          </a:bodyPr>
          <a:lstStyle/>
          <a:p>
            <a:pPr defTabSz="914126" eaLnBrk="0" fontAlgn="base" hangingPunct="0">
              <a:spcBef>
                <a:spcPct val="0"/>
              </a:spcBef>
              <a:spcAft>
                <a:spcPct val="0"/>
              </a:spcAft>
              <a:buClrTx/>
              <a:buNone/>
            </a:pPr>
            <a:r>
              <a:rPr lang="en-US" altLang="en-US" sz="2000" b="1" dirty="0">
                <a:solidFill>
                  <a:srgbClr val="19426B"/>
                </a:solidFill>
                <a:latin typeface="Times New Roman" panose="02020603050405020304" pitchFamily="18" charset="0"/>
                <a:cs typeface="Times New Roman" panose="02020603050405020304" pitchFamily="18" charset="0"/>
              </a:rPr>
              <a:t>III. TỔNG KẾT KHÓA HỌC</a:t>
            </a:r>
          </a:p>
        </p:txBody>
      </p:sp>
      <p:sp>
        <p:nvSpPr>
          <p:cNvPr id="45" name="Rectangle 44">
            <a:extLst>
              <a:ext uri="{FF2B5EF4-FFF2-40B4-BE49-F238E27FC236}">
                <a16:creationId xmlns:a16="http://schemas.microsoft.com/office/drawing/2014/main" id="{044F0779-32D4-4C54-8ABC-B744A43D9208}"/>
              </a:ext>
            </a:extLst>
          </p:cNvPr>
          <p:cNvSpPr/>
          <p:nvPr/>
        </p:nvSpPr>
        <p:spPr>
          <a:xfrm>
            <a:off x="0" y="-66780"/>
            <a:ext cx="12192000" cy="1144644"/>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bg1"/>
                </a:solidFill>
                <a:latin typeface="Arial" panose="020B0604020202020204" pitchFamily="34" charset="0"/>
                <a:cs typeface="Arial" panose="020B0604020202020204" pitchFamily="34" charset="0"/>
              </a:rPr>
              <a:t>                                      </a:t>
            </a:r>
            <a:r>
              <a:rPr lang="en-US" sz="4400" b="1" dirty="0">
                <a:solidFill>
                  <a:schemeClr val="tx1"/>
                </a:solidFill>
                <a:latin typeface="Arial" panose="020B0604020202020204" pitchFamily="34" charset="0"/>
                <a:cs typeface="Arial" panose="020B0604020202020204" pitchFamily="34" charset="0"/>
              </a:rPr>
              <a:t>MAGIC CODE INSTITUTE</a:t>
            </a:r>
          </a:p>
        </p:txBody>
      </p:sp>
      <p:pic>
        <p:nvPicPr>
          <p:cNvPr id="46" name="Picture 45">
            <a:extLst>
              <a:ext uri="{FF2B5EF4-FFF2-40B4-BE49-F238E27FC236}">
                <a16:creationId xmlns:a16="http://schemas.microsoft.com/office/drawing/2014/main" id="{31568AD6-C26C-49C4-BD20-141CFF478D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7" y="-480392"/>
            <a:ext cx="2812222" cy="1994941"/>
          </a:xfrm>
          <a:prstGeom prst="rect">
            <a:avLst/>
          </a:prstGeom>
        </p:spPr>
      </p:pic>
    </p:spTree>
    <p:extLst>
      <p:ext uri="{BB962C8B-B14F-4D97-AF65-F5344CB8AC3E}">
        <p14:creationId xmlns:p14="http://schemas.microsoft.com/office/powerpoint/2010/main" val="29453193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down)">
                                      <p:cBhvr>
                                        <p:cTn id="19" dur="500"/>
                                        <p:tgtEl>
                                          <p:spTgt spid="28"/>
                                        </p:tgtEl>
                                      </p:cBhvr>
                                    </p:animEffect>
                                  </p:childTnLst>
                                </p:cTn>
                              </p:par>
                              <p:par>
                                <p:cTn id="20" presetID="2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90335" y="3311610"/>
            <a:ext cx="5771452" cy="707886"/>
          </a:xfrm>
          <a:prstGeom prst="rect">
            <a:avLst/>
          </a:prstGeom>
          <a:noFill/>
        </p:spPr>
        <p:txBody>
          <a:bodyPr wrap="none" rtlCol="0">
            <a:spAutoFit/>
          </a:bodyPr>
          <a:lstStyle/>
          <a:p>
            <a:r>
              <a:rPr lang="en-US" sz="4000" dirty="0"/>
              <a:t>THANKS FOR LISTENING !!!</a:t>
            </a:r>
          </a:p>
        </p:txBody>
      </p:sp>
      <p:sp>
        <p:nvSpPr>
          <p:cNvPr id="4" name="Text Placeholder 7"/>
          <p:cNvSpPr txBox="1">
            <a:spLocks/>
          </p:cNvSpPr>
          <p:nvPr/>
        </p:nvSpPr>
        <p:spPr>
          <a:xfrm>
            <a:off x="957943" y="6028391"/>
            <a:ext cx="10798628" cy="4497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rial" panose="020B0604020202020204" pitchFamily="34" charset="0"/>
                <a:cs typeface="Arial" panose="020B0604020202020204" pitchFamily="34" charset="0"/>
              </a:rPr>
              <a:t>HOTLINE : 0362919762                                 WEBSILE: PANTECH.EDU.VN </a:t>
            </a:r>
          </a:p>
          <a:p>
            <a:endParaRPr lang="en-US" sz="2400" dirty="0"/>
          </a:p>
        </p:txBody>
      </p:sp>
      <p:sp>
        <p:nvSpPr>
          <p:cNvPr id="5" name="Rectangle 4">
            <a:extLst>
              <a:ext uri="{FF2B5EF4-FFF2-40B4-BE49-F238E27FC236}">
                <a16:creationId xmlns:a16="http://schemas.microsoft.com/office/drawing/2014/main" id="{33DB7D25-408E-4BA5-AD80-77E77C7F530B}"/>
              </a:ext>
            </a:extLst>
          </p:cNvPr>
          <p:cNvSpPr/>
          <p:nvPr/>
        </p:nvSpPr>
        <p:spPr>
          <a:xfrm>
            <a:off x="0" y="-66780"/>
            <a:ext cx="12192000" cy="1144644"/>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bg1"/>
                </a:solidFill>
                <a:latin typeface="Arial" panose="020B0604020202020204" pitchFamily="34" charset="0"/>
                <a:cs typeface="Arial" panose="020B0604020202020204" pitchFamily="34" charset="0"/>
              </a:rPr>
              <a:t>                                      </a:t>
            </a:r>
            <a:r>
              <a:rPr lang="en-US" sz="4400" b="1" dirty="0">
                <a:solidFill>
                  <a:schemeClr val="tx1"/>
                </a:solidFill>
                <a:latin typeface="Arial" panose="020B0604020202020204" pitchFamily="34" charset="0"/>
                <a:cs typeface="Arial" panose="020B0604020202020204" pitchFamily="34" charset="0"/>
              </a:rPr>
              <a:t>MAGIC CODE INSTITUTE</a:t>
            </a:r>
          </a:p>
        </p:txBody>
      </p:sp>
      <p:pic>
        <p:nvPicPr>
          <p:cNvPr id="6" name="Picture 5">
            <a:extLst>
              <a:ext uri="{FF2B5EF4-FFF2-40B4-BE49-F238E27FC236}">
                <a16:creationId xmlns:a16="http://schemas.microsoft.com/office/drawing/2014/main" id="{D79EADE6-553D-4237-8A66-6D357D6697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7" y="-480392"/>
            <a:ext cx="2812222" cy="1994941"/>
          </a:xfrm>
          <a:prstGeom prst="rect">
            <a:avLst/>
          </a:prstGeom>
        </p:spPr>
      </p:pic>
    </p:spTree>
    <p:extLst>
      <p:ext uri="{BB962C8B-B14F-4D97-AF65-F5344CB8AC3E}">
        <p14:creationId xmlns:p14="http://schemas.microsoft.com/office/powerpoint/2010/main" val="247250516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728861-E126-4401-8C45-FB3CBED111BB}"/>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ABAB527F-5F58-4D8F-8DC8-8F781473CDA9}"/>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F66DD6A-4C83-47DB-A144-05720EFC4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4" name="Text Placeholder 4"/>
          <p:cNvSpPr txBox="1">
            <a:spLocks/>
          </p:cNvSpPr>
          <p:nvPr/>
        </p:nvSpPr>
        <p:spPr>
          <a:xfrm rot="16200000">
            <a:off x="-1491984" y="3163100"/>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ÔN TẬP KIẾN THỨC</a:t>
            </a:r>
          </a:p>
        </p:txBody>
      </p:sp>
      <p:sp>
        <p:nvSpPr>
          <p:cNvPr id="5" name="Content Placeholder 2"/>
          <p:cNvSpPr txBox="1">
            <a:spLocks/>
          </p:cNvSpPr>
          <p:nvPr/>
        </p:nvSpPr>
        <p:spPr>
          <a:xfrm>
            <a:off x="1515292" y="606803"/>
            <a:ext cx="10171128" cy="56443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Ôn tập kiến thức</a:t>
            </a:r>
          </a:p>
          <a:p>
            <a:pPr lvl="1"/>
            <a:endParaRPr lang="en-US"/>
          </a:p>
          <a:p>
            <a:pPr lvl="1"/>
            <a:r>
              <a:rPr lang="en-US"/>
              <a:t>Mô tả hành vi interaction giữa các visual</a:t>
            </a:r>
          </a:p>
          <a:p>
            <a:pPr lvl="1"/>
            <a:endParaRPr lang="en-US"/>
          </a:p>
          <a:p>
            <a:pPr lvl="1"/>
            <a:r>
              <a:rPr lang="en-US"/>
              <a:t>Mô tả các khái niệm Drillup, drill down, hierarchy</a:t>
            </a:r>
          </a:p>
          <a:p>
            <a:pPr lvl="1"/>
            <a:endParaRPr lang="en-US"/>
          </a:p>
          <a:p>
            <a:pPr lvl="1"/>
            <a:r>
              <a:rPr lang="en-US"/>
              <a:t>Ôn lại hàm Measure Time Intelligent</a:t>
            </a:r>
          </a:p>
          <a:p>
            <a:pPr lvl="1"/>
            <a:endParaRPr lang="en-US"/>
          </a:p>
          <a:p>
            <a:pPr marL="457200" lvl="1" indent="0">
              <a:buFont typeface="Arial" panose="020B0604020202020204" pitchFamily="34" charset="0"/>
              <a:buNone/>
            </a:pPr>
            <a:endParaRPr lang="en-US"/>
          </a:p>
          <a:p>
            <a:pPr lvl="1"/>
            <a:endParaRPr lang="en-US" b="1"/>
          </a:p>
          <a:p>
            <a:pPr lvl="1"/>
            <a:endParaRPr lang="en-US" b="1"/>
          </a:p>
          <a:p>
            <a:pPr lvl="1"/>
            <a:endParaRPr lang="en-US" b="1"/>
          </a:p>
          <a:p>
            <a:endParaRPr lang="en-US" dirty="0">
              <a:solidFill>
                <a:srgbClr val="FF0000"/>
              </a:solidFill>
            </a:endParaRPr>
          </a:p>
        </p:txBody>
      </p:sp>
    </p:spTree>
    <p:extLst>
      <p:ext uri="{BB962C8B-B14F-4D97-AF65-F5344CB8AC3E}">
        <p14:creationId xmlns:p14="http://schemas.microsoft.com/office/powerpoint/2010/main" val="190033839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BFC818-ACAC-4867-A793-FC8696F3FE27}"/>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80CC007-8831-4CEB-911E-92FEDDE5F50A}"/>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5C3B0A3-C219-4596-AF07-DF3C73FA4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MỤC TIÊU BUỔI HỌC</a:t>
            </a:r>
          </a:p>
        </p:txBody>
      </p:sp>
      <p:sp>
        <p:nvSpPr>
          <p:cNvPr id="5" name="Content Placeholder 2"/>
          <p:cNvSpPr txBox="1">
            <a:spLocks/>
          </p:cNvSpPr>
          <p:nvPr/>
        </p:nvSpPr>
        <p:spPr>
          <a:xfrm>
            <a:off x="1482635" y="570835"/>
            <a:ext cx="10171128" cy="5976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Mục tiêu buổi học</a:t>
            </a:r>
            <a:endParaRPr lang="en-US"/>
          </a:p>
          <a:p>
            <a:pPr lvl="1"/>
            <a:r>
              <a:rPr lang="en-US" b="1"/>
              <a:t>Report View, Visualization</a:t>
            </a:r>
          </a:p>
          <a:p>
            <a:pPr lvl="2"/>
            <a:r>
              <a:rPr lang="en-US"/>
              <a:t>Filter Types</a:t>
            </a:r>
          </a:p>
          <a:p>
            <a:pPr lvl="2"/>
            <a:endParaRPr lang="en-US"/>
          </a:p>
          <a:p>
            <a:pPr lvl="2"/>
            <a:r>
              <a:rPr lang="en-US"/>
              <a:t>Data color, Conditional Formatting</a:t>
            </a:r>
          </a:p>
          <a:p>
            <a:pPr lvl="2"/>
            <a:endParaRPr lang="en-US"/>
          </a:p>
          <a:p>
            <a:pPr lvl="2"/>
            <a:r>
              <a:rPr lang="en-US"/>
              <a:t>Làm quen 1 số loại biểu đồ</a:t>
            </a:r>
          </a:p>
          <a:p>
            <a:pPr lvl="2"/>
            <a:endParaRPr lang="en-US"/>
          </a:p>
          <a:p>
            <a:pPr lvl="2"/>
            <a:r>
              <a:rPr lang="en-US"/>
              <a:t>Page Format, Visual Format</a:t>
            </a:r>
          </a:p>
          <a:p>
            <a:pPr lvl="2"/>
            <a:endParaRPr lang="en-US"/>
          </a:p>
          <a:p>
            <a:pPr lvl="2"/>
            <a:r>
              <a:rPr lang="en-US"/>
              <a:t>Using Slicer</a:t>
            </a:r>
          </a:p>
          <a:p>
            <a:pPr lvl="2"/>
            <a:r>
              <a:rPr lang="en-US"/>
              <a:t>Sorting</a:t>
            </a:r>
          </a:p>
          <a:p>
            <a:pPr lvl="2"/>
            <a:r>
              <a:rPr lang="en-US"/>
              <a:t>…</a:t>
            </a:r>
          </a:p>
          <a:p>
            <a:pPr lvl="1"/>
            <a:r>
              <a:rPr lang="en-US" b="1"/>
              <a:t>Ôn tập kiến thức</a:t>
            </a:r>
          </a:p>
          <a:p>
            <a:pPr lvl="1"/>
            <a:endParaRPr lang="en-US"/>
          </a:p>
          <a:p>
            <a:pPr lvl="1"/>
            <a:r>
              <a:rPr lang="en-US" b="1"/>
              <a:t>Trao đổi chia sẻ kinh nghiệm</a:t>
            </a:r>
          </a:p>
          <a:p>
            <a:pPr lvl="2"/>
            <a:endParaRPr lang="en-US"/>
          </a:p>
          <a:p>
            <a:pPr lvl="1"/>
            <a:endParaRPr lang="en-US"/>
          </a:p>
          <a:p>
            <a:pPr lvl="1"/>
            <a:endParaRPr lang="en-US"/>
          </a:p>
          <a:p>
            <a:pPr lvl="1"/>
            <a:endParaRPr lang="en-US" dirty="0">
              <a:solidFill>
                <a:srgbClr val="FF0000"/>
              </a:solidFill>
            </a:endParaRPr>
          </a:p>
        </p:txBody>
      </p:sp>
    </p:spTree>
    <p:extLst>
      <p:ext uri="{BB962C8B-B14F-4D97-AF65-F5344CB8AC3E}">
        <p14:creationId xmlns:p14="http://schemas.microsoft.com/office/powerpoint/2010/main" val="201724857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46D9FC1-908D-433C-B794-FFFFB0E45D35}"/>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73CD8B3-FF8B-4572-9CA0-769DFDD4F9DB}"/>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E51822D0-0467-456F-B700-012104072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3</a:t>
            </a:r>
          </a:p>
        </p:txBody>
      </p:sp>
      <p:sp>
        <p:nvSpPr>
          <p:cNvPr id="4" name="Text Placeholder 4"/>
          <p:cNvSpPr txBox="1">
            <a:spLocks/>
          </p:cNvSpPr>
          <p:nvPr/>
        </p:nvSpPr>
        <p:spPr>
          <a:xfrm rot="16200000">
            <a:off x="-1466579" y="3116180"/>
            <a:ext cx="4133587" cy="649884"/>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Power BI Desktop Workflow</a:t>
            </a:r>
          </a:p>
        </p:txBody>
      </p:sp>
      <p:sp>
        <p:nvSpPr>
          <p:cNvPr id="6" name="Content Placeholder 5"/>
          <p:cNvSpPr txBox="1">
            <a:spLocks/>
          </p:cNvSpPr>
          <p:nvPr/>
        </p:nvSpPr>
        <p:spPr>
          <a:xfrm>
            <a:off x="1428657" y="195943"/>
            <a:ext cx="10556513" cy="66620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Power BI Desktop Workflow</a:t>
            </a:r>
          </a:p>
          <a:p>
            <a:pPr lvl="1"/>
            <a:endParaRPr lang="en-US"/>
          </a:p>
          <a:p>
            <a:pPr lvl="1"/>
            <a:endParaRPr lang="en-US"/>
          </a:p>
          <a:p>
            <a:endParaRPr lang="vi-VN" dirty="0"/>
          </a:p>
        </p:txBody>
      </p:sp>
      <p:sp>
        <p:nvSpPr>
          <p:cNvPr id="7" name="Rounded Rectangle 6"/>
          <p:cNvSpPr/>
          <p:nvPr/>
        </p:nvSpPr>
        <p:spPr>
          <a:xfrm>
            <a:off x="1272239" y="4528455"/>
            <a:ext cx="6106885" cy="201832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34193" y="587825"/>
            <a:ext cx="5339443" cy="1748828"/>
          </a:xfrm>
          <a:prstGeom prst="rect">
            <a:avLst/>
          </a:prstGeom>
          <a:noFill/>
          <a:ln>
            <a:solidFill>
              <a:schemeClr val="accent1">
                <a:shade val="50000"/>
                <a:alpha val="62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ounded Rectangle 8"/>
          <p:cNvSpPr/>
          <p:nvPr/>
        </p:nvSpPr>
        <p:spPr>
          <a:xfrm>
            <a:off x="3118756" y="734782"/>
            <a:ext cx="2563586" cy="70212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atin typeface="Arial" panose="020B0604020202020204" pitchFamily="34" charset="0"/>
                <a:cs typeface="Arial" panose="020B0604020202020204" pitchFamily="34" charset="0"/>
              </a:rPr>
              <a:t>Data Preparation</a:t>
            </a:r>
          </a:p>
        </p:txBody>
      </p:sp>
      <p:sp>
        <p:nvSpPr>
          <p:cNvPr id="10" name="Rounded Rectangle 9"/>
          <p:cNvSpPr/>
          <p:nvPr/>
        </p:nvSpPr>
        <p:spPr>
          <a:xfrm>
            <a:off x="3118756" y="2822219"/>
            <a:ext cx="2563586" cy="70212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atin typeface="Arial" panose="020B0604020202020204" pitchFamily="34" charset="0"/>
                <a:cs typeface="Arial" panose="020B0604020202020204" pitchFamily="34" charset="0"/>
              </a:rPr>
              <a:t>Data Modeling</a:t>
            </a:r>
          </a:p>
        </p:txBody>
      </p:sp>
      <p:sp>
        <p:nvSpPr>
          <p:cNvPr id="11" name="Rounded Rectangle 10"/>
          <p:cNvSpPr/>
          <p:nvPr/>
        </p:nvSpPr>
        <p:spPr>
          <a:xfrm>
            <a:off x="3118756" y="4568770"/>
            <a:ext cx="2563586" cy="70212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atin typeface="Arial" panose="020B0604020202020204" pitchFamily="34" charset="0"/>
                <a:cs typeface="Arial" panose="020B0604020202020204" pitchFamily="34" charset="0"/>
              </a:rPr>
              <a:t>Data Visualization</a:t>
            </a:r>
          </a:p>
        </p:txBody>
      </p:sp>
      <p:sp>
        <p:nvSpPr>
          <p:cNvPr id="12" name="Rounded Rectangle 11"/>
          <p:cNvSpPr/>
          <p:nvPr/>
        </p:nvSpPr>
        <p:spPr>
          <a:xfrm>
            <a:off x="4539339" y="1573350"/>
            <a:ext cx="1830233"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Query Editor</a:t>
            </a:r>
          </a:p>
        </p:txBody>
      </p:sp>
      <p:sp>
        <p:nvSpPr>
          <p:cNvPr id="13" name="Rounded Rectangle 12"/>
          <p:cNvSpPr/>
          <p:nvPr/>
        </p:nvSpPr>
        <p:spPr>
          <a:xfrm>
            <a:off x="4410048" y="3612905"/>
            <a:ext cx="2498272"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Relationship View</a:t>
            </a:r>
          </a:p>
        </p:txBody>
      </p:sp>
      <p:sp>
        <p:nvSpPr>
          <p:cNvPr id="14" name="Rounded Rectangle 13"/>
          <p:cNvSpPr/>
          <p:nvPr/>
        </p:nvSpPr>
        <p:spPr>
          <a:xfrm>
            <a:off x="2808512" y="5446219"/>
            <a:ext cx="3314699"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Report View</a:t>
            </a:r>
          </a:p>
        </p:txBody>
      </p:sp>
      <p:sp>
        <p:nvSpPr>
          <p:cNvPr id="15" name="Rectangle 14"/>
          <p:cNvSpPr/>
          <p:nvPr/>
        </p:nvSpPr>
        <p:spPr>
          <a:xfrm>
            <a:off x="1656012" y="2683618"/>
            <a:ext cx="5339443" cy="1748828"/>
          </a:xfrm>
          <a:prstGeom prst="rect">
            <a:avLst/>
          </a:prstGeom>
          <a:noFill/>
          <a:ln>
            <a:solidFill>
              <a:schemeClr val="accent1">
                <a:shade val="50000"/>
                <a:alpha val="62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p:cNvSpPr/>
          <p:nvPr/>
        </p:nvSpPr>
        <p:spPr>
          <a:xfrm>
            <a:off x="1655961" y="4528455"/>
            <a:ext cx="5339443" cy="1748828"/>
          </a:xfrm>
          <a:prstGeom prst="rect">
            <a:avLst/>
          </a:prstGeom>
          <a:noFill/>
          <a:ln>
            <a:solidFill>
              <a:schemeClr val="accent1">
                <a:shade val="50000"/>
                <a:alpha val="62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ounded Rectangle 16"/>
          <p:cNvSpPr/>
          <p:nvPr/>
        </p:nvSpPr>
        <p:spPr>
          <a:xfrm>
            <a:off x="2318655" y="1563426"/>
            <a:ext cx="2032908"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 Connector</a:t>
            </a:r>
          </a:p>
        </p:txBody>
      </p:sp>
      <p:sp>
        <p:nvSpPr>
          <p:cNvPr id="18" name="Down Arrow 17"/>
          <p:cNvSpPr/>
          <p:nvPr/>
        </p:nvSpPr>
        <p:spPr>
          <a:xfrm>
            <a:off x="4245431" y="2336653"/>
            <a:ext cx="391884" cy="346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333012" y="4332509"/>
            <a:ext cx="3314699"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Basic concept visuals</a:t>
            </a:r>
            <a:endParaRPr lang="vi-VN"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0" name="Rounded Rectangle 19"/>
          <p:cNvSpPr/>
          <p:nvPr/>
        </p:nvSpPr>
        <p:spPr>
          <a:xfrm>
            <a:off x="8333012" y="5211531"/>
            <a:ext cx="3314699"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Tooltip, Interaction, Hierarchy</a:t>
            </a:r>
            <a:endParaRPr lang="vi-VN"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1" name="Rounded Rectangle 20"/>
          <p:cNvSpPr/>
          <p:nvPr/>
        </p:nvSpPr>
        <p:spPr>
          <a:xfrm>
            <a:off x="8333011" y="6052602"/>
            <a:ext cx="3314699"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Formatting Page, Visual</a:t>
            </a:r>
            <a:endParaRPr lang="vi-VN"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2" name="Right Arrow 21"/>
          <p:cNvSpPr/>
          <p:nvPr/>
        </p:nvSpPr>
        <p:spPr>
          <a:xfrm>
            <a:off x="7609114" y="5270899"/>
            <a:ext cx="538843" cy="526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7813219" y="5997719"/>
            <a:ext cx="4171951" cy="75701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762148" y="3593992"/>
            <a:ext cx="2563586"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 View</a:t>
            </a:r>
          </a:p>
        </p:txBody>
      </p:sp>
    </p:spTree>
    <p:extLst>
      <p:ext uri="{BB962C8B-B14F-4D97-AF65-F5344CB8AC3E}">
        <p14:creationId xmlns:p14="http://schemas.microsoft.com/office/powerpoint/2010/main" val="209394075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4F80DFF-3E5B-4A23-9E38-2AAC431A1173}"/>
              </a:ext>
            </a:extLst>
          </p:cNvPr>
          <p:cNvSpPr/>
          <p:nvPr/>
        </p:nvSpPr>
        <p:spPr>
          <a:xfrm>
            <a:off x="-57672" y="10886"/>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85372FDF-0456-44E3-8AC9-190DAE77ACC0}"/>
              </a:ext>
            </a:extLst>
          </p:cNvPr>
          <p:cNvSpPr/>
          <p:nvPr/>
        </p:nvSpPr>
        <p:spPr>
          <a:xfrm>
            <a:off x="492056" y="502685"/>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FF87D730-1B6D-4B60-B6E2-A10855C94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19980"/>
            <a:ext cx="2100943" cy="2100943"/>
          </a:xfrm>
          <a:prstGeom prst="rect">
            <a:avLst/>
          </a:prstGeom>
        </p:spPr>
      </p:pic>
      <p:sp>
        <p:nvSpPr>
          <p:cNvPr id="3"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4</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PAGE FORMATTING</a:t>
            </a:r>
          </a:p>
        </p:txBody>
      </p:sp>
      <p:sp>
        <p:nvSpPr>
          <p:cNvPr id="6" name="Content Placeholder 2"/>
          <p:cNvSpPr txBox="1">
            <a:spLocks/>
          </p:cNvSpPr>
          <p:nvPr/>
        </p:nvSpPr>
        <p:spPr>
          <a:xfrm>
            <a:off x="1482635" y="570835"/>
            <a:ext cx="10171128" cy="5976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Page Formatting</a:t>
            </a:r>
          </a:p>
          <a:p>
            <a:endParaRPr lang="en-US"/>
          </a:p>
          <a:p>
            <a:endParaRPr lang="en-US"/>
          </a:p>
          <a:p>
            <a:pPr lvl="1"/>
            <a:endParaRPr lang="en-US" dirty="0">
              <a:solidFill>
                <a:srgbClr val="FF0000"/>
              </a:solidFill>
            </a:endParaRPr>
          </a:p>
        </p:txBody>
      </p:sp>
      <p:pic>
        <p:nvPicPr>
          <p:cNvPr id="7" name="Picture 6"/>
          <p:cNvPicPr>
            <a:picLocks noChangeAspect="1"/>
          </p:cNvPicPr>
          <p:nvPr/>
        </p:nvPicPr>
        <p:blipFill>
          <a:blip r:embed="rId3"/>
          <a:stretch>
            <a:fillRect/>
          </a:stretch>
        </p:blipFill>
        <p:spPr>
          <a:xfrm>
            <a:off x="1279028" y="1672316"/>
            <a:ext cx="9849032" cy="4646839"/>
          </a:xfrm>
          <a:prstGeom prst="rect">
            <a:avLst/>
          </a:prstGeom>
        </p:spPr>
      </p:pic>
    </p:spTree>
    <p:extLst>
      <p:ext uri="{BB962C8B-B14F-4D97-AF65-F5344CB8AC3E}">
        <p14:creationId xmlns:p14="http://schemas.microsoft.com/office/powerpoint/2010/main" val="202092912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EF4C22-690B-44C4-8BCB-84367CEBCA86}"/>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866DBE2-AA27-4193-8384-4908731E6F2B}"/>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CAAFB70-BE9F-4A43-A6FC-DFB370E72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5</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PAGE FORMATTING</a:t>
            </a:r>
          </a:p>
        </p:txBody>
      </p:sp>
      <p:sp>
        <p:nvSpPr>
          <p:cNvPr id="8" name="Content Placeholder 2"/>
          <p:cNvSpPr txBox="1">
            <a:spLocks/>
          </p:cNvSpPr>
          <p:nvPr/>
        </p:nvSpPr>
        <p:spPr>
          <a:xfrm>
            <a:off x="7137400" y="919692"/>
            <a:ext cx="4614334" cy="48736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Page Formatting</a:t>
            </a:r>
          </a:p>
          <a:p>
            <a:r>
              <a:rPr lang="en-US"/>
              <a:t>Page Information: Thông tin cơ bản về Page</a:t>
            </a:r>
          </a:p>
          <a:p>
            <a:r>
              <a:rPr lang="en-US"/>
              <a:t>Page Size: Kích thước, tỷ lệ trang báo cáo</a:t>
            </a:r>
          </a:p>
          <a:p>
            <a:r>
              <a:rPr lang="en-US"/>
              <a:t>Page Background: Các tham số hình nền trang báo cáo (Màu sắc, font chữ…)</a:t>
            </a:r>
          </a:p>
          <a:p>
            <a:r>
              <a:rPr lang="en-US"/>
              <a:t>Wallpaper….</a:t>
            </a:r>
          </a:p>
          <a:p>
            <a:endParaRPr lang="en-US"/>
          </a:p>
          <a:p>
            <a:pPr lvl="1"/>
            <a:endParaRPr lang="en-US" dirty="0">
              <a:solidFill>
                <a:srgbClr val="FF0000"/>
              </a:solidFill>
            </a:endParaRPr>
          </a:p>
        </p:txBody>
      </p:sp>
      <p:pic>
        <p:nvPicPr>
          <p:cNvPr id="9" name="Picture 8"/>
          <p:cNvPicPr>
            <a:picLocks noChangeAspect="1"/>
          </p:cNvPicPr>
          <p:nvPr/>
        </p:nvPicPr>
        <p:blipFill>
          <a:blip r:embed="rId3"/>
          <a:stretch>
            <a:fillRect/>
          </a:stretch>
        </p:blipFill>
        <p:spPr>
          <a:xfrm>
            <a:off x="2830280" y="1008569"/>
            <a:ext cx="2809195" cy="5096463"/>
          </a:xfrm>
          <a:prstGeom prst="rect">
            <a:avLst/>
          </a:prstGeom>
        </p:spPr>
      </p:pic>
    </p:spTree>
    <p:extLst>
      <p:ext uri="{BB962C8B-B14F-4D97-AF65-F5344CB8AC3E}">
        <p14:creationId xmlns:p14="http://schemas.microsoft.com/office/powerpoint/2010/main" val="427835298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25A615-9E7E-438D-B530-E38215336C83}"/>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1ADCB71-DA92-40A0-A457-D883466509F5}"/>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6ECDD448-A33E-471F-B78D-C09133C31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5</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PAGE FORMATTING</a:t>
            </a:r>
          </a:p>
        </p:txBody>
      </p:sp>
      <p:sp>
        <p:nvSpPr>
          <p:cNvPr id="7" name="Content Placeholder 2"/>
          <p:cNvSpPr txBox="1">
            <a:spLocks/>
          </p:cNvSpPr>
          <p:nvPr/>
        </p:nvSpPr>
        <p:spPr>
          <a:xfrm>
            <a:off x="1482635" y="570835"/>
            <a:ext cx="10171128" cy="5976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Visual Formatting</a:t>
            </a:r>
          </a:p>
          <a:p>
            <a:pPr lvl="1"/>
            <a:r>
              <a:rPr lang="en-US" b="1"/>
              <a:t>	</a:t>
            </a:r>
          </a:p>
          <a:p>
            <a:endParaRPr lang="en-US"/>
          </a:p>
          <a:p>
            <a:endParaRPr lang="en-US"/>
          </a:p>
          <a:p>
            <a:pPr lvl="1"/>
            <a:endParaRPr lang="en-US" dirty="0">
              <a:solidFill>
                <a:srgbClr val="FF0000"/>
              </a:solidFill>
            </a:endParaRPr>
          </a:p>
        </p:txBody>
      </p:sp>
      <p:pic>
        <p:nvPicPr>
          <p:cNvPr id="10" name="Picture 9"/>
          <p:cNvPicPr>
            <a:picLocks noChangeAspect="1"/>
          </p:cNvPicPr>
          <p:nvPr/>
        </p:nvPicPr>
        <p:blipFill>
          <a:blip r:embed="rId3"/>
          <a:stretch>
            <a:fillRect/>
          </a:stretch>
        </p:blipFill>
        <p:spPr>
          <a:xfrm>
            <a:off x="3146576" y="1491758"/>
            <a:ext cx="7140424" cy="4909042"/>
          </a:xfrm>
          <a:prstGeom prst="rect">
            <a:avLst/>
          </a:prstGeom>
        </p:spPr>
      </p:pic>
    </p:spTree>
    <p:extLst>
      <p:ext uri="{BB962C8B-B14F-4D97-AF65-F5344CB8AC3E}">
        <p14:creationId xmlns:p14="http://schemas.microsoft.com/office/powerpoint/2010/main" val="85496317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BCAC20-0EF5-4D0E-8ED9-3C2C0B3767B5}"/>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6F652E84-E957-460F-967A-8BA2F93DDE1B}"/>
              </a:ext>
            </a:extLst>
          </p:cNvPr>
          <p:cNvSpPr/>
          <p:nvPr/>
        </p:nvSpPr>
        <p:spPr>
          <a:xfrm>
            <a:off x="492056" y="491799"/>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6E41FF6-ECE8-449B-9475-648403E6F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6</a:t>
            </a:r>
          </a:p>
        </p:txBody>
      </p:sp>
      <p:sp>
        <p:nvSpPr>
          <p:cNvPr id="4" name="Text Placeholder 4"/>
          <p:cNvSpPr txBox="1">
            <a:spLocks/>
          </p:cNvSpPr>
          <p:nvPr/>
        </p:nvSpPr>
        <p:spPr>
          <a:xfrm rot="16200000">
            <a:off x="-1466579" y="3116180"/>
            <a:ext cx="4133587" cy="649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FORMATTING</a:t>
            </a:r>
          </a:p>
        </p:txBody>
      </p:sp>
      <p:sp>
        <p:nvSpPr>
          <p:cNvPr id="5" name="Content Placeholder 2"/>
          <p:cNvSpPr txBox="1">
            <a:spLocks/>
          </p:cNvSpPr>
          <p:nvPr/>
        </p:nvSpPr>
        <p:spPr>
          <a:xfrm>
            <a:off x="1482635" y="570835"/>
            <a:ext cx="10171128" cy="5976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Data Color, Conditional Formatting</a:t>
            </a:r>
          </a:p>
          <a:p>
            <a:r>
              <a:rPr lang="en-US"/>
              <a:t>Formatting =&gt; Data Colors</a:t>
            </a:r>
          </a:p>
          <a:p>
            <a:endParaRPr lang="en-US"/>
          </a:p>
          <a:p>
            <a:endParaRPr lang="en-US"/>
          </a:p>
          <a:p>
            <a:pPr lvl="1"/>
            <a:endParaRPr lang="en-US" dirty="0">
              <a:solidFill>
                <a:srgbClr val="FF0000"/>
              </a:solidFill>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621" y="2055896"/>
            <a:ext cx="8382000"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5600775"/>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10600</TotalTime>
  <Words>1153</Words>
  <Application>Microsoft Office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MS PGothic</vt:lpstr>
      <vt:lpstr>MS PGothic</vt:lpstr>
      <vt:lpstr>Arial</vt:lpstr>
      <vt:lpstr>Calibri</vt:lpstr>
      <vt:lpstr>Calibri Light</vt:lpstr>
      <vt:lpstr>Cambria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Tien Ich May Tinh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Thao Vy</dc:creator>
  <cp:lastModifiedBy>Administrator</cp:lastModifiedBy>
  <cp:revision>251</cp:revision>
  <dcterms:created xsi:type="dcterms:W3CDTF">2020-03-30T13:47:17Z</dcterms:created>
  <dcterms:modified xsi:type="dcterms:W3CDTF">2024-10-22T15:16:30Z</dcterms:modified>
</cp:coreProperties>
</file>