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7299" y="127508"/>
            <a:ext cx="10337401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464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88951" cy="8077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85650" cy="710565"/>
          </a:xfrm>
          <a:custGeom>
            <a:avLst/>
            <a:gdLst/>
            <a:ahLst/>
            <a:cxnLst/>
            <a:rect l="l" t="t" r="r" b="b"/>
            <a:pathLst>
              <a:path w="12185650" h="710565">
                <a:moveTo>
                  <a:pt x="12185103" y="0"/>
                </a:moveTo>
                <a:lnTo>
                  <a:pt x="0" y="0"/>
                </a:lnTo>
                <a:lnTo>
                  <a:pt x="0" y="710501"/>
                </a:lnTo>
                <a:lnTo>
                  <a:pt x="12185103" y="710501"/>
                </a:lnTo>
                <a:lnTo>
                  <a:pt x="12185103" y="0"/>
                </a:lnTo>
                <a:close/>
              </a:path>
            </a:pathLst>
          </a:custGeom>
          <a:solidFill>
            <a:srgbClr val="2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85650" cy="710565"/>
          </a:xfrm>
          <a:custGeom>
            <a:avLst/>
            <a:gdLst/>
            <a:ahLst/>
            <a:cxnLst/>
            <a:rect l="l" t="t" r="r" b="b"/>
            <a:pathLst>
              <a:path w="12185650" h="710565">
                <a:moveTo>
                  <a:pt x="0" y="0"/>
                </a:moveTo>
                <a:lnTo>
                  <a:pt x="12185106" y="0"/>
                </a:lnTo>
                <a:lnTo>
                  <a:pt x="12185106" y="710501"/>
                </a:lnTo>
                <a:lnTo>
                  <a:pt x="0" y="7105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0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318367" y="105867"/>
            <a:ext cx="866736" cy="4987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90580" y="60248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294995" y="0"/>
                </a:moveTo>
                <a:lnTo>
                  <a:pt x="247145" y="3861"/>
                </a:lnTo>
                <a:lnTo>
                  <a:pt x="201754" y="15039"/>
                </a:lnTo>
                <a:lnTo>
                  <a:pt x="159427" y="32928"/>
                </a:lnTo>
                <a:lnTo>
                  <a:pt x="120774" y="56918"/>
                </a:lnTo>
                <a:lnTo>
                  <a:pt x="86402" y="86404"/>
                </a:lnTo>
                <a:lnTo>
                  <a:pt x="56916" y="120777"/>
                </a:lnTo>
                <a:lnTo>
                  <a:pt x="32926" y="159430"/>
                </a:lnTo>
                <a:lnTo>
                  <a:pt x="15039" y="201756"/>
                </a:lnTo>
                <a:lnTo>
                  <a:pt x="3860" y="247147"/>
                </a:lnTo>
                <a:lnTo>
                  <a:pt x="0" y="294995"/>
                </a:lnTo>
                <a:lnTo>
                  <a:pt x="3860" y="342847"/>
                </a:lnTo>
                <a:lnTo>
                  <a:pt x="15039" y="388240"/>
                </a:lnTo>
                <a:lnTo>
                  <a:pt x="32926" y="430568"/>
                </a:lnTo>
                <a:lnTo>
                  <a:pt x="56916" y="469223"/>
                </a:lnTo>
                <a:lnTo>
                  <a:pt x="86402" y="503597"/>
                </a:lnTo>
                <a:lnTo>
                  <a:pt x="120774" y="533084"/>
                </a:lnTo>
                <a:lnTo>
                  <a:pt x="159427" y="557075"/>
                </a:lnTo>
                <a:lnTo>
                  <a:pt x="201754" y="574964"/>
                </a:lnTo>
                <a:lnTo>
                  <a:pt x="247145" y="586142"/>
                </a:lnTo>
                <a:lnTo>
                  <a:pt x="294995" y="590003"/>
                </a:lnTo>
                <a:lnTo>
                  <a:pt x="342845" y="586142"/>
                </a:lnTo>
                <a:lnTo>
                  <a:pt x="388237" y="574964"/>
                </a:lnTo>
                <a:lnTo>
                  <a:pt x="430563" y="557075"/>
                </a:lnTo>
                <a:lnTo>
                  <a:pt x="469216" y="533084"/>
                </a:lnTo>
                <a:lnTo>
                  <a:pt x="503589" y="503597"/>
                </a:lnTo>
                <a:lnTo>
                  <a:pt x="533075" y="469223"/>
                </a:lnTo>
                <a:lnTo>
                  <a:pt x="557065" y="430568"/>
                </a:lnTo>
                <a:lnTo>
                  <a:pt x="574953" y="388240"/>
                </a:lnTo>
                <a:lnTo>
                  <a:pt x="586131" y="342847"/>
                </a:lnTo>
                <a:lnTo>
                  <a:pt x="589992" y="294995"/>
                </a:lnTo>
                <a:lnTo>
                  <a:pt x="586131" y="247147"/>
                </a:lnTo>
                <a:lnTo>
                  <a:pt x="574953" y="201756"/>
                </a:lnTo>
                <a:lnTo>
                  <a:pt x="557065" y="159430"/>
                </a:lnTo>
                <a:lnTo>
                  <a:pt x="533075" y="120777"/>
                </a:lnTo>
                <a:lnTo>
                  <a:pt x="503589" y="86404"/>
                </a:lnTo>
                <a:lnTo>
                  <a:pt x="469216" y="56918"/>
                </a:lnTo>
                <a:lnTo>
                  <a:pt x="430563" y="32928"/>
                </a:lnTo>
                <a:lnTo>
                  <a:pt x="388237" y="15039"/>
                </a:lnTo>
                <a:lnTo>
                  <a:pt x="342845" y="3861"/>
                </a:lnTo>
                <a:lnTo>
                  <a:pt x="294995" y="0"/>
                </a:lnTo>
                <a:close/>
              </a:path>
            </a:pathLst>
          </a:custGeom>
          <a:solidFill>
            <a:srgbClr val="2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90580" y="60248"/>
            <a:ext cx="590550" cy="590550"/>
          </a:xfrm>
          <a:custGeom>
            <a:avLst/>
            <a:gdLst/>
            <a:ahLst/>
            <a:cxnLst/>
            <a:rect l="l" t="t" r="r" b="b"/>
            <a:pathLst>
              <a:path w="590550" h="590550">
                <a:moveTo>
                  <a:pt x="0" y="294996"/>
                </a:moveTo>
                <a:lnTo>
                  <a:pt x="3860" y="247146"/>
                </a:lnTo>
                <a:lnTo>
                  <a:pt x="15039" y="201754"/>
                </a:lnTo>
                <a:lnTo>
                  <a:pt x="32926" y="159428"/>
                </a:lnTo>
                <a:lnTo>
                  <a:pt x="56917" y="120775"/>
                </a:lnTo>
                <a:lnTo>
                  <a:pt x="86402" y="86402"/>
                </a:lnTo>
                <a:lnTo>
                  <a:pt x="120775" y="56917"/>
                </a:lnTo>
                <a:lnTo>
                  <a:pt x="159428" y="32926"/>
                </a:lnTo>
                <a:lnTo>
                  <a:pt x="201754" y="15039"/>
                </a:lnTo>
                <a:lnTo>
                  <a:pt x="247146" y="3860"/>
                </a:lnTo>
                <a:lnTo>
                  <a:pt x="294996" y="0"/>
                </a:lnTo>
                <a:lnTo>
                  <a:pt x="342846" y="3860"/>
                </a:lnTo>
                <a:lnTo>
                  <a:pt x="388237" y="15039"/>
                </a:lnTo>
                <a:lnTo>
                  <a:pt x="430563" y="32926"/>
                </a:lnTo>
                <a:lnTo>
                  <a:pt x="469217" y="56917"/>
                </a:lnTo>
                <a:lnTo>
                  <a:pt x="503590" y="86402"/>
                </a:lnTo>
                <a:lnTo>
                  <a:pt x="533075" y="120775"/>
                </a:lnTo>
                <a:lnTo>
                  <a:pt x="557065" y="159428"/>
                </a:lnTo>
                <a:lnTo>
                  <a:pt x="574953" y="201754"/>
                </a:lnTo>
                <a:lnTo>
                  <a:pt x="586131" y="247146"/>
                </a:lnTo>
                <a:lnTo>
                  <a:pt x="589992" y="294996"/>
                </a:lnTo>
                <a:lnTo>
                  <a:pt x="586131" y="342846"/>
                </a:lnTo>
                <a:lnTo>
                  <a:pt x="574953" y="388237"/>
                </a:lnTo>
                <a:lnTo>
                  <a:pt x="557065" y="430563"/>
                </a:lnTo>
                <a:lnTo>
                  <a:pt x="533075" y="469217"/>
                </a:lnTo>
                <a:lnTo>
                  <a:pt x="503590" y="503590"/>
                </a:lnTo>
                <a:lnTo>
                  <a:pt x="469217" y="533075"/>
                </a:lnTo>
                <a:lnTo>
                  <a:pt x="430563" y="557065"/>
                </a:lnTo>
                <a:lnTo>
                  <a:pt x="388237" y="574953"/>
                </a:lnTo>
                <a:lnTo>
                  <a:pt x="342846" y="586131"/>
                </a:lnTo>
                <a:lnTo>
                  <a:pt x="294996" y="589992"/>
                </a:lnTo>
                <a:lnTo>
                  <a:pt x="247146" y="586131"/>
                </a:lnTo>
                <a:lnTo>
                  <a:pt x="201754" y="574953"/>
                </a:lnTo>
                <a:lnTo>
                  <a:pt x="159428" y="557065"/>
                </a:lnTo>
                <a:lnTo>
                  <a:pt x="120775" y="533075"/>
                </a:lnTo>
                <a:lnTo>
                  <a:pt x="86402" y="503590"/>
                </a:lnTo>
                <a:lnTo>
                  <a:pt x="56917" y="469217"/>
                </a:lnTo>
                <a:lnTo>
                  <a:pt x="32926" y="430563"/>
                </a:lnTo>
                <a:lnTo>
                  <a:pt x="15039" y="388237"/>
                </a:lnTo>
                <a:lnTo>
                  <a:pt x="3860" y="342846"/>
                </a:lnTo>
                <a:lnTo>
                  <a:pt x="0" y="294996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80437" y="150896"/>
            <a:ext cx="410276" cy="408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9792" y="1037844"/>
            <a:ext cx="281241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40647" y="3339084"/>
            <a:ext cx="6510705" cy="1869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4646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1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1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1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9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0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xfrm>
            <a:off x="2840647" y="3962400"/>
            <a:ext cx="6510705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Lecture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4:</a:t>
            </a:r>
          </a:p>
          <a:p>
            <a:pPr marL="12700" marR="5080" algn="ctr">
              <a:lnSpc>
                <a:spcPct val="101299"/>
              </a:lnSpc>
              <a:spcBef>
                <a:spcPts val="2900"/>
              </a:spcBef>
            </a:pPr>
            <a:r>
              <a:rPr spc="-5" dirty="0">
                <a:solidFill>
                  <a:srgbClr val="FF0000"/>
                </a:solidFill>
              </a:rPr>
              <a:t>Data Manipulation </a:t>
            </a:r>
            <a:r>
              <a:rPr dirty="0">
                <a:solidFill>
                  <a:srgbClr val="FF0000"/>
                </a:solidFill>
              </a:rPr>
              <a:t>&amp;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Visualization  </a:t>
            </a:r>
            <a:r>
              <a:rPr spc="-5" dirty="0">
                <a:solidFill>
                  <a:srgbClr val="FF0000"/>
                </a:solidFill>
              </a:rPr>
              <a:t>with</a:t>
            </a:r>
            <a:r>
              <a:rPr spc="-1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Pandas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B1DAC8-8412-7BD4-B6D2-202EE439D5AC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FD6D25-12C7-202E-7564-1AB6CFE509DB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44" name="object 33">
            <a:extLst>
              <a:ext uri="{FF2B5EF4-FFF2-40B4-BE49-F238E27FC236}">
                <a16:creationId xmlns:a16="http://schemas.microsoft.com/office/drawing/2014/main" id="{69F76039-EAD0-7B39-97FA-8EB0A4438FD9}"/>
              </a:ext>
            </a:extLst>
          </p:cNvPr>
          <p:cNvSpPr txBox="1"/>
          <p:nvPr/>
        </p:nvSpPr>
        <p:spPr>
          <a:xfrm>
            <a:off x="4343400" y="2151062"/>
            <a:ext cx="51073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FF2D00"/>
                </a:solidFill>
                <a:latin typeface="Arial"/>
                <a:cs typeface="Arial"/>
              </a:rPr>
              <a:t>PY</a:t>
            </a:r>
            <a:r>
              <a:rPr sz="9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THON</a:t>
            </a:r>
            <a:endParaRPr sz="96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99339-9AE6-4C81-8241-781A05D0CD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828406"/>
            <a:ext cx="4572000" cy="32432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C9D0BF-60E2-4A3D-9716-DF048E155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51715"/>
            <a:ext cx="1712737" cy="29645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92818" y="2987967"/>
            <a:ext cx="1322859" cy="79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1035" y="2987967"/>
            <a:ext cx="1322856" cy="790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48722" y="2987967"/>
            <a:ext cx="1322843" cy="790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7495" y="3931411"/>
            <a:ext cx="133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INNER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3764" y="3931411"/>
            <a:ext cx="205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LEFT OUTER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9926" y="3928364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RIGHT OUTER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77158" y="3928364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FULL OUTER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07047" y="2987967"/>
            <a:ext cx="1322856" cy="7904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41539" y="1403758"/>
            <a:ext cx="1724269" cy="12479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8741" y="1403758"/>
            <a:ext cx="1724269" cy="12479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4868" y="4436351"/>
            <a:ext cx="12122785" cy="1847214"/>
            <a:chOff x="54868" y="4436351"/>
            <a:chExt cx="12122785" cy="1847214"/>
          </a:xfrm>
        </p:grpSpPr>
        <p:sp>
          <p:nvSpPr>
            <p:cNvPr id="14" name="object 14"/>
            <p:cNvSpPr/>
            <p:nvPr/>
          </p:nvSpPr>
          <p:spPr>
            <a:xfrm>
              <a:off x="54868" y="4479305"/>
              <a:ext cx="3045779" cy="10316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80080" y="4443529"/>
              <a:ext cx="2977006" cy="16113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11202" y="4451291"/>
              <a:ext cx="3114560" cy="13558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43035" y="4436351"/>
              <a:ext cx="3134207" cy="184712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5715597" y="1696719"/>
            <a:ext cx="672465" cy="671830"/>
          </a:xfrm>
          <a:custGeom>
            <a:avLst/>
            <a:gdLst/>
            <a:ahLst/>
            <a:cxnLst/>
            <a:rect l="l" t="t" r="r" b="b"/>
            <a:pathLst>
              <a:path w="672464" h="671830">
                <a:moveTo>
                  <a:pt x="671982" y="228600"/>
                </a:moveTo>
                <a:lnTo>
                  <a:pt x="443522" y="228600"/>
                </a:lnTo>
                <a:lnTo>
                  <a:pt x="443522" y="0"/>
                </a:lnTo>
                <a:lnTo>
                  <a:pt x="228460" y="0"/>
                </a:lnTo>
                <a:lnTo>
                  <a:pt x="228460" y="228600"/>
                </a:lnTo>
                <a:lnTo>
                  <a:pt x="0" y="228600"/>
                </a:lnTo>
                <a:lnTo>
                  <a:pt x="0" y="443230"/>
                </a:lnTo>
                <a:lnTo>
                  <a:pt x="228460" y="443230"/>
                </a:lnTo>
                <a:lnTo>
                  <a:pt x="228460" y="671830"/>
                </a:lnTo>
                <a:lnTo>
                  <a:pt x="443522" y="671830"/>
                </a:lnTo>
                <a:lnTo>
                  <a:pt x="443522" y="443230"/>
                </a:lnTo>
                <a:lnTo>
                  <a:pt x="671982" y="443230"/>
                </a:lnTo>
                <a:lnTo>
                  <a:pt x="671982" y="22860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5B7C4-E205-33FD-B133-7C3F82CC43F2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2ECCAC92-39B2-7AFB-73AF-A3F5F9DCAB1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12" y="25749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50" y="141372"/>
            <a:ext cx="7861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4.1.2: Combining and Merging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Horizontal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Joining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299" y="127508"/>
            <a:ext cx="7861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4.1.2: Combining and Merging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Horizontal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Joining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9974" y="862711"/>
            <a:ext cx="1003627" cy="6015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85620" y="862711"/>
            <a:ext cx="1003627" cy="601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85620" y="3874109"/>
            <a:ext cx="1003627" cy="601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86083" y="1011428"/>
            <a:ext cx="1334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INNER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22600" y="1011428"/>
            <a:ext cx="205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LEFT OUTER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1160" y="4022852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RIGHT OUTER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18307" y="4022852"/>
            <a:ext cx="2066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FULL OUTER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59974" y="3876852"/>
            <a:ext cx="1003627" cy="6015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631" y="900814"/>
            <a:ext cx="2753103" cy="2429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684" y="3917712"/>
            <a:ext cx="2734050" cy="24292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88551" y="1574967"/>
            <a:ext cx="2200577" cy="16099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68683" y="1574967"/>
            <a:ext cx="3048426" cy="19528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98078" y="4586226"/>
            <a:ext cx="3115102" cy="16194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68683" y="4595815"/>
            <a:ext cx="3124639" cy="21094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48393" y="1044651"/>
            <a:ext cx="172085" cy="5119370"/>
          </a:xfrm>
          <a:custGeom>
            <a:avLst/>
            <a:gdLst/>
            <a:ahLst/>
            <a:cxnLst/>
            <a:rect l="l" t="t" r="r" b="b"/>
            <a:pathLst>
              <a:path w="172085" h="5119370">
                <a:moveTo>
                  <a:pt x="171564" y="0"/>
                </a:moveTo>
                <a:lnTo>
                  <a:pt x="0" y="0"/>
                </a:lnTo>
                <a:lnTo>
                  <a:pt x="0" y="5118836"/>
                </a:lnTo>
                <a:lnTo>
                  <a:pt x="171564" y="5118836"/>
                </a:lnTo>
                <a:lnTo>
                  <a:pt x="171564" y="0"/>
                </a:lnTo>
                <a:close/>
              </a:path>
            </a:pathLst>
          </a:custGeom>
          <a:solidFill>
            <a:srgbClr val="FC6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0E909D-C3D4-541D-F232-969F46AF0B49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1F674283-03E7-F1CE-EEE9-B68E0B9F43A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12" y="25749"/>
            <a:ext cx="2844088" cy="622406"/>
          </a:xfrm>
          <a:prstGeom prst="rect">
            <a:avLst/>
          </a:prstGeom>
        </p:spPr>
      </p:pic>
      <p:sp>
        <p:nvSpPr>
          <p:cNvPr id="20" name="object 2">
            <a:extLst>
              <a:ext uri="{FF2B5EF4-FFF2-40B4-BE49-F238E27FC236}">
                <a16:creationId xmlns:a16="http://schemas.microsoft.com/office/drawing/2014/main" id="{0761173F-E007-1F08-4429-24D306B625AF}"/>
              </a:ext>
            </a:extLst>
          </p:cNvPr>
          <p:cNvSpPr txBox="1">
            <a:spLocks/>
          </p:cNvSpPr>
          <p:nvPr/>
        </p:nvSpPr>
        <p:spPr>
          <a:xfrm>
            <a:off x="159150" y="141372"/>
            <a:ext cx="7861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  <a:tabLst>
                <a:tab pos="508634" algn="l"/>
              </a:tabLst>
            </a:pPr>
            <a:r>
              <a:rPr lang="en-US" sz="3600" kern="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lang="en-US" sz="2400" kern="0" spc="-5" dirty="0">
                <a:solidFill>
                  <a:srgbClr val="FFFFFF"/>
                </a:solidFill>
                <a:latin typeface="Arial"/>
                <a:cs typeface="Arial"/>
              </a:rPr>
              <a:t>4.1.2: Combining and Merging </a:t>
            </a: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lang="en-US" sz="2400" kern="0" spc="-5" dirty="0">
                <a:solidFill>
                  <a:srgbClr val="FFFFFF"/>
                </a:solidFill>
                <a:latin typeface="Arial"/>
                <a:cs typeface="Arial"/>
              </a:rPr>
              <a:t>Horizontal</a:t>
            </a:r>
            <a:r>
              <a:rPr lang="en-US" sz="2400" kern="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kern="0" spc="-5" dirty="0">
                <a:solidFill>
                  <a:srgbClr val="FFFFFF"/>
                </a:solidFill>
                <a:latin typeface="Arial"/>
                <a:cs typeface="Arial"/>
              </a:rPr>
              <a:t>Joining</a:t>
            </a:r>
            <a:endParaRPr lang="en-US" sz="2400" kern="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7118" y="1886701"/>
            <a:ext cx="1724267" cy="1247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7592" y="4034665"/>
            <a:ext cx="1724267" cy="1247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5567" y="3787597"/>
            <a:ext cx="917575" cy="917575"/>
          </a:xfrm>
          <a:custGeom>
            <a:avLst/>
            <a:gdLst/>
            <a:ahLst/>
            <a:cxnLst/>
            <a:rect l="l" t="t" r="r" b="b"/>
            <a:pathLst>
              <a:path w="917575" h="917575">
                <a:moveTo>
                  <a:pt x="916952" y="0"/>
                </a:moveTo>
                <a:lnTo>
                  <a:pt x="414553" y="0"/>
                </a:lnTo>
                <a:lnTo>
                  <a:pt x="540143" y="125603"/>
                </a:lnTo>
                <a:lnTo>
                  <a:pt x="0" y="665759"/>
                </a:lnTo>
                <a:lnTo>
                  <a:pt x="251193" y="916965"/>
                </a:lnTo>
                <a:lnTo>
                  <a:pt x="791349" y="376809"/>
                </a:lnTo>
                <a:lnTo>
                  <a:pt x="916952" y="502399"/>
                </a:lnTo>
                <a:lnTo>
                  <a:pt x="916952" y="0"/>
                </a:lnTo>
                <a:close/>
              </a:path>
            </a:pathLst>
          </a:custGeom>
          <a:solidFill>
            <a:srgbClr val="FC6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85567" y="2260841"/>
            <a:ext cx="917575" cy="917575"/>
          </a:xfrm>
          <a:custGeom>
            <a:avLst/>
            <a:gdLst/>
            <a:ahLst/>
            <a:cxnLst/>
            <a:rect l="l" t="t" r="r" b="b"/>
            <a:pathLst>
              <a:path w="917575" h="917575">
                <a:moveTo>
                  <a:pt x="251193" y="0"/>
                </a:moveTo>
                <a:lnTo>
                  <a:pt x="0" y="251205"/>
                </a:lnTo>
                <a:lnTo>
                  <a:pt x="540143" y="791362"/>
                </a:lnTo>
                <a:lnTo>
                  <a:pt x="414553" y="916965"/>
                </a:lnTo>
                <a:lnTo>
                  <a:pt x="916952" y="916965"/>
                </a:lnTo>
                <a:lnTo>
                  <a:pt x="916952" y="414553"/>
                </a:lnTo>
                <a:lnTo>
                  <a:pt x="791349" y="540156"/>
                </a:lnTo>
                <a:lnTo>
                  <a:pt x="251193" y="0"/>
                </a:lnTo>
                <a:close/>
              </a:path>
            </a:pathLst>
          </a:custGeom>
          <a:solidFill>
            <a:srgbClr val="FC6C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1819" y="2576390"/>
            <a:ext cx="2581634" cy="1724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41692" y="1477929"/>
            <a:ext cx="2048164" cy="2610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00367" y="1008379"/>
            <a:ext cx="4712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/>
                <a:cs typeface="Arial"/>
              </a:rPr>
              <a:t>Vertical </a:t>
            </a:r>
            <a:r>
              <a:rPr sz="1800" b="1" spc="-5" dirty="0">
                <a:latin typeface="Arial"/>
                <a:cs typeface="Arial"/>
              </a:rPr>
              <a:t>joining DataFrame with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pd.concat()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55957" y="4858732"/>
            <a:ext cx="2229163" cy="16194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8692" y="4348988"/>
            <a:ext cx="397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Can also Horizontal joining </a:t>
            </a:r>
            <a:r>
              <a:rPr sz="1800" b="1" dirty="0">
                <a:latin typeface="Arial"/>
                <a:cs typeface="Arial"/>
              </a:rPr>
              <a:t>on </a:t>
            </a:r>
            <a:r>
              <a:rPr sz="1800" b="1" spc="-5" dirty="0"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8484" y="3251199"/>
            <a:ext cx="672465" cy="673100"/>
          </a:xfrm>
          <a:custGeom>
            <a:avLst/>
            <a:gdLst/>
            <a:ahLst/>
            <a:cxnLst/>
            <a:rect l="l" t="t" r="r" b="b"/>
            <a:pathLst>
              <a:path w="672464" h="673100">
                <a:moveTo>
                  <a:pt x="671995" y="228600"/>
                </a:moveTo>
                <a:lnTo>
                  <a:pt x="443534" y="228600"/>
                </a:lnTo>
                <a:lnTo>
                  <a:pt x="443534" y="0"/>
                </a:lnTo>
                <a:lnTo>
                  <a:pt x="228460" y="0"/>
                </a:lnTo>
                <a:lnTo>
                  <a:pt x="228460" y="228600"/>
                </a:lnTo>
                <a:lnTo>
                  <a:pt x="0" y="228600"/>
                </a:lnTo>
                <a:lnTo>
                  <a:pt x="0" y="444500"/>
                </a:lnTo>
                <a:lnTo>
                  <a:pt x="228460" y="444500"/>
                </a:lnTo>
                <a:lnTo>
                  <a:pt x="228460" y="673100"/>
                </a:lnTo>
                <a:lnTo>
                  <a:pt x="443534" y="673100"/>
                </a:lnTo>
                <a:lnTo>
                  <a:pt x="443534" y="444500"/>
                </a:lnTo>
                <a:lnTo>
                  <a:pt x="671995" y="444500"/>
                </a:lnTo>
                <a:lnTo>
                  <a:pt x="671995" y="22860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CFF32-7E1E-E0F4-0087-F66D81D7DBE4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E76CAE2A-AD64-3EDF-EB92-DADD66D0E4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12" y="25749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67210"/>
            <a:ext cx="74587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4.1.2: Combining and Merging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Vertical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Joining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3708400" y="4638547"/>
            <a:ext cx="4775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4.1.3: Reshaping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Data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59744" y="3095261"/>
            <a:ext cx="6106680" cy="100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91049" y="3140965"/>
            <a:ext cx="5233035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Data wrangling, combine</a:t>
            </a:r>
            <a:r>
              <a:rPr sz="3200" b="1" spc="-9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03864"/>
                </a:solidFill>
                <a:latin typeface="Arial"/>
                <a:cs typeface="Arial"/>
              </a:rPr>
              <a:t>&amp;  </a:t>
            </a: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reshape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49500" y="3140965"/>
            <a:ext cx="2167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32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4.1</a:t>
            </a: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3EA091-1C88-E698-BD7C-907182F7FDFE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AF38AE43-3D0B-8EBC-4E42-DBA50F0CB9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72322"/>
            <a:ext cx="4343400" cy="950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18F9944-0A91-74C4-FBE8-0F5FA3B371E9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5430" y="1334268"/>
            <a:ext cx="3976999" cy="490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4785" y="2612567"/>
            <a:ext cx="408305" cy="1224915"/>
          </a:xfrm>
          <a:custGeom>
            <a:avLst/>
            <a:gdLst/>
            <a:ahLst/>
            <a:cxnLst/>
            <a:rect l="l" t="t" r="r" b="b"/>
            <a:pathLst>
              <a:path w="408305" h="1224914">
                <a:moveTo>
                  <a:pt x="306158" y="0"/>
                </a:moveTo>
                <a:lnTo>
                  <a:pt x="102057" y="0"/>
                </a:lnTo>
                <a:lnTo>
                  <a:pt x="102057" y="1020533"/>
                </a:lnTo>
                <a:lnTo>
                  <a:pt x="0" y="1020533"/>
                </a:lnTo>
                <a:lnTo>
                  <a:pt x="204101" y="1224648"/>
                </a:lnTo>
                <a:lnTo>
                  <a:pt x="408216" y="1020533"/>
                </a:lnTo>
                <a:lnTo>
                  <a:pt x="306158" y="1020533"/>
                </a:lnTo>
                <a:lnTo>
                  <a:pt x="30615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9730" y="4036061"/>
            <a:ext cx="761030" cy="22312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6280" y="1888236"/>
            <a:ext cx="3702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Row </a:t>
            </a:r>
            <a:r>
              <a:rPr sz="2000" b="1" spc="-5" dirty="0">
                <a:latin typeface="Arial"/>
                <a:cs typeface="Arial"/>
              </a:rPr>
              <a:t>to column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transformation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02324" y="1100256"/>
            <a:ext cx="1977126" cy="1903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45735" y="5138780"/>
            <a:ext cx="3305061" cy="1136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86773" y="3663035"/>
            <a:ext cx="408305" cy="1224915"/>
          </a:xfrm>
          <a:custGeom>
            <a:avLst/>
            <a:gdLst/>
            <a:ahLst/>
            <a:cxnLst/>
            <a:rect l="l" t="t" r="r" b="b"/>
            <a:pathLst>
              <a:path w="408304" h="1224914">
                <a:moveTo>
                  <a:pt x="306158" y="0"/>
                </a:moveTo>
                <a:lnTo>
                  <a:pt x="102057" y="0"/>
                </a:lnTo>
                <a:lnTo>
                  <a:pt x="102057" y="1020546"/>
                </a:lnTo>
                <a:lnTo>
                  <a:pt x="0" y="1020546"/>
                </a:lnTo>
                <a:lnTo>
                  <a:pt x="204114" y="1224648"/>
                </a:lnTo>
                <a:lnTo>
                  <a:pt x="408216" y="1020546"/>
                </a:lnTo>
                <a:lnTo>
                  <a:pt x="306158" y="1020546"/>
                </a:lnTo>
                <a:lnTo>
                  <a:pt x="30615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83080" y="3189732"/>
            <a:ext cx="2816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Long </a:t>
            </a:r>
            <a:r>
              <a:rPr sz="2000" b="1" spc="-5" dirty="0">
                <a:latin typeface="Arial"/>
                <a:cs typeface="Arial"/>
              </a:rPr>
              <a:t>data to </a:t>
            </a:r>
            <a:r>
              <a:rPr sz="2000" b="1" spc="-10" dirty="0">
                <a:latin typeface="Arial"/>
                <a:cs typeface="Arial"/>
              </a:rPr>
              <a:t>Wide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2300" y="3036314"/>
            <a:ext cx="788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Arial"/>
                <a:cs typeface="Arial"/>
              </a:rPr>
              <a:t>OR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D6810-550F-EE9C-594F-07228693F9C3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D52C5D6-365D-8844-E8C4-7A9E2D3F69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12" y="25749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32" y="141372"/>
            <a:ext cx="495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4.1.3: Reshaping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Data –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What?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59149" y="1572213"/>
            <a:ext cx="1810000" cy="2610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160" y="4654987"/>
            <a:ext cx="4858424" cy="1609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795" y="1096771"/>
            <a:ext cx="411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Reshaping with Hierarchical Indexing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6507" y="2221242"/>
            <a:ext cx="1224915" cy="408305"/>
          </a:xfrm>
          <a:custGeom>
            <a:avLst/>
            <a:gdLst/>
            <a:ahLst/>
            <a:cxnLst/>
            <a:rect l="l" t="t" r="r" b="b"/>
            <a:pathLst>
              <a:path w="1224914" h="408305">
                <a:moveTo>
                  <a:pt x="1020533" y="0"/>
                </a:moveTo>
                <a:lnTo>
                  <a:pt x="1020533" y="102044"/>
                </a:lnTo>
                <a:lnTo>
                  <a:pt x="0" y="102044"/>
                </a:lnTo>
                <a:lnTo>
                  <a:pt x="0" y="306158"/>
                </a:lnTo>
                <a:lnTo>
                  <a:pt x="1020533" y="306158"/>
                </a:lnTo>
                <a:lnTo>
                  <a:pt x="1020533" y="408203"/>
                </a:lnTo>
                <a:lnTo>
                  <a:pt x="1224635" y="204101"/>
                </a:lnTo>
                <a:lnTo>
                  <a:pt x="102053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055" y="3672052"/>
            <a:ext cx="408305" cy="779145"/>
          </a:xfrm>
          <a:custGeom>
            <a:avLst/>
            <a:gdLst/>
            <a:ahLst/>
            <a:cxnLst/>
            <a:rect l="l" t="t" r="r" b="b"/>
            <a:pathLst>
              <a:path w="408305" h="779145">
                <a:moveTo>
                  <a:pt x="306160" y="0"/>
                </a:moveTo>
                <a:lnTo>
                  <a:pt x="102053" y="0"/>
                </a:lnTo>
                <a:lnTo>
                  <a:pt x="102053" y="574713"/>
                </a:lnTo>
                <a:lnTo>
                  <a:pt x="0" y="574713"/>
                </a:lnTo>
                <a:lnTo>
                  <a:pt x="204106" y="778827"/>
                </a:lnTo>
                <a:lnTo>
                  <a:pt x="408213" y="574713"/>
                </a:lnTo>
                <a:lnTo>
                  <a:pt x="306160" y="574713"/>
                </a:lnTo>
                <a:lnTo>
                  <a:pt x="306160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09310" y="883411"/>
            <a:ext cx="344233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"/>
                <a:cs typeface="Arial"/>
              </a:rPr>
              <a:t>&gt;&gt; Column to Row transformation  </a:t>
            </a:r>
            <a:r>
              <a:rPr sz="1800" dirty="0">
                <a:latin typeface="Arial"/>
                <a:cs typeface="Arial"/>
              </a:rPr>
              <a:t>with </a:t>
            </a:r>
            <a:r>
              <a:rPr sz="1800" b="1" spc="-5" dirty="0">
                <a:latin typeface="Arial"/>
                <a:cs typeface="Arial"/>
              </a:rPr>
              <a:t>stack()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008" y="3705859"/>
            <a:ext cx="34423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&gt;&gt; Row to Column transformation  </a:t>
            </a:r>
            <a:r>
              <a:rPr sz="1800" dirty="0">
                <a:latin typeface="Arial"/>
                <a:cs typeface="Arial"/>
              </a:rPr>
              <a:t>with </a:t>
            </a:r>
            <a:r>
              <a:rPr sz="1800" b="1" spc="-5" dirty="0">
                <a:latin typeface="Arial"/>
                <a:cs typeface="Arial"/>
              </a:rPr>
              <a:t>unstack()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5637" y="2367788"/>
            <a:ext cx="3391535" cy="1671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10489">
              <a:lnSpc>
                <a:spcPct val="99400"/>
              </a:lnSpc>
              <a:spcBef>
                <a:spcPts val="110"/>
              </a:spcBef>
            </a:pPr>
            <a:r>
              <a:rPr sz="1800" spc="-5" dirty="0">
                <a:latin typeface="Arial"/>
                <a:cs typeface="Arial"/>
              </a:rPr>
              <a:t>&gt;&gt; By default the inner most  index level got </a:t>
            </a:r>
            <a:r>
              <a:rPr sz="1800" spc="-10" dirty="0">
                <a:latin typeface="Arial"/>
                <a:cs typeface="Arial"/>
              </a:rPr>
              <a:t>affected </a:t>
            </a:r>
            <a:r>
              <a:rPr sz="1800" spc="-5" dirty="0">
                <a:latin typeface="Arial"/>
                <a:cs typeface="Arial"/>
              </a:rPr>
              <a:t>(unstack  or stack)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&gt;&gt; </a:t>
            </a:r>
            <a:r>
              <a:rPr sz="1800" spc="-6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can unstack (or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stack)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2200"/>
              </a:lnSpc>
            </a:pPr>
            <a:r>
              <a:rPr sz="1800" spc="-5" dirty="0">
                <a:latin typeface="Arial"/>
                <a:cs typeface="Arial"/>
              </a:rPr>
              <a:t>specific level by passing the level  (numer or name) 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argument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0160" y="1572203"/>
            <a:ext cx="2514944" cy="1867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25476" y="4435883"/>
            <a:ext cx="3467578" cy="19433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1AF05-0EAF-4D24-9272-EADCEC0C896C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FFFF55C4-C21C-FDB4-48CF-027687AD8C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12" y="25749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5" y="167455"/>
            <a:ext cx="4856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4.1.3: Reshaping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Data –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How?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4533900" y="4638547"/>
            <a:ext cx="312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4.1.4: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Pivoting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59744" y="3095261"/>
            <a:ext cx="6106680" cy="100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91049" y="3140965"/>
            <a:ext cx="5233035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Data wrangling, combine</a:t>
            </a:r>
            <a:r>
              <a:rPr sz="3200" b="1" spc="-9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03864"/>
                </a:solidFill>
                <a:latin typeface="Arial"/>
                <a:cs typeface="Arial"/>
              </a:rPr>
              <a:t>&amp;  </a:t>
            </a: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reshape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49500" y="3140965"/>
            <a:ext cx="2167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32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4.1</a:t>
            </a: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1AFF28-D5E7-AB00-F2EE-D40DB9CAAB4F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0EC744FC-EE25-3C08-ACD5-B9A61C8F35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72322"/>
            <a:ext cx="4343400" cy="950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B6B84C8-44BA-BAAD-7893-FF90A5217E34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38612" y="1240028"/>
            <a:ext cx="39166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POWER OF</a:t>
            </a:r>
            <a:r>
              <a:rPr sz="24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PIVOTING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632" y="1895464"/>
            <a:ext cx="4845616" cy="14909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705720" y="3468268"/>
            <a:ext cx="8612505" cy="3291204"/>
            <a:chOff x="1705720" y="3468268"/>
            <a:chExt cx="8612505" cy="3291204"/>
          </a:xfrm>
        </p:grpSpPr>
        <p:sp>
          <p:nvSpPr>
            <p:cNvPr id="6" name="object 6"/>
            <p:cNvSpPr/>
            <p:nvPr/>
          </p:nvSpPr>
          <p:spPr>
            <a:xfrm>
              <a:off x="1705720" y="3612517"/>
              <a:ext cx="2267294" cy="2525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79917" y="3482556"/>
              <a:ext cx="405130" cy="2860675"/>
            </a:xfrm>
            <a:custGeom>
              <a:avLst/>
              <a:gdLst/>
              <a:ahLst/>
              <a:cxnLst/>
              <a:rect l="l" t="t" r="r" b="b"/>
              <a:pathLst>
                <a:path w="405130" h="2860675">
                  <a:moveTo>
                    <a:pt x="0" y="0"/>
                  </a:moveTo>
                  <a:lnTo>
                    <a:pt x="404967" y="0"/>
                  </a:lnTo>
                  <a:lnTo>
                    <a:pt x="404967" y="2860671"/>
                  </a:lnTo>
                  <a:lnTo>
                    <a:pt x="0" y="286067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2611" y="3482860"/>
              <a:ext cx="405130" cy="2860675"/>
            </a:xfrm>
            <a:custGeom>
              <a:avLst/>
              <a:gdLst/>
              <a:ahLst/>
              <a:cxnLst/>
              <a:rect l="l" t="t" r="r" b="b"/>
              <a:pathLst>
                <a:path w="405130" h="2860675">
                  <a:moveTo>
                    <a:pt x="0" y="0"/>
                  </a:moveTo>
                  <a:lnTo>
                    <a:pt x="404966" y="0"/>
                  </a:lnTo>
                  <a:lnTo>
                    <a:pt x="404966" y="2860671"/>
                  </a:lnTo>
                  <a:lnTo>
                    <a:pt x="0" y="286067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2038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25317" y="3484003"/>
              <a:ext cx="421005" cy="2860675"/>
            </a:xfrm>
            <a:custGeom>
              <a:avLst/>
              <a:gdLst/>
              <a:ahLst/>
              <a:cxnLst/>
              <a:rect l="l" t="t" r="r" b="b"/>
              <a:pathLst>
                <a:path w="421004" h="2860675">
                  <a:moveTo>
                    <a:pt x="0" y="0"/>
                  </a:moveTo>
                  <a:lnTo>
                    <a:pt x="420800" y="0"/>
                  </a:lnTo>
                  <a:lnTo>
                    <a:pt x="420800" y="2860671"/>
                  </a:lnTo>
                  <a:lnTo>
                    <a:pt x="0" y="286067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7443" y="3791613"/>
              <a:ext cx="1882294" cy="17076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24507" y="4110393"/>
              <a:ext cx="536575" cy="1680845"/>
            </a:xfrm>
            <a:custGeom>
              <a:avLst/>
              <a:gdLst/>
              <a:ahLst/>
              <a:cxnLst/>
              <a:rect l="l" t="t" r="r" b="b"/>
              <a:pathLst>
                <a:path w="536575" h="1680845">
                  <a:moveTo>
                    <a:pt x="0" y="0"/>
                  </a:moveTo>
                  <a:lnTo>
                    <a:pt x="536515" y="0"/>
                  </a:lnTo>
                  <a:lnTo>
                    <a:pt x="536515" y="1680520"/>
                  </a:lnTo>
                  <a:lnTo>
                    <a:pt x="0" y="168052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28038" y="3671062"/>
              <a:ext cx="2375535" cy="390525"/>
            </a:xfrm>
            <a:custGeom>
              <a:avLst/>
              <a:gdLst/>
              <a:ahLst/>
              <a:cxnLst/>
              <a:rect l="l" t="t" r="r" b="b"/>
              <a:pathLst>
                <a:path w="2375534" h="390525">
                  <a:moveTo>
                    <a:pt x="0" y="0"/>
                  </a:moveTo>
                  <a:lnTo>
                    <a:pt x="2375291" y="0"/>
                  </a:lnTo>
                  <a:lnTo>
                    <a:pt x="2375291" y="389897"/>
                  </a:lnTo>
                  <a:lnTo>
                    <a:pt x="0" y="389897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2038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8181" y="3830518"/>
              <a:ext cx="7634067" cy="29285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923961" y="1898031"/>
            <a:ext cx="4798874" cy="3766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17057" y="1861578"/>
            <a:ext cx="1224915" cy="408305"/>
          </a:xfrm>
          <a:custGeom>
            <a:avLst/>
            <a:gdLst/>
            <a:ahLst/>
            <a:cxnLst/>
            <a:rect l="l" t="t" r="r" b="b"/>
            <a:pathLst>
              <a:path w="1224915" h="408305">
                <a:moveTo>
                  <a:pt x="1020546" y="0"/>
                </a:moveTo>
                <a:lnTo>
                  <a:pt x="1020546" y="102057"/>
                </a:lnTo>
                <a:lnTo>
                  <a:pt x="0" y="102057"/>
                </a:lnTo>
                <a:lnTo>
                  <a:pt x="0" y="306158"/>
                </a:lnTo>
                <a:lnTo>
                  <a:pt x="1020546" y="306158"/>
                </a:lnTo>
                <a:lnTo>
                  <a:pt x="1020546" y="408216"/>
                </a:lnTo>
                <a:lnTo>
                  <a:pt x="1224648" y="204114"/>
                </a:lnTo>
                <a:lnTo>
                  <a:pt x="1020546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D9FCF7-2F56-D012-748F-A4961F543CE0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7665FE12-1F76-D458-D0DC-9327A272B9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433" y="43594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20" y="175957"/>
            <a:ext cx="8815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4.1.3: Pivoting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Who needs Excel when you have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15570" y="1715758"/>
            <a:ext cx="9772837" cy="4862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2331" y="1048003"/>
            <a:ext cx="3493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&gt;&gt; Load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‘Macrodata’</a:t>
            </a:r>
            <a:r>
              <a:rPr sz="1800" b="1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dataset</a:t>
            </a:r>
            <a:endParaRPr sz="1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0A2F0-CFAE-6024-6A2B-DAA820F8A642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6FC5E7E-19A5-5770-3D35-E67F713B66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433" y="43594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28600" y="175957"/>
            <a:ext cx="526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4.1.3: Pivoting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Let’s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started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206" y="1048003"/>
            <a:ext cx="449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</a:t>
            </a:r>
            <a:r>
              <a:rPr sz="1800" spc="-55" dirty="0">
                <a:latin typeface="Arial"/>
                <a:cs typeface="Arial"/>
              </a:rPr>
              <a:t>Take </a:t>
            </a:r>
            <a:r>
              <a:rPr sz="1800" spc="-5" dirty="0">
                <a:latin typeface="Arial"/>
                <a:cs typeface="Arial"/>
              </a:rPr>
              <a:t>out </a:t>
            </a:r>
            <a:r>
              <a:rPr sz="1800" dirty="0">
                <a:latin typeface="Arial"/>
                <a:cs typeface="Arial"/>
              </a:rPr>
              <a:t>a slice </a:t>
            </a:r>
            <a:r>
              <a:rPr sz="1800" spc="-5" dirty="0">
                <a:latin typeface="Arial"/>
                <a:cs typeface="Arial"/>
              </a:rPr>
              <a:t>of the data the ‘</a:t>
            </a:r>
            <a:r>
              <a:rPr sz="1800" i="1" spc="-5" dirty="0">
                <a:latin typeface="Arial"/>
                <a:cs typeface="Arial"/>
              </a:rPr>
              <a:t>cool</a:t>
            </a:r>
            <a:r>
              <a:rPr sz="1800" spc="-5" dirty="0">
                <a:latin typeface="Arial"/>
                <a:cs typeface="Arial"/>
              </a:rPr>
              <a:t>’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way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519" y="1393714"/>
            <a:ext cx="4791741" cy="828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466" y="2420442"/>
            <a:ext cx="4887006" cy="3953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27775" y="1048003"/>
            <a:ext cx="533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Construct new time Index with ‘</a:t>
            </a:r>
            <a:r>
              <a:rPr sz="1800" i="1" spc="-5" dirty="0">
                <a:latin typeface="Arial"/>
                <a:cs typeface="Arial"/>
              </a:rPr>
              <a:t>year</a:t>
            </a:r>
            <a:r>
              <a:rPr sz="1800" spc="-5" dirty="0">
                <a:latin typeface="Arial"/>
                <a:cs typeface="Arial"/>
              </a:rPr>
              <a:t>’ and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</a:t>
            </a:r>
            <a:r>
              <a:rPr sz="1800" i="1" spc="-5" dirty="0">
                <a:latin typeface="Arial"/>
                <a:cs typeface="Arial"/>
              </a:rPr>
              <a:t>quarter</a:t>
            </a:r>
            <a:r>
              <a:rPr sz="1800" spc="-5" dirty="0">
                <a:latin typeface="Arial"/>
                <a:cs typeface="Arial"/>
              </a:rPr>
              <a:t>’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68088" y="1403238"/>
            <a:ext cx="5944434" cy="16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8088" y="3448055"/>
            <a:ext cx="3581905" cy="21148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4750A-630F-7DC1-9B71-625E584410F6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E59C4E6-DF85-49E7-638B-0B808088A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434" y="86637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774" y="175957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4.1.3: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Pivoting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59744" y="3095261"/>
            <a:ext cx="6106680" cy="100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91049" y="3140965"/>
            <a:ext cx="5233035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Data wrangling, combine</a:t>
            </a:r>
            <a:r>
              <a:rPr sz="3200" b="1" spc="-9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03864"/>
                </a:solidFill>
                <a:latin typeface="Arial"/>
                <a:cs typeface="Arial"/>
              </a:rPr>
              <a:t>&amp;  </a:t>
            </a: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reshape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49500" y="3140965"/>
            <a:ext cx="2167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32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4.1</a:t>
            </a: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0DEA84-0C61-B738-DDFF-94911493FBA3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597908-0AE2-0516-021E-7C8C1350FC56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99339-9AE6-4C81-8241-781A05D0CD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8" y="-748299"/>
            <a:ext cx="4572000" cy="32432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8602" y="1048003"/>
            <a:ext cx="336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Assign new index to new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8915" y="1707593"/>
            <a:ext cx="3448529" cy="4124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08142" y="1698067"/>
            <a:ext cx="3867680" cy="24482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67829" y="1048003"/>
            <a:ext cx="3056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</a:t>
            </a:r>
            <a:r>
              <a:rPr sz="1800" spc="-10" dirty="0">
                <a:latin typeface="Arial"/>
                <a:cs typeface="Arial"/>
              </a:rPr>
              <a:t>Let’s </a:t>
            </a:r>
            <a:r>
              <a:rPr sz="1800" spc="-5" dirty="0">
                <a:latin typeface="Arial"/>
                <a:cs typeface="Arial"/>
              </a:rPr>
              <a:t>play around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little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7667" y="4473834"/>
            <a:ext cx="3372315" cy="2114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6CD36C-632C-7B49-464D-2D889EE73213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58FE6F7-C3CD-3AA2-9994-F780D75195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59217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4.1.3: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Pivoting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299" y="127508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4.1.3: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Pivoting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227" y="1048003"/>
            <a:ext cx="3340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Rename DataFrame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7829" y="1048003"/>
            <a:ext cx="29851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&gt;&gt; And pivot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back to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before  transformation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2314" y="1698067"/>
            <a:ext cx="5153746" cy="4029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7856" y="1698069"/>
            <a:ext cx="5191846" cy="4286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76916" y="6296659"/>
            <a:ext cx="4803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&gt;&gt;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HASTA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LA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VISTA!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WE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WILL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BE</a:t>
            </a:r>
            <a:r>
              <a:rPr sz="1800" b="1" spc="-1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BACK!</a:t>
            </a:r>
            <a:endParaRPr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7E1C7-0792-5235-A4B5-6A2D6B1539E5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9A949B2E-B2AA-D117-D88B-F7859367C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C14FC344-E420-D6A6-1A09-9E49E2E44AFF}"/>
              </a:ext>
            </a:extLst>
          </p:cNvPr>
          <p:cNvSpPr txBox="1">
            <a:spLocks/>
          </p:cNvSpPr>
          <p:nvPr/>
        </p:nvSpPr>
        <p:spPr>
          <a:xfrm>
            <a:off x="228600" y="159217"/>
            <a:ext cx="258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  <a:tabLst>
                <a:tab pos="508634" algn="l"/>
              </a:tabLst>
            </a:pPr>
            <a:r>
              <a:rPr lang="en-US" sz="3600" kern="0" spc="-7" baseline="-3472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lang="en-US" sz="2400" kern="0" spc="-5">
                <a:solidFill>
                  <a:srgbClr val="FFFFFF"/>
                </a:solidFill>
                <a:latin typeface="Arial"/>
                <a:cs typeface="Arial"/>
              </a:rPr>
              <a:t>4.1.3:</a:t>
            </a:r>
            <a:r>
              <a:rPr lang="en-US" sz="2400" kern="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kern="0" spc="-5">
                <a:solidFill>
                  <a:srgbClr val="FFFFFF"/>
                </a:solidFill>
                <a:latin typeface="Arial"/>
                <a:cs typeface="Arial"/>
              </a:rPr>
              <a:t>Pivoting</a:t>
            </a:r>
            <a:endParaRPr lang="en-US" sz="2400" kern="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4659744" y="3095261"/>
            <a:ext cx="6106680" cy="100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791049" y="3140965"/>
            <a:ext cx="5885815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Plotting and Visualization</a:t>
            </a:r>
            <a:r>
              <a:rPr sz="3200" b="1" spc="-8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with  </a:t>
            </a:r>
            <a:r>
              <a:rPr sz="3200" b="1" spc="-10" dirty="0">
                <a:solidFill>
                  <a:srgbClr val="203864"/>
                </a:solidFill>
                <a:latin typeface="Arial"/>
                <a:cs typeface="Arial"/>
              </a:rPr>
              <a:t>Matplotlib </a:t>
            </a:r>
            <a:r>
              <a:rPr sz="3200" b="1" dirty="0">
                <a:solidFill>
                  <a:srgbClr val="203864"/>
                </a:solidFill>
                <a:latin typeface="Arial"/>
                <a:cs typeface="Arial"/>
              </a:rPr>
              <a:t>&amp;</a:t>
            </a: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 Seaborn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49500" y="3140965"/>
            <a:ext cx="2167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32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4.1</a:t>
            </a: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1308E0-2AF5-4506-111F-6F9A6E0F11B1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1C0BD-69A7-0383-6DF5-CEC76329A6C1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99339-9AE6-4C81-8241-781A05D0CD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7" y="-828406"/>
            <a:ext cx="4572000" cy="32432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3568700" y="4638547"/>
            <a:ext cx="505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4.2.1: Matplotlib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Primer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59744" y="3095261"/>
            <a:ext cx="6106680" cy="100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91049" y="3140965"/>
            <a:ext cx="5233035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Data wrangling, combine</a:t>
            </a:r>
            <a:r>
              <a:rPr sz="3200" b="1" spc="-9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03864"/>
                </a:solidFill>
                <a:latin typeface="Arial"/>
                <a:cs typeface="Arial"/>
              </a:rPr>
              <a:t>&amp;  </a:t>
            </a: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reshape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49500" y="3140965"/>
            <a:ext cx="2167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32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4.2</a:t>
            </a: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5428A1-C63B-7FF4-D017-EE7CB2465731}"/>
              </a:ext>
            </a:extLst>
          </p:cNvPr>
          <p:cNvSpPr/>
          <p:nvPr/>
        </p:nvSpPr>
        <p:spPr>
          <a:xfrm>
            <a:off x="-15240" y="0"/>
            <a:ext cx="12192000" cy="16068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1350C0-64A7-7BED-6A78-5C8C538D20EE}"/>
              </a:ext>
            </a:extLst>
          </p:cNvPr>
          <p:cNvSpPr txBox="1"/>
          <p:nvPr/>
        </p:nvSpPr>
        <p:spPr>
          <a:xfrm>
            <a:off x="5471160" y="41395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F99339-9AE6-4C81-8241-781A05D0CD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6" y="-738096"/>
            <a:ext cx="4572000" cy="32432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6169" y="956564"/>
            <a:ext cx="3412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</a:t>
            </a:r>
            <a:r>
              <a:rPr sz="1800" spc="-45" dirty="0">
                <a:latin typeface="Arial"/>
                <a:cs typeface="Arial"/>
              </a:rPr>
              <a:t>Today </a:t>
            </a:r>
            <a:r>
              <a:rPr sz="1800" spc="-5" dirty="0">
                <a:latin typeface="Arial"/>
                <a:cs typeface="Arial"/>
              </a:rPr>
              <a:t>our new magic words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410" y="2416555"/>
            <a:ext cx="200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And our first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302" y="1317912"/>
            <a:ext cx="4905608" cy="978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23823" y="1273555"/>
            <a:ext cx="3348990" cy="84836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"/>
                <a:cs typeface="Arial"/>
              </a:rPr>
              <a:t>&gt;&gt; The correct way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to create </a:t>
            </a:r>
            <a:r>
              <a:rPr sz="1800" dirty="0">
                <a:latin typeface="Arial"/>
                <a:cs typeface="Arial"/>
              </a:rPr>
              <a:t>a  </a:t>
            </a:r>
            <a:r>
              <a:rPr sz="1800" spc="-5" dirty="0">
                <a:latin typeface="Arial"/>
                <a:cs typeface="Arial"/>
              </a:rPr>
              <a:t>figure with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i="1" spc="385" dirty="0">
                <a:latin typeface="Arial"/>
                <a:cs typeface="Arial"/>
              </a:rPr>
              <a:t>plt.figure()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spc="-5" dirty="0">
                <a:latin typeface="Arial"/>
                <a:cs typeface="Arial"/>
              </a:rPr>
              <a:t>&gt;&gt; Adding subplots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EZPZ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9539" y="2331852"/>
            <a:ext cx="4731905" cy="4214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006" y="2850651"/>
            <a:ext cx="4929479" cy="3317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82750B-9BCF-5910-09FD-B34B75CBE089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4B07707D-A991-CF00-0E15-65514E5E3B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981" y="175957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32380" y="1020571"/>
            <a:ext cx="4305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And even more subplots.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problemo!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8945" y="1673530"/>
            <a:ext cx="7996153" cy="4841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A8F2F9-814C-5CC9-0A22-4F7C0D7040D6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973EF2F-D456-B349-7F9B-47DE8B9334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95947" y="147751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299" y="127508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454" y="1142491"/>
            <a:ext cx="529209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5" dirty="0">
                <a:latin typeface="Arial"/>
                <a:cs typeface="Arial"/>
              </a:rPr>
              <a:t>&gt;&gt; Quicky create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grid of subplots. The axes object  can be accessed </a:t>
            </a:r>
            <a:r>
              <a:rPr sz="1800" dirty="0">
                <a:latin typeface="Arial"/>
                <a:cs typeface="Arial"/>
              </a:rPr>
              <a:t>like </a:t>
            </a:r>
            <a:r>
              <a:rPr sz="1800" spc="-5" dirty="0">
                <a:latin typeface="Arial"/>
                <a:cs typeface="Arial"/>
              </a:rPr>
              <a:t>ndarray such as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i="1" spc="245" dirty="0">
                <a:latin typeface="Arial"/>
                <a:cs typeface="Arial"/>
              </a:rPr>
              <a:t>axes[0,1]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423" y="1992988"/>
            <a:ext cx="5518173" cy="3632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04933" y="2001729"/>
            <a:ext cx="5516064" cy="36455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66218" y="1419859"/>
            <a:ext cx="534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Access the grid of subplots and fill them with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9D149-B8BB-052F-5114-5ECB816D32AC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B3781F2-A21A-CBD9-D9FC-A6D12463B6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C32BC7EA-1D56-558E-A02D-B1A9DEF52C23}"/>
              </a:ext>
            </a:extLst>
          </p:cNvPr>
          <p:cNvSpPr txBox="1"/>
          <p:nvPr/>
        </p:nvSpPr>
        <p:spPr>
          <a:xfrm>
            <a:off x="195947" y="147751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299" y="127508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5676" y="1130300"/>
            <a:ext cx="579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How about ploting multiple data on the same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subplot?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824" y="1760766"/>
            <a:ext cx="5353877" cy="4505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1591" y="1760766"/>
            <a:ext cx="5189827" cy="4505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475995-CC78-570B-DB45-1D63320CFBF7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D53F01C-6C67-5D72-A862-C886366E55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AF00440C-227E-1586-5CF9-F15DACB29400}"/>
              </a:ext>
            </a:extLst>
          </p:cNvPr>
          <p:cNvSpPr txBox="1"/>
          <p:nvPr/>
        </p:nvSpPr>
        <p:spPr>
          <a:xfrm>
            <a:off x="195947" y="147751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299" y="127508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65857" y="965708"/>
            <a:ext cx="7261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</a:t>
            </a:r>
            <a:r>
              <a:rPr sz="1800" spc="-10" dirty="0">
                <a:latin typeface="Arial"/>
                <a:cs typeface="Arial"/>
              </a:rPr>
              <a:t>Let’s </a:t>
            </a:r>
            <a:r>
              <a:rPr sz="1800" spc="-5" dirty="0">
                <a:latin typeface="Arial"/>
                <a:cs typeface="Arial"/>
              </a:rPr>
              <a:t>put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name on everything. </a:t>
            </a:r>
            <a:r>
              <a:rPr sz="1800" dirty="0">
                <a:latin typeface="Arial"/>
                <a:cs typeface="Arial"/>
              </a:rPr>
              <a:t>Do </a:t>
            </a:r>
            <a:r>
              <a:rPr sz="1800" spc="-5" dirty="0">
                <a:latin typeface="Arial"/>
                <a:cs typeface="Arial"/>
              </a:rPr>
              <a:t>we? Set label and title of 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1176" y="1591835"/>
            <a:ext cx="7530629" cy="503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60F52-798F-33F1-A9BC-85D1A44A2662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E78D3FE-20A0-D8F7-0D89-7E5AD985BA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EB2D4E62-9CB6-7AFB-83FE-2776FAEA64D2}"/>
              </a:ext>
            </a:extLst>
          </p:cNvPr>
          <p:cNvSpPr txBox="1"/>
          <p:nvPr/>
        </p:nvSpPr>
        <p:spPr>
          <a:xfrm>
            <a:off x="195947" y="147751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299" y="127508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3443" y="1017523"/>
            <a:ext cx="436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Set and display legend for each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0227" y="1698329"/>
            <a:ext cx="8654562" cy="4707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2F270-E5F3-E8E6-F5FC-8ABD542A8166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1FA3E18-9923-03C8-6A18-0DF5CEC2DA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78349DB2-77AC-EF65-02ED-D83585BFC6B4}"/>
              </a:ext>
            </a:extLst>
          </p:cNvPr>
          <p:cNvSpPr txBox="1"/>
          <p:nvPr/>
        </p:nvSpPr>
        <p:spPr>
          <a:xfrm>
            <a:off x="195947" y="147751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3124200" y="4638547"/>
            <a:ext cx="594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4.1.1: Hierarchical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Indexing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59744" y="3095261"/>
            <a:ext cx="6106680" cy="100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91049" y="3140965"/>
            <a:ext cx="5233035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Data wrangling, combine</a:t>
            </a:r>
            <a:r>
              <a:rPr sz="3200" b="1" spc="-9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03864"/>
                </a:solidFill>
                <a:latin typeface="Arial"/>
                <a:cs typeface="Arial"/>
              </a:rPr>
              <a:t>&amp;  </a:t>
            </a: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reshape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49500" y="3140965"/>
            <a:ext cx="2167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32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4.1</a:t>
            </a: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E3E803-A30B-3FC9-F527-BD72E2DEBF01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A871D-456E-C186-37FC-3542648B73AF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F99339-9AE6-4C81-8241-781A05D0CD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6" y="-828406"/>
            <a:ext cx="4572000" cy="32432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299" y="127508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3850" y="877315"/>
            <a:ext cx="392493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&gt;&gt; </a:t>
            </a:r>
            <a:r>
              <a:rPr sz="1800" b="1" spc="-15" dirty="0">
                <a:latin typeface="Arial"/>
                <a:cs typeface="Arial"/>
              </a:rPr>
              <a:t>MATPLOTLIB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GALLERY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00"/>
              </a:lnSpc>
            </a:pP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https://matplotlib.org/gallery/index.html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25"/>
              </a:lnSpc>
              <a:tabLst>
                <a:tab pos="809625" algn="l"/>
                <a:tab pos="1214120" algn="l"/>
              </a:tabLst>
            </a:pPr>
            <a:r>
              <a:rPr sz="1800" b="1" i="1" spc="-25" dirty="0">
                <a:latin typeface="Arial"/>
                <a:cs typeface="Arial"/>
              </a:rPr>
              <a:t>Check	</a:t>
            </a:r>
            <a:r>
              <a:rPr sz="1800" b="1" i="1" spc="505" dirty="0">
                <a:latin typeface="Arial"/>
                <a:cs typeface="Arial"/>
              </a:rPr>
              <a:t>it	</a:t>
            </a:r>
            <a:r>
              <a:rPr sz="1800" b="1" i="1" spc="125" dirty="0"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0895" y="1931969"/>
            <a:ext cx="7410207" cy="4721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2C8498-7205-58E6-7C17-F5365303CDE4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D2C644D-D9B3-33AD-BD67-A91BE5C37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7695D682-4B95-4680-7E0C-BD4A622F0902}"/>
              </a:ext>
            </a:extLst>
          </p:cNvPr>
          <p:cNvSpPr txBox="1"/>
          <p:nvPr/>
        </p:nvSpPr>
        <p:spPr>
          <a:xfrm>
            <a:off x="195947" y="147751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299" y="127508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3850" y="877315"/>
            <a:ext cx="392493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35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&gt;&gt; </a:t>
            </a:r>
            <a:r>
              <a:rPr sz="1800" b="1" spc="-15" dirty="0">
                <a:latin typeface="Arial"/>
                <a:cs typeface="Arial"/>
              </a:rPr>
              <a:t>MATPLOTLIB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GALLERY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00"/>
              </a:lnSpc>
            </a:pPr>
            <a:r>
              <a:rPr sz="18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https://matplotlib.org/gallery/index.html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25"/>
              </a:lnSpc>
              <a:tabLst>
                <a:tab pos="809625" algn="l"/>
                <a:tab pos="1214120" algn="l"/>
              </a:tabLst>
            </a:pPr>
            <a:r>
              <a:rPr sz="1800" b="1" i="1" spc="-25" dirty="0">
                <a:latin typeface="Arial"/>
                <a:cs typeface="Arial"/>
              </a:rPr>
              <a:t>Check	</a:t>
            </a:r>
            <a:r>
              <a:rPr sz="1800" b="1" i="1" spc="505" dirty="0">
                <a:latin typeface="Arial"/>
                <a:cs typeface="Arial"/>
              </a:rPr>
              <a:t>it	</a:t>
            </a:r>
            <a:r>
              <a:rPr sz="1800" b="1" i="1" spc="125" dirty="0">
                <a:latin typeface="Arial"/>
                <a:cs typeface="Arial"/>
              </a:rPr>
              <a:t>out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7888" y="1941839"/>
            <a:ext cx="7416654" cy="47357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38A4E8-EE3B-0E4A-9D22-388F5D63D2F2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DF95DD5-F760-8F3B-22DC-3A7D92D5C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CE10D551-E6ED-FE62-1997-B9B1DF339F4F}"/>
              </a:ext>
            </a:extLst>
          </p:cNvPr>
          <p:cNvSpPr txBox="1"/>
          <p:nvPr/>
        </p:nvSpPr>
        <p:spPr>
          <a:xfrm>
            <a:off x="195947" y="147751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4.2.1: Matplotlib</a:t>
            </a:r>
            <a:r>
              <a:rPr sz="24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Primer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2717800" y="4638547"/>
            <a:ext cx="675576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63800" marR="5080" indent="-245110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latin typeface="Arial"/>
                <a:cs typeface="Arial"/>
              </a:rPr>
              <a:t>4.2.2: Plotting with Pandas and  Seaborn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59744" y="3095261"/>
            <a:ext cx="6106680" cy="100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91049" y="3140965"/>
            <a:ext cx="5233035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Data wrangling, combine</a:t>
            </a:r>
            <a:r>
              <a:rPr sz="3200" b="1" spc="-9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03864"/>
                </a:solidFill>
                <a:latin typeface="Arial"/>
                <a:cs typeface="Arial"/>
              </a:rPr>
              <a:t>&amp;  </a:t>
            </a: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reshape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49500" y="3140965"/>
            <a:ext cx="2167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32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4.2</a:t>
            </a: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29176F-33F5-7FB7-3E21-FAC9E88DEAA2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B6C60-AF73-42A6-DD32-98E0B7E9B9FF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F99339-9AE6-4C81-8241-781A05D0CD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0" y="-745083"/>
            <a:ext cx="4572000" cy="32432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65984" y="1087628"/>
            <a:ext cx="5779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Pandas also has Matplotlib API integrated to plot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6709" y="1807651"/>
            <a:ext cx="9424832" cy="4318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483E6-0AE1-9B58-80BF-A9A532E0F071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CF4D511-96E2-BEC3-F105-0285928392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28600" y="175957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299" y="127508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5650" y="947420"/>
            <a:ext cx="897572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&gt;&gt; The example that simulate </a:t>
            </a:r>
            <a:r>
              <a:rPr sz="1800" dirty="0">
                <a:latin typeface="Arial"/>
                <a:cs typeface="Arial"/>
              </a:rPr>
              <a:t>3 </a:t>
            </a:r>
            <a:r>
              <a:rPr sz="1800" spc="-5" dirty="0">
                <a:latin typeface="Arial"/>
                <a:cs typeface="Arial"/>
              </a:rPr>
              <a:t>scenarios of stock price and then plot them, </a:t>
            </a:r>
            <a:r>
              <a:rPr sz="180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do </a:t>
            </a:r>
            <a:r>
              <a:rPr sz="1800" dirty="0">
                <a:latin typeface="Arial"/>
                <a:cs typeface="Arial"/>
              </a:rPr>
              <a:t>it  with </a:t>
            </a:r>
            <a:r>
              <a:rPr sz="1800" b="1" i="1" spc="-5" dirty="0">
                <a:latin typeface="Arial"/>
                <a:cs typeface="Arial"/>
              </a:rPr>
              <a:t>pandas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in a </a:t>
            </a:r>
            <a:r>
              <a:rPr sz="1800" b="1" i="1" spc="-5" dirty="0">
                <a:latin typeface="Arial"/>
                <a:cs typeface="Arial"/>
              </a:rPr>
              <a:t>much faster </a:t>
            </a:r>
            <a:r>
              <a:rPr sz="1800" spc="-35" dirty="0">
                <a:latin typeface="Arial"/>
                <a:cs typeface="Arial"/>
              </a:rPr>
              <a:t>way. </a:t>
            </a:r>
            <a:r>
              <a:rPr sz="1800" i="1" spc="-20" dirty="0">
                <a:latin typeface="Arial"/>
                <a:cs typeface="Arial"/>
              </a:rPr>
              <a:t>You’re </a:t>
            </a:r>
            <a:r>
              <a:rPr sz="1800" i="1" spc="-5" dirty="0">
                <a:latin typeface="Arial"/>
                <a:cs typeface="Arial"/>
              </a:rPr>
              <a:t>quite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welcomed!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4966" y="1800854"/>
            <a:ext cx="9260122" cy="4776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BAA49-8BC4-1418-82CF-852FC239630B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1E27F96-C9C1-15BD-80B0-35AC107AF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53AB5005-3194-9D4C-A99D-63C60C9AC56E}"/>
              </a:ext>
            </a:extLst>
          </p:cNvPr>
          <p:cNvSpPr txBox="1"/>
          <p:nvPr/>
        </p:nvSpPr>
        <p:spPr>
          <a:xfrm>
            <a:off x="228600" y="175957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299" y="127508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3227" y="947420"/>
            <a:ext cx="553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Pandas can also do bar plot: vertical 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horizontal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0607" y="1511662"/>
            <a:ext cx="9469687" cy="4897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5E711-E30D-81B5-7485-A527B6BBD6C1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7C66DEC-7052-5141-55C4-1C8BB6FCE3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DF455D20-8CBB-1CA6-660B-BA208B7CC2AE}"/>
              </a:ext>
            </a:extLst>
          </p:cNvPr>
          <p:cNvSpPr txBox="1"/>
          <p:nvPr/>
        </p:nvSpPr>
        <p:spPr>
          <a:xfrm>
            <a:off x="228600" y="175957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299" y="127508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836" y="947420"/>
            <a:ext cx="524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And of course multiple bar plot and even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more…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096" y="1485752"/>
            <a:ext cx="9485807" cy="4937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82443-AB37-C1A7-E46A-DF94FD78E973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9FD7C18-5400-1FE9-911D-E6006CEF4E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3C829D04-3E2B-C35A-407D-76E1275F682C}"/>
              </a:ext>
            </a:extLst>
          </p:cNvPr>
          <p:cNvSpPr txBox="1"/>
          <p:nvPr/>
        </p:nvSpPr>
        <p:spPr>
          <a:xfrm>
            <a:off x="228600" y="175957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299" y="127508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836" y="947420"/>
            <a:ext cx="913701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Arial"/>
                <a:cs typeface="Arial"/>
              </a:rPr>
              <a:t>&gt;&gt; The seaborn package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built upon the matplotlib package and </a:t>
            </a:r>
            <a:r>
              <a:rPr sz="1800" spc="-10" dirty="0">
                <a:latin typeface="Arial"/>
                <a:cs typeface="Arial"/>
              </a:rPr>
              <a:t>offer </a:t>
            </a:r>
            <a:r>
              <a:rPr sz="1800" spc="-5" dirty="0">
                <a:latin typeface="Arial"/>
                <a:cs typeface="Arial"/>
              </a:rPr>
              <a:t>more sophisticated  ways to present data. </a:t>
            </a:r>
            <a:r>
              <a:rPr sz="1800" spc="-10" dirty="0">
                <a:latin typeface="Arial"/>
                <a:cs typeface="Arial"/>
              </a:rPr>
              <a:t>Let’s </a:t>
            </a:r>
            <a:r>
              <a:rPr sz="1800" spc="-5" dirty="0">
                <a:latin typeface="Arial"/>
                <a:cs typeface="Arial"/>
              </a:rPr>
              <a:t>explore!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3710" y="2271287"/>
            <a:ext cx="3576900" cy="4259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291" y="1925828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Import the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6213" y="2284674"/>
            <a:ext cx="6743795" cy="3944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10251" y="1925828"/>
            <a:ext cx="475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Bar plot with seaborn. Notice the error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47623-149A-AF12-7138-1F7C2C5BAABC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7708ECF-BC9D-8009-034C-CF1CD6BB71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29F3B96E-80CA-5A4F-7FFC-E8F2CC42C7CE}"/>
              </a:ext>
            </a:extLst>
          </p:cNvPr>
          <p:cNvSpPr txBox="1"/>
          <p:nvPr/>
        </p:nvSpPr>
        <p:spPr>
          <a:xfrm>
            <a:off x="228600" y="175957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299" y="127508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722" y="947420"/>
            <a:ext cx="94767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36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Seaborn also did its own calculation under the hood and present data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beautifully.</a:t>
            </a:r>
            <a:endParaRPr sz="1800">
              <a:latin typeface="Arial"/>
              <a:cs typeface="Arial"/>
            </a:endParaRPr>
          </a:p>
          <a:p>
            <a:pPr marL="12700" marR="973455">
              <a:lnSpc>
                <a:spcPts val="2110"/>
              </a:lnSpc>
              <a:spcBef>
                <a:spcPts val="1600"/>
              </a:spcBef>
              <a:tabLst>
                <a:tab pos="4989195" algn="l"/>
              </a:tabLst>
            </a:pPr>
            <a:r>
              <a:rPr sz="1800" spc="-5" dirty="0">
                <a:latin typeface="Arial"/>
                <a:cs typeface="Arial"/>
              </a:rPr>
              <a:t>&gt;&gt; More than just histogram this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a	</a:t>
            </a:r>
            <a:r>
              <a:rPr sz="1800" spc="-5" dirty="0">
                <a:latin typeface="Arial"/>
                <a:cs typeface="Arial"/>
              </a:rPr>
              <a:t>&gt;&gt; Seaborn regression scatter plot  distribution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plot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82" y="2076875"/>
            <a:ext cx="11601698" cy="4599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53342-2670-4E72-C6CE-70F65972517C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2A491C7-B5E8-B049-3934-E4AB33BC7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A1DB1498-F6F0-D040-E7D2-19CD04940EF9}"/>
              </a:ext>
            </a:extLst>
          </p:cNvPr>
          <p:cNvSpPr txBox="1"/>
          <p:nvPr/>
        </p:nvSpPr>
        <p:spPr>
          <a:xfrm>
            <a:off x="228600" y="175957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299" y="127508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836" y="947420"/>
            <a:ext cx="882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&gt;&gt; Seaborn pairplot will do pair-wise analysis and plotting for all columns of the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6575" y="1306277"/>
            <a:ext cx="9427108" cy="5388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468F2-A40C-D95E-EB26-4ED796D68F96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769AB3D-2F08-7CF0-EC1F-4BAC12E9D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0334"/>
            <a:ext cx="2844088" cy="62240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70C59678-D7CF-B8EF-3FE3-B6ACEF8A3FBE}"/>
              </a:ext>
            </a:extLst>
          </p:cNvPr>
          <p:cNvSpPr txBox="1"/>
          <p:nvPr/>
        </p:nvSpPr>
        <p:spPr>
          <a:xfrm>
            <a:off x="228600" y="175957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4.2.2: Plotting with Pandas and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0330" y="3752005"/>
            <a:ext cx="2745434" cy="2498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9912" y="1147029"/>
            <a:ext cx="3069977" cy="3209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05180" y="4685284"/>
            <a:ext cx="4589780" cy="14763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85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dirty="0">
                <a:latin typeface="Courier New"/>
                <a:cs typeface="Courier New"/>
              </a:rPr>
              <a:t>Multiple Index levels on one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axis</a:t>
            </a:r>
            <a:endParaRPr sz="160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890"/>
              </a:spcBef>
              <a:buFont typeface="Wingdings"/>
              <a:buChar char=""/>
              <a:tabLst>
                <a:tab pos="298450" algn="l"/>
              </a:tabLst>
            </a:pPr>
            <a:r>
              <a:rPr sz="1600" dirty="0">
                <a:latin typeface="Courier New"/>
                <a:cs typeface="Courier New"/>
              </a:rPr>
              <a:t>A “MultiIndex” object as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index</a:t>
            </a:r>
            <a:endParaRPr sz="1600">
              <a:latin typeface="Courier New"/>
              <a:cs typeface="Courier New"/>
            </a:endParaRPr>
          </a:p>
          <a:p>
            <a:pPr marL="298450" marR="5080" indent="-285750">
              <a:lnSpc>
                <a:spcPct val="151300"/>
              </a:lnSpc>
              <a:buFont typeface="Wingdings"/>
              <a:buChar char=""/>
              <a:tabLst>
                <a:tab pos="298450" algn="l"/>
              </a:tabLst>
            </a:pPr>
            <a:r>
              <a:rPr sz="1600" dirty="0">
                <a:latin typeface="Courier New"/>
                <a:cs typeface="Courier New"/>
              </a:rPr>
              <a:t>The “gap” means “use the same</a:t>
            </a:r>
            <a:r>
              <a:rPr sz="1600" spc="-10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label  above” (like in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Excel)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9578" y="3656558"/>
          <a:ext cx="2778760" cy="2684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36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9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  <a:lnB w="28575">
                      <a:solidFill>
                        <a:srgbClr val="C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R w="28575">
                      <a:solidFill>
                        <a:srgbClr val="C00000"/>
                      </a:solidFill>
                      <a:prstDash val="solid"/>
                    </a:lnR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C00000"/>
                      </a:solidFill>
                      <a:prstDash val="solid"/>
                    </a:lnL>
                    <a:lnT w="28575">
                      <a:solidFill>
                        <a:srgbClr val="C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155976" y="3695168"/>
            <a:ext cx="2569600" cy="1635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9108" y="2071601"/>
            <a:ext cx="5944422" cy="12574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634" y="1493695"/>
            <a:ext cx="2972216" cy="4477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C849F4-674D-9FB5-2003-4342BC5ACDDB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25538"/>
            <a:ext cx="446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4.1.1: Hierarchical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Indexing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608431F-F43C-A723-46CD-42A69292FD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12" y="25749"/>
            <a:ext cx="2844088" cy="62240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0511" y="2663951"/>
            <a:ext cx="8571230" cy="1231900"/>
            <a:chOff x="1810511" y="2663951"/>
            <a:chExt cx="8571230" cy="1231900"/>
          </a:xfrm>
        </p:grpSpPr>
        <p:sp>
          <p:nvSpPr>
            <p:cNvPr id="3" name="object 3"/>
            <p:cNvSpPr/>
            <p:nvPr/>
          </p:nvSpPr>
          <p:spPr>
            <a:xfrm>
              <a:off x="1810511" y="2663951"/>
              <a:ext cx="2615184" cy="810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38016" y="2663951"/>
              <a:ext cx="5379720" cy="8107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30055" y="2663951"/>
              <a:ext cx="1127759" cy="8107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67088" y="2663951"/>
              <a:ext cx="914400" cy="8107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10511" y="3081527"/>
              <a:ext cx="2401824" cy="8138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22475" y="2800723"/>
          <a:ext cx="8145143" cy="820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8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202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sz="2800" b="1" spc="-10" dirty="0">
                          <a:solidFill>
                            <a:srgbClr val="203864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0"/>
                        </a:lnSpc>
                      </a:pPr>
                      <a:r>
                        <a:rPr sz="2800" b="1" spc="-10" dirty="0">
                          <a:solidFill>
                            <a:srgbClr val="203864"/>
                          </a:solidFill>
                          <a:latin typeface="Courier New"/>
                          <a:cs typeface="Courier New"/>
                        </a:rPr>
                        <a:t>PRINT(“</a:t>
                      </a:r>
                      <a:r>
                        <a:rPr sz="2800" b="1" spc="-10" dirty="0">
                          <a:solidFill>
                            <a:srgbClr val="ED7D31"/>
                          </a:solidFill>
                          <a:latin typeface="Courier New"/>
                          <a:cs typeface="Courier New"/>
                        </a:rPr>
                        <a:t>THAT’S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0"/>
                        </a:lnSpc>
                      </a:pPr>
                      <a:r>
                        <a:rPr sz="2800" b="1" spc="-10" dirty="0">
                          <a:solidFill>
                            <a:srgbClr val="ED7D31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0"/>
                        </a:lnSpc>
                      </a:pPr>
                      <a:r>
                        <a:rPr sz="2800" b="1" spc="-10" dirty="0">
                          <a:solidFill>
                            <a:srgbClr val="ED7D31"/>
                          </a:solidFill>
                          <a:latin typeface="Courier New"/>
                          <a:cs typeface="Courier New"/>
                        </a:rPr>
                        <a:t>TODAY,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0"/>
                        </a:lnSpc>
                      </a:pPr>
                      <a:r>
                        <a:rPr sz="2800" b="1" spc="-10" dirty="0">
                          <a:solidFill>
                            <a:srgbClr val="ED7D31"/>
                          </a:solidFill>
                          <a:latin typeface="Courier New"/>
                          <a:cs typeface="Courier New"/>
                        </a:rPr>
                        <a:t>FOLKS!!!</a:t>
                      </a:r>
                      <a:r>
                        <a:rPr sz="2800" b="1" spc="-10" dirty="0">
                          <a:solidFill>
                            <a:srgbClr val="203864"/>
                          </a:solidFill>
                          <a:latin typeface="Courier New"/>
                          <a:cs typeface="Courier New"/>
                        </a:rPr>
                        <a:t>”)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202">
                <a:tc>
                  <a:txBody>
                    <a:bodyPr/>
                    <a:lstStyle/>
                    <a:p>
                      <a:pPr marL="31750">
                        <a:lnSpc>
                          <a:spcPts val="2950"/>
                        </a:lnSpc>
                      </a:pPr>
                      <a:r>
                        <a:rPr sz="2800" b="1" spc="-10" dirty="0">
                          <a:solidFill>
                            <a:srgbClr val="203864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950"/>
                        </a:lnSpc>
                      </a:pPr>
                      <a:r>
                        <a:rPr sz="2800" b="1" spc="-10" dirty="0">
                          <a:solidFill>
                            <a:srgbClr val="203864"/>
                          </a:solidFill>
                          <a:latin typeface="Courier New"/>
                          <a:cs typeface="Courier New"/>
                        </a:rPr>
                        <a:t>EXIT()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E79C14A6-9FFC-FD72-7337-0DA8CF0FA2CF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7D50F7-0D50-C1FC-EED2-72301E35D487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8A867D-08D8-2A72-14AB-A5A4783501E7}"/>
              </a:ext>
            </a:extLst>
          </p:cNvPr>
          <p:cNvSpPr/>
          <p:nvPr/>
        </p:nvSpPr>
        <p:spPr>
          <a:xfrm>
            <a:off x="0" y="6398895"/>
            <a:ext cx="12192000" cy="4591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F99339-9AE6-4C81-8241-781A05D0CD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-828406"/>
            <a:ext cx="4572000" cy="3243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85088" y="1944623"/>
            <a:ext cx="1923414" cy="774700"/>
            <a:chOff x="1085088" y="1944623"/>
            <a:chExt cx="1923414" cy="774700"/>
          </a:xfrm>
        </p:grpSpPr>
        <p:sp>
          <p:nvSpPr>
            <p:cNvPr id="4" name="object 4"/>
            <p:cNvSpPr/>
            <p:nvPr/>
          </p:nvSpPr>
          <p:spPr>
            <a:xfrm>
              <a:off x="1085088" y="1944623"/>
              <a:ext cx="1923288" cy="725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5712" y="1950719"/>
              <a:ext cx="1200912" cy="768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5888" y="1958847"/>
              <a:ext cx="1819910" cy="621665"/>
            </a:xfrm>
            <a:custGeom>
              <a:avLst/>
              <a:gdLst/>
              <a:ahLst/>
              <a:cxnLst/>
              <a:rect l="l" t="t" r="r" b="b"/>
              <a:pathLst>
                <a:path w="1819910" h="621664">
                  <a:moveTo>
                    <a:pt x="1715757" y="0"/>
                  </a:moveTo>
                  <a:lnTo>
                    <a:pt x="103602" y="0"/>
                  </a:lnTo>
                  <a:lnTo>
                    <a:pt x="63275" y="8140"/>
                  </a:lnTo>
                  <a:lnTo>
                    <a:pt x="30344" y="30341"/>
                  </a:lnTo>
                  <a:lnTo>
                    <a:pt x="8141" y="63270"/>
                  </a:lnTo>
                  <a:lnTo>
                    <a:pt x="0" y="103593"/>
                  </a:lnTo>
                  <a:lnTo>
                    <a:pt x="0" y="517994"/>
                  </a:lnTo>
                  <a:lnTo>
                    <a:pt x="8141" y="558320"/>
                  </a:lnTo>
                  <a:lnTo>
                    <a:pt x="30344" y="591253"/>
                  </a:lnTo>
                  <a:lnTo>
                    <a:pt x="63275" y="613458"/>
                  </a:lnTo>
                  <a:lnTo>
                    <a:pt x="103602" y="621601"/>
                  </a:lnTo>
                  <a:lnTo>
                    <a:pt x="1715757" y="621601"/>
                  </a:lnTo>
                  <a:lnTo>
                    <a:pt x="1756088" y="613458"/>
                  </a:lnTo>
                  <a:lnTo>
                    <a:pt x="1789020" y="591253"/>
                  </a:lnTo>
                  <a:lnTo>
                    <a:pt x="1811222" y="558320"/>
                  </a:lnTo>
                  <a:lnTo>
                    <a:pt x="1819363" y="517994"/>
                  </a:lnTo>
                  <a:lnTo>
                    <a:pt x="1819363" y="103593"/>
                  </a:lnTo>
                  <a:lnTo>
                    <a:pt x="1811222" y="63270"/>
                  </a:lnTo>
                  <a:lnTo>
                    <a:pt x="1789020" y="30341"/>
                  </a:lnTo>
                  <a:lnTo>
                    <a:pt x="1756088" y="8140"/>
                  </a:lnTo>
                  <a:lnTo>
                    <a:pt x="1715757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66151" y="1999995"/>
            <a:ext cx="7594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Select  column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5888" y="2696146"/>
            <a:ext cx="1819363" cy="3239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49167" y="1944623"/>
            <a:ext cx="2212975" cy="3854450"/>
            <a:chOff x="3249167" y="1944623"/>
            <a:chExt cx="2212975" cy="3854450"/>
          </a:xfrm>
        </p:grpSpPr>
        <p:sp>
          <p:nvSpPr>
            <p:cNvPr id="10" name="object 10"/>
            <p:cNvSpPr/>
            <p:nvPr/>
          </p:nvSpPr>
          <p:spPr>
            <a:xfrm>
              <a:off x="3316975" y="2720966"/>
              <a:ext cx="2097288" cy="30776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9167" y="1944623"/>
              <a:ext cx="2212848" cy="725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86327" y="1950719"/>
              <a:ext cx="2057400" cy="7680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0514" y="1958847"/>
              <a:ext cx="2110105" cy="621665"/>
            </a:xfrm>
            <a:custGeom>
              <a:avLst/>
              <a:gdLst/>
              <a:ahLst/>
              <a:cxnLst/>
              <a:rect l="l" t="t" r="r" b="b"/>
              <a:pathLst>
                <a:path w="2110104" h="621664">
                  <a:moveTo>
                    <a:pt x="2006104" y="0"/>
                  </a:moveTo>
                  <a:lnTo>
                    <a:pt x="103606" y="0"/>
                  </a:lnTo>
                  <a:lnTo>
                    <a:pt x="63275" y="8140"/>
                  </a:lnTo>
                  <a:lnTo>
                    <a:pt x="30343" y="30341"/>
                  </a:lnTo>
                  <a:lnTo>
                    <a:pt x="8141" y="63270"/>
                  </a:lnTo>
                  <a:lnTo>
                    <a:pt x="0" y="103593"/>
                  </a:lnTo>
                  <a:lnTo>
                    <a:pt x="0" y="517994"/>
                  </a:lnTo>
                  <a:lnTo>
                    <a:pt x="8141" y="558320"/>
                  </a:lnTo>
                  <a:lnTo>
                    <a:pt x="30343" y="591253"/>
                  </a:lnTo>
                  <a:lnTo>
                    <a:pt x="63275" y="613458"/>
                  </a:lnTo>
                  <a:lnTo>
                    <a:pt x="103606" y="621601"/>
                  </a:lnTo>
                  <a:lnTo>
                    <a:pt x="2006104" y="621601"/>
                  </a:lnTo>
                  <a:lnTo>
                    <a:pt x="2046430" y="613458"/>
                  </a:lnTo>
                  <a:lnTo>
                    <a:pt x="2079363" y="591253"/>
                  </a:lnTo>
                  <a:lnTo>
                    <a:pt x="2101568" y="558320"/>
                  </a:lnTo>
                  <a:lnTo>
                    <a:pt x="2109711" y="517994"/>
                  </a:lnTo>
                  <a:lnTo>
                    <a:pt x="2109711" y="103593"/>
                  </a:lnTo>
                  <a:lnTo>
                    <a:pt x="2101568" y="63270"/>
                  </a:lnTo>
                  <a:lnTo>
                    <a:pt x="2079363" y="30341"/>
                  </a:lnTo>
                  <a:lnTo>
                    <a:pt x="2046430" y="8140"/>
                  </a:lnTo>
                  <a:lnTo>
                    <a:pt x="2006104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48126" y="1999995"/>
            <a:ext cx="161480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01650" marR="5080" indent="-488950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6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column  range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11952" y="1944623"/>
            <a:ext cx="2533015" cy="3841115"/>
            <a:chOff x="5711952" y="1944623"/>
            <a:chExt cx="2533015" cy="3841115"/>
          </a:xfrm>
        </p:grpSpPr>
        <p:sp>
          <p:nvSpPr>
            <p:cNvPr id="16" name="object 16"/>
            <p:cNvSpPr/>
            <p:nvPr/>
          </p:nvSpPr>
          <p:spPr>
            <a:xfrm>
              <a:off x="5788505" y="2708604"/>
              <a:ext cx="2404340" cy="307706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11952" y="1944623"/>
              <a:ext cx="2532888" cy="7254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8736" y="1950719"/>
              <a:ext cx="2301240" cy="7680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63590" y="1958847"/>
              <a:ext cx="2429510" cy="621665"/>
            </a:xfrm>
            <a:custGeom>
              <a:avLst/>
              <a:gdLst/>
              <a:ahLst/>
              <a:cxnLst/>
              <a:rect l="l" t="t" r="r" b="b"/>
              <a:pathLst>
                <a:path w="2429509" h="621664">
                  <a:moveTo>
                    <a:pt x="2325649" y="0"/>
                  </a:moveTo>
                  <a:lnTo>
                    <a:pt x="103593" y="0"/>
                  </a:lnTo>
                  <a:lnTo>
                    <a:pt x="63270" y="8140"/>
                  </a:lnTo>
                  <a:lnTo>
                    <a:pt x="30341" y="30341"/>
                  </a:lnTo>
                  <a:lnTo>
                    <a:pt x="8140" y="63270"/>
                  </a:lnTo>
                  <a:lnTo>
                    <a:pt x="0" y="103593"/>
                  </a:lnTo>
                  <a:lnTo>
                    <a:pt x="0" y="517994"/>
                  </a:lnTo>
                  <a:lnTo>
                    <a:pt x="8140" y="558320"/>
                  </a:lnTo>
                  <a:lnTo>
                    <a:pt x="30341" y="591253"/>
                  </a:lnTo>
                  <a:lnTo>
                    <a:pt x="63270" y="613458"/>
                  </a:lnTo>
                  <a:lnTo>
                    <a:pt x="103593" y="621601"/>
                  </a:lnTo>
                  <a:lnTo>
                    <a:pt x="2325649" y="621601"/>
                  </a:lnTo>
                  <a:lnTo>
                    <a:pt x="2365980" y="613458"/>
                  </a:lnTo>
                  <a:lnTo>
                    <a:pt x="2398912" y="591253"/>
                  </a:lnTo>
                  <a:lnTo>
                    <a:pt x="2421114" y="558320"/>
                  </a:lnTo>
                  <a:lnTo>
                    <a:pt x="2429255" y="517994"/>
                  </a:lnTo>
                  <a:lnTo>
                    <a:pt x="2429255" y="103593"/>
                  </a:lnTo>
                  <a:lnTo>
                    <a:pt x="2421114" y="63270"/>
                  </a:lnTo>
                  <a:lnTo>
                    <a:pt x="2398912" y="30341"/>
                  </a:lnTo>
                  <a:lnTo>
                    <a:pt x="2365980" y="8140"/>
                  </a:lnTo>
                  <a:lnTo>
                    <a:pt x="2325649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48730" y="1999995"/>
            <a:ext cx="185928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01650" marR="5080" indent="-489584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6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specific  columns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26712" y="1037844"/>
            <a:ext cx="3739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Roboto"/>
                <a:cs typeface="Roboto"/>
              </a:rPr>
              <a:t>Horizontal</a:t>
            </a:r>
            <a:r>
              <a:rPr sz="3200" b="1" spc="-25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Roboto"/>
                <a:cs typeface="Roboto"/>
              </a:rPr>
              <a:t>Selection</a:t>
            </a:r>
            <a:endParaRPr sz="3200" dirty="0">
              <a:solidFill>
                <a:srgbClr val="FF0000"/>
              </a:solidFill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497823" y="1944623"/>
            <a:ext cx="2536190" cy="2737485"/>
            <a:chOff x="8497823" y="1944623"/>
            <a:chExt cx="2536190" cy="2737485"/>
          </a:xfrm>
        </p:grpSpPr>
        <p:sp>
          <p:nvSpPr>
            <p:cNvPr id="23" name="object 23"/>
            <p:cNvSpPr/>
            <p:nvPr/>
          </p:nvSpPr>
          <p:spPr>
            <a:xfrm>
              <a:off x="8567453" y="2721439"/>
              <a:ext cx="2390233" cy="19602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97823" y="1944623"/>
              <a:ext cx="2535935" cy="7254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99575" y="1950719"/>
              <a:ext cx="2057400" cy="76809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51671" y="1958847"/>
              <a:ext cx="2429510" cy="621665"/>
            </a:xfrm>
            <a:custGeom>
              <a:avLst/>
              <a:gdLst/>
              <a:ahLst/>
              <a:cxnLst/>
              <a:rect l="l" t="t" r="r" b="b"/>
              <a:pathLst>
                <a:path w="2429509" h="621664">
                  <a:moveTo>
                    <a:pt x="2325649" y="0"/>
                  </a:moveTo>
                  <a:lnTo>
                    <a:pt x="103593" y="0"/>
                  </a:lnTo>
                  <a:lnTo>
                    <a:pt x="63270" y="8140"/>
                  </a:lnTo>
                  <a:lnTo>
                    <a:pt x="30341" y="30341"/>
                  </a:lnTo>
                  <a:lnTo>
                    <a:pt x="8140" y="63270"/>
                  </a:lnTo>
                  <a:lnTo>
                    <a:pt x="0" y="103593"/>
                  </a:lnTo>
                  <a:lnTo>
                    <a:pt x="0" y="517994"/>
                  </a:lnTo>
                  <a:lnTo>
                    <a:pt x="8140" y="558320"/>
                  </a:lnTo>
                  <a:lnTo>
                    <a:pt x="30341" y="591253"/>
                  </a:lnTo>
                  <a:lnTo>
                    <a:pt x="63270" y="613458"/>
                  </a:lnTo>
                  <a:lnTo>
                    <a:pt x="103593" y="621601"/>
                  </a:lnTo>
                  <a:lnTo>
                    <a:pt x="2325649" y="621601"/>
                  </a:lnTo>
                  <a:lnTo>
                    <a:pt x="2365980" y="613458"/>
                  </a:lnTo>
                  <a:lnTo>
                    <a:pt x="2398912" y="591253"/>
                  </a:lnTo>
                  <a:lnTo>
                    <a:pt x="2421114" y="558320"/>
                  </a:lnTo>
                  <a:lnTo>
                    <a:pt x="2429255" y="517994"/>
                  </a:lnTo>
                  <a:lnTo>
                    <a:pt x="2429255" y="103593"/>
                  </a:lnTo>
                  <a:lnTo>
                    <a:pt x="2421114" y="63270"/>
                  </a:lnTo>
                  <a:lnTo>
                    <a:pt x="2398912" y="30341"/>
                  </a:lnTo>
                  <a:lnTo>
                    <a:pt x="2365980" y="8140"/>
                  </a:lnTo>
                  <a:lnTo>
                    <a:pt x="2325649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959050" y="1999995"/>
            <a:ext cx="161480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4620" marR="5080" indent="-122555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6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column  inner</a:t>
            </a:r>
            <a:r>
              <a:rPr sz="16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level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31C1BD-6622-8461-D72D-9E9C40E56276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6A85AD22-0503-F3B8-EBF8-65C65935E66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12" y="25749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86022"/>
            <a:ext cx="70046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4.1.1: Hierarchical Indexing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Partial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Indexing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299" y="127508"/>
            <a:ext cx="70046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4.1.1: Hierarchical Indexing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Partial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Indexing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5175" y="1944623"/>
            <a:ext cx="2819400" cy="725805"/>
            <a:chOff x="265175" y="1944623"/>
            <a:chExt cx="2819400" cy="725805"/>
          </a:xfrm>
        </p:grpSpPr>
        <p:sp>
          <p:nvSpPr>
            <p:cNvPr id="4" name="object 4"/>
            <p:cNvSpPr/>
            <p:nvPr/>
          </p:nvSpPr>
          <p:spPr>
            <a:xfrm>
              <a:off x="265175" y="1944623"/>
              <a:ext cx="2819400" cy="725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287" y="2072639"/>
              <a:ext cx="2548128" cy="5273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6737" y="1958847"/>
              <a:ext cx="2714625" cy="621665"/>
            </a:xfrm>
            <a:custGeom>
              <a:avLst/>
              <a:gdLst/>
              <a:ahLst/>
              <a:cxnLst/>
              <a:rect l="l" t="t" r="r" b="b"/>
              <a:pathLst>
                <a:path w="2714625" h="621664">
                  <a:moveTo>
                    <a:pt x="2610662" y="0"/>
                  </a:moveTo>
                  <a:lnTo>
                    <a:pt x="103601" y="0"/>
                  </a:lnTo>
                  <a:lnTo>
                    <a:pt x="63275" y="8140"/>
                  </a:lnTo>
                  <a:lnTo>
                    <a:pt x="30344" y="30341"/>
                  </a:lnTo>
                  <a:lnTo>
                    <a:pt x="8141" y="63270"/>
                  </a:lnTo>
                  <a:lnTo>
                    <a:pt x="0" y="103593"/>
                  </a:lnTo>
                  <a:lnTo>
                    <a:pt x="0" y="517994"/>
                  </a:lnTo>
                  <a:lnTo>
                    <a:pt x="8141" y="558320"/>
                  </a:lnTo>
                  <a:lnTo>
                    <a:pt x="30344" y="591253"/>
                  </a:lnTo>
                  <a:lnTo>
                    <a:pt x="63275" y="613458"/>
                  </a:lnTo>
                  <a:lnTo>
                    <a:pt x="103601" y="621601"/>
                  </a:lnTo>
                  <a:lnTo>
                    <a:pt x="2610662" y="621601"/>
                  </a:lnTo>
                  <a:lnTo>
                    <a:pt x="2650988" y="613458"/>
                  </a:lnTo>
                  <a:lnTo>
                    <a:pt x="2683921" y="591253"/>
                  </a:lnTo>
                  <a:lnTo>
                    <a:pt x="2706126" y="558320"/>
                  </a:lnTo>
                  <a:lnTo>
                    <a:pt x="2714269" y="517994"/>
                  </a:lnTo>
                  <a:lnTo>
                    <a:pt x="2714269" y="103593"/>
                  </a:lnTo>
                  <a:lnTo>
                    <a:pt x="2706126" y="63270"/>
                  </a:lnTo>
                  <a:lnTo>
                    <a:pt x="2683921" y="30341"/>
                  </a:lnTo>
                  <a:lnTo>
                    <a:pt x="2650988" y="8140"/>
                  </a:lnTo>
                  <a:lnTo>
                    <a:pt x="2610662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1032" y="2121915"/>
            <a:ext cx="22256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Select outer</a:t>
            </a:r>
            <a:r>
              <a:rPr sz="16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index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18688" y="1944623"/>
            <a:ext cx="2816860" cy="774700"/>
            <a:chOff x="3218688" y="1944623"/>
            <a:chExt cx="2816860" cy="774700"/>
          </a:xfrm>
        </p:grpSpPr>
        <p:sp>
          <p:nvSpPr>
            <p:cNvPr id="9" name="object 9"/>
            <p:cNvSpPr/>
            <p:nvPr/>
          </p:nvSpPr>
          <p:spPr>
            <a:xfrm>
              <a:off x="3218688" y="1944623"/>
              <a:ext cx="2816352" cy="7254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2800" y="1950719"/>
              <a:ext cx="2670048" cy="768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9754" y="1958847"/>
              <a:ext cx="2714625" cy="621665"/>
            </a:xfrm>
            <a:custGeom>
              <a:avLst/>
              <a:gdLst/>
              <a:ahLst/>
              <a:cxnLst/>
              <a:rect l="l" t="t" r="r" b="b"/>
              <a:pathLst>
                <a:path w="2714625" h="621664">
                  <a:moveTo>
                    <a:pt x="2610675" y="0"/>
                  </a:moveTo>
                  <a:lnTo>
                    <a:pt x="103606" y="0"/>
                  </a:lnTo>
                  <a:lnTo>
                    <a:pt x="63281" y="8140"/>
                  </a:lnTo>
                  <a:lnTo>
                    <a:pt x="30348" y="30341"/>
                  </a:lnTo>
                  <a:lnTo>
                    <a:pt x="8142" y="63270"/>
                  </a:lnTo>
                  <a:lnTo>
                    <a:pt x="0" y="103593"/>
                  </a:lnTo>
                  <a:lnTo>
                    <a:pt x="0" y="517994"/>
                  </a:lnTo>
                  <a:lnTo>
                    <a:pt x="8142" y="558320"/>
                  </a:lnTo>
                  <a:lnTo>
                    <a:pt x="30348" y="591253"/>
                  </a:lnTo>
                  <a:lnTo>
                    <a:pt x="63281" y="613458"/>
                  </a:lnTo>
                  <a:lnTo>
                    <a:pt x="103606" y="621601"/>
                  </a:lnTo>
                  <a:lnTo>
                    <a:pt x="2610675" y="621601"/>
                  </a:lnTo>
                  <a:lnTo>
                    <a:pt x="2650998" y="613458"/>
                  </a:lnTo>
                  <a:lnTo>
                    <a:pt x="2683927" y="591253"/>
                  </a:lnTo>
                  <a:lnTo>
                    <a:pt x="2706128" y="558320"/>
                  </a:lnTo>
                  <a:lnTo>
                    <a:pt x="2714269" y="517994"/>
                  </a:lnTo>
                  <a:lnTo>
                    <a:pt x="2714269" y="103593"/>
                  </a:lnTo>
                  <a:lnTo>
                    <a:pt x="2706128" y="63270"/>
                  </a:lnTo>
                  <a:lnTo>
                    <a:pt x="2683927" y="30341"/>
                  </a:lnTo>
                  <a:lnTo>
                    <a:pt x="2650998" y="8140"/>
                  </a:lnTo>
                  <a:lnTo>
                    <a:pt x="2610675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14051" y="1999995"/>
            <a:ext cx="222567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807085" marR="5080" indent="-795020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Select outer</a:t>
            </a:r>
            <a:r>
              <a:rPr sz="16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index  range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69152" y="1944623"/>
            <a:ext cx="2819400" cy="774700"/>
            <a:chOff x="6169152" y="1944623"/>
            <a:chExt cx="2819400" cy="774700"/>
          </a:xfrm>
        </p:grpSpPr>
        <p:sp>
          <p:nvSpPr>
            <p:cNvPr id="14" name="object 14"/>
            <p:cNvSpPr/>
            <p:nvPr/>
          </p:nvSpPr>
          <p:spPr>
            <a:xfrm>
              <a:off x="6169152" y="1944623"/>
              <a:ext cx="2819400" cy="725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89192" y="1950719"/>
              <a:ext cx="2301240" cy="7680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22784" y="1958847"/>
              <a:ext cx="2714625" cy="621665"/>
            </a:xfrm>
            <a:custGeom>
              <a:avLst/>
              <a:gdLst/>
              <a:ahLst/>
              <a:cxnLst/>
              <a:rect l="l" t="t" r="r" b="b"/>
              <a:pathLst>
                <a:path w="2714625" h="621664">
                  <a:moveTo>
                    <a:pt x="2610662" y="0"/>
                  </a:moveTo>
                  <a:lnTo>
                    <a:pt x="103606" y="0"/>
                  </a:lnTo>
                  <a:lnTo>
                    <a:pt x="63275" y="8140"/>
                  </a:lnTo>
                  <a:lnTo>
                    <a:pt x="30343" y="30341"/>
                  </a:lnTo>
                  <a:lnTo>
                    <a:pt x="8141" y="63270"/>
                  </a:lnTo>
                  <a:lnTo>
                    <a:pt x="0" y="103593"/>
                  </a:lnTo>
                  <a:lnTo>
                    <a:pt x="0" y="517994"/>
                  </a:lnTo>
                  <a:lnTo>
                    <a:pt x="8141" y="558320"/>
                  </a:lnTo>
                  <a:lnTo>
                    <a:pt x="30343" y="591253"/>
                  </a:lnTo>
                  <a:lnTo>
                    <a:pt x="63275" y="613458"/>
                  </a:lnTo>
                  <a:lnTo>
                    <a:pt x="103606" y="621601"/>
                  </a:lnTo>
                  <a:lnTo>
                    <a:pt x="2610662" y="621601"/>
                  </a:lnTo>
                  <a:lnTo>
                    <a:pt x="2650988" y="613458"/>
                  </a:lnTo>
                  <a:lnTo>
                    <a:pt x="2683921" y="591253"/>
                  </a:lnTo>
                  <a:lnTo>
                    <a:pt x="2706126" y="558320"/>
                  </a:lnTo>
                  <a:lnTo>
                    <a:pt x="2714269" y="517994"/>
                  </a:lnTo>
                  <a:lnTo>
                    <a:pt x="2714269" y="103593"/>
                  </a:lnTo>
                  <a:lnTo>
                    <a:pt x="2706126" y="63270"/>
                  </a:lnTo>
                  <a:lnTo>
                    <a:pt x="2683921" y="30341"/>
                  </a:lnTo>
                  <a:lnTo>
                    <a:pt x="2650988" y="8140"/>
                  </a:lnTo>
                  <a:lnTo>
                    <a:pt x="2610662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650431" y="1999995"/>
            <a:ext cx="185928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57175" marR="5080" indent="-244475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6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specific  outer</a:t>
            </a:r>
            <a:r>
              <a:rPr sz="16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index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3090" y="2833998"/>
            <a:ext cx="2687917" cy="1897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81818" y="2848047"/>
            <a:ext cx="2702205" cy="27866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34808" y="2835945"/>
            <a:ext cx="2705534" cy="23568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68812" y="1037844"/>
            <a:ext cx="3255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Roboto"/>
                <a:cs typeface="Roboto"/>
              </a:rPr>
              <a:t>Vertical</a:t>
            </a:r>
            <a:r>
              <a:rPr sz="3200" b="1" spc="-30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Roboto"/>
                <a:cs typeface="Roboto"/>
              </a:rPr>
              <a:t>Selection</a:t>
            </a:r>
            <a:endParaRPr sz="3200" dirty="0">
              <a:solidFill>
                <a:srgbClr val="FF0000"/>
              </a:solidFill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122664" y="1944623"/>
            <a:ext cx="2819400" cy="725805"/>
            <a:chOff x="9122664" y="1944623"/>
            <a:chExt cx="2819400" cy="725805"/>
          </a:xfrm>
        </p:grpSpPr>
        <p:sp>
          <p:nvSpPr>
            <p:cNvPr id="23" name="object 23"/>
            <p:cNvSpPr/>
            <p:nvPr/>
          </p:nvSpPr>
          <p:spPr>
            <a:xfrm>
              <a:off x="9122664" y="1944623"/>
              <a:ext cx="2819400" cy="7254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59824" y="2072639"/>
              <a:ext cx="2545079" cy="52730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75800" y="1958847"/>
              <a:ext cx="2714625" cy="621665"/>
            </a:xfrm>
            <a:custGeom>
              <a:avLst/>
              <a:gdLst/>
              <a:ahLst/>
              <a:cxnLst/>
              <a:rect l="l" t="t" r="r" b="b"/>
              <a:pathLst>
                <a:path w="2714625" h="621664">
                  <a:moveTo>
                    <a:pt x="2610675" y="0"/>
                  </a:moveTo>
                  <a:lnTo>
                    <a:pt x="103606" y="0"/>
                  </a:lnTo>
                  <a:lnTo>
                    <a:pt x="63281" y="8140"/>
                  </a:lnTo>
                  <a:lnTo>
                    <a:pt x="30348" y="30341"/>
                  </a:lnTo>
                  <a:lnTo>
                    <a:pt x="8142" y="63270"/>
                  </a:lnTo>
                  <a:lnTo>
                    <a:pt x="0" y="103593"/>
                  </a:lnTo>
                  <a:lnTo>
                    <a:pt x="0" y="517994"/>
                  </a:lnTo>
                  <a:lnTo>
                    <a:pt x="8142" y="558320"/>
                  </a:lnTo>
                  <a:lnTo>
                    <a:pt x="30348" y="591253"/>
                  </a:lnTo>
                  <a:lnTo>
                    <a:pt x="63281" y="613458"/>
                  </a:lnTo>
                  <a:lnTo>
                    <a:pt x="103606" y="621601"/>
                  </a:lnTo>
                  <a:lnTo>
                    <a:pt x="2610675" y="621601"/>
                  </a:lnTo>
                  <a:lnTo>
                    <a:pt x="2650998" y="613458"/>
                  </a:lnTo>
                  <a:lnTo>
                    <a:pt x="2683927" y="591253"/>
                  </a:lnTo>
                  <a:lnTo>
                    <a:pt x="2706128" y="558320"/>
                  </a:lnTo>
                  <a:lnTo>
                    <a:pt x="2714269" y="517994"/>
                  </a:lnTo>
                  <a:lnTo>
                    <a:pt x="2714269" y="103593"/>
                  </a:lnTo>
                  <a:lnTo>
                    <a:pt x="2706128" y="63270"/>
                  </a:lnTo>
                  <a:lnTo>
                    <a:pt x="2683927" y="30341"/>
                  </a:lnTo>
                  <a:lnTo>
                    <a:pt x="2650998" y="8140"/>
                  </a:lnTo>
                  <a:lnTo>
                    <a:pt x="2610675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420097" y="2121915"/>
            <a:ext cx="22256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Select inner</a:t>
            </a:r>
            <a:r>
              <a:rPr sz="16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index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02674" y="2822055"/>
            <a:ext cx="2687395" cy="275457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E4AF44-1034-5F9B-8546-B70FE8F32A40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BD79D3FA-BED9-6F4E-F608-7178B920F0C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12" y="25749"/>
            <a:ext cx="2844088" cy="622406"/>
          </a:xfrm>
          <a:prstGeom prst="rect">
            <a:avLst/>
          </a:prstGeom>
        </p:spPr>
      </p:pic>
      <p:sp>
        <p:nvSpPr>
          <p:cNvPr id="32" name="object 2">
            <a:extLst>
              <a:ext uri="{FF2B5EF4-FFF2-40B4-BE49-F238E27FC236}">
                <a16:creationId xmlns:a16="http://schemas.microsoft.com/office/drawing/2014/main" id="{42D5C484-57FC-6C20-3A20-3CD25D181AD6}"/>
              </a:ext>
            </a:extLst>
          </p:cNvPr>
          <p:cNvSpPr txBox="1">
            <a:spLocks/>
          </p:cNvSpPr>
          <p:nvPr/>
        </p:nvSpPr>
        <p:spPr>
          <a:xfrm>
            <a:off x="304800" y="186022"/>
            <a:ext cx="70046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  <a:tabLst>
                <a:tab pos="508634" algn="l"/>
              </a:tabLst>
            </a:pPr>
            <a:r>
              <a:rPr lang="en-US" sz="3600" kern="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lang="en-US" sz="2400" kern="0" spc="-5" dirty="0">
                <a:solidFill>
                  <a:srgbClr val="FFFFFF"/>
                </a:solidFill>
                <a:latin typeface="Arial"/>
                <a:cs typeface="Arial"/>
              </a:rPr>
              <a:t>4.1.1: Hierarchical Indexing </a:t>
            </a: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en-US" sz="2400" kern="0" spc="-5" dirty="0">
                <a:solidFill>
                  <a:srgbClr val="FFFFFF"/>
                </a:solidFill>
                <a:latin typeface="Arial"/>
                <a:cs typeface="Arial"/>
              </a:rPr>
              <a:t>Partial</a:t>
            </a:r>
            <a:r>
              <a:rPr lang="en-US" sz="2400" kern="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kern="0" spc="-5" dirty="0">
                <a:solidFill>
                  <a:srgbClr val="FFFFFF"/>
                </a:solidFill>
                <a:latin typeface="Arial"/>
                <a:cs typeface="Arial"/>
              </a:rPr>
              <a:t>Indexing</a:t>
            </a:r>
            <a:endParaRPr lang="en-US" sz="2400" kern="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7299" y="127508"/>
            <a:ext cx="70046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b="1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4.1.1: Hierarchical Indexing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Partial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Indexing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</a:rPr>
              <a:t>Level</a:t>
            </a:r>
            <a:r>
              <a:rPr spc="-5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Selection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49680" y="1450847"/>
            <a:ext cx="9218295" cy="1505585"/>
            <a:chOff x="1249680" y="1450847"/>
            <a:chExt cx="9218295" cy="1505585"/>
          </a:xfrm>
        </p:grpSpPr>
        <p:sp>
          <p:nvSpPr>
            <p:cNvPr id="5" name="object 5"/>
            <p:cNvSpPr/>
            <p:nvPr/>
          </p:nvSpPr>
          <p:spPr>
            <a:xfrm>
              <a:off x="1733550" y="1931923"/>
              <a:ext cx="8724900" cy="1014730"/>
            </a:xfrm>
            <a:custGeom>
              <a:avLst/>
              <a:gdLst/>
              <a:ahLst/>
              <a:cxnLst/>
              <a:rect l="l" t="t" r="r" b="b"/>
              <a:pathLst>
                <a:path w="8724900" h="1014730">
                  <a:moveTo>
                    <a:pt x="0" y="0"/>
                  </a:moveTo>
                  <a:lnTo>
                    <a:pt x="8724904" y="0"/>
                  </a:lnTo>
                  <a:lnTo>
                    <a:pt x="8724904" y="1014480"/>
                  </a:lnTo>
                  <a:lnTo>
                    <a:pt x="0" y="101448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7216" y="1545335"/>
              <a:ext cx="826008" cy="8260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9680" y="1450847"/>
              <a:ext cx="1021080" cy="1170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3543" y="1571917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360006" y="0"/>
                  </a:moveTo>
                  <a:lnTo>
                    <a:pt x="311157" y="3286"/>
                  </a:lnTo>
                  <a:lnTo>
                    <a:pt x="264305" y="12860"/>
                  </a:lnTo>
                  <a:lnTo>
                    <a:pt x="219879" y="28292"/>
                  </a:lnTo>
                  <a:lnTo>
                    <a:pt x="178308" y="49153"/>
                  </a:lnTo>
                  <a:lnTo>
                    <a:pt x="140020" y="75014"/>
                  </a:lnTo>
                  <a:lnTo>
                    <a:pt x="105446" y="105446"/>
                  </a:lnTo>
                  <a:lnTo>
                    <a:pt x="75014" y="140020"/>
                  </a:lnTo>
                  <a:lnTo>
                    <a:pt x="49153" y="178307"/>
                  </a:lnTo>
                  <a:lnTo>
                    <a:pt x="28292" y="219879"/>
                  </a:lnTo>
                  <a:lnTo>
                    <a:pt x="12860" y="264305"/>
                  </a:lnTo>
                  <a:lnTo>
                    <a:pt x="3286" y="311157"/>
                  </a:lnTo>
                  <a:lnTo>
                    <a:pt x="0" y="360006"/>
                  </a:lnTo>
                  <a:lnTo>
                    <a:pt x="3286" y="408855"/>
                  </a:lnTo>
                  <a:lnTo>
                    <a:pt x="12860" y="455707"/>
                  </a:lnTo>
                  <a:lnTo>
                    <a:pt x="28292" y="500132"/>
                  </a:lnTo>
                  <a:lnTo>
                    <a:pt x="49153" y="541702"/>
                  </a:lnTo>
                  <a:lnTo>
                    <a:pt x="75014" y="579988"/>
                  </a:lnTo>
                  <a:lnTo>
                    <a:pt x="105446" y="614560"/>
                  </a:lnTo>
                  <a:lnTo>
                    <a:pt x="140020" y="644991"/>
                  </a:lnTo>
                  <a:lnTo>
                    <a:pt x="178307" y="670851"/>
                  </a:lnTo>
                  <a:lnTo>
                    <a:pt x="219879" y="691710"/>
                  </a:lnTo>
                  <a:lnTo>
                    <a:pt x="264305" y="707141"/>
                  </a:lnTo>
                  <a:lnTo>
                    <a:pt x="311157" y="716714"/>
                  </a:lnTo>
                  <a:lnTo>
                    <a:pt x="360006" y="720001"/>
                  </a:lnTo>
                  <a:lnTo>
                    <a:pt x="408855" y="716714"/>
                  </a:lnTo>
                  <a:lnTo>
                    <a:pt x="455707" y="707141"/>
                  </a:lnTo>
                  <a:lnTo>
                    <a:pt x="500132" y="691710"/>
                  </a:lnTo>
                  <a:lnTo>
                    <a:pt x="541702" y="670851"/>
                  </a:lnTo>
                  <a:lnTo>
                    <a:pt x="579988" y="644991"/>
                  </a:lnTo>
                  <a:lnTo>
                    <a:pt x="614560" y="614560"/>
                  </a:lnTo>
                  <a:lnTo>
                    <a:pt x="644991" y="579988"/>
                  </a:lnTo>
                  <a:lnTo>
                    <a:pt x="670851" y="541702"/>
                  </a:lnTo>
                  <a:lnTo>
                    <a:pt x="691710" y="500132"/>
                  </a:lnTo>
                  <a:lnTo>
                    <a:pt x="707141" y="455707"/>
                  </a:lnTo>
                  <a:lnTo>
                    <a:pt x="716714" y="408855"/>
                  </a:lnTo>
                  <a:lnTo>
                    <a:pt x="720001" y="360006"/>
                  </a:lnTo>
                  <a:lnTo>
                    <a:pt x="716714" y="311157"/>
                  </a:lnTo>
                  <a:lnTo>
                    <a:pt x="707141" y="264305"/>
                  </a:lnTo>
                  <a:lnTo>
                    <a:pt x="691710" y="219879"/>
                  </a:lnTo>
                  <a:lnTo>
                    <a:pt x="670851" y="178307"/>
                  </a:lnTo>
                  <a:lnTo>
                    <a:pt x="644991" y="140020"/>
                  </a:lnTo>
                  <a:lnTo>
                    <a:pt x="614560" y="105446"/>
                  </a:lnTo>
                  <a:lnTo>
                    <a:pt x="579988" y="75014"/>
                  </a:lnTo>
                  <a:lnTo>
                    <a:pt x="541702" y="49153"/>
                  </a:lnTo>
                  <a:lnTo>
                    <a:pt x="500132" y="28292"/>
                  </a:lnTo>
                  <a:lnTo>
                    <a:pt x="455707" y="12860"/>
                  </a:lnTo>
                  <a:lnTo>
                    <a:pt x="408855" y="3286"/>
                  </a:lnTo>
                  <a:lnTo>
                    <a:pt x="360006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68450" y="1588514"/>
            <a:ext cx="330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2284" y="2151379"/>
            <a:ext cx="767080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latin typeface="Courier New"/>
                <a:cs typeface="Courier New"/>
              </a:rPr>
              <a:t>&gt;&gt; </a:t>
            </a:r>
            <a:r>
              <a:rPr sz="1800" spc="-10" dirty="0">
                <a:latin typeface="Courier New"/>
                <a:cs typeface="Courier New"/>
              </a:rPr>
              <a:t>Select all data that has level </a:t>
            </a:r>
            <a:r>
              <a:rPr sz="1800" dirty="0">
                <a:latin typeface="Courier New"/>
                <a:cs typeface="Courier New"/>
              </a:rPr>
              <a:t>2 </a:t>
            </a:r>
            <a:r>
              <a:rPr sz="1800" spc="-10" dirty="0">
                <a:latin typeface="Courier New"/>
                <a:cs typeface="Courier New"/>
              </a:rPr>
              <a:t>index equal </a:t>
            </a:r>
            <a:r>
              <a:rPr sz="1800" spc="-5" dirty="0">
                <a:latin typeface="Courier New"/>
                <a:cs typeface="Courier New"/>
              </a:rPr>
              <a:t>to </a:t>
            </a:r>
            <a:r>
              <a:rPr sz="1800" spc="-10" dirty="0">
                <a:latin typeface="Courier New"/>
                <a:cs typeface="Courier New"/>
              </a:rPr>
              <a:t>(1, </a:t>
            </a:r>
            <a:r>
              <a:rPr sz="1800" dirty="0">
                <a:latin typeface="Courier New"/>
                <a:cs typeface="Courier New"/>
              </a:rPr>
              <a:t>3  </a:t>
            </a:r>
            <a:r>
              <a:rPr sz="1800" spc="-10" dirty="0">
                <a:latin typeface="Courier New"/>
                <a:cs typeface="Courier New"/>
              </a:rPr>
              <a:t>and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5)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92921" y="3131019"/>
            <a:ext cx="3286125" cy="1641475"/>
            <a:chOff x="2092921" y="3131019"/>
            <a:chExt cx="3286125" cy="1641475"/>
          </a:xfrm>
        </p:grpSpPr>
        <p:sp>
          <p:nvSpPr>
            <p:cNvPr id="12" name="object 12"/>
            <p:cNvSpPr/>
            <p:nvPr/>
          </p:nvSpPr>
          <p:spPr>
            <a:xfrm>
              <a:off x="2289893" y="3205723"/>
              <a:ext cx="2940588" cy="1434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7209" y="3145307"/>
              <a:ext cx="3257550" cy="1580515"/>
            </a:xfrm>
            <a:custGeom>
              <a:avLst/>
              <a:gdLst/>
              <a:ahLst/>
              <a:cxnLst/>
              <a:rect l="l" t="t" r="r" b="b"/>
              <a:pathLst>
                <a:path w="3257550" h="1580514">
                  <a:moveTo>
                    <a:pt x="0" y="0"/>
                  </a:moveTo>
                  <a:lnTo>
                    <a:pt x="3257551" y="158044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7209" y="3145309"/>
              <a:ext cx="3257550" cy="1612900"/>
            </a:xfrm>
            <a:custGeom>
              <a:avLst/>
              <a:gdLst/>
              <a:ahLst/>
              <a:cxnLst/>
              <a:rect l="l" t="t" r="r" b="b"/>
              <a:pathLst>
                <a:path w="3257550" h="1612900">
                  <a:moveTo>
                    <a:pt x="0" y="1612440"/>
                  </a:moveTo>
                  <a:lnTo>
                    <a:pt x="3257551" y="0"/>
                  </a:lnTo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598696" y="3195086"/>
            <a:ext cx="3486093" cy="3050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97535" y="4736591"/>
            <a:ext cx="6109970" cy="1507490"/>
            <a:chOff x="97535" y="4736591"/>
            <a:chExt cx="6109970" cy="1507490"/>
          </a:xfrm>
        </p:grpSpPr>
        <p:sp>
          <p:nvSpPr>
            <p:cNvPr id="17" name="object 17"/>
            <p:cNvSpPr/>
            <p:nvPr/>
          </p:nvSpPr>
          <p:spPr>
            <a:xfrm>
              <a:off x="579663" y="5219547"/>
              <a:ext cx="5618480" cy="1014730"/>
            </a:xfrm>
            <a:custGeom>
              <a:avLst/>
              <a:gdLst/>
              <a:ahLst/>
              <a:cxnLst/>
              <a:rect l="l" t="t" r="r" b="b"/>
              <a:pathLst>
                <a:path w="5618480" h="1014729">
                  <a:moveTo>
                    <a:pt x="0" y="0"/>
                  </a:moveTo>
                  <a:lnTo>
                    <a:pt x="5617943" y="0"/>
                  </a:lnTo>
                  <a:lnTo>
                    <a:pt x="5617943" y="1014480"/>
                  </a:lnTo>
                  <a:lnTo>
                    <a:pt x="0" y="101448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5071" y="4834127"/>
              <a:ext cx="822960" cy="8260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535" y="4736591"/>
              <a:ext cx="1018032" cy="11704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9664" y="4859553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90" h="720089">
                  <a:moveTo>
                    <a:pt x="359999" y="0"/>
                  </a:moveTo>
                  <a:lnTo>
                    <a:pt x="311149" y="3286"/>
                  </a:lnTo>
                  <a:lnTo>
                    <a:pt x="264297" y="12859"/>
                  </a:lnTo>
                  <a:lnTo>
                    <a:pt x="219871" y="28290"/>
                  </a:lnTo>
                  <a:lnTo>
                    <a:pt x="178300" y="49149"/>
                  </a:lnTo>
                  <a:lnTo>
                    <a:pt x="140014" y="75009"/>
                  </a:lnTo>
                  <a:lnTo>
                    <a:pt x="105441" y="105440"/>
                  </a:lnTo>
                  <a:lnTo>
                    <a:pt x="75010" y="140012"/>
                  </a:lnTo>
                  <a:lnTo>
                    <a:pt x="49150" y="178298"/>
                  </a:lnTo>
                  <a:lnTo>
                    <a:pt x="28290" y="219868"/>
                  </a:lnTo>
                  <a:lnTo>
                    <a:pt x="12859" y="264293"/>
                  </a:lnTo>
                  <a:lnTo>
                    <a:pt x="3286" y="311145"/>
                  </a:lnTo>
                  <a:lnTo>
                    <a:pt x="0" y="359994"/>
                  </a:lnTo>
                  <a:lnTo>
                    <a:pt x="3286" y="408846"/>
                  </a:lnTo>
                  <a:lnTo>
                    <a:pt x="12859" y="455699"/>
                  </a:lnTo>
                  <a:lnTo>
                    <a:pt x="28290" y="500127"/>
                  </a:lnTo>
                  <a:lnTo>
                    <a:pt x="49150" y="541698"/>
                  </a:lnTo>
                  <a:lnTo>
                    <a:pt x="75010" y="579985"/>
                  </a:lnTo>
                  <a:lnTo>
                    <a:pt x="105441" y="614559"/>
                  </a:lnTo>
                  <a:lnTo>
                    <a:pt x="140014" y="644990"/>
                  </a:lnTo>
                  <a:lnTo>
                    <a:pt x="178300" y="670850"/>
                  </a:lnTo>
                  <a:lnTo>
                    <a:pt x="219871" y="691710"/>
                  </a:lnTo>
                  <a:lnTo>
                    <a:pt x="264297" y="707141"/>
                  </a:lnTo>
                  <a:lnTo>
                    <a:pt x="311149" y="716714"/>
                  </a:lnTo>
                  <a:lnTo>
                    <a:pt x="359999" y="720001"/>
                  </a:lnTo>
                  <a:lnTo>
                    <a:pt x="408849" y="716714"/>
                  </a:lnTo>
                  <a:lnTo>
                    <a:pt x="455701" y="707141"/>
                  </a:lnTo>
                  <a:lnTo>
                    <a:pt x="500128" y="691710"/>
                  </a:lnTo>
                  <a:lnTo>
                    <a:pt x="541698" y="670850"/>
                  </a:lnTo>
                  <a:lnTo>
                    <a:pt x="579985" y="644990"/>
                  </a:lnTo>
                  <a:lnTo>
                    <a:pt x="614558" y="614559"/>
                  </a:lnTo>
                  <a:lnTo>
                    <a:pt x="644989" y="579985"/>
                  </a:lnTo>
                  <a:lnTo>
                    <a:pt x="670849" y="541698"/>
                  </a:lnTo>
                  <a:lnTo>
                    <a:pt x="691709" y="500127"/>
                  </a:lnTo>
                  <a:lnTo>
                    <a:pt x="707140" y="455699"/>
                  </a:lnTo>
                  <a:lnTo>
                    <a:pt x="716713" y="408846"/>
                  </a:lnTo>
                  <a:lnTo>
                    <a:pt x="719999" y="359994"/>
                  </a:lnTo>
                  <a:lnTo>
                    <a:pt x="716713" y="311145"/>
                  </a:lnTo>
                  <a:lnTo>
                    <a:pt x="707140" y="264293"/>
                  </a:lnTo>
                  <a:lnTo>
                    <a:pt x="691709" y="219868"/>
                  </a:lnTo>
                  <a:lnTo>
                    <a:pt x="670849" y="178298"/>
                  </a:lnTo>
                  <a:lnTo>
                    <a:pt x="644989" y="140012"/>
                  </a:lnTo>
                  <a:lnTo>
                    <a:pt x="614558" y="105440"/>
                  </a:lnTo>
                  <a:lnTo>
                    <a:pt x="579985" y="75009"/>
                  </a:lnTo>
                  <a:lnTo>
                    <a:pt x="541698" y="49149"/>
                  </a:lnTo>
                  <a:lnTo>
                    <a:pt x="500128" y="28290"/>
                  </a:lnTo>
                  <a:lnTo>
                    <a:pt x="455701" y="12859"/>
                  </a:lnTo>
                  <a:lnTo>
                    <a:pt x="408849" y="3286"/>
                  </a:lnTo>
                  <a:lnTo>
                    <a:pt x="359999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4563" y="4877306"/>
            <a:ext cx="3308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8404" y="5440171"/>
            <a:ext cx="453009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latin typeface="Courier New"/>
                <a:cs typeface="Courier New"/>
              </a:rPr>
              <a:t>&gt;&gt; </a:t>
            </a:r>
            <a:r>
              <a:rPr sz="1800" spc="-10" dirty="0">
                <a:latin typeface="Courier New"/>
                <a:cs typeface="Courier New"/>
              </a:rPr>
              <a:t>Exercise: Select all data that  has level </a:t>
            </a:r>
            <a:r>
              <a:rPr sz="1800" dirty="0">
                <a:latin typeface="Courier New"/>
                <a:cs typeface="Courier New"/>
              </a:rPr>
              <a:t>2 </a:t>
            </a:r>
            <a:r>
              <a:rPr sz="1800" spc="-10" dirty="0">
                <a:latin typeface="Courier New"/>
                <a:cs typeface="Courier New"/>
              </a:rPr>
              <a:t>columns equal </a:t>
            </a:r>
            <a:r>
              <a:rPr sz="1800" spc="-5" dirty="0">
                <a:latin typeface="Courier New"/>
                <a:cs typeface="Courier New"/>
              </a:rPr>
              <a:t>to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684A61-F4F3-B0AD-406B-79C58E0E4B1B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304AAA3-323A-4703-FDFD-F717474089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12" y="25749"/>
            <a:ext cx="2844088" cy="622406"/>
          </a:xfrm>
          <a:prstGeom prst="rect">
            <a:avLst/>
          </a:prstGeom>
        </p:spPr>
      </p:pic>
      <p:sp>
        <p:nvSpPr>
          <p:cNvPr id="25" name="object 2">
            <a:extLst>
              <a:ext uri="{FF2B5EF4-FFF2-40B4-BE49-F238E27FC236}">
                <a16:creationId xmlns:a16="http://schemas.microsoft.com/office/drawing/2014/main" id="{7A2F8C5B-327B-FE45-A7DF-64529BF7E5C6}"/>
              </a:ext>
            </a:extLst>
          </p:cNvPr>
          <p:cNvSpPr txBox="1">
            <a:spLocks/>
          </p:cNvSpPr>
          <p:nvPr/>
        </p:nvSpPr>
        <p:spPr>
          <a:xfrm>
            <a:off x="304800" y="186022"/>
            <a:ext cx="70046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  <a:tabLst>
                <a:tab pos="508634" algn="l"/>
              </a:tabLst>
            </a:pPr>
            <a:r>
              <a:rPr lang="en-US" sz="3600" kern="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lang="en-US" sz="2400" kern="0" spc="-5" dirty="0">
                <a:solidFill>
                  <a:srgbClr val="FFFFFF"/>
                </a:solidFill>
                <a:latin typeface="Arial"/>
                <a:cs typeface="Arial"/>
              </a:rPr>
              <a:t>4.1.1: Hierarchical Indexing </a:t>
            </a:r>
            <a:r>
              <a:rPr lang="en-US" sz="2400" kern="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en-US" sz="2400" kern="0" spc="-5" dirty="0">
                <a:solidFill>
                  <a:srgbClr val="FFFFFF"/>
                </a:solidFill>
                <a:latin typeface="Arial"/>
                <a:cs typeface="Arial"/>
              </a:rPr>
              <a:t>Partial</a:t>
            </a:r>
            <a:r>
              <a:rPr lang="en-US" sz="2400" kern="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kern="0" spc="-5" dirty="0">
                <a:solidFill>
                  <a:srgbClr val="FFFFFF"/>
                </a:solidFill>
                <a:latin typeface="Arial"/>
                <a:cs typeface="Arial"/>
              </a:rPr>
              <a:t>Indexing</a:t>
            </a:r>
            <a:endParaRPr lang="en-US" sz="2400" kern="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26008" y="1944623"/>
            <a:ext cx="6009005" cy="3484879"/>
            <a:chOff x="826008" y="1944623"/>
            <a:chExt cx="6009005" cy="3484879"/>
          </a:xfrm>
        </p:grpSpPr>
        <p:sp>
          <p:nvSpPr>
            <p:cNvPr id="4" name="object 4"/>
            <p:cNvSpPr/>
            <p:nvPr/>
          </p:nvSpPr>
          <p:spPr>
            <a:xfrm>
              <a:off x="940184" y="2694805"/>
              <a:ext cx="2841545" cy="27346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008" y="1944623"/>
              <a:ext cx="3316224" cy="725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1016" y="2072639"/>
              <a:ext cx="2426208" cy="5273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8211" y="1958847"/>
              <a:ext cx="3213100" cy="621665"/>
            </a:xfrm>
            <a:custGeom>
              <a:avLst/>
              <a:gdLst/>
              <a:ahLst/>
              <a:cxnLst/>
              <a:rect l="l" t="t" r="r" b="b"/>
              <a:pathLst>
                <a:path w="3213100" h="621664">
                  <a:moveTo>
                    <a:pt x="2901727" y="0"/>
                  </a:moveTo>
                  <a:lnTo>
                    <a:pt x="0" y="0"/>
                  </a:lnTo>
                  <a:lnTo>
                    <a:pt x="310800" y="310794"/>
                  </a:lnTo>
                  <a:lnTo>
                    <a:pt x="0" y="621601"/>
                  </a:lnTo>
                  <a:lnTo>
                    <a:pt x="2901727" y="621601"/>
                  </a:lnTo>
                  <a:lnTo>
                    <a:pt x="3212522" y="310794"/>
                  </a:lnTo>
                  <a:lnTo>
                    <a:pt x="2901727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95673" y="2715996"/>
              <a:ext cx="2839301" cy="24881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74287" y="1037844"/>
            <a:ext cx="4445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Roboto"/>
                <a:cs typeface="Roboto"/>
              </a:rPr>
              <a:t>Cross-Section</a:t>
            </a:r>
            <a:r>
              <a:rPr sz="3200" b="1" spc="-15" dirty="0">
                <a:solidFill>
                  <a:srgbClr val="FF0000"/>
                </a:solidFill>
                <a:latin typeface="Roboto"/>
                <a:cs typeface="Roboto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Roboto"/>
                <a:cs typeface="Roboto"/>
              </a:rPr>
              <a:t>Selection</a:t>
            </a:r>
            <a:endParaRPr sz="3200" dirty="0">
              <a:solidFill>
                <a:srgbClr val="FF0000"/>
              </a:solidFill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2750" y="2121915"/>
            <a:ext cx="21037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Assign index</a:t>
            </a:r>
            <a:r>
              <a:rPr sz="16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22776" y="1944623"/>
            <a:ext cx="3316604" cy="774700"/>
            <a:chOff x="3922776" y="1944623"/>
            <a:chExt cx="3316604" cy="774700"/>
          </a:xfrm>
        </p:grpSpPr>
        <p:sp>
          <p:nvSpPr>
            <p:cNvPr id="12" name="object 12"/>
            <p:cNvSpPr/>
            <p:nvPr/>
          </p:nvSpPr>
          <p:spPr>
            <a:xfrm>
              <a:off x="3922776" y="1944623"/>
              <a:ext cx="3316224" cy="725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92752" y="1950719"/>
              <a:ext cx="2301240" cy="7680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75608" y="1958847"/>
              <a:ext cx="3213100" cy="621665"/>
            </a:xfrm>
            <a:custGeom>
              <a:avLst/>
              <a:gdLst/>
              <a:ahLst/>
              <a:cxnLst/>
              <a:rect l="l" t="t" r="r" b="b"/>
              <a:pathLst>
                <a:path w="3213100" h="621664">
                  <a:moveTo>
                    <a:pt x="2901734" y="0"/>
                  </a:moveTo>
                  <a:lnTo>
                    <a:pt x="0" y="0"/>
                  </a:lnTo>
                  <a:lnTo>
                    <a:pt x="310807" y="310794"/>
                  </a:lnTo>
                  <a:lnTo>
                    <a:pt x="0" y="621601"/>
                  </a:lnTo>
                  <a:lnTo>
                    <a:pt x="2901734" y="621601"/>
                  </a:lnTo>
                  <a:lnTo>
                    <a:pt x="3212528" y="310794"/>
                  </a:lnTo>
                  <a:lnTo>
                    <a:pt x="2901734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52390" y="1999995"/>
            <a:ext cx="185928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79095" marR="5715" indent="-367030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One level</a:t>
            </a:r>
            <a:r>
              <a:rPr sz="16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depth  selection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76871" y="1944623"/>
            <a:ext cx="4337685" cy="774700"/>
            <a:chOff x="6976871" y="1944623"/>
            <a:chExt cx="4337685" cy="774700"/>
          </a:xfrm>
        </p:grpSpPr>
        <p:sp>
          <p:nvSpPr>
            <p:cNvPr id="17" name="object 17"/>
            <p:cNvSpPr/>
            <p:nvPr/>
          </p:nvSpPr>
          <p:spPr>
            <a:xfrm>
              <a:off x="6976871" y="1944623"/>
              <a:ext cx="4337304" cy="725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51063" y="1950719"/>
              <a:ext cx="2910839" cy="7680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28852" y="1958847"/>
              <a:ext cx="4232910" cy="621665"/>
            </a:xfrm>
            <a:custGeom>
              <a:avLst/>
              <a:gdLst/>
              <a:ahLst/>
              <a:cxnLst/>
              <a:rect l="l" t="t" r="r" b="b"/>
              <a:pathLst>
                <a:path w="4232909" h="621664">
                  <a:moveTo>
                    <a:pt x="3921912" y="0"/>
                  </a:moveTo>
                  <a:lnTo>
                    <a:pt x="0" y="0"/>
                  </a:lnTo>
                  <a:lnTo>
                    <a:pt x="310807" y="310794"/>
                  </a:lnTo>
                  <a:lnTo>
                    <a:pt x="0" y="621601"/>
                  </a:lnTo>
                  <a:lnTo>
                    <a:pt x="3921912" y="621601"/>
                  </a:lnTo>
                  <a:lnTo>
                    <a:pt x="4232706" y="310794"/>
                  </a:lnTo>
                  <a:lnTo>
                    <a:pt x="3921912" y="0"/>
                  </a:lnTo>
                  <a:close/>
                </a:path>
              </a:pathLst>
            </a:custGeom>
            <a:solidFill>
              <a:srgbClr val="FB6B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10131" y="1999995"/>
            <a:ext cx="247015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84530" marR="5080" indent="-672465">
              <a:lnSpc>
                <a:spcPts val="1900"/>
              </a:lnSpc>
              <a:spcBef>
                <a:spcPts val="180"/>
              </a:spcBef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Multiple level</a:t>
            </a:r>
            <a:r>
              <a:rPr sz="16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depth  selection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28853" y="2685897"/>
            <a:ext cx="3915321" cy="2724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D07898-32D5-5EC2-C7AE-D71D6104F0B4}"/>
              </a:ext>
            </a:extLst>
          </p:cNvPr>
          <p:cNvSpPr/>
          <p:nvPr/>
        </p:nvSpPr>
        <p:spPr>
          <a:xfrm>
            <a:off x="0" y="-28611"/>
            <a:ext cx="12192000" cy="800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81BD8FBE-9512-FA38-CBBA-F2638176C6C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12" y="25749"/>
            <a:ext cx="2844088" cy="622406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" y="175957"/>
            <a:ext cx="446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634" algn="l"/>
              </a:tabLst>
            </a:pPr>
            <a:r>
              <a:rPr sz="3600" spc="-7" baseline="-3472" dirty="0">
                <a:solidFill>
                  <a:srgbClr val="FFFFFF"/>
                </a:solidFill>
                <a:latin typeface="Arial"/>
                <a:cs typeface="Arial"/>
              </a:rPr>
              <a:t>&gt;&gt;	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4.1.1: Hierarchical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Indexing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2819400" y="4638547"/>
            <a:ext cx="6552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Arial"/>
                <a:cs typeface="Arial"/>
              </a:rPr>
              <a:t>4.1.2: Combining and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Merging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659744" y="3095261"/>
            <a:ext cx="6106680" cy="1007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91049" y="3140965"/>
            <a:ext cx="5233035" cy="10102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25"/>
              </a:spcBef>
            </a:pP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Data wrangling, combine</a:t>
            </a:r>
            <a:r>
              <a:rPr sz="3200" b="1" spc="-95" dirty="0">
                <a:solidFill>
                  <a:srgbClr val="203864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203864"/>
                </a:solidFill>
                <a:latin typeface="Arial"/>
                <a:cs typeface="Arial"/>
              </a:rPr>
              <a:t>&amp;  </a:t>
            </a:r>
            <a:r>
              <a:rPr sz="3200" b="1" spc="-5" dirty="0">
                <a:solidFill>
                  <a:srgbClr val="203864"/>
                </a:solidFill>
                <a:latin typeface="Arial"/>
                <a:cs typeface="Arial"/>
              </a:rPr>
              <a:t>reshape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49500" y="3140965"/>
            <a:ext cx="2167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Section</a:t>
            </a:r>
            <a:r>
              <a:rPr sz="32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4.1</a:t>
            </a: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B74DB2-70AA-478E-6E9B-1D4A73247E22}"/>
              </a:ext>
            </a:extLst>
          </p:cNvPr>
          <p:cNvSpPr/>
          <p:nvPr/>
        </p:nvSpPr>
        <p:spPr>
          <a:xfrm>
            <a:off x="0" y="0"/>
            <a:ext cx="12192000" cy="15864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Logo&#10;&#10;Description automatically generated">
            <a:extLst>
              <a:ext uri="{FF2B5EF4-FFF2-40B4-BE49-F238E27FC236}">
                <a16:creationId xmlns:a16="http://schemas.microsoft.com/office/drawing/2014/main" id="{603CA7E2-2105-7A43-FE39-783851F35E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272322"/>
            <a:ext cx="4343400" cy="9505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8F5BEF9-8505-EBB5-5892-FEB18BD4DC2A}"/>
              </a:ext>
            </a:extLst>
          </p:cNvPr>
          <p:cNvSpPr txBox="1"/>
          <p:nvPr/>
        </p:nvSpPr>
        <p:spPr>
          <a:xfrm>
            <a:off x="5486400" y="393639"/>
            <a:ext cx="641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1084</Words>
  <Application>Microsoft Office PowerPoint</Application>
  <PresentationFormat>Widescreen</PresentationFormat>
  <Paragraphs>164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&gt;&gt; 4.1.1: Hierarchical Indexing</vt:lpstr>
      <vt:lpstr>&gt;&gt; 4.1.1: Hierarchical Indexing - Partial Indexing</vt:lpstr>
      <vt:lpstr>&gt;&gt; 4.1.1: Hierarchical Indexing - Partial Indexing</vt:lpstr>
      <vt:lpstr>Level Selection</vt:lpstr>
      <vt:lpstr>&gt;&gt; 4.1.1: Hierarchical Indexing</vt:lpstr>
      <vt:lpstr>PowerPoint Presentation</vt:lpstr>
      <vt:lpstr>&gt;&gt; 4.1.2: Combining and Merging – Horizontal Joining</vt:lpstr>
      <vt:lpstr>&gt;&gt; 4.1.2: Combining and Merging – Horizontal Joining</vt:lpstr>
      <vt:lpstr>&gt;&gt; 4.1.2: Combining and Merging – Vertical Joining</vt:lpstr>
      <vt:lpstr>PowerPoint Presentation</vt:lpstr>
      <vt:lpstr>&gt;&gt; 4.1.3: Reshaping Data – What?</vt:lpstr>
      <vt:lpstr>&gt;&gt; 4.1.3: Reshaping Data – How?</vt:lpstr>
      <vt:lpstr>PowerPoint Presentation</vt:lpstr>
      <vt:lpstr>&gt;&gt; 4.1.3: Pivoting – Who needs Excel when you have Python</vt:lpstr>
      <vt:lpstr>PowerPoint Presentation</vt:lpstr>
      <vt:lpstr>&gt;&gt; 4.1.3: Pivoting</vt:lpstr>
      <vt:lpstr>&gt;&gt; 4.1.3: Pivoting</vt:lpstr>
      <vt:lpstr>&gt;&gt; 4.1.3: Pivoting</vt:lpstr>
      <vt:lpstr>PowerPoint Presentation</vt:lpstr>
      <vt:lpstr>PowerPoint Presentation</vt:lpstr>
      <vt:lpstr>&gt;&gt; 4.2.1: Matplotlib Primer</vt:lpstr>
      <vt:lpstr>PowerPoint Presentation</vt:lpstr>
      <vt:lpstr>&gt;&gt; 4.2.1: Matplotlib Primer</vt:lpstr>
      <vt:lpstr>PowerPoint Presentation</vt:lpstr>
      <vt:lpstr>PowerPoint Presentation</vt:lpstr>
      <vt:lpstr>PowerPoint Presentation</vt:lpstr>
      <vt:lpstr>&gt;&gt; 4.2.1: Matplotlib Primer</vt:lpstr>
      <vt:lpstr>&gt;&gt; 4.2.1: Matplotlib Primer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&gt;&gt; 4.2.2: Plotting with Pandas and Seaborn</vt:lpstr>
      <vt:lpstr>&gt;&gt; 4.2.2: Plotting with Pandas and Seaborn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Vanh</dc:creator>
  <cp:lastModifiedBy>Administrator</cp:lastModifiedBy>
  <cp:revision>2</cp:revision>
  <dcterms:created xsi:type="dcterms:W3CDTF">2022-11-10T10:32:14Z</dcterms:created>
  <dcterms:modified xsi:type="dcterms:W3CDTF">2024-10-22T15:34:24Z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2020-08-14T00:00:00Z</vt:filetime>
  </property>
  <property fmtid="{D5CDD505-2E9C-101B-9397-08002B2CF9AE}" pid="3" name="LastSaved">
    <vt:filetime>2022-11-10T00:00:00Z</vt:filetime>
  </property>
</Properties>
</file>