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>
      <p:cViewPr varScale="1">
        <p:scale>
          <a:sx n="82" d="100"/>
          <a:sy n="82" d="100"/>
        </p:scale>
        <p:origin x="55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6950" cy="6858000"/>
          </a:xfrm>
          <a:custGeom>
            <a:avLst/>
            <a:gdLst/>
            <a:ahLst/>
            <a:cxnLst/>
            <a:rect l="l" t="t" r="r" b="b"/>
            <a:pathLst>
              <a:path w="996950" h="6858000">
                <a:moveTo>
                  <a:pt x="996696" y="0"/>
                </a:moveTo>
                <a:lnTo>
                  <a:pt x="0" y="0"/>
                </a:lnTo>
                <a:lnTo>
                  <a:pt x="0" y="6858000"/>
                </a:lnTo>
                <a:lnTo>
                  <a:pt x="996696" y="6858000"/>
                </a:lnTo>
                <a:lnTo>
                  <a:pt x="9966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96950" cy="6858000"/>
          </a:xfrm>
          <a:custGeom>
            <a:avLst/>
            <a:gdLst/>
            <a:ahLst/>
            <a:cxnLst/>
            <a:rect l="l" t="t" r="r" b="b"/>
            <a:pathLst>
              <a:path w="996950" h="6858000">
                <a:moveTo>
                  <a:pt x="0" y="6858000"/>
                </a:moveTo>
                <a:lnTo>
                  <a:pt x="996696" y="6858000"/>
                </a:lnTo>
                <a:lnTo>
                  <a:pt x="9966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19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" y="6216396"/>
            <a:ext cx="865632" cy="4983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EC7C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EC7C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EC7C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6950" cy="6858000"/>
          </a:xfrm>
          <a:custGeom>
            <a:avLst/>
            <a:gdLst/>
            <a:ahLst/>
            <a:cxnLst/>
            <a:rect l="l" t="t" r="r" b="b"/>
            <a:pathLst>
              <a:path w="996950" h="6858000">
                <a:moveTo>
                  <a:pt x="996696" y="0"/>
                </a:moveTo>
                <a:lnTo>
                  <a:pt x="0" y="0"/>
                </a:lnTo>
                <a:lnTo>
                  <a:pt x="0" y="6858000"/>
                </a:lnTo>
                <a:lnTo>
                  <a:pt x="996696" y="6858000"/>
                </a:lnTo>
                <a:lnTo>
                  <a:pt x="9966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96950" cy="6858000"/>
          </a:xfrm>
          <a:custGeom>
            <a:avLst/>
            <a:gdLst/>
            <a:ahLst/>
            <a:cxnLst/>
            <a:rect l="l" t="t" r="r" b="b"/>
            <a:pathLst>
              <a:path w="996950" h="6858000">
                <a:moveTo>
                  <a:pt x="0" y="6858000"/>
                </a:moveTo>
                <a:lnTo>
                  <a:pt x="996696" y="6858000"/>
                </a:lnTo>
                <a:lnTo>
                  <a:pt x="9966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19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55823" y="148590"/>
            <a:ext cx="107315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EC7C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70980" y="1352169"/>
            <a:ext cx="5027295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2522601" y="3859529"/>
            <a:ext cx="7146925" cy="138747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 indent="2342515">
              <a:lnSpc>
                <a:spcPts val="5080"/>
              </a:lnSpc>
              <a:spcBef>
                <a:spcPts val="740"/>
              </a:spcBef>
            </a:pPr>
            <a:r>
              <a:rPr sz="4700" b="1" dirty="0">
                <a:solidFill>
                  <a:srgbClr val="767070"/>
                </a:solidFill>
                <a:latin typeface="Calibri"/>
                <a:cs typeface="Calibri"/>
              </a:rPr>
              <a:t>Lecture</a:t>
            </a:r>
            <a:r>
              <a:rPr sz="4700" b="1" spc="-9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4700" b="1" spc="-25" dirty="0">
                <a:solidFill>
                  <a:srgbClr val="767070"/>
                </a:solidFill>
                <a:latin typeface="Calibri"/>
                <a:cs typeface="Calibri"/>
              </a:rPr>
              <a:t>6: </a:t>
            </a:r>
            <a:r>
              <a:rPr sz="4700" b="1" dirty="0">
                <a:solidFill>
                  <a:srgbClr val="767070"/>
                </a:solidFill>
                <a:latin typeface="Calibri"/>
                <a:cs typeface="Calibri"/>
              </a:rPr>
              <a:t>Modeling</a:t>
            </a:r>
            <a:r>
              <a:rPr sz="4700" b="1" spc="-7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4700" b="1" dirty="0">
                <a:solidFill>
                  <a:srgbClr val="767070"/>
                </a:solidFill>
                <a:latin typeface="Calibri"/>
                <a:cs typeface="Calibri"/>
              </a:rPr>
              <a:t>Libraries</a:t>
            </a:r>
            <a:r>
              <a:rPr sz="4700" b="1" spc="-5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4700" b="1" dirty="0">
                <a:solidFill>
                  <a:srgbClr val="767070"/>
                </a:solidFill>
                <a:latin typeface="Calibri"/>
                <a:cs typeface="Calibri"/>
              </a:rPr>
              <a:t>in</a:t>
            </a:r>
            <a:r>
              <a:rPr sz="4700" b="1" spc="-5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4700" b="1" spc="-10" dirty="0">
                <a:solidFill>
                  <a:srgbClr val="767070"/>
                </a:solidFill>
                <a:latin typeface="Calibri"/>
                <a:cs typeface="Calibri"/>
              </a:rPr>
              <a:t>Python</a:t>
            </a:r>
            <a:endParaRPr sz="4700" dirty="0">
              <a:latin typeface="Calibri"/>
              <a:cs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E114E0-23BF-2D88-63E7-FB6183EB7758}"/>
              </a:ext>
            </a:extLst>
          </p:cNvPr>
          <p:cNvSpPr/>
          <p:nvPr/>
        </p:nvSpPr>
        <p:spPr>
          <a:xfrm>
            <a:off x="0" y="0"/>
            <a:ext cx="12192000" cy="15864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7AA4A4-AC0B-8977-E5E6-C20DB8358479}"/>
              </a:ext>
            </a:extLst>
          </p:cNvPr>
          <p:cNvSpPr txBox="1"/>
          <p:nvPr/>
        </p:nvSpPr>
        <p:spPr>
          <a:xfrm>
            <a:off x="5486400" y="393639"/>
            <a:ext cx="641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DED56A-84D7-441A-3D2D-805870202C6E}"/>
              </a:ext>
            </a:extLst>
          </p:cNvPr>
          <p:cNvSpPr/>
          <p:nvPr/>
        </p:nvSpPr>
        <p:spPr>
          <a:xfrm>
            <a:off x="0" y="6398895"/>
            <a:ext cx="12192000" cy="4591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bject 33">
            <a:extLst>
              <a:ext uri="{FF2B5EF4-FFF2-40B4-BE49-F238E27FC236}">
                <a16:creationId xmlns:a16="http://schemas.microsoft.com/office/drawing/2014/main" id="{4DF9C8ED-7EA7-06EF-C17F-DCCF73375CD0}"/>
              </a:ext>
            </a:extLst>
          </p:cNvPr>
          <p:cNvSpPr txBox="1"/>
          <p:nvPr/>
        </p:nvSpPr>
        <p:spPr>
          <a:xfrm>
            <a:off x="4495800" y="2374733"/>
            <a:ext cx="51073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FF2A00"/>
                </a:solidFill>
                <a:latin typeface="Arial"/>
                <a:cs typeface="Arial"/>
              </a:rPr>
              <a:t>PY</a:t>
            </a:r>
            <a:r>
              <a:rPr sz="9600" b="1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THON</a:t>
            </a:r>
            <a:endParaRPr sz="96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F99339-9AE6-4C81-8241-781A05D0CD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-766962"/>
            <a:ext cx="4572000" cy="32432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541731-47BB-4DBE-BFE0-E734B1A46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60" y="2014884"/>
            <a:ext cx="1465081" cy="25358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" y="6216396"/>
            <a:ext cx="865632" cy="4983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5002" y="366438"/>
            <a:ext cx="309880" cy="58521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6.1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Interfacing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pandas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6766" y="1591229"/>
            <a:ext cx="4574177" cy="512351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45408" y="29286"/>
            <a:ext cx="9861550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86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Note: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ts val="214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 New"/>
                <a:cs typeface="Courier New"/>
              </a:rPr>
              <a:t>.values</a:t>
            </a:r>
            <a:r>
              <a:rPr sz="1800" spc="-69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attribute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intended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homogeneous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-</a:t>
            </a:r>
            <a:endParaRPr sz="1800" dirty="0">
              <a:latin typeface="Calibri"/>
              <a:cs typeface="Calibri"/>
            </a:endParaRPr>
          </a:p>
          <a:p>
            <a:pPr marL="756285">
              <a:lnSpc>
                <a:spcPts val="2125"/>
              </a:lnSpc>
              <a:spcBef>
                <a:spcPts val="70"/>
              </a:spcBef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example,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numeric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types.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ts val="2125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heterogeneous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result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 be 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 New"/>
                <a:cs typeface="Courier New"/>
              </a:rPr>
              <a:t>ndarray</a:t>
            </a:r>
            <a:r>
              <a:rPr sz="1800" spc="-69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objects.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900" dirty="0">
              <a:latin typeface="Calibri"/>
              <a:cs typeface="Calibri"/>
            </a:endParaRPr>
          </a:p>
          <a:p>
            <a:pPr marL="6018530" lvl="2" indent="-287020">
              <a:lnSpc>
                <a:spcPct val="100000"/>
              </a:lnSpc>
              <a:buFont typeface="Wingdings"/>
              <a:buChar char=""/>
              <a:tabLst>
                <a:tab pos="6019165" algn="l"/>
              </a:tabLst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subset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86600" y="2057400"/>
            <a:ext cx="3433324" cy="3943406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BB4C5D05-BFAC-1810-B99E-6444B9CFCF47}"/>
              </a:ext>
            </a:extLst>
          </p:cNvPr>
          <p:cNvSpPr/>
          <p:nvPr/>
        </p:nvSpPr>
        <p:spPr>
          <a:xfrm>
            <a:off x="-9627" y="0"/>
            <a:ext cx="1082247" cy="6858000"/>
          </a:xfrm>
          <a:custGeom>
            <a:avLst/>
            <a:gdLst/>
            <a:ahLst/>
            <a:cxnLst/>
            <a:rect l="l" t="t" r="r" b="b"/>
            <a:pathLst>
              <a:path w="1014730" h="6407150">
                <a:moveTo>
                  <a:pt x="1014285" y="0"/>
                </a:moveTo>
                <a:lnTo>
                  <a:pt x="1014285" y="0"/>
                </a:lnTo>
                <a:lnTo>
                  <a:pt x="0" y="0"/>
                </a:lnTo>
                <a:lnTo>
                  <a:pt x="0" y="6350"/>
                </a:lnTo>
                <a:lnTo>
                  <a:pt x="0" y="6380797"/>
                </a:lnTo>
                <a:lnTo>
                  <a:pt x="0" y="6387084"/>
                </a:lnTo>
                <a:lnTo>
                  <a:pt x="0" y="6393497"/>
                </a:lnTo>
                <a:lnTo>
                  <a:pt x="12192" y="6393497"/>
                </a:lnTo>
                <a:lnTo>
                  <a:pt x="12192" y="6394450"/>
                </a:lnTo>
                <a:lnTo>
                  <a:pt x="11645" y="6394450"/>
                </a:lnTo>
                <a:lnTo>
                  <a:pt x="5295" y="6394450"/>
                </a:lnTo>
                <a:lnTo>
                  <a:pt x="5295" y="6400800"/>
                </a:lnTo>
                <a:lnTo>
                  <a:pt x="5295" y="6407150"/>
                </a:lnTo>
                <a:lnTo>
                  <a:pt x="1014285" y="6407150"/>
                </a:lnTo>
                <a:lnTo>
                  <a:pt x="1014285" y="6400800"/>
                </a:lnTo>
                <a:lnTo>
                  <a:pt x="1014285" y="6394463"/>
                </a:lnTo>
                <a:lnTo>
                  <a:pt x="1007935" y="6394450"/>
                </a:lnTo>
                <a:lnTo>
                  <a:pt x="1007364" y="6395021"/>
                </a:lnTo>
                <a:lnTo>
                  <a:pt x="1007364" y="6394450"/>
                </a:lnTo>
                <a:lnTo>
                  <a:pt x="1007935" y="6394450"/>
                </a:lnTo>
                <a:lnTo>
                  <a:pt x="1014285" y="6394450"/>
                </a:lnTo>
                <a:lnTo>
                  <a:pt x="10142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03363FF8-96C3-4FB8-67D3-D17592DC967F}"/>
              </a:ext>
            </a:extLst>
          </p:cNvPr>
          <p:cNvSpPr txBox="1"/>
          <p:nvPr/>
        </p:nvSpPr>
        <p:spPr>
          <a:xfrm>
            <a:off x="293954" y="648970"/>
            <a:ext cx="309880" cy="58521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6.1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Interfacing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pandas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3" name="object 4">
            <a:extLst>
              <a:ext uri="{FF2B5EF4-FFF2-40B4-BE49-F238E27FC236}">
                <a16:creationId xmlns:a16="http://schemas.microsoft.com/office/drawing/2014/main" id="{FE3A8C20-4CDE-F83E-BF45-4CC687852277}"/>
              </a:ext>
            </a:extLst>
          </p:cNvPr>
          <p:cNvPicPr/>
          <p:nvPr/>
        </p:nvPicPr>
        <p:blipFill>
          <a:blip r:embed="rId5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97560" y="600807"/>
            <a:ext cx="1178011" cy="11682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3D889A-4A74-4984-B2C8-BF7BE43FFC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5" y="596142"/>
            <a:ext cx="1204859" cy="12048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002" y="366438"/>
            <a:ext cx="309880" cy="58521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6.1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Interfacing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pandas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18107" y="910261"/>
            <a:ext cx="3630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solidFill>
                  <a:srgbClr val="C00000"/>
                </a:solidFill>
                <a:latin typeface="Calibri"/>
                <a:cs typeface="Calibri"/>
              </a:rPr>
              <a:t>Dealing</a:t>
            </a:r>
            <a:r>
              <a:rPr sz="2400" b="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400" b="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C00000"/>
                </a:solidFill>
                <a:latin typeface="Calibri"/>
                <a:cs typeface="Calibri"/>
              </a:rPr>
              <a:t>Categorical</a:t>
            </a:r>
            <a:r>
              <a:rPr sz="2400" b="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0" spc="-20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6514" y="1372996"/>
            <a:ext cx="50272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replace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'category'</a:t>
            </a:r>
            <a:r>
              <a:rPr sz="18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column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dummy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variables: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dummy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variables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drop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'category'</a:t>
            </a:r>
            <a:r>
              <a:rPr sz="1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join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2461" y="3663153"/>
            <a:ext cx="5226601" cy="308555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6714" y="79880"/>
            <a:ext cx="4729684" cy="6668831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562E9279-F245-7DD4-D35E-4E0EB85CA634}"/>
              </a:ext>
            </a:extLst>
          </p:cNvPr>
          <p:cNvSpPr/>
          <p:nvPr/>
        </p:nvSpPr>
        <p:spPr>
          <a:xfrm>
            <a:off x="-9627" y="0"/>
            <a:ext cx="1082247" cy="6858000"/>
          </a:xfrm>
          <a:custGeom>
            <a:avLst/>
            <a:gdLst/>
            <a:ahLst/>
            <a:cxnLst/>
            <a:rect l="l" t="t" r="r" b="b"/>
            <a:pathLst>
              <a:path w="1014730" h="6407150">
                <a:moveTo>
                  <a:pt x="1014285" y="0"/>
                </a:moveTo>
                <a:lnTo>
                  <a:pt x="1014285" y="0"/>
                </a:lnTo>
                <a:lnTo>
                  <a:pt x="0" y="0"/>
                </a:lnTo>
                <a:lnTo>
                  <a:pt x="0" y="6350"/>
                </a:lnTo>
                <a:lnTo>
                  <a:pt x="0" y="6380797"/>
                </a:lnTo>
                <a:lnTo>
                  <a:pt x="0" y="6387084"/>
                </a:lnTo>
                <a:lnTo>
                  <a:pt x="0" y="6393497"/>
                </a:lnTo>
                <a:lnTo>
                  <a:pt x="12192" y="6393497"/>
                </a:lnTo>
                <a:lnTo>
                  <a:pt x="12192" y="6394450"/>
                </a:lnTo>
                <a:lnTo>
                  <a:pt x="11645" y="6394450"/>
                </a:lnTo>
                <a:lnTo>
                  <a:pt x="5295" y="6394450"/>
                </a:lnTo>
                <a:lnTo>
                  <a:pt x="5295" y="6400800"/>
                </a:lnTo>
                <a:lnTo>
                  <a:pt x="5295" y="6407150"/>
                </a:lnTo>
                <a:lnTo>
                  <a:pt x="1014285" y="6407150"/>
                </a:lnTo>
                <a:lnTo>
                  <a:pt x="1014285" y="6400800"/>
                </a:lnTo>
                <a:lnTo>
                  <a:pt x="1014285" y="6394463"/>
                </a:lnTo>
                <a:lnTo>
                  <a:pt x="1007935" y="6394450"/>
                </a:lnTo>
                <a:lnTo>
                  <a:pt x="1007364" y="6395021"/>
                </a:lnTo>
                <a:lnTo>
                  <a:pt x="1007364" y="6394450"/>
                </a:lnTo>
                <a:lnTo>
                  <a:pt x="1007935" y="6394450"/>
                </a:lnTo>
                <a:lnTo>
                  <a:pt x="1014285" y="6394450"/>
                </a:lnTo>
                <a:lnTo>
                  <a:pt x="10142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4916E1D0-1519-20C2-8B62-BFB03836194F}"/>
              </a:ext>
            </a:extLst>
          </p:cNvPr>
          <p:cNvSpPr txBox="1"/>
          <p:nvPr/>
        </p:nvSpPr>
        <p:spPr>
          <a:xfrm>
            <a:off x="293954" y="648970"/>
            <a:ext cx="309880" cy="58521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6.1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Interfacing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pandas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3" name="object 4">
            <a:extLst>
              <a:ext uri="{FF2B5EF4-FFF2-40B4-BE49-F238E27FC236}">
                <a16:creationId xmlns:a16="http://schemas.microsoft.com/office/drawing/2014/main" id="{061667B6-33BD-BBAF-F0AC-66F29E406031}"/>
              </a:ext>
            </a:extLst>
          </p:cNvPr>
          <p:cNvPicPr/>
          <p:nvPr/>
        </p:nvPicPr>
        <p:blipFill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97560" y="600807"/>
            <a:ext cx="1178011" cy="11682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F2F353-CD57-42DD-B046-6DF52690DE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5" y="596142"/>
            <a:ext cx="1204859" cy="12048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object 23"/>
          <p:cNvGrpSpPr/>
          <p:nvPr/>
        </p:nvGrpSpPr>
        <p:grpSpPr>
          <a:xfrm>
            <a:off x="8740140" y="5251703"/>
            <a:ext cx="58419" cy="58419"/>
            <a:chOff x="8740140" y="5251703"/>
            <a:chExt cx="58419" cy="58419"/>
          </a:xfrm>
        </p:grpSpPr>
        <p:sp>
          <p:nvSpPr>
            <p:cNvPr id="24" name="object 24"/>
            <p:cNvSpPr/>
            <p:nvPr/>
          </p:nvSpPr>
          <p:spPr>
            <a:xfrm>
              <a:off x="8746236" y="525779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4572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5720" y="45719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8746236" y="525779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719"/>
                  </a:moveTo>
                  <a:lnTo>
                    <a:pt x="45720" y="45719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0391" y="3095244"/>
            <a:ext cx="13722" cy="1241475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205989" y="3143250"/>
            <a:ext cx="83591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7785" algn="l"/>
              </a:tabLst>
            </a:pP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Section</a:t>
            </a:r>
            <a:r>
              <a:rPr sz="3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FF0000"/>
                </a:solidFill>
                <a:latin typeface="Arial"/>
                <a:cs typeface="Arial"/>
              </a:rPr>
              <a:t>6.2</a:t>
            </a:r>
            <a:r>
              <a:rPr sz="3600" dirty="0">
                <a:solidFill>
                  <a:srgbClr val="EC7C30"/>
                </a:solidFill>
                <a:latin typeface="Arial"/>
                <a:cs typeface="Arial"/>
              </a:rPr>
              <a:t>	</a:t>
            </a:r>
            <a:r>
              <a:rPr sz="3600" dirty="0">
                <a:solidFill>
                  <a:srgbClr val="1F3863"/>
                </a:solidFill>
                <a:latin typeface="Arial"/>
                <a:cs typeface="Arial"/>
              </a:rPr>
              <a:t>Creating</a:t>
            </a:r>
            <a:r>
              <a:rPr sz="3600" spc="-35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1F3863"/>
                </a:solidFill>
                <a:latin typeface="Arial"/>
                <a:cs typeface="Arial"/>
              </a:rPr>
              <a:t>Model</a:t>
            </a:r>
            <a:r>
              <a:rPr sz="3600" spc="-30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1F3863"/>
                </a:solidFill>
                <a:latin typeface="Arial"/>
                <a:cs typeface="Arial"/>
              </a:rPr>
              <a:t>Descriptions</a:t>
            </a:r>
            <a:endParaRPr sz="3600" dirty="0">
              <a:latin typeface="Arial"/>
              <a:cs typeface="Arial"/>
            </a:endParaRPr>
          </a:p>
          <a:p>
            <a:pPr marL="2597785">
              <a:lnSpc>
                <a:spcPct val="100000"/>
              </a:lnSpc>
            </a:pPr>
            <a:r>
              <a:rPr sz="3600" dirty="0">
                <a:solidFill>
                  <a:srgbClr val="1F3863"/>
                </a:solidFill>
                <a:latin typeface="Arial"/>
                <a:cs typeface="Arial"/>
              </a:rPr>
              <a:t>with</a:t>
            </a:r>
            <a:r>
              <a:rPr sz="3600" spc="5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1F3863"/>
                </a:solidFill>
                <a:latin typeface="Arial"/>
                <a:cs typeface="Arial"/>
              </a:rPr>
              <a:t>Patsy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AA4DA2-3575-4BA7-50BA-B01761B93381}"/>
              </a:ext>
            </a:extLst>
          </p:cNvPr>
          <p:cNvSpPr/>
          <p:nvPr/>
        </p:nvSpPr>
        <p:spPr>
          <a:xfrm>
            <a:off x="0" y="0"/>
            <a:ext cx="12192000" cy="15864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E83CBE-7929-5E0A-21C2-5067CEF8068A}"/>
              </a:ext>
            </a:extLst>
          </p:cNvPr>
          <p:cNvSpPr txBox="1"/>
          <p:nvPr/>
        </p:nvSpPr>
        <p:spPr>
          <a:xfrm>
            <a:off x="5486400" y="393639"/>
            <a:ext cx="641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B570D-E27A-44D7-B0C3-BD7D65906C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-559407"/>
            <a:ext cx="3684866" cy="26139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2221" y="173591"/>
            <a:ext cx="754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20" dirty="0">
                <a:solidFill>
                  <a:srgbClr val="C00000"/>
                </a:solidFill>
                <a:latin typeface="Calibri"/>
                <a:cs typeface="Calibri"/>
              </a:rPr>
              <a:t>Patsy: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0491" y="592014"/>
            <a:ext cx="5918835" cy="244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2446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library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describing </a:t>
            </a:r>
            <a:r>
              <a:rPr sz="1800" spc="-10" dirty="0">
                <a:latin typeface="Calibri"/>
                <a:cs typeface="Calibri"/>
              </a:rPr>
              <a:t>statistical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(especially </a:t>
            </a:r>
            <a:r>
              <a:rPr sz="1800" dirty="0">
                <a:latin typeface="Calibri"/>
                <a:cs typeface="Calibri"/>
              </a:rPr>
              <a:t>linear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small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string-</a:t>
            </a:r>
            <a:r>
              <a:rPr sz="1800" dirty="0">
                <a:latin typeface="Calibri"/>
                <a:cs typeface="Calibri"/>
              </a:rPr>
              <a:t>based “formula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syntax”.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ts val="2110"/>
              </a:lnSpc>
              <a:spcBef>
                <a:spcPts val="6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well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supported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specifying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ts val="2110"/>
              </a:lnSpc>
            </a:pPr>
            <a:r>
              <a:rPr sz="1800" spc="-10" dirty="0">
                <a:solidFill>
                  <a:srgbClr val="C00000"/>
                </a:solidFill>
                <a:latin typeface="Courier New"/>
                <a:cs typeface="Courier New"/>
              </a:rPr>
              <a:t>statsmodels</a:t>
            </a:r>
            <a:endParaRPr sz="1800" dirty="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solidFill>
                  <a:srgbClr val="C00000"/>
                </a:solidFill>
                <a:latin typeface="Courier New"/>
                <a:cs typeface="Courier New"/>
              </a:rPr>
              <a:t>“y</a:t>
            </a:r>
            <a:r>
              <a:rPr sz="1800" spc="-3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 New"/>
                <a:cs typeface="Courier New"/>
              </a:rPr>
              <a:t>~</a:t>
            </a:r>
            <a:r>
              <a:rPr sz="1800" spc="-1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 New"/>
                <a:cs typeface="Courier New"/>
              </a:rPr>
              <a:t>x0</a:t>
            </a:r>
            <a:r>
              <a:rPr sz="1800" spc="-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 New"/>
                <a:cs typeface="Courier New"/>
              </a:rPr>
              <a:t>+</a:t>
            </a:r>
            <a:r>
              <a:rPr sz="1800" spc="-1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C00000"/>
                </a:solidFill>
                <a:latin typeface="Courier New"/>
                <a:cs typeface="Courier New"/>
              </a:rPr>
              <a:t>x1”</a:t>
            </a:r>
            <a:endParaRPr sz="1800" dirty="0">
              <a:latin typeface="Courier New"/>
              <a:cs typeface="Courier New"/>
            </a:endParaRPr>
          </a:p>
          <a:p>
            <a:pPr marL="756285" marR="5080" lvl="1" indent="-287020">
              <a:lnSpc>
                <a:spcPct val="101699"/>
              </a:lnSpc>
              <a:spcBef>
                <a:spcPts val="590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spc="-10" dirty="0">
                <a:solidFill>
                  <a:srgbClr val="C00000"/>
                </a:solidFill>
                <a:latin typeface="Courier New"/>
                <a:cs typeface="Courier New"/>
              </a:rPr>
              <a:t>patsy.dmatrices</a:t>
            </a:r>
            <a:r>
              <a:rPr sz="1800" spc="-71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function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takes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formula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 </a:t>
            </a:r>
            <a:r>
              <a:rPr sz="1800" dirty="0">
                <a:latin typeface="Calibri"/>
                <a:cs typeface="Calibri"/>
              </a:rPr>
              <a:t>along 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 New"/>
                <a:cs typeface="Courier New"/>
              </a:rPr>
              <a:t>DataFrame</a:t>
            </a:r>
            <a:r>
              <a:rPr sz="1800" spc="-68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C00000"/>
                </a:solidFill>
                <a:latin typeface="Courier New"/>
                <a:cs typeface="Courier New"/>
              </a:rPr>
              <a:t>dict</a:t>
            </a:r>
            <a:r>
              <a:rPr sz="1800" spc="-68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arrays)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matrices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6281" y="3201910"/>
            <a:ext cx="4624664" cy="363577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5491" y="0"/>
            <a:ext cx="4255894" cy="6624657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697B6CC4-5AB8-7F93-9B12-AAF46655448B}"/>
              </a:ext>
            </a:extLst>
          </p:cNvPr>
          <p:cNvSpPr/>
          <p:nvPr/>
        </p:nvSpPr>
        <p:spPr>
          <a:xfrm>
            <a:off x="-9627" y="0"/>
            <a:ext cx="1082247" cy="6858000"/>
          </a:xfrm>
          <a:custGeom>
            <a:avLst/>
            <a:gdLst/>
            <a:ahLst/>
            <a:cxnLst/>
            <a:rect l="l" t="t" r="r" b="b"/>
            <a:pathLst>
              <a:path w="1014730" h="6407150">
                <a:moveTo>
                  <a:pt x="1014285" y="0"/>
                </a:moveTo>
                <a:lnTo>
                  <a:pt x="1014285" y="0"/>
                </a:lnTo>
                <a:lnTo>
                  <a:pt x="0" y="0"/>
                </a:lnTo>
                <a:lnTo>
                  <a:pt x="0" y="6350"/>
                </a:lnTo>
                <a:lnTo>
                  <a:pt x="0" y="6380797"/>
                </a:lnTo>
                <a:lnTo>
                  <a:pt x="0" y="6387084"/>
                </a:lnTo>
                <a:lnTo>
                  <a:pt x="0" y="6393497"/>
                </a:lnTo>
                <a:lnTo>
                  <a:pt x="12192" y="6393497"/>
                </a:lnTo>
                <a:lnTo>
                  <a:pt x="12192" y="6394450"/>
                </a:lnTo>
                <a:lnTo>
                  <a:pt x="11645" y="6394450"/>
                </a:lnTo>
                <a:lnTo>
                  <a:pt x="5295" y="6394450"/>
                </a:lnTo>
                <a:lnTo>
                  <a:pt x="5295" y="6400800"/>
                </a:lnTo>
                <a:lnTo>
                  <a:pt x="5295" y="6407150"/>
                </a:lnTo>
                <a:lnTo>
                  <a:pt x="1014285" y="6407150"/>
                </a:lnTo>
                <a:lnTo>
                  <a:pt x="1014285" y="6400800"/>
                </a:lnTo>
                <a:lnTo>
                  <a:pt x="1014285" y="6394463"/>
                </a:lnTo>
                <a:lnTo>
                  <a:pt x="1007935" y="6394450"/>
                </a:lnTo>
                <a:lnTo>
                  <a:pt x="1007364" y="6395021"/>
                </a:lnTo>
                <a:lnTo>
                  <a:pt x="1007364" y="6394450"/>
                </a:lnTo>
                <a:lnTo>
                  <a:pt x="1007935" y="6394450"/>
                </a:lnTo>
                <a:lnTo>
                  <a:pt x="1014285" y="6394450"/>
                </a:lnTo>
                <a:lnTo>
                  <a:pt x="10142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F390E715-5852-3A81-27CA-ABD073776879}"/>
              </a:ext>
            </a:extLst>
          </p:cNvPr>
          <p:cNvPicPr/>
          <p:nvPr/>
        </p:nvPicPr>
        <p:blipFill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97560" y="600807"/>
            <a:ext cx="1178011" cy="116820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97286" y="920421"/>
            <a:ext cx="309880" cy="521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6.2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Descriptions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Patsy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453E12-3065-4865-908B-CF44DEAE7E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5" y="596142"/>
            <a:ext cx="1204859" cy="12048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" y="6216396"/>
            <a:ext cx="865632" cy="4983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5002" y="821963"/>
            <a:ext cx="309880" cy="521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6.2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Descriptions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Patsy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9487" y="151323"/>
            <a:ext cx="3494404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99085" marR="5080" indent="-287020" algn="just">
              <a:lnSpc>
                <a:spcPct val="101699"/>
              </a:lnSpc>
              <a:spcBef>
                <a:spcPts val="6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Patsy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 New"/>
                <a:cs typeface="Courier New"/>
              </a:rPr>
              <a:t>DesignMatrix </a:t>
            </a:r>
            <a:r>
              <a:rPr sz="1800" dirty="0">
                <a:latin typeface="Calibri"/>
                <a:cs typeface="Calibri"/>
              </a:rPr>
              <a:t>instances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ourier New"/>
                <a:cs typeface="Courier New"/>
              </a:rPr>
              <a:t>NumPy</a:t>
            </a:r>
            <a:r>
              <a:rPr sz="1800" spc="-8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 New"/>
                <a:cs typeface="Courier New"/>
              </a:rPr>
              <a:t>ndarrays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metadata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8095" y="1200661"/>
            <a:ext cx="3248144" cy="353512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19190" y="412496"/>
            <a:ext cx="5074920" cy="119951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99085" marR="5080" indent="-287020" algn="just">
              <a:lnSpc>
                <a:spcPct val="103299"/>
              </a:lnSpc>
              <a:spcBef>
                <a:spcPts val="25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 New"/>
                <a:cs typeface="Courier New"/>
              </a:rPr>
              <a:t>Intercept</a:t>
            </a:r>
            <a:r>
              <a:rPr sz="1800" spc="-71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term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convention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linear </a:t>
            </a:r>
            <a:r>
              <a:rPr sz="1800" dirty="0">
                <a:latin typeface="Calibri"/>
                <a:cs typeface="Calibri"/>
              </a:rPr>
              <a:t>models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ordinary</a:t>
            </a:r>
            <a:r>
              <a:rPr sz="1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least</a:t>
            </a:r>
            <a:r>
              <a:rPr sz="18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squares</a:t>
            </a:r>
            <a:r>
              <a:rPr sz="18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(OLS)</a:t>
            </a:r>
            <a:r>
              <a:rPr sz="18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regression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299085" indent="-287020" algn="just">
              <a:lnSpc>
                <a:spcPts val="2125"/>
              </a:lnSpc>
              <a:spcBef>
                <a:spcPts val="605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20" dirty="0">
                <a:latin typeface="Calibri"/>
                <a:cs typeface="Calibri"/>
              </a:rPr>
              <a:t>You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suppress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intercept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term</a:t>
            </a:r>
            <a:endParaRPr sz="1800" dirty="0">
              <a:latin typeface="Calibri"/>
              <a:cs typeface="Calibri"/>
            </a:endParaRPr>
          </a:p>
          <a:p>
            <a:pPr marL="299085" algn="just">
              <a:lnSpc>
                <a:spcPts val="2125"/>
              </a:lnSpc>
            </a:pPr>
            <a:r>
              <a:rPr sz="1800" dirty="0">
                <a:solidFill>
                  <a:srgbClr val="C00000"/>
                </a:solidFill>
                <a:latin typeface="Courier New"/>
                <a:cs typeface="Courier New"/>
              </a:rPr>
              <a:t>“+</a:t>
            </a:r>
            <a:r>
              <a:rPr sz="1800" spc="-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 New"/>
                <a:cs typeface="Courier New"/>
              </a:rPr>
              <a:t>0”</a:t>
            </a:r>
            <a:r>
              <a:rPr sz="1800" spc="-68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51716" y="1893657"/>
            <a:ext cx="4458371" cy="291403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2234" y="4856202"/>
            <a:ext cx="2871874" cy="1649644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B30FFE1F-1D7F-A50A-54AA-6D973BC94391}"/>
              </a:ext>
            </a:extLst>
          </p:cNvPr>
          <p:cNvSpPr/>
          <p:nvPr/>
        </p:nvSpPr>
        <p:spPr>
          <a:xfrm>
            <a:off x="-9627" y="0"/>
            <a:ext cx="1082247" cy="6858000"/>
          </a:xfrm>
          <a:custGeom>
            <a:avLst/>
            <a:gdLst/>
            <a:ahLst/>
            <a:cxnLst/>
            <a:rect l="l" t="t" r="r" b="b"/>
            <a:pathLst>
              <a:path w="1014730" h="6407150">
                <a:moveTo>
                  <a:pt x="1014285" y="0"/>
                </a:moveTo>
                <a:lnTo>
                  <a:pt x="1014285" y="0"/>
                </a:lnTo>
                <a:lnTo>
                  <a:pt x="0" y="0"/>
                </a:lnTo>
                <a:lnTo>
                  <a:pt x="0" y="6350"/>
                </a:lnTo>
                <a:lnTo>
                  <a:pt x="0" y="6380797"/>
                </a:lnTo>
                <a:lnTo>
                  <a:pt x="0" y="6387084"/>
                </a:lnTo>
                <a:lnTo>
                  <a:pt x="0" y="6393497"/>
                </a:lnTo>
                <a:lnTo>
                  <a:pt x="12192" y="6393497"/>
                </a:lnTo>
                <a:lnTo>
                  <a:pt x="12192" y="6394450"/>
                </a:lnTo>
                <a:lnTo>
                  <a:pt x="11645" y="6394450"/>
                </a:lnTo>
                <a:lnTo>
                  <a:pt x="5295" y="6394450"/>
                </a:lnTo>
                <a:lnTo>
                  <a:pt x="5295" y="6400800"/>
                </a:lnTo>
                <a:lnTo>
                  <a:pt x="5295" y="6407150"/>
                </a:lnTo>
                <a:lnTo>
                  <a:pt x="1014285" y="6407150"/>
                </a:lnTo>
                <a:lnTo>
                  <a:pt x="1014285" y="6400800"/>
                </a:lnTo>
                <a:lnTo>
                  <a:pt x="1014285" y="6394463"/>
                </a:lnTo>
                <a:lnTo>
                  <a:pt x="1007935" y="6394450"/>
                </a:lnTo>
                <a:lnTo>
                  <a:pt x="1007364" y="6395021"/>
                </a:lnTo>
                <a:lnTo>
                  <a:pt x="1007364" y="6394450"/>
                </a:lnTo>
                <a:lnTo>
                  <a:pt x="1007935" y="6394450"/>
                </a:lnTo>
                <a:lnTo>
                  <a:pt x="1014285" y="6394450"/>
                </a:lnTo>
                <a:lnTo>
                  <a:pt x="10142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4" name="object 4">
            <a:extLst>
              <a:ext uri="{FF2B5EF4-FFF2-40B4-BE49-F238E27FC236}">
                <a16:creationId xmlns:a16="http://schemas.microsoft.com/office/drawing/2014/main" id="{4B9C4892-9F51-E853-47C4-F2C7C3290458}"/>
              </a:ext>
            </a:extLst>
          </p:cNvPr>
          <p:cNvPicPr/>
          <p:nvPr/>
        </p:nvPicPr>
        <p:blipFill>
          <a:blip r:embed="rId6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97560" y="600807"/>
            <a:ext cx="1178011" cy="1168206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24F94BAD-3E2C-8C10-E2D6-16181F9486D2}"/>
              </a:ext>
            </a:extLst>
          </p:cNvPr>
          <p:cNvSpPr txBox="1"/>
          <p:nvPr/>
        </p:nvSpPr>
        <p:spPr>
          <a:xfrm>
            <a:off x="297286" y="920421"/>
            <a:ext cx="309880" cy="521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6.2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Descriptions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Patsy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A5639F-9160-43CD-8F4E-0CC74D03B1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5" y="596142"/>
            <a:ext cx="1204859" cy="12048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65002" y="821963"/>
            <a:ext cx="309880" cy="521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6.2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Descriptions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Patsy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18320" y="884861"/>
            <a:ext cx="3156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Patsy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objects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 </a:t>
            </a:r>
            <a:r>
              <a:rPr sz="1800" dirty="0">
                <a:latin typeface="Calibri"/>
                <a:cs typeface="Calibri"/>
              </a:rPr>
              <a:t>passed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directly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algorithms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48586" y="65025"/>
            <a:ext cx="6935750" cy="6727950"/>
            <a:chOff x="1848586" y="65025"/>
            <a:chExt cx="6935750" cy="67279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8586" y="65025"/>
              <a:ext cx="6911856" cy="66320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464296" y="67055"/>
              <a:ext cx="320040" cy="6725920"/>
            </a:xfrm>
            <a:custGeom>
              <a:avLst/>
              <a:gdLst/>
              <a:ahLst/>
              <a:cxnLst/>
              <a:rect l="l" t="t" r="r" b="b"/>
              <a:pathLst>
                <a:path w="320040" h="6725920">
                  <a:moveTo>
                    <a:pt x="291084" y="1051560"/>
                  </a:moveTo>
                  <a:lnTo>
                    <a:pt x="0" y="0"/>
                  </a:lnTo>
                  <a:lnTo>
                    <a:pt x="0" y="2103120"/>
                  </a:lnTo>
                  <a:lnTo>
                    <a:pt x="291084" y="1051560"/>
                  </a:lnTo>
                  <a:close/>
                </a:path>
                <a:path w="320040" h="6725920">
                  <a:moveTo>
                    <a:pt x="320040" y="5411724"/>
                  </a:moveTo>
                  <a:lnTo>
                    <a:pt x="0" y="4098036"/>
                  </a:lnTo>
                  <a:lnTo>
                    <a:pt x="0" y="6725412"/>
                  </a:lnTo>
                  <a:lnTo>
                    <a:pt x="320040" y="5411724"/>
                  </a:lnTo>
                  <a:close/>
                </a:path>
                <a:path w="320040" h="6725920">
                  <a:moveTo>
                    <a:pt x="320040" y="3100578"/>
                  </a:moveTo>
                  <a:lnTo>
                    <a:pt x="0" y="2103120"/>
                  </a:lnTo>
                  <a:lnTo>
                    <a:pt x="0" y="4098036"/>
                  </a:lnTo>
                  <a:lnTo>
                    <a:pt x="320040" y="310057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100268" y="2931566"/>
            <a:ext cx="2405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Get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coefficients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91014" y="5029200"/>
            <a:ext cx="32111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eattach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 </a:t>
            </a:r>
            <a:r>
              <a:rPr sz="1800" dirty="0">
                <a:latin typeface="Calibri"/>
                <a:cs typeface="Calibri"/>
              </a:rPr>
              <a:t>names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fitted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coefficients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obtain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Series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381CBFEA-7D52-B882-8661-084B539CCD3E}"/>
              </a:ext>
            </a:extLst>
          </p:cNvPr>
          <p:cNvSpPr/>
          <p:nvPr/>
        </p:nvSpPr>
        <p:spPr>
          <a:xfrm>
            <a:off x="-9627" y="0"/>
            <a:ext cx="1082247" cy="6858000"/>
          </a:xfrm>
          <a:custGeom>
            <a:avLst/>
            <a:gdLst/>
            <a:ahLst/>
            <a:cxnLst/>
            <a:rect l="l" t="t" r="r" b="b"/>
            <a:pathLst>
              <a:path w="1014730" h="6407150">
                <a:moveTo>
                  <a:pt x="1014285" y="0"/>
                </a:moveTo>
                <a:lnTo>
                  <a:pt x="1014285" y="0"/>
                </a:lnTo>
                <a:lnTo>
                  <a:pt x="0" y="0"/>
                </a:lnTo>
                <a:lnTo>
                  <a:pt x="0" y="6350"/>
                </a:lnTo>
                <a:lnTo>
                  <a:pt x="0" y="6380797"/>
                </a:lnTo>
                <a:lnTo>
                  <a:pt x="0" y="6387084"/>
                </a:lnTo>
                <a:lnTo>
                  <a:pt x="0" y="6393497"/>
                </a:lnTo>
                <a:lnTo>
                  <a:pt x="12192" y="6393497"/>
                </a:lnTo>
                <a:lnTo>
                  <a:pt x="12192" y="6394450"/>
                </a:lnTo>
                <a:lnTo>
                  <a:pt x="11645" y="6394450"/>
                </a:lnTo>
                <a:lnTo>
                  <a:pt x="5295" y="6394450"/>
                </a:lnTo>
                <a:lnTo>
                  <a:pt x="5295" y="6400800"/>
                </a:lnTo>
                <a:lnTo>
                  <a:pt x="5295" y="6407150"/>
                </a:lnTo>
                <a:lnTo>
                  <a:pt x="1014285" y="6407150"/>
                </a:lnTo>
                <a:lnTo>
                  <a:pt x="1014285" y="6400800"/>
                </a:lnTo>
                <a:lnTo>
                  <a:pt x="1014285" y="6394463"/>
                </a:lnTo>
                <a:lnTo>
                  <a:pt x="1007935" y="6394450"/>
                </a:lnTo>
                <a:lnTo>
                  <a:pt x="1007364" y="6395021"/>
                </a:lnTo>
                <a:lnTo>
                  <a:pt x="1007364" y="6394450"/>
                </a:lnTo>
                <a:lnTo>
                  <a:pt x="1007935" y="6394450"/>
                </a:lnTo>
                <a:lnTo>
                  <a:pt x="1014285" y="6394450"/>
                </a:lnTo>
                <a:lnTo>
                  <a:pt x="10142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5" name="object 4">
            <a:extLst>
              <a:ext uri="{FF2B5EF4-FFF2-40B4-BE49-F238E27FC236}">
                <a16:creationId xmlns:a16="http://schemas.microsoft.com/office/drawing/2014/main" id="{34526F99-33B9-B985-E651-51CDD04B92A4}"/>
              </a:ext>
            </a:extLst>
          </p:cNvPr>
          <p:cNvPicPr/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69028" y="685800"/>
            <a:ext cx="1178011" cy="1168206"/>
          </a:xfrm>
          <a:prstGeom prst="rect">
            <a:avLst/>
          </a:prstGeom>
        </p:spPr>
      </p:pic>
      <p:sp>
        <p:nvSpPr>
          <p:cNvPr id="17" name="object 2">
            <a:extLst>
              <a:ext uri="{FF2B5EF4-FFF2-40B4-BE49-F238E27FC236}">
                <a16:creationId xmlns:a16="http://schemas.microsoft.com/office/drawing/2014/main" id="{B0A04244-8705-CD17-7FE7-97502A173697}"/>
              </a:ext>
            </a:extLst>
          </p:cNvPr>
          <p:cNvSpPr txBox="1"/>
          <p:nvPr/>
        </p:nvSpPr>
        <p:spPr>
          <a:xfrm>
            <a:off x="297286" y="920421"/>
            <a:ext cx="309880" cy="521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6.2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Descriptions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Patsy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9C578B-5943-4759-9AA3-04E103AD26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28" y="664029"/>
            <a:ext cx="1204859" cy="12048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" y="6216396"/>
            <a:ext cx="865632" cy="4983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5002" y="821963"/>
            <a:ext cx="309880" cy="521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6.2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Descriptions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Patsy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9745" y="1106551"/>
            <a:ext cx="3061970" cy="147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Data </a:t>
            </a:r>
            <a:r>
              <a:rPr sz="1800" spc="-20" dirty="0">
                <a:latin typeface="Calibri"/>
                <a:cs typeface="Calibri"/>
              </a:rPr>
              <a:t>Transformations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Patsy </a:t>
            </a:r>
            <a:r>
              <a:rPr sz="1800" spc="-10" dirty="0">
                <a:latin typeface="Calibri"/>
                <a:cs typeface="Calibri"/>
              </a:rPr>
              <a:t>Formulas</a:t>
            </a:r>
            <a:endParaRPr sz="1800" dirty="0">
              <a:latin typeface="Calibri"/>
              <a:cs typeface="Calibri"/>
            </a:endParaRPr>
          </a:p>
          <a:p>
            <a:pPr marL="756285" marR="72390" lvl="1" indent="-287020" algn="just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Patsy</a:t>
            </a:r>
            <a:r>
              <a:rPr sz="1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 try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functions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enclosing</a:t>
            </a:r>
            <a:r>
              <a:rPr sz="1800" spc="-20" dirty="0">
                <a:latin typeface="Calibri"/>
                <a:cs typeface="Calibri"/>
              </a:rPr>
              <a:t> scope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95900" y="249936"/>
            <a:ext cx="6675120" cy="6520180"/>
            <a:chOff x="5295900" y="249936"/>
            <a:chExt cx="6675120" cy="65201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0669" y="272093"/>
              <a:ext cx="6360350" cy="630372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95900" y="249935"/>
              <a:ext cx="292735" cy="6520180"/>
            </a:xfrm>
            <a:custGeom>
              <a:avLst/>
              <a:gdLst/>
              <a:ahLst/>
              <a:cxnLst/>
              <a:rect l="l" t="t" r="r" b="b"/>
              <a:pathLst>
                <a:path w="292735" h="6520180">
                  <a:moveTo>
                    <a:pt x="292608" y="3296412"/>
                  </a:moveTo>
                  <a:lnTo>
                    <a:pt x="0" y="4908042"/>
                  </a:lnTo>
                  <a:lnTo>
                    <a:pt x="292608" y="6519672"/>
                  </a:lnTo>
                  <a:lnTo>
                    <a:pt x="292608" y="3296412"/>
                  </a:lnTo>
                  <a:close/>
                </a:path>
                <a:path w="292735" h="6520180">
                  <a:moveTo>
                    <a:pt x="292608" y="0"/>
                  </a:moveTo>
                  <a:lnTo>
                    <a:pt x="0" y="1611630"/>
                  </a:lnTo>
                  <a:lnTo>
                    <a:pt x="292608" y="3223260"/>
                  </a:lnTo>
                  <a:lnTo>
                    <a:pt x="29260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69745" y="4223130"/>
            <a:ext cx="3200400" cy="182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651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Some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commonly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variable transformations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include: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Standardizing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0</a:t>
            </a:r>
            <a:endParaRPr sz="1800"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variance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1):</a:t>
            </a:r>
            <a:endParaRPr sz="18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Centering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(subtracting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mean).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857C95E-BDF0-0FEE-E1D9-E08AE3980A63}"/>
              </a:ext>
            </a:extLst>
          </p:cNvPr>
          <p:cNvSpPr/>
          <p:nvPr/>
        </p:nvSpPr>
        <p:spPr>
          <a:xfrm>
            <a:off x="-9627" y="0"/>
            <a:ext cx="1082247" cy="6858000"/>
          </a:xfrm>
          <a:custGeom>
            <a:avLst/>
            <a:gdLst/>
            <a:ahLst/>
            <a:cxnLst/>
            <a:rect l="l" t="t" r="r" b="b"/>
            <a:pathLst>
              <a:path w="1014730" h="6407150">
                <a:moveTo>
                  <a:pt x="1014285" y="0"/>
                </a:moveTo>
                <a:lnTo>
                  <a:pt x="1014285" y="0"/>
                </a:lnTo>
                <a:lnTo>
                  <a:pt x="0" y="0"/>
                </a:lnTo>
                <a:lnTo>
                  <a:pt x="0" y="6350"/>
                </a:lnTo>
                <a:lnTo>
                  <a:pt x="0" y="6380797"/>
                </a:lnTo>
                <a:lnTo>
                  <a:pt x="0" y="6387084"/>
                </a:lnTo>
                <a:lnTo>
                  <a:pt x="0" y="6393497"/>
                </a:lnTo>
                <a:lnTo>
                  <a:pt x="12192" y="6393497"/>
                </a:lnTo>
                <a:lnTo>
                  <a:pt x="12192" y="6394450"/>
                </a:lnTo>
                <a:lnTo>
                  <a:pt x="11645" y="6394450"/>
                </a:lnTo>
                <a:lnTo>
                  <a:pt x="5295" y="6394450"/>
                </a:lnTo>
                <a:lnTo>
                  <a:pt x="5295" y="6400800"/>
                </a:lnTo>
                <a:lnTo>
                  <a:pt x="5295" y="6407150"/>
                </a:lnTo>
                <a:lnTo>
                  <a:pt x="1014285" y="6407150"/>
                </a:lnTo>
                <a:lnTo>
                  <a:pt x="1014285" y="6400800"/>
                </a:lnTo>
                <a:lnTo>
                  <a:pt x="1014285" y="6394463"/>
                </a:lnTo>
                <a:lnTo>
                  <a:pt x="1007935" y="6394450"/>
                </a:lnTo>
                <a:lnTo>
                  <a:pt x="1007364" y="6395021"/>
                </a:lnTo>
                <a:lnTo>
                  <a:pt x="1007364" y="6394450"/>
                </a:lnTo>
                <a:lnTo>
                  <a:pt x="1007935" y="6394450"/>
                </a:lnTo>
                <a:lnTo>
                  <a:pt x="1014285" y="6394450"/>
                </a:lnTo>
                <a:lnTo>
                  <a:pt x="10142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779753A8-4F2C-A8D2-F1AC-D88F8C1618BD}"/>
              </a:ext>
            </a:extLst>
          </p:cNvPr>
          <p:cNvPicPr/>
          <p:nvPr/>
        </p:nvPicPr>
        <p:blipFill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97560" y="600807"/>
            <a:ext cx="1178011" cy="1168206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91C7887C-6ED6-D95B-76A9-08F26CF98A13}"/>
              </a:ext>
            </a:extLst>
          </p:cNvPr>
          <p:cNvSpPr txBox="1"/>
          <p:nvPr/>
        </p:nvSpPr>
        <p:spPr>
          <a:xfrm>
            <a:off x="297286" y="920421"/>
            <a:ext cx="309880" cy="521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6.2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Descriptions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Patsy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509460-1156-437B-96B0-1EACC0DF59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5" y="596142"/>
            <a:ext cx="1204859" cy="12048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84" y="6210046"/>
            <a:ext cx="865632" cy="4983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5002" y="821963"/>
            <a:ext cx="309880" cy="521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6.2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Descriptions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Patsy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95298" y="491422"/>
            <a:ext cx="10654590" cy="6222052"/>
            <a:chOff x="1018032" y="325701"/>
            <a:chExt cx="11153140" cy="65131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2774" y="325701"/>
              <a:ext cx="5758323" cy="65113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8032" y="2292095"/>
              <a:ext cx="5364818" cy="454643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34518" y="920421"/>
            <a:ext cx="333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Try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numpy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functions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BFCE7440-7C67-8959-17ED-700A9E92A51F}"/>
              </a:ext>
            </a:extLst>
          </p:cNvPr>
          <p:cNvSpPr/>
          <p:nvPr/>
        </p:nvSpPr>
        <p:spPr>
          <a:xfrm>
            <a:off x="-9627" y="0"/>
            <a:ext cx="1082247" cy="6858000"/>
          </a:xfrm>
          <a:custGeom>
            <a:avLst/>
            <a:gdLst/>
            <a:ahLst/>
            <a:cxnLst/>
            <a:rect l="l" t="t" r="r" b="b"/>
            <a:pathLst>
              <a:path w="1014730" h="6407150">
                <a:moveTo>
                  <a:pt x="1014285" y="0"/>
                </a:moveTo>
                <a:lnTo>
                  <a:pt x="1014285" y="0"/>
                </a:lnTo>
                <a:lnTo>
                  <a:pt x="0" y="0"/>
                </a:lnTo>
                <a:lnTo>
                  <a:pt x="0" y="6350"/>
                </a:lnTo>
                <a:lnTo>
                  <a:pt x="0" y="6380797"/>
                </a:lnTo>
                <a:lnTo>
                  <a:pt x="0" y="6387084"/>
                </a:lnTo>
                <a:lnTo>
                  <a:pt x="0" y="6393497"/>
                </a:lnTo>
                <a:lnTo>
                  <a:pt x="12192" y="6393497"/>
                </a:lnTo>
                <a:lnTo>
                  <a:pt x="12192" y="6394450"/>
                </a:lnTo>
                <a:lnTo>
                  <a:pt x="11645" y="6394450"/>
                </a:lnTo>
                <a:lnTo>
                  <a:pt x="5295" y="6394450"/>
                </a:lnTo>
                <a:lnTo>
                  <a:pt x="5295" y="6400800"/>
                </a:lnTo>
                <a:lnTo>
                  <a:pt x="5295" y="6407150"/>
                </a:lnTo>
                <a:lnTo>
                  <a:pt x="1014285" y="6407150"/>
                </a:lnTo>
                <a:lnTo>
                  <a:pt x="1014285" y="6400800"/>
                </a:lnTo>
                <a:lnTo>
                  <a:pt x="1014285" y="6394463"/>
                </a:lnTo>
                <a:lnTo>
                  <a:pt x="1007935" y="6394450"/>
                </a:lnTo>
                <a:lnTo>
                  <a:pt x="1007364" y="6395021"/>
                </a:lnTo>
                <a:lnTo>
                  <a:pt x="1007364" y="6394450"/>
                </a:lnTo>
                <a:lnTo>
                  <a:pt x="1007935" y="6394450"/>
                </a:lnTo>
                <a:lnTo>
                  <a:pt x="1014285" y="6394450"/>
                </a:lnTo>
                <a:lnTo>
                  <a:pt x="10142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0F46C9C0-A324-CB6D-8773-6EF860437DD1}"/>
              </a:ext>
            </a:extLst>
          </p:cNvPr>
          <p:cNvPicPr/>
          <p:nvPr/>
        </p:nvPicPr>
        <p:blipFill>
          <a:blip r:embed="rId5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97560" y="600807"/>
            <a:ext cx="1178011" cy="1168206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05E2EA81-7820-B3AB-853E-C02B1E48054C}"/>
              </a:ext>
            </a:extLst>
          </p:cNvPr>
          <p:cNvSpPr txBox="1"/>
          <p:nvPr/>
        </p:nvSpPr>
        <p:spPr>
          <a:xfrm>
            <a:off x="297286" y="920421"/>
            <a:ext cx="309880" cy="521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6.2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Descriptions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Patsy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8474A2-98B3-4656-9005-1FD5152B8D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5" y="596142"/>
            <a:ext cx="1204859" cy="120485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297" y="600807"/>
            <a:ext cx="11466577" cy="6091428"/>
            <a:chOff x="65531" y="623316"/>
            <a:chExt cx="11466577" cy="6091428"/>
          </a:xfrm>
        </p:grpSpPr>
        <p:sp>
          <p:nvSpPr>
            <p:cNvPr id="4" name="object 4"/>
            <p:cNvSpPr/>
            <p:nvPr/>
          </p:nvSpPr>
          <p:spPr>
            <a:xfrm>
              <a:off x="609600" y="641604"/>
              <a:ext cx="889000" cy="890269"/>
            </a:xfrm>
            <a:custGeom>
              <a:avLst/>
              <a:gdLst/>
              <a:ahLst/>
              <a:cxnLst/>
              <a:rect l="l" t="t" r="r" b="b"/>
              <a:pathLst>
                <a:path w="889000" h="890269">
                  <a:moveTo>
                    <a:pt x="0" y="445008"/>
                  </a:moveTo>
                  <a:lnTo>
                    <a:pt x="2606" y="396524"/>
                  </a:lnTo>
                  <a:lnTo>
                    <a:pt x="10246" y="349551"/>
                  </a:lnTo>
                  <a:lnTo>
                    <a:pt x="22647" y="304361"/>
                  </a:lnTo>
                  <a:lnTo>
                    <a:pt x="39540" y="261225"/>
                  </a:lnTo>
                  <a:lnTo>
                    <a:pt x="60652" y="220415"/>
                  </a:lnTo>
                  <a:lnTo>
                    <a:pt x="85713" y="182203"/>
                  </a:lnTo>
                  <a:lnTo>
                    <a:pt x="114452" y="146860"/>
                  </a:lnTo>
                  <a:lnTo>
                    <a:pt x="146598" y="114658"/>
                  </a:lnTo>
                  <a:lnTo>
                    <a:pt x="181879" y="85868"/>
                  </a:lnTo>
                  <a:lnTo>
                    <a:pt x="220026" y="60762"/>
                  </a:lnTo>
                  <a:lnTo>
                    <a:pt x="260766" y="39612"/>
                  </a:lnTo>
                  <a:lnTo>
                    <a:pt x="303829" y="22689"/>
                  </a:lnTo>
                  <a:lnTo>
                    <a:pt x="348944" y="10265"/>
                  </a:lnTo>
                  <a:lnTo>
                    <a:pt x="395840" y="2611"/>
                  </a:lnTo>
                  <a:lnTo>
                    <a:pt x="444246" y="0"/>
                  </a:lnTo>
                  <a:lnTo>
                    <a:pt x="492653" y="2611"/>
                  </a:lnTo>
                  <a:lnTo>
                    <a:pt x="539551" y="10265"/>
                  </a:lnTo>
                  <a:lnTo>
                    <a:pt x="584667" y="22689"/>
                  </a:lnTo>
                  <a:lnTo>
                    <a:pt x="627731" y="39612"/>
                  </a:lnTo>
                  <a:lnTo>
                    <a:pt x="668471" y="60762"/>
                  </a:lnTo>
                  <a:lnTo>
                    <a:pt x="706617" y="85868"/>
                  </a:lnTo>
                  <a:lnTo>
                    <a:pt x="741899" y="114658"/>
                  </a:lnTo>
                  <a:lnTo>
                    <a:pt x="774044" y="146860"/>
                  </a:lnTo>
                  <a:lnTo>
                    <a:pt x="802782" y="182203"/>
                  </a:lnTo>
                  <a:lnTo>
                    <a:pt x="827842" y="220415"/>
                  </a:lnTo>
                  <a:lnTo>
                    <a:pt x="848953" y="261225"/>
                  </a:lnTo>
                  <a:lnTo>
                    <a:pt x="865845" y="304361"/>
                  </a:lnTo>
                  <a:lnTo>
                    <a:pt x="878246" y="349551"/>
                  </a:lnTo>
                  <a:lnTo>
                    <a:pt x="885885" y="396524"/>
                  </a:lnTo>
                  <a:lnTo>
                    <a:pt x="888491" y="445008"/>
                  </a:lnTo>
                  <a:lnTo>
                    <a:pt x="885885" y="493491"/>
                  </a:lnTo>
                  <a:lnTo>
                    <a:pt x="878246" y="540464"/>
                  </a:lnTo>
                  <a:lnTo>
                    <a:pt x="865845" y="585654"/>
                  </a:lnTo>
                  <a:lnTo>
                    <a:pt x="848953" y="628790"/>
                  </a:lnTo>
                  <a:lnTo>
                    <a:pt x="827842" y="669600"/>
                  </a:lnTo>
                  <a:lnTo>
                    <a:pt x="802782" y="707812"/>
                  </a:lnTo>
                  <a:lnTo>
                    <a:pt x="774044" y="743155"/>
                  </a:lnTo>
                  <a:lnTo>
                    <a:pt x="741899" y="775357"/>
                  </a:lnTo>
                  <a:lnTo>
                    <a:pt x="706617" y="804147"/>
                  </a:lnTo>
                  <a:lnTo>
                    <a:pt x="668471" y="829253"/>
                  </a:lnTo>
                  <a:lnTo>
                    <a:pt x="627731" y="850403"/>
                  </a:lnTo>
                  <a:lnTo>
                    <a:pt x="584667" y="867326"/>
                  </a:lnTo>
                  <a:lnTo>
                    <a:pt x="539551" y="879750"/>
                  </a:lnTo>
                  <a:lnTo>
                    <a:pt x="492653" y="887404"/>
                  </a:lnTo>
                  <a:lnTo>
                    <a:pt x="444246" y="890016"/>
                  </a:lnTo>
                  <a:lnTo>
                    <a:pt x="395840" y="887404"/>
                  </a:lnTo>
                  <a:lnTo>
                    <a:pt x="348944" y="879750"/>
                  </a:lnTo>
                  <a:lnTo>
                    <a:pt x="303829" y="867326"/>
                  </a:lnTo>
                  <a:lnTo>
                    <a:pt x="260766" y="850403"/>
                  </a:lnTo>
                  <a:lnTo>
                    <a:pt x="220026" y="829253"/>
                  </a:lnTo>
                  <a:lnTo>
                    <a:pt x="181879" y="804147"/>
                  </a:lnTo>
                  <a:lnTo>
                    <a:pt x="146598" y="775357"/>
                  </a:lnTo>
                  <a:lnTo>
                    <a:pt x="114452" y="743155"/>
                  </a:lnTo>
                  <a:lnTo>
                    <a:pt x="85713" y="707812"/>
                  </a:lnTo>
                  <a:lnTo>
                    <a:pt x="60652" y="669600"/>
                  </a:lnTo>
                  <a:lnTo>
                    <a:pt x="39540" y="628790"/>
                  </a:lnTo>
                  <a:lnTo>
                    <a:pt x="22647" y="585654"/>
                  </a:lnTo>
                  <a:lnTo>
                    <a:pt x="10246" y="540464"/>
                  </a:lnTo>
                  <a:lnTo>
                    <a:pt x="2606" y="493491"/>
                  </a:lnTo>
                  <a:lnTo>
                    <a:pt x="0" y="445008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" y="6216396"/>
              <a:ext cx="865632" cy="4983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0096" y="623316"/>
              <a:ext cx="10002012" cy="561136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5002" y="821963"/>
            <a:ext cx="309880" cy="521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6.2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Descriptions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Patsy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36133D4E-7B1C-2868-61AB-1596777BC9CD}"/>
              </a:ext>
            </a:extLst>
          </p:cNvPr>
          <p:cNvSpPr/>
          <p:nvPr/>
        </p:nvSpPr>
        <p:spPr>
          <a:xfrm>
            <a:off x="-9627" y="0"/>
            <a:ext cx="1082247" cy="6858000"/>
          </a:xfrm>
          <a:custGeom>
            <a:avLst/>
            <a:gdLst/>
            <a:ahLst/>
            <a:cxnLst/>
            <a:rect l="l" t="t" r="r" b="b"/>
            <a:pathLst>
              <a:path w="1014730" h="6407150">
                <a:moveTo>
                  <a:pt x="1014285" y="0"/>
                </a:moveTo>
                <a:lnTo>
                  <a:pt x="1014285" y="0"/>
                </a:lnTo>
                <a:lnTo>
                  <a:pt x="0" y="0"/>
                </a:lnTo>
                <a:lnTo>
                  <a:pt x="0" y="6350"/>
                </a:lnTo>
                <a:lnTo>
                  <a:pt x="0" y="6380797"/>
                </a:lnTo>
                <a:lnTo>
                  <a:pt x="0" y="6387084"/>
                </a:lnTo>
                <a:lnTo>
                  <a:pt x="0" y="6393497"/>
                </a:lnTo>
                <a:lnTo>
                  <a:pt x="12192" y="6393497"/>
                </a:lnTo>
                <a:lnTo>
                  <a:pt x="12192" y="6394450"/>
                </a:lnTo>
                <a:lnTo>
                  <a:pt x="11645" y="6394450"/>
                </a:lnTo>
                <a:lnTo>
                  <a:pt x="5295" y="6394450"/>
                </a:lnTo>
                <a:lnTo>
                  <a:pt x="5295" y="6400800"/>
                </a:lnTo>
                <a:lnTo>
                  <a:pt x="5295" y="6407150"/>
                </a:lnTo>
                <a:lnTo>
                  <a:pt x="1014285" y="6407150"/>
                </a:lnTo>
                <a:lnTo>
                  <a:pt x="1014285" y="6400800"/>
                </a:lnTo>
                <a:lnTo>
                  <a:pt x="1014285" y="6394463"/>
                </a:lnTo>
                <a:lnTo>
                  <a:pt x="1007935" y="6394450"/>
                </a:lnTo>
                <a:lnTo>
                  <a:pt x="1007364" y="6395021"/>
                </a:lnTo>
                <a:lnTo>
                  <a:pt x="1007364" y="6394450"/>
                </a:lnTo>
                <a:lnTo>
                  <a:pt x="1007935" y="6394450"/>
                </a:lnTo>
                <a:lnTo>
                  <a:pt x="1014285" y="6394450"/>
                </a:lnTo>
                <a:lnTo>
                  <a:pt x="10142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4" name="object 4">
            <a:extLst>
              <a:ext uri="{FF2B5EF4-FFF2-40B4-BE49-F238E27FC236}">
                <a16:creationId xmlns:a16="http://schemas.microsoft.com/office/drawing/2014/main" id="{FC1A37EF-11CD-0DF9-8E90-45C25B196BC7}"/>
              </a:ext>
            </a:extLst>
          </p:cNvPr>
          <p:cNvPicPr/>
          <p:nvPr/>
        </p:nvPicPr>
        <p:blipFill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97560" y="600807"/>
            <a:ext cx="1178011" cy="1168206"/>
          </a:xfrm>
          <a:prstGeom prst="rect">
            <a:avLst/>
          </a:prstGeom>
        </p:spPr>
      </p:pic>
      <p:sp>
        <p:nvSpPr>
          <p:cNvPr id="16" name="object 2">
            <a:extLst>
              <a:ext uri="{FF2B5EF4-FFF2-40B4-BE49-F238E27FC236}">
                <a16:creationId xmlns:a16="http://schemas.microsoft.com/office/drawing/2014/main" id="{E37350B3-6834-A570-B545-494BB9F1390E}"/>
              </a:ext>
            </a:extLst>
          </p:cNvPr>
          <p:cNvSpPr txBox="1"/>
          <p:nvPr/>
        </p:nvSpPr>
        <p:spPr>
          <a:xfrm>
            <a:off x="297286" y="920421"/>
            <a:ext cx="309880" cy="52133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6.2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Descriptions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Patsy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8DE5AB-9691-4D2B-B383-A52ED3E1F1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5" y="596142"/>
            <a:ext cx="1204859" cy="12048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" y="6216396"/>
            <a:ext cx="865632" cy="4983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94814" y="123801"/>
            <a:ext cx="10844786" cy="6640876"/>
            <a:chOff x="1042416" y="30479"/>
            <a:chExt cx="11149582" cy="6827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1674" y="64656"/>
              <a:ext cx="6130324" cy="4237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2416" y="2607563"/>
              <a:ext cx="4994148" cy="42305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45480" y="30479"/>
              <a:ext cx="624840" cy="6827520"/>
            </a:xfrm>
            <a:custGeom>
              <a:avLst/>
              <a:gdLst/>
              <a:ahLst/>
              <a:cxnLst/>
              <a:rect l="l" t="t" r="r" b="b"/>
              <a:pathLst>
                <a:path w="624839" h="6827520">
                  <a:moveTo>
                    <a:pt x="304800" y="0"/>
                  </a:moveTo>
                  <a:lnTo>
                    <a:pt x="0" y="1288542"/>
                  </a:lnTo>
                  <a:lnTo>
                    <a:pt x="304800" y="2577084"/>
                  </a:lnTo>
                  <a:lnTo>
                    <a:pt x="304800" y="0"/>
                  </a:lnTo>
                  <a:close/>
                </a:path>
                <a:path w="624839" h="6827520">
                  <a:moveTo>
                    <a:pt x="624840" y="5532120"/>
                  </a:moveTo>
                  <a:lnTo>
                    <a:pt x="291084" y="4236720"/>
                  </a:lnTo>
                  <a:lnTo>
                    <a:pt x="291084" y="6827520"/>
                  </a:lnTo>
                  <a:lnTo>
                    <a:pt x="624840" y="553212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05617" y="189161"/>
            <a:ext cx="3997960" cy="195833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sz="18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10" dirty="0">
                <a:latin typeface="Calibri" panose="020F0502020204030204" pitchFamily="34" charset="0"/>
                <a:cs typeface="Calibri" panose="020F0502020204030204" pitchFamily="34" charset="0"/>
              </a:rPr>
              <a:t>modules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9085" marR="333375" indent="-287020" algn="just">
              <a:lnSpc>
                <a:spcPct val="101699"/>
              </a:lnSpc>
              <a:spcBef>
                <a:spcPts val="495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dnorm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18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helper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sz="18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8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10" dirty="0">
                <a:latin typeface="Calibri" panose="020F0502020204030204" pitchFamily="34" charset="0"/>
                <a:cs typeface="Calibri" panose="020F0502020204030204" pitchFamily="34" charset="0"/>
              </a:rPr>
              <a:t>generate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sz="1800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  <a:r>
              <a:rPr sz="1800" spc="-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sz="18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10" dirty="0">
                <a:latin typeface="Calibri" panose="020F0502020204030204" pitchFamily="34" charset="0"/>
                <a:cs typeface="Calibri" panose="020F0502020204030204" pitchFamily="34" charset="0"/>
              </a:rPr>
              <a:t>normal distribution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9085" indent="-287020" algn="just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18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8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constructed</a:t>
            </a:r>
            <a:r>
              <a:rPr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25" dirty="0">
                <a:latin typeface="Calibri" panose="020F0502020204030204" pitchFamily="34" charset="0"/>
                <a:cs typeface="Calibri" panose="020F0502020204030204" pitchFamily="34" charset="0"/>
              </a:rPr>
              <a:t>as: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algn="just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800" spc="8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1800" spc="-2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1800" spc="-1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sz="1800" spc="-2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1800" spc="-1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beta</a:t>
            </a:r>
            <a:r>
              <a:rPr sz="1800" spc="-2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sz="1800" spc="-2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eps</a:t>
            </a:r>
            <a:r>
              <a:rPr sz="1800" spc="-2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10" dirty="0">
                <a:latin typeface="Calibri" panose="020F0502020204030204" pitchFamily="34" charset="0"/>
                <a:cs typeface="Calibri" panose="020F0502020204030204" pitchFamily="34" charset="0"/>
              </a:rPr>
              <a:t>(noise)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0329" y="4966106"/>
            <a:ext cx="2755265" cy="10782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Normally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distributed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with: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mean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0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Variance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0.4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539609CA-B186-99B3-408B-BC2ED81BFD8B}"/>
              </a:ext>
            </a:extLst>
          </p:cNvPr>
          <p:cNvSpPr/>
          <p:nvPr/>
        </p:nvSpPr>
        <p:spPr>
          <a:xfrm>
            <a:off x="-9627" y="0"/>
            <a:ext cx="1082247" cy="6858000"/>
          </a:xfrm>
          <a:custGeom>
            <a:avLst/>
            <a:gdLst/>
            <a:ahLst/>
            <a:cxnLst/>
            <a:rect l="l" t="t" r="r" b="b"/>
            <a:pathLst>
              <a:path w="1014730" h="6407150">
                <a:moveTo>
                  <a:pt x="1014285" y="0"/>
                </a:moveTo>
                <a:lnTo>
                  <a:pt x="1014285" y="0"/>
                </a:lnTo>
                <a:lnTo>
                  <a:pt x="0" y="0"/>
                </a:lnTo>
                <a:lnTo>
                  <a:pt x="0" y="6350"/>
                </a:lnTo>
                <a:lnTo>
                  <a:pt x="0" y="6380797"/>
                </a:lnTo>
                <a:lnTo>
                  <a:pt x="0" y="6387084"/>
                </a:lnTo>
                <a:lnTo>
                  <a:pt x="0" y="6393497"/>
                </a:lnTo>
                <a:lnTo>
                  <a:pt x="12192" y="6393497"/>
                </a:lnTo>
                <a:lnTo>
                  <a:pt x="12192" y="6394450"/>
                </a:lnTo>
                <a:lnTo>
                  <a:pt x="11645" y="6394450"/>
                </a:lnTo>
                <a:lnTo>
                  <a:pt x="5295" y="6394450"/>
                </a:lnTo>
                <a:lnTo>
                  <a:pt x="5295" y="6400800"/>
                </a:lnTo>
                <a:lnTo>
                  <a:pt x="5295" y="6407150"/>
                </a:lnTo>
                <a:lnTo>
                  <a:pt x="1014285" y="6407150"/>
                </a:lnTo>
                <a:lnTo>
                  <a:pt x="1014285" y="6400800"/>
                </a:lnTo>
                <a:lnTo>
                  <a:pt x="1014285" y="6394463"/>
                </a:lnTo>
                <a:lnTo>
                  <a:pt x="1007935" y="6394450"/>
                </a:lnTo>
                <a:lnTo>
                  <a:pt x="1007364" y="6395021"/>
                </a:lnTo>
                <a:lnTo>
                  <a:pt x="1007364" y="6394450"/>
                </a:lnTo>
                <a:lnTo>
                  <a:pt x="1007935" y="6394450"/>
                </a:lnTo>
                <a:lnTo>
                  <a:pt x="1014285" y="6394450"/>
                </a:lnTo>
                <a:lnTo>
                  <a:pt x="10142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2" name="object 4">
            <a:extLst>
              <a:ext uri="{FF2B5EF4-FFF2-40B4-BE49-F238E27FC236}">
                <a16:creationId xmlns:a16="http://schemas.microsoft.com/office/drawing/2014/main" id="{000557AF-301B-58F5-E178-5A4570CB4C76}"/>
              </a:ext>
            </a:extLst>
          </p:cNvPr>
          <p:cNvPicPr/>
          <p:nvPr/>
        </p:nvPicPr>
        <p:blipFill>
          <a:blip r:embed="rId5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97560" y="600807"/>
            <a:ext cx="1178011" cy="116820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3950" y="1481828"/>
            <a:ext cx="309880" cy="3794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6.3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statsmodels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81DFAA-165C-4785-A0CF-E589FCA635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5" y="596142"/>
            <a:ext cx="1204859" cy="12048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object 23"/>
          <p:cNvGrpSpPr/>
          <p:nvPr/>
        </p:nvGrpSpPr>
        <p:grpSpPr>
          <a:xfrm>
            <a:off x="8740140" y="5251703"/>
            <a:ext cx="58419" cy="58419"/>
            <a:chOff x="8740140" y="5251703"/>
            <a:chExt cx="58419" cy="58419"/>
          </a:xfrm>
        </p:grpSpPr>
        <p:sp>
          <p:nvSpPr>
            <p:cNvPr id="24" name="object 24"/>
            <p:cNvSpPr/>
            <p:nvPr/>
          </p:nvSpPr>
          <p:spPr>
            <a:xfrm>
              <a:off x="8746236" y="525779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4572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45720" y="45719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8746236" y="525779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719"/>
                  </a:moveTo>
                  <a:lnTo>
                    <a:pt x="45720" y="45719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0391" y="3095244"/>
            <a:ext cx="13722" cy="1241475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205989" y="3143250"/>
            <a:ext cx="82823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585085" algn="l"/>
              </a:tabLst>
            </a:pP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Section</a:t>
            </a:r>
            <a:r>
              <a:rPr sz="3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FF0000"/>
                </a:solidFill>
                <a:latin typeface="Arial"/>
                <a:cs typeface="Arial"/>
              </a:rPr>
              <a:t>6.1</a:t>
            </a:r>
            <a:r>
              <a:rPr sz="3600" dirty="0">
                <a:solidFill>
                  <a:srgbClr val="EC7C30"/>
                </a:solidFill>
                <a:latin typeface="Arial"/>
                <a:cs typeface="Arial"/>
              </a:rPr>
              <a:t>	</a:t>
            </a:r>
            <a:r>
              <a:rPr sz="3600" dirty="0">
                <a:solidFill>
                  <a:srgbClr val="1F3863"/>
                </a:solidFill>
                <a:latin typeface="Arial"/>
                <a:cs typeface="Arial"/>
              </a:rPr>
              <a:t>Interfacing Between</a:t>
            </a:r>
            <a:r>
              <a:rPr sz="3600" spc="5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1F3863"/>
                </a:solidFill>
                <a:latin typeface="Arial"/>
                <a:cs typeface="Arial"/>
              </a:rPr>
              <a:t>pandas</a:t>
            </a:r>
            <a:endParaRPr sz="3600" dirty="0">
              <a:latin typeface="Arial"/>
              <a:cs typeface="Arial"/>
            </a:endParaRPr>
          </a:p>
          <a:p>
            <a:pPr marL="269875" algn="ctr">
              <a:lnSpc>
                <a:spcPct val="100000"/>
              </a:lnSpc>
            </a:pPr>
            <a:r>
              <a:rPr sz="3600" dirty="0">
                <a:solidFill>
                  <a:srgbClr val="1F3863"/>
                </a:solidFill>
                <a:latin typeface="Arial"/>
                <a:cs typeface="Arial"/>
              </a:rPr>
              <a:t>and</a:t>
            </a:r>
            <a:r>
              <a:rPr sz="3600" spc="-10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1F3863"/>
                </a:solidFill>
                <a:latin typeface="Arial"/>
                <a:cs typeface="Arial"/>
              </a:rPr>
              <a:t>Model</a:t>
            </a:r>
            <a:r>
              <a:rPr sz="3600" spc="-10" dirty="0">
                <a:solidFill>
                  <a:srgbClr val="1F3863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1F3863"/>
                </a:solidFill>
                <a:latin typeface="Arial"/>
                <a:cs typeface="Arial"/>
              </a:rPr>
              <a:t>Code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3BB3D3-EA18-6A3A-44A9-F5F08368F80C}"/>
              </a:ext>
            </a:extLst>
          </p:cNvPr>
          <p:cNvSpPr/>
          <p:nvPr/>
        </p:nvSpPr>
        <p:spPr>
          <a:xfrm>
            <a:off x="0" y="0"/>
            <a:ext cx="12192000" cy="15864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F615E1-4219-795C-C8C7-DD729665D468}"/>
              </a:ext>
            </a:extLst>
          </p:cNvPr>
          <p:cNvSpPr txBox="1"/>
          <p:nvPr/>
        </p:nvSpPr>
        <p:spPr>
          <a:xfrm>
            <a:off x="5486400" y="393639"/>
            <a:ext cx="641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6B9664-46EB-CB11-E3C9-41671E18CCAD}"/>
              </a:ext>
            </a:extLst>
          </p:cNvPr>
          <p:cNvSpPr/>
          <p:nvPr/>
        </p:nvSpPr>
        <p:spPr>
          <a:xfrm>
            <a:off x="0" y="6398895"/>
            <a:ext cx="12192000" cy="4591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F99339-9AE6-4C81-8241-781A05D0CD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" y="-828406"/>
            <a:ext cx="4572000" cy="32432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" y="6216396"/>
            <a:ext cx="865632" cy="4983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5002" y="1534241"/>
            <a:ext cx="309880" cy="3794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6.3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statsmodels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77467" y="30480"/>
            <a:ext cx="11115040" cy="6806565"/>
            <a:chOff x="1077467" y="30480"/>
            <a:chExt cx="11115040" cy="6806565"/>
          </a:xfrm>
        </p:grpSpPr>
        <p:sp>
          <p:nvSpPr>
            <p:cNvPr id="7" name="object 7"/>
            <p:cNvSpPr/>
            <p:nvPr/>
          </p:nvSpPr>
          <p:spPr>
            <a:xfrm>
              <a:off x="5745479" y="30480"/>
              <a:ext cx="699770" cy="2252980"/>
            </a:xfrm>
            <a:custGeom>
              <a:avLst/>
              <a:gdLst/>
              <a:ahLst/>
              <a:cxnLst/>
              <a:rect l="l" t="t" r="r" b="b"/>
              <a:pathLst>
                <a:path w="699770" h="2252980">
                  <a:moveTo>
                    <a:pt x="699516" y="0"/>
                  </a:moveTo>
                  <a:lnTo>
                    <a:pt x="0" y="1126236"/>
                  </a:lnTo>
                  <a:lnTo>
                    <a:pt x="699516" y="2252472"/>
                  </a:lnTo>
                  <a:lnTo>
                    <a:pt x="69951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9235" y="41858"/>
              <a:ext cx="5712763" cy="48129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7467" y="2305853"/>
              <a:ext cx="5367528" cy="45307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1483" y="5265053"/>
              <a:ext cx="4548372" cy="118256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77467" y="1594104"/>
              <a:ext cx="5367655" cy="701040"/>
            </a:xfrm>
            <a:custGeom>
              <a:avLst/>
              <a:gdLst/>
              <a:ahLst/>
              <a:cxnLst/>
              <a:rect l="l" t="t" r="r" b="b"/>
              <a:pathLst>
                <a:path w="5367655" h="701039">
                  <a:moveTo>
                    <a:pt x="2683764" y="0"/>
                  </a:moveTo>
                  <a:lnTo>
                    <a:pt x="0" y="701040"/>
                  </a:lnTo>
                  <a:lnTo>
                    <a:pt x="5367528" y="701040"/>
                  </a:lnTo>
                  <a:lnTo>
                    <a:pt x="268376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6468617" y="6151626"/>
              <a:ext cx="4596765" cy="398145"/>
            </a:xfrm>
            <a:custGeom>
              <a:avLst/>
              <a:gdLst/>
              <a:ahLst/>
              <a:cxnLst/>
              <a:rect l="l" t="t" r="r" b="b"/>
              <a:pathLst>
                <a:path w="4596765" h="398145">
                  <a:moveTo>
                    <a:pt x="0" y="397764"/>
                  </a:moveTo>
                  <a:lnTo>
                    <a:pt x="4596384" y="397764"/>
                  </a:lnTo>
                  <a:lnTo>
                    <a:pt x="4596384" y="0"/>
                  </a:lnTo>
                  <a:lnTo>
                    <a:pt x="0" y="0"/>
                  </a:lnTo>
                  <a:lnTo>
                    <a:pt x="0" y="397764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76042" y="459104"/>
            <a:ext cx="2755265" cy="10775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Normally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distributed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with: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mean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0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Variance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0.6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(0.2)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D8E60461-8237-0385-7E8D-C9D5FF1CB925}"/>
              </a:ext>
            </a:extLst>
          </p:cNvPr>
          <p:cNvSpPr/>
          <p:nvPr/>
        </p:nvSpPr>
        <p:spPr>
          <a:xfrm>
            <a:off x="-9627" y="0"/>
            <a:ext cx="1082247" cy="6858000"/>
          </a:xfrm>
          <a:custGeom>
            <a:avLst/>
            <a:gdLst/>
            <a:ahLst/>
            <a:cxnLst/>
            <a:rect l="l" t="t" r="r" b="b"/>
            <a:pathLst>
              <a:path w="1014730" h="6407150">
                <a:moveTo>
                  <a:pt x="1014285" y="0"/>
                </a:moveTo>
                <a:lnTo>
                  <a:pt x="1014285" y="0"/>
                </a:lnTo>
                <a:lnTo>
                  <a:pt x="0" y="0"/>
                </a:lnTo>
                <a:lnTo>
                  <a:pt x="0" y="6350"/>
                </a:lnTo>
                <a:lnTo>
                  <a:pt x="0" y="6380797"/>
                </a:lnTo>
                <a:lnTo>
                  <a:pt x="0" y="6387084"/>
                </a:lnTo>
                <a:lnTo>
                  <a:pt x="0" y="6393497"/>
                </a:lnTo>
                <a:lnTo>
                  <a:pt x="12192" y="6393497"/>
                </a:lnTo>
                <a:lnTo>
                  <a:pt x="12192" y="6394450"/>
                </a:lnTo>
                <a:lnTo>
                  <a:pt x="11645" y="6394450"/>
                </a:lnTo>
                <a:lnTo>
                  <a:pt x="5295" y="6394450"/>
                </a:lnTo>
                <a:lnTo>
                  <a:pt x="5295" y="6400800"/>
                </a:lnTo>
                <a:lnTo>
                  <a:pt x="5295" y="6407150"/>
                </a:lnTo>
                <a:lnTo>
                  <a:pt x="1014285" y="6407150"/>
                </a:lnTo>
                <a:lnTo>
                  <a:pt x="1014285" y="6400800"/>
                </a:lnTo>
                <a:lnTo>
                  <a:pt x="1014285" y="6394463"/>
                </a:lnTo>
                <a:lnTo>
                  <a:pt x="1007935" y="6394450"/>
                </a:lnTo>
                <a:lnTo>
                  <a:pt x="1007364" y="6395021"/>
                </a:lnTo>
                <a:lnTo>
                  <a:pt x="1007364" y="6394450"/>
                </a:lnTo>
                <a:lnTo>
                  <a:pt x="1007935" y="6394450"/>
                </a:lnTo>
                <a:lnTo>
                  <a:pt x="1014285" y="6394450"/>
                </a:lnTo>
                <a:lnTo>
                  <a:pt x="10142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5" name="object 4">
            <a:extLst>
              <a:ext uri="{FF2B5EF4-FFF2-40B4-BE49-F238E27FC236}">
                <a16:creationId xmlns:a16="http://schemas.microsoft.com/office/drawing/2014/main" id="{D67BDF42-2115-074D-67A2-C591C48E57C5}"/>
              </a:ext>
            </a:extLst>
          </p:cNvPr>
          <p:cNvPicPr/>
          <p:nvPr/>
        </p:nvPicPr>
        <p:blipFill>
          <a:blip r:embed="rId6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97560" y="600807"/>
            <a:ext cx="1178011" cy="1168206"/>
          </a:xfrm>
          <a:prstGeom prst="rect">
            <a:avLst/>
          </a:prstGeom>
        </p:spPr>
      </p:pic>
      <p:sp>
        <p:nvSpPr>
          <p:cNvPr id="27" name="object 3">
            <a:extLst>
              <a:ext uri="{FF2B5EF4-FFF2-40B4-BE49-F238E27FC236}">
                <a16:creationId xmlns:a16="http://schemas.microsoft.com/office/drawing/2014/main" id="{81BD65B0-0537-549A-8C5D-C1761FCA977F}"/>
              </a:ext>
            </a:extLst>
          </p:cNvPr>
          <p:cNvSpPr txBox="1"/>
          <p:nvPr/>
        </p:nvSpPr>
        <p:spPr>
          <a:xfrm>
            <a:off x="283950" y="1481828"/>
            <a:ext cx="309880" cy="3794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6.3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statsmodels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81ADD3-7442-4BFB-BF05-30278B1340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5" y="596142"/>
            <a:ext cx="1204859" cy="120485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" y="6216396"/>
            <a:ext cx="865632" cy="4983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5002" y="1534241"/>
            <a:ext cx="309880" cy="3794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6.3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statsmodels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30858" y="252585"/>
            <a:ext cx="10533498" cy="6252610"/>
            <a:chOff x="1530858" y="252585"/>
            <a:chExt cx="10533498" cy="62526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5571" y="252585"/>
              <a:ext cx="10088785" cy="625261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30858" y="4313682"/>
              <a:ext cx="2616835" cy="784860"/>
            </a:xfrm>
            <a:custGeom>
              <a:avLst/>
              <a:gdLst/>
              <a:ahLst/>
              <a:cxnLst/>
              <a:rect l="l" t="t" r="r" b="b"/>
              <a:pathLst>
                <a:path w="2616835" h="784860">
                  <a:moveTo>
                    <a:pt x="0" y="784859"/>
                  </a:moveTo>
                  <a:lnTo>
                    <a:pt x="2616707" y="784859"/>
                  </a:lnTo>
                  <a:lnTo>
                    <a:pt x="2616707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3">
            <a:extLst>
              <a:ext uri="{FF2B5EF4-FFF2-40B4-BE49-F238E27FC236}">
                <a16:creationId xmlns:a16="http://schemas.microsoft.com/office/drawing/2014/main" id="{8F574CA4-50BC-CD28-D4F6-2B468F89B049}"/>
              </a:ext>
            </a:extLst>
          </p:cNvPr>
          <p:cNvSpPr/>
          <p:nvPr/>
        </p:nvSpPr>
        <p:spPr>
          <a:xfrm>
            <a:off x="-9627" y="0"/>
            <a:ext cx="1082247" cy="6858000"/>
          </a:xfrm>
          <a:custGeom>
            <a:avLst/>
            <a:gdLst/>
            <a:ahLst/>
            <a:cxnLst/>
            <a:rect l="l" t="t" r="r" b="b"/>
            <a:pathLst>
              <a:path w="1014730" h="6407150">
                <a:moveTo>
                  <a:pt x="1014285" y="0"/>
                </a:moveTo>
                <a:lnTo>
                  <a:pt x="1014285" y="0"/>
                </a:lnTo>
                <a:lnTo>
                  <a:pt x="0" y="0"/>
                </a:lnTo>
                <a:lnTo>
                  <a:pt x="0" y="6350"/>
                </a:lnTo>
                <a:lnTo>
                  <a:pt x="0" y="6380797"/>
                </a:lnTo>
                <a:lnTo>
                  <a:pt x="0" y="6387084"/>
                </a:lnTo>
                <a:lnTo>
                  <a:pt x="0" y="6393497"/>
                </a:lnTo>
                <a:lnTo>
                  <a:pt x="12192" y="6393497"/>
                </a:lnTo>
                <a:lnTo>
                  <a:pt x="12192" y="6394450"/>
                </a:lnTo>
                <a:lnTo>
                  <a:pt x="11645" y="6394450"/>
                </a:lnTo>
                <a:lnTo>
                  <a:pt x="5295" y="6394450"/>
                </a:lnTo>
                <a:lnTo>
                  <a:pt x="5295" y="6400800"/>
                </a:lnTo>
                <a:lnTo>
                  <a:pt x="5295" y="6407150"/>
                </a:lnTo>
                <a:lnTo>
                  <a:pt x="1014285" y="6407150"/>
                </a:lnTo>
                <a:lnTo>
                  <a:pt x="1014285" y="6400800"/>
                </a:lnTo>
                <a:lnTo>
                  <a:pt x="1014285" y="6394463"/>
                </a:lnTo>
                <a:lnTo>
                  <a:pt x="1007935" y="6394450"/>
                </a:lnTo>
                <a:lnTo>
                  <a:pt x="1007364" y="6395021"/>
                </a:lnTo>
                <a:lnTo>
                  <a:pt x="1007364" y="6394450"/>
                </a:lnTo>
                <a:lnTo>
                  <a:pt x="1007935" y="6394450"/>
                </a:lnTo>
                <a:lnTo>
                  <a:pt x="1014285" y="6394450"/>
                </a:lnTo>
                <a:lnTo>
                  <a:pt x="10142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object 4">
            <a:extLst>
              <a:ext uri="{FF2B5EF4-FFF2-40B4-BE49-F238E27FC236}">
                <a16:creationId xmlns:a16="http://schemas.microsoft.com/office/drawing/2014/main" id="{96EEDBCB-7368-797A-0186-B029E47E5156}"/>
              </a:ext>
            </a:extLst>
          </p:cNvPr>
          <p:cNvPicPr/>
          <p:nvPr/>
        </p:nvPicPr>
        <p:blipFill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97560" y="600807"/>
            <a:ext cx="1178011" cy="1168206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DD0C8CBB-F001-15AE-FD45-422EA5F3266B}"/>
              </a:ext>
            </a:extLst>
          </p:cNvPr>
          <p:cNvSpPr txBox="1"/>
          <p:nvPr/>
        </p:nvSpPr>
        <p:spPr>
          <a:xfrm>
            <a:off x="283950" y="1481828"/>
            <a:ext cx="309880" cy="3794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6.3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statsmodels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66C006-2C5C-405D-A3E9-4901325D79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5" y="596142"/>
            <a:ext cx="1204859" cy="120485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" y="6216396"/>
            <a:ext cx="865632" cy="4983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5002" y="1534241"/>
            <a:ext cx="309880" cy="3794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6.3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statsmodels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83077" y="381000"/>
            <a:ext cx="9686618" cy="6095473"/>
            <a:chOff x="1544633" y="168456"/>
            <a:chExt cx="10330374" cy="6500568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4633" y="168456"/>
              <a:ext cx="6346638" cy="18585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0467" y="950976"/>
              <a:ext cx="5844540" cy="5718048"/>
            </a:xfrm>
            <a:prstGeom prst="rect">
              <a:avLst/>
            </a:prstGeom>
          </p:spPr>
        </p:pic>
      </p:grpSp>
      <p:sp>
        <p:nvSpPr>
          <p:cNvPr id="9" name="object 3">
            <a:extLst>
              <a:ext uri="{FF2B5EF4-FFF2-40B4-BE49-F238E27FC236}">
                <a16:creationId xmlns:a16="http://schemas.microsoft.com/office/drawing/2014/main" id="{5DABB170-A788-DA32-FCF8-44D751A997F8}"/>
              </a:ext>
            </a:extLst>
          </p:cNvPr>
          <p:cNvSpPr/>
          <p:nvPr/>
        </p:nvSpPr>
        <p:spPr>
          <a:xfrm>
            <a:off x="-9627" y="0"/>
            <a:ext cx="1082247" cy="6858000"/>
          </a:xfrm>
          <a:custGeom>
            <a:avLst/>
            <a:gdLst/>
            <a:ahLst/>
            <a:cxnLst/>
            <a:rect l="l" t="t" r="r" b="b"/>
            <a:pathLst>
              <a:path w="1014730" h="6407150">
                <a:moveTo>
                  <a:pt x="1014285" y="0"/>
                </a:moveTo>
                <a:lnTo>
                  <a:pt x="1014285" y="0"/>
                </a:lnTo>
                <a:lnTo>
                  <a:pt x="0" y="0"/>
                </a:lnTo>
                <a:lnTo>
                  <a:pt x="0" y="6350"/>
                </a:lnTo>
                <a:lnTo>
                  <a:pt x="0" y="6380797"/>
                </a:lnTo>
                <a:lnTo>
                  <a:pt x="0" y="6387084"/>
                </a:lnTo>
                <a:lnTo>
                  <a:pt x="0" y="6393497"/>
                </a:lnTo>
                <a:lnTo>
                  <a:pt x="12192" y="6393497"/>
                </a:lnTo>
                <a:lnTo>
                  <a:pt x="12192" y="6394450"/>
                </a:lnTo>
                <a:lnTo>
                  <a:pt x="11645" y="6394450"/>
                </a:lnTo>
                <a:lnTo>
                  <a:pt x="5295" y="6394450"/>
                </a:lnTo>
                <a:lnTo>
                  <a:pt x="5295" y="6400800"/>
                </a:lnTo>
                <a:lnTo>
                  <a:pt x="5295" y="6407150"/>
                </a:lnTo>
                <a:lnTo>
                  <a:pt x="1014285" y="6407150"/>
                </a:lnTo>
                <a:lnTo>
                  <a:pt x="1014285" y="6400800"/>
                </a:lnTo>
                <a:lnTo>
                  <a:pt x="1014285" y="6394463"/>
                </a:lnTo>
                <a:lnTo>
                  <a:pt x="1007935" y="6394450"/>
                </a:lnTo>
                <a:lnTo>
                  <a:pt x="1007364" y="6395021"/>
                </a:lnTo>
                <a:lnTo>
                  <a:pt x="1007364" y="6394450"/>
                </a:lnTo>
                <a:lnTo>
                  <a:pt x="1007935" y="6394450"/>
                </a:lnTo>
                <a:lnTo>
                  <a:pt x="1014285" y="6394450"/>
                </a:lnTo>
                <a:lnTo>
                  <a:pt x="10142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object 4">
            <a:extLst>
              <a:ext uri="{FF2B5EF4-FFF2-40B4-BE49-F238E27FC236}">
                <a16:creationId xmlns:a16="http://schemas.microsoft.com/office/drawing/2014/main" id="{68D809B2-F7A0-33B2-4306-2ACE61CCE8D5}"/>
              </a:ext>
            </a:extLst>
          </p:cNvPr>
          <p:cNvPicPr/>
          <p:nvPr/>
        </p:nvPicPr>
        <p:blipFill>
          <a:blip r:embed="rId5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97560" y="600807"/>
            <a:ext cx="1178011" cy="1168206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10463A0E-25E7-6546-DF89-67F616732CDA}"/>
              </a:ext>
            </a:extLst>
          </p:cNvPr>
          <p:cNvSpPr txBox="1"/>
          <p:nvPr/>
        </p:nvSpPr>
        <p:spPr>
          <a:xfrm>
            <a:off x="283950" y="1481828"/>
            <a:ext cx="309880" cy="3794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6.3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statsmodels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618F9F-11D7-48A3-B893-444479F99E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5" y="596142"/>
            <a:ext cx="1204859" cy="120485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38" y="6216396"/>
            <a:ext cx="865632" cy="4983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5002" y="1534241"/>
            <a:ext cx="309880" cy="3794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6.3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statsmodels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53386" y="770623"/>
            <a:ext cx="10100316" cy="5386180"/>
            <a:chOff x="1545622" y="581730"/>
            <a:chExt cx="10440670" cy="55676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5622" y="593126"/>
              <a:ext cx="5821393" cy="55559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2585" y="581730"/>
              <a:ext cx="4523674" cy="20687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367778" y="1536954"/>
              <a:ext cx="2616835" cy="1161415"/>
            </a:xfrm>
            <a:custGeom>
              <a:avLst/>
              <a:gdLst/>
              <a:ahLst/>
              <a:cxnLst/>
              <a:rect l="l" t="t" r="r" b="b"/>
              <a:pathLst>
                <a:path w="2616834" h="1161414">
                  <a:moveTo>
                    <a:pt x="0" y="1161288"/>
                  </a:moveTo>
                  <a:lnTo>
                    <a:pt x="2616707" y="1161288"/>
                  </a:lnTo>
                  <a:lnTo>
                    <a:pt x="2616707" y="0"/>
                  </a:lnTo>
                  <a:lnTo>
                    <a:pt x="0" y="0"/>
                  </a:lnTo>
                  <a:lnTo>
                    <a:pt x="0" y="116128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447026" y="3567810"/>
            <a:ext cx="4592574" cy="1115562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99085" marR="563880" indent="-287020">
              <a:lnSpc>
                <a:spcPct val="97800"/>
              </a:lnSpc>
              <a:spcBef>
                <a:spcPts val="145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Suppose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instead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parameters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 in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C00000"/>
                </a:solidFill>
                <a:latin typeface="Courier New"/>
                <a:cs typeface="Courier New"/>
              </a:rPr>
              <a:t>DataFrame</a:t>
            </a:r>
            <a:endParaRPr sz="1800" dirty="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use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 New"/>
                <a:cs typeface="Courier New"/>
              </a:rPr>
              <a:t>statsmodels</a:t>
            </a:r>
            <a:r>
              <a:rPr sz="1800" spc="-71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formula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API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urier New"/>
                <a:cs typeface="Courier New"/>
              </a:rPr>
              <a:t>Patsy</a:t>
            </a:r>
            <a:r>
              <a:rPr sz="1800" spc="-7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alibri"/>
                <a:cs typeface="Calibri"/>
              </a:rPr>
              <a:t>formula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9DB8732-5472-7DF9-18CB-9A1BBE5A3832}"/>
              </a:ext>
            </a:extLst>
          </p:cNvPr>
          <p:cNvSpPr/>
          <p:nvPr/>
        </p:nvSpPr>
        <p:spPr>
          <a:xfrm>
            <a:off x="-9627" y="0"/>
            <a:ext cx="1082247" cy="6858000"/>
          </a:xfrm>
          <a:custGeom>
            <a:avLst/>
            <a:gdLst/>
            <a:ahLst/>
            <a:cxnLst/>
            <a:rect l="l" t="t" r="r" b="b"/>
            <a:pathLst>
              <a:path w="1014730" h="6407150">
                <a:moveTo>
                  <a:pt x="1014285" y="0"/>
                </a:moveTo>
                <a:lnTo>
                  <a:pt x="1014285" y="0"/>
                </a:lnTo>
                <a:lnTo>
                  <a:pt x="0" y="0"/>
                </a:lnTo>
                <a:lnTo>
                  <a:pt x="0" y="6350"/>
                </a:lnTo>
                <a:lnTo>
                  <a:pt x="0" y="6380797"/>
                </a:lnTo>
                <a:lnTo>
                  <a:pt x="0" y="6387084"/>
                </a:lnTo>
                <a:lnTo>
                  <a:pt x="0" y="6393497"/>
                </a:lnTo>
                <a:lnTo>
                  <a:pt x="12192" y="6393497"/>
                </a:lnTo>
                <a:lnTo>
                  <a:pt x="12192" y="6394450"/>
                </a:lnTo>
                <a:lnTo>
                  <a:pt x="11645" y="6394450"/>
                </a:lnTo>
                <a:lnTo>
                  <a:pt x="5295" y="6394450"/>
                </a:lnTo>
                <a:lnTo>
                  <a:pt x="5295" y="6400800"/>
                </a:lnTo>
                <a:lnTo>
                  <a:pt x="5295" y="6407150"/>
                </a:lnTo>
                <a:lnTo>
                  <a:pt x="1014285" y="6407150"/>
                </a:lnTo>
                <a:lnTo>
                  <a:pt x="1014285" y="6400800"/>
                </a:lnTo>
                <a:lnTo>
                  <a:pt x="1014285" y="6394463"/>
                </a:lnTo>
                <a:lnTo>
                  <a:pt x="1007935" y="6394450"/>
                </a:lnTo>
                <a:lnTo>
                  <a:pt x="1007364" y="6395021"/>
                </a:lnTo>
                <a:lnTo>
                  <a:pt x="1007364" y="6394450"/>
                </a:lnTo>
                <a:lnTo>
                  <a:pt x="1007935" y="6394450"/>
                </a:lnTo>
                <a:lnTo>
                  <a:pt x="1014285" y="6394450"/>
                </a:lnTo>
                <a:lnTo>
                  <a:pt x="10142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2" name="object 4">
            <a:extLst>
              <a:ext uri="{FF2B5EF4-FFF2-40B4-BE49-F238E27FC236}">
                <a16:creationId xmlns:a16="http://schemas.microsoft.com/office/drawing/2014/main" id="{620542C7-969E-962D-41C0-8487E2ABEFC6}"/>
              </a:ext>
            </a:extLst>
          </p:cNvPr>
          <p:cNvPicPr/>
          <p:nvPr/>
        </p:nvPicPr>
        <p:blipFill>
          <a:blip r:embed="rId5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97560" y="600807"/>
            <a:ext cx="1178011" cy="1168206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43DEDA4E-5010-2CBA-2EE1-4F7590DD6F00}"/>
              </a:ext>
            </a:extLst>
          </p:cNvPr>
          <p:cNvSpPr txBox="1"/>
          <p:nvPr/>
        </p:nvSpPr>
        <p:spPr>
          <a:xfrm>
            <a:off x="283950" y="1481828"/>
            <a:ext cx="309880" cy="3794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6.3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statsmodels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1C19DF-63DB-419D-B9C1-010F42F80C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5" y="596142"/>
            <a:ext cx="1204859" cy="120485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/>
          <p:nvPr/>
        </p:nvSpPr>
        <p:spPr>
          <a:xfrm>
            <a:off x="3080384" y="3047746"/>
            <a:ext cx="62922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THANKS</a:t>
            </a:r>
            <a:r>
              <a:rPr sz="36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36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0000"/>
                </a:solidFill>
                <a:latin typeface="Arial"/>
                <a:cs typeface="Arial"/>
              </a:rPr>
              <a:t>LISTENING!!!</a:t>
            </a:r>
            <a:endParaRPr sz="36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898E0C-32B7-46DD-C382-F0AC28D6C504}"/>
              </a:ext>
            </a:extLst>
          </p:cNvPr>
          <p:cNvSpPr/>
          <p:nvPr/>
        </p:nvSpPr>
        <p:spPr>
          <a:xfrm>
            <a:off x="0" y="0"/>
            <a:ext cx="12192000" cy="15864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EB8BD5-AB77-1033-0AB3-BC9AE079C40A}"/>
              </a:ext>
            </a:extLst>
          </p:cNvPr>
          <p:cNvSpPr/>
          <p:nvPr/>
        </p:nvSpPr>
        <p:spPr>
          <a:xfrm>
            <a:off x="0" y="6398895"/>
            <a:ext cx="12192000" cy="4591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77F908-EE20-970F-E4C7-4A2FFEFE1D02}"/>
              </a:ext>
            </a:extLst>
          </p:cNvPr>
          <p:cNvSpPr txBox="1"/>
          <p:nvPr/>
        </p:nvSpPr>
        <p:spPr>
          <a:xfrm>
            <a:off x="5486400" y="393639"/>
            <a:ext cx="641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2FC54-908A-4802-AE9C-0E7F3F7E5D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-685800"/>
            <a:ext cx="4296697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31" y="0"/>
            <a:ext cx="12126468" cy="6857997"/>
            <a:chOff x="65531" y="0"/>
            <a:chExt cx="12126468" cy="6857997"/>
          </a:xfrm>
        </p:grpSpPr>
        <p:sp>
          <p:nvSpPr>
            <p:cNvPr id="3" name="object 3"/>
            <p:cNvSpPr/>
            <p:nvPr/>
          </p:nvSpPr>
          <p:spPr>
            <a:xfrm>
              <a:off x="609599" y="641604"/>
              <a:ext cx="889000" cy="890269"/>
            </a:xfrm>
            <a:custGeom>
              <a:avLst/>
              <a:gdLst/>
              <a:ahLst/>
              <a:cxnLst/>
              <a:rect l="l" t="t" r="r" b="b"/>
              <a:pathLst>
                <a:path w="889000" h="890269">
                  <a:moveTo>
                    <a:pt x="444246" y="0"/>
                  </a:moveTo>
                  <a:lnTo>
                    <a:pt x="395840" y="2611"/>
                  </a:lnTo>
                  <a:lnTo>
                    <a:pt x="348944" y="10265"/>
                  </a:lnTo>
                  <a:lnTo>
                    <a:pt x="303829" y="22689"/>
                  </a:lnTo>
                  <a:lnTo>
                    <a:pt x="260766" y="39612"/>
                  </a:lnTo>
                  <a:lnTo>
                    <a:pt x="220026" y="60762"/>
                  </a:lnTo>
                  <a:lnTo>
                    <a:pt x="181879" y="85868"/>
                  </a:lnTo>
                  <a:lnTo>
                    <a:pt x="146598" y="114658"/>
                  </a:lnTo>
                  <a:lnTo>
                    <a:pt x="114452" y="146860"/>
                  </a:lnTo>
                  <a:lnTo>
                    <a:pt x="85713" y="182203"/>
                  </a:lnTo>
                  <a:lnTo>
                    <a:pt x="60652" y="220415"/>
                  </a:lnTo>
                  <a:lnTo>
                    <a:pt x="39540" y="261225"/>
                  </a:lnTo>
                  <a:lnTo>
                    <a:pt x="22647" y="304361"/>
                  </a:lnTo>
                  <a:lnTo>
                    <a:pt x="10246" y="349551"/>
                  </a:lnTo>
                  <a:lnTo>
                    <a:pt x="2606" y="396524"/>
                  </a:lnTo>
                  <a:lnTo>
                    <a:pt x="0" y="445008"/>
                  </a:lnTo>
                  <a:lnTo>
                    <a:pt x="2606" y="493491"/>
                  </a:lnTo>
                  <a:lnTo>
                    <a:pt x="10246" y="540464"/>
                  </a:lnTo>
                  <a:lnTo>
                    <a:pt x="22647" y="585654"/>
                  </a:lnTo>
                  <a:lnTo>
                    <a:pt x="39540" y="628790"/>
                  </a:lnTo>
                  <a:lnTo>
                    <a:pt x="60652" y="669600"/>
                  </a:lnTo>
                  <a:lnTo>
                    <a:pt x="85713" y="707812"/>
                  </a:lnTo>
                  <a:lnTo>
                    <a:pt x="114452" y="743155"/>
                  </a:lnTo>
                  <a:lnTo>
                    <a:pt x="146598" y="775357"/>
                  </a:lnTo>
                  <a:lnTo>
                    <a:pt x="181879" y="804147"/>
                  </a:lnTo>
                  <a:lnTo>
                    <a:pt x="220026" y="829253"/>
                  </a:lnTo>
                  <a:lnTo>
                    <a:pt x="260766" y="850403"/>
                  </a:lnTo>
                  <a:lnTo>
                    <a:pt x="303829" y="867326"/>
                  </a:lnTo>
                  <a:lnTo>
                    <a:pt x="348944" y="879750"/>
                  </a:lnTo>
                  <a:lnTo>
                    <a:pt x="395840" y="887404"/>
                  </a:lnTo>
                  <a:lnTo>
                    <a:pt x="444246" y="890016"/>
                  </a:lnTo>
                  <a:lnTo>
                    <a:pt x="492653" y="887404"/>
                  </a:lnTo>
                  <a:lnTo>
                    <a:pt x="539551" y="879750"/>
                  </a:lnTo>
                  <a:lnTo>
                    <a:pt x="584667" y="867326"/>
                  </a:lnTo>
                  <a:lnTo>
                    <a:pt x="627731" y="850403"/>
                  </a:lnTo>
                  <a:lnTo>
                    <a:pt x="668471" y="829253"/>
                  </a:lnTo>
                  <a:lnTo>
                    <a:pt x="706617" y="804147"/>
                  </a:lnTo>
                  <a:lnTo>
                    <a:pt x="741899" y="775357"/>
                  </a:lnTo>
                  <a:lnTo>
                    <a:pt x="774044" y="743155"/>
                  </a:lnTo>
                  <a:lnTo>
                    <a:pt x="802782" y="707812"/>
                  </a:lnTo>
                  <a:lnTo>
                    <a:pt x="827842" y="669600"/>
                  </a:lnTo>
                  <a:lnTo>
                    <a:pt x="848953" y="628790"/>
                  </a:lnTo>
                  <a:lnTo>
                    <a:pt x="865845" y="585654"/>
                  </a:lnTo>
                  <a:lnTo>
                    <a:pt x="878246" y="540464"/>
                  </a:lnTo>
                  <a:lnTo>
                    <a:pt x="885885" y="493491"/>
                  </a:lnTo>
                  <a:lnTo>
                    <a:pt x="888491" y="445008"/>
                  </a:lnTo>
                  <a:lnTo>
                    <a:pt x="885885" y="396524"/>
                  </a:lnTo>
                  <a:lnTo>
                    <a:pt x="878246" y="349551"/>
                  </a:lnTo>
                  <a:lnTo>
                    <a:pt x="865845" y="304361"/>
                  </a:lnTo>
                  <a:lnTo>
                    <a:pt x="848953" y="261225"/>
                  </a:lnTo>
                  <a:lnTo>
                    <a:pt x="827842" y="220415"/>
                  </a:lnTo>
                  <a:lnTo>
                    <a:pt x="802782" y="182203"/>
                  </a:lnTo>
                  <a:lnTo>
                    <a:pt x="774044" y="146860"/>
                  </a:lnTo>
                  <a:lnTo>
                    <a:pt x="741899" y="114658"/>
                  </a:lnTo>
                  <a:lnTo>
                    <a:pt x="706617" y="85868"/>
                  </a:lnTo>
                  <a:lnTo>
                    <a:pt x="668471" y="60762"/>
                  </a:lnTo>
                  <a:lnTo>
                    <a:pt x="627731" y="39612"/>
                  </a:lnTo>
                  <a:lnTo>
                    <a:pt x="584667" y="22689"/>
                  </a:lnTo>
                  <a:lnTo>
                    <a:pt x="539551" y="10265"/>
                  </a:lnTo>
                  <a:lnTo>
                    <a:pt x="492653" y="2611"/>
                  </a:lnTo>
                  <a:lnTo>
                    <a:pt x="444246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641604"/>
              <a:ext cx="889000" cy="890269"/>
            </a:xfrm>
            <a:custGeom>
              <a:avLst/>
              <a:gdLst/>
              <a:ahLst/>
              <a:cxnLst/>
              <a:rect l="l" t="t" r="r" b="b"/>
              <a:pathLst>
                <a:path w="889000" h="890269">
                  <a:moveTo>
                    <a:pt x="0" y="445008"/>
                  </a:moveTo>
                  <a:lnTo>
                    <a:pt x="2606" y="396524"/>
                  </a:lnTo>
                  <a:lnTo>
                    <a:pt x="10246" y="349551"/>
                  </a:lnTo>
                  <a:lnTo>
                    <a:pt x="22647" y="304361"/>
                  </a:lnTo>
                  <a:lnTo>
                    <a:pt x="39540" y="261225"/>
                  </a:lnTo>
                  <a:lnTo>
                    <a:pt x="60652" y="220415"/>
                  </a:lnTo>
                  <a:lnTo>
                    <a:pt x="85713" y="182203"/>
                  </a:lnTo>
                  <a:lnTo>
                    <a:pt x="114452" y="146860"/>
                  </a:lnTo>
                  <a:lnTo>
                    <a:pt x="146598" y="114658"/>
                  </a:lnTo>
                  <a:lnTo>
                    <a:pt x="181879" y="85868"/>
                  </a:lnTo>
                  <a:lnTo>
                    <a:pt x="220026" y="60762"/>
                  </a:lnTo>
                  <a:lnTo>
                    <a:pt x="260766" y="39612"/>
                  </a:lnTo>
                  <a:lnTo>
                    <a:pt x="303829" y="22689"/>
                  </a:lnTo>
                  <a:lnTo>
                    <a:pt x="348944" y="10265"/>
                  </a:lnTo>
                  <a:lnTo>
                    <a:pt x="395840" y="2611"/>
                  </a:lnTo>
                  <a:lnTo>
                    <a:pt x="444246" y="0"/>
                  </a:lnTo>
                  <a:lnTo>
                    <a:pt x="492653" y="2611"/>
                  </a:lnTo>
                  <a:lnTo>
                    <a:pt x="539551" y="10265"/>
                  </a:lnTo>
                  <a:lnTo>
                    <a:pt x="584667" y="22689"/>
                  </a:lnTo>
                  <a:lnTo>
                    <a:pt x="627731" y="39612"/>
                  </a:lnTo>
                  <a:lnTo>
                    <a:pt x="668471" y="60762"/>
                  </a:lnTo>
                  <a:lnTo>
                    <a:pt x="706617" y="85868"/>
                  </a:lnTo>
                  <a:lnTo>
                    <a:pt x="741899" y="114658"/>
                  </a:lnTo>
                  <a:lnTo>
                    <a:pt x="774044" y="146860"/>
                  </a:lnTo>
                  <a:lnTo>
                    <a:pt x="802782" y="182203"/>
                  </a:lnTo>
                  <a:lnTo>
                    <a:pt x="827842" y="220415"/>
                  </a:lnTo>
                  <a:lnTo>
                    <a:pt x="848953" y="261225"/>
                  </a:lnTo>
                  <a:lnTo>
                    <a:pt x="865845" y="304361"/>
                  </a:lnTo>
                  <a:lnTo>
                    <a:pt x="878246" y="349551"/>
                  </a:lnTo>
                  <a:lnTo>
                    <a:pt x="885885" y="396524"/>
                  </a:lnTo>
                  <a:lnTo>
                    <a:pt x="888491" y="445008"/>
                  </a:lnTo>
                  <a:lnTo>
                    <a:pt x="885885" y="493491"/>
                  </a:lnTo>
                  <a:lnTo>
                    <a:pt x="878246" y="540464"/>
                  </a:lnTo>
                  <a:lnTo>
                    <a:pt x="865845" y="585654"/>
                  </a:lnTo>
                  <a:lnTo>
                    <a:pt x="848953" y="628790"/>
                  </a:lnTo>
                  <a:lnTo>
                    <a:pt x="827842" y="669600"/>
                  </a:lnTo>
                  <a:lnTo>
                    <a:pt x="802782" y="707812"/>
                  </a:lnTo>
                  <a:lnTo>
                    <a:pt x="774044" y="743155"/>
                  </a:lnTo>
                  <a:lnTo>
                    <a:pt x="741899" y="775357"/>
                  </a:lnTo>
                  <a:lnTo>
                    <a:pt x="706617" y="804147"/>
                  </a:lnTo>
                  <a:lnTo>
                    <a:pt x="668471" y="829253"/>
                  </a:lnTo>
                  <a:lnTo>
                    <a:pt x="627731" y="850403"/>
                  </a:lnTo>
                  <a:lnTo>
                    <a:pt x="584667" y="867326"/>
                  </a:lnTo>
                  <a:lnTo>
                    <a:pt x="539551" y="879750"/>
                  </a:lnTo>
                  <a:lnTo>
                    <a:pt x="492653" y="887404"/>
                  </a:lnTo>
                  <a:lnTo>
                    <a:pt x="444246" y="890016"/>
                  </a:lnTo>
                  <a:lnTo>
                    <a:pt x="395840" y="887404"/>
                  </a:lnTo>
                  <a:lnTo>
                    <a:pt x="348944" y="879750"/>
                  </a:lnTo>
                  <a:lnTo>
                    <a:pt x="303829" y="867326"/>
                  </a:lnTo>
                  <a:lnTo>
                    <a:pt x="260766" y="850403"/>
                  </a:lnTo>
                  <a:lnTo>
                    <a:pt x="220026" y="829253"/>
                  </a:lnTo>
                  <a:lnTo>
                    <a:pt x="181879" y="804147"/>
                  </a:lnTo>
                  <a:lnTo>
                    <a:pt x="146598" y="775357"/>
                  </a:lnTo>
                  <a:lnTo>
                    <a:pt x="114452" y="743155"/>
                  </a:lnTo>
                  <a:lnTo>
                    <a:pt x="85713" y="707812"/>
                  </a:lnTo>
                  <a:lnTo>
                    <a:pt x="60652" y="669600"/>
                  </a:lnTo>
                  <a:lnTo>
                    <a:pt x="39540" y="628790"/>
                  </a:lnTo>
                  <a:lnTo>
                    <a:pt x="22647" y="585654"/>
                  </a:lnTo>
                  <a:lnTo>
                    <a:pt x="10246" y="540464"/>
                  </a:lnTo>
                  <a:lnTo>
                    <a:pt x="2606" y="493491"/>
                  </a:lnTo>
                  <a:lnTo>
                    <a:pt x="0" y="445008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" y="6216395"/>
              <a:ext cx="865632" cy="4983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220" y="0"/>
              <a:ext cx="11193779" cy="6857997"/>
            </a:xfrm>
            <a:prstGeom prst="rect">
              <a:avLst/>
            </a:prstGeom>
          </p:spPr>
        </p:pic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0CB8BF2D-7DF6-C0B0-7AEF-A73E6AC42BAF}"/>
              </a:ext>
            </a:extLst>
          </p:cNvPr>
          <p:cNvSpPr/>
          <p:nvPr/>
        </p:nvSpPr>
        <p:spPr>
          <a:xfrm>
            <a:off x="-9627" y="0"/>
            <a:ext cx="1082247" cy="6858000"/>
          </a:xfrm>
          <a:custGeom>
            <a:avLst/>
            <a:gdLst/>
            <a:ahLst/>
            <a:cxnLst/>
            <a:rect l="l" t="t" r="r" b="b"/>
            <a:pathLst>
              <a:path w="1014730" h="6407150">
                <a:moveTo>
                  <a:pt x="1014285" y="0"/>
                </a:moveTo>
                <a:lnTo>
                  <a:pt x="1014285" y="0"/>
                </a:lnTo>
                <a:lnTo>
                  <a:pt x="0" y="0"/>
                </a:lnTo>
                <a:lnTo>
                  <a:pt x="0" y="6350"/>
                </a:lnTo>
                <a:lnTo>
                  <a:pt x="0" y="6380797"/>
                </a:lnTo>
                <a:lnTo>
                  <a:pt x="0" y="6387084"/>
                </a:lnTo>
                <a:lnTo>
                  <a:pt x="0" y="6393497"/>
                </a:lnTo>
                <a:lnTo>
                  <a:pt x="12192" y="6393497"/>
                </a:lnTo>
                <a:lnTo>
                  <a:pt x="12192" y="6394450"/>
                </a:lnTo>
                <a:lnTo>
                  <a:pt x="11645" y="6394450"/>
                </a:lnTo>
                <a:lnTo>
                  <a:pt x="5295" y="6394450"/>
                </a:lnTo>
                <a:lnTo>
                  <a:pt x="5295" y="6400800"/>
                </a:lnTo>
                <a:lnTo>
                  <a:pt x="5295" y="6407150"/>
                </a:lnTo>
                <a:lnTo>
                  <a:pt x="1014285" y="6407150"/>
                </a:lnTo>
                <a:lnTo>
                  <a:pt x="1014285" y="6400800"/>
                </a:lnTo>
                <a:lnTo>
                  <a:pt x="1014285" y="6394463"/>
                </a:lnTo>
                <a:lnTo>
                  <a:pt x="1007935" y="6394450"/>
                </a:lnTo>
                <a:lnTo>
                  <a:pt x="1007364" y="6395021"/>
                </a:lnTo>
                <a:lnTo>
                  <a:pt x="1007364" y="6394450"/>
                </a:lnTo>
                <a:lnTo>
                  <a:pt x="1007935" y="6394450"/>
                </a:lnTo>
                <a:lnTo>
                  <a:pt x="1014285" y="6394450"/>
                </a:lnTo>
                <a:lnTo>
                  <a:pt x="10142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F489360F-6DFB-50DD-3E53-5E6A2799CB4A}"/>
              </a:ext>
            </a:extLst>
          </p:cNvPr>
          <p:cNvPicPr/>
          <p:nvPr/>
        </p:nvPicPr>
        <p:blipFill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97560" y="600807"/>
            <a:ext cx="1178011" cy="1168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FBB36E-96D7-453E-AD40-4875093C2A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5" y="596142"/>
            <a:ext cx="1204859" cy="12048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-6350"/>
            <a:ext cx="12198350" cy="6870700"/>
            <a:chOff x="-6350" y="-6350"/>
            <a:chExt cx="12198350" cy="6870700"/>
          </a:xfrm>
        </p:grpSpPr>
        <p:sp>
          <p:nvSpPr>
            <p:cNvPr id="3" name="object 3"/>
            <p:cNvSpPr/>
            <p:nvPr/>
          </p:nvSpPr>
          <p:spPr>
            <a:xfrm>
              <a:off x="609600" y="641604"/>
              <a:ext cx="889000" cy="890269"/>
            </a:xfrm>
            <a:custGeom>
              <a:avLst/>
              <a:gdLst/>
              <a:ahLst/>
              <a:cxnLst/>
              <a:rect l="l" t="t" r="r" b="b"/>
              <a:pathLst>
                <a:path w="889000" h="890269">
                  <a:moveTo>
                    <a:pt x="444246" y="0"/>
                  </a:moveTo>
                  <a:lnTo>
                    <a:pt x="395840" y="2611"/>
                  </a:lnTo>
                  <a:lnTo>
                    <a:pt x="348944" y="10265"/>
                  </a:lnTo>
                  <a:lnTo>
                    <a:pt x="303829" y="22689"/>
                  </a:lnTo>
                  <a:lnTo>
                    <a:pt x="260766" y="39612"/>
                  </a:lnTo>
                  <a:lnTo>
                    <a:pt x="220026" y="60762"/>
                  </a:lnTo>
                  <a:lnTo>
                    <a:pt x="181879" y="85868"/>
                  </a:lnTo>
                  <a:lnTo>
                    <a:pt x="146598" y="114658"/>
                  </a:lnTo>
                  <a:lnTo>
                    <a:pt x="114452" y="146860"/>
                  </a:lnTo>
                  <a:lnTo>
                    <a:pt x="85713" y="182203"/>
                  </a:lnTo>
                  <a:lnTo>
                    <a:pt x="60652" y="220415"/>
                  </a:lnTo>
                  <a:lnTo>
                    <a:pt x="39540" y="261225"/>
                  </a:lnTo>
                  <a:lnTo>
                    <a:pt x="22647" y="304361"/>
                  </a:lnTo>
                  <a:lnTo>
                    <a:pt x="10246" y="349551"/>
                  </a:lnTo>
                  <a:lnTo>
                    <a:pt x="2606" y="396524"/>
                  </a:lnTo>
                  <a:lnTo>
                    <a:pt x="0" y="445008"/>
                  </a:lnTo>
                  <a:lnTo>
                    <a:pt x="2606" y="493491"/>
                  </a:lnTo>
                  <a:lnTo>
                    <a:pt x="10246" y="540464"/>
                  </a:lnTo>
                  <a:lnTo>
                    <a:pt x="22647" y="585654"/>
                  </a:lnTo>
                  <a:lnTo>
                    <a:pt x="39540" y="628790"/>
                  </a:lnTo>
                  <a:lnTo>
                    <a:pt x="60652" y="669600"/>
                  </a:lnTo>
                  <a:lnTo>
                    <a:pt x="85713" y="707812"/>
                  </a:lnTo>
                  <a:lnTo>
                    <a:pt x="114452" y="743155"/>
                  </a:lnTo>
                  <a:lnTo>
                    <a:pt x="146598" y="775357"/>
                  </a:lnTo>
                  <a:lnTo>
                    <a:pt x="181879" y="804147"/>
                  </a:lnTo>
                  <a:lnTo>
                    <a:pt x="220026" y="829253"/>
                  </a:lnTo>
                  <a:lnTo>
                    <a:pt x="260766" y="850403"/>
                  </a:lnTo>
                  <a:lnTo>
                    <a:pt x="303829" y="867326"/>
                  </a:lnTo>
                  <a:lnTo>
                    <a:pt x="348944" y="879750"/>
                  </a:lnTo>
                  <a:lnTo>
                    <a:pt x="395840" y="887404"/>
                  </a:lnTo>
                  <a:lnTo>
                    <a:pt x="444246" y="890016"/>
                  </a:lnTo>
                  <a:lnTo>
                    <a:pt x="492653" y="887404"/>
                  </a:lnTo>
                  <a:lnTo>
                    <a:pt x="539551" y="879750"/>
                  </a:lnTo>
                  <a:lnTo>
                    <a:pt x="584667" y="867326"/>
                  </a:lnTo>
                  <a:lnTo>
                    <a:pt x="627731" y="850403"/>
                  </a:lnTo>
                  <a:lnTo>
                    <a:pt x="668471" y="829253"/>
                  </a:lnTo>
                  <a:lnTo>
                    <a:pt x="706617" y="804147"/>
                  </a:lnTo>
                  <a:lnTo>
                    <a:pt x="741899" y="775357"/>
                  </a:lnTo>
                  <a:lnTo>
                    <a:pt x="774044" y="743155"/>
                  </a:lnTo>
                  <a:lnTo>
                    <a:pt x="802782" y="707812"/>
                  </a:lnTo>
                  <a:lnTo>
                    <a:pt x="827842" y="669600"/>
                  </a:lnTo>
                  <a:lnTo>
                    <a:pt x="848953" y="628790"/>
                  </a:lnTo>
                  <a:lnTo>
                    <a:pt x="865845" y="585654"/>
                  </a:lnTo>
                  <a:lnTo>
                    <a:pt x="878246" y="540464"/>
                  </a:lnTo>
                  <a:lnTo>
                    <a:pt x="885885" y="493491"/>
                  </a:lnTo>
                  <a:lnTo>
                    <a:pt x="888491" y="445008"/>
                  </a:lnTo>
                  <a:lnTo>
                    <a:pt x="885885" y="396524"/>
                  </a:lnTo>
                  <a:lnTo>
                    <a:pt x="878246" y="349551"/>
                  </a:lnTo>
                  <a:lnTo>
                    <a:pt x="865845" y="304361"/>
                  </a:lnTo>
                  <a:lnTo>
                    <a:pt x="848953" y="261225"/>
                  </a:lnTo>
                  <a:lnTo>
                    <a:pt x="827842" y="220415"/>
                  </a:lnTo>
                  <a:lnTo>
                    <a:pt x="802782" y="182203"/>
                  </a:lnTo>
                  <a:lnTo>
                    <a:pt x="774044" y="146860"/>
                  </a:lnTo>
                  <a:lnTo>
                    <a:pt x="741899" y="114658"/>
                  </a:lnTo>
                  <a:lnTo>
                    <a:pt x="706617" y="85868"/>
                  </a:lnTo>
                  <a:lnTo>
                    <a:pt x="668471" y="60762"/>
                  </a:lnTo>
                  <a:lnTo>
                    <a:pt x="627731" y="39612"/>
                  </a:lnTo>
                  <a:lnTo>
                    <a:pt x="584667" y="22689"/>
                  </a:lnTo>
                  <a:lnTo>
                    <a:pt x="539551" y="10265"/>
                  </a:lnTo>
                  <a:lnTo>
                    <a:pt x="492653" y="2611"/>
                  </a:lnTo>
                  <a:lnTo>
                    <a:pt x="444246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641604"/>
              <a:ext cx="889000" cy="890269"/>
            </a:xfrm>
            <a:custGeom>
              <a:avLst/>
              <a:gdLst/>
              <a:ahLst/>
              <a:cxnLst/>
              <a:rect l="l" t="t" r="r" b="b"/>
              <a:pathLst>
                <a:path w="889000" h="890269">
                  <a:moveTo>
                    <a:pt x="0" y="445008"/>
                  </a:moveTo>
                  <a:lnTo>
                    <a:pt x="2606" y="396524"/>
                  </a:lnTo>
                  <a:lnTo>
                    <a:pt x="10246" y="349551"/>
                  </a:lnTo>
                  <a:lnTo>
                    <a:pt x="22647" y="304361"/>
                  </a:lnTo>
                  <a:lnTo>
                    <a:pt x="39540" y="261225"/>
                  </a:lnTo>
                  <a:lnTo>
                    <a:pt x="60652" y="220415"/>
                  </a:lnTo>
                  <a:lnTo>
                    <a:pt x="85713" y="182203"/>
                  </a:lnTo>
                  <a:lnTo>
                    <a:pt x="114452" y="146860"/>
                  </a:lnTo>
                  <a:lnTo>
                    <a:pt x="146598" y="114658"/>
                  </a:lnTo>
                  <a:lnTo>
                    <a:pt x="181879" y="85868"/>
                  </a:lnTo>
                  <a:lnTo>
                    <a:pt x="220026" y="60762"/>
                  </a:lnTo>
                  <a:lnTo>
                    <a:pt x="260766" y="39612"/>
                  </a:lnTo>
                  <a:lnTo>
                    <a:pt x="303829" y="22689"/>
                  </a:lnTo>
                  <a:lnTo>
                    <a:pt x="348944" y="10265"/>
                  </a:lnTo>
                  <a:lnTo>
                    <a:pt x="395840" y="2611"/>
                  </a:lnTo>
                  <a:lnTo>
                    <a:pt x="444246" y="0"/>
                  </a:lnTo>
                  <a:lnTo>
                    <a:pt x="492653" y="2611"/>
                  </a:lnTo>
                  <a:lnTo>
                    <a:pt x="539551" y="10265"/>
                  </a:lnTo>
                  <a:lnTo>
                    <a:pt x="584667" y="22689"/>
                  </a:lnTo>
                  <a:lnTo>
                    <a:pt x="627731" y="39612"/>
                  </a:lnTo>
                  <a:lnTo>
                    <a:pt x="668471" y="60762"/>
                  </a:lnTo>
                  <a:lnTo>
                    <a:pt x="706617" y="85868"/>
                  </a:lnTo>
                  <a:lnTo>
                    <a:pt x="741899" y="114658"/>
                  </a:lnTo>
                  <a:lnTo>
                    <a:pt x="774044" y="146860"/>
                  </a:lnTo>
                  <a:lnTo>
                    <a:pt x="802782" y="182203"/>
                  </a:lnTo>
                  <a:lnTo>
                    <a:pt x="827842" y="220415"/>
                  </a:lnTo>
                  <a:lnTo>
                    <a:pt x="848953" y="261225"/>
                  </a:lnTo>
                  <a:lnTo>
                    <a:pt x="865845" y="304361"/>
                  </a:lnTo>
                  <a:lnTo>
                    <a:pt x="878246" y="349551"/>
                  </a:lnTo>
                  <a:lnTo>
                    <a:pt x="885885" y="396524"/>
                  </a:lnTo>
                  <a:lnTo>
                    <a:pt x="888491" y="445008"/>
                  </a:lnTo>
                  <a:lnTo>
                    <a:pt x="885885" y="493491"/>
                  </a:lnTo>
                  <a:lnTo>
                    <a:pt x="878246" y="540464"/>
                  </a:lnTo>
                  <a:lnTo>
                    <a:pt x="865845" y="585654"/>
                  </a:lnTo>
                  <a:lnTo>
                    <a:pt x="848953" y="628790"/>
                  </a:lnTo>
                  <a:lnTo>
                    <a:pt x="827842" y="669600"/>
                  </a:lnTo>
                  <a:lnTo>
                    <a:pt x="802782" y="707812"/>
                  </a:lnTo>
                  <a:lnTo>
                    <a:pt x="774044" y="743155"/>
                  </a:lnTo>
                  <a:lnTo>
                    <a:pt x="741899" y="775357"/>
                  </a:lnTo>
                  <a:lnTo>
                    <a:pt x="706617" y="804147"/>
                  </a:lnTo>
                  <a:lnTo>
                    <a:pt x="668471" y="829253"/>
                  </a:lnTo>
                  <a:lnTo>
                    <a:pt x="627731" y="850403"/>
                  </a:lnTo>
                  <a:lnTo>
                    <a:pt x="584667" y="867326"/>
                  </a:lnTo>
                  <a:lnTo>
                    <a:pt x="539551" y="879750"/>
                  </a:lnTo>
                  <a:lnTo>
                    <a:pt x="492653" y="887404"/>
                  </a:lnTo>
                  <a:lnTo>
                    <a:pt x="444246" y="890016"/>
                  </a:lnTo>
                  <a:lnTo>
                    <a:pt x="395840" y="887404"/>
                  </a:lnTo>
                  <a:lnTo>
                    <a:pt x="348944" y="879750"/>
                  </a:lnTo>
                  <a:lnTo>
                    <a:pt x="303829" y="867326"/>
                  </a:lnTo>
                  <a:lnTo>
                    <a:pt x="260766" y="850403"/>
                  </a:lnTo>
                  <a:lnTo>
                    <a:pt x="220026" y="829253"/>
                  </a:lnTo>
                  <a:lnTo>
                    <a:pt x="181879" y="804147"/>
                  </a:lnTo>
                  <a:lnTo>
                    <a:pt x="146598" y="775357"/>
                  </a:lnTo>
                  <a:lnTo>
                    <a:pt x="114452" y="743155"/>
                  </a:lnTo>
                  <a:lnTo>
                    <a:pt x="85713" y="707812"/>
                  </a:lnTo>
                  <a:lnTo>
                    <a:pt x="60652" y="669600"/>
                  </a:lnTo>
                  <a:lnTo>
                    <a:pt x="39540" y="628790"/>
                  </a:lnTo>
                  <a:lnTo>
                    <a:pt x="22647" y="585654"/>
                  </a:lnTo>
                  <a:lnTo>
                    <a:pt x="10246" y="540464"/>
                  </a:lnTo>
                  <a:lnTo>
                    <a:pt x="2606" y="493491"/>
                  </a:lnTo>
                  <a:lnTo>
                    <a:pt x="0" y="445008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" y="6216396"/>
              <a:ext cx="865632" cy="4983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219" y="0"/>
              <a:ext cx="11193779" cy="6857998"/>
            </a:xfrm>
            <a:prstGeom prst="rect">
              <a:avLst/>
            </a:prstGeom>
          </p:spPr>
        </p:pic>
      </p:grpSp>
      <p:sp>
        <p:nvSpPr>
          <p:cNvPr id="12" name="object 3">
            <a:extLst>
              <a:ext uri="{FF2B5EF4-FFF2-40B4-BE49-F238E27FC236}">
                <a16:creationId xmlns:a16="http://schemas.microsoft.com/office/drawing/2014/main" id="{758BDB3C-F4A4-FFE1-1081-4E4436A018B4}"/>
              </a:ext>
            </a:extLst>
          </p:cNvPr>
          <p:cNvSpPr/>
          <p:nvPr/>
        </p:nvSpPr>
        <p:spPr>
          <a:xfrm>
            <a:off x="-9627" y="0"/>
            <a:ext cx="1082247" cy="6858000"/>
          </a:xfrm>
          <a:custGeom>
            <a:avLst/>
            <a:gdLst/>
            <a:ahLst/>
            <a:cxnLst/>
            <a:rect l="l" t="t" r="r" b="b"/>
            <a:pathLst>
              <a:path w="1014730" h="6407150">
                <a:moveTo>
                  <a:pt x="1014285" y="0"/>
                </a:moveTo>
                <a:lnTo>
                  <a:pt x="1014285" y="0"/>
                </a:lnTo>
                <a:lnTo>
                  <a:pt x="0" y="0"/>
                </a:lnTo>
                <a:lnTo>
                  <a:pt x="0" y="6350"/>
                </a:lnTo>
                <a:lnTo>
                  <a:pt x="0" y="6380797"/>
                </a:lnTo>
                <a:lnTo>
                  <a:pt x="0" y="6387084"/>
                </a:lnTo>
                <a:lnTo>
                  <a:pt x="0" y="6393497"/>
                </a:lnTo>
                <a:lnTo>
                  <a:pt x="12192" y="6393497"/>
                </a:lnTo>
                <a:lnTo>
                  <a:pt x="12192" y="6394450"/>
                </a:lnTo>
                <a:lnTo>
                  <a:pt x="11645" y="6394450"/>
                </a:lnTo>
                <a:lnTo>
                  <a:pt x="5295" y="6394450"/>
                </a:lnTo>
                <a:lnTo>
                  <a:pt x="5295" y="6400800"/>
                </a:lnTo>
                <a:lnTo>
                  <a:pt x="5295" y="6407150"/>
                </a:lnTo>
                <a:lnTo>
                  <a:pt x="1014285" y="6407150"/>
                </a:lnTo>
                <a:lnTo>
                  <a:pt x="1014285" y="6400800"/>
                </a:lnTo>
                <a:lnTo>
                  <a:pt x="1014285" y="6394463"/>
                </a:lnTo>
                <a:lnTo>
                  <a:pt x="1007935" y="6394450"/>
                </a:lnTo>
                <a:lnTo>
                  <a:pt x="1007364" y="6395021"/>
                </a:lnTo>
                <a:lnTo>
                  <a:pt x="1007364" y="6394450"/>
                </a:lnTo>
                <a:lnTo>
                  <a:pt x="1007935" y="6394450"/>
                </a:lnTo>
                <a:lnTo>
                  <a:pt x="1014285" y="6394450"/>
                </a:lnTo>
                <a:lnTo>
                  <a:pt x="10142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3" name="object 4">
            <a:extLst>
              <a:ext uri="{FF2B5EF4-FFF2-40B4-BE49-F238E27FC236}">
                <a16:creationId xmlns:a16="http://schemas.microsoft.com/office/drawing/2014/main" id="{5C976E17-2D3D-1ACD-7213-9EAC5A191915}"/>
              </a:ext>
            </a:extLst>
          </p:cNvPr>
          <p:cNvPicPr/>
          <p:nvPr/>
        </p:nvPicPr>
        <p:blipFill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45160" y="448407"/>
            <a:ext cx="1178011" cy="1168206"/>
          </a:xfrm>
          <a:prstGeom prst="rect">
            <a:avLst/>
          </a:prstGeom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D02D32E3-6ED3-5D1A-B357-AB8D98ED2870}"/>
              </a:ext>
            </a:extLst>
          </p:cNvPr>
          <p:cNvSpPr txBox="1"/>
          <p:nvPr/>
        </p:nvSpPr>
        <p:spPr>
          <a:xfrm>
            <a:off x="293954" y="648970"/>
            <a:ext cx="309880" cy="58521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6.1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Interfacing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pandas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CA37E0-BA1C-4D22-9D07-C087059ACD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35" y="430080"/>
            <a:ext cx="1204859" cy="12048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-6350"/>
            <a:ext cx="12198350" cy="6870700"/>
            <a:chOff x="-6350" y="-6350"/>
            <a:chExt cx="12198350" cy="6870700"/>
          </a:xfrm>
        </p:grpSpPr>
        <p:sp>
          <p:nvSpPr>
            <p:cNvPr id="3" name="object 3"/>
            <p:cNvSpPr/>
            <p:nvPr/>
          </p:nvSpPr>
          <p:spPr>
            <a:xfrm>
              <a:off x="609600" y="641604"/>
              <a:ext cx="889000" cy="890269"/>
            </a:xfrm>
            <a:custGeom>
              <a:avLst/>
              <a:gdLst/>
              <a:ahLst/>
              <a:cxnLst/>
              <a:rect l="l" t="t" r="r" b="b"/>
              <a:pathLst>
                <a:path w="889000" h="890269">
                  <a:moveTo>
                    <a:pt x="444246" y="0"/>
                  </a:moveTo>
                  <a:lnTo>
                    <a:pt x="395840" y="2611"/>
                  </a:lnTo>
                  <a:lnTo>
                    <a:pt x="348944" y="10265"/>
                  </a:lnTo>
                  <a:lnTo>
                    <a:pt x="303829" y="22689"/>
                  </a:lnTo>
                  <a:lnTo>
                    <a:pt x="260766" y="39612"/>
                  </a:lnTo>
                  <a:lnTo>
                    <a:pt x="220026" y="60762"/>
                  </a:lnTo>
                  <a:lnTo>
                    <a:pt x="181879" y="85868"/>
                  </a:lnTo>
                  <a:lnTo>
                    <a:pt x="146598" y="114658"/>
                  </a:lnTo>
                  <a:lnTo>
                    <a:pt x="114452" y="146860"/>
                  </a:lnTo>
                  <a:lnTo>
                    <a:pt x="85713" y="182203"/>
                  </a:lnTo>
                  <a:lnTo>
                    <a:pt x="60652" y="220415"/>
                  </a:lnTo>
                  <a:lnTo>
                    <a:pt x="39540" y="261225"/>
                  </a:lnTo>
                  <a:lnTo>
                    <a:pt x="22647" y="304361"/>
                  </a:lnTo>
                  <a:lnTo>
                    <a:pt x="10246" y="349551"/>
                  </a:lnTo>
                  <a:lnTo>
                    <a:pt x="2606" y="396524"/>
                  </a:lnTo>
                  <a:lnTo>
                    <a:pt x="0" y="445008"/>
                  </a:lnTo>
                  <a:lnTo>
                    <a:pt x="2606" y="493491"/>
                  </a:lnTo>
                  <a:lnTo>
                    <a:pt x="10246" y="540464"/>
                  </a:lnTo>
                  <a:lnTo>
                    <a:pt x="22647" y="585654"/>
                  </a:lnTo>
                  <a:lnTo>
                    <a:pt x="39540" y="628790"/>
                  </a:lnTo>
                  <a:lnTo>
                    <a:pt x="60652" y="669600"/>
                  </a:lnTo>
                  <a:lnTo>
                    <a:pt x="85713" y="707812"/>
                  </a:lnTo>
                  <a:lnTo>
                    <a:pt x="114452" y="743155"/>
                  </a:lnTo>
                  <a:lnTo>
                    <a:pt x="146598" y="775357"/>
                  </a:lnTo>
                  <a:lnTo>
                    <a:pt x="181879" y="804147"/>
                  </a:lnTo>
                  <a:lnTo>
                    <a:pt x="220026" y="829253"/>
                  </a:lnTo>
                  <a:lnTo>
                    <a:pt x="260766" y="850403"/>
                  </a:lnTo>
                  <a:lnTo>
                    <a:pt x="303829" y="867326"/>
                  </a:lnTo>
                  <a:lnTo>
                    <a:pt x="348944" y="879750"/>
                  </a:lnTo>
                  <a:lnTo>
                    <a:pt x="395840" y="887404"/>
                  </a:lnTo>
                  <a:lnTo>
                    <a:pt x="444246" y="890016"/>
                  </a:lnTo>
                  <a:lnTo>
                    <a:pt x="492653" y="887404"/>
                  </a:lnTo>
                  <a:lnTo>
                    <a:pt x="539551" y="879750"/>
                  </a:lnTo>
                  <a:lnTo>
                    <a:pt x="584667" y="867326"/>
                  </a:lnTo>
                  <a:lnTo>
                    <a:pt x="627731" y="850403"/>
                  </a:lnTo>
                  <a:lnTo>
                    <a:pt x="668471" y="829253"/>
                  </a:lnTo>
                  <a:lnTo>
                    <a:pt x="706617" y="804147"/>
                  </a:lnTo>
                  <a:lnTo>
                    <a:pt x="741899" y="775357"/>
                  </a:lnTo>
                  <a:lnTo>
                    <a:pt x="774044" y="743155"/>
                  </a:lnTo>
                  <a:lnTo>
                    <a:pt x="802782" y="707812"/>
                  </a:lnTo>
                  <a:lnTo>
                    <a:pt x="827842" y="669600"/>
                  </a:lnTo>
                  <a:lnTo>
                    <a:pt x="848953" y="628790"/>
                  </a:lnTo>
                  <a:lnTo>
                    <a:pt x="865845" y="585654"/>
                  </a:lnTo>
                  <a:lnTo>
                    <a:pt x="878246" y="540464"/>
                  </a:lnTo>
                  <a:lnTo>
                    <a:pt x="885885" y="493491"/>
                  </a:lnTo>
                  <a:lnTo>
                    <a:pt x="888491" y="445008"/>
                  </a:lnTo>
                  <a:lnTo>
                    <a:pt x="885885" y="396524"/>
                  </a:lnTo>
                  <a:lnTo>
                    <a:pt x="878246" y="349551"/>
                  </a:lnTo>
                  <a:lnTo>
                    <a:pt x="865845" y="304361"/>
                  </a:lnTo>
                  <a:lnTo>
                    <a:pt x="848953" y="261225"/>
                  </a:lnTo>
                  <a:lnTo>
                    <a:pt x="827842" y="220415"/>
                  </a:lnTo>
                  <a:lnTo>
                    <a:pt x="802782" y="182203"/>
                  </a:lnTo>
                  <a:lnTo>
                    <a:pt x="774044" y="146860"/>
                  </a:lnTo>
                  <a:lnTo>
                    <a:pt x="741899" y="114658"/>
                  </a:lnTo>
                  <a:lnTo>
                    <a:pt x="706617" y="85868"/>
                  </a:lnTo>
                  <a:lnTo>
                    <a:pt x="668471" y="60762"/>
                  </a:lnTo>
                  <a:lnTo>
                    <a:pt x="627731" y="39612"/>
                  </a:lnTo>
                  <a:lnTo>
                    <a:pt x="584667" y="22689"/>
                  </a:lnTo>
                  <a:lnTo>
                    <a:pt x="539551" y="10265"/>
                  </a:lnTo>
                  <a:lnTo>
                    <a:pt x="492653" y="2611"/>
                  </a:lnTo>
                  <a:lnTo>
                    <a:pt x="444246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641604"/>
              <a:ext cx="889000" cy="890269"/>
            </a:xfrm>
            <a:custGeom>
              <a:avLst/>
              <a:gdLst/>
              <a:ahLst/>
              <a:cxnLst/>
              <a:rect l="l" t="t" r="r" b="b"/>
              <a:pathLst>
                <a:path w="889000" h="890269">
                  <a:moveTo>
                    <a:pt x="0" y="445008"/>
                  </a:moveTo>
                  <a:lnTo>
                    <a:pt x="2606" y="396524"/>
                  </a:lnTo>
                  <a:lnTo>
                    <a:pt x="10246" y="349551"/>
                  </a:lnTo>
                  <a:lnTo>
                    <a:pt x="22647" y="304361"/>
                  </a:lnTo>
                  <a:lnTo>
                    <a:pt x="39540" y="261225"/>
                  </a:lnTo>
                  <a:lnTo>
                    <a:pt x="60652" y="220415"/>
                  </a:lnTo>
                  <a:lnTo>
                    <a:pt x="85713" y="182203"/>
                  </a:lnTo>
                  <a:lnTo>
                    <a:pt x="114452" y="146860"/>
                  </a:lnTo>
                  <a:lnTo>
                    <a:pt x="146598" y="114658"/>
                  </a:lnTo>
                  <a:lnTo>
                    <a:pt x="181879" y="85868"/>
                  </a:lnTo>
                  <a:lnTo>
                    <a:pt x="220026" y="60762"/>
                  </a:lnTo>
                  <a:lnTo>
                    <a:pt x="260766" y="39612"/>
                  </a:lnTo>
                  <a:lnTo>
                    <a:pt x="303829" y="22689"/>
                  </a:lnTo>
                  <a:lnTo>
                    <a:pt x="348944" y="10265"/>
                  </a:lnTo>
                  <a:lnTo>
                    <a:pt x="395840" y="2611"/>
                  </a:lnTo>
                  <a:lnTo>
                    <a:pt x="444246" y="0"/>
                  </a:lnTo>
                  <a:lnTo>
                    <a:pt x="492653" y="2611"/>
                  </a:lnTo>
                  <a:lnTo>
                    <a:pt x="539551" y="10265"/>
                  </a:lnTo>
                  <a:lnTo>
                    <a:pt x="584667" y="22689"/>
                  </a:lnTo>
                  <a:lnTo>
                    <a:pt x="627731" y="39612"/>
                  </a:lnTo>
                  <a:lnTo>
                    <a:pt x="668471" y="60762"/>
                  </a:lnTo>
                  <a:lnTo>
                    <a:pt x="706617" y="85868"/>
                  </a:lnTo>
                  <a:lnTo>
                    <a:pt x="741899" y="114658"/>
                  </a:lnTo>
                  <a:lnTo>
                    <a:pt x="774044" y="146860"/>
                  </a:lnTo>
                  <a:lnTo>
                    <a:pt x="802782" y="182203"/>
                  </a:lnTo>
                  <a:lnTo>
                    <a:pt x="827842" y="220415"/>
                  </a:lnTo>
                  <a:lnTo>
                    <a:pt x="848953" y="261225"/>
                  </a:lnTo>
                  <a:lnTo>
                    <a:pt x="865845" y="304361"/>
                  </a:lnTo>
                  <a:lnTo>
                    <a:pt x="878246" y="349551"/>
                  </a:lnTo>
                  <a:lnTo>
                    <a:pt x="885885" y="396524"/>
                  </a:lnTo>
                  <a:lnTo>
                    <a:pt x="888491" y="445008"/>
                  </a:lnTo>
                  <a:lnTo>
                    <a:pt x="885885" y="493491"/>
                  </a:lnTo>
                  <a:lnTo>
                    <a:pt x="878246" y="540464"/>
                  </a:lnTo>
                  <a:lnTo>
                    <a:pt x="865845" y="585654"/>
                  </a:lnTo>
                  <a:lnTo>
                    <a:pt x="848953" y="628790"/>
                  </a:lnTo>
                  <a:lnTo>
                    <a:pt x="827842" y="669600"/>
                  </a:lnTo>
                  <a:lnTo>
                    <a:pt x="802782" y="707812"/>
                  </a:lnTo>
                  <a:lnTo>
                    <a:pt x="774044" y="743155"/>
                  </a:lnTo>
                  <a:lnTo>
                    <a:pt x="741899" y="775357"/>
                  </a:lnTo>
                  <a:lnTo>
                    <a:pt x="706617" y="804147"/>
                  </a:lnTo>
                  <a:lnTo>
                    <a:pt x="668471" y="829253"/>
                  </a:lnTo>
                  <a:lnTo>
                    <a:pt x="627731" y="850403"/>
                  </a:lnTo>
                  <a:lnTo>
                    <a:pt x="584667" y="867326"/>
                  </a:lnTo>
                  <a:lnTo>
                    <a:pt x="539551" y="879750"/>
                  </a:lnTo>
                  <a:lnTo>
                    <a:pt x="492653" y="887404"/>
                  </a:lnTo>
                  <a:lnTo>
                    <a:pt x="444246" y="890016"/>
                  </a:lnTo>
                  <a:lnTo>
                    <a:pt x="395840" y="887404"/>
                  </a:lnTo>
                  <a:lnTo>
                    <a:pt x="348944" y="879750"/>
                  </a:lnTo>
                  <a:lnTo>
                    <a:pt x="303829" y="867326"/>
                  </a:lnTo>
                  <a:lnTo>
                    <a:pt x="260766" y="850403"/>
                  </a:lnTo>
                  <a:lnTo>
                    <a:pt x="220026" y="829253"/>
                  </a:lnTo>
                  <a:lnTo>
                    <a:pt x="181879" y="804147"/>
                  </a:lnTo>
                  <a:lnTo>
                    <a:pt x="146598" y="775357"/>
                  </a:lnTo>
                  <a:lnTo>
                    <a:pt x="114452" y="743155"/>
                  </a:lnTo>
                  <a:lnTo>
                    <a:pt x="85713" y="707812"/>
                  </a:lnTo>
                  <a:lnTo>
                    <a:pt x="60652" y="669600"/>
                  </a:lnTo>
                  <a:lnTo>
                    <a:pt x="39540" y="628790"/>
                  </a:lnTo>
                  <a:lnTo>
                    <a:pt x="22647" y="585654"/>
                  </a:lnTo>
                  <a:lnTo>
                    <a:pt x="10246" y="540464"/>
                  </a:lnTo>
                  <a:lnTo>
                    <a:pt x="2606" y="493491"/>
                  </a:lnTo>
                  <a:lnTo>
                    <a:pt x="0" y="445008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" y="6216396"/>
              <a:ext cx="865632" cy="4983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3519" y="1362455"/>
              <a:ext cx="10698479" cy="549554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927945" y="521509"/>
            <a:ext cx="6621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69900" algn="l"/>
              </a:tabLst>
            </a:pPr>
            <a:r>
              <a:rPr sz="3600" b="1" spc="-40" dirty="0">
                <a:solidFill>
                  <a:srgbClr val="FF0000"/>
                </a:solidFill>
                <a:latin typeface="Calibri Light"/>
                <a:cs typeface="Calibri Light"/>
              </a:rPr>
              <a:t>Progress</a:t>
            </a:r>
            <a:r>
              <a:rPr sz="3600" b="1" spc="-13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 Light"/>
                <a:cs typeface="Calibri Light"/>
              </a:rPr>
              <a:t>of</a:t>
            </a:r>
            <a:r>
              <a:rPr sz="3600" b="1" spc="-9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 Light"/>
                <a:cs typeface="Calibri Light"/>
              </a:rPr>
              <a:t>a</a:t>
            </a:r>
            <a:r>
              <a:rPr sz="3600" b="1" spc="-8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600" b="1" spc="-20" dirty="0">
                <a:solidFill>
                  <a:srgbClr val="FF0000"/>
                </a:solidFill>
                <a:latin typeface="Calibri Light"/>
                <a:cs typeface="Calibri Light"/>
              </a:rPr>
              <a:t>data</a:t>
            </a:r>
            <a:r>
              <a:rPr sz="3600" b="1" spc="-13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600" b="1" spc="-10" dirty="0">
                <a:solidFill>
                  <a:srgbClr val="FF0000"/>
                </a:solidFill>
                <a:latin typeface="Calibri Light"/>
                <a:cs typeface="Calibri Light"/>
              </a:rPr>
              <a:t>science</a:t>
            </a:r>
            <a:r>
              <a:rPr sz="3600" b="1" spc="-11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600" b="1" spc="-25" dirty="0">
                <a:solidFill>
                  <a:srgbClr val="FF0000"/>
                </a:solidFill>
                <a:latin typeface="Calibri Light"/>
                <a:cs typeface="Calibri Light"/>
              </a:rPr>
              <a:t>project:</a:t>
            </a:r>
            <a:endParaRPr sz="3600" b="1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6D97F5AC-5D7D-194B-26B4-FC01FCA7415C}"/>
              </a:ext>
            </a:extLst>
          </p:cNvPr>
          <p:cNvSpPr/>
          <p:nvPr/>
        </p:nvSpPr>
        <p:spPr>
          <a:xfrm>
            <a:off x="-9627" y="0"/>
            <a:ext cx="1082247" cy="6858000"/>
          </a:xfrm>
          <a:custGeom>
            <a:avLst/>
            <a:gdLst/>
            <a:ahLst/>
            <a:cxnLst/>
            <a:rect l="l" t="t" r="r" b="b"/>
            <a:pathLst>
              <a:path w="1014730" h="6407150">
                <a:moveTo>
                  <a:pt x="1014285" y="0"/>
                </a:moveTo>
                <a:lnTo>
                  <a:pt x="1014285" y="0"/>
                </a:lnTo>
                <a:lnTo>
                  <a:pt x="0" y="0"/>
                </a:lnTo>
                <a:lnTo>
                  <a:pt x="0" y="6350"/>
                </a:lnTo>
                <a:lnTo>
                  <a:pt x="0" y="6380797"/>
                </a:lnTo>
                <a:lnTo>
                  <a:pt x="0" y="6387084"/>
                </a:lnTo>
                <a:lnTo>
                  <a:pt x="0" y="6393497"/>
                </a:lnTo>
                <a:lnTo>
                  <a:pt x="12192" y="6393497"/>
                </a:lnTo>
                <a:lnTo>
                  <a:pt x="12192" y="6394450"/>
                </a:lnTo>
                <a:lnTo>
                  <a:pt x="11645" y="6394450"/>
                </a:lnTo>
                <a:lnTo>
                  <a:pt x="5295" y="6394450"/>
                </a:lnTo>
                <a:lnTo>
                  <a:pt x="5295" y="6400800"/>
                </a:lnTo>
                <a:lnTo>
                  <a:pt x="5295" y="6407150"/>
                </a:lnTo>
                <a:lnTo>
                  <a:pt x="1014285" y="6407150"/>
                </a:lnTo>
                <a:lnTo>
                  <a:pt x="1014285" y="6400800"/>
                </a:lnTo>
                <a:lnTo>
                  <a:pt x="1014285" y="6394463"/>
                </a:lnTo>
                <a:lnTo>
                  <a:pt x="1007935" y="6394450"/>
                </a:lnTo>
                <a:lnTo>
                  <a:pt x="1007364" y="6395021"/>
                </a:lnTo>
                <a:lnTo>
                  <a:pt x="1007364" y="6394450"/>
                </a:lnTo>
                <a:lnTo>
                  <a:pt x="1007935" y="6394450"/>
                </a:lnTo>
                <a:lnTo>
                  <a:pt x="1014285" y="6394450"/>
                </a:lnTo>
                <a:lnTo>
                  <a:pt x="10142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F011A34F-FFA9-712B-FB2B-2A7F9EAB2451}"/>
              </a:ext>
            </a:extLst>
          </p:cNvPr>
          <p:cNvPicPr/>
          <p:nvPr/>
        </p:nvPicPr>
        <p:blipFill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45160" y="448407"/>
            <a:ext cx="1178011" cy="116820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3954" y="648970"/>
            <a:ext cx="309880" cy="58521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6.1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Interfacing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pandas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CD85A0-8EF5-41A4-9A1C-8C28724F2D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35" y="430080"/>
            <a:ext cx="1204859" cy="12048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931" y="1"/>
            <a:ext cx="12126469" cy="6857999"/>
            <a:chOff x="65531" y="0"/>
            <a:chExt cx="12126469" cy="6857999"/>
          </a:xfrm>
        </p:grpSpPr>
        <p:sp>
          <p:nvSpPr>
            <p:cNvPr id="4" name="object 4"/>
            <p:cNvSpPr/>
            <p:nvPr/>
          </p:nvSpPr>
          <p:spPr>
            <a:xfrm>
              <a:off x="609600" y="641604"/>
              <a:ext cx="889000" cy="890269"/>
            </a:xfrm>
            <a:custGeom>
              <a:avLst/>
              <a:gdLst/>
              <a:ahLst/>
              <a:cxnLst/>
              <a:rect l="l" t="t" r="r" b="b"/>
              <a:pathLst>
                <a:path w="889000" h="890269">
                  <a:moveTo>
                    <a:pt x="0" y="445008"/>
                  </a:moveTo>
                  <a:lnTo>
                    <a:pt x="2606" y="396524"/>
                  </a:lnTo>
                  <a:lnTo>
                    <a:pt x="10246" y="349551"/>
                  </a:lnTo>
                  <a:lnTo>
                    <a:pt x="22647" y="304361"/>
                  </a:lnTo>
                  <a:lnTo>
                    <a:pt x="39540" y="261225"/>
                  </a:lnTo>
                  <a:lnTo>
                    <a:pt x="60652" y="220415"/>
                  </a:lnTo>
                  <a:lnTo>
                    <a:pt x="85713" y="182203"/>
                  </a:lnTo>
                  <a:lnTo>
                    <a:pt x="114452" y="146860"/>
                  </a:lnTo>
                  <a:lnTo>
                    <a:pt x="146598" y="114658"/>
                  </a:lnTo>
                  <a:lnTo>
                    <a:pt x="181879" y="85868"/>
                  </a:lnTo>
                  <a:lnTo>
                    <a:pt x="220026" y="60762"/>
                  </a:lnTo>
                  <a:lnTo>
                    <a:pt x="260766" y="39612"/>
                  </a:lnTo>
                  <a:lnTo>
                    <a:pt x="303829" y="22689"/>
                  </a:lnTo>
                  <a:lnTo>
                    <a:pt x="348944" y="10265"/>
                  </a:lnTo>
                  <a:lnTo>
                    <a:pt x="395840" y="2611"/>
                  </a:lnTo>
                  <a:lnTo>
                    <a:pt x="444246" y="0"/>
                  </a:lnTo>
                  <a:lnTo>
                    <a:pt x="492653" y="2611"/>
                  </a:lnTo>
                  <a:lnTo>
                    <a:pt x="539551" y="10265"/>
                  </a:lnTo>
                  <a:lnTo>
                    <a:pt x="584667" y="22689"/>
                  </a:lnTo>
                  <a:lnTo>
                    <a:pt x="627731" y="39612"/>
                  </a:lnTo>
                  <a:lnTo>
                    <a:pt x="668471" y="60762"/>
                  </a:lnTo>
                  <a:lnTo>
                    <a:pt x="706617" y="85868"/>
                  </a:lnTo>
                  <a:lnTo>
                    <a:pt x="741899" y="114658"/>
                  </a:lnTo>
                  <a:lnTo>
                    <a:pt x="774044" y="146860"/>
                  </a:lnTo>
                  <a:lnTo>
                    <a:pt x="802782" y="182203"/>
                  </a:lnTo>
                  <a:lnTo>
                    <a:pt x="827842" y="220415"/>
                  </a:lnTo>
                  <a:lnTo>
                    <a:pt x="848953" y="261225"/>
                  </a:lnTo>
                  <a:lnTo>
                    <a:pt x="865845" y="304361"/>
                  </a:lnTo>
                  <a:lnTo>
                    <a:pt x="878246" y="349551"/>
                  </a:lnTo>
                  <a:lnTo>
                    <a:pt x="885885" y="396524"/>
                  </a:lnTo>
                  <a:lnTo>
                    <a:pt x="888491" y="445008"/>
                  </a:lnTo>
                  <a:lnTo>
                    <a:pt x="885885" y="493491"/>
                  </a:lnTo>
                  <a:lnTo>
                    <a:pt x="878246" y="540464"/>
                  </a:lnTo>
                  <a:lnTo>
                    <a:pt x="865845" y="585654"/>
                  </a:lnTo>
                  <a:lnTo>
                    <a:pt x="848953" y="628790"/>
                  </a:lnTo>
                  <a:lnTo>
                    <a:pt x="827842" y="669600"/>
                  </a:lnTo>
                  <a:lnTo>
                    <a:pt x="802782" y="707812"/>
                  </a:lnTo>
                  <a:lnTo>
                    <a:pt x="774044" y="743155"/>
                  </a:lnTo>
                  <a:lnTo>
                    <a:pt x="741899" y="775357"/>
                  </a:lnTo>
                  <a:lnTo>
                    <a:pt x="706617" y="804147"/>
                  </a:lnTo>
                  <a:lnTo>
                    <a:pt x="668471" y="829253"/>
                  </a:lnTo>
                  <a:lnTo>
                    <a:pt x="627731" y="850403"/>
                  </a:lnTo>
                  <a:lnTo>
                    <a:pt x="584667" y="867326"/>
                  </a:lnTo>
                  <a:lnTo>
                    <a:pt x="539551" y="879750"/>
                  </a:lnTo>
                  <a:lnTo>
                    <a:pt x="492653" y="887404"/>
                  </a:lnTo>
                  <a:lnTo>
                    <a:pt x="444246" y="890016"/>
                  </a:lnTo>
                  <a:lnTo>
                    <a:pt x="395840" y="887404"/>
                  </a:lnTo>
                  <a:lnTo>
                    <a:pt x="348944" y="879750"/>
                  </a:lnTo>
                  <a:lnTo>
                    <a:pt x="303829" y="867326"/>
                  </a:lnTo>
                  <a:lnTo>
                    <a:pt x="260766" y="850403"/>
                  </a:lnTo>
                  <a:lnTo>
                    <a:pt x="220026" y="829253"/>
                  </a:lnTo>
                  <a:lnTo>
                    <a:pt x="181879" y="804147"/>
                  </a:lnTo>
                  <a:lnTo>
                    <a:pt x="146598" y="775357"/>
                  </a:lnTo>
                  <a:lnTo>
                    <a:pt x="114452" y="743155"/>
                  </a:lnTo>
                  <a:lnTo>
                    <a:pt x="85713" y="707812"/>
                  </a:lnTo>
                  <a:lnTo>
                    <a:pt x="60652" y="669600"/>
                  </a:lnTo>
                  <a:lnTo>
                    <a:pt x="39540" y="628790"/>
                  </a:lnTo>
                  <a:lnTo>
                    <a:pt x="22647" y="585654"/>
                  </a:lnTo>
                  <a:lnTo>
                    <a:pt x="10246" y="540464"/>
                  </a:lnTo>
                  <a:lnTo>
                    <a:pt x="2606" y="493491"/>
                  </a:lnTo>
                  <a:lnTo>
                    <a:pt x="0" y="445008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" y="6216396"/>
              <a:ext cx="865632" cy="4983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7365" y="0"/>
              <a:ext cx="11184635" cy="68579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5002" y="366438"/>
            <a:ext cx="309880" cy="58521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6.1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Interfacing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pandas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F0900690-E646-41B1-657E-074BA23F3C52}"/>
              </a:ext>
            </a:extLst>
          </p:cNvPr>
          <p:cNvSpPr/>
          <p:nvPr/>
        </p:nvSpPr>
        <p:spPr>
          <a:xfrm>
            <a:off x="-9627" y="0"/>
            <a:ext cx="1082247" cy="6858000"/>
          </a:xfrm>
          <a:custGeom>
            <a:avLst/>
            <a:gdLst/>
            <a:ahLst/>
            <a:cxnLst/>
            <a:rect l="l" t="t" r="r" b="b"/>
            <a:pathLst>
              <a:path w="1014730" h="6407150">
                <a:moveTo>
                  <a:pt x="1014285" y="0"/>
                </a:moveTo>
                <a:lnTo>
                  <a:pt x="1014285" y="0"/>
                </a:lnTo>
                <a:lnTo>
                  <a:pt x="0" y="0"/>
                </a:lnTo>
                <a:lnTo>
                  <a:pt x="0" y="6350"/>
                </a:lnTo>
                <a:lnTo>
                  <a:pt x="0" y="6380797"/>
                </a:lnTo>
                <a:lnTo>
                  <a:pt x="0" y="6387084"/>
                </a:lnTo>
                <a:lnTo>
                  <a:pt x="0" y="6393497"/>
                </a:lnTo>
                <a:lnTo>
                  <a:pt x="12192" y="6393497"/>
                </a:lnTo>
                <a:lnTo>
                  <a:pt x="12192" y="6394450"/>
                </a:lnTo>
                <a:lnTo>
                  <a:pt x="11645" y="6394450"/>
                </a:lnTo>
                <a:lnTo>
                  <a:pt x="5295" y="6394450"/>
                </a:lnTo>
                <a:lnTo>
                  <a:pt x="5295" y="6400800"/>
                </a:lnTo>
                <a:lnTo>
                  <a:pt x="5295" y="6407150"/>
                </a:lnTo>
                <a:lnTo>
                  <a:pt x="1014285" y="6407150"/>
                </a:lnTo>
                <a:lnTo>
                  <a:pt x="1014285" y="6400800"/>
                </a:lnTo>
                <a:lnTo>
                  <a:pt x="1014285" y="6394463"/>
                </a:lnTo>
                <a:lnTo>
                  <a:pt x="1007935" y="6394450"/>
                </a:lnTo>
                <a:lnTo>
                  <a:pt x="1007364" y="6395021"/>
                </a:lnTo>
                <a:lnTo>
                  <a:pt x="1007364" y="6394450"/>
                </a:lnTo>
                <a:lnTo>
                  <a:pt x="1007935" y="6394450"/>
                </a:lnTo>
                <a:lnTo>
                  <a:pt x="1014285" y="6394450"/>
                </a:lnTo>
                <a:lnTo>
                  <a:pt x="10142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D5EB9933-399C-A2EB-5630-3A832614B70F}"/>
              </a:ext>
            </a:extLst>
          </p:cNvPr>
          <p:cNvSpPr txBox="1"/>
          <p:nvPr/>
        </p:nvSpPr>
        <p:spPr>
          <a:xfrm>
            <a:off x="365560" y="639402"/>
            <a:ext cx="309880" cy="58521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6.1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Interfacing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pandas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0" y="2554948"/>
            <a:ext cx="10895462" cy="423933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5002" y="366438"/>
            <a:ext cx="309880" cy="58521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6.1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Interfacing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pandas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1147" y="16764"/>
            <a:ext cx="4530851" cy="301904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72894" y="115316"/>
            <a:ext cx="5427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0000"/>
                </a:solidFill>
                <a:latin typeface="Calibri Light"/>
                <a:cs typeface="Calibri Light"/>
              </a:rPr>
              <a:t>Why</a:t>
            </a:r>
            <a:r>
              <a:rPr sz="2800" spc="-9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800" spc="-40" dirty="0">
                <a:solidFill>
                  <a:srgbClr val="FF0000"/>
                </a:solidFill>
                <a:latin typeface="Calibri Light"/>
                <a:cs typeface="Calibri Light"/>
              </a:rPr>
              <a:t>Feature</a:t>
            </a:r>
            <a:r>
              <a:rPr sz="2800" spc="-1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 Light"/>
                <a:cs typeface="Calibri Light"/>
              </a:rPr>
              <a:t>Engineering</a:t>
            </a:r>
            <a:r>
              <a:rPr sz="2800" spc="-9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 Light"/>
                <a:cs typeface="Calibri Light"/>
              </a:rPr>
              <a:t>is</a:t>
            </a:r>
            <a:r>
              <a:rPr sz="2800" spc="-7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 Light"/>
                <a:cs typeface="Calibri Light"/>
              </a:rPr>
              <a:t>important:</a:t>
            </a:r>
            <a:endParaRPr sz="2800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3448" y="638996"/>
            <a:ext cx="6717151" cy="17447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ts val="2280"/>
              </a:lnSpc>
              <a:spcBef>
                <a:spcPts val="10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2000" b="0" spc="-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000" b="0" spc="-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initially</a:t>
            </a:r>
            <a:r>
              <a:rPr sz="2000" b="0" spc="-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2000" b="0" spc="-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b="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raw</a:t>
            </a:r>
            <a:r>
              <a:rPr sz="2000" b="0" spc="-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20" dirty="0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r>
              <a:rPr sz="2000" b="0" spc="-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000" b="0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sz="2000" b="0"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ready</a:t>
            </a:r>
            <a:r>
              <a:rPr sz="2000" b="0" spc="-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2000" b="0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analyzing</a:t>
            </a:r>
            <a:r>
              <a:rPr sz="2000" b="0" spc="-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5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>
              <a:lnSpc>
                <a:spcPts val="2280"/>
              </a:lnSpc>
            </a:pP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modeling</a:t>
            </a:r>
            <a:r>
              <a:rPr sz="2000" b="0" spc="-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purposes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535940" indent="-457200">
              <a:lnSpc>
                <a:spcPts val="2160"/>
              </a:lnSpc>
              <a:spcBef>
                <a:spcPts val="123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000" b="0" spc="-25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sz="2000" b="0" spc="-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engineering</a:t>
            </a:r>
            <a:r>
              <a:rPr sz="2000" b="0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000" b="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000" b="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sz="2000" b="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000" b="0"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sz="2000" b="0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domain knowledge</a:t>
            </a:r>
            <a:r>
              <a:rPr sz="2000" b="0" spc="-9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000" b="0"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000" b="0" spc="-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2000" b="0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000" b="0" spc="-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20" dirty="0"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sz="2000" b="0" spc="-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(hopefully)</a:t>
            </a:r>
            <a:r>
              <a:rPr sz="2000" b="0" spc="-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93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000" b="0" spc="-20" dirty="0">
                <a:latin typeface="Calibri" panose="020F0502020204030204" pitchFamily="34" charset="0"/>
                <a:cs typeface="Calibri" panose="020F0502020204030204" pitchFamily="34" charset="0"/>
              </a:rPr>
              <a:t>Account</a:t>
            </a:r>
            <a:r>
              <a:rPr sz="2000" b="0" spc="-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2000" b="0"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80%</a:t>
            </a:r>
            <a:r>
              <a:rPr sz="2000" b="0" spc="-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sz="2000" b="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90%</a:t>
            </a:r>
            <a:r>
              <a:rPr sz="2000" b="0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000" b="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b="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2000" b="0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sz="2000" b="0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0095" y="2546730"/>
            <a:ext cx="3556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5" dirty="0">
                <a:latin typeface="Wingdings"/>
                <a:cs typeface="Wingdings"/>
              </a:rPr>
              <a:t></a:t>
            </a:r>
            <a:endParaRPr sz="100" dirty="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7295" y="2546730"/>
            <a:ext cx="203835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b="1" dirty="0">
                <a:latin typeface="Calibri"/>
                <a:cs typeface="Calibri"/>
              </a:rPr>
              <a:t>The</a:t>
            </a:r>
            <a:r>
              <a:rPr sz="100" b="1" spc="25" dirty="0">
                <a:latin typeface="Calibri"/>
                <a:cs typeface="Calibri"/>
              </a:rPr>
              <a:t> </a:t>
            </a:r>
            <a:r>
              <a:rPr sz="100" b="1" spc="-10" dirty="0">
                <a:latin typeface="Calibri"/>
                <a:cs typeface="Calibri"/>
              </a:rPr>
              <a:t>data</a:t>
            </a:r>
            <a:r>
              <a:rPr sz="100" b="1" spc="10" dirty="0">
                <a:latin typeface="Calibri"/>
                <a:cs typeface="Calibri"/>
              </a:rPr>
              <a:t> </a:t>
            </a:r>
            <a:r>
              <a:rPr sz="100" b="1" dirty="0">
                <a:latin typeface="Calibri"/>
                <a:cs typeface="Calibri"/>
              </a:rPr>
              <a:t>is</a:t>
            </a:r>
            <a:r>
              <a:rPr sz="100" b="1" spc="25" dirty="0">
                <a:latin typeface="Calibri"/>
                <a:cs typeface="Calibri"/>
              </a:rPr>
              <a:t> </a:t>
            </a:r>
            <a:r>
              <a:rPr sz="100" b="1" spc="-10" dirty="0">
                <a:latin typeface="Calibri"/>
                <a:cs typeface="Calibri"/>
              </a:rPr>
              <a:t>initially</a:t>
            </a:r>
            <a:r>
              <a:rPr sz="100" b="1" spc="25" dirty="0">
                <a:latin typeface="Calibri"/>
                <a:cs typeface="Calibri"/>
              </a:rPr>
              <a:t> </a:t>
            </a:r>
            <a:r>
              <a:rPr sz="100" b="1" spc="-10" dirty="0">
                <a:latin typeface="Calibri"/>
                <a:cs typeface="Calibri"/>
              </a:rPr>
              <a:t>in</a:t>
            </a:r>
            <a:r>
              <a:rPr sz="100" b="1" spc="5" dirty="0">
                <a:latin typeface="Calibri"/>
                <a:cs typeface="Calibri"/>
              </a:rPr>
              <a:t> </a:t>
            </a:r>
            <a:r>
              <a:rPr sz="100" b="1" dirty="0">
                <a:latin typeface="Calibri"/>
                <a:cs typeface="Calibri"/>
              </a:rPr>
              <a:t>a</a:t>
            </a:r>
            <a:r>
              <a:rPr sz="100" b="1" spc="10" dirty="0">
                <a:latin typeface="Calibri"/>
                <a:cs typeface="Calibri"/>
              </a:rPr>
              <a:t> </a:t>
            </a:r>
            <a:r>
              <a:rPr sz="100" b="1" dirty="0">
                <a:latin typeface="Calibri"/>
                <a:cs typeface="Calibri"/>
              </a:rPr>
              <a:t>raw</a:t>
            </a:r>
            <a:r>
              <a:rPr sz="100" b="1" spc="30" dirty="0">
                <a:latin typeface="Calibri"/>
                <a:cs typeface="Calibri"/>
              </a:rPr>
              <a:t> </a:t>
            </a:r>
            <a:r>
              <a:rPr sz="100" b="1" spc="-20" dirty="0">
                <a:latin typeface="Calibri"/>
                <a:cs typeface="Calibri"/>
              </a:rPr>
              <a:t>form:</a:t>
            </a:r>
            <a:endParaRPr sz="100" dirty="0">
              <a:latin typeface="Calibri"/>
              <a:cs typeface="Calibri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7A30470D-89F5-4CC8-716D-89F2128A9FB5}"/>
              </a:ext>
            </a:extLst>
          </p:cNvPr>
          <p:cNvSpPr/>
          <p:nvPr/>
        </p:nvSpPr>
        <p:spPr>
          <a:xfrm>
            <a:off x="-9627" y="0"/>
            <a:ext cx="1082247" cy="6858000"/>
          </a:xfrm>
          <a:custGeom>
            <a:avLst/>
            <a:gdLst/>
            <a:ahLst/>
            <a:cxnLst/>
            <a:rect l="l" t="t" r="r" b="b"/>
            <a:pathLst>
              <a:path w="1014730" h="6407150">
                <a:moveTo>
                  <a:pt x="1014285" y="0"/>
                </a:moveTo>
                <a:lnTo>
                  <a:pt x="1014285" y="0"/>
                </a:lnTo>
                <a:lnTo>
                  <a:pt x="0" y="0"/>
                </a:lnTo>
                <a:lnTo>
                  <a:pt x="0" y="6350"/>
                </a:lnTo>
                <a:lnTo>
                  <a:pt x="0" y="6380797"/>
                </a:lnTo>
                <a:lnTo>
                  <a:pt x="0" y="6387084"/>
                </a:lnTo>
                <a:lnTo>
                  <a:pt x="0" y="6393497"/>
                </a:lnTo>
                <a:lnTo>
                  <a:pt x="12192" y="6393497"/>
                </a:lnTo>
                <a:lnTo>
                  <a:pt x="12192" y="6394450"/>
                </a:lnTo>
                <a:lnTo>
                  <a:pt x="11645" y="6394450"/>
                </a:lnTo>
                <a:lnTo>
                  <a:pt x="5295" y="6394450"/>
                </a:lnTo>
                <a:lnTo>
                  <a:pt x="5295" y="6400800"/>
                </a:lnTo>
                <a:lnTo>
                  <a:pt x="5295" y="6407150"/>
                </a:lnTo>
                <a:lnTo>
                  <a:pt x="1014285" y="6407150"/>
                </a:lnTo>
                <a:lnTo>
                  <a:pt x="1014285" y="6400800"/>
                </a:lnTo>
                <a:lnTo>
                  <a:pt x="1014285" y="6394463"/>
                </a:lnTo>
                <a:lnTo>
                  <a:pt x="1007935" y="6394450"/>
                </a:lnTo>
                <a:lnTo>
                  <a:pt x="1007364" y="6395021"/>
                </a:lnTo>
                <a:lnTo>
                  <a:pt x="1007364" y="6394450"/>
                </a:lnTo>
                <a:lnTo>
                  <a:pt x="1007935" y="6394450"/>
                </a:lnTo>
                <a:lnTo>
                  <a:pt x="1014285" y="6394450"/>
                </a:lnTo>
                <a:lnTo>
                  <a:pt x="10142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5" name="object 4">
            <a:extLst>
              <a:ext uri="{FF2B5EF4-FFF2-40B4-BE49-F238E27FC236}">
                <a16:creationId xmlns:a16="http://schemas.microsoft.com/office/drawing/2014/main" id="{36819407-938B-4B83-CBE1-4833C9605329}"/>
              </a:ext>
            </a:extLst>
          </p:cNvPr>
          <p:cNvPicPr/>
          <p:nvPr/>
        </p:nvPicPr>
        <p:blipFill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45160" y="448407"/>
            <a:ext cx="1178011" cy="1168206"/>
          </a:xfrm>
          <a:prstGeom prst="rect">
            <a:avLst/>
          </a:prstGeom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3C2AA11A-105D-7A8F-CA50-DA9900E9C873}"/>
              </a:ext>
            </a:extLst>
          </p:cNvPr>
          <p:cNvSpPr txBox="1"/>
          <p:nvPr/>
        </p:nvSpPr>
        <p:spPr>
          <a:xfrm>
            <a:off x="293954" y="648970"/>
            <a:ext cx="309880" cy="58521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6.1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Interfacing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pandas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E1BE44-AC8B-415D-B94D-16A951BFDD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35" y="430080"/>
            <a:ext cx="1204859" cy="12048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002" y="366438"/>
            <a:ext cx="309880" cy="58521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6.1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Interfacing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pandas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5571" y="229855"/>
            <a:ext cx="46755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8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Feature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Engineering?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0095" y="973328"/>
            <a:ext cx="953325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Even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raw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dataset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features.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350" dirty="0">
              <a:latin typeface="Calibri"/>
              <a:cs typeface="Calibri"/>
            </a:endParaRPr>
          </a:p>
          <a:p>
            <a:pPr marL="299085" marR="55689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feature.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features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best </a:t>
            </a:r>
            <a:r>
              <a:rPr sz="2400" dirty="0">
                <a:latin typeface="Calibri"/>
                <a:cs typeface="Calibri"/>
              </a:rPr>
              <a:t>results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algorithm.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2350" dirty="0">
              <a:latin typeface="Calibri"/>
              <a:cs typeface="Calibri"/>
            </a:endParaRPr>
          </a:p>
          <a:p>
            <a:pPr marL="299085" marR="5969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Modifying,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combining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features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adept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training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algorithm.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3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Feature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engineering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appropriate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features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transforming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them.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299085" marR="262255" indent="-287020" algn="just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feature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engineering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prepare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dataset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compatible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improves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performance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machine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models.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B2436A8B-BD7C-3BA5-1755-D354D6A1B03D}"/>
              </a:ext>
            </a:extLst>
          </p:cNvPr>
          <p:cNvSpPr/>
          <p:nvPr/>
        </p:nvSpPr>
        <p:spPr>
          <a:xfrm>
            <a:off x="-9627" y="0"/>
            <a:ext cx="1082247" cy="6858000"/>
          </a:xfrm>
          <a:custGeom>
            <a:avLst/>
            <a:gdLst/>
            <a:ahLst/>
            <a:cxnLst/>
            <a:rect l="l" t="t" r="r" b="b"/>
            <a:pathLst>
              <a:path w="1014730" h="6407150">
                <a:moveTo>
                  <a:pt x="1014285" y="0"/>
                </a:moveTo>
                <a:lnTo>
                  <a:pt x="1014285" y="0"/>
                </a:lnTo>
                <a:lnTo>
                  <a:pt x="0" y="0"/>
                </a:lnTo>
                <a:lnTo>
                  <a:pt x="0" y="6350"/>
                </a:lnTo>
                <a:lnTo>
                  <a:pt x="0" y="6380797"/>
                </a:lnTo>
                <a:lnTo>
                  <a:pt x="0" y="6387084"/>
                </a:lnTo>
                <a:lnTo>
                  <a:pt x="0" y="6393497"/>
                </a:lnTo>
                <a:lnTo>
                  <a:pt x="12192" y="6393497"/>
                </a:lnTo>
                <a:lnTo>
                  <a:pt x="12192" y="6394450"/>
                </a:lnTo>
                <a:lnTo>
                  <a:pt x="11645" y="6394450"/>
                </a:lnTo>
                <a:lnTo>
                  <a:pt x="5295" y="6394450"/>
                </a:lnTo>
                <a:lnTo>
                  <a:pt x="5295" y="6400800"/>
                </a:lnTo>
                <a:lnTo>
                  <a:pt x="5295" y="6407150"/>
                </a:lnTo>
                <a:lnTo>
                  <a:pt x="1014285" y="6407150"/>
                </a:lnTo>
                <a:lnTo>
                  <a:pt x="1014285" y="6400800"/>
                </a:lnTo>
                <a:lnTo>
                  <a:pt x="1014285" y="6394463"/>
                </a:lnTo>
                <a:lnTo>
                  <a:pt x="1007935" y="6394450"/>
                </a:lnTo>
                <a:lnTo>
                  <a:pt x="1007364" y="6395021"/>
                </a:lnTo>
                <a:lnTo>
                  <a:pt x="1007364" y="6394450"/>
                </a:lnTo>
                <a:lnTo>
                  <a:pt x="1007935" y="6394450"/>
                </a:lnTo>
                <a:lnTo>
                  <a:pt x="1014285" y="6394450"/>
                </a:lnTo>
                <a:lnTo>
                  <a:pt x="10142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09E6BF9-9851-82C3-77E7-EACF64020D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3"/>
          <a:stretch/>
        </p:blipFill>
        <p:spPr>
          <a:xfrm>
            <a:off x="966572" y="732461"/>
            <a:ext cx="683262" cy="600098"/>
          </a:xfrm>
          <a:prstGeom prst="rect">
            <a:avLst/>
          </a:prstGeom>
        </p:spPr>
      </p:pic>
      <p:sp>
        <p:nvSpPr>
          <p:cNvPr id="11" name="object 7">
            <a:extLst>
              <a:ext uri="{FF2B5EF4-FFF2-40B4-BE49-F238E27FC236}">
                <a16:creationId xmlns:a16="http://schemas.microsoft.com/office/drawing/2014/main" id="{8F11EB2F-17B1-2421-0074-E09B607214F8}"/>
              </a:ext>
            </a:extLst>
          </p:cNvPr>
          <p:cNvSpPr txBox="1"/>
          <p:nvPr/>
        </p:nvSpPr>
        <p:spPr>
          <a:xfrm>
            <a:off x="293954" y="648970"/>
            <a:ext cx="309880" cy="58521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6.1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Interfacing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pandas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2" name="object 4">
            <a:extLst>
              <a:ext uri="{FF2B5EF4-FFF2-40B4-BE49-F238E27FC236}">
                <a16:creationId xmlns:a16="http://schemas.microsoft.com/office/drawing/2014/main" id="{F0CC5B41-DB7E-90AD-0770-DE50F2A6F6EC}"/>
              </a:ext>
            </a:extLst>
          </p:cNvPr>
          <p:cNvPicPr/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97560" y="600807"/>
            <a:ext cx="1178011" cy="11682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B51DEE-84D1-403E-9978-B4FD9B55B7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98" y="564154"/>
            <a:ext cx="1204859" cy="12048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002" y="366438"/>
            <a:ext cx="309880" cy="58521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6.1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Interfacing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pandas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9693" y="1914299"/>
            <a:ext cx="4619452" cy="35233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1432" y="1914299"/>
            <a:ext cx="4552985" cy="352330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36698" y="870026"/>
            <a:ext cx="82264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FF0000"/>
                </a:solidFill>
                <a:latin typeface="Calibri Light"/>
                <a:cs typeface="Calibri Light"/>
              </a:rPr>
              <a:t>Example</a:t>
            </a:r>
            <a:r>
              <a:rPr sz="3200" spc="-13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 Light"/>
                <a:cs typeface="Calibri Light"/>
              </a:rPr>
              <a:t>for</a:t>
            </a:r>
            <a:r>
              <a:rPr sz="3200" spc="-1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 Light"/>
                <a:cs typeface="Calibri Light"/>
              </a:rPr>
              <a:t>the</a:t>
            </a:r>
            <a:r>
              <a:rPr sz="3200" spc="-11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 Light"/>
                <a:cs typeface="Calibri Light"/>
              </a:rPr>
              <a:t>importance</a:t>
            </a:r>
            <a:r>
              <a:rPr sz="3200" spc="-13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 Light"/>
                <a:cs typeface="Calibri Light"/>
              </a:rPr>
              <a:t>of</a:t>
            </a:r>
            <a:r>
              <a:rPr sz="3200" spc="-1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200" spc="-30" dirty="0">
                <a:solidFill>
                  <a:srgbClr val="FF0000"/>
                </a:solidFill>
                <a:latin typeface="Calibri Light"/>
                <a:cs typeface="Calibri Light"/>
              </a:rPr>
              <a:t>Feature</a:t>
            </a:r>
            <a:r>
              <a:rPr sz="3200" spc="-11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 Light"/>
                <a:cs typeface="Calibri Light"/>
              </a:rPr>
              <a:t>Engineering</a:t>
            </a:r>
            <a:endParaRPr sz="3200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2894" y="5616041"/>
            <a:ext cx="4402455" cy="89447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900" marR="5080" indent="-457200" algn="just">
              <a:lnSpc>
                <a:spcPts val="2160"/>
              </a:lnSpc>
              <a:spcBef>
                <a:spcPts val="37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Original</a:t>
            </a:r>
            <a:r>
              <a:rPr sz="2000" b="0" spc="-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20" dirty="0">
                <a:latin typeface="Calibri" panose="020F0502020204030204" pitchFamily="34" charset="0"/>
                <a:cs typeface="Calibri" panose="020F0502020204030204" pitchFamily="34" charset="0"/>
              </a:rPr>
              <a:t>Data:</a:t>
            </a:r>
            <a:r>
              <a:rPr sz="2000" b="0" spc="-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non-linear</a:t>
            </a:r>
            <a:r>
              <a:rPr sz="2000" b="0" spc="-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boundary</a:t>
            </a:r>
            <a:r>
              <a:rPr sz="2000" b="0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25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sz="2000" b="0" spc="-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20" dirty="0">
                <a:latin typeface="Calibri" panose="020F0502020204030204" pitchFamily="34" charset="0"/>
                <a:cs typeface="Calibri" panose="020F0502020204030204" pitchFamily="34" charset="0"/>
              </a:rPr>
              <a:t>convenient</a:t>
            </a:r>
            <a:r>
              <a:rPr sz="2000" b="0" spc="-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2000" b="0" spc="-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sz="2000" b="0" spc="-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r>
              <a:rPr sz="2000" b="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4192" y="5616041"/>
            <a:ext cx="4329430" cy="89447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900" marR="5080" indent="-457200" algn="just">
              <a:lnSpc>
                <a:spcPts val="2160"/>
              </a:lnSpc>
              <a:spcBef>
                <a:spcPts val="375"/>
              </a:spcBef>
              <a:buFont typeface="Wingdings"/>
              <a:buChar char=""/>
              <a:tabLst>
                <a:tab pos="469900" algn="l"/>
              </a:tabLst>
            </a:pP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Derived</a:t>
            </a:r>
            <a:r>
              <a:rPr sz="2000" b="0" spc="-9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Data:</a:t>
            </a:r>
            <a:r>
              <a:rPr sz="2000" b="0" spc="-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sz="2000" b="0" spc="-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boundary</a:t>
            </a:r>
            <a:r>
              <a:rPr sz="2000" b="0" spc="-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000" b="0" spc="-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20" dirty="0">
                <a:latin typeface="Calibri" panose="020F0502020204030204" pitchFamily="34" charset="0"/>
                <a:cs typeface="Calibri" panose="020F0502020204030204" pitchFamily="34" charset="0"/>
              </a:rPr>
              <a:t>will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sz="2000" b="0" spc="-9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000" b="0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almost</a:t>
            </a:r>
            <a:r>
              <a:rPr sz="2000" b="0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sz="2000" b="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sz="2000" b="0"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0" spc="-10" dirty="0">
                <a:latin typeface="Calibri" panose="020F0502020204030204" pitchFamily="34" charset="0"/>
                <a:cs typeface="Calibri" panose="020F0502020204030204" pitchFamily="34" charset="0"/>
              </a:rPr>
              <a:t>learning algorithms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9921D50-1B0E-B2D3-93F9-1EE7E5F20B7E}"/>
              </a:ext>
            </a:extLst>
          </p:cNvPr>
          <p:cNvSpPr/>
          <p:nvPr/>
        </p:nvSpPr>
        <p:spPr>
          <a:xfrm>
            <a:off x="-9627" y="0"/>
            <a:ext cx="1082247" cy="6858000"/>
          </a:xfrm>
          <a:custGeom>
            <a:avLst/>
            <a:gdLst/>
            <a:ahLst/>
            <a:cxnLst/>
            <a:rect l="l" t="t" r="r" b="b"/>
            <a:pathLst>
              <a:path w="1014730" h="6407150">
                <a:moveTo>
                  <a:pt x="1014285" y="0"/>
                </a:moveTo>
                <a:lnTo>
                  <a:pt x="1014285" y="0"/>
                </a:lnTo>
                <a:lnTo>
                  <a:pt x="0" y="0"/>
                </a:lnTo>
                <a:lnTo>
                  <a:pt x="0" y="6350"/>
                </a:lnTo>
                <a:lnTo>
                  <a:pt x="0" y="6380797"/>
                </a:lnTo>
                <a:lnTo>
                  <a:pt x="0" y="6387084"/>
                </a:lnTo>
                <a:lnTo>
                  <a:pt x="0" y="6393497"/>
                </a:lnTo>
                <a:lnTo>
                  <a:pt x="12192" y="6393497"/>
                </a:lnTo>
                <a:lnTo>
                  <a:pt x="12192" y="6394450"/>
                </a:lnTo>
                <a:lnTo>
                  <a:pt x="11645" y="6394450"/>
                </a:lnTo>
                <a:lnTo>
                  <a:pt x="5295" y="6394450"/>
                </a:lnTo>
                <a:lnTo>
                  <a:pt x="5295" y="6400800"/>
                </a:lnTo>
                <a:lnTo>
                  <a:pt x="5295" y="6407150"/>
                </a:lnTo>
                <a:lnTo>
                  <a:pt x="1014285" y="6407150"/>
                </a:lnTo>
                <a:lnTo>
                  <a:pt x="1014285" y="6400800"/>
                </a:lnTo>
                <a:lnTo>
                  <a:pt x="1014285" y="6394463"/>
                </a:lnTo>
                <a:lnTo>
                  <a:pt x="1007935" y="6394450"/>
                </a:lnTo>
                <a:lnTo>
                  <a:pt x="1007364" y="6395021"/>
                </a:lnTo>
                <a:lnTo>
                  <a:pt x="1007364" y="6394450"/>
                </a:lnTo>
                <a:lnTo>
                  <a:pt x="1007935" y="6394450"/>
                </a:lnTo>
                <a:lnTo>
                  <a:pt x="1014285" y="6394450"/>
                </a:lnTo>
                <a:lnTo>
                  <a:pt x="10142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0AD1D5E7-A751-6D46-7951-2DD6531223EF}"/>
              </a:ext>
            </a:extLst>
          </p:cNvPr>
          <p:cNvSpPr txBox="1"/>
          <p:nvPr/>
        </p:nvSpPr>
        <p:spPr>
          <a:xfrm>
            <a:off x="293954" y="648970"/>
            <a:ext cx="309880" cy="58521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6.1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Interfacing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pandas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4" name="object 4">
            <a:extLst>
              <a:ext uri="{FF2B5EF4-FFF2-40B4-BE49-F238E27FC236}">
                <a16:creationId xmlns:a16="http://schemas.microsoft.com/office/drawing/2014/main" id="{84F37874-5AAD-6251-E617-240265BCB1A7}"/>
              </a:ext>
            </a:extLst>
          </p:cNvPr>
          <p:cNvPicPr/>
          <p:nvPr/>
        </p:nvPicPr>
        <p:blipFill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97560" y="600807"/>
            <a:ext cx="1178011" cy="11682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A77E1E-9338-4D84-97A7-1D5E36CB4F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" y="582480"/>
            <a:ext cx="1204859" cy="12048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" y="6216396"/>
            <a:ext cx="865632" cy="4983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5002" y="366438"/>
            <a:ext cx="309880" cy="58521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6.1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Interfacing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pandas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1763" y="170615"/>
            <a:ext cx="532828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workflow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development: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use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pandas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loading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cleaning.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modeling library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build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model.</a:t>
            </a:r>
            <a:endParaRPr sz="18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point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contact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between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pandas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 libraries: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NumPy </a:t>
            </a:r>
            <a:r>
              <a:rPr sz="1800" spc="-10" dirty="0">
                <a:latin typeface="Calibri"/>
                <a:cs typeface="Calibri"/>
              </a:rPr>
              <a:t>arrays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turn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DataFrame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NumPy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array: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Use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.values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property: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convert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back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DataFrame:</a:t>
            </a:r>
            <a:endParaRPr sz="1800" dirty="0">
              <a:latin typeface="Calibri"/>
              <a:cs typeface="Calibri"/>
            </a:endParaRPr>
          </a:p>
          <a:p>
            <a:pPr marL="756285" marR="32575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pass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two-</a:t>
            </a:r>
            <a:r>
              <a:rPr sz="1800" dirty="0">
                <a:latin typeface="Calibri"/>
                <a:cs typeface="Calibri"/>
              </a:rPr>
              <a:t>dimensional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ndarray with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optional </a:t>
            </a:r>
            <a:r>
              <a:rPr sz="1800" dirty="0">
                <a:latin typeface="Calibri"/>
                <a:cs typeface="Calibri"/>
              </a:rPr>
              <a:t>column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names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1485" y="127942"/>
            <a:ext cx="4629449" cy="64010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0011" y="3395113"/>
            <a:ext cx="5407151" cy="3206854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7287447D-7C25-9FA0-11C4-A48CA55EB25E}"/>
              </a:ext>
            </a:extLst>
          </p:cNvPr>
          <p:cNvSpPr/>
          <p:nvPr/>
        </p:nvSpPr>
        <p:spPr>
          <a:xfrm>
            <a:off x="-9627" y="0"/>
            <a:ext cx="1082247" cy="6858000"/>
          </a:xfrm>
          <a:custGeom>
            <a:avLst/>
            <a:gdLst/>
            <a:ahLst/>
            <a:cxnLst/>
            <a:rect l="l" t="t" r="r" b="b"/>
            <a:pathLst>
              <a:path w="1014730" h="6407150">
                <a:moveTo>
                  <a:pt x="1014285" y="0"/>
                </a:moveTo>
                <a:lnTo>
                  <a:pt x="1014285" y="0"/>
                </a:lnTo>
                <a:lnTo>
                  <a:pt x="0" y="0"/>
                </a:lnTo>
                <a:lnTo>
                  <a:pt x="0" y="6350"/>
                </a:lnTo>
                <a:lnTo>
                  <a:pt x="0" y="6380797"/>
                </a:lnTo>
                <a:lnTo>
                  <a:pt x="0" y="6387084"/>
                </a:lnTo>
                <a:lnTo>
                  <a:pt x="0" y="6393497"/>
                </a:lnTo>
                <a:lnTo>
                  <a:pt x="12192" y="6393497"/>
                </a:lnTo>
                <a:lnTo>
                  <a:pt x="12192" y="6394450"/>
                </a:lnTo>
                <a:lnTo>
                  <a:pt x="11645" y="6394450"/>
                </a:lnTo>
                <a:lnTo>
                  <a:pt x="5295" y="6394450"/>
                </a:lnTo>
                <a:lnTo>
                  <a:pt x="5295" y="6400800"/>
                </a:lnTo>
                <a:lnTo>
                  <a:pt x="5295" y="6407150"/>
                </a:lnTo>
                <a:lnTo>
                  <a:pt x="1014285" y="6407150"/>
                </a:lnTo>
                <a:lnTo>
                  <a:pt x="1014285" y="6400800"/>
                </a:lnTo>
                <a:lnTo>
                  <a:pt x="1014285" y="6394463"/>
                </a:lnTo>
                <a:lnTo>
                  <a:pt x="1007935" y="6394450"/>
                </a:lnTo>
                <a:lnTo>
                  <a:pt x="1007364" y="6395021"/>
                </a:lnTo>
                <a:lnTo>
                  <a:pt x="1007364" y="6394450"/>
                </a:lnTo>
                <a:lnTo>
                  <a:pt x="1007935" y="6394450"/>
                </a:lnTo>
                <a:lnTo>
                  <a:pt x="1014285" y="6394450"/>
                </a:lnTo>
                <a:lnTo>
                  <a:pt x="10142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8AE661D7-40D1-2A30-B5E0-47AA05F13313}"/>
              </a:ext>
            </a:extLst>
          </p:cNvPr>
          <p:cNvSpPr txBox="1"/>
          <p:nvPr/>
        </p:nvSpPr>
        <p:spPr>
          <a:xfrm>
            <a:off x="293954" y="648970"/>
            <a:ext cx="309880" cy="58521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6.1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Interfacing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pandas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3" name="object 4">
            <a:extLst>
              <a:ext uri="{FF2B5EF4-FFF2-40B4-BE49-F238E27FC236}">
                <a16:creationId xmlns:a16="http://schemas.microsoft.com/office/drawing/2014/main" id="{D097CCAD-A3F9-6ACE-B918-3B465F2223AC}"/>
              </a:ext>
            </a:extLst>
          </p:cNvPr>
          <p:cNvPicPr/>
          <p:nvPr/>
        </p:nvPicPr>
        <p:blipFill>
          <a:blip r:embed="rId5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97560" y="600807"/>
            <a:ext cx="1178011" cy="11682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F3A265-EF15-4AAF-AD94-BB12957800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5" y="596142"/>
            <a:ext cx="1204859" cy="12048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869</Words>
  <Application>Microsoft Office PowerPoint</Application>
  <PresentationFormat>Widescreen</PresentationFormat>
  <Paragraphs>124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Feature Engineering is important:</vt:lpstr>
      <vt:lpstr>What is Feature Engineering?</vt:lpstr>
      <vt:lpstr>Example for the importance of Feature Engineering</vt:lpstr>
      <vt:lpstr>PowerPoint Presentation</vt:lpstr>
      <vt:lpstr>PowerPoint Presentation</vt:lpstr>
      <vt:lpstr>Dealing with Categorical data</vt:lpstr>
      <vt:lpstr>PowerPoint Presentation</vt:lpstr>
      <vt:lpstr>Patsy: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Thao Vy</dc:creator>
  <cp:lastModifiedBy>Administrator</cp:lastModifiedBy>
  <cp:revision>2</cp:revision>
  <dcterms:created xsi:type="dcterms:W3CDTF">2022-11-15T09:03:33Z</dcterms:created>
  <dcterms:modified xsi:type="dcterms:W3CDTF">2024-10-22T15:38:38Z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2022-11-15T00:00:00Z</vt:filetime>
  </property>
  <property fmtid="{D5CDD505-2E9C-101B-9397-08002B2CF9AE}" pid="5" name="Producer">
    <vt:lpwstr>Microsoft® PowerPoint® 2016</vt:lpwstr>
  </property>
</Properties>
</file>