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92" r:id="rId2"/>
    <p:sldId id="283" r:id="rId3"/>
    <p:sldId id="291" r:id="rId4"/>
    <p:sldId id="284" r:id="rId5"/>
    <p:sldId id="286" r:id="rId6"/>
    <p:sldId id="285" r:id="rId7"/>
    <p:sldId id="258" r:id="rId8"/>
    <p:sldId id="257" r:id="rId9"/>
    <p:sldId id="256" r:id="rId10"/>
    <p:sldId id="259" r:id="rId11"/>
    <p:sldId id="260" r:id="rId12"/>
    <p:sldId id="262" r:id="rId13"/>
    <p:sldId id="287" r:id="rId14"/>
    <p:sldId id="263" r:id="rId15"/>
    <p:sldId id="264" r:id="rId16"/>
    <p:sldId id="265" r:id="rId17"/>
    <p:sldId id="266" r:id="rId18"/>
    <p:sldId id="288" r:id="rId19"/>
    <p:sldId id="290" r:id="rId20"/>
    <p:sldId id="289" r:id="rId21"/>
    <p:sldId id="29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9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D0C87-964D-4799-A6BE-D17362690E71}" type="doc">
      <dgm:prSet loTypeId="urn:microsoft.com/office/officeart/2005/8/layout/hList6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82CAFBDB-31A2-45D1-87FB-10FBE02AB8F3}">
      <dgm:prSet custT="1"/>
      <dgm:spPr/>
      <dgm:t>
        <a:bodyPr/>
        <a:lstStyle/>
        <a:p>
          <a:pPr algn="ctr" rtl="0"/>
          <a:r>
            <a:rPr lang="en-IN" sz="2800" b="1" i="0" dirty="0">
              <a:solidFill>
                <a:srgbClr val="FFFF00"/>
              </a:solidFill>
            </a:rPr>
            <a:t>Supervised Learning </a:t>
          </a:r>
          <a:endParaRPr lang="en-US" sz="2800" b="1" dirty="0">
            <a:solidFill>
              <a:srgbClr val="FFFF00"/>
            </a:solidFill>
          </a:endParaRPr>
        </a:p>
      </dgm:t>
    </dgm:pt>
    <dgm:pt modelId="{8CA9EBA2-A46A-4D73-8432-81731AC0258B}" type="parTrans" cxnId="{D575D492-2373-44DD-9664-47986053602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872B44C-0D09-4444-B399-13BC693D20EE}" type="sibTrans" cxnId="{D575D492-2373-44DD-9664-47986053602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F364CD1-A7FE-448F-BC8F-FD464D4F5E91}">
      <dgm:prSet custT="1"/>
      <dgm:spPr/>
      <dgm:t>
        <a:bodyPr/>
        <a:lstStyle/>
        <a:p>
          <a:pPr algn="ctr" rtl="0"/>
          <a:r>
            <a:rPr lang="en-IN" sz="2800" b="1" i="0" dirty="0">
              <a:solidFill>
                <a:srgbClr val="FFFF00"/>
              </a:solidFill>
            </a:rPr>
            <a:t>Unsupervised Learning</a:t>
          </a:r>
          <a:endParaRPr lang="en-US" sz="2800" b="1" dirty="0">
            <a:solidFill>
              <a:srgbClr val="FFFF00"/>
            </a:solidFill>
          </a:endParaRPr>
        </a:p>
      </dgm:t>
    </dgm:pt>
    <dgm:pt modelId="{A5F5118B-996A-42F1-8FA8-2EB6E203B3C1}" type="parTrans" cxnId="{F2A0BC5F-C4F3-4CD4-BDA9-2A3B1C09A55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E2DC4D0-A6B6-4EAE-B789-F56C5AD33FCD}" type="sibTrans" cxnId="{F2A0BC5F-C4F3-4CD4-BDA9-2A3B1C09A55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53624C4-1AAC-4499-A546-22D82AFB8397}">
      <dgm:prSet custT="1"/>
      <dgm:spPr/>
      <dgm:t>
        <a:bodyPr/>
        <a:lstStyle/>
        <a:p>
          <a:r>
            <a:rPr lang="en-US" sz="1400" b="1" dirty="0"/>
            <a:t>Linear Regression</a:t>
          </a:r>
        </a:p>
        <a:p>
          <a:r>
            <a:rPr lang="en-US" sz="1400" b="1" dirty="0"/>
            <a:t>Logistic Regression</a:t>
          </a:r>
        </a:p>
        <a:p>
          <a:r>
            <a:rPr lang="en-US" sz="1400" b="1" dirty="0"/>
            <a:t>Decision Trees</a:t>
          </a:r>
        </a:p>
        <a:p>
          <a:r>
            <a:rPr lang="en-US" sz="1400" b="1" dirty="0"/>
            <a:t>Random Forest</a:t>
          </a:r>
        </a:p>
        <a:p>
          <a:r>
            <a:rPr lang="en-US" sz="1400" b="1" dirty="0"/>
            <a:t>SVM</a:t>
          </a:r>
        </a:p>
        <a:p>
          <a:r>
            <a:rPr lang="en-US" sz="1400" b="1" dirty="0" err="1"/>
            <a:t>kNN</a:t>
          </a:r>
          <a:endParaRPr lang="en-US" sz="1400" b="1" dirty="0"/>
        </a:p>
        <a:p>
          <a:r>
            <a:rPr lang="en-US" sz="1400" b="1" dirty="0"/>
            <a:t>Naïve Bayes</a:t>
          </a:r>
        </a:p>
        <a:p>
          <a:r>
            <a:rPr lang="en-US" sz="1400" b="1" dirty="0">
              <a:solidFill>
                <a:schemeClr val="bg1">
                  <a:lumMod val="65000"/>
                </a:schemeClr>
              </a:solidFill>
            </a:rPr>
            <a:t>Neural Nets</a:t>
          </a:r>
        </a:p>
        <a:p>
          <a:endParaRPr lang="en-US" sz="1100" b="1" dirty="0">
            <a:solidFill>
              <a:schemeClr val="bg1">
                <a:lumMod val="65000"/>
              </a:schemeClr>
            </a:solidFill>
          </a:endParaRPr>
        </a:p>
        <a:p>
          <a:endParaRPr lang="en-US" sz="1100" dirty="0"/>
        </a:p>
        <a:p>
          <a:endParaRPr lang="en-GB" sz="1100" dirty="0"/>
        </a:p>
      </dgm:t>
    </dgm:pt>
    <dgm:pt modelId="{3B42B7CB-D3FD-427F-810C-3A1BEEAE0BE1}" type="parTrans" cxnId="{CFC1CCA1-2709-4AA7-AC7A-CC5DEE686165}">
      <dgm:prSet/>
      <dgm:spPr/>
      <dgm:t>
        <a:bodyPr/>
        <a:lstStyle/>
        <a:p>
          <a:endParaRPr lang="en-GB"/>
        </a:p>
      </dgm:t>
    </dgm:pt>
    <dgm:pt modelId="{850131A1-C18D-4EBB-A84A-356D53430BAA}" type="sibTrans" cxnId="{CFC1CCA1-2709-4AA7-AC7A-CC5DEE686165}">
      <dgm:prSet/>
      <dgm:spPr/>
      <dgm:t>
        <a:bodyPr/>
        <a:lstStyle/>
        <a:p>
          <a:endParaRPr lang="en-GB"/>
        </a:p>
      </dgm:t>
    </dgm:pt>
    <dgm:pt modelId="{B0A96BDF-1D9D-4902-B978-766A95746D44}">
      <dgm:prSet custT="1"/>
      <dgm:spPr/>
      <dgm:t>
        <a:bodyPr/>
        <a:lstStyle/>
        <a:p>
          <a:r>
            <a:rPr lang="en-US" sz="1600" b="1" dirty="0"/>
            <a:t>k-Means</a:t>
          </a:r>
        </a:p>
        <a:p>
          <a:r>
            <a:rPr lang="en-US" sz="1600" b="1" dirty="0"/>
            <a:t>Hierarchical Clustering</a:t>
          </a:r>
        </a:p>
        <a:p>
          <a:r>
            <a:rPr lang="en-US" sz="1600" b="1" dirty="0"/>
            <a:t>Recommender Systems</a:t>
          </a:r>
          <a:endParaRPr lang="en-GB" sz="1600" b="1" dirty="0"/>
        </a:p>
      </dgm:t>
    </dgm:pt>
    <dgm:pt modelId="{FFF219D3-AFEF-4583-B2B7-4D3A7638DCF8}" type="parTrans" cxnId="{F885F5A6-2AD9-40A9-A815-8607ED685010}">
      <dgm:prSet/>
      <dgm:spPr/>
      <dgm:t>
        <a:bodyPr/>
        <a:lstStyle/>
        <a:p>
          <a:endParaRPr lang="en-GB"/>
        </a:p>
      </dgm:t>
    </dgm:pt>
    <dgm:pt modelId="{A8489923-6D84-454E-8E1D-9ADF1BB74205}" type="sibTrans" cxnId="{F885F5A6-2AD9-40A9-A815-8607ED685010}">
      <dgm:prSet/>
      <dgm:spPr/>
      <dgm:t>
        <a:bodyPr/>
        <a:lstStyle/>
        <a:p>
          <a:endParaRPr lang="en-GB"/>
        </a:p>
      </dgm:t>
    </dgm:pt>
    <dgm:pt modelId="{8608B9B6-9D9B-4B30-90FB-CCD49E2E5224}" type="pres">
      <dgm:prSet presAssocID="{CC1D0C87-964D-4799-A6BE-D17362690E7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900DA6-C8A9-4D29-BC29-FECD6D56393D}" type="pres">
      <dgm:prSet presAssocID="{82CAFBDB-31A2-45D1-87FB-10FBE02AB8F3}" presName="node" presStyleLbl="node1" presStyleIdx="0" presStyleCnt="4" custScaleX="868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423E1-1F24-41FD-9328-70401B290793}" type="pres">
      <dgm:prSet presAssocID="{F872B44C-0D09-4444-B399-13BC693D20EE}" presName="sibTrans" presStyleCnt="0"/>
      <dgm:spPr/>
    </dgm:pt>
    <dgm:pt modelId="{A2ED2E71-54D2-4BE0-8FF7-3914EB72E8E3}" type="pres">
      <dgm:prSet presAssocID="{553624C4-1AAC-4499-A546-22D82AFB8397}" presName="node" presStyleLbl="node1" presStyleIdx="1" presStyleCnt="4" custScaleX="118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A79EA-91B7-4E0D-AC80-64EA4251D820}" type="pres">
      <dgm:prSet presAssocID="{850131A1-C18D-4EBB-A84A-356D53430BAA}" presName="sibTrans" presStyleCnt="0"/>
      <dgm:spPr/>
    </dgm:pt>
    <dgm:pt modelId="{58DF74FD-4DD7-4725-AAE4-B382C89378BC}" type="pres">
      <dgm:prSet presAssocID="{BF364CD1-A7FE-448F-BC8F-FD464D4F5E91}" presName="node" presStyleLbl="node1" presStyleIdx="2" presStyleCnt="4" custScaleX="10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89790-0877-46BE-AD2E-7703BE924D48}" type="pres">
      <dgm:prSet presAssocID="{4E2DC4D0-A6B6-4EAE-B789-F56C5AD33FCD}" presName="sibTrans" presStyleCnt="0"/>
      <dgm:spPr/>
    </dgm:pt>
    <dgm:pt modelId="{2DC6BEC4-4A1E-49DD-8007-9AD7A672C76F}" type="pres">
      <dgm:prSet presAssocID="{B0A96BDF-1D9D-4902-B978-766A95746D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63E94A-D7AF-4931-A9CF-72A57A3FCCDE}" type="presOf" srcId="{553624C4-1AAC-4499-A546-22D82AFB8397}" destId="{A2ED2E71-54D2-4BE0-8FF7-3914EB72E8E3}" srcOrd="0" destOrd="0" presId="urn:microsoft.com/office/officeart/2005/8/layout/hList6"/>
    <dgm:cxn modelId="{2E2523D7-58CB-49B1-AD4E-A942A5097D7B}" type="presOf" srcId="{B0A96BDF-1D9D-4902-B978-766A95746D44}" destId="{2DC6BEC4-4A1E-49DD-8007-9AD7A672C76F}" srcOrd="0" destOrd="0" presId="urn:microsoft.com/office/officeart/2005/8/layout/hList6"/>
    <dgm:cxn modelId="{EA77FE19-47F2-49D9-A1B0-6CFD850DDF45}" type="presOf" srcId="{BF364CD1-A7FE-448F-BC8F-FD464D4F5E91}" destId="{58DF74FD-4DD7-4725-AAE4-B382C89378BC}" srcOrd="0" destOrd="0" presId="urn:microsoft.com/office/officeart/2005/8/layout/hList6"/>
    <dgm:cxn modelId="{F2A0BC5F-C4F3-4CD4-BDA9-2A3B1C09A553}" srcId="{CC1D0C87-964D-4799-A6BE-D17362690E71}" destId="{BF364CD1-A7FE-448F-BC8F-FD464D4F5E91}" srcOrd="2" destOrd="0" parTransId="{A5F5118B-996A-42F1-8FA8-2EB6E203B3C1}" sibTransId="{4E2DC4D0-A6B6-4EAE-B789-F56C5AD33FCD}"/>
    <dgm:cxn modelId="{8CEEE6AB-A14F-4FFC-8AC3-86AACAE18E06}" type="presOf" srcId="{82CAFBDB-31A2-45D1-87FB-10FBE02AB8F3}" destId="{00900DA6-C8A9-4D29-BC29-FECD6D56393D}" srcOrd="0" destOrd="0" presId="urn:microsoft.com/office/officeart/2005/8/layout/hList6"/>
    <dgm:cxn modelId="{F885F5A6-2AD9-40A9-A815-8607ED685010}" srcId="{CC1D0C87-964D-4799-A6BE-D17362690E71}" destId="{B0A96BDF-1D9D-4902-B978-766A95746D44}" srcOrd="3" destOrd="0" parTransId="{FFF219D3-AFEF-4583-B2B7-4D3A7638DCF8}" sibTransId="{A8489923-6D84-454E-8E1D-9ADF1BB74205}"/>
    <dgm:cxn modelId="{CFC1CCA1-2709-4AA7-AC7A-CC5DEE686165}" srcId="{CC1D0C87-964D-4799-A6BE-D17362690E71}" destId="{553624C4-1AAC-4499-A546-22D82AFB8397}" srcOrd="1" destOrd="0" parTransId="{3B42B7CB-D3FD-427F-810C-3A1BEEAE0BE1}" sibTransId="{850131A1-C18D-4EBB-A84A-356D53430BAA}"/>
    <dgm:cxn modelId="{D575D492-2373-44DD-9664-479860536028}" srcId="{CC1D0C87-964D-4799-A6BE-D17362690E71}" destId="{82CAFBDB-31A2-45D1-87FB-10FBE02AB8F3}" srcOrd="0" destOrd="0" parTransId="{8CA9EBA2-A46A-4D73-8432-81731AC0258B}" sibTransId="{F872B44C-0D09-4444-B399-13BC693D20EE}"/>
    <dgm:cxn modelId="{CACA4E66-CE86-4444-A5F5-CD30C485DBBA}" type="presOf" srcId="{CC1D0C87-964D-4799-A6BE-D17362690E71}" destId="{8608B9B6-9D9B-4B30-90FB-CCD49E2E5224}" srcOrd="0" destOrd="0" presId="urn:microsoft.com/office/officeart/2005/8/layout/hList6"/>
    <dgm:cxn modelId="{B39314A4-1C75-4E79-B537-CB867AEAA9FF}" type="presParOf" srcId="{8608B9B6-9D9B-4B30-90FB-CCD49E2E5224}" destId="{00900DA6-C8A9-4D29-BC29-FECD6D56393D}" srcOrd="0" destOrd="0" presId="urn:microsoft.com/office/officeart/2005/8/layout/hList6"/>
    <dgm:cxn modelId="{0E68BD1C-6251-482C-89D0-D114F1D6A6EA}" type="presParOf" srcId="{8608B9B6-9D9B-4B30-90FB-CCD49E2E5224}" destId="{A72423E1-1F24-41FD-9328-70401B290793}" srcOrd="1" destOrd="0" presId="urn:microsoft.com/office/officeart/2005/8/layout/hList6"/>
    <dgm:cxn modelId="{C2F3F727-7ED0-4D01-A7BA-53B73AC88C67}" type="presParOf" srcId="{8608B9B6-9D9B-4B30-90FB-CCD49E2E5224}" destId="{A2ED2E71-54D2-4BE0-8FF7-3914EB72E8E3}" srcOrd="2" destOrd="0" presId="urn:microsoft.com/office/officeart/2005/8/layout/hList6"/>
    <dgm:cxn modelId="{06A216AD-E72E-4D55-AA9E-506E4AD58139}" type="presParOf" srcId="{8608B9B6-9D9B-4B30-90FB-CCD49E2E5224}" destId="{B0DA79EA-91B7-4E0D-AC80-64EA4251D820}" srcOrd="3" destOrd="0" presId="urn:microsoft.com/office/officeart/2005/8/layout/hList6"/>
    <dgm:cxn modelId="{14892A68-4869-4CB4-AC04-A24C7E71627E}" type="presParOf" srcId="{8608B9B6-9D9B-4B30-90FB-CCD49E2E5224}" destId="{58DF74FD-4DD7-4725-AAE4-B382C89378BC}" srcOrd="4" destOrd="0" presId="urn:microsoft.com/office/officeart/2005/8/layout/hList6"/>
    <dgm:cxn modelId="{6649FD70-9C85-4F42-87B6-38A7E8AD44BC}" type="presParOf" srcId="{8608B9B6-9D9B-4B30-90FB-CCD49E2E5224}" destId="{6F789790-0877-46BE-AD2E-7703BE924D48}" srcOrd="5" destOrd="0" presId="urn:microsoft.com/office/officeart/2005/8/layout/hList6"/>
    <dgm:cxn modelId="{F9E9B9DB-F828-482E-9EFD-B9A0C4914360}" type="presParOf" srcId="{8608B9B6-9D9B-4B30-90FB-CCD49E2E5224}" destId="{2DC6BEC4-4A1E-49DD-8007-9AD7A672C76F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1D0C87-964D-4799-A6BE-D17362690E71}" type="doc">
      <dgm:prSet loTypeId="urn:microsoft.com/office/officeart/2005/8/layout/hList6" loCatId="list" qsTypeId="urn:microsoft.com/office/officeart/2005/8/quickstyle/simple2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82CAFBDB-31A2-45D1-87FB-10FBE02AB8F3}">
      <dgm:prSet custT="1"/>
      <dgm:spPr/>
      <dgm:t>
        <a:bodyPr/>
        <a:lstStyle/>
        <a:p>
          <a:pPr algn="ctr" rtl="0"/>
          <a:r>
            <a:rPr lang="en-IN" sz="2800" b="1" i="0" dirty="0">
              <a:solidFill>
                <a:srgbClr val="FFFF00"/>
              </a:solidFill>
            </a:rPr>
            <a:t>Supervised Learning </a:t>
          </a:r>
          <a:endParaRPr lang="en-US" sz="2800" b="1" dirty="0">
            <a:solidFill>
              <a:srgbClr val="FFFF00"/>
            </a:solidFill>
          </a:endParaRPr>
        </a:p>
      </dgm:t>
    </dgm:pt>
    <dgm:pt modelId="{8CA9EBA2-A46A-4D73-8432-81731AC0258B}" type="parTrans" cxnId="{D575D492-2373-44DD-9664-47986053602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872B44C-0D09-4444-B399-13BC693D20EE}" type="sibTrans" cxnId="{D575D492-2373-44DD-9664-47986053602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F364CD1-A7FE-448F-BC8F-FD464D4F5E91}">
      <dgm:prSet custT="1"/>
      <dgm:spPr/>
      <dgm:t>
        <a:bodyPr/>
        <a:lstStyle/>
        <a:p>
          <a:pPr algn="ctr" rtl="0"/>
          <a:r>
            <a:rPr lang="en-IN" sz="2800" b="1" i="0" dirty="0">
              <a:solidFill>
                <a:srgbClr val="FFFF00"/>
              </a:solidFill>
            </a:rPr>
            <a:t>Unsupervised Learning</a:t>
          </a:r>
          <a:endParaRPr lang="en-US" sz="2800" b="1" dirty="0">
            <a:solidFill>
              <a:srgbClr val="FFFF00"/>
            </a:solidFill>
          </a:endParaRPr>
        </a:p>
      </dgm:t>
    </dgm:pt>
    <dgm:pt modelId="{A5F5118B-996A-42F1-8FA8-2EB6E203B3C1}" type="parTrans" cxnId="{F2A0BC5F-C4F3-4CD4-BDA9-2A3B1C09A55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E2DC4D0-A6B6-4EAE-B789-F56C5AD33FCD}" type="sibTrans" cxnId="{F2A0BC5F-C4F3-4CD4-BDA9-2A3B1C09A553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53624C4-1AAC-4499-A546-22D82AFB8397}">
      <dgm:prSet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Linear Regression</a:t>
          </a:r>
        </a:p>
        <a:p>
          <a:r>
            <a:rPr lang="en-US" sz="1400" b="1" dirty="0"/>
            <a:t>Logistic Regression</a:t>
          </a:r>
        </a:p>
        <a:p>
          <a:r>
            <a:rPr lang="en-US" sz="1400" b="1" dirty="0"/>
            <a:t>Decision Trees</a:t>
          </a:r>
        </a:p>
        <a:p>
          <a:r>
            <a:rPr lang="en-US" sz="1400" b="1" dirty="0"/>
            <a:t>Random Forest</a:t>
          </a:r>
        </a:p>
        <a:p>
          <a:r>
            <a:rPr lang="en-US" sz="1400" b="1" dirty="0"/>
            <a:t>SVM</a:t>
          </a:r>
        </a:p>
        <a:p>
          <a:r>
            <a:rPr lang="en-US" sz="1400" b="1" dirty="0" err="1"/>
            <a:t>kNN</a:t>
          </a:r>
          <a:endParaRPr lang="en-US" sz="1400" b="1" dirty="0"/>
        </a:p>
        <a:p>
          <a:r>
            <a:rPr lang="en-US" sz="1400" b="1" dirty="0"/>
            <a:t>Naïve Bayes</a:t>
          </a:r>
        </a:p>
        <a:p>
          <a:r>
            <a:rPr lang="en-US" sz="1400" b="1" dirty="0">
              <a:solidFill>
                <a:schemeClr val="bg1">
                  <a:lumMod val="65000"/>
                </a:schemeClr>
              </a:solidFill>
            </a:rPr>
            <a:t>Neural Nets</a:t>
          </a:r>
          <a:endParaRPr lang="en-US" sz="1400" b="1" dirty="0"/>
        </a:p>
        <a:p>
          <a:endParaRPr lang="en-US" sz="1200" dirty="0"/>
        </a:p>
        <a:p>
          <a:endParaRPr lang="en-GB" sz="1200" dirty="0"/>
        </a:p>
      </dgm:t>
    </dgm:pt>
    <dgm:pt modelId="{3B42B7CB-D3FD-427F-810C-3A1BEEAE0BE1}" type="parTrans" cxnId="{CFC1CCA1-2709-4AA7-AC7A-CC5DEE686165}">
      <dgm:prSet/>
      <dgm:spPr/>
      <dgm:t>
        <a:bodyPr/>
        <a:lstStyle/>
        <a:p>
          <a:endParaRPr lang="en-GB"/>
        </a:p>
      </dgm:t>
    </dgm:pt>
    <dgm:pt modelId="{850131A1-C18D-4EBB-A84A-356D53430BAA}" type="sibTrans" cxnId="{CFC1CCA1-2709-4AA7-AC7A-CC5DEE686165}">
      <dgm:prSet/>
      <dgm:spPr/>
      <dgm:t>
        <a:bodyPr/>
        <a:lstStyle/>
        <a:p>
          <a:endParaRPr lang="en-GB"/>
        </a:p>
      </dgm:t>
    </dgm:pt>
    <dgm:pt modelId="{B0A96BDF-1D9D-4902-B978-766A95746D44}">
      <dgm:prSet custT="1"/>
      <dgm:spPr/>
      <dgm:t>
        <a:bodyPr/>
        <a:lstStyle/>
        <a:p>
          <a:r>
            <a:rPr lang="en-US" sz="1400" b="1" dirty="0"/>
            <a:t>k-Means</a:t>
          </a:r>
        </a:p>
        <a:p>
          <a:r>
            <a:rPr lang="en-US" sz="1400" b="1" dirty="0"/>
            <a:t>Hierarchical Clustering</a:t>
          </a:r>
        </a:p>
        <a:p>
          <a:r>
            <a:rPr lang="en-US" sz="1400" b="1" dirty="0"/>
            <a:t>Recommender Systems</a:t>
          </a:r>
          <a:endParaRPr lang="en-GB" sz="1400" b="1" dirty="0"/>
        </a:p>
      </dgm:t>
    </dgm:pt>
    <dgm:pt modelId="{FFF219D3-AFEF-4583-B2B7-4D3A7638DCF8}" type="parTrans" cxnId="{F885F5A6-2AD9-40A9-A815-8607ED685010}">
      <dgm:prSet/>
      <dgm:spPr/>
      <dgm:t>
        <a:bodyPr/>
        <a:lstStyle/>
        <a:p>
          <a:endParaRPr lang="en-GB"/>
        </a:p>
      </dgm:t>
    </dgm:pt>
    <dgm:pt modelId="{A8489923-6D84-454E-8E1D-9ADF1BB74205}" type="sibTrans" cxnId="{F885F5A6-2AD9-40A9-A815-8607ED685010}">
      <dgm:prSet/>
      <dgm:spPr/>
      <dgm:t>
        <a:bodyPr/>
        <a:lstStyle/>
        <a:p>
          <a:endParaRPr lang="en-GB"/>
        </a:p>
      </dgm:t>
    </dgm:pt>
    <dgm:pt modelId="{8608B9B6-9D9B-4B30-90FB-CCD49E2E5224}" type="pres">
      <dgm:prSet presAssocID="{CC1D0C87-964D-4799-A6BE-D17362690E7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900DA6-C8A9-4D29-BC29-FECD6D56393D}" type="pres">
      <dgm:prSet presAssocID="{82CAFBDB-31A2-45D1-87FB-10FBE02AB8F3}" presName="node" presStyleLbl="node1" presStyleIdx="0" presStyleCnt="4" custScaleX="868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2423E1-1F24-41FD-9328-70401B290793}" type="pres">
      <dgm:prSet presAssocID="{F872B44C-0D09-4444-B399-13BC693D20EE}" presName="sibTrans" presStyleCnt="0"/>
      <dgm:spPr/>
    </dgm:pt>
    <dgm:pt modelId="{A2ED2E71-54D2-4BE0-8FF7-3914EB72E8E3}" type="pres">
      <dgm:prSet presAssocID="{553624C4-1AAC-4499-A546-22D82AFB8397}" presName="node" presStyleLbl="node1" presStyleIdx="1" presStyleCnt="4" custScaleX="118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DA79EA-91B7-4E0D-AC80-64EA4251D820}" type="pres">
      <dgm:prSet presAssocID="{850131A1-C18D-4EBB-A84A-356D53430BAA}" presName="sibTrans" presStyleCnt="0"/>
      <dgm:spPr/>
    </dgm:pt>
    <dgm:pt modelId="{58DF74FD-4DD7-4725-AAE4-B382C89378BC}" type="pres">
      <dgm:prSet presAssocID="{BF364CD1-A7FE-448F-BC8F-FD464D4F5E91}" presName="node" presStyleLbl="node1" presStyleIdx="2" presStyleCnt="4" custScaleX="1084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89790-0877-46BE-AD2E-7703BE924D48}" type="pres">
      <dgm:prSet presAssocID="{4E2DC4D0-A6B6-4EAE-B789-F56C5AD33FCD}" presName="sibTrans" presStyleCnt="0"/>
      <dgm:spPr/>
    </dgm:pt>
    <dgm:pt modelId="{2DC6BEC4-4A1E-49DD-8007-9AD7A672C76F}" type="pres">
      <dgm:prSet presAssocID="{B0A96BDF-1D9D-4902-B978-766A95746D4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B885C6-32CA-44C0-AA77-D9EA72CEE84E}" type="presOf" srcId="{CC1D0C87-964D-4799-A6BE-D17362690E71}" destId="{8608B9B6-9D9B-4B30-90FB-CCD49E2E5224}" srcOrd="0" destOrd="0" presId="urn:microsoft.com/office/officeart/2005/8/layout/hList6"/>
    <dgm:cxn modelId="{53268AF0-461C-4044-A787-E1235026BFA6}" type="presOf" srcId="{BF364CD1-A7FE-448F-BC8F-FD464D4F5E91}" destId="{58DF74FD-4DD7-4725-AAE4-B382C89378BC}" srcOrd="0" destOrd="0" presId="urn:microsoft.com/office/officeart/2005/8/layout/hList6"/>
    <dgm:cxn modelId="{F2A0BC5F-C4F3-4CD4-BDA9-2A3B1C09A553}" srcId="{CC1D0C87-964D-4799-A6BE-D17362690E71}" destId="{BF364CD1-A7FE-448F-BC8F-FD464D4F5E91}" srcOrd="2" destOrd="0" parTransId="{A5F5118B-996A-42F1-8FA8-2EB6E203B3C1}" sibTransId="{4E2DC4D0-A6B6-4EAE-B789-F56C5AD33FCD}"/>
    <dgm:cxn modelId="{BDCA2E26-12C6-452A-AF9C-6A4F834D271B}" type="presOf" srcId="{553624C4-1AAC-4499-A546-22D82AFB8397}" destId="{A2ED2E71-54D2-4BE0-8FF7-3914EB72E8E3}" srcOrd="0" destOrd="0" presId="urn:microsoft.com/office/officeart/2005/8/layout/hList6"/>
    <dgm:cxn modelId="{F885F5A6-2AD9-40A9-A815-8607ED685010}" srcId="{CC1D0C87-964D-4799-A6BE-D17362690E71}" destId="{B0A96BDF-1D9D-4902-B978-766A95746D44}" srcOrd="3" destOrd="0" parTransId="{FFF219D3-AFEF-4583-B2B7-4D3A7638DCF8}" sibTransId="{A8489923-6D84-454E-8E1D-9ADF1BB74205}"/>
    <dgm:cxn modelId="{CFC1CCA1-2709-4AA7-AC7A-CC5DEE686165}" srcId="{CC1D0C87-964D-4799-A6BE-D17362690E71}" destId="{553624C4-1AAC-4499-A546-22D82AFB8397}" srcOrd="1" destOrd="0" parTransId="{3B42B7CB-D3FD-427F-810C-3A1BEEAE0BE1}" sibTransId="{850131A1-C18D-4EBB-A84A-356D53430BAA}"/>
    <dgm:cxn modelId="{97A1F9C0-C729-4845-ADE6-91473AD0D9DB}" type="presOf" srcId="{B0A96BDF-1D9D-4902-B978-766A95746D44}" destId="{2DC6BEC4-4A1E-49DD-8007-9AD7A672C76F}" srcOrd="0" destOrd="0" presId="urn:microsoft.com/office/officeart/2005/8/layout/hList6"/>
    <dgm:cxn modelId="{0EB4DBFA-F2BF-4652-8E8A-60ABCBF9F8C3}" type="presOf" srcId="{82CAFBDB-31A2-45D1-87FB-10FBE02AB8F3}" destId="{00900DA6-C8A9-4D29-BC29-FECD6D56393D}" srcOrd="0" destOrd="0" presId="urn:microsoft.com/office/officeart/2005/8/layout/hList6"/>
    <dgm:cxn modelId="{D575D492-2373-44DD-9664-479860536028}" srcId="{CC1D0C87-964D-4799-A6BE-D17362690E71}" destId="{82CAFBDB-31A2-45D1-87FB-10FBE02AB8F3}" srcOrd="0" destOrd="0" parTransId="{8CA9EBA2-A46A-4D73-8432-81731AC0258B}" sibTransId="{F872B44C-0D09-4444-B399-13BC693D20EE}"/>
    <dgm:cxn modelId="{C1E02761-C3FB-4DC9-870F-3FC61DAB3AFB}" type="presParOf" srcId="{8608B9B6-9D9B-4B30-90FB-CCD49E2E5224}" destId="{00900DA6-C8A9-4D29-BC29-FECD6D56393D}" srcOrd="0" destOrd="0" presId="urn:microsoft.com/office/officeart/2005/8/layout/hList6"/>
    <dgm:cxn modelId="{7EF25048-14D7-43C6-AC67-CC569049024A}" type="presParOf" srcId="{8608B9B6-9D9B-4B30-90FB-CCD49E2E5224}" destId="{A72423E1-1F24-41FD-9328-70401B290793}" srcOrd="1" destOrd="0" presId="urn:microsoft.com/office/officeart/2005/8/layout/hList6"/>
    <dgm:cxn modelId="{EAECAEE4-977E-4B1F-A2C3-B2415B557048}" type="presParOf" srcId="{8608B9B6-9D9B-4B30-90FB-CCD49E2E5224}" destId="{A2ED2E71-54D2-4BE0-8FF7-3914EB72E8E3}" srcOrd="2" destOrd="0" presId="urn:microsoft.com/office/officeart/2005/8/layout/hList6"/>
    <dgm:cxn modelId="{1C18F415-B81C-4D85-AE6D-8EB4D3450A74}" type="presParOf" srcId="{8608B9B6-9D9B-4B30-90FB-CCD49E2E5224}" destId="{B0DA79EA-91B7-4E0D-AC80-64EA4251D820}" srcOrd="3" destOrd="0" presId="urn:microsoft.com/office/officeart/2005/8/layout/hList6"/>
    <dgm:cxn modelId="{14A05EB2-5ACA-46C2-8584-5680AF7219FC}" type="presParOf" srcId="{8608B9B6-9D9B-4B30-90FB-CCD49E2E5224}" destId="{58DF74FD-4DD7-4725-AAE4-B382C89378BC}" srcOrd="4" destOrd="0" presId="urn:microsoft.com/office/officeart/2005/8/layout/hList6"/>
    <dgm:cxn modelId="{E3404395-CB71-40A0-A78C-9E6151D7B1BB}" type="presParOf" srcId="{8608B9B6-9D9B-4B30-90FB-CCD49E2E5224}" destId="{6F789790-0877-46BE-AD2E-7703BE924D48}" srcOrd="5" destOrd="0" presId="urn:microsoft.com/office/officeart/2005/8/layout/hList6"/>
    <dgm:cxn modelId="{BAAAC75A-1424-4C6C-9ED3-395BA5B32452}" type="presParOf" srcId="{8608B9B6-9D9B-4B30-90FB-CCD49E2E5224}" destId="{2DC6BEC4-4A1E-49DD-8007-9AD7A672C76F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41F696-1369-47BB-9A6B-A3CAE1C69792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CFC5005F-E315-4831-83B9-7CDE8C89B8E2}">
      <dgm:prSet phldrT="[Text]"/>
      <dgm:spPr/>
      <dgm:t>
        <a:bodyPr/>
        <a:lstStyle/>
        <a:p>
          <a:r>
            <a:rPr lang="en-US" dirty="0"/>
            <a:t>ML</a:t>
          </a:r>
          <a:endParaRPr lang="en-GB" dirty="0"/>
        </a:p>
      </dgm:t>
    </dgm:pt>
    <dgm:pt modelId="{2A31D92C-D495-468B-A5B0-3D32A00CF055}" type="parTrans" cxnId="{E53A53C2-CB00-4529-A722-55C854EEF44D}">
      <dgm:prSet/>
      <dgm:spPr/>
      <dgm:t>
        <a:bodyPr/>
        <a:lstStyle/>
        <a:p>
          <a:endParaRPr lang="en-GB"/>
        </a:p>
      </dgm:t>
    </dgm:pt>
    <dgm:pt modelId="{894FB551-0AEF-479D-8D5A-D2D31DB2122D}" type="sibTrans" cxnId="{E53A53C2-CB00-4529-A722-55C854EEF44D}">
      <dgm:prSet/>
      <dgm:spPr/>
      <dgm:t>
        <a:bodyPr/>
        <a:lstStyle/>
        <a:p>
          <a:endParaRPr lang="en-GB"/>
        </a:p>
      </dgm:t>
    </dgm:pt>
    <dgm:pt modelId="{94D03ABA-5CB0-4CD2-A471-10B2E15C58A3}">
      <dgm:prSet phldrT="[Text]"/>
      <dgm:spPr/>
      <dgm:t>
        <a:bodyPr/>
        <a:lstStyle/>
        <a:p>
          <a:r>
            <a:rPr lang="en-US" dirty="0"/>
            <a:t>ML</a:t>
          </a:r>
          <a:endParaRPr lang="en-GB" dirty="0"/>
        </a:p>
      </dgm:t>
    </dgm:pt>
    <dgm:pt modelId="{20CC6C59-BEED-458C-9DD1-8C2048FEC41D}" type="parTrans" cxnId="{C1160D37-32ED-4FE9-8607-92CA5805D278}">
      <dgm:prSet/>
      <dgm:spPr/>
      <dgm:t>
        <a:bodyPr/>
        <a:lstStyle/>
        <a:p>
          <a:endParaRPr lang="en-GB"/>
        </a:p>
      </dgm:t>
    </dgm:pt>
    <dgm:pt modelId="{191481DE-EEAE-4831-9248-884EF6C037E5}" type="sibTrans" cxnId="{C1160D37-32ED-4FE9-8607-92CA5805D278}">
      <dgm:prSet/>
      <dgm:spPr/>
      <dgm:t>
        <a:bodyPr/>
        <a:lstStyle/>
        <a:p>
          <a:endParaRPr lang="en-GB"/>
        </a:p>
      </dgm:t>
    </dgm:pt>
    <dgm:pt modelId="{2749ADC1-B1F6-4C20-B461-3B3BDDE4BE2A}">
      <dgm:prSet phldrT="[Text]"/>
      <dgm:spPr/>
      <dgm:t>
        <a:bodyPr/>
        <a:lstStyle/>
        <a:p>
          <a:r>
            <a:rPr lang="en-US" dirty="0"/>
            <a:t>ML</a:t>
          </a:r>
          <a:endParaRPr lang="en-GB" dirty="0"/>
        </a:p>
      </dgm:t>
    </dgm:pt>
    <dgm:pt modelId="{371E30DA-1C29-4BB4-8351-76C3FCD1E653}" type="parTrans" cxnId="{8549C9B7-E688-424A-8242-EB6E81C2A638}">
      <dgm:prSet/>
      <dgm:spPr/>
      <dgm:t>
        <a:bodyPr/>
        <a:lstStyle/>
        <a:p>
          <a:endParaRPr lang="en-GB"/>
        </a:p>
      </dgm:t>
    </dgm:pt>
    <dgm:pt modelId="{4D451E74-F6EE-47DD-B47E-A8608A009A6A}" type="sibTrans" cxnId="{8549C9B7-E688-424A-8242-EB6E81C2A638}">
      <dgm:prSet/>
      <dgm:spPr/>
      <dgm:t>
        <a:bodyPr/>
        <a:lstStyle/>
        <a:p>
          <a:endParaRPr lang="en-GB"/>
        </a:p>
      </dgm:t>
    </dgm:pt>
    <dgm:pt modelId="{7BCF115F-9D9D-47A2-B954-1BC14FF7F1A7}" type="pres">
      <dgm:prSet presAssocID="{7841F696-1369-47BB-9A6B-A3CAE1C6979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C71F5CA-711C-4395-9DC7-D6FDFC321D76}" type="pres">
      <dgm:prSet presAssocID="{CFC5005F-E315-4831-83B9-7CDE8C89B8E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17179A-3D79-4E01-99F6-171552CD4C68}" type="pres">
      <dgm:prSet presAssocID="{CFC5005F-E315-4831-83B9-7CDE8C89B8E2}" presName="gear1srcNode" presStyleLbl="node1" presStyleIdx="0" presStyleCnt="3"/>
      <dgm:spPr/>
      <dgm:t>
        <a:bodyPr/>
        <a:lstStyle/>
        <a:p>
          <a:endParaRPr lang="en-US"/>
        </a:p>
      </dgm:t>
    </dgm:pt>
    <dgm:pt modelId="{82189EAF-B492-4BD6-8897-C6D3B382581A}" type="pres">
      <dgm:prSet presAssocID="{CFC5005F-E315-4831-83B9-7CDE8C89B8E2}" presName="gear1dstNode" presStyleLbl="node1" presStyleIdx="0" presStyleCnt="3"/>
      <dgm:spPr/>
      <dgm:t>
        <a:bodyPr/>
        <a:lstStyle/>
        <a:p>
          <a:endParaRPr lang="en-US"/>
        </a:p>
      </dgm:t>
    </dgm:pt>
    <dgm:pt modelId="{D8F9C631-237F-409A-AF95-F59A3A03DCB3}" type="pres">
      <dgm:prSet presAssocID="{94D03ABA-5CB0-4CD2-A471-10B2E15C58A3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FFEC1B-AFAD-4568-B8FC-BCAD618888A9}" type="pres">
      <dgm:prSet presAssocID="{94D03ABA-5CB0-4CD2-A471-10B2E15C58A3}" presName="gear2srcNode" presStyleLbl="node1" presStyleIdx="1" presStyleCnt="3"/>
      <dgm:spPr/>
      <dgm:t>
        <a:bodyPr/>
        <a:lstStyle/>
        <a:p>
          <a:endParaRPr lang="en-US"/>
        </a:p>
      </dgm:t>
    </dgm:pt>
    <dgm:pt modelId="{294FEDE0-6871-4054-9623-964643743C97}" type="pres">
      <dgm:prSet presAssocID="{94D03ABA-5CB0-4CD2-A471-10B2E15C58A3}" presName="gear2dstNode" presStyleLbl="node1" presStyleIdx="1" presStyleCnt="3"/>
      <dgm:spPr/>
      <dgm:t>
        <a:bodyPr/>
        <a:lstStyle/>
        <a:p>
          <a:endParaRPr lang="en-US"/>
        </a:p>
      </dgm:t>
    </dgm:pt>
    <dgm:pt modelId="{CB651CDF-C2D6-4749-B869-256FAD65AF94}" type="pres">
      <dgm:prSet presAssocID="{2749ADC1-B1F6-4C20-B461-3B3BDDE4BE2A}" presName="gear3" presStyleLbl="node1" presStyleIdx="2" presStyleCnt="3"/>
      <dgm:spPr/>
      <dgm:t>
        <a:bodyPr/>
        <a:lstStyle/>
        <a:p>
          <a:endParaRPr lang="en-US"/>
        </a:p>
      </dgm:t>
    </dgm:pt>
    <dgm:pt modelId="{05B8774C-DB82-4E80-BE09-780BB098024C}" type="pres">
      <dgm:prSet presAssocID="{2749ADC1-B1F6-4C20-B461-3B3BDDE4BE2A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EBEF3-51BD-4AB4-9142-CC2AA187E6F6}" type="pres">
      <dgm:prSet presAssocID="{2749ADC1-B1F6-4C20-B461-3B3BDDE4BE2A}" presName="gear3srcNode" presStyleLbl="node1" presStyleIdx="2" presStyleCnt="3"/>
      <dgm:spPr/>
      <dgm:t>
        <a:bodyPr/>
        <a:lstStyle/>
        <a:p>
          <a:endParaRPr lang="en-US"/>
        </a:p>
      </dgm:t>
    </dgm:pt>
    <dgm:pt modelId="{87C701B7-CCC5-439F-8C86-B77E0F185ACC}" type="pres">
      <dgm:prSet presAssocID="{2749ADC1-B1F6-4C20-B461-3B3BDDE4BE2A}" presName="gear3dstNode" presStyleLbl="node1" presStyleIdx="2" presStyleCnt="3"/>
      <dgm:spPr/>
      <dgm:t>
        <a:bodyPr/>
        <a:lstStyle/>
        <a:p>
          <a:endParaRPr lang="en-US"/>
        </a:p>
      </dgm:t>
    </dgm:pt>
    <dgm:pt modelId="{8895E9B3-583A-4245-B49F-E707FC7CABA9}" type="pres">
      <dgm:prSet presAssocID="{894FB551-0AEF-479D-8D5A-D2D31DB2122D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8A0C3927-C5BF-41DF-98A4-11A8A49D4A62}" type="pres">
      <dgm:prSet presAssocID="{191481DE-EEAE-4831-9248-884EF6C037E5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146DDFE4-2DC4-4A8D-8485-33495EE308CE}" type="pres">
      <dgm:prSet presAssocID="{4D451E74-F6EE-47DD-B47E-A8608A009A6A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CB79FD90-98C1-4445-8CB8-A7A1D0E1C273}" type="presOf" srcId="{CFC5005F-E315-4831-83B9-7CDE8C89B8E2}" destId="{82189EAF-B492-4BD6-8897-C6D3B382581A}" srcOrd="2" destOrd="0" presId="urn:microsoft.com/office/officeart/2005/8/layout/gear1"/>
    <dgm:cxn modelId="{63F2562A-0E77-4E4C-8EA2-B407B5167646}" type="presOf" srcId="{4D451E74-F6EE-47DD-B47E-A8608A009A6A}" destId="{146DDFE4-2DC4-4A8D-8485-33495EE308CE}" srcOrd="0" destOrd="0" presId="urn:microsoft.com/office/officeart/2005/8/layout/gear1"/>
    <dgm:cxn modelId="{4ACC4205-0A9E-4426-9FC9-521558AFD2BB}" type="presOf" srcId="{2749ADC1-B1F6-4C20-B461-3B3BDDE4BE2A}" destId="{87C701B7-CCC5-439F-8C86-B77E0F185ACC}" srcOrd="3" destOrd="0" presId="urn:microsoft.com/office/officeart/2005/8/layout/gear1"/>
    <dgm:cxn modelId="{9BE8757F-13F6-4114-B856-ECB6DBF8187D}" type="presOf" srcId="{94D03ABA-5CB0-4CD2-A471-10B2E15C58A3}" destId="{D8F9C631-237F-409A-AF95-F59A3A03DCB3}" srcOrd="0" destOrd="0" presId="urn:microsoft.com/office/officeart/2005/8/layout/gear1"/>
    <dgm:cxn modelId="{BE4122B6-ACC8-49A2-9BE0-6417A3B45099}" type="presOf" srcId="{94D03ABA-5CB0-4CD2-A471-10B2E15C58A3}" destId="{294FEDE0-6871-4054-9623-964643743C97}" srcOrd="2" destOrd="0" presId="urn:microsoft.com/office/officeart/2005/8/layout/gear1"/>
    <dgm:cxn modelId="{E53A53C2-CB00-4529-A722-55C854EEF44D}" srcId="{7841F696-1369-47BB-9A6B-A3CAE1C69792}" destId="{CFC5005F-E315-4831-83B9-7CDE8C89B8E2}" srcOrd="0" destOrd="0" parTransId="{2A31D92C-D495-468B-A5B0-3D32A00CF055}" sibTransId="{894FB551-0AEF-479D-8D5A-D2D31DB2122D}"/>
    <dgm:cxn modelId="{2B0017ED-D6FC-4FCA-86DD-B42638A357B5}" type="presOf" srcId="{894FB551-0AEF-479D-8D5A-D2D31DB2122D}" destId="{8895E9B3-583A-4245-B49F-E707FC7CABA9}" srcOrd="0" destOrd="0" presId="urn:microsoft.com/office/officeart/2005/8/layout/gear1"/>
    <dgm:cxn modelId="{3BCEDCF0-5FF6-42EE-8321-D8C6942E28A6}" type="presOf" srcId="{191481DE-EEAE-4831-9248-884EF6C037E5}" destId="{8A0C3927-C5BF-41DF-98A4-11A8A49D4A62}" srcOrd="0" destOrd="0" presId="urn:microsoft.com/office/officeart/2005/8/layout/gear1"/>
    <dgm:cxn modelId="{EB09ADC3-A508-4807-B8EE-891A26B78035}" type="presOf" srcId="{2749ADC1-B1F6-4C20-B461-3B3BDDE4BE2A}" destId="{EF9EBEF3-51BD-4AB4-9142-CC2AA187E6F6}" srcOrd="2" destOrd="0" presId="urn:microsoft.com/office/officeart/2005/8/layout/gear1"/>
    <dgm:cxn modelId="{EAC4F740-4CB9-46D0-871D-13677723B9AB}" type="presOf" srcId="{2749ADC1-B1F6-4C20-B461-3B3BDDE4BE2A}" destId="{CB651CDF-C2D6-4749-B869-256FAD65AF94}" srcOrd="0" destOrd="0" presId="urn:microsoft.com/office/officeart/2005/8/layout/gear1"/>
    <dgm:cxn modelId="{9A1DA030-4667-4B1C-888D-4DC68C464C25}" type="presOf" srcId="{7841F696-1369-47BB-9A6B-A3CAE1C69792}" destId="{7BCF115F-9D9D-47A2-B954-1BC14FF7F1A7}" srcOrd="0" destOrd="0" presId="urn:microsoft.com/office/officeart/2005/8/layout/gear1"/>
    <dgm:cxn modelId="{C63048C0-9A48-40ED-A7E4-741209ECC534}" type="presOf" srcId="{CFC5005F-E315-4831-83B9-7CDE8C89B8E2}" destId="{BC71F5CA-711C-4395-9DC7-D6FDFC321D76}" srcOrd="0" destOrd="0" presId="urn:microsoft.com/office/officeart/2005/8/layout/gear1"/>
    <dgm:cxn modelId="{C1160D37-32ED-4FE9-8607-92CA5805D278}" srcId="{7841F696-1369-47BB-9A6B-A3CAE1C69792}" destId="{94D03ABA-5CB0-4CD2-A471-10B2E15C58A3}" srcOrd="1" destOrd="0" parTransId="{20CC6C59-BEED-458C-9DD1-8C2048FEC41D}" sibTransId="{191481DE-EEAE-4831-9248-884EF6C037E5}"/>
    <dgm:cxn modelId="{861E7BF5-DBE4-434C-BDC0-560E544091B5}" type="presOf" srcId="{CFC5005F-E315-4831-83B9-7CDE8C89B8E2}" destId="{3917179A-3D79-4E01-99F6-171552CD4C68}" srcOrd="1" destOrd="0" presId="urn:microsoft.com/office/officeart/2005/8/layout/gear1"/>
    <dgm:cxn modelId="{9EAFB3E3-60DE-4557-B9B6-59506D45B5F6}" type="presOf" srcId="{2749ADC1-B1F6-4C20-B461-3B3BDDE4BE2A}" destId="{05B8774C-DB82-4E80-BE09-780BB098024C}" srcOrd="1" destOrd="0" presId="urn:microsoft.com/office/officeart/2005/8/layout/gear1"/>
    <dgm:cxn modelId="{488B9AC4-114C-4356-9BA8-6D3940A8CD6C}" type="presOf" srcId="{94D03ABA-5CB0-4CD2-A471-10B2E15C58A3}" destId="{BAFFEC1B-AFAD-4568-B8FC-BCAD618888A9}" srcOrd="1" destOrd="0" presId="urn:microsoft.com/office/officeart/2005/8/layout/gear1"/>
    <dgm:cxn modelId="{8549C9B7-E688-424A-8242-EB6E81C2A638}" srcId="{7841F696-1369-47BB-9A6B-A3CAE1C69792}" destId="{2749ADC1-B1F6-4C20-B461-3B3BDDE4BE2A}" srcOrd="2" destOrd="0" parTransId="{371E30DA-1C29-4BB4-8351-76C3FCD1E653}" sibTransId="{4D451E74-F6EE-47DD-B47E-A8608A009A6A}"/>
    <dgm:cxn modelId="{14EF8077-DAFB-4E9C-9EF3-B5F58AAED0CC}" type="presParOf" srcId="{7BCF115F-9D9D-47A2-B954-1BC14FF7F1A7}" destId="{BC71F5CA-711C-4395-9DC7-D6FDFC321D76}" srcOrd="0" destOrd="0" presId="urn:microsoft.com/office/officeart/2005/8/layout/gear1"/>
    <dgm:cxn modelId="{A0F828E9-5914-4E36-85F4-B35F6FB5D350}" type="presParOf" srcId="{7BCF115F-9D9D-47A2-B954-1BC14FF7F1A7}" destId="{3917179A-3D79-4E01-99F6-171552CD4C68}" srcOrd="1" destOrd="0" presId="urn:microsoft.com/office/officeart/2005/8/layout/gear1"/>
    <dgm:cxn modelId="{CE224FBF-8583-4E24-9A64-E07064C2BCB4}" type="presParOf" srcId="{7BCF115F-9D9D-47A2-B954-1BC14FF7F1A7}" destId="{82189EAF-B492-4BD6-8897-C6D3B382581A}" srcOrd="2" destOrd="0" presId="urn:microsoft.com/office/officeart/2005/8/layout/gear1"/>
    <dgm:cxn modelId="{74A1CC07-6DEE-4EDC-A3EF-A307C5615A25}" type="presParOf" srcId="{7BCF115F-9D9D-47A2-B954-1BC14FF7F1A7}" destId="{D8F9C631-237F-409A-AF95-F59A3A03DCB3}" srcOrd="3" destOrd="0" presId="urn:microsoft.com/office/officeart/2005/8/layout/gear1"/>
    <dgm:cxn modelId="{7AC17491-B7DB-469A-983D-4FB3C3E0431E}" type="presParOf" srcId="{7BCF115F-9D9D-47A2-B954-1BC14FF7F1A7}" destId="{BAFFEC1B-AFAD-4568-B8FC-BCAD618888A9}" srcOrd="4" destOrd="0" presId="urn:microsoft.com/office/officeart/2005/8/layout/gear1"/>
    <dgm:cxn modelId="{D7C3FDEF-EDA8-4080-8FCF-5EE40CFE534E}" type="presParOf" srcId="{7BCF115F-9D9D-47A2-B954-1BC14FF7F1A7}" destId="{294FEDE0-6871-4054-9623-964643743C97}" srcOrd="5" destOrd="0" presId="urn:microsoft.com/office/officeart/2005/8/layout/gear1"/>
    <dgm:cxn modelId="{5889DFB5-1A2D-4BD1-88F4-D339E1E1CA8F}" type="presParOf" srcId="{7BCF115F-9D9D-47A2-B954-1BC14FF7F1A7}" destId="{CB651CDF-C2D6-4749-B869-256FAD65AF94}" srcOrd="6" destOrd="0" presId="urn:microsoft.com/office/officeart/2005/8/layout/gear1"/>
    <dgm:cxn modelId="{8E8EFDE9-8E62-45B5-BD5F-79D524E08AC7}" type="presParOf" srcId="{7BCF115F-9D9D-47A2-B954-1BC14FF7F1A7}" destId="{05B8774C-DB82-4E80-BE09-780BB098024C}" srcOrd="7" destOrd="0" presId="urn:microsoft.com/office/officeart/2005/8/layout/gear1"/>
    <dgm:cxn modelId="{B5C481E8-66F9-4BD7-BA46-329436B5657A}" type="presParOf" srcId="{7BCF115F-9D9D-47A2-B954-1BC14FF7F1A7}" destId="{EF9EBEF3-51BD-4AB4-9142-CC2AA187E6F6}" srcOrd="8" destOrd="0" presId="urn:microsoft.com/office/officeart/2005/8/layout/gear1"/>
    <dgm:cxn modelId="{FAD54ABE-1A8E-438C-9208-434733AD32AA}" type="presParOf" srcId="{7BCF115F-9D9D-47A2-B954-1BC14FF7F1A7}" destId="{87C701B7-CCC5-439F-8C86-B77E0F185ACC}" srcOrd="9" destOrd="0" presId="urn:microsoft.com/office/officeart/2005/8/layout/gear1"/>
    <dgm:cxn modelId="{85C9D429-DCF2-48EB-BC2A-164A227C8354}" type="presParOf" srcId="{7BCF115F-9D9D-47A2-B954-1BC14FF7F1A7}" destId="{8895E9B3-583A-4245-B49F-E707FC7CABA9}" srcOrd="10" destOrd="0" presId="urn:microsoft.com/office/officeart/2005/8/layout/gear1"/>
    <dgm:cxn modelId="{27753EE6-E5EE-4B4D-B841-D576B646D14A}" type="presParOf" srcId="{7BCF115F-9D9D-47A2-B954-1BC14FF7F1A7}" destId="{8A0C3927-C5BF-41DF-98A4-11A8A49D4A62}" srcOrd="11" destOrd="0" presId="urn:microsoft.com/office/officeart/2005/8/layout/gear1"/>
    <dgm:cxn modelId="{A437CCA8-4B9D-4344-8DDA-EF7A0495B853}" type="presParOf" srcId="{7BCF115F-9D9D-47A2-B954-1BC14FF7F1A7}" destId="{146DDFE4-2DC4-4A8D-8485-33495EE308C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0DA6-C8A9-4D29-BC29-FECD6D56393D}">
      <dsp:nvSpPr>
        <dsp:cNvPr id="0" name=""/>
        <dsp:cNvSpPr/>
      </dsp:nvSpPr>
      <dsp:spPr>
        <a:xfrm rot="16200000">
          <a:off x="-976418" y="980350"/>
          <a:ext cx="4030288" cy="2069587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i="0" kern="1200" dirty="0">
              <a:solidFill>
                <a:srgbClr val="FFFF00"/>
              </a:solidFill>
            </a:rPr>
            <a:t>Supervised Learning </a:t>
          </a:r>
          <a:endParaRPr lang="en-US" sz="2800" b="1" kern="1200" dirty="0">
            <a:solidFill>
              <a:srgbClr val="FFFF00"/>
            </a:solidFill>
          </a:endParaRPr>
        </a:p>
      </dsp:txBody>
      <dsp:txXfrm rot="5400000">
        <a:off x="3932" y="806058"/>
        <a:ext cx="2069587" cy="2418172"/>
      </dsp:txXfrm>
    </dsp:sp>
    <dsp:sp modelId="{A2ED2E71-54D2-4BE0-8FF7-3914EB72E8E3}">
      <dsp:nvSpPr>
        <dsp:cNvPr id="0" name=""/>
        <dsp:cNvSpPr/>
      </dsp:nvSpPr>
      <dsp:spPr>
        <a:xfrm rot="16200000">
          <a:off x="1650837" y="601505"/>
          <a:ext cx="4030288" cy="2827276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Linear Regression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Logistic Regression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Decision Trees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Random Forest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SVM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kNN</a:t>
          </a:r>
          <a:endParaRPr lang="en-US" sz="1400" b="1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Naïve Bayes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bg1">
                  <a:lumMod val="65000"/>
                </a:schemeClr>
              </a:solidFill>
            </a:rPr>
            <a:t>Neural Nets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1" kern="1200" dirty="0">
            <a:solidFill>
              <a:schemeClr val="bg1">
                <a:lumMod val="65000"/>
              </a:schemeClr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100" kern="1200" dirty="0"/>
        </a:p>
      </dsp:txBody>
      <dsp:txXfrm rot="5400000">
        <a:off x="2252343" y="806057"/>
        <a:ext cx="2827276" cy="2418172"/>
      </dsp:txXfrm>
    </dsp:sp>
    <dsp:sp modelId="{58DF74FD-4DD7-4725-AAE4-B382C89378BC}">
      <dsp:nvSpPr>
        <dsp:cNvPr id="0" name=""/>
        <dsp:cNvSpPr/>
      </dsp:nvSpPr>
      <dsp:spPr>
        <a:xfrm rot="16200000">
          <a:off x="4536386" y="722056"/>
          <a:ext cx="4030288" cy="2586174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i="0" kern="1200" dirty="0">
              <a:solidFill>
                <a:srgbClr val="FFFF00"/>
              </a:solidFill>
            </a:rPr>
            <a:t>Unsupervised Learning</a:t>
          </a:r>
          <a:endParaRPr lang="en-US" sz="2800" b="1" kern="1200" dirty="0">
            <a:solidFill>
              <a:srgbClr val="FFFF00"/>
            </a:solidFill>
          </a:endParaRPr>
        </a:p>
      </dsp:txBody>
      <dsp:txXfrm rot="5400000">
        <a:off x="5258443" y="806057"/>
        <a:ext cx="2586174" cy="2418172"/>
      </dsp:txXfrm>
    </dsp:sp>
    <dsp:sp modelId="{2DC6BEC4-4A1E-49DD-8007-9AD7A672C76F}">
      <dsp:nvSpPr>
        <dsp:cNvPr id="0" name=""/>
        <dsp:cNvSpPr/>
      </dsp:nvSpPr>
      <dsp:spPr>
        <a:xfrm rot="16200000">
          <a:off x="7200455" y="822985"/>
          <a:ext cx="4030288" cy="2384317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0" rIns="10160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k-Means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Hierarchical Clustering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/>
            <a:t>Recommender Systems</a:t>
          </a:r>
          <a:endParaRPr lang="en-GB" sz="1600" b="1" kern="1200" dirty="0"/>
        </a:p>
      </dsp:txBody>
      <dsp:txXfrm rot="5400000">
        <a:off x="8023440" y="806058"/>
        <a:ext cx="2384317" cy="2418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0DA6-C8A9-4D29-BC29-FECD6D56393D}">
      <dsp:nvSpPr>
        <dsp:cNvPr id="0" name=""/>
        <dsp:cNvSpPr/>
      </dsp:nvSpPr>
      <dsp:spPr>
        <a:xfrm rot="16200000">
          <a:off x="-976418" y="980350"/>
          <a:ext cx="4030288" cy="2069587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i="0" kern="1200" dirty="0">
              <a:solidFill>
                <a:srgbClr val="FFFF00"/>
              </a:solidFill>
            </a:rPr>
            <a:t>Supervised Learning </a:t>
          </a:r>
          <a:endParaRPr lang="en-US" sz="2800" b="1" kern="1200" dirty="0">
            <a:solidFill>
              <a:srgbClr val="FFFF00"/>
            </a:solidFill>
          </a:endParaRPr>
        </a:p>
      </dsp:txBody>
      <dsp:txXfrm rot="5400000">
        <a:off x="3932" y="806058"/>
        <a:ext cx="2069587" cy="2418172"/>
      </dsp:txXfrm>
    </dsp:sp>
    <dsp:sp modelId="{A2ED2E71-54D2-4BE0-8FF7-3914EB72E8E3}">
      <dsp:nvSpPr>
        <dsp:cNvPr id="0" name=""/>
        <dsp:cNvSpPr/>
      </dsp:nvSpPr>
      <dsp:spPr>
        <a:xfrm rot="16200000">
          <a:off x="1650837" y="601505"/>
          <a:ext cx="4030288" cy="2827276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Linear Regression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Logistic Regression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Decision Trees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Random Forest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SVM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/>
            <a:t>kNN</a:t>
          </a:r>
          <a:endParaRPr lang="en-US" sz="1400" b="1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Naïve Bayes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bg1">
                  <a:lumMod val="65000"/>
                </a:schemeClr>
              </a:solidFill>
            </a:rPr>
            <a:t>Neural Nets</a:t>
          </a:r>
          <a:endParaRPr lang="en-US" sz="1400" b="1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200" kern="1200" dirty="0"/>
        </a:p>
      </dsp:txBody>
      <dsp:txXfrm rot="5400000">
        <a:off x="2252343" y="806057"/>
        <a:ext cx="2827276" cy="2418172"/>
      </dsp:txXfrm>
    </dsp:sp>
    <dsp:sp modelId="{58DF74FD-4DD7-4725-AAE4-B382C89378BC}">
      <dsp:nvSpPr>
        <dsp:cNvPr id="0" name=""/>
        <dsp:cNvSpPr/>
      </dsp:nvSpPr>
      <dsp:spPr>
        <a:xfrm rot="16200000">
          <a:off x="4536386" y="722056"/>
          <a:ext cx="4030288" cy="2586174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0" rIns="177800" bIns="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i="0" kern="1200" dirty="0">
              <a:solidFill>
                <a:srgbClr val="FFFF00"/>
              </a:solidFill>
            </a:rPr>
            <a:t>Unsupervised Learning</a:t>
          </a:r>
          <a:endParaRPr lang="en-US" sz="2800" b="1" kern="1200" dirty="0">
            <a:solidFill>
              <a:srgbClr val="FFFF00"/>
            </a:solidFill>
          </a:endParaRPr>
        </a:p>
      </dsp:txBody>
      <dsp:txXfrm rot="5400000">
        <a:off x="5258443" y="806057"/>
        <a:ext cx="2586174" cy="2418172"/>
      </dsp:txXfrm>
    </dsp:sp>
    <dsp:sp modelId="{2DC6BEC4-4A1E-49DD-8007-9AD7A672C76F}">
      <dsp:nvSpPr>
        <dsp:cNvPr id="0" name=""/>
        <dsp:cNvSpPr/>
      </dsp:nvSpPr>
      <dsp:spPr>
        <a:xfrm rot="16200000">
          <a:off x="7200455" y="822985"/>
          <a:ext cx="4030288" cy="2384317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8890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k-Means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Hierarchical Clustering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/>
            <a:t>Recommender Systems</a:t>
          </a:r>
          <a:endParaRPr lang="en-GB" sz="1400" b="1" kern="1200" dirty="0"/>
        </a:p>
      </dsp:txBody>
      <dsp:txXfrm rot="5400000">
        <a:off x="8023440" y="806058"/>
        <a:ext cx="2384317" cy="2418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1F5CA-711C-4395-9DC7-D6FDFC321D76}">
      <dsp:nvSpPr>
        <dsp:cNvPr id="0" name=""/>
        <dsp:cNvSpPr/>
      </dsp:nvSpPr>
      <dsp:spPr>
        <a:xfrm>
          <a:off x="961834" y="1026347"/>
          <a:ext cx="1175575" cy="117557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ML</a:t>
          </a:r>
          <a:endParaRPr lang="en-GB" sz="2200" kern="1200" dirty="0"/>
        </a:p>
      </dsp:txBody>
      <dsp:txXfrm>
        <a:off x="1198177" y="1301720"/>
        <a:ext cx="702889" cy="604270"/>
      </dsp:txXfrm>
    </dsp:sp>
    <dsp:sp modelId="{D8F9C631-237F-409A-AF95-F59A3A03DCB3}">
      <dsp:nvSpPr>
        <dsp:cNvPr id="0" name=""/>
        <dsp:cNvSpPr/>
      </dsp:nvSpPr>
      <dsp:spPr>
        <a:xfrm>
          <a:off x="277863" y="748483"/>
          <a:ext cx="854964" cy="85496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ML</a:t>
          </a:r>
          <a:endParaRPr lang="en-GB" sz="2200" kern="1200" dirty="0"/>
        </a:p>
      </dsp:txBody>
      <dsp:txXfrm>
        <a:off x="493103" y="965024"/>
        <a:ext cx="424484" cy="421882"/>
      </dsp:txXfrm>
    </dsp:sp>
    <dsp:sp modelId="{CB651CDF-C2D6-4749-B869-256FAD65AF94}">
      <dsp:nvSpPr>
        <dsp:cNvPr id="0" name=""/>
        <dsp:cNvSpPr/>
      </dsp:nvSpPr>
      <dsp:spPr>
        <a:xfrm rot="20700000">
          <a:off x="756730" y="158645"/>
          <a:ext cx="837690" cy="83769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ML</a:t>
          </a:r>
          <a:endParaRPr lang="en-GB" sz="2200" kern="1200" dirty="0"/>
        </a:p>
      </dsp:txBody>
      <dsp:txXfrm rot="-20700000">
        <a:off x="940460" y="342375"/>
        <a:ext cx="470230" cy="470230"/>
      </dsp:txXfrm>
    </dsp:sp>
    <dsp:sp modelId="{8895E9B3-583A-4245-B49F-E707FC7CABA9}">
      <dsp:nvSpPr>
        <dsp:cNvPr id="0" name=""/>
        <dsp:cNvSpPr/>
      </dsp:nvSpPr>
      <dsp:spPr>
        <a:xfrm>
          <a:off x="850585" y="860483"/>
          <a:ext cx="1504736" cy="1504736"/>
        </a:xfrm>
        <a:prstGeom prst="circularArrow">
          <a:avLst>
            <a:gd name="adj1" fmla="val 4688"/>
            <a:gd name="adj2" fmla="val 299029"/>
            <a:gd name="adj3" fmla="val 2431513"/>
            <a:gd name="adj4" fmla="val 16057462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C3927-C5BF-41DF-98A4-11A8A49D4A62}">
      <dsp:nvSpPr>
        <dsp:cNvPr id="0" name=""/>
        <dsp:cNvSpPr/>
      </dsp:nvSpPr>
      <dsp:spPr>
        <a:xfrm>
          <a:off x="126450" y="568139"/>
          <a:ext cx="1093285" cy="109328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DDFE4-2DC4-4A8D-8485-33495EE308CE}">
      <dsp:nvSpPr>
        <dsp:cNvPr id="0" name=""/>
        <dsp:cNvSpPr/>
      </dsp:nvSpPr>
      <dsp:spPr>
        <a:xfrm>
          <a:off x="562964" y="-16012"/>
          <a:ext cx="1178781" cy="117878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E01BB-D1E1-4153-BFC1-E8C4C397068D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25682-CE1F-450C-8F92-66654D653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02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BA549-D82B-45C0-96AE-881318B7E502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13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21FE2-10B0-4078-804C-C5F5DBF58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15DEC76-ACD1-4B9F-9086-14C15295D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2F86F5-8583-4D74-8C1D-4BF27C09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65-B299-4950-B166-D06F4774125B}" type="datetimeFigureOut">
              <a:rPr lang="en-IN" smtClean="0"/>
              <a:pPr/>
              <a:t>18-12-2017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C6AE96-51D7-4864-A80B-CD5D6B56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35842A-79BC-4DB5-B051-4438E2A3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D63-F03E-4F76-9DE6-DBFD1AA74D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38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31BC01-16EE-4196-A132-F0689FC8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7854A41-C05F-4586-9D91-D7EFA4922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944998-0C08-4663-B73D-8C8B3956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65-B299-4950-B166-D06F4774125B}" type="datetimeFigureOut">
              <a:rPr lang="en-IN" smtClean="0"/>
              <a:pPr/>
              <a:t>18-12-2017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ED01F1-4237-47D5-89D2-5F548326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15D370-9460-454B-8B09-FF38BBD2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D63-F03E-4F76-9DE6-DBFD1AA74D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0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A584EEC-0B8F-4692-BF32-A52487B81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33AC05-5FF3-43C2-95E0-0C46B9627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A85D76-6B10-48E7-8C2C-BAAE1EA0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65-B299-4950-B166-D06F4774125B}" type="datetimeFigureOut">
              <a:rPr lang="en-IN" smtClean="0"/>
              <a:pPr/>
              <a:t>18-12-2017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C4D7DB-8169-4075-B643-0B078703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EC714D-4761-43A5-BEB2-8A82F410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D63-F03E-4F76-9DE6-DBFD1AA74D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76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9947EA-D976-4D4A-AAA6-AB3D9703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B66733-316D-4FEA-A3E8-B06015B93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D41B5A-4F27-41B3-A4BC-9F94B6FB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65-B299-4950-B166-D06F4774125B}" type="datetimeFigureOut">
              <a:rPr lang="en-IN" smtClean="0"/>
              <a:pPr/>
              <a:t>18-12-2017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2468BF-4853-4833-8DA0-4F668E25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0907A0-5359-4360-A5E2-158F1ADF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D63-F03E-4F76-9DE6-DBFD1AA74D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B54D89-5411-4917-A319-2A4AAC60B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B0867CE-1B5C-4B35-91F9-22BAB220C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90EDB0-BF3D-4D0D-B5D3-84D02B09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65-B299-4950-B166-D06F4774125B}" type="datetimeFigureOut">
              <a:rPr lang="en-IN" smtClean="0"/>
              <a:pPr/>
              <a:t>18-12-2017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2D0131-3D03-4857-AA87-B45F0645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4DA665-029C-4A26-885C-62F37B0B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D63-F03E-4F76-9DE6-DBFD1AA74D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8338D5-98CC-45B1-A14C-C7ED718B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75ACC5-577D-4352-B15C-66329D5C9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33104D-C208-47B1-826A-651566FBF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D3AE34-352F-4AA6-8837-DB218DEF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65-B299-4950-B166-D06F4774125B}" type="datetimeFigureOut">
              <a:rPr lang="en-IN" smtClean="0"/>
              <a:pPr/>
              <a:t>18-12-2017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D8DD44-D6E5-4309-84A1-FB785111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035CF0-AC96-4F19-AF44-5A76627D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D63-F03E-4F76-9DE6-DBFD1AA74D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17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9BDC0-C6DB-4765-8F42-9E838A70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71BD82-7F47-4448-8159-2773DDC3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6A49938-2689-4060-99C9-E31F55359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335F6D4-962E-4170-9E70-C149F91BB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08E76A1-C73D-4845-A885-ADCC4FA63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8EFBF60-601E-42F8-A88E-737F0A3A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65-B299-4950-B166-D06F4774125B}" type="datetimeFigureOut">
              <a:rPr lang="en-IN" smtClean="0"/>
              <a:pPr/>
              <a:t>18-12-2017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34BC51D-2593-44E2-83C3-5177AC97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27AAC25-4544-4739-8533-3DFA5DAE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D63-F03E-4F76-9DE6-DBFD1AA74D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2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2568DA-88B8-4E59-A203-679951F0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5263AC7-261D-4E2B-8A5E-19315DB4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65-B299-4950-B166-D06F4774125B}" type="datetimeFigureOut">
              <a:rPr lang="en-IN" smtClean="0"/>
              <a:pPr/>
              <a:t>18-12-2017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3ED261E-BB51-405E-9FA2-8C0152F9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0165717-B96E-4BA4-B85F-A1790513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D63-F03E-4F76-9DE6-DBFD1AA74D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3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3BBE1BD-FA14-4D88-B82A-BAC610F0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65-B299-4950-B166-D06F4774125B}" type="datetimeFigureOut">
              <a:rPr lang="en-IN" smtClean="0"/>
              <a:pPr/>
              <a:t>18-12-2017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F518251-94D3-4801-87B9-A361E1B1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325B820-15F0-451D-BB15-8337BCFA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D63-F03E-4F76-9DE6-DBFD1AA74D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8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115655-DA57-402C-81E3-7133AE90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E19145-16A6-4CAF-A0F0-D8565D0F3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37EEF1-2769-432A-BFAF-EF33F85CD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FF2B028-0490-4CD0-80DE-6BC9E367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65-B299-4950-B166-D06F4774125B}" type="datetimeFigureOut">
              <a:rPr lang="en-IN" smtClean="0"/>
              <a:pPr/>
              <a:t>18-12-2017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1118384-2DCE-4D04-82CB-6E39D6A6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CEF4ED3-E37F-48CE-A9D5-9C6DFE7B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D63-F03E-4F76-9DE6-DBFD1AA74D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0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D9375-1EAD-4F9C-BDFA-851DE657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228A608-FEEF-4203-AB51-BB104454E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752D2BB-96D7-43E1-8C7C-B23B4708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65F0D9B-9604-45BE-976F-A4FA50BC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B2665-B299-4950-B166-D06F4774125B}" type="datetimeFigureOut">
              <a:rPr lang="en-IN" smtClean="0"/>
              <a:pPr/>
              <a:t>18-12-2017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318C90-9853-4029-90CA-7F4F408B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4D8660C-EAA2-40FD-8568-942DB46B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D63-F03E-4F76-9DE6-DBFD1AA74D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653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E48BF3E-0635-4CC8-85EF-0CAC85B5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884426-E3DD-426B-A9C4-2A168B2C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6BBECE-16F2-4751-BE98-65EEC4466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2665-B299-4950-B166-D06F4774125B}" type="datetimeFigureOut">
              <a:rPr lang="en-IN" smtClean="0"/>
              <a:pPr/>
              <a:t>18-12-2017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B9B684-8611-47FA-9FE1-38937749B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9650BF-7B5D-48D1-8048-D7B5EC71F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CD63-F03E-4F76-9DE6-DBFD1AA74D6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3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mean.html" TargetMode="External"/><Relationship Id="rId7" Type="http://schemas.openxmlformats.org/officeDocument/2006/relationships/image" Target="../media/image2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hyperlink" Target="https://www.mathsisfun.com/mode.html" TargetMode="External"/><Relationship Id="rId4" Type="http://schemas.openxmlformats.org/officeDocument/2006/relationships/hyperlink" Target="https://www.mathsisfun.com/media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2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atisticshowto.com/probability-and-statistics/regression-analysis/" TargetMode="External"/><Relationship Id="rId5" Type="http://schemas.openxmlformats.org/officeDocument/2006/relationships/hyperlink" Target="http://www.statisticshowto.com/line-of-best-fit/" TargetMode="External"/><Relationship Id="rId4" Type="http://schemas.openxmlformats.org/officeDocument/2006/relationships/hyperlink" Target="http://www.statisticshowto.com/residual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296" y="-152400"/>
            <a:ext cx="13317748" cy="7019616"/>
          </a:xfrm>
          <a:prstGeom prst="rect">
            <a:avLst/>
          </a:prstGeom>
        </p:spPr>
      </p:pic>
      <p:sp>
        <p:nvSpPr>
          <p:cNvPr id="8" name="Rectangle 1"/>
          <p:cNvSpPr>
            <a:spLocks/>
          </p:cNvSpPr>
          <p:nvPr/>
        </p:nvSpPr>
        <p:spPr bwMode="auto">
          <a:xfrm>
            <a:off x="4389567" y="2392680"/>
            <a:ext cx="64753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endParaRPr lang="en-US" sz="7700" b="1" dirty="0">
              <a:solidFill>
                <a:srgbClr val="FFFFFF"/>
              </a:solidFill>
              <a:latin typeface="Raleway" panose="020B0003030101060003" pitchFamily="34" charset="0"/>
              <a:ea typeface="ＭＳ Ｐゴシック" charset="0"/>
              <a:cs typeface="Roboto Bold" charset="0"/>
              <a:sym typeface="Roboto Bold" charset="0"/>
            </a:endParaRPr>
          </a:p>
          <a:p>
            <a:pPr algn="l"/>
            <a:endParaRPr lang="en-US" sz="7700" b="1" dirty="0">
              <a:solidFill>
                <a:srgbClr val="FFFFFF"/>
              </a:solidFill>
              <a:latin typeface="Raleway" panose="020B0003030101060003" pitchFamily="34" charset="0"/>
              <a:ea typeface="ＭＳ Ｐゴシック" charset="0"/>
              <a:cs typeface="Roboto Bold" charset="0"/>
              <a:sym typeface="Roboto Bold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279" y="435881"/>
            <a:ext cx="1333989" cy="9011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7457" y="2912487"/>
            <a:ext cx="220501" cy="918385"/>
          </a:xfrm>
          <a:prstGeom prst="rect">
            <a:avLst/>
          </a:prstGeom>
        </p:spPr>
        <p:txBody>
          <a:bodyPr wrap="none" lIns="109152" tIns="54576" rIns="109152" bIns="54576">
            <a:spAutoFit/>
          </a:bodyPr>
          <a:lstStyle/>
          <a:p>
            <a:endParaRPr lang="en-IN" sz="53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0903" y="4128203"/>
            <a:ext cx="6094413" cy="664216"/>
          </a:xfrm>
          <a:prstGeom prst="rect">
            <a:avLst/>
          </a:prstGeom>
        </p:spPr>
        <p:txBody>
          <a:bodyPr lIns="109152" tIns="54576" rIns="109152" bIns="54576">
            <a:spAutoFit/>
          </a:bodyPr>
          <a:lstStyle/>
          <a:p>
            <a:endParaRPr lang="en-IN" b="1" dirty="0">
              <a:solidFill>
                <a:srgbClr val="FFFFFF"/>
              </a:solidFill>
              <a:latin typeface="Roboto Regular" charset="0"/>
              <a:ea typeface="ＭＳ Ｐゴシック" charset="0"/>
              <a:cs typeface="Roboto Regular" charset="0"/>
              <a:sym typeface="Roboto Regular" charset="0"/>
            </a:endParaRPr>
          </a:p>
          <a:p>
            <a:endParaRPr lang="en-US" dirty="0">
              <a:solidFill>
                <a:srgbClr val="FFFFFF"/>
              </a:solidFill>
              <a:latin typeface="Roboto Regular" charset="0"/>
              <a:ea typeface="ＭＳ Ｐゴシック" charset="0"/>
              <a:cs typeface="Roboto Regular" charset="0"/>
              <a:sym typeface="Roboto Regular" charset="0"/>
            </a:endParaRPr>
          </a:p>
        </p:txBody>
      </p:sp>
      <p:sp>
        <p:nvSpPr>
          <p:cNvPr id="9" name="object 18"/>
          <p:cNvSpPr txBox="1">
            <a:spLocks/>
          </p:cNvSpPr>
          <p:nvPr/>
        </p:nvSpPr>
        <p:spPr>
          <a:xfrm>
            <a:off x="1370655" y="3717110"/>
            <a:ext cx="5504651" cy="677028"/>
          </a:xfrm>
          <a:prstGeom prst="rect">
            <a:avLst/>
          </a:prstGeom>
        </p:spPr>
        <p:txBody>
          <a:bodyPr vert="horz" wrap="square" lIns="0" tIns="15160" rIns="0" bIns="0" rtlCol="0" anchor="b">
            <a:spAutoFit/>
          </a:bodyPr>
          <a:lstStyle/>
          <a:p>
            <a:pPr marL="15160" marR="6064" algn="ctr">
              <a:spcBef>
                <a:spcPts val="119"/>
              </a:spcBef>
              <a:defRPr/>
            </a:pPr>
            <a:r>
              <a:rPr lang="en-US" sz="4300" b="1" spc="-95" dirty="0" smtClean="0">
                <a:latin typeface="Palatino Linotype"/>
                <a:ea typeface="+mj-ea"/>
                <a:cs typeface="Palatino Linotype"/>
              </a:rPr>
              <a:t>Linear Regression</a:t>
            </a:r>
            <a:endParaRPr lang="en-US" sz="4300" dirty="0">
              <a:latin typeface="Palatino Linotype"/>
              <a:ea typeface="+mj-ea"/>
              <a:cs typeface="Palatino Linotyp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F0E0048-4998-440D-8E24-EAFE0970DD1A}"/>
              </a:ext>
            </a:extLst>
          </p:cNvPr>
          <p:cNvSpPr/>
          <p:nvPr/>
        </p:nvSpPr>
        <p:spPr>
          <a:xfrm flipH="1">
            <a:off x="11430000" y="6309360"/>
            <a:ext cx="1600200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160" dirty="0">
                <a:solidFill>
                  <a:prstClr val="white"/>
                </a:solidFill>
                <a:latin typeface="Roboto Regular"/>
                <a:cs typeface="Roboto Regular"/>
              </a:rPr>
              <a:t>              01</a:t>
            </a:r>
            <a:endParaRPr lang="en-US" sz="2160" dirty="0">
              <a:solidFill>
                <a:prstClr val="white"/>
              </a:solidFill>
              <a:latin typeface="Roboto Regular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89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4" y="2613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Supervised Learning- Regression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05" y="1891665"/>
            <a:ext cx="1363807" cy="1820753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5400000">
            <a:off x="2047700" y="3234021"/>
            <a:ext cx="760618" cy="175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0258" y="4467412"/>
            <a:ext cx="131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How many hours will battery last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6114" y="4467412"/>
            <a:ext cx="1319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Will the battery last till end of the day</a:t>
            </a:r>
            <a:endParaRPr lang="en-GB" sz="1600" dirty="0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179" y="2082224"/>
            <a:ext cx="2800350" cy="1628775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920045" y="3234021"/>
            <a:ext cx="760618" cy="175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762603" y="4467412"/>
            <a:ext cx="1319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How many seats are available 10 days prior to journey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8459" y="4467412"/>
            <a:ext cx="1319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Can I get a confirmed ticket for booking 10 days in advance</a:t>
            </a:r>
            <a:endParaRPr lang="en-GB" sz="16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824" y="2217489"/>
            <a:ext cx="2261495" cy="1472869"/>
          </a:xfrm>
          <a:prstGeom prst="rect">
            <a:avLst/>
          </a:prstGeom>
        </p:spPr>
      </p:pic>
      <p:sp>
        <p:nvSpPr>
          <p:cNvPr id="16" name="Left Brace 15"/>
          <p:cNvSpPr/>
          <p:nvPr/>
        </p:nvSpPr>
        <p:spPr>
          <a:xfrm rot="5400000">
            <a:off x="9709263" y="3234021"/>
            <a:ext cx="760618" cy="175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8551821" y="4467412"/>
            <a:ext cx="1319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How many minutes will the flight be delayed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07677" y="4467412"/>
            <a:ext cx="131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Is flight on time</a:t>
            </a:r>
            <a:endParaRPr lang="en-GB" sz="16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58" y="3840879"/>
            <a:ext cx="585251" cy="5852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889" y="3840879"/>
            <a:ext cx="585251" cy="585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107" y="3840879"/>
            <a:ext cx="585251" cy="585251"/>
          </a:xfrm>
          <a:prstGeom prst="rect">
            <a:avLst/>
          </a:prstGeom>
        </p:spPr>
      </p:pic>
      <p:sp>
        <p:nvSpPr>
          <p:cNvPr id="23" name="TextBox 28">
            <a:extLst>
              <a:ext uri="{FF2B5EF4-FFF2-40B4-BE49-F238E27FC236}">
                <a16:creationId xmlns="" xmlns:a16="http://schemas.microsoft.com/office/drawing/2014/main" id="{21377C4F-C6BD-45B0-AD2A-08BCF14E3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EC3CE2FE-1954-41B8-B300-B7F10B1C1D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2A57A7F8-E42A-4A72-A6A7-F374E7550846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10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4336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79" y="2342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Quick Check – Regression or Classification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F71C6A20-984B-4641-9859-BD10C9369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F0BA37-943B-4B01-A7E3-A09BF1FAC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75164B-088F-4631-B63F-390CB9C7BD30}"/>
              </a:ext>
            </a:extLst>
          </p:cNvPr>
          <p:cNvSpPr/>
          <p:nvPr/>
        </p:nvSpPr>
        <p:spPr>
          <a:xfrm>
            <a:off x="219506" y="1101274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1" y="1463236"/>
            <a:ext cx="11254975" cy="47129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11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15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Univariate and Multivariate</a:t>
            </a:r>
          </a:p>
        </p:txBody>
      </p:sp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58453B1E-36E2-4E2E-A58A-B4716E43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ED69586-7916-43A3-8BAB-DB7700E2F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EC03B6C-24DF-4AB5-AA9F-72895E77B6CF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12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9793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58453B1E-36E2-4E2E-A58A-B4716E43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ED69586-7916-43A3-8BAB-DB7700E2F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EC03B6C-24DF-4AB5-AA9F-72895E77B6CF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2" y="1512598"/>
            <a:ext cx="5310609" cy="35494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463" y="1900047"/>
            <a:ext cx="6499537" cy="41530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0302" y="669702"/>
            <a:ext cx="6593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Univariate vs Multivariate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13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8594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73" y="195594"/>
            <a:ext cx="4395609" cy="1325563"/>
          </a:xfrm>
        </p:spPr>
        <p:txBody>
          <a:bodyPr>
            <a:normAutofit/>
          </a:bodyPr>
          <a:lstStyle/>
          <a:p>
            <a:r>
              <a:rPr lang="en-IN" sz="3200" b="1" i="1" dirty="0">
                <a:solidFill>
                  <a:srgbClr val="00B050"/>
                </a:solidFill>
                <a:latin typeface="+mn-lt"/>
              </a:rPr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23" y="1293963"/>
            <a:ext cx="7152288" cy="535153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Used when you want to </a:t>
            </a:r>
            <a:r>
              <a:rPr lang="en-IN" b="1" dirty="0">
                <a:solidFill>
                  <a:srgbClr val="FF0000"/>
                </a:solidFill>
              </a:rPr>
              <a:t>predict a continuous dependent variable </a:t>
            </a:r>
            <a:r>
              <a:rPr lang="en-IN" dirty="0"/>
              <a:t>from a number of </a:t>
            </a:r>
            <a:r>
              <a:rPr lang="en-IN" dirty="0" smtClean="0"/>
              <a:t>independent </a:t>
            </a:r>
            <a:r>
              <a:rPr lang="en-IN" dirty="0"/>
              <a:t>variables.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Dependent variable must be continuous for Linear regression, if it is categorical then we apply logistic regression.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The independent variables used in regression can be either continuous or categorical.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Simple linear regression analysis means “</a:t>
            </a:r>
            <a:r>
              <a:rPr lang="en-IN" b="1" dirty="0"/>
              <a:t>fitting a straight line to data</a:t>
            </a:r>
            <a:r>
              <a:rPr lang="en-IN" dirty="0"/>
              <a:t>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We want to estimate Y at some specific values of X</a:t>
            </a:r>
            <a:r>
              <a:rPr lang="en-IN" baseline="-25000" dirty="0"/>
              <a:t>i</a:t>
            </a:r>
          </a:p>
        </p:txBody>
      </p:sp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97BB8FD0-2F43-4F76-8BA9-7FBF0F8E5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2CA0739-933E-4E02-A2B3-913F57CE8F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9926CC1-0A54-4336-A6AD-7FB365522C15}"/>
              </a:ext>
            </a:extLst>
          </p:cNvPr>
          <p:cNvSpPr/>
          <p:nvPr/>
        </p:nvSpPr>
        <p:spPr>
          <a:xfrm>
            <a:off x="278822" y="1078696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172" y="1352912"/>
            <a:ext cx="4554828" cy="48914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14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4551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>
            <a:stCxn id="33" idx="5"/>
            <a:endCxn id="32" idx="1"/>
          </p:cNvCxnSpPr>
          <p:nvPr/>
        </p:nvCxnSpPr>
        <p:spPr>
          <a:xfrm flipV="1">
            <a:off x="5024418" y="3779684"/>
            <a:ext cx="1298834" cy="753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078" y="2002154"/>
            <a:ext cx="3867422" cy="58653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altLang="en-US" sz="2000" dirty="0"/>
              <a:t>Remember this:     </a:t>
            </a:r>
            <a:r>
              <a:rPr lang="en-US" altLang="en-US" sz="2000" b="1" i="1" dirty="0"/>
              <a:t>Y=</a:t>
            </a:r>
            <a:r>
              <a:rPr lang="en-US" altLang="en-US" sz="2000" b="1" i="1" dirty="0" err="1"/>
              <a:t>mX+c</a:t>
            </a:r>
            <a:r>
              <a:rPr lang="en-US" altLang="en-US" sz="2000" i="1" dirty="0"/>
              <a:t> ?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/>
          </p:nvPr>
        </p:nvGraphicFramePr>
        <p:xfrm>
          <a:off x="6385845" y="5528745"/>
          <a:ext cx="2755246" cy="531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180800" imgH="228600" progId="Equation.3">
                  <p:embed/>
                </p:oleObj>
              </mc:Choice>
              <mc:Fallback>
                <p:oleObj name="Equation" r:id="rId3" imgW="1180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5845" y="5528745"/>
                        <a:ext cx="2755246" cy="531956"/>
                      </a:xfrm>
                      <a:prstGeom prst="rect">
                        <a:avLst/>
                      </a:prstGeom>
                      <a:solidFill>
                        <a:srgbClr val="C55A11">
                          <a:alpha val="70979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35" y="33097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What is Linear?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123935" y="3369882"/>
            <a:ext cx="535" cy="1564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24469" y="4934382"/>
            <a:ext cx="1965277" cy="83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flipV="1">
            <a:off x="2680313" y="3730832"/>
            <a:ext cx="70740" cy="57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/>
          <p:cNvSpPr/>
          <p:nvPr/>
        </p:nvSpPr>
        <p:spPr>
          <a:xfrm flipV="1">
            <a:off x="1331459" y="4524685"/>
            <a:ext cx="70740" cy="57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757049" y="3405932"/>
            <a:ext cx="25020" cy="1528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757048" y="4934382"/>
            <a:ext cx="2017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flipV="1">
            <a:off x="6312892" y="3730832"/>
            <a:ext cx="70740" cy="57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/>
          <p:cNvSpPr/>
          <p:nvPr/>
        </p:nvSpPr>
        <p:spPr>
          <a:xfrm flipV="1">
            <a:off x="4964038" y="4524685"/>
            <a:ext cx="70740" cy="57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/>
          <p:cNvCxnSpPr>
            <a:stCxn id="40" idx="5"/>
            <a:endCxn id="39" idx="1"/>
          </p:cNvCxnSpPr>
          <p:nvPr/>
        </p:nvCxnSpPr>
        <p:spPr>
          <a:xfrm flipV="1">
            <a:off x="8531306" y="3788066"/>
            <a:ext cx="1298834" cy="753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263936" y="3550692"/>
            <a:ext cx="27295" cy="1392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263936" y="4942764"/>
            <a:ext cx="18015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 flipV="1">
            <a:off x="9819780" y="3739214"/>
            <a:ext cx="70740" cy="57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 flipV="1">
            <a:off x="8470926" y="4533067"/>
            <a:ext cx="70740" cy="57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1171702" y="415535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21455" y="33901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76986" y="415535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26739" y="33901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12658" y="413511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662411" y="33698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57" name="Oval 56"/>
          <p:cNvSpPr/>
          <p:nvPr/>
        </p:nvSpPr>
        <p:spPr>
          <a:xfrm>
            <a:off x="9279724" y="4006434"/>
            <a:ext cx="158268" cy="12868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9073894" y="369826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cxnSp>
        <p:nvCxnSpPr>
          <p:cNvPr id="61" name="Straight Connector 60"/>
          <p:cNvCxnSpPr>
            <a:stCxn id="57" idx="4"/>
          </p:cNvCxnSpPr>
          <p:nvPr/>
        </p:nvCxnSpPr>
        <p:spPr>
          <a:xfrm flipH="1">
            <a:off x="9333598" y="4135118"/>
            <a:ext cx="25260" cy="8076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312658" y="4073297"/>
            <a:ext cx="906686" cy="184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393260" y="5665926"/>
            <a:ext cx="472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Expected value of y at given level of x = 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 flipV="1">
            <a:off x="9658483" y="4152132"/>
            <a:ext cx="1497197" cy="273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10463502" y="4411699"/>
            <a:ext cx="1508910" cy="2724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Desired Value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168018" y="475809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69886" y="29433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801131" y="475809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602999" y="29433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084278" y="475809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146107" y="31301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44" name="TextBox 28">
            <a:extLst>
              <a:ext uri="{FF2B5EF4-FFF2-40B4-BE49-F238E27FC236}">
                <a16:creationId xmlns="" xmlns:a16="http://schemas.microsoft.com/office/drawing/2014/main" id="{2BDB021D-DF25-4135-B638-585EF3D11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09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="" xmlns:a16="http://schemas.microsoft.com/office/drawing/2014/main" id="{8D0256D2-FC53-43ED-A330-1D46B5B993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AEB31997-18AD-4B75-A352-BA4706A76992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15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92772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4" grpId="0" animBg="1"/>
      <p:bldP spid="25" grpId="0" animBg="1"/>
      <p:bldP spid="32" grpId="0" animBg="1"/>
      <p:bldP spid="33" grpId="0" animBg="1"/>
      <p:bldP spid="39" grpId="0" animBg="1"/>
      <p:bldP spid="40" grpId="0" animBg="1"/>
      <p:bldP spid="41" grpId="0"/>
      <p:bldP spid="52" grpId="0"/>
      <p:bldP spid="53" grpId="0"/>
      <p:bldP spid="54" grpId="0"/>
      <p:bldP spid="55" grpId="0"/>
      <p:bldP spid="56" grpId="0"/>
      <p:bldP spid="57" grpId="0" animBg="1"/>
      <p:bldP spid="59" grpId="0"/>
      <p:bldP spid="71" grpId="0"/>
      <p:bldP spid="75" grpId="0" animBg="1"/>
      <p:bldP spid="82" grpId="0"/>
      <p:bldP spid="83" grpId="0"/>
      <p:bldP spid="84" grpId="0"/>
      <p:bldP spid="85" grpId="0"/>
      <p:bldP spid="86" grpId="0"/>
      <p:bldP spid="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00" y="26594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  <a:latin typeface="+mn-lt"/>
              </a:rPr>
              <a:t>Prediction With Linear Regression</a:t>
            </a:r>
            <a:endParaRPr lang="en-US" sz="32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If you know something about X, this knowledge helps you predict something about Y.</a:t>
            </a:r>
          </a:p>
          <a:p>
            <a:r>
              <a:rPr lang="en-US" dirty="0">
                <a:latin typeface="Times New Roman" panose="02020603050405020304" pitchFamily="18" charset="0"/>
              </a:rPr>
              <a:t>Equation for prediction value: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6826" y="4377740"/>
            <a:ext cx="4154831" cy="605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Y</a:t>
            </a:r>
            <a:r>
              <a:rPr lang="en-US" altLang="en-US" baseline="-25000" dirty="0">
                <a:latin typeface="Times New Roman" panose="02020603050405020304" pitchFamily="18" charset="0"/>
              </a:rPr>
              <a:t>i  </a:t>
            </a:r>
            <a:r>
              <a:rPr lang="en-US" altLang="en-US" dirty="0">
                <a:latin typeface="Times New Roman" panose="02020603050405020304" pitchFamily="18" charset="0"/>
              </a:rPr>
              <a:t>=    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+ </a:t>
            </a:r>
            <a:r>
              <a:rPr lang="en-US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*x</a:t>
            </a:r>
            <a:r>
              <a:rPr lang="en-US" altLang="en-US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    +   random error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647899" y="4896920"/>
            <a:ext cx="1431758" cy="1080490"/>
            <a:chOff x="816" y="2148"/>
            <a:chExt cx="816" cy="676"/>
          </a:xfrm>
        </p:grpSpPr>
        <p:sp>
          <p:nvSpPr>
            <p:cNvPr id="6" name="AutoShape 9"/>
            <p:cNvSpPr>
              <a:spLocks/>
            </p:cNvSpPr>
            <p:nvPr/>
          </p:nvSpPr>
          <p:spPr bwMode="auto">
            <a:xfrm rot="5400000" flipH="1">
              <a:off x="1076" y="2009"/>
              <a:ext cx="156" cy="43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816" y="2304"/>
              <a:ext cx="81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0" baseline="0" dirty="0">
                  <a:solidFill>
                    <a:srgbClr val="FF0000"/>
                  </a:solidFill>
                </a:rPr>
                <a:t>Fixed – exactly on the line</a:t>
              </a:r>
            </a:p>
          </p:txBody>
        </p:sp>
      </p:grp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194694" y="4375391"/>
            <a:ext cx="3813937" cy="1397000"/>
            <a:chOff x="2764" y="1792"/>
            <a:chExt cx="2036" cy="88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764" y="1792"/>
              <a:ext cx="777" cy="22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 flipV="1">
              <a:off x="3428" y="2025"/>
              <a:ext cx="336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360" y="2304"/>
              <a:ext cx="144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0" baseline="0" dirty="0">
                  <a:solidFill>
                    <a:srgbClr val="FF0000"/>
                  </a:solidFill>
                </a:rPr>
                <a:t>Follows a normal distribution</a:t>
              </a:r>
            </a:p>
          </p:txBody>
        </p:sp>
      </p:grpSp>
      <p:sp>
        <p:nvSpPr>
          <p:cNvPr id="12" name="Rounded Rectangular Callout 11"/>
          <p:cNvSpPr/>
          <p:nvPr/>
        </p:nvSpPr>
        <p:spPr>
          <a:xfrm>
            <a:off x="1028349" y="3855164"/>
            <a:ext cx="1014259" cy="412124"/>
          </a:xfrm>
          <a:prstGeom prst="wedgeRoundRectCallout">
            <a:avLst>
              <a:gd name="adj1" fmla="val 58772"/>
              <a:gd name="adj2" fmla="val 10947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Outcome variable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2628869" y="3729714"/>
            <a:ext cx="973807" cy="249345"/>
          </a:xfrm>
          <a:prstGeom prst="wedgeRoundRectCallout">
            <a:avLst>
              <a:gd name="adj1" fmla="val -23479"/>
              <a:gd name="adj2" fmla="val 217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Intercept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3344748" y="4061226"/>
            <a:ext cx="715879" cy="206062"/>
          </a:xfrm>
          <a:prstGeom prst="wedgeRoundRectCallout">
            <a:avLst>
              <a:gd name="adj1" fmla="val -51417"/>
              <a:gd name="adj2" fmla="val 1500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Slope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4013752" y="4896920"/>
            <a:ext cx="1082826" cy="429200"/>
          </a:xfrm>
          <a:prstGeom prst="wedgeRoundRectCallout">
            <a:avLst>
              <a:gd name="adj1" fmla="val -81975"/>
              <a:gd name="adj2" fmla="val -967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Predictor variable</a:t>
            </a:r>
          </a:p>
        </p:txBody>
      </p:sp>
      <p:cxnSp>
        <p:nvCxnSpPr>
          <p:cNvPr id="25" name="Straight Connector 24"/>
          <p:cNvCxnSpPr>
            <a:stCxn id="29" idx="5"/>
            <a:endCxn id="28" idx="1"/>
          </p:cNvCxnSpPr>
          <p:nvPr/>
        </p:nvCxnSpPr>
        <p:spPr>
          <a:xfrm flipV="1">
            <a:off x="8474124" y="4712928"/>
            <a:ext cx="1298834" cy="7533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8206755" y="4339176"/>
            <a:ext cx="25020" cy="1528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06754" y="5867626"/>
            <a:ext cx="20175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 flipV="1">
            <a:off x="9762598" y="4664076"/>
            <a:ext cx="70740" cy="57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 flipV="1">
            <a:off x="8413744" y="5457929"/>
            <a:ext cx="70740" cy="57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8226692" y="508859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767588" y="433364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50837" y="569134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52705" y="38765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34" name="Oval 33"/>
          <p:cNvSpPr/>
          <p:nvPr/>
        </p:nvSpPr>
        <p:spPr>
          <a:xfrm flipV="1">
            <a:off x="8926446" y="4712071"/>
            <a:ext cx="70740" cy="5723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9728845" y="4475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38" name="TextBox 28">
            <a:extLst>
              <a:ext uri="{FF2B5EF4-FFF2-40B4-BE49-F238E27FC236}">
                <a16:creationId xmlns="" xmlns:a16="http://schemas.microsoft.com/office/drawing/2014/main" id="{F508A29D-5301-4181-B02D-4E621BFE1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10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9FD8AF4E-3131-4444-B489-6F5CE99481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B17578CC-2F72-4BE4-BED4-8AE79935A09D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16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875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055" y="25954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Linear regression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80" y="2032770"/>
            <a:ext cx="4118956" cy="4023360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chemeClr val="accent2"/>
                </a:solidFill>
              </a:rPr>
              <a:t>1. The relationship between X and Y is linear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817" y="2758304"/>
            <a:ext cx="3038475" cy="1626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27781" y="1923108"/>
            <a:ext cx="38234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en-US" sz="2400" dirty="0"/>
              <a:t>3. </a:t>
            </a:r>
            <a:r>
              <a:rPr lang="en-US" altLang="en-US" sz="2400" dirty="0">
                <a:solidFill>
                  <a:schemeClr val="accent2"/>
                </a:solidFill>
              </a:rPr>
              <a:t>Y is distributed normally at</a:t>
            </a:r>
          </a:p>
          <a:p>
            <a:pPr marL="0" lvl="1"/>
            <a:r>
              <a:rPr lang="en-US" altLang="en-US" sz="2400" dirty="0">
                <a:solidFill>
                  <a:schemeClr val="accent2"/>
                </a:solidFill>
              </a:rPr>
              <a:t> each value of X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211" y="3841172"/>
            <a:ext cx="2914650" cy="1562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83" y="2758304"/>
            <a:ext cx="3562951" cy="176472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311734" y="5495404"/>
            <a:ext cx="411895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2. </a:t>
            </a:r>
            <a:r>
              <a:rPr lang="en-US" altLang="en-US" sz="2400" dirty="0">
                <a:solidFill>
                  <a:schemeClr val="accent2"/>
                </a:solidFill>
              </a:rPr>
              <a:t>The variance of Y at every value of X is the same </a:t>
            </a:r>
            <a:endParaRPr lang="en-GB" sz="2400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13" name="TextBox 28">
            <a:extLst>
              <a:ext uri="{FF2B5EF4-FFF2-40B4-BE49-F238E27FC236}">
                <a16:creationId xmlns="" xmlns:a16="http://schemas.microsoft.com/office/drawing/2014/main" id="{1285C563-7718-467D-92AE-5C04CCE95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7186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11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92797D3B-7737-4E54-BA69-699C7D35A0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BA615AA-0DE4-491D-9900-6C23B7F818E5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 17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1871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58453B1E-36E2-4E2E-A58A-B4716E43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ED69586-7916-43A3-8BAB-DB7700E2F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EC03B6C-24DF-4AB5-AA9F-72895E77B6CF}"/>
              </a:ext>
            </a:extLst>
          </p:cNvPr>
          <p:cNvSpPr/>
          <p:nvPr/>
        </p:nvSpPr>
        <p:spPr>
          <a:xfrm>
            <a:off x="265943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3" descr="C:\Users\Bubun\Desktop\Sample-Height-vs-Weight-Linear-Regress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695" y="1219200"/>
            <a:ext cx="6370198" cy="494978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950862" y="2786129"/>
            <a:ext cx="51054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the figure left , the regression Line indicates positive correlation between Height &amp; weight that is if height increases weight also increases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5146" y="618186"/>
            <a:ext cx="10744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Relationship Between Study Variable &amp; Explanatory Variable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18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9385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58453B1E-36E2-4E2E-A58A-B4716E43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ED69586-7916-43A3-8BAB-DB7700E2F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EC03B6C-24DF-4AB5-AA9F-72895E77B6CF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40912" y="2238675"/>
            <a:ext cx="6272012" cy="219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33308" tIns="-17457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Normal Distribution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has: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anose="020B0604030504040204" pitchFamily="34" charset="0"/>
                <a:hlinkClick r:id="rId3"/>
              </a:rPr>
              <a:t>mean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anose="020B0604030504040204" pitchFamily="34" charset="0"/>
                <a:hlinkClick r:id="rId4"/>
              </a:rPr>
              <a:t>median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anose="020B0604030504040204" pitchFamily="34" charset="0"/>
                <a:hlinkClick r:id="rId5"/>
              </a:rPr>
              <a:t>mode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88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anose="020B0604030504040204" pitchFamily="34" charset="0"/>
              </a:rPr>
              <a:t>symmetry about the center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anose="020B0604030504040204" pitchFamily="34" charset="0"/>
              </a:rPr>
              <a:t>50% of values less than the mean 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Verdana" panose="020B0604030504040204" pitchFamily="34" charset="0"/>
              </a:rPr>
              <a:t>and 50% greater than the mean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AutoShape 12" descr="bell curve"/>
          <p:cNvSpPr>
            <a:spLocks noChangeAspect="1" noChangeArrowheads="1"/>
          </p:cNvSpPr>
          <p:nvPr/>
        </p:nvSpPr>
        <p:spPr bwMode="auto">
          <a:xfrm>
            <a:off x="754063" y="27622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1" name="Picture 13" descr="be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63" y="4352924"/>
            <a:ext cx="3060122" cy="216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utoShape 14" descr="normal distribution with mean median mode at center"/>
          <p:cNvSpPr>
            <a:spLocks noChangeAspect="1" noChangeArrowheads="1"/>
          </p:cNvSpPr>
          <p:nvPr/>
        </p:nvSpPr>
        <p:spPr bwMode="auto">
          <a:xfrm>
            <a:off x="887413" y="4795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603" y="1584098"/>
            <a:ext cx="6238575" cy="37219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1818" y="669701"/>
            <a:ext cx="6413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Normal Distribution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19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8975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315976" y="6309360"/>
            <a:ext cx="1880539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F71C6A20-984B-4641-9859-BD10C9369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954107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      02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ＭＳ Ｐゴシック" charset="0"/>
              <a:cs typeface="Roboto Regul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F0BA37-943B-4B01-A7E3-A09BF1FAC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75164B-088F-4631-B63F-390CB9C7BD30}"/>
              </a:ext>
            </a:extLst>
          </p:cNvPr>
          <p:cNvSpPr/>
          <p:nvPr/>
        </p:nvSpPr>
        <p:spPr>
          <a:xfrm>
            <a:off x="219506" y="1101274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153" y="566668"/>
            <a:ext cx="7173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Today’s Agenda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061" y="1603513"/>
            <a:ext cx="91307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Types of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Assumption of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Role of ML in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Fitting A 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Metrics for Evaluating Model’s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Hands on With Bike Share data 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58453B1E-36E2-4E2E-A58A-B4716E43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ED69586-7916-43A3-8BAB-DB7700E2F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EC03B6C-24DF-4AB5-AA9F-72895E77B6CF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3" y="1641696"/>
            <a:ext cx="4776770" cy="3693442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2859110" y="3335628"/>
            <a:ext cx="1097280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1817" y="618187"/>
            <a:ext cx="8382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Normal Distribution &amp; Homoscedasticity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907" y="1623372"/>
            <a:ext cx="3357092" cy="37117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01" y="1639990"/>
            <a:ext cx="3450246" cy="369784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20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51026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F71C6A20-984B-4641-9859-BD10C9369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F0BA37-943B-4B01-A7E3-A09BF1FAC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75164B-088F-4631-B63F-390CB9C7BD30}"/>
              </a:ext>
            </a:extLst>
          </p:cNvPr>
          <p:cNvSpPr/>
          <p:nvPr/>
        </p:nvSpPr>
        <p:spPr>
          <a:xfrm>
            <a:off x="219506" y="1101274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0913" y="1751527"/>
            <a:ext cx="10715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Machine Learning(Supervised &amp; Unsupervised)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Linear 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Equation of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Assumptions of Linear Regression(Linear Relationship, Normal Distribution &amp; Homoscedasticity)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906" y="579550"/>
            <a:ext cx="610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Quick Recap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21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3522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454" y="2533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House Price : What is the right price?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700" y="2802651"/>
            <a:ext cx="6770716" cy="2605818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>
                <a:solidFill>
                  <a:schemeClr val="accent2"/>
                </a:solidFill>
              </a:rPr>
              <a:t>What factors will you potentially consider ?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Size of the house (say in </a:t>
            </a:r>
            <a:r>
              <a:rPr lang="en-US" sz="2200" dirty="0" err="1">
                <a:solidFill>
                  <a:schemeClr val="tx1"/>
                </a:solidFill>
              </a:rPr>
              <a:t>sq.ft</a:t>
            </a:r>
            <a:r>
              <a:rPr lang="en-US" sz="2200" dirty="0">
                <a:solidFill>
                  <a:schemeClr val="tx1"/>
                </a:solidFill>
              </a:rPr>
              <a:t>), Land area, Apt vs Ind. House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Recent sale in the neighborhood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Locality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Age of house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House specific factors: Tiling, wood work, design etc.,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Sentiment in the real estate market, stock market, job market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Inflation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Historical importance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New development – some </a:t>
            </a:r>
            <a:r>
              <a:rPr lang="en-US" sz="2200" dirty="0" err="1">
                <a:solidFill>
                  <a:schemeClr val="tx1"/>
                </a:solidFill>
              </a:rPr>
              <a:t>techpark</a:t>
            </a:r>
            <a:r>
              <a:rPr lang="en-US" sz="2200" dirty="0">
                <a:solidFill>
                  <a:schemeClr val="tx1"/>
                </a:solidFill>
              </a:rPr>
              <a:t> coming up etc.,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Demonetization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Policy guidelines &amp; countless other factors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28" y="1948727"/>
            <a:ext cx="2826826" cy="21245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2337" y="5408469"/>
            <a:ext cx="7852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There is no magic formula for right price just like ones salary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7" name="AutoShape 4" descr="Image result for house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57700" y="1966798"/>
            <a:ext cx="6583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Pricing without Machine Learning</a:t>
            </a:r>
          </a:p>
          <a:p>
            <a:r>
              <a:rPr lang="en-US" sz="2000" dirty="0"/>
              <a:t>How will one go about ask/sell price?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="" xmlns:a16="http://schemas.microsoft.com/office/drawing/2014/main" id="{E7F670B0-BFDD-4768-AB96-5D2E865BF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12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B1A84297-27E3-4B1F-8D79-1CF09C9645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14E1AE0-B388-4C9B-ABAF-AF525971E616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22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9116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89" y="25631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Can a house broker come up with Magic formula?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" name="AutoShape 2" descr="Image result for real estate broker image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92475" y="1857375"/>
            <a:ext cx="8560435" cy="314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</a:rPr>
              <a:t> Can he price the house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</a:rPr>
              <a:t> Can he quantify his intuition for the price 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</a:rPr>
              <a:t> Can he tell what directionality the price takes given a factor – ex: Age of House?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1"/>
                </a:solidFill>
              </a:rPr>
              <a:t> Assuming he has all historical information can he quantify the intuition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5577" y="5133032"/>
            <a:ext cx="10084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 broker  potentially just with experience can quantify his intuition</a:t>
            </a:r>
            <a:endParaRPr lang="en-GB" sz="2800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25793"/>
          <a:stretch/>
        </p:blipFill>
        <p:spPr>
          <a:xfrm>
            <a:off x="470079" y="2283679"/>
            <a:ext cx="2480945" cy="1362075"/>
          </a:xfrm>
          <a:prstGeom prst="rect">
            <a:avLst/>
          </a:prstGeom>
        </p:spPr>
      </p:pic>
      <p:sp>
        <p:nvSpPr>
          <p:cNvPr id="8" name="TextBox 28">
            <a:extLst>
              <a:ext uri="{FF2B5EF4-FFF2-40B4-BE49-F238E27FC236}">
                <a16:creationId xmlns="" xmlns:a16="http://schemas.microsoft.com/office/drawing/2014/main" id="{FA2AB058-53C1-4897-A51F-33CFC04E0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13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C7FDEBEE-9B40-4819-A0E2-AB5FB1E266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1F08E12-2B1B-4E00-8560-8912900C6DFE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23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3516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44" y="2332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Can Machine Learning help with estimating the probable price? 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411854" y="3335457"/>
          <a:ext cx="2137410" cy="2266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84810" y="2497624"/>
            <a:ext cx="222123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Size of the house (say in </a:t>
            </a:r>
            <a:r>
              <a:rPr lang="en-US" sz="1200" dirty="0" err="1"/>
              <a:t>sq.ft</a:t>
            </a:r>
            <a:r>
              <a:rPr lang="en-US" sz="1200" dirty="0"/>
              <a:t>), Land area, Apt vs Ind. House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Recent sale in the neighborhood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Locality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Age of house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House specific factors: Tiling, wood work, design etc.,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Sentiment in the real estate market, stock market, job market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Inflation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Historical importance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New development – some </a:t>
            </a:r>
            <a:r>
              <a:rPr lang="en-US" sz="1200" dirty="0" err="1"/>
              <a:t>techpark</a:t>
            </a:r>
            <a:r>
              <a:rPr lang="en-US" sz="1200" dirty="0"/>
              <a:t> coming up etc.,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Demonetization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Policy guidelines &amp; countless other factors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7161" y="2114303"/>
            <a:ext cx="1166813" cy="766642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4400549" y="2863992"/>
            <a:ext cx="320039" cy="38862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own Arrow 8"/>
          <p:cNvSpPr/>
          <p:nvPr/>
        </p:nvSpPr>
        <p:spPr>
          <a:xfrm rot="16200000">
            <a:off x="2974657" y="4011473"/>
            <a:ext cx="320039" cy="38862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00" name="Picture 4" descr="Image result for magic formul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18" y="3579039"/>
            <a:ext cx="1783082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own Arrow 11"/>
          <p:cNvSpPr/>
          <p:nvPr/>
        </p:nvSpPr>
        <p:spPr>
          <a:xfrm rot="16200000">
            <a:off x="5757862" y="3976163"/>
            <a:ext cx="320039" cy="38862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445028" y="2983619"/>
            <a:ext cx="32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House Price = f(Area, Locality, …)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858250" y="1851660"/>
            <a:ext cx="0" cy="436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531063" y="2156439"/>
            <a:ext cx="2023673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500" dirty="0"/>
              <a:t>Size of the house (say in </a:t>
            </a:r>
            <a:r>
              <a:rPr lang="en-US" sz="500" dirty="0" err="1"/>
              <a:t>sq.ft</a:t>
            </a:r>
            <a:r>
              <a:rPr lang="en-US" sz="500" dirty="0"/>
              <a:t>), Land area, Apt vs Ind. House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500" dirty="0"/>
              <a:t>Recent sale in the neighborhood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500" dirty="0"/>
              <a:t>Locality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500" dirty="0"/>
              <a:t>Age of house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500" dirty="0"/>
              <a:t>House specific factors: Tiling, wood work, design etc.,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500" dirty="0"/>
              <a:t>Sentiment in the real estate market, stock market, job market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500" dirty="0"/>
              <a:t>Inflation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500" dirty="0"/>
              <a:t>Historical importance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500" dirty="0"/>
              <a:t>New development – some </a:t>
            </a:r>
            <a:r>
              <a:rPr lang="en-US" sz="500" dirty="0" err="1"/>
              <a:t>techpark</a:t>
            </a:r>
            <a:r>
              <a:rPr lang="en-US" sz="500" dirty="0"/>
              <a:t> coming up etc.,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500" dirty="0"/>
              <a:t>Demonetization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500" dirty="0"/>
              <a:t>Policy guidelines &amp; countless other factors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10297953" y="3192614"/>
            <a:ext cx="320039" cy="38862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4" descr="Image result for magic formul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926" y="3683442"/>
            <a:ext cx="1783082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own Arrow 19"/>
          <p:cNvSpPr/>
          <p:nvPr/>
        </p:nvSpPr>
        <p:spPr>
          <a:xfrm>
            <a:off x="10297953" y="5062000"/>
            <a:ext cx="320039" cy="38862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4565" y="5479010"/>
            <a:ext cx="1166813" cy="7666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83216" y="5797677"/>
            <a:ext cx="5975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do the machine learn the magic formula?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08266" y="1748076"/>
            <a:ext cx="211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LEARNING PROCESS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54712" y="1734430"/>
            <a:ext cx="211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PREDICTION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26" name="TextBox 28">
            <a:extLst>
              <a:ext uri="{FF2B5EF4-FFF2-40B4-BE49-F238E27FC236}">
                <a16:creationId xmlns="" xmlns:a16="http://schemas.microsoft.com/office/drawing/2014/main" id="{FEFF3A4E-DF5E-4F8C-AA17-707240F52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14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CA7983E4-CED8-4FFD-B4EF-A9BEF1E1C51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95A8DE5D-E5E1-496B-B32E-6D724B409123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24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622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8" grpId="0" animBg="1"/>
      <p:bldP spid="9" grpId="0" animBg="1"/>
      <p:bldP spid="12" grpId="0" animBg="1"/>
      <p:bldP spid="11" grpId="0"/>
      <p:bldP spid="17" grpId="0" animBg="1"/>
      <p:bldP spid="18" grpId="0" animBg="1"/>
      <p:bldP spid="20" grpId="0" animBg="1"/>
      <p:bldP spid="22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71" y="3863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Let us start simple: Just one factor (Area in </a:t>
            </a:r>
            <a:r>
              <a:rPr lang="en-US" sz="3200" b="1" i="1" dirty="0" err="1">
                <a:solidFill>
                  <a:srgbClr val="00B050"/>
                </a:solidFill>
                <a:latin typeface="+mn-lt"/>
              </a:rPr>
              <a:t>sq.ft</a:t>
            </a:r>
            <a:r>
              <a:rPr lang="en-US" sz="3200" b="1" i="1" dirty="0">
                <a:solidFill>
                  <a:srgbClr val="00B050"/>
                </a:solidFill>
                <a:latin typeface="+mn-lt"/>
              </a:rPr>
              <a:t> vs. Price in Lakhs)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2246947"/>
            <a:ext cx="5524500" cy="3438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68341" y="2228676"/>
            <a:ext cx="5312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Suppose a new house comes for sale with 1200 </a:t>
            </a:r>
            <a:r>
              <a:rPr lang="en-US" sz="3600" dirty="0" err="1"/>
              <a:t>sq.ft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r>
              <a:rPr lang="en-US" sz="3600" dirty="0">
                <a:solidFill>
                  <a:srgbClr val="C00000"/>
                </a:solidFill>
              </a:rPr>
              <a:t>How will you price it?</a:t>
            </a:r>
          </a:p>
          <a:p>
            <a:r>
              <a:rPr lang="en-US" sz="3600" dirty="0">
                <a:solidFill>
                  <a:srgbClr val="C00000"/>
                </a:solidFill>
              </a:rPr>
              <a:t>What is reasonable price?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0" name="4-Point Star 9"/>
          <p:cNvSpPr/>
          <p:nvPr/>
        </p:nvSpPr>
        <p:spPr>
          <a:xfrm>
            <a:off x="3758391" y="5057255"/>
            <a:ext cx="166255" cy="166255"/>
          </a:xfrm>
          <a:prstGeom prst="star4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28">
            <a:extLst>
              <a:ext uri="{FF2B5EF4-FFF2-40B4-BE49-F238E27FC236}">
                <a16:creationId xmlns="" xmlns:a16="http://schemas.microsoft.com/office/drawing/2014/main" id="{B74325BE-01E5-4F17-B99F-E7BF8704E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15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44612F7-54D7-4150-9498-43908332A0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F61390F-084C-4A10-94DC-EB17791DAA60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25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050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10" y="2246947"/>
            <a:ext cx="5524500" cy="3438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61" y="2711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Method to Madness: (Area in </a:t>
            </a:r>
            <a:r>
              <a:rPr lang="en-US" sz="3200" b="1" i="1" dirty="0" err="1">
                <a:solidFill>
                  <a:srgbClr val="00B050"/>
                </a:solidFill>
                <a:latin typeface="+mn-lt"/>
              </a:rPr>
              <a:t>sq.ft</a:t>
            </a:r>
            <a:r>
              <a:rPr lang="en-US" sz="3200" b="1" i="1" dirty="0">
                <a:solidFill>
                  <a:srgbClr val="00B050"/>
                </a:solidFill>
                <a:latin typeface="+mn-lt"/>
              </a:rPr>
              <a:t> vs. Price in Lakhs)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7950" y="2560320"/>
            <a:ext cx="5312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Can we approximate the data points as some line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0" name="4-Point Star 9"/>
          <p:cNvSpPr/>
          <p:nvPr/>
        </p:nvSpPr>
        <p:spPr>
          <a:xfrm>
            <a:off x="3775709" y="3693665"/>
            <a:ext cx="166255" cy="166255"/>
          </a:xfrm>
          <a:prstGeom prst="star4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30334" y="2560320"/>
            <a:ext cx="4309110" cy="24969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97911" y="4420463"/>
            <a:ext cx="4657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How to define the best possible line?</a:t>
            </a:r>
            <a:endParaRPr lang="en-GB" sz="3600" dirty="0">
              <a:solidFill>
                <a:srgbClr val="C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731645" y="3335654"/>
            <a:ext cx="4587240" cy="20349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588770" y="2394065"/>
            <a:ext cx="3065500" cy="25160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4-Point Star 14"/>
          <p:cNvSpPr/>
          <p:nvPr/>
        </p:nvSpPr>
        <p:spPr>
          <a:xfrm>
            <a:off x="3789909" y="4352404"/>
            <a:ext cx="166255" cy="166255"/>
          </a:xfrm>
          <a:prstGeom prst="star4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4-Point Star 15"/>
          <p:cNvSpPr/>
          <p:nvPr/>
        </p:nvSpPr>
        <p:spPr>
          <a:xfrm>
            <a:off x="3776054" y="2973447"/>
            <a:ext cx="166255" cy="166255"/>
          </a:xfrm>
          <a:prstGeom prst="star4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6618294" y="3859920"/>
            <a:ext cx="273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House Price = 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>
                <a:solidFill>
                  <a:srgbClr val="00B050"/>
                </a:solidFill>
              </a:rPr>
              <a:t> * Area + </a:t>
            </a:r>
            <a:r>
              <a:rPr lang="en-US" dirty="0">
                <a:solidFill>
                  <a:srgbClr val="C00000"/>
                </a:solidFill>
              </a:rPr>
              <a:t>c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18" name="TextBox 28">
            <a:extLst>
              <a:ext uri="{FF2B5EF4-FFF2-40B4-BE49-F238E27FC236}">
                <a16:creationId xmlns="" xmlns:a16="http://schemas.microsoft.com/office/drawing/2014/main" id="{C02A8A16-3D3F-47A2-8BD7-977D124FE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D611DEFF-F96C-4F66-A7C7-10FAE7A67F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DBA656E4-2D0B-47CA-9C22-1F37E75292AF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26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745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27" y="26676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Defining the Criterion: (Area in </a:t>
            </a:r>
            <a:r>
              <a:rPr lang="en-US" sz="3200" b="1" i="1" dirty="0" err="1">
                <a:solidFill>
                  <a:srgbClr val="00B050"/>
                </a:solidFill>
                <a:latin typeface="+mn-lt"/>
              </a:rPr>
              <a:t>sq.ft</a:t>
            </a:r>
            <a:r>
              <a:rPr lang="en-US" sz="3200" b="1" i="1" dirty="0">
                <a:solidFill>
                  <a:srgbClr val="00B050"/>
                </a:solidFill>
                <a:latin typeface="+mn-lt"/>
              </a:rPr>
              <a:t> vs. Price in Lakhs)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096" y="2013672"/>
            <a:ext cx="5524500" cy="34385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672936" y="2119745"/>
            <a:ext cx="4453544" cy="29094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78282" y="3670588"/>
            <a:ext cx="0" cy="6000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95873" y="2673780"/>
            <a:ext cx="284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 : Minimize Error</a:t>
            </a:r>
            <a:endParaRPr lang="en-GB" sz="2400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2750128" y="4333009"/>
            <a:ext cx="3463" cy="2169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48991" y="2804679"/>
            <a:ext cx="13854" cy="6658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876075" y="2925496"/>
            <a:ext cx="7652" cy="4556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95873" y="3070424"/>
            <a:ext cx="39199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Which error to be minimized: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Sum of Errors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Sum of Absolute Errors: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Sum of Squared Errors:</a:t>
            </a:r>
            <a:endParaRPr lang="en-GB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2721829" y="4376737"/>
            <a:ext cx="35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1</a:t>
            </a:r>
            <a:endParaRPr lang="en-GB" sz="14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602932" y="3855254"/>
            <a:ext cx="35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2</a:t>
            </a:r>
            <a:endParaRPr lang="en-GB" sz="14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3708965" y="2983732"/>
            <a:ext cx="35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3</a:t>
            </a:r>
            <a:endParaRPr lang="en-GB" sz="14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4883727" y="3035252"/>
            <a:ext cx="35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4</a:t>
            </a:r>
            <a:endParaRPr lang="en-GB" sz="14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9667695" y="3490129"/>
            <a:ext cx="1993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1</a:t>
            </a:r>
            <a:r>
              <a:rPr lang="en-US" sz="1400" dirty="0"/>
              <a:t> + e</a:t>
            </a:r>
            <a:r>
              <a:rPr lang="en-US" sz="1400" baseline="-25000" dirty="0"/>
              <a:t>2 </a:t>
            </a:r>
            <a:r>
              <a:rPr lang="en-US" sz="1400" dirty="0"/>
              <a:t>+ e</a:t>
            </a:r>
            <a:r>
              <a:rPr lang="en-US" sz="1400" baseline="-25000" dirty="0"/>
              <a:t>3 </a:t>
            </a:r>
            <a:r>
              <a:rPr lang="en-US" sz="1400" dirty="0"/>
              <a:t>+e</a:t>
            </a:r>
            <a:r>
              <a:rPr lang="en-US" sz="1400" baseline="-25000" dirty="0"/>
              <a:t>4 </a:t>
            </a:r>
            <a:r>
              <a:rPr lang="en-US" sz="1400" dirty="0"/>
              <a:t>+ …..+ </a:t>
            </a:r>
            <a:r>
              <a:rPr lang="en-US" sz="1400" dirty="0" err="1"/>
              <a:t>e</a:t>
            </a:r>
            <a:r>
              <a:rPr lang="en-US" sz="1400" baseline="-25000" dirty="0" err="1"/>
              <a:t>n</a:t>
            </a:r>
            <a:r>
              <a:rPr lang="en-US" sz="1400" baseline="-25000" dirty="0"/>
              <a:t> </a:t>
            </a:r>
            <a:endParaRPr lang="en-GB" sz="1400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9688750" y="4242143"/>
            <a:ext cx="2524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|e</a:t>
            </a:r>
            <a:r>
              <a:rPr lang="en-US" sz="1400" baseline="-25000" dirty="0"/>
              <a:t>1</a:t>
            </a:r>
            <a:r>
              <a:rPr lang="en-US" sz="1400" dirty="0"/>
              <a:t>|+|e</a:t>
            </a:r>
            <a:r>
              <a:rPr lang="en-US" sz="1400" baseline="-25000" dirty="0"/>
              <a:t>2</a:t>
            </a:r>
            <a:r>
              <a:rPr lang="en-US" sz="1400" dirty="0"/>
              <a:t>|+|e</a:t>
            </a:r>
            <a:r>
              <a:rPr lang="en-US" sz="1400" baseline="-25000" dirty="0"/>
              <a:t>3</a:t>
            </a:r>
            <a:r>
              <a:rPr lang="en-US" sz="1400" dirty="0"/>
              <a:t>|+|e</a:t>
            </a:r>
            <a:r>
              <a:rPr lang="en-US" sz="1400" baseline="-25000" dirty="0"/>
              <a:t>4</a:t>
            </a:r>
            <a:r>
              <a:rPr lang="en-US" sz="1400" dirty="0"/>
              <a:t>|</a:t>
            </a:r>
            <a:r>
              <a:rPr lang="en-US" sz="1400" baseline="-25000" dirty="0"/>
              <a:t> </a:t>
            </a:r>
            <a:r>
              <a:rPr lang="en-US" sz="1400" dirty="0"/>
              <a:t>+ ...+ |</a:t>
            </a:r>
            <a:r>
              <a:rPr lang="en-US" sz="1400" dirty="0" err="1"/>
              <a:t>e</a:t>
            </a:r>
            <a:r>
              <a:rPr lang="en-US" sz="1400" baseline="-25000" dirty="0" err="1"/>
              <a:t>n</a:t>
            </a:r>
            <a:r>
              <a:rPr lang="en-US" sz="1400" dirty="0"/>
              <a:t>|</a:t>
            </a:r>
            <a:r>
              <a:rPr lang="en-US" sz="1400" baseline="-25000" dirty="0"/>
              <a:t> </a:t>
            </a:r>
            <a:endParaRPr lang="en-GB" sz="14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9748591" y="4953807"/>
            <a:ext cx="2451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1</a:t>
            </a:r>
            <a:r>
              <a:rPr lang="en-US" sz="1400" baseline="30000" dirty="0"/>
              <a:t>2</a:t>
            </a:r>
            <a:r>
              <a:rPr lang="en-US" sz="1400" dirty="0"/>
              <a:t> + e</a:t>
            </a:r>
            <a:r>
              <a:rPr lang="en-US" sz="1400" baseline="-25000" dirty="0"/>
              <a:t>2</a:t>
            </a:r>
            <a:r>
              <a:rPr lang="en-US" sz="1400" baseline="30000" dirty="0"/>
              <a:t>2</a:t>
            </a:r>
            <a:r>
              <a:rPr lang="en-US" sz="1400" baseline="-25000" dirty="0"/>
              <a:t> </a:t>
            </a:r>
            <a:r>
              <a:rPr lang="en-US" sz="1400" dirty="0"/>
              <a:t>+ e</a:t>
            </a:r>
            <a:r>
              <a:rPr lang="en-US" sz="1400" baseline="-25000" dirty="0"/>
              <a:t>3</a:t>
            </a:r>
            <a:r>
              <a:rPr lang="en-US" sz="1400" baseline="30000" dirty="0"/>
              <a:t>2</a:t>
            </a:r>
            <a:r>
              <a:rPr lang="en-US" sz="1400" baseline="-25000" dirty="0"/>
              <a:t> </a:t>
            </a:r>
            <a:r>
              <a:rPr lang="en-US" sz="1400" dirty="0"/>
              <a:t>+e</a:t>
            </a:r>
            <a:r>
              <a:rPr lang="en-US" sz="1400" baseline="-25000" dirty="0"/>
              <a:t>4</a:t>
            </a:r>
            <a:r>
              <a:rPr lang="en-US" sz="1400" baseline="30000" dirty="0"/>
              <a:t>2</a:t>
            </a:r>
            <a:r>
              <a:rPr lang="en-US" sz="1400" baseline="-25000" dirty="0"/>
              <a:t> </a:t>
            </a:r>
            <a:r>
              <a:rPr lang="en-US" sz="1400" dirty="0"/>
              <a:t>+ …..+ e</a:t>
            </a:r>
            <a:r>
              <a:rPr lang="en-US" sz="1400" baseline="-25000" dirty="0"/>
              <a:t>n</a:t>
            </a:r>
            <a:r>
              <a:rPr lang="en-US" sz="1400" baseline="30000" dirty="0"/>
              <a:t>2</a:t>
            </a:r>
            <a:r>
              <a:rPr lang="en-US" sz="1400" baseline="-25000" dirty="0"/>
              <a:t> </a:t>
            </a:r>
            <a:endParaRPr lang="en-GB" sz="1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6295873" y="2292554"/>
            <a:ext cx="297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error (e) = Price  - (</a:t>
            </a:r>
            <a:r>
              <a:rPr lang="en-US" sz="1400" b="1" dirty="0">
                <a:solidFill>
                  <a:srgbClr val="C00000"/>
                </a:solidFill>
              </a:rPr>
              <a:t>m</a:t>
            </a:r>
            <a:r>
              <a:rPr lang="en-US" sz="1400" b="1" dirty="0"/>
              <a:t> * Area + </a:t>
            </a:r>
            <a:r>
              <a:rPr lang="en-US" sz="1400" b="1" dirty="0">
                <a:solidFill>
                  <a:srgbClr val="C00000"/>
                </a:solidFill>
              </a:rPr>
              <a:t>c</a:t>
            </a:r>
            <a:r>
              <a:rPr lang="en-US" sz="1400" b="1" dirty="0"/>
              <a:t>)</a:t>
            </a:r>
            <a:endParaRPr lang="en-GB" sz="1400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956812" y="5583720"/>
            <a:ext cx="825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Machine Learning here is identifying optimal </a:t>
            </a:r>
            <a:r>
              <a:rPr lang="en-US" sz="2400" b="1" dirty="0">
                <a:solidFill>
                  <a:srgbClr val="00B050"/>
                </a:solidFill>
              </a:rPr>
              <a:t>m</a:t>
            </a:r>
            <a:r>
              <a:rPr lang="en-US" sz="2400" b="1" dirty="0">
                <a:solidFill>
                  <a:srgbClr val="C00000"/>
                </a:solidFill>
              </a:rPr>
              <a:t> &amp; </a:t>
            </a:r>
            <a:r>
              <a:rPr lang="en-US" sz="2400" b="1" dirty="0">
                <a:solidFill>
                  <a:srgbClr val="00B050"/>
                </a:solidFill>
              </a:rPr>
              <a:t>c </a:t>
            </a:r>
            <a:r>
              <a:rPr lang="en-US" sz="2400" b="1" dirty="0">
                <a:solidFill>
                  <a:srgbClr val="C00000"/>
                </a:solidFill>
              </a:rPr>
              <a:t>for the data</a:t>
            </a:r>
            <a:endParaRPr lang="en-GB" sz="2400" b="1" dirty="0">
              <a:solidFill>
                <a:srgbClr val="C00000"/>
              </a:solidFill>
            </a:endParaRPr>
          </a:p>
        </p:txBody>
      </p:sp>
      <p:pic>
        <p:nvPicPr>
          <p:cNvPr id="4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96" y="2020028"/>
            <a:ext cx="5524500" cy="3438525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V="1">
            <a:off x="1672936" y="2126101"/>
            <a:ext cx="4453544" cy="29094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78282" y="3676944"/>
            <a:ext cx="0" cy="6000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750128" y="4339365"/>
            <a:ext cx="3463" cy="2169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048991" y="2811035"/>
            <a:ext cx="13854" cy="6658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4876075" y="2931852"/>
            <a:ext cx="7652" cy="4556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721829" y="4383093"/>
            <a:ext cx="35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1</a:t>
            </a:r>
            <a:endParaRPr lang="en-GB" sz="14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2602932" y="3861610"/>
            <a:ext cx="35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2</a:t>
            </a:r>
            <a:endParaRPr lang="en-GB" sz="14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3708965" y="2990088"/>
            <a:ext cx="35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3</a:t>
            </a:r>
            <a:endParaRPr lang="en-GB" sz="14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4883727" y="3041608"/>
            <a:ext cx="35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4</a:t>
            </a:r>
            <a:endParaRPr lang="en-GB" sz="1400" baseline="-25000" dirty="0"/>
          </a:p>
        </p:txBody>
      </p:sp>
      <p:pic>
        <p:nvPicPr>
          <p:cNvPr id="5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96" y="2072287"/>
            <a:ext cx="5524500" cy="3438525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V="1">
            <a:off x="1672936" y="2178360"/>
            <a:ext cx="4453544" cy="29094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878282" y="3729203"/>
            <a:ext cx="0" cy="6000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2750128" y="4391624"/>
            <a:ext cx="3463" cy="2169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48991" y="2863294"/>
            <a:ext cx="13854" cy="6658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4876075" y="2984111"/>
            <a:ext cx="7652" cy="4556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721829" y="4435352"/>
            <a:ext cx="35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1</a:t>
            </a:r>
            <a:endParaRPr lang="en-GB" sz="14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602932" y="3913869"/>
            <a:ext cx="35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2</a:t>
            </a:r>
            <a:endParaRPr lang="en-GB" sz="14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3708965" y="3042347"/>
            <a:ext cx="35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3</a:t>
            </a:r>
            <a:endParaRPr lang="en-GB" sz="1400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4883727" y="3093867"/>
            <a:ext cx="353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</a:t>
            </a:r>
            <a:r>
              <a:rPr lang="en-US" sz="1400" baseline="-25000" dirty="0"/>
              <a:t>4</a:t>
            </a:r>
            <a:endParaRPr lang="en-GB" sz="1400" baseline="-25000" dirty="0"/>
          </a:p>
        </p:txBody>
      </p:sp>
      <p:sp>
        <p:nvSpPr>
          <p:cNvPr id="64" name="TextBox 28">
            <a:extLst>
              <a:ext uri="{FF2B5EF4-FFF2-40B4-BE49-F238E27FC236}">
                <a16:creationId xmlns="" xmlns:a16="http://schemas.microsoft.com/office/drawing/2014/main" id="{C090D36B-363E-4AD5-BA26-839C182EE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17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DCEC08CF-501B-4724-A9DE-F1F78478C2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93571E4C-C549-4A72-B42C-FBB8320EDC85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27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993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" grpId="0"/>
      <p:bldP spid="35" grpId="0"/>
      <p:bldP spid="36" grpId="0"/>
      <p:bldP spid="39" grpId="0"/>
      <p:bldP spid="40" grpId="0"/>
      <p:bldP spid="41" grpId="0"/>
      <p:bldP spid="58" grpId="0"/>
      <p:bldP spid="59" grpId="0"/>
      <p:bldP spid="60" grpId="0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05" y="28919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Which error criterion to use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Actual =       [ 6   10   14   18]</a:t>
            </a:r>
          </a:p>
          <a:p>
            <a:r>
              <a:rPr lang="en-US" dirty="0"/>
              <a:t>Predicted = [ 7     9    16   16] </a:t>
            </a:r>
          </a:p>
          <a:p>
            <a:pPr marL="0" indent="0">
              <a:buNone/>
            </a:pPr>
            <a:r>
              <a:rPr lang="en-US" dirty="0"/>
              <a:t>  Error = Actual – Predicted = [-1, 1, -2, 2]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Sum of Errors = -1 + 1 - 2 + 2 =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Sum of Absolute Errors = 1 + 1 + 2 + 2 = 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Sum of Squared Errors = 1 + 1 + 4 + 4 = 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Try for different values of m &amp; c choose the line that minimizes the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738" y="1845734"/>
            <a:ext cx="5524500" cy="34385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6514062" y="2159107"/>
            <a:ext cx="4309110" cy="24969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15373" y="2934441"/>
            <a:ext cx="4587240" cy="20349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472498" y="1992852"/>
            <a:ext cx="3065500" cy="25160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8">
            <a:extLst>
              <a:ext uri="{FF2B5EF4-FFF2-40B4-BE49-F238E27FC236}">
                <a16:creationId xmlns="" xmlns:a16="http://schemas.microsoft.com/office/drawing/2014/main" id="{C87360E8-AD56-4CBB-BA21-354D9A050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18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6F9E3ED7-2C35-4B68-A2B6-FC306383E8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D340A2BA-2220-4874-B607-4B3C25336B6A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28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66151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02" y="2830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Deep Dive : Sum of Absolute Errors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16675" y="2473037"/>
            <a:ext cx="4156363" cy="2784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/>
          <p:cNvSpPr/>
          <p:nvPr/>
        </p:nvSpPr>
        <p:spPr>
          <a:xfrm>
            <a:off x="2670463" y="4021281"/>
            <a:ext cx="135082" cy="13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248019" y="3659229"/>
            <a:ext cx="135082" cy="13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3827316" y="3151908"/>
            <a:ext cx="135082" cy="13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4350326" y="2503205"/>
            <a:ext cx="135082" cy="13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2670463" y="4954733"/>
            <a:ext cx="135082" cy="13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3267940" y="4317417"/>
            <a:ext cx="135082" cy="13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3829915" y="4000499"/>
            <a:ext cx="135082" cy="13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364179" y="3759641"/>
            <a:ext cx="135082" cy="135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3477490" y="5459968"/>
            <a:ext cx="620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893618" y="386541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  <a:endParaRPr lang="en-GB" dirty="0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2275609" y="2701636"/>
            <a:ext cx="2951018" cy="21474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2351807" y="2774372"/>
            <a:ext cx="2951018" cy="2147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2199411" y="2637560"/>
            <a:ext cx="2951018" cy="2147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3" idx="4"/>
            <a:endCxn id="47" idx="0"/>
          </p:cNvCxnSpPr>
          <p:nvPr/>
        </p:nvCxnSpPr>
        <p:spPr>
          <a:xfrm>
            <a:off x="2738004" y="4156363"/>
            <a:ext cx="0" cy="79837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50" idx="0"/>
          </p:cNvCxnSpPr>
          <p:nvPr/>
        </p:nvCxnSpPr>
        <p:spPr>
          <a:xfrm>
            <a:off x="4417867" y="2638287"/>
            <a:ext cx="13853" cy="112135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5" idx="4"/>
            <a:endCxn id="49" idx="0"/>
          </p:cNvCxnSpPr>
          <p:nvPr/>
        </p:nvCxnSpPr>
        <p:spPr>
          <a:xfrm>
            <a:off x="3894857" y="3286990"/>
            <a:ext cx="2599" cy="7135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4" idx="4"/>
            <a:endCxn id="48" idx="0"/>
          </p:cNvCxnSpPr>
          <p:nvPr/>
        </p:nvCxnSpPr>
        <p:spPr>
          <a:xfrm>
            <a:off x="3315560" y="3794311"/>
            <a:ext cx="19921" cy="52310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20841" y="2473037"/>
            <a:ext cx="443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Intuitively the green lines looks the best approximation for the data</a:t>
            </a:r>
            <a:endParaRPr lang="en-GB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6720841" y="3813673"/>
            <a:ext cx="417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However the sum of absolute errors is same for all the lines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720841" y="4819307"/>
            <a:ext cx="3863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Sum of Absolute Errors has multiple optimal solutions and mathematically elegant</a:t>
            </a:r>
            <a:endParaRPr lang="en-GB" sz="2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65697" y="5911336"/>
            <a:ext cx="3154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NOT USED IN PRACTICE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7" name="TextBox 28">
            <a:extLst>
              <a:ext uri="{FF2B5EF4-FFF2-40B4-BE49-F238E27FC236}">
                <a16:creationId xmlns="" xmlns:a16="http://schemas.microsoft.com/office/drawing/2014/main" id="{E9586FF4-A875-46CA-A5F4-92454C2DC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19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86C8AB42-73C0-40E3-A259-9B09441A85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BDB8A1B-C888-4E66-9C82-2AF2FE3C552E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29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3111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F71C6A20-984B-4641-9859-BD10C9369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87716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     03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Regular"/>
              <a:ea typeface="ＭＳ Ｐゴシック" charset="0"/>
              <a:cs typeface="Roboto Regul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F0BA37-943B-4B01-A7E3-A09BF1FAC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75164B-088F-4631-B63F-390CB9C7BD30}"/>
              </a:ext>
            </a:extLst>
          </p:cNvPr>
          <p:cNvSpPr/>
          <p:nvPr/>
        </p:nvSpPr>
        <p:spPr>
          <a:xfrm>
            <a:off x="219506" y="1101274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4" y="1446338"/>
            <a:ext cx="7289442" cy="510658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423" y="592428"/>
            <a:ext cx="4185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Machine Learning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F71C6A20-984B-4641-9859-BD10C9369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F0BA37-943B-4B01-A7E3-A09BF1FAC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75164B-088F-4631-B63F-390CB9C7BD30}"/>
              </a:ext>
            </a:extLst>
          </p:cNvPr>
          <p:cNvSpPr/>
          <p:nvPr/>
        </p:nvSpPr>
        <p:spPr>
          <a:xfrm>
            <a:off x="219506" y="1101274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46" y="3921412"/>
            <a:ext cx="5986734" cy="20288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7522" y="13475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chemeClr val="accent4"/>
                </a:solidFill>
                <a:latin typeface="PT Sans"/>
              </a:rPr>
              <a:t>Root Mean Square Error (RMSE)</a:t>
            </a:r>
            <a:r>
              <a:rPr lang="en-US" dirty="0">
                <a:solidFill>
                  <a:srgbClr val="777777"/>
                </a:solidFill>
                <a:latin typeface="PT Sans"/>
              </a:rPr>
              <a:t> is the standard deviation of the </a:t>
            </a:r>
            <a:r>
              <a:rPr lang="en-US" dirty="0">
                <a:solidFill>
                  <a:srgbClr val="05A9C5"/>
                </a:solidFill>
                <a:latin typeface="PT Sans"/>
                <a:hlinkClick r:id="rId4"/>
              </a:rPr>
              <a:t>residuals</a:t>
            </a:r>
            <a:r>
              <a:rPr lang="en-US" dirty="0">
                <a:solidFill>
                  <a:srgbClr val="777777"/>
                </a:solidFill>
                <a:latin typeface="PT Sans"/>
              </a:rPr>
              <a:t> (prediction errors). Residuals are a measure of how far from the regression line data points are; RMSE is a measure of how spread out these residuals are. In other words, it tells you how concentrated the data is around the </a:t>
            </a:r>
            <a:r>
              <a:rPr lang="en-US" dirty="0">
                <a:solidFill>
                  <a:srgbClr val="05A9C5"/>
                </a:solidFill>
                <a:latin typeface="PT Sans"/>
                <a:hlinkClick r:id="rId5"/>
              </a:rPr>
              <a:t>line of best fit</a:t>
            </a:r>
            <a:r>
              <a:rPr lang="en-US" dirty="0">
                <a:solidFill>
                  <a:srgbClr val="777777"/>
                </a:solidFill>
                <a:latin typeface="PT Sans"/>
              </a:rPr>
              <a:t>. Root mean square error is commonly used in climatology, forecasting, and </a:t>
            </a:r>
            <a:r>
              <a:rPr lang="en-US" dirty="0">
                <a:solidFill>
                  <a:srgbClr val="05A9C5"/>
                </a:solidFill>
                <a:latin typeface="PT Sans"/>
                <a:hlinkClick r:id="rId6"/>
              </a:rPr>
              <a:t>regression analysis</a:t>
            </a:r>
            <a:r>
              <a:rPr lang="en-US" dirty="0">
                <a:solidFill>
                  <a:srgbClr val="777777"/>
                </a:solidFill>
                <a:latin typeface="PT Sans"/>
              </a:rPr>
              <a:t> to verify experimental results.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22" y="1195415"/>
            <a:ext cx="5064074" cy="43942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7420" y="643944"/>
            <a:ext cx="124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RMSE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30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411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25" y="26976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Defining the Criterion: Two factors/inputs/attributes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95873" y="2229380"/>
            <a:ext cx="284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 : Minimize Error</a:t>
            </a:r>
            <a:endParaRPr lang="en-GB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295873" y="3070424"/>
            <a:ext cx="39199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Which error to be minimized: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Sum of Squared Errors:</a:t>
            </a:r>
            <a:endParaRPr lang="en-GB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6692992" y="4281233"/>
            <a:ext cx="312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Minimize e</a:t>
            </a:r>
            <a:r>
              <a:rPr lang="en-US" sz="1400" baseline="-25000" dirty="0"/>
              <a:t>1</a:t>
            </a:r>
            <a:r>
              <a:rPr lang="en-US" sz="1400" baseline="30000" dirty="0"/>
              <a:t>2</a:t>
            </a:r>
            <a:r>
              <a:rPr lang="en-US" sz="1400" dirty="0"/>
              <a:t> + e</a:t>
            </a:r>
            <a:r>
              <a:rPr lang="en-US" sz="1400" baseline="-25000" dirty="0"/>
              <a:t>2</a:t>
            </a:r>
            <a:r>
              <a:rPr lang="en-US" sz="1400" baseline="30000" dirty="0"/>
              <a:t>2</a:t>
            </a:r>
            <a:r>
              <a:rPr lang="en-US" sz="1400" baseline="-25000" dirty="0"/>
              <a:t> </a:t>
            </a:r>
            <a:r>
              <a:rPr lang="en-US" sz="1400" dirty="0"/>
              <a:t>+ e</a:t>
            </a:r>
            <a:r>
              <a:rPr lang="en-US" sz="1400" baseline="-25000" dirty="0"/>
              <a:t>3</a:t>
            </a:r>
            <a:r>
              <a:rPr lang="en-US" sz="1400" baseline="30000" dirty="0"/>
              <a:t>2</a:t>
            </a:r>
            <a:r>
              <a:rPr lang="en-US" sz="1400" baseline="-25000" dirty="0"/>
              <a:t> </a:t>
            </a:r>
            <a:r>
              <a:rPr lang="en-US" sz="1400" dirty="0"/>
              <a:t>+e</a:t>
            </a:r>
            <a:r>
              <a:rPr lang="en-US" sz="1400" baseline="-25000" dirty="0"/>
              <a:t>4</a:t>
            </a:r>
            <a:r>
              <a:rPr lang="en-US" sz="1400" baseline="30000" dirty="0"/>
              <a:t>2</a:t>
            </a:r>
            <a:r>
              <a:rPr lang="en-US" sz="1400" baseline="-25000" dirty="0"/>
              <a:t> </a:t>
            </a:r>
            <a:r>
              <a:rPr lang="en-US" sz="1400" dirty="0"/>
              <a:t>+ …..+ e</a:t>
            </a:r>
            <a:r>
              <a:rPr lang="en-US" sz="1400" baseline="-25000" dirty="0"/>
              <a:t>n</a:t>
            </a:r>
            <a:r>
              <a:rPr lang="en-US" sz="1400" baseline="30000" dirty="0"/>
              <a:t>2</a:t>
            </a:r>
            <a:r>
              <a:rPr lang="en-US" sz="1400" baseline="-25000" dirty="0"/>
              <a:t> </a:t>
            </a:r>
            <a:endParaRPr lang="en-GB" sz="1400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7197436" y="2650790"/>
            <a:ext cx="3958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error (e) = Price  - (</a:t>
            </a:r>
            <a:r>
              <a:rPr lang="en-US" sz="1400" b="1" dirty="0">
                <a:solidFill>
                  <a:srgbClr val="C00000"/>
                </a:solidFill>
              </a:rPr>
              <a:t>m1</a:t>
            </a:r>
            <a:r>
              <a:rPr lang="en-US" sz="1400" b="1" dirty="0"/>
              <a:t> * x1 +  </a:t>
            </a:r>
            <a:r>
              <a:rPr lang="en-US" sz="1400" b="1" dirty="0">
                <a:solidFill>
                  <a:srgbClr val="C00000"/>
                </a:solidFill>
              </a:rPr>
              <a:t>m2</a:t>
            </a:r>
            <a:r>
              <a:rPr lang="en-US" sz="1400" b="1" dirty="0"/>
              <a:t> * x2 + </a:t>
            </a:r>
            <a:r>
              <a:rPr lang="en-US" sz="1400" b="1" dirty="0">
                <a:solidFill>
                  <a:srgbClr val="C00000"/>
                </a:solidFill>
              </a:rPr>
              <a:t>c</a:t>
            </a:r>
            <a:r>
              <a:rPr lang="en-US" sz="1400" b="1" dirty="0"/>
              <a:t>)</a:t>
            </a:r>
            <a:endParaRPr lang="en-GB" sz="1400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2229449" y="5554703"/>
            <a:ext cx="8314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Machine Learning is identifying optimal </a:t>
            </a:r>
            <a:r>
              <a:rPr lang="en-US" sz="2400" b="1" dirty="0">
                <a:solidFill>
                  <a:srgbClr val="00B050"/>
                </a:solidFill>
              </a:rPr>
              <a:t>m1, m2</a:t>
            </a:r>
            <a:r>
              <a:rPr lang="en-US" sz="2400" b="1" dirty="0">
                <a:solidFill>
                  <a:srgbClr val="C00000"/>
                </a:solidFill>
              </a:rPr>
              <a:t> &amp; </a:t>
            </a:r>
            <a:r>
              <a:rPr lang="en-US" sz="2400" b="1" dirty="0">
                <a:solidFill>
                  <a:srgbClr val="00B050"/>
                </a:solidFill>
              </a:rPr>
              <a:t>c </a:t>
            </a:r>
            <a:r>
              <a:rPr lang="en-US" sz="2400" b="1" dirty="0">
                <a:solidFill>
                  <a:srgbClr val="C00000"/>
                </a:solidFill>
              </a:rPr>
              <a:t>for the data</a:t>
            </a:r>
            <a:endParaRPr lang="en-GB" sz="2400" b="1" dirty="0">
              <a:solidFill>
                <a:srgbClr val="C00000"/>
              </a:solidFill>
            </a:endParaRPr>
          </a:p>
        </p:txBody>
      </p:sp>
      <p:pic>
        <p:nvPicPr>
          <p:cNvPr id="22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40"/>
          <a:stretch/>
        </p:blipFill>
        <p:spPr>
          <a:xfrm>
            <a:off x="1831643" y="2045912"/>
            <a:ext cx="3679882" cy="3247604"/>
          </a:xfrm>
        </p:spPr>
      </p:pic>
      <p:sp>
        <p:nvSpPr>
          <p:cNvPr id="11" name="TextBox 28">
            <a:extLst>
              <a:ext uri="{FF2B5EF4-FFF2-40B4-BE49-F238E27FC236}">
                <a16:creationId xmlns="" xmlns:a16="http://schemas.microsoft.com/office/drawing/2014/main" id="{2D5B59BC-ECEC-4D9A-B39D-D2D8815B6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7F1372A-E2E4-46A2-8114-F8EE2831D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41E0795-2170-4E7B-AB3F-7431FF5D8FCD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31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92724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86" y="2813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R-squared Explained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2050" name="Picture 2" descr="https://upload.wikimedia.org/wikipedia/commons/thumb/8/86/Coefficient_of_Determination.svg/400px-Coefficient_of_Determinat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4340"/>
            <a:ext cx="5058640" cy="252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161" y="2329810"/>
            <a:ext cx="5281785" cy="20277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02236" y="5881255"/>
            <a:ext cx="4556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https://en.wikipedia.org/wiki/Coefficient_of_determination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="" xmlns:a16="http://schemas.microsoft.com/office/drawing/2014/main" id="{3E495960-2593-4E1E-9046-4F418D24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001995C-24EF-466B-B1F6-995AD6263A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C36F0B76-6637-454E-8973-4111A6361CCD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32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78988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22" y="26075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P-Value Explained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3074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0" y="1435350"/>
            <a:ext cx="6755059" cy="470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8FC04045-D3FF-4545-8796-8350DCAA1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2A3E603-A0F2-440C-8005-EA05AC847C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655EC17-F39C-408F-A52F-7AB00AC97241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33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42556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22" y="270529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Revise: Demystifying few terminologies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6146" name="Picture 2" descr="Independent vs. Dependent Variables example pos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5" y="2416750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22209" y="1892389"/>
            <a:ext cx="356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Dependent vs Independent Variable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720" y="2376022"/>
            <a:ext cx="1363807" cy="1820753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 rot="5400000">
            <a:off x="8351518" y="3699156"/>
            <a:ext cx="760618" cy="175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194076" y="4957393"/>
            <a:ext cx="131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How many hours will battery last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49932" y="4957393"/>
            <a:ext cx="1721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Will the battery last till end of the day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86803" y="1884727"/>
            <a:ext cx="341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Continuous </a:t>
            </a:r>
            <a:r>
              <a:rPr lang="en-US" dirty="0"/>
              <a:t>vs </a:t>
            </a:r>
            <a:r>
              <a:rPr lang="en-US" dirty="0">
                <a:solidFill>
                  <a:srgbClr val="C00000"/>
                </a:solidFill>
              </a:rPr>
              <a:t>Categorical</a:t>
            </a:r>
            <a:r>
              <a:rPr lang="en-US" dirty="0"/>
              <a:t> Variable</a:t>
            </a:r>
            <a:endParaRPr lang="en-GB" dirty="0"/>
          </a:p>
        </p:txBody>
      </p:sp>
      <p:sp>
        <p:nvSpPr>
          <p:cNvPr id="16" name="Freeform 15"/>
          <p:cNvSpPr/>
          <p:nvPr/>
        </p:nvSpPr>
        <p:spPr>
          <a:xfrm>
            <a:off x="7194076" y="5892610"/>
            <a:ext cx="1111828" cy="332963"/>
          </a:xfrm>
          <a:custGeom>
            <a:avLst/>
            <a:gdLst>
              <a:gd name="connsiteX0" fmla="*/ 0 w 1111828"/>
              <a:gd name="connsiteY0" fmla="*/ 72800 h 332963"/>
              <a:gd name="connsiteX1" fmla="*/ 166255 w 1111828"/>
              <a:gd name="connsiteY1" fmla="*/ 259836 h 332963"/>
              <a:gd name="connsiteX2" fmla="*/ 280555 w 1111828"/>
              <a:gd name="connsiteY2" fmla="*/ 72800 h 332963"/>
              <a:gd name="connsiteX3" fmla="*/ 394855 w 1111828"/>
              <a:gd name="connsiteY3" fmla="*/ 155927 h 332963"/>
              <a:gd name="connsiteX4" fmla="*/ 498764 w 1111828"/>
              <a:gd name="connsiteY4" fmla="*/ 332572 h 332963"/>
              <a:gd name="connsiteX5" fmla="*/ 665019 w 1111828"/>
              <a:gd name="connsiteY5" fmla="*/ 197491 h 332963"/>
              <a:gd name="connsiteX6" fmla="*/ 696191 w 1111828"/>
              <a:gd name="connsiteY6" fmla="*/ 63 h 332963"/>
              <a:gd name="connsiteX7" fmla="*/ 904009 w 1111828"/>
              <a:gd name="connsiteY7" fmla="*/ 176709 h 332963"/>
              <a:gd name="connsiteX8" fmla="*/ 1049482 w 1111828"/>
              <a:gd name="connsiteY8" fmla="*/ 239054 h 332963"/>
              <a:gd name="connsiteX9" fmla="*/ 1111828 w 1111828"/>
              <a:gd name="connsiteY9" fmla="*/ 63 h 332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1828" h="332963">
                <a:moveTo>
                  <a:pt x="0" y="72800"/>
                </a:moveTo>
                <a:cubicBezTo>
                  <a:pt x="59748" y="166318"/>
                  <a:pt x="119496" y="259836"/>
                  <a:pt x="166255" y="259836"/>
                </a:cubicBezTo>
                <a:cubicBezTo>
                  <a:pt x="213014" y="259836"/>
                  <a:pt x="242455" y="90118"/>
                  <a:pt x="280555" y="72800"/>
                </a:cubicBezTo>
                <a:cubicBezTo>
                  <a:pt x="318655" y="55482"/>
                  <a:pt x="358487" y="112632"/>
                  <a:pt x="394855" y="155927"/>
                </a:cubicBezTo>
                <a:cubicBezTo>
                  <a:pt x="431223" y="199222"/>
                  <a:pt x="453737" y="325645"/>
                  <a:pt x="498764" y="332572"/>
                </a:cubicBezTo>
                <a:cubicBezTo>
                  <a:pt x="543791" y="339499"/>
                  <a:pt x="632115" y="252909"/>
                  <a:pt x="665019" y="197491"/>
                </a:cubicBezTo>
                <a:cubicBezTo>
                  <a:pt x="697923" y="142073"/>
                  <a:pt x="656359" y="3527"/>
                  <a:pt x="696191" y="63"/>
                </a:cubicBezTo>
                <a:cubicBezTo>
                  <a:pt x="736023" y="-3401"/>
                  <a:pt x="845127" y="136877"/>
                  <a:pt x="904009" y="176709"/>
                </a:cubicBezTo>
                <a:cubicBezTo>
                  <a:pt x="962891" y="216541"/>
                  <a:pt x="1014846" y="268495"/>
                  <a:pt x="1049482" y="239054"/>
                </a:cubicBezTo>
                <a:cubicBezTo>
                  <a:pt x="1084118" y="209613"/>
                  <a:pt x="1103169" y="41627"/>
                  <a:pt x="1111828" y="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50034" y="5570652"/>
            <a:ext cx="800100" cy="6549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9309" y="5369110"/>
            <a:ext cx="4873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Dependent ~ Outcome/Response</a:t>
            </a:r>
          </a:p>
          <a:p>
            <a:r>
              <a:rPr lang="en-US" dirty="0">
                <a:solidFill>
                  <a:schemeClr val="accent2"/>
                </a:solidFill>
              </a:rPr>
              <a:t>Independent ~ predictor, attribute, feature etc., 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9" name="TextBox 28">
            <a:extLst>
              <a:ext uri="{FF2B5EF4-FFF2-40B4-BE49-F238E27FC236}">
                <a16:creationId xmlns="" xmlns:a16="http://schemas.microsoft.com/office/drawing/2014/main" id="{7D762C61-4665-4A8F-9FD5-DCE96E1B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23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AA289886-C0B6-4D66-8D24-1FAF5B6B08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EAE5CBD-41E8-41ED-9363-E6014DE70A4F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34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935933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1" y="3071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Train – Validation - Test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0" name="TextBox 28">
            <a:extLst>
              <a:ext uri="{FF2B5EF4-FFF2-40B4-BE49-F238E27FC236}">
                <a16:creationId xmlns="" xmlns:a16="http://schemas.microsoft.com/office/drawing/2014/main" id="{F0E7BA31-8EFC-4252-8E5C-7273AEACE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24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3600BEF-057F-4A32-80A0-E17F914028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B2F4A77-BDB3-4E7F-A5EE-2A07057A1184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06" y="1371237"/>
            <a:ext cx="6379556" cy="4676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82" y="1383983"/>
            <a:ext cx="4820349" cy="466388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35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23258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01" y="-240"/>
            <a:ext cx="10712679" cy="1325563"/>
          </a:xfrm>
        </p:spPr>
        <p:txBody>
          <a:bodyPr>
            <a:normAutofit/>
          </a:bodyPr>
          <a:lstStyle/>
          <a:p>
            <a:r>
              <a:rPr lang="en-US" sz="3200" b="1" i="1" dirty="0" err="1">
                <a:solidFill>
                  <a:srgbClr val="00B050"/>
                </a:solidFill>
                <a:latin typeface="+mn-lt"/>
              </a:rPr>
              <a:t>Scikit</a:t>
            </a:r>
            <a:r>
              <a:rPr lang="en-US" sz="3200" b="1" i="1" dirty="0">
                <a:solidFill>
                  <a:srgbClr val="00B050"/>
                </a:solidFill>
                <a:latin typeface="+mn-lt"/>
              </a:rPr>
              <a:t>-learn : </a:t>
            </a:r>
            <a:r>
              <a:rPr lang="en-GB" altLang="en-US" sz="3200" b="1" i="1" dirty="0">
                <a:solidFill>
                  <a:srgbClr val="00B050"/>
                </a:solidFill>
                <a:latin typeface="+mn-lt"/>
              </a:rPr>
              <a:t>Machine learning without learning the machinery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81" y="1538204"/>
            <a:ext cx="7051360" cy="4351338"/>
          </a:xfrm>
        </p:spPr>
        <p:txBody>
          <a:bodyPr>
            <a:normAutofit fontScale="85000" lnSpcReduction="20000"/>
          </a:bodyPr>
          <a:lstStyle/>
          <a:p>
            <a:pPr marL="430213" indent="-323850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3600" dirty="0"/>
              <a:t>Machine learning for applications</a:t>
            </a:r>
          </a:p>
          <a:p>
            <a:pPr marL="862013" lvl="1" indent="-322263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600" dirty="0"/>
              <a:t>Ease of use</a:t>
            </a:r>
          </a:p>
          <a:p>
            <a:pPr marL="862013" lvl="1" indent="-322263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600" dirty="0"/>
              <a:t>Light and easy to install package</a:t>
            </a:r>
          </a:p>
          <a:p>
            <a:pPr marL="862013" lvl="1" indent="-322263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600" dirty="0"/>
              <a:t>A general-purpose high level language: Python</a:t>
            </a:r>
            <a:r>
              <a:rPr lang="en-GB" altLang="en-US" dirty="0"/>
              <a:t> 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3600" dirty="0"/>
              <a:t>High standards</a:t>
            </a:r>
          </a:p>
          <a:p>
            <a:pPr marL="862013" lvl="1" indent="-322263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600" dirty="0"/>
              <a:t>State-of-the-art algorithms</a:t>
            </a:r>
          </a:p>
          <a:p>
            <a:pPr marL="862013" lvl="1" indent="-322263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600" dirty="0"/>
              <a:t>High quality bindings: performance and fine control 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3600" dirty="0"/>
              <a:t>Open Source</a:t>
            </a:r>
          </a:p>
          <a:p>
            <a:pPr marL="862013" lvl="1" indent="-322263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600" dirty="0"/>
              <a:t>BSD license</a:t>
            </a:r>
          </a:p>
          <a:p>
            <a:pPr marL="862013" lvl="1" indent="-322263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600" dirty="0"/>
              <a:t>Community driven</a:t>
            </a:r>
          </a:p>
          <a:p>
            <a:pPr marL="430213" indent="-323850">
              <a:buSzPct val="45000"/>
              <a:buFont typeface="Wingdings" panose="05000000000000000000" pitchFamily="2" charset="2"/>
              <a:buChar char="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3600" dirty="0"/>
              <a:t>Installation</a:t>
            </a:r>
            <a:endParaRPr lang="en-US" altLang="en-US" sz="2500" dirty="0"/>
          </a:p>
          <a:p>
            <a:pPr marL="862013" lvl="1" indent="-322263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34988" algn="l"/>
                <a:tab pos="984250" algn="l"/>
                <a:tab pos="1433513" algn="l"/>
                <a:tab pos="1882775" algn="l"/>
                <a:tab pos="2332038" algn="l"/>
                <a:tab pos="2781300" algn="l"/>
                <a:tab pos="3230563" algn="l"/>
                <a:tab pos="3679825" algn="l"/>
                <a:tab pos="4129088" algn="l"/>
                <a:tab pos="4578350" algn="l"/>
                <a:tab pos="5027613" algn="l"/>
                <a:tab pos="5476875" algn="l"/>
                <a:tab pos="5926138" algn="l"/>
                <a:tab pos="6375400" algn="l"/>
                <a:tab pos="6824663" algn="l"/>
                <a:tab pos="7273925" algn="l"/>
                <a:tab pos="7723188" algn="l"/>
                <a:tab pos="8172450" algn="l"/>
                <a:tab pos="8621713" algn="l"/>
                <a:tab pos="9070975" algn="l"/>
              </a:tabLst>
            </a:pPr>
            <a:r>
              <a:rPr lang="en-GB" altLang="en-US" sz="2600" i="1" dirty="0" err="1"/>
              <a:t>conda</a:t>
            </a:r>
            <a:r>
              <a:rPr lang="en-GB" altLang="en-US" sz="2600" i="1" dirty="0"/>
              <a:t> install </a:t>
            </a:r>
            <a:r>
              <a:rPr lang="en-GB" altLang="en-US" sz="2600" i="1" dirty="0" err="1"/>
              <a:t>scikit</a:t>
            </a:r>
            <a:r>
              <a:rPr lang="en-GB" altLang="en-US" sz="2600" i="1" dirty="0"/>
              <a:t>-learn</a:t>
            </a:r>
            <a:endParaRPr lang="en-GB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88192"/>
            <a:ext cx="65" cy="280816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28">
            <a:extLst>
              <a:ext uri="{FF2B5EF4-FFF2-40B4-BE49-F238E27FC236}">
                <a16:creationId xmlns="" xmlns:a16="http://schemas.microsoft.com/office/drawing/2014/main" id="{43F1A891-58EA-4D99-83F0-F00A1F71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9366E9D-E827-4773-84DC-AA00934F50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03049BF-09FE-4ADC-8663-4466AFFCFED8}"/>
              </a:ext>
            </a:extLst>
          </p:cNvPr>
          <p:cNvSpPr/>
          <p:nvPr/>
        </p:nvSpPr>
        <p:spPr>
          <a:xfrm>
            <a:off x="351778" y="1091939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272" y="4875977"/>
            <a:ext cx="4446615" cy="16442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486" y="1210419"/>
            <a:ext cx="4513821" cy="354480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36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0637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30" y="2821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00B050"/>
                </a:solidFill>
                <a:latin typeface="+mn-lt"/>
              </a:rPr>
              <a:t>Sklearn Cheatsheet</a:t>
            </a:r>
            <a:endParaRPr lang="en-GB" sz="3600" b="1" i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100" y="1891664"/>
            <a:ext cx="7767709" cy="4274494"/>
          </a:xfrm>
          <a:prstGeom prst="rect">
            <a:avLst/>
          </a:prstGeom>
        </p:spPr>
      </p:pic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63C9E062-3326-4B2D-B1AF-B404306F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26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31AEFFA-3DF8-41D3-B8C7-453706801F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1882A95-F86D-4C40-AD4F-FB8CF31A89A3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37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4782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84" y="3156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  <a:latin typeface="+mn-lt"/>
              </a:rPr>
              <a:t>Hands on: </a:t>
            </a:r>
            <a:r>
              <a:rPr lang="en-US" sz="3200" b="1" i="1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sz="3200" b="1" i="1" dirty="0" smtClean="0">
                <a:solidFill>
                  <a:srgbClr val="00B050"/>
                </a:solidFill>
                <a:latin typeface="+mn-lt"/>
              </a:rPr>
              <a:t>Intro to </a:t>
            </a:r>
            <a:r>
              <a:rPr lang="en-US" sz="3200" b="1" i="1" dirty="0">
                <a:solidFill>
                  <a:srgbClr val="00B050"/>
                </a:solidFill>
                <a:latin typeface="+mn-lt"/>
              </a:rPr>
              <a:t>Bike Sharing Data Set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Bike sharing systems are a means of renting bicycles where the process of obtaining membership, rental, and bike return is automated via a network of kiosk locations throughout a city. Using these systems, people are able rent a bike from a one location and return it to a different place on an as-needed basis. </a:t>
            </a:r>
          </a:p>
          <a:p>
            <a:endParaRPr lang="en-US" dirty="0"/>
          </a:p>
          <a:p>
            <a:pPr fontAlgn="base"/>
            <a:r>
              <a:rPr lang="en-US" dirty="0"/>
              <a:t>Data Fields</a:t>
            </a:r>
          </a:p>
          <a:p>
            <a:pPr fontAlgn="base"/>
            <a:r>
              <a:rPr lang="en-US" b="1" dirty="0" err="1">
                <a:solidFill>
                  <a:schemeClr val="accent1"/>
                </a:solidFill>
              </a:rPr>
              <a:t>datetime</a:t>
            </a:r>
            <a:r>
              <a:rPr lang="en-US" dirty="0"/>
              <a:t> - hourly date + timestamp  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season</a:t>
            </a:r>
            <a:r>
              <a:rPr lang="en-US" dirty="0"/>
              <a:t> -  1 = spring, 2 = summer, 3 = fall, 4 = winter 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holiday</a:t>
            </a:r>
            <a:r>
              <a:rPr lang="en-US" dirty="0"/>
              <a:t> - whether the day is considered a holiday</a:t>
            </a:r>
            <a:br>
              <a:rPr lang="en-US" dirty="0"/>
            </a:br>
            <a:r>
              <a:rPr lang="en-US" dirty="0" err="1">
                <a:solidFill>
                  <a:schemeClr val="accent1"/>
                </a:solidFill>
              </a:rPr>
              <a:t>workingday</a:t>
            </a:r>
            <a:r>
              <a:rPr lang="en-US" dirty="0"/>
              <a:t> - whether the day is neither a weekend nor holiday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weather</a:t>
            </a:r>
            <a:r>
              <a:rPr lang="en-US" dirty="0"/>
              <a:t> - 1: Clear, Few clouds, Partly cloudy, Partly cloudy </a:t>
            </a:r>
            <a:br>
              <a:rPr lang="en-US" dirty="0"/>
            </a:br>
            <a:r>
              <a:rPr lang="en-US" dirty="0"/>
              <a:t>2: Mist + Cloudy, Mist + Broken clouds, Mist + Few clouds, Mist </a:t>
            </a:r>
            <a:br>
              <a:rPr lang="en-US" dirty="0"/>
            </a:br>
            <a:r>
              <a:rPr lang="en-US" dirty="0"/>
              <a:t>3: Light Snow, Light Rain + Thunderstorm + Scattered clouds, Light Rain + Scattered clouds </a:t>
            </a:r>
            <a:br>
              <a:rPr lang="en-US" dirty="0"/>
            </a:br>
            <a:r>
              <a:rPr lang="en-US" dirty="0"/>
              <a:t>4: Heavy Rain + Ice Pallets + Thunderstorm + Mist, Snow + Fog 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temp</a:t>
            </a:r>
            <a:r>
              <a:rPr lang="en-US" dirty="0"/>
              <a:t> - temperature in Celsius</a:t>
            </a:r>
            <a:br>
              <a:rPr lang="en-US" dirty="0"/>
            </a:br>
            <a:r>
              <a:rPr lang="en-US" dirty="0" err="1">
                <a:solidFill>
                  <a:schemeClr val="accent1"/>
                </a:solidFill>
              </a:rPr>
              <a:t>atemp</a:t>
            </a:r>
            <a:r>
              <a:rPr lang="en-US" dirty="0"/>
              <a:t> - "feels like" temperature in Celsius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humidity</a:t>
            </a:r>
            <a:r>
              <a:rPr lang="en-US" dirty="0"/>
              <a:t> - relative humidity</a:t>
            </a:r>
            <a:br>
              <a:rPr lang="en-US" dirty="0"/>
            </a:br>
            <a:r>
              <a:rPr lang="en-US" dirty="0" err="1">
                <a:solidFill>
                  <a:schemeClr val="accent1"/>
                </a:solidFill>
              </a:rPr>
              <a:t>windspeed</a:t>
            </a:r>
            <a:r>
              <a:rPr lang="en-US" dirty="0"/>
              <a:t> - wind speed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casual</a:t>
            </a:r>
            <a:r>
              <a:rPr lang="en-US" dirty="0"/>
              <a:t> - number of non-registered user rentals initiated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registered</a:t>
            </a:r>
            <a:r>
              <a:rPr lang="en-US" dirty="0"/>
              <a:t> - number of registered user rentals initiated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count</a:t>
            </a:r>
            <a:r>
              <a:rPr lang="en-US" dirty="0"/>
              <a:t> - number of total rentals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648" y="1229486"/>
            <a:ext cx="2872654" cy="5613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4546" y="5792802"/>
            <a:ext cx="476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https://www.kaggle.com/c/bike-sharing-demand</a:t>
            </a:r>
          </a:p>
        </p:txBody>
      </p:sp>
      <p:sp>
        <p:nvSpPr>
          <p:cNvPr id="8" name="TextBox 28">
            <a:extLst>
              <a:ext uri="{FF2B5EF4-FFF2-40B4-BE49-F238E27FC236}">
                <a16:creationId xmlns="" xmlns:a16="http://schemas.microsoft.com/office/drawing/2014/main" id="{D701B22A-1853-42E8-97EA-781C2EDB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27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70319E5-332F-4EFF-9EF2-FB209A16B3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C5135B7-60F5-45AA-B61D-8B31328F97A0}"/>
              </a:ext>
            </a:extLst>
          </p:cNvPr>
          <p:cNvSpPr/>
          <p:nvPr/>
        </p:nvSpPr>
        <p:spPr>
          <a:xfrm>
            <a:off x="219506" y="1169956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38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93155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63C9E062-3326-4B2D-B1AF-B404306F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26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31AEFFA-3DF8-41D3-B8C7-453706801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1882A95-F86D-4C40-AD4F-FB8CF31A89A3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4257" y="26209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  <a:latin typeface="+mn-lt"/>
              </a:rPr>
              <a:t>Summary</a:t>
            </a:r>
            <a:endParaRPr lang="en-US" sz="3200" b="1" i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3639" y="1712890"/>
            <a:ext cx="7521262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Machine Learning &amp; its Types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Regression: predicting Continuous numeric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Linear Regression is a subfield of Supervised Machine Learning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Linear Regression Model Building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Determining Model Performance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Preparing Data for Model(Splitting)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 smtClean="0"/>
              <a:t>Scikit</a:t>
            </a:r>
            <a:r>
              <a:rPr lang="en-US" dirty="0" smtClean="0"/>
              <a:t> Learn In Machine learning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Hands on with Bike Share Data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39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7512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45" y="2936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i="1" dirty="0">
                <a:solidFill>
                  <a:srgbClr val="00B050"/>
                </a:solidFill>
                <a:latin typeface="+mn-lt"/>
              </a:rPr>
              <a:t>Types of Machine Learning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4010" y="1944485"/>
          <a:ext cx="10411690" cy="4030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rved Up Arrow 2"/>
          <p:cNvSpPr/>
          <p:nvPr/>
        </p:nvSpPr>
        <p:spPr>
          <a:xfrm>
            <a:off x="1995055" y="5777345"/>
            <a:ext cx="2202872" cy="5631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7675419" y="5777345"/>
            <a:ext cx="2202872" cy="5631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85FD4C8-D516-425B-AB0C-B8A40864F3B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F0186D-7544-4847-BC38-508D189E8E6F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04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380057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63C9E062-3326-4B2D-B1AF-B404306F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26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31AEFFA-3DF8-41D3-B8C7-453706801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1882A95-F86D-4C40-AD4F-FB8CF31A89A3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725" y="3162067"/>
            <a:ext cx="4572000" cy="304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1" y="1432775"/>
            <a:ext cx="4121239" cy="27474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40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7626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F0BA37-943B-4B01-A7E3-A09BF1FAC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75164B-088F-4631-B63F-390CB9C7BD30}"/>
              </a:ext>
            </a:extLst>
          </p:cNvPr>
          <p:cNvSpPr/>
          <p:nvPr/>
        </p:nvSpPr>
        <p:spPr>
          <a:xfrm>
            <a:off x="219506" y="1101274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1289431"/>
            <a:ext cx="10598153" cy="48867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 05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13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8">
            <a:extLst>
              <a:ext uri="{FF2B5EF4-FFF2-40B4-BE49-F238E27FC236}">
                <a16:creationId xmlns="" xmlns:a16="http://schemas.microsoft.com/office/drawing/2014/main" id="{F71C6A20-984B-4641-9859-BD10C9369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2F0BA37-943B-4B01-A7E3-A09BF1FAC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475164B-088F-4631-B63F-390CB9C7BD30}"/>
              </a:ext>
            </a:extLst>
          </p:cNvPr>
          <p:cNvSpPr/>
          <p:nvPr/>
        </p:nvSpPr>
        <p:spPr>
          <a:xfrm>
            <a:off x="219506" y="1101274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423" y="592428"/>
            <a:ext cx="8229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B050"/>
                </a:solidFill>
              </a:rPr>
              <a:t>Supervised  Machine Learning Workflow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95" y="1581150"/>
            <a:ext cx="9349489" cy="46114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06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24361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84" y="3139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00B050"/>
                </a:solidFill>
                <a:latin typeface="+mn-lt"/>
              </a:rPr>
              <a:t>Examples for Supervised Learning</a:t>
            </a:r>
            <a:endParaRPr lang="en-GB" sz="3200" b="1" i="1" dirty="0">
              <a:solidFill>
                <a:srgbClr val="00B050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02" y="1852612"/>
            <a:ext cx="1363807" cy="1820753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5400000">
            <a:off x="2047700" y="3175746"/>
            <a:ext cx="760618" cy="175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0258" y="4433983"/>
            <a:ext cx="131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How many hours will battery last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6114" y="4433983"/>
            <a:ext cx="1319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Will the battery last till end of the day</a:t>
            </a:r>
            <a:endParaRPr lang="en-GB" sz="1600" dirty="0">
              <a:solidFill>
                <a:srgbClr val="C000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97" y="1890975"/>
            <a:ext cx="2800350" cy="1628775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920045" y="3175746"/>
            <a:ext cx="760618" cy="175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762603" y="4433983"/>
            <a:ext cx="1319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How many seats are available 10 days prior to journey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18459" y="4433983"/>
            <a:ext cx="1319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Can I get a confirmed ticket for booking 10 days in advance</a:t>
            </a:r>
            <a:endParaRPr lang="en-GB" sz="16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4185" y="1935349"/>
            <a:ext cx="2261495" cy="1472869"/>
          </a:xfrm>
          <a:prstGeom prst="rect">
            <a:avLst/>
          </a:prstGeom>
        </p:spPr>
      </p:pic>
      <p:sp>
        <p:nvSpPr>
          <p:cNvPr id="16" name="Left Brace 15"/>
          <p:cNvSpPr/>
          <p:nvPr/>
        </p:nvSpPr>
        <p:spPr>
          <a:xfrm rot="5400000">
            <a:off x="9709263" y="3022131"/>
            <a:ext cx="760618" cy="1755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8551821" y="4280368"/>
            <a:ext cx="1319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How many minutes will  the flight be delayed</a:t>
            </a:r>
            <a:endParaRPr lang="en-GB" sz="1600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07677" y="4280368"/>
            <a:ext cx="1319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Is flight on time</a:t>
            </a:r>
            <a:endParaRPr lang="en-GB" sz="1600" dirty="0">
              <a:solidFill>
                <a:srgbClr val="C00000"/>
              </a:solidFill>
            </a:endParaRPr>
          </a:p>
        </p:txBody>
      </p:sp>
      <p:sp>
        <p:nvSpPr>
          <p:cNvPr id="21" name="TextBox 28">
            <a:extLst>
              <a:ext uri="{FF2B5EF4-FFF2-40B4-BE49-F238E27FC236}">
                <a16:creationId xmlns="" xmlns:a16="http://schemas.microsoft.com/office/drawing/2014/main" id="{6E78DCE6-8DF4-4B3F-816E-4D7E8E4B7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30FE3989-DAE7-46C6-A515-C1138E3C0C7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6D76DFAE-D064-4EA8-BDB4-5B4086C8AF3A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07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830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61" y="27145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i="1" dirty="0">
                <a:solidFill>
                  <a:srgbClr val="00B050"/>
                </a:solidFill>
                <a:latin typeface="+mn-lt"/>
              </a:rPr>
              <a:t>Machine Learning Algorithm – Today’s session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04010" y="1944485"/>
          <a:ext cx="10411690" cy="4030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Up Arrow 4"/>
          <p:cNvSpPr/>
          <p:nvPr/>
        </p:nvSpPr>
        <p:spPr>
          <a:xfrm>
            <a:off x="1995055" y="5777345"/>
            <a:ext cx="2202872" cy="5631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7727373" y="5693179"/>
            <a:ext cx="2202872" cy="56318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extBox 28">
            <a:extLst>
              <a:ext uri="{FF2B5EF4-FFF2-40B4-BE49-F238E27FC236}">
                <a16:creationId xmlns="" xmlns:a16="http://schemas.microsoft.com/office/drawing/2014/main" id="{FE9852B1-EC78-488A-8BF7-32388CEDC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92B2770-C7E8-43F2-99D8-EDBE390342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4C15075-D74A-4AD2-A1FB-A30AB7B4A147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08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51777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8">
            <a:extLst>
              <a:ext uri="{FF2B5EF4-FFF2-40B4-BE49-F238E27FC236}">
                <a16:creationId xmlns="" xmlns:a16="http://schemas.microsoft.com/office/drawing/2014/main" id="{45967D8C-AD26-4D70-9829-8B07C4DDB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4504" y="6368310"/>
            <a:ext cx="49244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lc="http://schemas.openxmlformats.org/drawingml/2006/lockedCanvas"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lc="http://schemas.openxmlformats.org/drawingml/2006/lockedCanvas"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Regular"/>
                <a:ea typeface="ＭＳ Ｐゴシック" charset="0"/>
                <a:cs typeface="Roboto Regular"/>
              </a:rPr>
              <a:t>01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85FD4C8-D516-425B-AB0C-B8A40864F3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585" y="1"/>
            <a:ext cx="1829593" cy="129396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F0186D-7544-4847-BC38-508D189E8E6F}"/>
              </a:ext>
            </a:extLst>
          </p:cNvPr>
          <p:cNvSpPr/>
          <p:nvPr/>
        </p:nvSpPr>
        <p:spPr>
          <a:xfrm>
            <a:off x="278822" y="1135140"/>
            <a:ext cx="11357441" cy="5953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3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22" y="1293963"/>
            <a:ext cx="7963657" cy="4864288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8023535" y="3093574"/>
            <a:ext cx="1931831" cy="48463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27F47C9F-C235-40BB-B0A5-3FE50CB56B15}"/>
              </a:ext>
            </a:extLst>
          </p:cNvPr>
          <p:cNvSpPr/>
          <p:nvPr/>
        </p:nvSpPr>
        <p:spPr>
          <a:xfrm flipH="1">
            <a:off x="10470524" y="6309360"/>
            <a:ext cx="1738864" cy="548640"/>
          </a:xfrm>
          <a:prstGeom prst="rect">
            <a:avLst/>
          </a:prstGeom>
          <a:solidFill>
            <a:srgbClr val="0C5A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Regular"/>
                <a:ea typeface="+mn-ea"/>
                <a:cs typeface="Roboto Regular"/>
              </a:rPr>
              <a:t>             09</a:t>
            </a:r>
            <a:endParaRPr kumimoji="0" lang="en-US" sz="216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+mn-ea"/>
              <a:cs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013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1537</Words>
  <Application>Microsoft Office PowerPoint</Application>
  <PresentationFormat>Widescreen</PresentationFormat>
  <Paragraphs>349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6" baseType="lpstr">
      <vt:lpstr>MS PGothic</vt:lpstr>
      <vt:lpstr>Arial</vt:lpstr>
      <vt:lpstr>Calibri</vt:lpstr>
      <vt:lpstr>Calibri Light</vt:lpstr>
      <vt:lpstr>Montserrat</vt:lpstr>
      <vt:lpstr>Palatino Linotype</vt:lpstr>
      <vt:lpstr>PT Sans</vt:lpstr>
      <vt:lpstr>Raleway</vt:lpstr>
      <vt:lpstr>Roboto Bold</vt:lpstr>
      <vt:lpstr>Roboto Regular</vt:lpstr>
      <vt:lpstr>Symbol</vt:lpstr>
      <vt:lpstr>Times New Roman</vt:lpstr>
      <vt:lpstr>Verdana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Types of Machine Learning</vt:lpstr>
      <vt:lpstr>PowerPoint Presentation</vt:lpstr>
      <vt:lpstr>PowerPoint Presentation</vt:lpstr>
      <vt:lpstr>Examples for Supervised Learning</vt:lpstr>
      <vt:lpstr>Machine Learning Algorithm – Today’s session</vt:lpstr>
      <vt:lpstr>PowerPoint Presentation</vt:lpstr>
      <vt:lpstr>Supervised Learning- Regression</vt:lpstr>
      <vt:lpstr>Quick Check – Regression or Classification</vt:lpstr>
      <vt:lpstr>Linear Regression</vt:lpstr>
      <vt:lpstr>PowerPoint Presentation</vt:lpstr>
      <vt:lpstr>Regression Analysis</vt:lpstr>
      <vt:lpstr>What is Linear?</vt:lpstr>
      <vt:lpstr>Prediction With Linear Regression</vt:lpstr>
      <vt:lpstr>Linear regression assumptions</vt:lpstr>
      <vt:lpstr>PowerPoint Presentation</vt:lpstr>
      <vt:lpstr>PowerPoint Presentation</vt:lpstr>
      <vt:lpstr>PowerPoint Presentation</vt:lpstr>
      <vt:lpstr>PowerPoint Presentation</vt:lpstr>
      <vt:lpstr>House Price : What is the right price?</vt:lpstr>
      <vt:lpstr>Can a house broker come up with Magic formula?</vt:lpstr>
      <vt:lpstr>Can Machine Learning help with estimating the probable price? </vt:lpstr>
      <vt:lpstr>Let us start simple: Just one factor (Area in sq.ft vs. Price in Lakhs)</vt:lpstr>
      <vt:lpstr>Method to Madness: (Area in sq.ft vs. Price in Lakhs)</vt:lpstr>
      <vt:lpstr>Defining the Criterion: (Area in sq.ft vs. Price in Lakhs)</vt:lpstr>
      <vt:lpstr>Which error criterion to use</vt:lpstr>
      <vt:lpstr>Deep Dive : Sum of Absolute Errors</vt:lpstr>
      <vt:lpstr>PowerPoint Presentation</vt:lpstr>
      <vt:lpstr>Defining the Criterion: Two factors/inputs/attributes</vt:lpstr>
      <vt:lpstr>R-squared Explained</vt:lpstr>
      <vt:lpstr>P-Value Explained</vt:lpstr>
      <vt:lpstr>Revise: Demystifying few terminologies</vt:lpstr>
      <vt:lpstr>Train – Validation - Test</vt:lpstr>
      <vt:lpstr>Scikit-learn : Machine learning without learning the machinery</vt:lpstr>
      <vt:lpstr>Sklearn Cheatsheet</vt:lpstr>
      <vt:lpstr>Hands on:  Intro to Bike Sharing Data Set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Machine Learning</dc:title>
  <dc:creator>sudheer reddy poreddy</dc:creator>
  <cp:lastModifiedBy>Rakesh Mondal</cp:lastModifiedBy>
  <cp:revision>27</cp:revision>
  <cp:lastPrinted>2017-11-21T11:24:02Z</cp:lastPrinted>
  <dcterms:created xsi:type="dcterms:W3CDTF">2017-11-21T11:20:55Z</dcterms:created>
  <dcterms:modified xsi:type="dcterms:W3CDTF">2017-12-18T11:08:22Z</dcterms:modified>
</cp:coreProperties>
</file>