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93" r:id="rId5"/>
  </p:sldMasterIdLst>
  <p:notesMasterIdLst>
    <p:notesMasterId r:id="rId23"/>
  </p:notesMasterIdLst>
  <p:handoutMasterIdLst>
    <p:handoutMasterId r:id="rId24"/>
  </p:handoutMasterIdLst>
  <p:sldIdLst>
    <p:sldId id="341" r:id="rId6"/>
    <p:sldId id="357" r:id="rId7"/>
    <p:sldId id="356" r:id="rId8"/>
    <p:sldId id="368" r:id="rId9"/>
    <p:sldId id="355" r:id="rId10"/>
    <p:sldId id="358" r:id="rId11"/>
    <p:sldId id="367" r:id="rId12"/>
    <p:sldId id="359" r:id="rId13"/>
    <p:sldId id="360" r:id="rId14"/>
    <p:sldId id="361" r:id="rId15"/>
    <p:sldId id="362" r:id="rId16"/>
    <p:sldId id="363" r:id="rId17"/>
    <p:sldId id="364" r:id="rId18"/>
    <p:sldId id="365" r:id="rId19"/>
    <p:sldId id="366" r:id="rId20"/>
    <p:sldId id="339" r:id="rId21"/>
    <p:sldId id="318"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67" autoAdjust="0"/>
  </p:normalViewPr>
  <p:slideViewPr>
    <p:cSldViewPr snapToGrid="0" showGuides="1">
      <p:cViewPr varScale="1">
        <p:scale>
          <a:sx n="73" d="100"/>
          <a:sy n="73" d="100"/>
        </p:scale>
        <p:origin x="618" y="72"/>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5/22/2020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5/22/2020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7BA2D-1AFC-4483-A2D5-C29E6D0B6E03}"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81790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410469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1420790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173400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16</a:t>
            </a:fld>
            <a:endParaRPr lang="en-US"/>
          </a:p>
        </p:txBody>
      </p:sp>
    </p:spTree>
    <p:extLst>
      <p:ext uri="{BB962C8B-B14F-4D97-AF65-F5344CB8AC3E}">
        <p14:creationId xmlns:p14="http://schemas.microsoft.com/office/powerpoint/2010/main" val="2882300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17</a:t>
            </a:fld>
            <a:endParaRPr lang="en-US"/>
          </a:p>
        </p:txBody>
      </p:sp>
    </p:spTree>
    <p:extLst>
      <p:ext uri="{BB962C8B-B14F-4D97-AF65-F5344CB8AC3E}">
        <p14:creationId xmlns:p14="http://schemas.microsoft.com/office/powerpoint/2010/main" val="80957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585179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493653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182054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4226140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4164928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2507466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994888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251371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172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72F1E-61B7-40BE-B950-14769A8895B6}"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FF925-6003-4EDF-8E9D-E0B4C48E4C2D}" type="slidenum">
              <a:rPr lang="en-US" smtClean="0"/>
              <a:t>‹#›</a:t>
            </a:fld>
            <a:endParaRPr lang="en-US"/>
          </a:p>
        </p:txBody>
      </p:sp>
    </p:spTree>
    <p:extLst>
      <p:ext uri="{BB962C8B-B14F-4D97-AF65-F5344CB8AC3E}">
        <p14:creationId xmlns:p14="http://schemas.microsoft.com/office/powerpoint/2010/main" val="2244473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descr="Mahindra Logo.png"/>
          <p:cNvPicPr>
            <a:picLocks noChangeAspect="1"/>
          </p:cNvPicPr>
          <p:nvPr/>
        </p:nvPicPr>
        <p:blipFill>
          <a:blip r:embed="rId2"/>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043692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10" name="Picture 11" descr="Mahindra Logo.png"/>
          <p:cNvPicPr>
            <a:picLocks noChangeAspect="1"/>
          </p:cNvPicPr>
          <p:nvPr userDrawn="1"/>
        </p:nvPicPr>
        <p:blipFill>
          <a:blip r:embed="rId2">
            <a:biLevel thresh="25000"/>
          </a:blip>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999093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1920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3333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520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155347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26946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57056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332037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901982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909929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919896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extLst>
      <p:ext uri="{BB962C8B-B14F-4D97-AF65-F5344CB8AC3E}">
        <p14:creationId xmlns:p14="http://schemas.microsoft.com/office/powerpoint/2010/main" val="128191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2020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 id="2147483707" r:id="rId14"/>
    <p:sldLayoutId id="2147483708" r:id="rId15"/>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2019 Tech Mahindra. All rights reserved.</a:t>
            </a:r>
          </a:p>
        </p:txBody>
      </p:sp>
    </p:spTree>
    <p:extLst>
      <p:ext uri="{BB962C8B-B14F-4D97-AF65-F5344CB8AC3E}">
        <p14:creationId xmlns:p14="http://schemas.microsoft.com/office/powerpoint/2010/main" val="21058111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1" y="6152202"/>
            <a:ext cx="3224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46531" b="47168"/>
          <a:stretch/>
        </p:blipFill>
        <p:spPr>
          <a:xfrm>
            <a:off x="243840" y="5749150"/>
            <a:ext cx="3934326" cy="350800"/>
          </a:xfrm>
          <a:prstGeom prst="rect">
            <a:avLst/>
          </a:prstGeom>
          <a:noFill/>
          <a:ln>
            <a:noFill/>
          </a:ln>
        </p:spPr>
      </p:pic>
      <p:sp>
        <p:nvSpPr>
          <p:cNvPr id="7" name="Rectangle 6"/>
          <p:cNvSpPr/>
          <p:nvPr/>
        </p:nvSpPr>
        <p:spPr>
          <a:xfrm>
            <a:off x="1062882" y="1586261"/>
            <a:ext cx="4333792" cy="475533"/>
          </a:xfrm>
          <a:prstGeom prst="rect">
            <a:avLst/>
          </a:prstGeom>
          <a:solidFill>
            <a:schemeClr val="tx1"/>
          </a:solidFill>
          <a:ln w="19050">
            <a:noFill/>
          </a:ln>
        </p:spPr>
        <p:style>
          <a:lnRef idx="1">
            <a:schemeClr val="accent1"/>
          </a:lnRef>
          <a:fillRef idx="0">
            <a:schemeClr val="accent1"/>
          </a:fillRef>
          <a:effectRef idx="0">
            <a:schemeClr val="accent1"/>
          </a:effectRef>
          <a:fontRef idx="minor">
            <a:schemeClr val="tx1"/>
          </a:fontRef>
        </p:style>
        <p:txBody>
          <a:bodyPr lIns="0" tIns="0" rIns="0" bIns="0" rtlCol="0" anchor="ctr" anchorCtr="0"/>
          <a:lstStyle/>
          <a:p>
            <a:pPr marL="114297" lvl="2" defTabSz="1085956" fontAlgn="base">
              <a:buClr>
                <a:prstClr val="black"/>
              </a:buClr>
              <a:buSzPts val="2000"/>
              <a:defRPr/>
            </a:pPr>
            <a:r>
              <a:rPr lang="en-US" sz="1400" dirty="0" smtClean="0">
                <a:solidFill>
                  <a:prstClr val="white"/>
                </a:solidFill>
                <a:cs typeface="Arial" pitchFamily="34" charset="0"/>
              </a:rPr>
              <a:t> Data Science Lifecycle</a:t>
            </a:r>
            <a:endParaRPr lang="en-US" sz="1400" dirty="0">
              <a:solidFill>
                <a:prstClr val="white"/>
              </a:solidFill>
              <a:cs typeface="Arial" pitchFamily="34" charset="0"/>
            </a:endParaRPr>
          </a:p>
        </p:txBody>
      </p:sp>
      <p:sp>
        <p:nvSpPr>
          <p:cNvPr id="8" name="Rectangle 7"/>
          <p:cNvSpPr/>
          <p:nvPr/>
        </p:nvSpPr>
        <p:spPr>
          <a:xfrm>
            <a:off x="1062882" y="3112313"/>
            <a:ext cx="4333791" cy="475536"/>
          </a:xfrm>
          <a:prstGeom prst="rect">
            <a:avLst/>
          </a:prstGeom>
          <a:solidFill>
            <a:schemeClr val="tx1"/>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marL="285604" lvl="2" indent="-285604" defTabSz="1085956" fontAlgn="base">
              <a:lnSpc>
                <a:spcPct val="90000"/>
              </a:lnSpc>
              <a:spcBef>
                <a:spcPct val="0"/>
              </a:spcBef>
              <a:spcAft>
                <a:spcPct val="0"/>
              </a:spcAft>
              <a:buSzPts val="2000"/>
              <a:defRPr/>
            </a:pPr>
            <a:r>
              <a:rPr lang="en-US" sz="1400" dirty="0" smtClean="0">
                <a:solidFill>
                  <a:prstClr val="white"/>
                </a:solidFill>
                <a:cs typeface="Arial" pitchFamily="34" charset="0"/>
              </a:rPr>
              <a:t>Features of Azure Cloud </a:t>
            </a:r>
            <a:endParaRPr lang="en-US" sz="1400" dirty="0">
              <a:solidFill>
                <a:prstClr val="white"/>
              </a:solidFill>
              <a:cs typeface="Arial" pitchFamily="34" charset="0"/>
            </a:endParaRPr>
          </a:p>
        </p:txBody>
      </p:sp>
      <p:sp>
        <p:nvSpPr>
          <p:cNvPr id="12" name="Rectangle 11"/>
          <p:cNvSpPr/>
          <p:nvPr/>
        </p:nvSpPr>
        <p:spPr>
          <a:xfrm>
            <a:off x="500019" y="1071738"/>
            <a:ext cx="525793" cy="475533"/>
          </a:xfrm>
          <a:prstGeom prst="rect">
            <a:avLst/>
          </a:prstGeom>
          <a:solidFill>
            <a:schemeClr val="accent1">
              <a:alpha val="95000"/>
            </a:schemeClr>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085956" fontAlgn="base">
              <a:spcBef>
                <a:spcPct val="0"/>
              </a:spcBef>
              <a:spcAft>
                <a:spcPct val="0"/>
              </a:spcAft>
              <a:buSzPts val="2000"/>
              <a:defRPr/>
            </a:pPr>
            <a:r>
              <a:rPr lang="en-US" sz="1200" b="1" dirty="0">
                <a:solidFill>
                  <a:prstClr val="white"/>
                </a:solidFill>
                <a:cs typeface="Arial" pitchFamily="34" charset="0"/>
              </a:rPr>
              <a:t>01</a:t>
            </a:r>
          </a:p>
        </p:txBody>
      </p:sp>
      <p:sp>
        <p:nvSpPr>
          <p:cNvPr id="13" name="Rectangle 12"/>
          <p:cNvSpPr/>
          <p:nvPr/>
        </p:nvSpPr>
        <p:spPr>
          <a:xfrm>
            <a:off x="500019" y="1582905"/>
            <a:ext cx="525793" cy="475535"/>
          </a:xfrm>
          <a:prstGeom prst="rect">
            <a:avLst/>
          </a:prstGeom>
          <a:solidFill>
            <a:schemeClr val="accent1">
              <a:alpha val="95000"/>
            </a:schemeClr>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085956" fontAlgn="base">
              <a:spcBef>
                <a:spcPct val="0"/>
              </a:spcBef>
              <a:spcAft>
                <a:spcPct val="0"/>
              </a:spcAft>
              <a:buSzPts val="2000"/>
              <a:defRPr/>
            </a:pPr>
            <a:r>
              <a:rPr lang="en-US" sz="1200" b="1" dirty="0">
                <a:solidFill>
                  <a:prstClr val="white"/>
                </a:solidFill>
                <a:cs typeface="Arial" pitchFamily="34" charset="0"/>
              </a:rPr>
              <a:t>02</a:t>
            </a:r>
          </a:p>
        </p:txBody>
      </p:sp>
      <p:sp>
        <p:nvSpPr>
          <p:cNvPr id="14" name="Rectangle 13"/>
          <p:cNvSpPr/>
          <p:nvPr/>
        </p:nvSpPr>
        <p:spPr>
          <a:xfrm>
            <a:off x="500019" y="2094074"/>
            <a:ext cx="525793" cy="475533"/>
          </a:xfrm>
          <a:prstGeom prst="rect">
            <a:avLst/>
          </a:prstGeom>
          <a:solidFill>
            <a:schemeClr val="accent1">
              <a:alpha val="95000"/>
            </a:schemeClr>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085956" fontAlgn="base">
              <a:spcBef>
                <a:spcPct val="0"/>
              </a:spcBef>
              <a:spcAft>
                <a:spcPct val="0"/>
              </a:spcAft>
              <a:buSzPts val="2000"/>
              <a:defRPr/>
            </a:pPr>
            <a:r>
              <a:rPr lang="en-US" sz="1200" b="1" dirty="0">
                <a:solidFill>
                  <a:prstClr val="white"/>
                </a:solidFill>
                <a:cs typeface="Arial" pitchFamily="34" charset="0"/>
              </a:rPr>
              <a:t>03</a:t>
            </a:r>
          </a:p>
        </p:txBody>
      </p:sp>
      <p:sp>
        <p:nvSpPr>
          <p:cNvPr id="15" name="Rectangle 14"/>
          <p:cNvSpPr/>
          <p:nvPr/>
        </p:nvSpPr>
        <p:spPr>
          <a:xfrm>
            <a:off x="1062882" y="1077579"/>
            <a:ext cx="4333792" cy="475533"/>
          </a:xfrm>
          <a:prstGeom prst="rect">
            <a:avLst/>
          </a:prstGeom>
          <a:solidFill>
            <a:schemeClr val="tx1"/>
          </a:solidFill>
          <a:ln w="19050">
            <a:noFill/>
          </a:ln>
        </p:spPr>
        <p:style>
          <a:lnRef idx="1">
            <a:schemeClr val="accent1"/>
          </a:lnRef>
          <a:fillRef idx="0">
            <a:schemeClr val="accent1"/>
          </a:fillRef>
          <a:effectRef idx="0">
            <a:schemeClr val="accent1"/>
          </a:effectRef>
          <a:fontRef idx="minor">
            <a:schemeClr val="tx1"/>
          </a:fontRef>
        </p:style>
        <p:txBody>
          <a:bodyPr lIns="0" tIns="0" rIns="0" bIns="0" rtlCol="0" anchor="ctr" anchorCtr="0"/>
          <a:lstStyle/>
          <a:p>
            <a:pPr marL="0" lvl="1" indent="-342825" defTabSz="1085956" fontAlgn="base">
              <a:buClr>
                <a:prstClr val="black"/>
              </a:buClr>
              <a:buSzPts val="2000"/>
              <a:defRPr/>
            </a:pPr>
            <a:r>
              <a:rPr lang="en-US" sz="1400" dirty="0">
                <a:solidFill>
                  <a:prstClr val="white"/>
                </a:solidFill>
                <a:cs typeface="Arial" pitchFamily="34" charset="0"/>
              </a:rPr>
              <a:t>   </a:t>
            </a:r>
            <a:r>
              <a:rPr lang="en-US" sz="1400" dirty="0" smtClean="0">
                <a:solidFill>
                  <a:prstClr val="white"/>
                </a:solidFill>
                <a:cs typeface="Arial" pitchFamily="34" charset="0"/>
              </a:rPr>
              <a:t>Introduction to  Data Science</a:t>
            </a:r>
            <a:endParaRPr lang="en-US" sz="1400" dirty="0">
              <a:solidFill>
                <a:prstClr val="white"/>
              </a:solidFill>
              <a:cs typeface="Arial" pitchFamily="34" charset="0"/>
            </a:endParaRPr>
          </a:p>
        </p:txBody>
      </p:sp>
      <p:sp>
        <p:nvSpPr>
          <p:cNvPr id="16" name="Rectangle 15"/>
          <p:cNvSpPr/>
          <p:nvPr/>
        </p:nvSpPr>
        <p:spPr>
          <a:xfrm>
            <a:off x="1062882" y="2094943"/>
            <a:ext cx="4333791" cy="475536"/>
          </a:xfrm>
          <a:prstGeom prst="rect">
            <a:avLst/>
          </a:prstGeom>
          <a:solidFill>
            <a:schemeClr val="tx1"/>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marL="285604" lvl="2" indent="-285604" defTabSz="1085956" fontAlgn="base">
              <a:lnSpc>
                <a:spcPct val="90000"/>
              </a:lnSpc>
              <a:spcBef>
                <a:spcPct val="0"/>
              </a:spcBef>
              <a:spcAft>
                <a:spcPct val="0"/>
              </a:spcAft>
              <a:buSzPts val="2000"/>
              <a:defRPr/>
            </a:pPr>
            <a:r>
              <a:rPr lang="en-US" sz="1400" dirty="0" smtClean="0">
                <a:solidFill>
                  <a:prstClr val="white"/>
                </a:solidFill>
                <a:cs typeface="Arial" pitchFamily="34" charset="0"/>
              </a:rPr>
              <a:t>Applications of Data Science</a:t>
            </a:r>
            <a:endParaRPr lang="en-US" sz="1400" dirty="0">
              <a:solidFill>
                <a:prstClr val="white"/>
              </a:solidFill>
              <a:cs typeface="Arial" pitchFamily="34" charset="0"/>
            </a:endParaRPr>
          </a:p>
        </p:txBody>
      </p:sp>
      <p:sp>
        <p:nvSpPr>
          <p:cNvPr id="17" name="Rectangle 16"/>
          <p:cNvSpPr/>
          <p:nvPr/>
        </p:nvSpPr>
        <p:spPr>
          <a:xfrm>
            <a:off x="500019" y="2605241"/>
            <a:ext cx="525793" cy="475536"/>
          </a:xfrm>
          <a:prstGeom prst="rect">
            <a:avLst/>
          </a:prstGeom>
          <a:solidFill>
            <a:schemeClr val="accent1">
              <a:alpha val="95000"/>
            </a:schemeClr>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085956" fontAlgn="base">
              <a:spcBef>
                <a:spcPct val="0"/>
              </a:spcBef>
              <a:spcAft>
                <a:spcPct val="0"/>
              </a:spcAft>
              <a:buSzPts val="2000"/>
              <a:defRPr/>
            </a:pPr>
            <a:r>
              <a:rPr lang="en-US" sz="1200" b="1" dirty="0">
                <a:solidFill>
                  <a:prstClr val="white"/>
                </a:solidFill>
                <a:cs typeface="Arial" pitchFamily="34" charset="0"/>
              </a:rPr>
              <a:t>04</a:t>
            </a:r>
          </a:p>
        </p:txBody>
      </p:sp>
      <p:sp>
        <p:nvSpPr>
          <p:cNvPr id="18" name="Rectangle 17"/>
          <p:cNvSpPr/>
          <p:nvPr/>
        </p:nvSpPr>
        <p:spPr>
          <a:xfrm>
            <a:off x="1062882" y="2603628"/>
            <a:ext cx="4333791" cy="475536"/>
          </a:xfrm>
          <a:prstGeom prst="rect">
            <a:avLst/>
          </a:prstGeom>
          <a:solidFill>
            <a:schemeClr val="tx1"/>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marL="285604" lvl="2" indent="-285604" defTabSz="1085956" fontAlgn="base">
              <a:lnSpc>
                <a:spcPct val="90000"/>
              </a:lnSpc>
              <a:spcBef>
                <a:spcPct val="0"/>
              </a:spcBef>
              <a:spcAft>
                <a:spcPct val="0"/>
              </a:spcAft>
              <a:buSzPts val="2000"/>
              <a:defRPr/>
            </a:pPr>
            <a:r>
              <a:rPr lang="en-US" sz="1400" dirty="0" smtClean="0">
                <a:solidFill>
                  <a:prstClr val="white"/>
                </a:solidFill>
                <a:cs typeface="Arial" pitchFamily="34" charset="0"/>
              </a:rPr>
              <a:t>Introduction to Cloud and Azure Cloud</a:t>
            </a:r>
            <a:endParaRPr lang="en-US" sz="1400" dirty="0">
              <a:solidFill>
                <a:prstClr val="white"/>
              </a:solidFill>
              <a:cs typeface="Arial" pitchFamily="34" charset="0"/>
            </a:endParaRPr>
          </a:p>
        </p:txBody>
      </p:sp>
      <p:sp>
        <p:nvSpPr>
          <p:cNvPr id="19" name="Rectangle 18"/>
          <p:cNvSpPr/>
          <p:nvPr/>
        </p:nvSpPr>
        <p:spPr>
          <a:xfrm>
            <a:off x="500019" y="3116411"/>
            <a:ext cx="525793" cy="475536"/>
          </a:xfrm>
          <a:prstGeom prst="rect">
            <a:avLst/>
          </a:prstGeom>
          <a:solidFill>
            <a:schemeClr val="accent1">
              <a:alpha val="95000"/>
            </a:schemeClr>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1085956" fontAlgn="base">
              <a:spcBef>
                <a:spcPct val="0"/>
              </a:spcBef>
              <a:spcAft>
                <a:spcPct val="0"/>
              </a:spcAft>
              <a:buSzPts val="2000"/>
              <a:defRPr/>
            </a:pPr>
            <a:r>
              <a:rPr lang="en-US" sz="1200" b="1" dirty="0">
                <a:solidFill>
                  <a:prstClr val="white"/>
                </a:solidFill>
                <a:cs typeface="Arial" pitchFamily="34" charset="0"/>
              </a:rPr>
              <a:t>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9269"/>
            <a:ext cx="11903946" cy="492443"/>
          </a:xfrm>
        </p:spPr>
        <p:txBody>
          <a:bodyPr/>
          <a:lstStyle/>
          <a:p>
            <a:r>
              <a:rPr lang="en-US" dirty="0" smtClean="0"/>
              <a:t>   Service Models in Cloud</a:t>
            </a:r>
            <a:endParaRPr lang="en-US" dirty="0"/>
          </a:p>
        </p:txBody>
      </p:sp>
      <p:pic>
        <p:nvPicPr>
          <p:cNvPr id="3" name="Picture 2"/>
          <p:cNvPicPr>
            <a:picLocks noChangeAspect="1"/>
          </p:cNvPicPr>
          <p:nvPr/>
        </p:nvPicPr>
        <p:blipFill>
          <a:blip r:embed="rId3"/>
          <a:stretch>
            <a:fillRect/>
          </a:stretch>
        </p:blipFill>
        <p:spPr>
          <a:xfrm>
            <a:off x="352697" y="1147762"/>
            <a:ext cx="10972800" cy="5187724"/>
          </a:xfrm>
          <a:prstGeom prst="rect">
            <a:avLst/>
          </a:prstGeom>
        </p:spPr>
      </p:pic>
    </p:spTree>
    <p:extLst>
      <p:ext uri="{BB962C8B-B14F-4D97-AF65-F5344CB8AC3E}">
        <p14:creationId xmlns:p14="http://schemas.microsoft.com/office/powerpoint/2010/main" val="46774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9269"/>
            <a:ext cx="11903946" cy="492443"/>
          </a:xfrm>
        </p:spPr>
        <p:txBody>
          <a:bodyPr/>
          <a:lstStyle/>
          <a:p>
            <a:r>
              <a:rPr lang="en-US" dirty="0" smtClean="0"/>
              <a:t>   Service Models in Cloud Cont..</a:t>
            </a:r>
            <a:endParaRPr lang="en-US" dirty="0"/>
          </a:p>
        </p:txBody>
      </p:sp>
      <p:pic>
        <p:nvPicPr>
          <p:cNvPr id="4" name="Picture 3"/>
          <p:cNvPicPr>
            <a:picLocks noChangeAspect="1"/>
          </p:cNvPicPr>
          <p:nvPr/>
        </p:nvPicPr>
        <p:blipFill>
          <a:blip r:embed="rId3"/>
          <a:stretch>
            <a:fillRect/>
          </a:stretch>
        </p:blipFill>
        <p:spPr>
          <a:xfrm>
            <a:off x="365760" y="1309687"/>
            <a:ext cx="11364685" cy="4908233"/>
          </a:xfrm>
          <a:prstGeom prst="rect">
            <a:avLst/>
          </a:prstGeom>
        </p:spPr>
      </p:pic>
    </p:spTree>
    <p:extLst>
      <p:ext uri="{BB962C8B-B14F-4D97-AF65-F5344CB8AC3E}">
        <p14:creationId xmlns:p14="http://schemas.microsoft.com/office/powerpoint/2010/main" val="147867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9269"/>
            <a:ext cx="11903946" cy="492443"/>
          </a:xfrm>
        </p:spPr>
        <p:txBody>
          <a:bodyPr/>
          <a:lstStyle/>
          <a:p>
            <a:r>
              <a:rPr lang="en-US" dirty="0" smtClean="0"/>
              <a:t>   Azure Cloud Services</a:t>
            </a:r>
            <a:endParaRPr lang="en-US" dirty="0"/>
          </a:p>
        </p:txBody>
      </p:sp>
      <p:pic>
        <p:nvPicPr>
          <p:cNvPr id="3" name="Picture 2"/>
          <p:cNvPicPr>
            <a:picLocks noChangeAspect="1"/>
          </p:cNvPicPr>
          <p:nvPr/>
        </p:nvPicPr>
        <p:blipFill>
          <a:blip r:embed="rId3"/>
          <a:stretch>
            <a:fillRect/>
          </a:stretch>
        </p:blipFill>
        <p:spPr>
          <a:xfrm>
            <a:off x="169817" y="1214437"/>
            <a:ext cx="11734129" cy="5539060"/>
          </a:xfrm>
          <a:prstGeom prst="rect">
            <a:avLst/>
          </a:prstGeom>
        </p:spPr>
      </p:pic>
    </p:spTree>
    <p:extLst>
      <p:ext uri="{BB962C8B-B14F-4D97-AF65-F5344CB8AC3E}">
        <p14:creationId xmlns:p14="http://schemas.microsoft.com/office/powerpoint/2010/main" val="2356032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9269"/>
            <a:ext cx="11903946" cy="492443"/>
          </a:xfrm>
        </p:spPr>
        <p:txBody>
          <a:bodyPr/>
          <a:lstStyle/>
          <a:p>
            <a:r>
              <a:rPr lang="en-US" dirty="0" smtClean="0"/>
              <a:t>   Why Azure?</a:t>
            </a:r>
            <a:endParaRPr lang="en-US" dirty="0"/>
          </a:p>
        </p:txBody>
      </p:sp>
      <p:pic>
        <p:nvPicPr>
          <p:cNvPr id="4" name="Picture 3"/>
          <p:cNvPicPr>
            <a:picLocks noChangeAspect="1"/>
          </p:cNvPicPr>
          <p:nvPr/>
        </p:nvPicPr>
        <p:blipFill>
          <a:blip r:embed="rId3"/>
          <a:stretch>
            <a:fillRect/>
          </a:stretch>
        </p:blipFill>
        <p:spPr>
          <a:xfrm>
            <a:off x="209006" y="1267096"/>
            <a:ext cx="11103428" cy="4833257"/>
          </a:xfrm>
          <a:prstGeom prst="rect">
            <a:avLst/>
          </a:prstGeom>
        </p:spPr>
      </p:pic>
    </p:spTree>
    <p:extLst>
      <p:ext uri="{BB962C8B-B14F-4D97-AF65-F5344CB8AC3E}">
        <p14:creationId xmlns:p14="http://schemas.microsoft.com/office/powerpoint/2010/main" val="459974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9269"/>
            <a:ext cx="11903946" cy="492443"/>
          </a:xfrm>
        </p:spPr>
        <p:txBody>
          <a:bodyPr/>
          <a:lstStyle/>
          <a:p>
            <a:r>
              <a:rPr lang="en-US" dirty="0" smtClean="0"/>
              <a:t>   Why Azure?</a:t>
            </a:r>
            <a:endParaRPr lang="en-US" dirty="0"/>
          </a:p>
        </p:txBody>
      </p:sp>
      <p:pic>
        <p:nvPicPr>
          <p:cNvPr id="4" name="Picture 3"/>
          <p:cNvPicPr>
            <a:picLocks noChangeAspect="1"/>
          </p:cNvPicPr>
          <p:nvPr/>
        </p:nvPicPr>
        <p:blipFill>
          <a:blip r:embed="rId3"/>
          <a:stretch>
            <a:fillRect/>
          </a:stretch>
        </p:blipFill>
        <p:spPr>
          <a:xfrm>
            <a:off x="209006" y="1267096"/>
            <a:ext cx="11103428" cy="4833257"/>
          </a:xfrm>
          <a:prstGeom prst="rect">
            <a:avLst/>
          </a:prstGeom>
        </p:spPr>
      </p:pic>
    </p:spTree>
    <p:extLst>
      <p:ext uri="{BB962C8B-B14F-4D97-AF65-F5344CB8AC3E}">
        <p14:creationId xmlns:p14="http://schemas.microsoft.com/office/powerpoint/2010/main" val="3064680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9269"/>
            <a:ext cx="11903946" cy="492443"/>
          </a:xfrm>
        </p:spPr>
        <p:txBody>
          <a:bodyPr/>
          <a:lstStyle/>
          <a:p>
            <a:r>
              <a:rPr lang="en-US" dirty="0" smtClean="0"/>
              <a:t>   Why Azure?</a:t>
            </a:r>
            <a:endParaRPr lang="en-US" dirty="0"/>
          </a:p>
        </p:txBody>
      </p:sp>
      <p:pic>
        <p:nvPicPr>
          <p:cNvPr id="3" name="Picture 2"/>
          <p:cNvPicPr>
            <a:picLocks noChangeAspect="1"/>
          </p:cNvPicPr>
          <p:nvPr/>
        </p:nvPicPr>
        <p:blipFill>
          <a:blip r:embed="rId3"/>
          <a:stretch>
            <a:fillRect/>
          </a:stretch>
        </p:blipFill>
        <p:spPr>
          <a:xfrm>
            <a:off x="-1" y="1274309"/>
            <a:ext cx="5773783" cy="5204868"/>
          </a:xfrm>
          <a:prstGeom prst="rect">
            <a:avLst/>
          </a:prstGeom>
        </p:spPr>
      </p:pic>
      <p:pic>
        <p:nvPicPr>
          <p:cNvPr id="5" name="Picture 4"/>
          <p:cNvPicPr>
            <a:picLocks noChangeAspect="1"/>
          </p:cNvPicPr>
          <p:nvPr/>
        </p:nvPicPr>
        <p:blipFill>
          <a:blip r:embed="rId4"/>
          <a:stretch>
            <a:fillRect/>
          </a:stretch>
        </p:blipFill>
        <p:spPr>
          <a:xfrm>
            <a:off x="5773782" y="1372824"/>
            <a:ext cx="5181600" cy="2637473"/>
          </a:xfrm>
          <a:prstGeom prst="rect">
            <a:avLst/>
          </a:prstGeom>
        </p:spPr>
      </p:pic>
      <p:pic>
        <p:nvPicPr>
          <p:cNvPr id="6" name="Picture 5"/>
          <p:cNvPicPr>
            <a:picLocks noChangeAspect="1"/>
          </p:cNvPicPr>
          <p:nvPr/>
        </p:nvPicPr>
        <p:blipFill>
          <a:blip r:embed="rId5"/>
          <a:stretch>
            <a:fillRect/>
          </a:stretch>
        </p:blipFill>
        <p:spPr>
          <a:xfrm>
            <a:off x="5773782" y="4199708"/>
            <a:ext cx="5181600" cy="2090057"/>
          </a:xfrm>
          <a:prstGeom prst="rect">
            <a:avLst/>
          </a:prstGeom>
        </p:spPr>
      </p:pic>
    </p:spTree>
    <p:extLst>
      <p:ext uri="{BB962C8B-B14F-4D97-AF65-F5344CB8AC3E}">
        <p14:creationId xmlns:p14="http://schemas.microsoft.com/office/powerpoint/2010/main" val="1001751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783933" y="1527176"/>
            <a:ext cx="6729412" cy="492125"/>
          </a:xfrm>
        </p:spPr>
        <p:txBody>
          <a:bodyPr/>
          <a:lstStyle/>
          <a:p>
            <a:r>
              <a:rPr dirty="0">
                <a:latin typeface="Arial" charset="0"/>
                <a:cs typeface="Arial" charset="0"/>
              </a:rPr>
              <a:t>Thank you</a:t>
            </a:r>
          </a:p>
        </p:txBody>
      </p:sp>
      <p:sp>
        <p:nvSpPr>
          <p:cNvPr id="28675" name="Text Placeholder 2"/>
          <p:cNvSpPr>
            <a:spLocks noGrp="1"/>
          </p:cNvSpPr>
          <p:nvPr>
            <p:ph type="body" sz="quarter" idx="14"/>
          </p:nvPr>
        </p:nvSpPr>
        <p:spPr>
          <a:xfrm>
            <a:off x="1783934" y="2139951"/>
            <a:ext cx="6734175" cy="277813"/>
          </a:xfrm>
        </p:spPr>
        <p:txBody>
          <a:bodyPr/>
          <a:lstStyle/>
          <a:p>
            <a:pPr>
              <a:spcBef>
                <a:spcPct val="0"/>
              </a:spcBef>
              <a:buFont typeface="Arial" charset="0"/>
              <a:buNone/>
            </a:pPr>
            <a:r>
              <a:rPr>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7828"/>
            <a:ext cx="11524432" cy="802230"/>
          </a:xfrm>
        </p:spPr>
        <p:txBody>
          <a:bodyPr>
            <a:normAutofit/>
          </a:bodyPr>
          <a:lstStyle/>
          <a:p>
            <a:r>
              <a:rPr lang="en-US" dirty="0" smtClean="0">
                <a:latin typeface="Segoe"/>
              </a:rPr>
              <a:t>   </a:t>
            </a:r>
            <a:r>
              <a:rPr lang="en-US" sz="4900" dirty="0">
                <a:latin typeface="Segoe"/>
              </a:rPr>
              <a:t>What is Data Science?</a:t>
            </a:r>
          </a:p>
        </p:txBody>
      </p:sp>
      <p:sp>
        <p:nvSpPr>
          <p:cNvPr id="3" name="Content Placeholder 2"/>
          <p:cNvSpPr>
            <a:spLocks noGrp="1"/>
          </p:cNvSpPr>
          <p:nvPr>
            <p:ph sz="quarter" idx="10"/>
          </p:nvPr>
        </p:nvSpPr>
        <p:spPr>
          <a:xfrm>
            <a:off x="379413" y="1815735"/>
            <a:ext cx="11525250" cy="3554819"/>
          </a:xfrm>
        </p:spPr>
        <p:txBody>
          <a:bodyPr/>
          <a:lstStyle/>
          <a:p>
            <a:r>
              <a:rPr lang="en-US" sz="2800" dirty="0">
                <a:latin typeface="Segoe"/>
              </a:rPr>
              <a:t>Data science is the exploration and quantitative analysis of all available structured and unstructured data to develop understanding, extract knowledge, and formulate actionable results</a:t>
            </a:r>
            <a:r>
              <a:rPr lang="en-US" sz="2800" dirty="0" smtClean="0">
                <a:latin typeface="Segoe"/>
              </a:rPr>
              <a:t>.</a:t>
            </a:r>
          </a:p>
          <a:p>
            <a:endParaRPr lang="en-US" sz="2800" dirty="0" smtClean="0">
              <a:latin typeface="Segoe"/>
            </a:endParaRPr>
          </a:p>
          <a:p>
            <a:r>
              <a:rPr lang="en-US" sz="2800" dirty="0" smtClean="0">
                <a:latin typeface="Segoe"/>
              </a:rPr>
              <a:t>To Gain Insights into Data through Computation, Statistics and Visualization</a:t>
            </a:r>
          </a:p>
          <a:p>
            <a:endParaRPr lang="en-US" sz="2800" dirty="0">
              <a:latin typeface="Segoe"/>
            </a:endParaRPr>
          </a:p>
        </p:txBody>
      </p:sp>
    </p:spTree>
    <p:extLst>
      <p:ext uri="{BB962C8B-B14F-4D97-AF65-F5344CB8AC3E}">
        <p14:creationId xmlns:p14="http://schemas.microsoft.com/office/powerpoint/2010/main" val="144763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246" y="718144"/>
            <a:ext cx="11754394" cy="5943914"/>
          </a:xfrm>
          <a:prstGeom prst="rect">
            <a:avLst/>
          </a:prstGeom>
        </p:spPr>
      </p:pic>
      <p:sp>
        <p:nvSpPr>
          <p:cNvPr id="5" name="Rectangle 4"/>
          <p:cNvSpPr/>
          <p:nvPr/>
        </p:nvSpPr>
        <p:spPr>
          <a:xfrm>
            <a:off x="10868297" y="1071154"/>
            <a:ext cx="953589" cy="274320"/>
          </a:xfrm>
          <a:prstGeom prst="rect">
            <a:avLst/>
          </a:prstGeom>
          <a:solidFill>
            <a:schemeClr val="bg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5992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68297" y="1071154"/>
            <a:ext cx="953589" cy="274320"/>
          </a:xfrm>
          <a:prstGeom prst="rect">
            <a:avLst/>
          </a:prstGeom>
          <a:solidFill>
            <a:schemeClr val="bg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6" y="690169"/>
            <a:ext cx="11338561" cy="5988289"/>
          </a:xfrm>
          <a:prstGeom prst="rect">
            <a:avLst/>
          </a:prstGeom>
        </p:spPr>
      </p:pic>
    </p:spTree>
    <p:extLst>
      <p:ext uri="{BB962C8B-B14F-4D97-AF65-F5344CB8AC3E}">
        <p14:creationId xmlns:p14="http://schemas.microsoft.com/office/powerpoint/2010/main" val="228766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984885"/>
          </a:xfrm>
        </p:spPr>
        <p:txBody>
          <a:bodyPr/>
          <a:lstStyle/>
          <a:p>
            <a:r>
              <a:rPr lang="en-US" dirty="0"/>
              <a:t/>
            </a:r>
            <a:br>
              <a:rPr lang="en-US" dirty="0"/>
            </a:br>
            <a:r>
              <a:rPr lang="en-US" dirty="0"/>
              <a:t>   </a:t>
            </a:r>
            <a:r>
              <a:rPr lang="en-US" dirty="0" smtClean="0"/>
              <a:t>Data Science Life Cycle</a:t>
            </a:r>
            <a:endParaRPr lang="en-US" dirty="0"/>
          </a:p>
        </p:txBody>
      </p:sp>
      <p:sp>
        <p:nvSpPr>
          <p:cNvPr id="3" name="Content Placeholder 2"/>
          <p:cNvSpPr>
            <a:spLocks noGrp="1"/>
          </p:cNvSpPr>
          <p:nvPr>
            <p:ph sz="quarter" idx="10"/>
          </p:nvPr>
        </p:nvSpPr>
        <p:spPr>
          <a:xfrm>
            <a:off x="363672" y="1427918"/>
            <a:ext cx="9306016" cy="4590929"/>
          </a:xfrm>
        </p:spPr>
        <p:txBody>
          <a:bodyPr/>
          <a:lstStyle/>
          <a:p>
            <a:pPr marL="0" indent="0">
              <a:buNone/>
            </a:pPr>
            <a:r>
              <a:rPr lang="en-US" dirty="0" err="1"/>
              <a:t>CRoss</a:t>
            </a:r>
            <a:r>
              <a:rPr lang="en-US" dirty="0"/>
              <a:t> Industry Standard Process for Data Mining (CRISP-DM)</a:t>
            </a:r>
          </a:p>
        </p:txBody>
      </p:sp>
      <p:grpSp>
        <p:nvGrpSpPr>
          <p:cNvPr id="37" name="Group 36"/>
          <p:cNvGrpSpPr/>
          <p:nvPr/>
        </p:nvGrpSpPr>
        <p:grpSpPr>
          <a:xfrm>
            <a:off x="172730" y="2553933"/>
            <a:ext cx="11812486" cy="3544700"/>
            <a:chOff x="91460" y="3146076"/>
            <a:chExt cx="11812486" cy="3544700"/>
          </a:xfrm>
        </p:grpSpPr>
        <p:sp>
          <p:nvSpPr>
            <p:cNvPr id="26" name="Rounded Rectangle 25"/>
            <p:cNvSpPr/>
            <p:nvPr/>
          </p:nvSpPr>
          <p:spPr>
            <a:xfrm>
              <a:off x="91460" y="3146076"/>
              <a:ext cx="11812486" cy="2293543"/>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ounded Rectangle 26"/>
            <p:cNvSpPr/>
            <p:nvPr/>
          </p:nvSpPr>
          <p:spPr>
            <a:xfrm>
              <a:off x="1103414" y="3449461"/>
              <a:ext cx="7862786" cy="205177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ounded Rectangle 27"/>
            <p:cNvSpPr/>
            <p:nvPr/>
          </p:nvSpPr>
          <p:spPr>
            <a:xfrm>
              <a:off x="1255814" y="3901829"/>
              <a:ext cx="2337298" cy="153779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ounded Rectangle 28"/>
            <p:cNvSpPr/>
            <p:nvPr/>
          </p:nvSpPr>
          <p:spPr>
            <a:xfrm>
              <a:off x="4735713" y="3901829"/>
              <a:ext cx="2337298" cy="153779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lowchart: Stored Data 7"/>
            <p:cNvSpPr/>
            <p:nvPr/>
          </p:nvSpPr>
          <p:spPr>
            <a:xfrm flipH="1">
              <a:off x="379514"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a:latin typeface="Segoe" panose="020B0502040504020203" pitchFamily="34" charset="0"/>
                </a:rPr>
                <a:t>Business Understanding</a:t>
              </a:r>
              <a:endParaRPr lang="en-US" sz="1600" dirty="0">
                <a:latin typeface="Segoe" panose="020B0502040504020203" pitchFamily="34" charset="0"/>
              </a:endParaRPr>
            </a:p>
          </p:txBody>
        </p:sp>
        <p:sp>
          <p:nvSpPr>
            <p:cNvPr id="15" name="Flowchart: Stored Data 14"/>
            <p:cNvSpPr/>
            <p:nvPr/>
          </p:nvSpPr>
          <p:spPr>
            <a:xfrm flipH="1">
              <a:off x="2221130"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a:latin typeface="Segoe" panose="020B0502040504020203" pitchFamily="34" charset="0"/>
                </a:rPr>
                <a:t>Data Understanding</a:t>
              </a:r>
              <a:endParaRPr lang="en-US" sz="1600" dirty="0">
                <a:latin typeface="Segoe" panose="020B0502040504020203" pitchFamily="34" charset="0"/>
              </a:endParaRPr>
            </a:p>
          </p:txBody>
        </p:sp>
        <p:sp>
          <p:nvSpPr>
            <p:cNvPr id="16" name="Flowchart: Stored Data 15"/>
            <p:cNvSpPr/>
            <p:nvPr/>
          </p:nvSpPr>
          <p:spPr>
            <a:xfrm flipH="1">
              <a:off x="4062746"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a:latin typeface="Segoe" panose="020B0502040504020203" pitchFamily="34" charset="0"/>
                </a:rPr>
                <a:t>Data Preparation</a:t>
              </a:r>
              <a:endParaRPr lang="en-US" sz="1600" dirty="0">
                <a:latin typeface="Segoe" panose="020B0502040504020203" pitchFamily="34" charset="0"/>
              </a:endParaRPr>
            </a:p>
          </p:txBody>
        </p:sp>
        <p:sp>
          <p:nvSpPr>
            <p:cNvPr id="17" name="Flowchart: Stored Data 16"/>
            <p:cNvSpPr/>
            <p:nvPr/>
          </p:nvSpPr>
          <p:spPr>
            <a:xfrm flipH="1">
              <a:off x="5904362"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err="1">
                  <a:latin typeface="Segoe" panose="020B0502040504020203" pitchFamily="34" charset="0"/>
                </a:rPr>
                <a:t>Modeling</a:t>
              </a:r>
              <a:endParaRPr lang="en-US" sz="1600" dirty="0">
                <a:latin typeface="Segoe" panose="020B0502040504020203" pitchFamily="34" charset="0"/>
              </a:endParaRPr>
            </a:p>
          </p:txBody>
        </p:sp>
        <p:sp>
          <p:nvSpPr>
            <p:cNvPr id="18" name="Flowchart: Stored Data 17"/>
            <p:cNvSpPr/>
            <p:nvPr/>
          </p:nvSpPr>
          <p:spPr>
            <a:xfrm flipH="1">
              <a:off x="7745978"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a:latin typeface="Segoe" panose="020B0502040504020203" pitchFamily="34" charset="0"/>
                </a:rPr>
                <a:t>Evaluation</a:t>
              </a:r>
              <a:endParaRPr lang="en-US" sz="1600" dirty="0">
                <a:latin typeface="Segoe" panose="020B0502040504020203" pitchFamily="34" charset="0"/>
              </a:endParaRPr>
            </a:p>
          </p:txBody>
        </p:sp>
        <p:sp>
          <p:nvSpPr>
            <p:cNvPr id="19" name="Flowchart: Stored Data 18"/>
            <p:cNvSpPr/>
            <p:nvPr/>
          </p:nvSpPr>
          <p:spPr>
            <a:xfrm flipH="1">
              <a:off x="9587594"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a:latin typeface="Segoe" panose="020B0502040504020203" pitchFamily="34" charset="0"/>
                </a:rPr>
                <a:t>Deployment</a:t>
              </a:r>
              <a:endParaRPr lang="en-US" sz="1600" dirty="0">
                <a:latin typeface="Segoe" panose="020B0502040504020203" pitchFamily="34" charset="0"/>
              </a:endParaRPr>
            </a:p>
          </p:txBody>
        </p:sp>
        <p:sp>
          <p:nvSpPr>
            <p:cNvPr id="20" name="TextBox 19"/>
            <p:cNvSpPr txBox="1"/>
            <p:nvPr/>
          </p:nvSpPr>
          <p:spPr>
            <a:xfrm>
              <a:off x="427690" y="6106001"/>
              <a:ext cx="1894254" cy="584775"/>
            </a:xfrm>
            <a:prstGeom prst="rect">
              <a:avLst/>
            </a:prstGeom>
            <a:noFill/>
          </p:spPr>
          <p:txBody>
            <a:bodyPr wrap="square" rtlCol="0">
              <a:spAutoFit/>
            </a:bodyPr>
            <a:lstStyle/>
            <a:p>
              <a:pPr algn="ctr"/>
              <a:r>
                <a:rPr lang="en-GB" sz="1600" dirty="0">
                  <a:latin typeface="Segoe" panose="020B0502040504020203" pitchFamily="34" charset="0"/>
                </a:rPr>
                <a:t>Identify project objectives</a:t>
              </a:r>
              <a:endParaRPr lang="en-US" sz="1600" dirty="0">
                <a:latin typeface="Segoe" panose="020B0502040504020203" pitchFamily="34" charset="0"/>
              </a:endParaRPr>
            </a:p>
          </p:txBody>
        </p:sp>
        <p:sp>
          <p:nvSpPr>
            <p:cNvPr id="21" name="TextBox 20"/>
            <p:cNvSpPr txBox="1"/>
            <p:nvPr/>
          </p:nvSpPr>
          <p:spPr>
            <a:xfrm>
              <a:off x="2221130" y="6106001"/>
              <a:ext cx="1894254" cy="584775"/>
            </a:xfrm>
            <a:prstGeom prst="rect">
              <a:avLst/>
            </a:prstGeom>
            <a:noFill/>
          </p:spPr>
          <p:txBody>
            <a:bodyPr wrap="square" rtlCol="0">
              <a:spAutoFit/>
            </a:bodyPr>
            <a:lstStyle/>
            <a:p>
              <a:pPr algn="ctr"/>
              <a:r>
                <a:rPr lang="en-GB" sz="1600" dirty="0">
                  <a:latin typeface="Segoe" panose="020B0502040504020203" pitchFamily="34" charset="0"/>
                </a:rPr>
                <a:t>Collect and review data</a:t>
              </a:r>
              <a:endParaRPr lang="en-US" sz="1600" dirty="0">
                <a:latin typeface="Segoe" panose="020B0502040504020203" pitchFamily="34" charset="0"/>
              </a:endParaRPr>
            </a:p>
          </p:txBody>
        </p:sp>
        <p:sp>
          <p:nvSpPr>
            <p:cNvPr id="22" name="TextBox 21"/>
            <p:cNvSpPr txBox="1"/>
            <p:nvPr/>
          </p:nvSpPr>
          <p:spPr>
            <a:xfrm>
              <a:off x="4090770" y="6106001"/>
              <a:ext cx="1894254" cy="584775"/>
            </a:xfrm>
            <a:prstGeom prst="rect">
              <a:avLst/>
            </a:prstGeom>
            <a:noFill/>
          </p:spPr>
          <p:txBody>
            <a:bodyPr wrap="square" rtlCol="0">
              <a:spAutoFit/>
            </a:bodyPr>
            <a:lstStyle/>
            <a:p>
              <a:pPr algn="ctr"/>
              <a:r>
                <a:rPr lang="en-GB" sz="1600" dirty="0">
                  <a:latin typeface="Segoe" panose="020B0502040504020203" pitchFamily="34" charset="0"/>
                </a:rPr>
                <a:t>Select and cleanse data</a:t>
              </a:r>
              <a:endParaRPr lang="en-US" sz="1600" dirty="0">
                <a:latin typeface="Segoe" panose="020B0502040504020203" pitchFamily="34" charset="0"/>
              </a:endParaRPr>
            </a:p>
          </p:txBody>
        </p:sp>
        <p:sp>
          <p:nvSpPr>
            <p:cNvPr id="23" name="TextBox 22"/>
            <p:cNvSpPr txBox="1"/>
            <p:nvPr/>
          </p:nvSpPr>
          <p:spPr>
            <a:xfrm>
              <a:off x="5896910" y="6106001"/>
              <a:ext cx="2039834" cy="584775"/>
            </a:xfrm>
            <a:prstGeom prst="rect">
              <a:avLst/>
            </a:prstGeom>
            <a:noFill/>
          </p:spPr>
          <p:txBody>
            <a:bodyPr wrap="square" rtlCol="0">
              <a:spAutoFit/>
            </a:bodyPr>
            <a:lstStyle/>
            <a:p>
              <a:pPr algn="ctr"/>
              <a:r>
                <a:rPr lang="en-GB" sz="1600" dirty="0">
                  <a:latin typeface="Segoe" panose="020B0502040504020203" pitchFamily="34" charset="0"/>
                </a:rPr>
                <a:t>Manipulate data and draw conclusions</a:t>
              </a:r>
              <a:endParaRPr lang="en-US" sz="1600" dirty="0">
                <a:latin typeface="Segoe" panose="020B0502040504020203" pitchFamily="34" charset="0"/>
              </a:endParaRPr>
            </a:p>
          </p:txBody>
        </p:sp>
        <p:sp>
          <p:nvSpPr>
            <p:cNvPr id="24" name="TextBox 23"/>
            <p:cNvSpPr txBox="1"/>
            <p:nvPr/>
          </p:nvSpPr>
          <p:spPr>
            <a:xfrm>
              <a:off x="7841361" y="6106001"/>
              <a:ext cx="1841616" cy="584775"/>
            </a:xfrm>
            <a:prstGeom prst="rect">
              <a:avLst/>
            </a:prstGeom>
            <a:noFill/>
          </p:spPr>
          <p:txBody>
            <a:bodyPr wrap="square" rtlCol="0">
              <a:spAutoFit/>
            </a:bodyPr>
            <a:lstStyle/>
            <a:p>
              <a:pPr algn="ctr"/>
              <a:r>
                <a:rPr lang="en-GB" sz="1600" dirty="0">
                  <a:latin typeface="Segoe" panose="020B0502040504020203" pitchFamily="34" charset="0"/>
                </a:rPr>
                <a:t>Evaluate model and conclusions</a:t>
              </a:r>
              <a:endParaRPr lang="en-US" sz="1600" dirty="0">
                <a:latin typeface="Segoe" panose="020B0502040504020203" pitchFamily="34" charset="0"/>
              </a:endParaRPr>
            </a:p>
          </p:txBody>
        </p:sp>
        <p:sp>
          <p:nvSpPr>
            <p:cNvPr id="25" name="TextBox 24"/>
            <p:cNvSpPr txBox="1"/>
            <p:nvPr/>
          </p:nvSpPr>
          <p:spPr>
            <a:xfrm>
              <a:off x="9684366" y="6106001"/>
              <a:ext cx="2039834" cy="584775"/>
            </a:xfrm>
            <a:prstGeom prst="rect">
              <a:avLst/>
            </a:prstGeom>
            <a:noFill/>
          </p:spPr>
          <p:txBody>
            <a:bodyPr wrap="square" rtlCol="0">
              <a:spAutoFit/>
            </a:bodyPr>
            <a:lstStyle/>
            <a:p>
              <a:pPr algn="ctr"/>
              <a:r>
                <a:rPr lang="en-GB" sz="1600" dirty="0">
                  <a:latin typeface="Segoe" panose="020B0502040504020203" pitchFamily="34" charset="0"/>
                </a:rPr>
                <a:t>Apply conclusions to business</a:t>
              </a:r>
              <a:endParaRPr lang="en-US" sz="1600" dirty="0">
                <a:latin typeface="Segoe" panose="020B0502040504020203" pitchFamily="34" charset="0"/>
              </a:endParaRPr>
            </a:p>
          </p:txBody>
        </p:sp>
        <p:cxnSp>
          <p:nvCxnSpPr>
            <p:cNvPr id="31" name="Straight Arrow Connector 30"/>
            <p:cNvCxnSpPr/>
            <p:nvPr/>
          </p:nvCxnSpPr>
          <p:spPr>
            <a:xfrm flipV="1">
              <a:off x="11903946" y="3901829"/>
              <a:ext cx="0" cy="526456"/>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102674" y="3766391"/>
              <a:ext cx="0" cy="526456"/>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4389282" y="3449461"/>
              <a:ext cx="692861" cy="0"/>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H="1">
              <a:off x="5557931" y="3901829"/>
              <a:ext cx="692861" cy="0"/>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1962843" y="3912626"/>
              <a:ext cx="692861" cy="0"/>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9490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9269"/>
            <a:ext cx="11903946" cy="744582"/>
          </a:xfrm>
        </p:spPr>
        <p:txBody>
          <a:bodyPr/>
          <a:lstStyle/>
          <a:p>
            <a:r>
              <a:rPr lang="en-US" dirty="0" smtClean="0"/>
              <a:t>   Applications of Data Science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1228472"/>
            <a:ext cx="11926389" cy="5629527"/>
          </a:xfrm>
          <a:prstGeom prst="rect">
            <a:avLst/>
          </a:prstGeom>
        </p:spPr>
      </p:pic>
    </p:spTree>
    <p:extLst>
      <p:ext uri="{BB962C8B-B14F-4D97-AF65-F5344CB8AC3E}">
        <p14:creationId xmlns:p14="http://schemas.microsoft.com/office/powerpoint/2010/main" val="367781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9269"/>
            <a:ext cx="11903946" cy="744582"/>
          </a:xfrm>
        </p:spPr>
        <p:txBody>
          <a:bodyPr/>
          <a:lstStyle/>
          <a:p>
            <a:r>
              <a:rPr lang="en-US" dirty="0" smtClean="0"/>
              <a:t>   Applications of Data Science</a:t>
            </a:r>
            <a:endParaRPr lang="en-US" dirty="0"/>
          </a:p>
        </p:txBody>
      </p:sp>
      <p:pic>
        <p:nvPicPr>
          <p:cNvPr id="4" name="Picture 3"/>
          <p:cNvPicPr>
            <a:picLocks noChangeAspect="1"/>
          </p:cNvPicPr>
          <p:nvPr/>
        </p:nvPicPr>
        <p:blipFill>
          <a:blip r:embed="rId3"/>
          <a:stretch>
            <a:fillRect/>
          </a:stretch>
        </p:blipFill>
        <p:spPr>
          <a:xfrm>
            <a:off x="0" y="1705927"/>
            <a:ext cx="12043954" cy="4995319"/>
          </a:xfrm>
          <a:prstGeom prst="rect">
            <a:avLst/>
          </a:prstGeom>
        </p:spPr>
      </p:pic>
    </p:spTree>
    <p:extLst>
      <p:ext uri="{BB962C8B-B14F-4D97-AF65-F5344CB8AC3E}">
        <p14:creationId xmlns:p14="http://schemas.microsoft.com/office/powerpoint/2010/main" val="95348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9269"/>
            <a:ext cx="11903946" cy="492443"/>
          </a:xfrm>
        </p:spPr>
        <p:txBody>
          <a:bodyPr/>
          <a:lstStyle/>
          <a:p>
            <a:r>
              <a:rPr lang="en-US" dirty="0" smtClean="0"/>
              <a:t>   What is Cloud?</a:t>
            </a:r>
            <a:endParaRPr lang="en-US" dirty="0"/>
          </a:p>
        </p:txBody>
      </p:sp>
      <p:pic>
        <p:nvPicPr>
          <p:cNvPr id="3" name="Picture 2"/>
          <p:cNvPicPr>
            <a:picLocks noChangeAspect="1"/>
          </p:cNvPicPr>
          <p:nvPr/>
        </p:nvPicPr>
        <p:blipFill>
          <a:blip r:embed="rId3"/>
          <a:stretch>
            <a:fillRect/>
          </a:stretch>
        </p:blipFill>
        <p:spPr>
          <a:xfrm>
            <a:off x="378823" y="1185862"/>
            <a:ext cx="11077303" cy="5175749"/>
          </a:xfrm>
          <a:prstGeom prst="rect">
            <a:avLst/>
          </a:prstGeom>
        </p:spPr>
      </p:pic>
    </p:spTree>
    <p:extLst>
      <p:ext uri="{BB962C8B-B14F-4D97-AF65-F5344CB8AC3E}">
        <p14:creationId xmlns:p14="http://schemas.microsoft.com/office/powerpoint/2010/main" val="92019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9269"/>
            <a:ext cx="11903946" cy="492443"/>
          </a:xfrm>
        </p:spPr>
        <p:txBody>
          <a:bodyPr/>
          <a:lstStyle/>
          <a:p>
            <a:r>
              <a:rPr lang="en-US" dirty="0" smtClean="0"/>
              <a:t>   What is Cloud Computing?</a:t>
            </a:r>
            <a:endParaRPr lang="en-US" dirty="0"/>
          </a:p>
        </p:txBody>
      </p:sp>
      <p:pic>
        <p:nvPicPr>
          <p:cNvPr id="4" name="Picture 3"/>
          <p:cNvPicPr>
            <a:picLocks noChangeAspect="1"/>
          </p:cNvPicPr>
          <p:nvPr/>
        </p:nvPicPr>
        <p:blipFill>
          <a:blip r:embed="rId3"/>
          <a:stretch>
            <a:fillRect/>
          </a:stretch>
        </p:blipFill>
        <p:spPr>
          <a:xfrm>
            <a:off x="535578" y="1171712"/>
            <a:ext cx="10432460" cy="4602071"/>
          </a:xfrm>
          <a:prstGeom prst="rect">
            <a:avLst/>
          </a:prstGeom>
        </p:spPr>
      </p:pic>
    </p:spTree>
    <p:extLst>
      <p:ext uri="{BB962C8B-B14F-4D97-AF65-F5344CB8AC3E}">
        <p14:creationId xmlns:p14="http://schemas.microsoft.com/office/powerpoint/2010/main" val="522171365"/>
      </p:ext>
    </p:extLst>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Corporate_template_2020" id="{C4BFB886-A705-4A35-980B-3809C6676EBE}" vid="{1072400B-81C8-4720-AF73-46A19D4CFBC2}"/>
    </a:ext>
  </a:extLst>
</a:theme>
</file>

<file path=ppt/theme/theme2.xml><?xml version="1.0" encoding="utf-8"?>
<a:theme xmlns:a="http://schemas.openxmlformats.org/drawingml/2006/main" name="1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Corporate_template_2020" id="{C4BFB886-A705-4A35-980B-3809C6676EBE}" vid="{755B9655-D06A-47E6-BDA4-3FBB4E73027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0B3A14-0F09-4A5A-AEC4-1E6EBA155821}">
  <ds:schemaRefs>
    <ds:schemaRef ds:uri="http://schemas.microsoft.com/office/2006/documentManagement/types"/>
    <ds:schemaRef ds:uri="4d6ad1ba-d08e-4b75-8db3-2812d04b0920"/>
    <ds:schemaRef ds:uri="http://purl.org/dc/dcmitype/"/>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1213</Words>
  <Application>Microsoft Office PowerPoint</Application>
  <PresentationFormat>Widescreen</PresentationFormat>
  <Paragraphs>65</Paragraphs>
  <Slides>17</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Segoe</vt:lpstr>
      <vt:lpstr>Wingdings</vt:lpstr>
      <vt:lpstr>Tech Mahindra Template 2014</vt:lpstr>
      <vt:lpstr>1_Tech Mahindra Template 2014</vt:lpstr>
      <vt:lpstr>PowerPoint Presentation</vt:lpstr>
      <vt:lpstr>   What is Data Science?</vt:lpstr>
      <vt:lpstr>PowerPoint Presentation</vt:lpstr>
      <vt:lpstr>PowerPoint Presentation</vt:lpstr>
      <vt:lpstr>    Data Science Life Cycle</vt:lpstr>
      <vt:lpstr>   Applications of Data Science</vt:lpstr>
      <vt:lpstr>   Applications of Data Science</vt:lpstr>
      <vt:lpstr>   What is Cloud?</vt:lpstr>
      <vt:lpstr>   What is Cloud Computing?</vt:lpstr>
      <vt:lpstr>   Service Models in Cloud</vt:lpstr>
      <vt:lpstr>   Service Models in Cloud Cont..</vt:lpstr>
      <vt:lpstr>   Azure Cloud Services</vt:lpstr>
      <vt:lpstr>   Why Azure?</vt:lpstr>
      <vt:lpstr>   Why Azure?</vt:lpstr>
      <vt:lpstr>   Why Azure?</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2020-05-21T13:09:36Z</dcterms:created>
  <dcterms:modified xsi:type="dcterms:W3CDTF">2020-05-22T17:03:24Z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ies>
</file>