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4610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23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44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12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595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8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AECAFD-22D6-4FD1-B8EB-57FF4E8E63D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3AABCC-E9CB-4F5B-B74B-7B53339542C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3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9C7BE-5865-3931-4DA2-0392B82F7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2000"/>
              </a:lnSpc>
              <a:spcBef>
                <a:spcPts val="0"/>
              </a:spcBef>
            </a:pPr>
            <a:r>
              <a:rPr lang="hu-HU" sz="4000" dirty="0">
                <a:latin typeface="+mn-lt"/>
                <a:ea typeface="+mn-ea"/>
                <a:cs typeface="+mn-cs"/>
              </a:rPr>
              <a:t>The </a:t>
            </a:r>
            <a:r>
              <a:rPr lang="hu-HU" sz="4000" dirty="0" err="1">
                <a:latin typeface="+mn-lt"/>
                <a:ea typeface="+mn-ea"/>
                <a:cs typeface="+mn-cs"/>
              </a:rPr>
              <a:t>statistical</a:t>
            </a:r>
            <a:r>
              <a:rPr lang="hu-HU" sz="4000" dirty="0">
                <a:latin typeface="+mn-lt"/>
                <a:ea typeface="+mn-ea"/>
                <a:cs typeface="+mn-cs"/>
              </a:rPr>
              <a:t> </a:t>
            </a:r>
            <a:r>
              <a:rPr lang="hu-HU" sz="4000" dirty="0" err="1">
                <a:latin typeface="+mn-lt"/>
                <a:ea typeface="+mn-ea"/>
                <a:cs typeface="+mn-cs"/>
              </a:rPr>
              <a:t>learning</a:t>
            </a:r>
            <a:r>
              <a:rPr lang="hu-HU" sz="4000" dirty="0">
                <a:latin typeface="+mn-lt"/>
                <a:ea typeface="+mn-ea"/>
                <a:cs typeface="+mn-cs"/>
              </a:rPr>
              <a:t> </a:t>
            </a:r>
            <a:r>
              <a:rPr lang="hu-HU" sz="4000" dirty="0" err="1">
                <a:latin typeface="+mn-lt"/>
                <a:ea typeface="+mn-ea"/>
                <a:cs typeface="+mn-cs"/>
              </a:rPr>
              <a:t>framework</a:t>
            </a:r>
            <a:endParaRPr lang="en-GB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4348FB-450A-40C3-E117-35D9DC022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742" y="5278304"/>
            <a:ext cx="6831673" cy="1086237"/>
          </a:xfrm>
        </p:spPr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Botond Kovács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584EE-2DDE-5B73-851B-074AACCA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D07AD7-4C49-2B7F-8180-FCEEFA7A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 sz="2800" dirty="0"/>
              <a:t>A </a:t>
            </a:r>
            <a:r>
              <a:rPr lang="hu-HU" sz="2800" dirty="0" err="1"/>
              <a:t>domain</a:t>
            </a:r>
            <a:r>
              <a:rPr lang="hu-HU" sz="2800" dirty="0"/>
              <a:t> </a:t>
            </a:r>
            <a:r>
              <a:rPr lang="hu-HU" sz="2800" dirty="0" err="1"/>
              <a:t>set</a:t>
            </a:r>
            <a:r>
              <a:rPr lang="hu-HU" sz="2800" dirty="0"/>
              <a:t>:</a:t>
            </a:r>
          </a:p>
          <a:p>
            <a:pPr>
              <a:spcBef>
                <a:spcPts val="1800"/>
              </a:spcBef>
            </a:pPr>
            <a:r>
              <a:rPr lang="hu-HU" sz="2800" dirty="0"/>
              <a:t>A </a:t>
            </a:r>
            <a:r>
              <a:rPr lang="hu-HU" sz="2800" dirty="0" err="1"/>
              <a:t>label</a:t>
            </a:r>
            <a:r>
              <a:rPr lang="hu-HU" sz="2800" dirty="0"/>
              <a:t> </a:t>
            </a:r>
            <a:r>
              <a:rPr lang="hu-HU" sz="2800" dirty="0" err="1"/>
              <a:t>set</a:t>
            </a:r>
            <a:r>
              <a:rPr lang="hu-HU" sz="2800" dirty="0"/>
              <a:t>:</a:t>
            </a:r>
          </a:p>
          <a:p>
            <a:pPr>
              <a:spcBef>
                <a:spcPts val="1800"/>
              </a:spcBef>
            </a:pPr>
            <a:r>
              <a:rPr lang="hu-HU" sz="2800" dirty="0"/>
              <a:t>A </a:t>
            </a:r>
            <a:r>
              <a:rPr lang="hu-HU" sz="2800" dirty="0" err="1"/>
              <a:t>training</a:t>
            </a:r>
            <a:r>
              <a:rPr lang="hu-HU" sz="2800" dirty="0"/>
              <a:t> </a:t>
            </a:r>
            <a:r>
              <a:rPr lang="hu-HU" sz="2800" dirty="0" err="1"/>
              <a:t>set</a:t>
            </a:r>
            <a:r>
              <a:rPr lang="hu-HU" sz="2800" dirty="0"/>
              <a:t>/</a:t>
            </a:r>
            <a:r>
              <a:rPr lang="hu-HU" sz="2800" dirty="0" err="1"/>
              <a:t>data</a:t>
            </a:r>
            <a:r>
              <a:rPr lang="hu-HU" sz="2800" dirty="0"/>
              <a:t>:</a:t>
            </a:r>
            <a:endParaRPr lang="en-GB" sz="2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3D95E1-8394-E558-8DB0-DD969C05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72" y="2286000"/>
            <a:ext cx="3418572" cy="5091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AD0D404-84A8-F457-0F84-4C4DE935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72" y="2920695"/>
            <a:ext cx="594009" cy="50915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B8B9AC-6E74-112E-63A5-9979730C7E71}"/>
              </a:ext>
            </a:extLst>
          </p:cNvPr>
          <p:cNvSpPr txBox="1"/>
          <p:nvPr/>
        </p:nvSpPr>
        <p:spPr>
          <a:xfrm>
            <a:off x="5871575" y="2984448"/>
            <a:ext cx="2391076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800"/>
              </a:spcBef>
              <a:spcAft>
                <a:spcPts val="200"/>
              </a:spcAft>
            </a:pPr>
            <a:r>
              <a:rPr lang="hu-HU" sz="2000" dirty="0" err="1">
                <a:solidFill>
                  <a:schemeClr val="tx2"/>
                </a:solidFill>
              </a:rPr>
              <a:t>for</a:t>
            </a:r>
            <a:r>
              <a:rPr lang="hu-HU" sz="2000" dirty="0">
                <a:solidFill>
                  <a:schemeClr val="tx2"/>
                </a:solidFill>
              </a:rPr>
              <a:t> </a:t>
            </a:r>
            <a:r>
              <a:rPr lang="hu-HU" sz="2000" dirty="0" err="1">
                <a:solidFill>
                  <a:schemeClr val="tx2"/>
                </a:solidFill>
              </a:rPr>
              <a:t>example</a:t>
            </a:r>
            <a:r>
              <a:rPr lang="hu-HU" sz="2000" dirty="0">
                <a:solidFill>
                  <a:schemeClr val="tx2"/>
                </a:solidFill>
              </a:rPr>
              <a:t>: {0, 1}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FA1EA3E-B9F7-05A5-1432-48480E139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72" y="3619144"/>
            <a:ext cx="3741138" cy="509149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6CD4CB37-E4BE-71C4-38A2-4070E1B5CCE8}"/>
              </a:ext>
            </a:extLst>
          </p:cNvPr>
          <p:cNvSpPr txBox="1"/>
          <p:nvPr/>
        </p:nvSpPr>
        <p:spPr>
          <a:xfrm>
            <a:off x="8806810" y="3649151"/>
            <a:ext cx="115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chemeClr val="tx2"/>
                </a:solidFill>
              </a:rPr>
              <a:t>from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80E84F0-563F-6D26-C850-BBCBCFBE4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287" y="3685974"/>
            <a:ext cx="786587" cy="3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3AF5F-E972-19AA-463C-04269948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6372C9-5918-2664-7427-B2CB65BE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prediction</a:t>
            </a:r>
            <a:r>
              <a:rPr lang="hu-HU" dirty="0"/>
              <a:t> </a:t>
            </a:r>
            <a:r>
              <a:rPr lang="hu-HU" dirty="0" err="1"/>
              <a:t>rule</a:t>
            </a:r>
            <a:r>
              <a:rPr lang="hu-HU" dirty="0"/>
              <a:t> (</a:t>
            </a:r>
            <a:r>
              <a:rPr lang="hu-HU" dirty="0" err="1"/>
              <a:t>predictor</a:t>
            </a:r>
            <a:r>
              <a:rPr lang="hu-HU" dirty="0"/>
              <a:t>/</a:t>
            </a:r>
            <a:r>
              <a:rPr lang="hu-HU" dirty="0" err="1"/>
              <a:t>hypothesis</a:t>
            </a:r>
            <a:r>
              <a:rPr lang="hu-HU" dirty="0"/>
              <a:t>/</a:t>
            </a:r>
            <a:r>
              <a:rPr lang="hu-HU" dirty="0" err="1"/>
              <a:t>classifier</a:t>
            </a:r>
            <a:r>
              <a:rPr lang="hu-HU" dirty="0"/>
              <a:t>)</a:t>
            </a:r>
          </a:p>
          <a:p>
            <a:pPr lvl="1"/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assume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there</a:t>
            </a:r>
            <a:r>
              <a:rPr lang="hu-HU" sz="1600" dirty="0"/>
              <a:t> </a:t>
            </a:r>
            <a:r>
              <a:rPr lang="hu-HU" sz="1600" dirty="0" err="1"/>
              <a:t>exists</a:t>
            </a:r>
            <a:r>
              <a:rPr lang="hu-HU" sz="1600" dirty="0"/>
              <a:t> a </a:t>
            </a:r>
            <a:r>
              <a:rPr lang="hu-HU" sz="1600" dirty="0" err="1"/>
              <a:t>correct</a:t>
            </a:r>
            <a:r>
              <a:rPr lang="hu-HU" sz="1600" dirty="0"/>
              <a:t> </a:t>
            </a:r>
            <a:r>
              <a:rPr lang="hu-HU" sz="1600" dirty="0" err="1"/>
              <a:t>labelingfunction</a:t>
            </a:r>
            <a:endParaRPr lang="hu-HU" sz="1600" dirty="0"/>
          </a:p>
          <a:p>
            <a:r>
              <a:rPr lang="hu-HU" dirty="0"/>
              <a:t>A </a:t>
            </a:r>
            <a:r>
              <a:rPr lang="hu-HU" dirty="0" err="1"/>
              <a:t>measure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performs</a:t>
            </a:r>
            <a:endParaRPr lang="hu-HU" dirty="0"/>
          </a:p>
          <a:p>
            <a:pPr lvl="1"/>
            <a:r>
              <a:rPr lang="hu-HU" sz="1600" dirty="0" err="1"/>
              <a:t>Our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r>
              <a:rPr lang="hu-HU" sz="1600" dirty="0"/>
              <a:t> is </a:t>
            </a:r>
            <a:r>
              <a:rPr lang="hu-HU" sz="1600" dirty="0" err="1"/>
              <a:t>generated</a:t>
            </a:r>
            <a:r>
              <a:rPr lang="hu-HU" sz="1600" dirty="0"/>
              <a:t> </a:t>
            </a:r>
            <a:r>
              <a:rPr lang="hu-HU" sz="1600" dirty="0" err="1"/>
              <a:t>from</a:t>
            </a:r>
            <a:r>
              <a:rPr lang="hu-HU" sz="1600" dirty="0"/>
              <a:t> an </a:t>
            </a:r>
            <a:r>
              <a:rPr lang="hu-HU" sz="1600" dirty="0" err="1"/>
              <a:t>unknown</a:t>
            </a:r>
            <a:r>
              <a:rPr lang="hu-HU" sz="1600" dirty="0"/>
              <a:t> </a:t>
            </a:r>
            <a:r>
              <a:rPr lang="hu-HU" sz="1600" dirty="0" err="1"/>
              <a:t>probability</a:t>
            </a:r>
            <a:r>
              <a:rPr lang="hu-HU" sz="1600" dirty="0"/>
              <a:t> </a:t>
            </a:r>
            <a:r>
              <a:rPr lang="hu-HU" sz="1600" dirty="0" err="1"/>
              <a:t>distribution</a:t>
            </a:r>
            <a:r>
              <a:rPr lang="hu-HU" sz="1600" dirty="0"/>
              <a:t> over</a:t>
            </a:r>
          </a:p>
          <a:p>
            <a:pPr lvl="1"/>
            <a:r>
              <a:rPr lang="hu-HU" sz="1600" dirty="0"/>
              <a:t>The </a:t>
            </a:r>
            <a:r>
              <a:rPr lang="hu-HU" sz="1600" dirty="0" err="1"/>
              <a:t>error</a:t>
            </a:r>
            <a:r>
              <a:rPr lang="hu-HU" sz="1600" dirty="0"/>
              <a:t> of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prediction</a:t>
            </a:r>
            <a:r>
              <a:rPr lang="hu-HU" sz="1600" dirty="0"/>
              <a:t> = </a:t>
            </a:r>
            <a:r>
              <a:rPr lang="hu-HU" sz="1600" dirty="0" err="1"/>
              <a:t>true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 of h = </a:t>
            </a:r>
            <a:r>
              <a:rPr lang="hu-HU" sz="1600" dirty="0" err="1"/>
              <a:t>risk</a:t>
            </a:r>
            <a:r>
              <a:rPr lang="hu-HU" sz="1600" dirty="0"/>
              <a:t> of h = </a:t>
            </a:r>
            <a:r>
              <a:rPr lang="hu-HU" sz="1600" dirty="0" err="1"/>
              <a:t>generalization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:  </a:t>
            </a:r>
          </a:p>
          <a:p>
            <a:pPr lvl="1"/>
            <a:endParaRPr lang="hu-HU" sz="1600" dirty="0"/>
          </a:p>
          <a:p>
            <a:pPr lvl="1"/>
            <a:endParaRPr lang="hu-HU" sz="1600" dirty="0"/>
          </a:p>
          <a:p>
            <a:pPr lvl="1"/>
            <a:r>
              <a:rPr lang="hu-HU" sz="1600" dirty="0" err="1"/>
              <a:t>We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only</a:t>
            </a:r>
            <a:r>
              <a:rPr lang="hu-HU" sz="1600" dirty="0"/>
              <a:t> </a:t>
            </a:r>
            <a:r>
              <a:rPr lang="hu-HU" sz="1600" dirty="0" err="1"/>
              <a:t>approximate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: </a:t>
            </a:r>
            <a:r>
              <a:rPr lang="hu-HU" sz="1600" dirty="0" err="1"/>
              <a:t>training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 = </a:t>
            </a:r>
            <a:r>
              <a:rPr lang="hu-HU" sz="1600" dirty="0" err="1"/>
              <a:t>empirical</a:t>
            </a:r>
            <a:r>
              <a:rPr lang="hu-HU" sz="1600" dirty="0"/>
              <a:t> </a:t>
            </a:r>
            <a:r>
              <a:rPr lang="hu-HU" sz="1600" dirty="0" err="1"/>
              <a:t>risk</a:t>
            </a:r>
            <a:r>
              <a:rPr lang="hu-HU" sz="1600" dirty="0"/>
              <a:t> = </a:t>
            </a:r>
            <a:r>
              <a:rPr lang="hu-HU" sz="1600" dirty="0" err="1"/>
              <a:t>empirical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:</a:t>
            </a:r>
            <a:endParaRPr lang="en-GB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B4577B-8326-A29A-7ACE-4FCD65C2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81" y="2286000"/>
            <a:ext cx="1518034" cy="4638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673F7D7-8695-D8C6-323D-EEF105D0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81" y="2793670"/>
            <a:ext cx="2400300" cy="1905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09CC0DB-8F99-BFA2-7A87-CE54E2B4E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3" y="3429000"/>
            <a:ext cx="395288" cy="33287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30C98D6-23E7-5B68-5D4C-AC38D7107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216" y="4104059"/>
            <a:ext cx="6673469" cy="61323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9111803-DBEE-C2ED-A4F1-2B9FC3A43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216" y="5138517"/>
            <a:ext cx="3699770" cy="6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B1A9DA-128D-A96B-BA3D-6BBEB3F3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Overfitting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93F1FE-1BDD-71EA-95DB-6049E03F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perform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poorly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whole</a:t>
            </a:r>
            <a:r>
              <a:rPr lang="hu-HU" dirty="0"/>
              <a:t> </a:t>
            </a:r>
            <a:r>
              <a:rPr lang="hu-HU" dirty="0" err="1"/>
              <a:t>population</a:t>
            </a:r>
            <a:endParaRPr lang="hu-HU" dirty="0"/>
          </a:p>
          <a:p>
            <a:pPr lvl="1"/>
            <a:r>
              <a:rPr lang="hu-HU" sz="1600" dirty="0" err="1"/>
              <a:t>Example</a:t>
            </a:r>
            <a:r>
              <a:rPr lang="hu-HU" sz="1600" dirty="0"/>
              <a:t>:</a:t>
            </a:r>
            <a:endParaRPr lang="en-GB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DEE660-D7B8-5E20-86BC-32738081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3" y="2743200"/>
            <a:ext cx="6028866" cy="31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F65D38-2C18-4631-BFEB-864A5971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Inductive</a:t>
            </a:r>
            <a:r>
              <a:rPr lang="hu-HU" dirty="0"/>
              <a:t> </a:t>
            </a:r>
            <a:r>
              <a:rPr lang="hu-HU" dirty="0" err="1"/>
              <a:t>bias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6D109-1162-46CB-A531-8089BC93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against</a:t>
            </a:r>
            <a:r>
              <a:rPr lang="hu-HU" dirty="0"/>
              <a:t> overfitting</a:t>
            </a:r>
          </a:p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restrict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predictors</a:t>
            </a:r>
            <a:endParaRPr lang="hu-HU" dirty="0"/>
          </a:p>
          <a:p>
            <a:r>
              <a:rPr lang="hu-HU" dirty="0"/>
              <a:t>In </a:t>
            </a:r>
            <a:r>
              <a:rPr lang="hu-HU" dirty="0" err="1"/>
              <a:t>general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guaranteed</a:t>
            </a:r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restrict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finite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sufficient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avoiding</a:t>
            </a:r>
            <a:r>
              <a:rPr lang="hu-HU" dirty="0"/>
              <a:t> overfitting is </a:t>
            </a:r>
            <a:r>
              <a:rPr lang="hu-HU" dirty="0" err="1"/>
              <a:t>guaranteed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69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8DAA0-4626-80AD-465D-FF0353C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68" y="2801038"/>
            <a:ext cx="9601200" cy="1485900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049695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18</TotalTime>
  <Words>173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8" baseType="lpstr">
      <vt:lpstr>Franklin Gothic Book</vt:lpstr>
      <vt:lpstr>Körülvágás</vt:lpstr>
      <vt:lpstr>The statistical learning framework</vt:lpstr>
      <vt:lpstr>What do we need?</vt:lpstr>
      <vt:lpstr>What do we want?</vt:lpstr>
      <vt:lpstr>Overfitting</vt:lpstr>
      <vt:lpstr>Inductive bias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statistical learning framework</dc:title>
  <dc:creator>Botond Kovács</dc:creator>
  <cp:lastModifiedBy>Botond Kovács</cp:lastModifiedBy>
  <cp:revision>1</cp:revision>
  <dcterms:created xsi:type="dcterms:W3CDTF">2023-11-12T08:42:10Z</dcterms:created>
  <dcterms:modified xsi:type="dcterms:W3CDTF">2023-11-12T09:00:31Z</dcterms:modified>
</cp:coreProperties>
</file>