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70" y="6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7740-4FB3-4729-8FB2-6D604771138D}" type="datetimeFigureOut">
              <a:rPr lang="en-US" smtClean="0"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4061-7C82-4DE2-9592-F3E4BE6F9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0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7740-4FB3-4729-8FB2-6D604771138D}" type="datetimeFigureOut">
              <a:rPr lang="en-US" smtClean="0"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4061-7C82-4DE2-9592-F3E4BE6F9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3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7740-4FB3-4729-8FB2-6D604771138D}" type="datetimeFigureOut">
              <a:rPr lang="en-US" smtClean="0"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4061-7C82-4DE2-9592-F3E4BE6F9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7740-4FB3-4729-8FB2-6D604771138D}" type="datetimeFigureOut">
              <a:rPr lang="en-US" smtClean="0"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4061-7C82-4DE2-9592-F3E4BE6F9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7740-4FB3-4729-8FB2-6D604771138D}" type="datetimeFigureOut">
              <a:rPr lang="en-US" smtClean="0"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4061-7C82-4DE2-9592-F3E4BE6F9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2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7740-4FB3-4729-8FB2-6D604771138D}" type="datetimeFigureOut">
              <a:rPr lang="en-US" smtClean="0"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4061-7C82-4DE2-9592-F3E4BE6F9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1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7740-4FB3-4729-8FB2-6D604771138D}" type="datetimeFigureOut">
              <a:rPr lang="en-US" smtClean="0"/>
              <a:t>4/9/2011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4061-7C82-4DE2-9592-F3E4BE6F9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8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7740-4FB3-4729-8FB2-6D604771138D}" type="datetimeFigureOut">
              <a:rPr lang="en-US" smtClean="0"/>
              <a:t>4/9/2011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4061-7C82-4DE2-9592-F3E4BE6F9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7740-4FB3-4729-8FB2-6D604771138D}" type="datetimeFigureOut">
              <a:rPr lang="en-US" smtClean="0"/>
              <a:t>4/9/2011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4061-7C82-4DE2-9592-F3E4BE6F9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0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7740-4FB3-4729-8FB2-6D604771138D}" type="datetimeFigureOut">
              <a:rPr lang="en-US" smtClean="0"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4061-7C82-4DE2-9592-F3E4BE6F9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3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7740-4FB3-4729-8FB2-6D604771138D}" type="datetimeFigureOut">
              <a:rPr lang="en-US" smtClean="0"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4061-7C82-4DE2-9592-F3E4BE6F9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1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97740-4FB3-4729-8FB2-6D604771138D}" type="datetimeFigureOut">
              <a:rPr lang="en-US" smtClean="0"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C4061-7C82-4DE2-9592-F3E4BE6F9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3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676400" y="1219200"/>
            <a:ext cx="5856288" cy="4503737"/>
            <a:chOff x="2046288" y="1433513"/>
            <a:chExt cx="5486400" cy="4289424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2046288" y="2368549"/>
              <a:ext cx="5486400" cy="3354388"/>
            </a:xfrm>
            <a:prstGeom prst="roundRect">
              <a:avLst>
                <a:gd name="adj" fmla="val 7181"/>
              </a:avLst>
            </a:prstGeom>
            <a:solidFill>
              <a:srgbClr val="C00000"/>
            </a:solidFill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495551" y="2884488"/>
              <a:ext cx="4572000" cy="2351087"/>
            </a:xfrm>
            <a:prstGeom prst="roundRect">
              <a:avLst>
                <a:gd name="adj" fmla="val 6910"/>
              </a:avLst>
            </a:prstGeom>
            <a:solidFill>
              <a:srgbClr val="FF0000"/>
            </a:solidFill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351088" y="2754313"/>
              <a:ext cx="4572000" cy="2309812"/>
            </a:xfrm>
            <a:prstGeom prst="roundRect">
              <a:avLst>
                <a:gd name="adj" fmla="val 6910"/>
              </a:avLst>
            </a:prstGeom>
            <a:solidFill>
              <a:srgbClr val="FF0000"/>
            </a:solidFill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2198688" y="2557463"/>
              <a:ext cx="4572000" cy="2354262"/>
            </a:xfrm>
            <a:prstGeom prst="roundRect">
              <a:avLst>
                <a:gd name="adj" fmla="val 6910"/>
              </a:avLst>
            </a:prstGeom>
            <a:solidFill>
              <a:srgbClr val="FF0000"/>
            </a:solidFill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TextBox 32"/>
            <p:cNvSpPr txBox="1">
              <a:spLocks noChangeArrowheads="1"/>
            </p:cNvSpPr>
            <p:nvPr/>
          </p:nvSpPr>
          <p:spPr bwMode="auto">
            <a:xfrm>
              <a:off x="2376805" y="4590994"/>
              <a:ext cx="1698308" cy="263818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ro-RO" b="1" dirty="0">
                  <a:solidFill>
                    <a:schemeClr val="bg1"/>
                  </a:solidFill>
                </a:rPr>
                <a:t>ComponentClass</a:t>
              </a:r>
            </a:p>
          </p:txBody>
        </p:sp>
        <p:sp>
          <p:nvSpPr>
            <p:cNvPr id="9" name="TextBox 8"/>
            <p:cNvSpPr txBox="1"/>
            <p:nvPr/>
          </p:nvSpPr>
          <p:spPr bwMode="auto">
            <a:xfrm>
              <a:off x="2046288" y="1433513"/>
              <a:ext cx="914400" cy="263818"/>
            </a:xfrm>
            <a:prstGeom prst="rect">
              <a:avLst/>
            </a:prstGeo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25400"/>
            </a:effectLst>
          </p:spPr>
          <p:txBody>
            <a:bodyPr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o-RO" dirty="0">
                  <a:latin typeface="+mn-lt"/>
                  <a:cs typeface="+mn-cs"/>
                </a:rPr>
                <a:t>BaseClass</a:t>
              </a:r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4060826" y="1952625"/>
              <a:ext cx="1600200" cy="263818"/>
            </a:xfrm>
            <a:prstGeom prst="rect">
              <a:avLst/>
            </a:prstGeo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25400"/>
            </a:effectLst>
          </p:spPr>
          <p:txBody>
            <a:bodyPr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o-RO" dirty="0">
                  <a:latin typeface="+mn-lt"/>
                  <a:cs typeface="+mn-cs"/>
                </a:rPr>
                <a:t>NonIdealityClass</a:t>
              </a:r>
            </a:p>
          </p:txBody>
        </p:sp>
        <p:cxnSp>
          <p:nvCxnSpPr>
            <p:cNvPr id="11" name="Straight Arrow Connector 10"/>
            <p:cNvCxnSpPr>
              <a:stCxn id="9" idx="2"/>
              <a:endCxn id="10" idx="0"/>
            </p:cNvCxnSpPr>
            <p:nvPr/>
          </p:nvCxnSpPr>
          <p:spPr bwMode="auto">
            <a:xfrm>
              <a:off x="2503488" y="1697331"/>
              <a:ext cx="2357438" cy="2552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 bwMode="auto">
            <a:xfrm>
              <a:off x="4717943" y="3091854"/>
              <a:ext cx="1866900" cy="263818"/>
            </a:xfrm>
            <a:prstGeom prst="rect">
              <a:avLst/>
            </a:prstGeo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25400"/>
            </a:effectLst>
          </p:spPr>
          <p:txBody>
            <a:bodyPr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o-RO" dirty="0">
                  <a:latin typeface="+mn-lt"/>
                  <a:cs typeface="+mn-cs"/>
                </a:rPr>
                <a:t>ThermalNoiseClass</a:t>
              </a: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4482557" y="3502763"/>
              <a:ext cx="1603375" cy="263818"/>
            </a:xfrm>
            <a:prstGeom prst="rect">
              <a:avLst/>
            </a:prstGeo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25400"/>
            </a:effectLst>
          </p:spPr>
          <p:txBody>
            <a:bodyPr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o-RO" dirty="0">
                  <a:latin typeface="+mn-lt"/>
                  <a:cs typeface="+mn-cs"/>
                </a:rPr>
                <a:t>PhaseNoiseClass</a:t>
              </a: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3912394" y="3909218"/>
              <a:ext cx="1754187" cy="263818"/>
            </a:xfrm>
            <a:prstGeom prst="rect">
              <a:avLst/>
            </a:prstGeo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25400"/>
            </a:effectLst>
          </p:spPr>
          <p:txBody>
            <a:bodyPr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o-RO" dirty="0">
                  <a:latin typeface="+mn-lt"/>
                  <a:cs typeface="+mn-cs"/>
                </a:rPr>
                <a:t>NonLinearityClass</a:t>
              </a:r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5722939" y="2700389"/>
              <a:ext cx="877888" cy="263818"/>
            </a:xfrm>
            <a:prstGeom prst="rect">
              <a:avLst/>
            </a:prstGeo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25400"/>
            </a:effectLst>
          </p:spPr>
          <p:txBody>
            <a:bodyPr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o-RO" dirty="0">
                  <a:latin typeface="+mn-lt"/>
                  <a:cs typeface="+mn-cs"/>
                </a:rPr>
                <a:t>CFOClass</a:t>
              </a:r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311316" y="4327177"/>
              <a:ext cx="1847850" cy="263818"/>
            </a:xfrm>
            <a:prstGeom prst="rect">
              <a:avLst/>
            </a:prstGeo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25400"/>
            </a:effectLst>
          </p:spPr>
          <p:txBody>
            <a:bodyPr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o-RO" dirty="0">
                  <a:latin typeface="+mn-lt"/>
                  <a:cs typeface="+mn-cs"/>
                </a:rPr>
                <a:t>I/QImbalanceClass</a:t>
              </a:r>
            </a:p>
          </p:txBody>
        </p:sp>
        <p:cxnSp>
          <p:nvCxnSpPr>
            <p:cNvPr id="17" name="Straight Arrow Connector 16"/>
            <p:cNvCxnSpPr>
              <a:stCxn id="10" idx="2"/>
              <a:endCxn id="15" idx="0"/>
            </p:cNvCxnSpPr>
            <p:nvPr/>
          </p:nvCxnSpPr>
          <p:spPr bwMode="auto">
            <a:xfrm>
              <a:off x="4860926" y="2216442"/>
              <a:ext cx="1300957" cy="4839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2"/>
              <a:endCxn id="12" idx="0"/>
            </p:cNvCxnSpPr>
            <p:nvPr/>
          </p:nvCxnSpPr>
          <p:spPr bwMode="auto">
            <a:xfrm>
              <a:off x="4860926" y="2216442"/>
              <a:ext cx="790468" cy="8754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2"/>
              <a:endCxn id="13" idx="0"/>
            </p:cNvCxnSpPr>
            <p:nvPr/>
          </p:nvCxnSpPr>
          <p:spPr bwMode="auto">
            <a:xfrm>
              <a:off x="4860926" y="2216442"/>
              <a:ext cx="423319" cy="12863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2"/>
              <a:endCxn id="14" idx="0"/>
            </p:cNvCxnSpPr>
            <p:nvPr/>
          </p:nvCxnSpPr>
          <p:spPr bwMode="auto">
            <a:xfrm flipH="1">
              <a:off x="4789488" y="2216442"/>
              <a:ext cx="71438" cy="16927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2"/>
              <a:endCxn id="16" idx="0"/>
            </p:cNvCxnSpPr>
            <p:nvPr/>
          </p:nvCxnSpPr>
          <p:spPr bwMode="auto">
            <a:xfrm flipH="1">
              <a:off x="4235241" y="2216442"/>
              <a:ext cx="625685" cy="21107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 bwMode="auto">
            <a:xfrm>
              <a:off x="3075304" y="2936547"/>
              <a:ext cx="1066800" cy="263818"/>
            </a:xfrm>
            <a:prstGeom prst="rect">
              <a:avLst/>
            </a:prstGeo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25400"/>
            </a:effectLst>
          </p:spPr>
          <p:txBody>
            <a:bodyPr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o-RO" dirty="0">
                  <a:latin typeface="+mn-lt"/>
                  <a:cs typeface="+mn-cs"/>
                </a:rPr>
                <a:t>SignalClass</a:t>
              </a:r>
            </a:p>
          </p:txBody>
        </p:sp>
        <p:cxnSp>
          <p:nvCxnSpPr>
            <p:cNvPr id="23" name="Straight Arrow Connector 22"/>
            <p:cNvCxnSpPr>
              <a:stCxn id="9" idx="2"/>
              <a:endCxn id="22" idx="0"/>
            </p:cNvCxnSpPr>
            <p:nvPr/>
          </p:nvCxnSpPr>
          <p:spPr bwMode="auto">
            <a:xfrm>
              <a:off x="2503488" y="1697331"/>
              <a:ext cx="1105216" cy="12392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66"/>
            <p:cNvSpPr txBox="1">
              <a:spLocks noChangeArrowheads="1"/>
            </p:cNvSpPr>
            <p:nvPr/>
          </p:nvSpPr>
          <p:spPr bwMode="auto">
            <a:xfrm>
              <a:off x="2355851" y="5253821"/>
              <a:ext cx="1371601" cy="263818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ro-RO" b="1" dirty="0">
                  <a:solidFill>
                    <a:schemeClr val="bg1"/>
                  </a:solidFill>
                </a:rPr>
                <a:t>ReceiverClass</a:t>
              </a:r>
            </a:p>
          </p:txBody>
        </p:sp>
      </p:grpSp>
      <p:cxnSp>
        <p:nvCxnSpPr>
          <p:cNvPr id="61" name="Straight Arrow Connector 60"/>
          <p:cNvCxnSpPr>
            <a:stCxn id="9" idx="2"/>
          </p:cNvCxnSpPr>
          <p:nvPr/>
        </p:nvCxnSpPr>
        <p:spPr bwMode="auto">
          <a:xfrm>
            <a:off x="2164424" y="1496199"/>
            <a:ext cx="771179" cy="3038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9" idx="2"/>
            <a:endCxn id="24" idx="0"/>
          </p:cNvCxnSpPr>
          <p:nvPr/>
        </p:nvCxnSpPr>
        <p:spPr bwMode="auto">
          <a:xfrm>
            <a:off x="2164424" y="1496199"/>
            <a:ext cx="574446" cy="3734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92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005756" y="1429435"/>
            <a:ext cx="5420429" cy="3733731"/>
            <a:chOff x="1005755" y="1429435"/>
            <a:chExt cx="6090370" cy="4195204"/>
          </a:xfrm>
        </p:grpSpPr>
        <p:sp>
          <p:nvSpPr>
            <p:cNvPr id="4" name="Parallelogram 3"/>
            <p:cNvSpPr/>
            <p:nvPr/>
          </p:nvSpPr>
          <p:spPr>
            <a:xfrm>
              <a:off x="1990725" y="4018004"/>
              <a:ext cx="5105400" cy="1295400"/>
            </a:xfrm>
            <a:prstGeom prst="parallelogram">
              <a:avLst>
                <a:gd name="adj" fmla="val 141177"/>
              </a:avLst>
            </a:prstGeom>
            <a:solidFill>
              <a:srgbClr val="FF0000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5" name="Straight Arrow Connector 4"/>
            <p:cNvCxnSpPr>
              <a:stCxn id="11" idx="2"/>
              <a:endCxn id="12" idx="0"/>
            </p:cNvCxnSpPr>
            <p:nvPr/>
          </p:nvCxnSpPr>
          <p:spPr bwMode="auto">
            <a:xfrm>
              <a:off x="1528693" y="1808320"/>
              <a:ext cx="1130336" cy="3505084"/>
            </a:xfrm>
            <a:prstGeom prst="straightConnector1">
              <a:avLst/>
            </a:prstGeom>
            <a:ln w="25400">
              <a:tailEnd type="arrow"/>
            </a:ln>
            <a:effectLst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" name="Parallelogram 5"/>
            <p:cNvSpPr/>
            <p:nvPr/>
          </p:nvSpPr>
          <p:spPr>
            <a:xfrm>
              <a:off x="1989961" y="1429435"/>
              <a:ext cx="3114675" cy="914400"/>
            </a:xfrm>
            <a:prstGeom prst="parallelogram">
              <a:avLst>
                <a:gd name="adj" fmla="val 141177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7" name="Straight Arrow Connector 6"/>
            <p:cNvCxnSpPr>
              <a:stCxn id="11" idx="2"/>
              <a:endCxn id="16" idx="0"/>
            </p:cNvCxnSpPr>
            <p:nvPr/>
          </p:nvCxnSpPr>
          <p:spPr bwMode="auto">
            <a:xfrm>
              <a:off x="1528693" y="1808320"/>
              <a:ext cx="988832" cy="551644"/>
            </a:xfrm>
            <a:prstGeom prst="straightConnector1">
              <a:avLst/>
            </a:prstGeom>
            <a:ln w="25400">
              <a:tailEnd type="arrow"/>
            </a:ln>
            <a:effectLst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" name="Parallelogram 7"/>
            <p:cNvSpPr/>
            <p:nvPr/>
          </p:nvSpPr>
          <p:spPr>
            <a:xfrm>
              <a:off x="1990726" y="2674500"/>
              <a:ext cx="4181474" cy="983099"/>
            </a:xfrm>
            <a:prstGeom prst="parallelogram">
              <a:avLst>
                <a:gd name="adj" fmla="val 141177"/>
              </a:avLst>
            </a:prstGeom>
            <a:solidFill>
              <a:schemeClr val="accent6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9" name="Straight Arrow Connector 8"/>
            <p:cNvCxnSpPr>
              <a:stCxn id="11" idx="2"/>
              <a:endCxn id="15" idx="0"/>
            </p:cNvCxnSpPr>
            <p:nvPr/>
          </p:nvCxnSpPr>
          <p:spPr bwMode="auto">
            <a:xfrm>
              <a:off x="1528693" y="1808320"/>
              <a:ext cx="46424" cy="924581"/>
            </a:xfrm>
            <a:prstGeom prst="straightConnector1">
              <a:avLst/>
            </a:prstGeom>
            <a:ln w="25400">
              <a:tailEnd type="arrow"/>
            </a:ln>
            <a:effectLst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Arrow Connector 9"/>
            <p:cNvCxnSpPr>
              <a:stCxn id="11" idx="2"/>
              <a:endCxn id="19" idx="0"/>
            </p:cNvCxnSpPr>
            <p:nvPr/>
          </p:nvCxnSpPr>
          <p:spPr bwMode="auto">
            <a:xfrm>
              <a:off x="1528693" y="1808320"/>
              <a:ext cx="988448" cy="1860234"/>
            </a:xfrm>
            <a:prstGeom prst="straightConnector1">
              <a:avLst/>
            </a:prstGeom>
            <a:ln w="25400">
              <a:tailEnd type="arrow"/>
            </a:ln>
            <a:effectLst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" name="TextBox 10"/>
            <p:cNvSpPr txBox="1"/>
            <p:nvPr/>
          </p:nvSpPr>
          <p:spPr bwMode="auto">
            <a:xfrm>
              <a:off x="1040669" y="1562099"/>
              <a:ext cx="976048" cy="246221"/>
            </a:xfrm>
            <a:prstGeom prst="rect">
              <a:avLst/>
            </a:prstGeom>
            <a:solidFill>
              <a:schemeClr val="bg1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o-RO" sz="1400" dirty="0">
                  <a:solidFill>
                    <a:schemeClr val="tx1"/>
                  </a:solidFill>
                  <a:latin typeface="+mn-lt"/>
                  <a:cs typeface="+mn-cs"/>
                </a:rPr>
                <a:t>BaseClass</a:t>
              </a:r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1990725" y="5313404"/>
              <a:ext cx="1336609" cy="242072"/>
            </a:xfrm>
            <a:prstGeom prst="rect">
              <a:avLst/>
            </a:prstGeom>
            <a:solidFill>
              <a:schemeClr val="bg1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+mn-cs"/>
                </a:rPr>
                <a:t>Attribute</a:t>
              </a:r>
              <a:r>
                <a:rPr lang="ro-RO" sz="1400" dirty="0" smtClean="0">
                  <a:solidFill>
                    <a:schemeClr val="tx1"/>
                  </a:solidFill>
                  <a:latin typeface="+mn-lt"/>
                  <a:cs typeface="+mn-cs"/>
                </a:rPr>
                <a:t>Class</a:t>
              </a:r>
              <a:endParaRPr lang="ro-RO" sz="1400" dirty="0">
                <a:solidFill>
                  <a:schemeClr val="tx1"/>
                </a:solidFill>
                <a:latin typeface="+mn-lt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2886217" y="4945216"/>
              <a:ext cx="733425" cy="184666"/>
            </a:xfrm>
            <a:prstGeom prst="rect">
              <a:avLst/>
            </a:prstGeom>
            <a:solidFill>
              <a:srgbClr val="FF0000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o-RO" sz="1200" dirty="0">
                  <a:solidFill>
                    <a:schemeClr val="tx1"/>
                  </a:solidFill>
                  <a:latin typeface="+mn-lt"/>
                  <a:cs typeface="+mn-cs"/>
                </a:rPr>
                <a:t>CFOClass</a:t>
              </a: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4733926" y="4557982"/>
              <a:ext cx="1052612" cy="184666"/>
            </a:xfrm>
            <a:prstGeom prst="rect">
              <a:avLst/>
            </a:prstGeom>
            <a:solidFill>
              <a:srgbClr val="FF0000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o-RO" sz="1200" dirty="0" smtClean="0">
                  <a:solidFill>
                    <a:schemeClr val="tx1"/>
                  </a:solidFill>
                  <a:latin typeface="+mn-lt"/>
                  <a:cs typeface="+mn-cs"/>
                </a:rPr>
                <a:t>IQImbalClass</a:t>
              </a:r>
              <a:endParaRPr lang="ro-RO" sz="1200" dirty="0">
                <a:solidFill>
                  <a:schemeClr val="tx1"/>
                </a:solidFill>
                <a:latin typeface="+mn-lt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1005755" y="2732901"/>
              <a:ext cx="1138723" cy="246221"/>
            </a:xfrm>
            <a:prstGeom prst="rect">
              <a:avLst/>
            </a:prstGeom>
            <a:solidFill>
              <a:schemeClr val="bg1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o-RO" sz="1400" dirty="0">
                  <a:solidFill>
                    <a:schemeClr val="tx1"/>
                  </a:solidFill>
                  <a:latin typeface="+mn-lt"/>
                  <a:cs typeface="+mn-cs"/>
                </a:rPr>
                <a:t>SignalClass</a:t>
              </a:r>
            </a:p>
          </p:txBody>
        </p:sp>
        <p:sp>
          <p:nvSpPr>
            <p:cNvPr id="16" name="TextBox 66"/>
            <p:cNvSpPr txBox="1">
              <a:spLocks noChangeArrowheads="1"/>
            </p:cNvSpPr>
            <p:nvPr/>
          </p:nvSpPr>
          <p:spPr bwMode="auto">
            <a:xfrm>
              <a:off x="1990726" y="2359964"/>
              <a:ext cx="1053597" cy="266279"/>
            </a:xfrm>
            <a:prstGeom prst="rect">
              <a:avLst/>
            </a:prstGeom>
            <a:solidFill>
              <a:schemeClr val="bg1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 smtClean="0"/>
                <a:t>Tuner</a:t>
              </a:r>
              <a:r>
                <a:rPr lang="ro-RO" sz="1400" dirty="0" smtClean="0"/>
                <a:t>Class</a:t>
              </a:r>
              <a:endParaRPr lang="ro-RO" sz="1400" dirty="0"/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5260232" y="4174722"/>
              <a:ext cx="833973" cy="207490"/>
            </a:xfrm>
            <a:prstGeom prst="rect">
              <a:avLst/>
            </a:prstGeom>
            <a:solidFill>
              <a:srgbClr val="FF0000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o-RO" sz="1200" dirty="0" smtClean="0">
                  <a:solidFill>
                    <a:schemeClr val="tx1"/>
                  </a:solidFill>
                  <a:latin typeface="+mn-lt"/>
                  <a:cs typeface="+mn-cs"/>
                </a:rPr>
                <a:t>NoiseClass</a:t>
              </a:r>
              <a:endParaRPr lang="ro-RO" sz="1200" dirty="0">
                <a:solidFill>
                  <a:schemeClr val="tx1"/>
                </a:solidFill>
                <a:latin typeface="+mn-lt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266228" y="4557982"/>
              <a:ext cx="1286721" cy="184666"/>
            </a:xfrm>
            <a:prstGeom prst="rect">
              <a:avLst/>
            </a:prstGeom>
            <a:solidFill>
              <a:srgbClr val="FF0000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o-RO" sz="1200" dirty="0">
                  <a:solidFill>
                    <a:schemeClr val="tx1"/>
                  </a:solidFill>
                  <a:latin typeface="+mn-lt"/>
                  <a:cs typeface="+mn-cs"/>
                </a:rPr>
                <a:t>PhaseNoiseClass</a:t>
              </a:r>
            </a:p>
          </p:txBody>
        </p:sp>
        <p:sp>
          <p:nvSpPr>
            <p:cNvPr id="19" name="TextBox 32"/>
            <p:cNvSpPr txBox="1">
              <a:spLocks noChangeArrowheads="1"/>
            </p:cNvSpPr>
            <p:nvPr/>
          </p:nvSpPr>
          <p:spPr bwMode="auto">
            <a:xfrm>
              <a:off x="1990725" y="3668554"/>
              <a:ext cx="1052833" cy="242072"/>
            </a:xfrm>
            <a:prstGeom prst="rect">
              <a:avLst/>
            </a:prstGeom>
            <a:solidFill>
              <a:schemeClr val="bg1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 smtClean="0"/>
                <a:t>Block</a:t>
              </a:r>
              <a:r>
                <a:rPr lang="ro-RO" sz="1400" dirty="0" smtClean="0"/>
                <a:t>Class</a:t>
              </a:r>
              <a:endParaRPr lang="ro-RO" sz="1400" dirty="0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4057687" y="4160879"/>
              <a:ext cx="901690" cy="207490"/>
            </a:xfrm>
            <a:prstGeom prst="rect">
              <a:avLst/>
            </a:prstGeom>
            <a:solidFill>
              <a:srgbClr val="FF0000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n-lt"/>
                  <a:cs typeface="+mn-cs"/>
                </a:rPr>
                <a:t>Gain</a:t>
              </a:r>
              <a:r>
                <a:rPr lang="ro-RO" sz="1200" dirty="0" smtClean="0">
                  <a:solidFill>
                    <a:schemeClr val="tx1"/>
                  </a:solidFill>
                  <a:latin typeface="+mn-lt"/>
                  <a:cs typeface="+mn-cs"/>
                </a:rPr>
                <a:t>Class</a:t>
              </a:r>
              <a:endParaRPr lang="ro-RO" sz="1200" dirty="0">
                <a:solidFill>
                  <a:schemeClr val="tx1"/>
                </a:solidFill>
                <a:latin typeface="+mn-lt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63435" y="2751177"/>
              <a:ext cx="1676400" cy="276999"/>
            </a:xfrm>
            <a:prstGeom prst="rect">
              <a:avLst/>
            </a:prstGeom>
            <a:solidFill>
              <a:schemeClr val="accent6"/>
            </a:solidFill>
            <a:ln w="38100">
              <a:noFill/>
            </a:ln>
            <a:effectLst>
              <a:softEdge rad="31750"/>
            </a:effectLst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Low Noise </a:t>
              </a:r>
              <a:r>
                <a:rPr lang="en-US" sz="1200" dirty="0"/>
                <a:t>A</a:t>
              </a:r>
              <a:r>
                <a:rPr lang="en-US" sz="1200" dirty="0" smtClean="0"/>
                <a:t>mplifier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15358" y="3058954"/>
              <a:ext cx="732993" cy="276999"/>
            </a:xfrm>
            <a:prstGeom prst="rect">
              <a:avLst/>
            </a:prstGeom>
            <a:solidFill>
              <a:schemeClr val="accent6"/>
            </a:solidFill>
            <a:ln w="38100">
              <a:noFill/>
            </a:ln>
            <a:effectLst>
              <a:softEdge rad="31750"/>
            </a:effectLst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Mixer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96271" y="3340895"/>
              <a:ext cx="1313317" cy="276999"/>
            </a:xfrm>
            <a:prstGeom prst="rect">
              <a:avLst/>
            </a:prstGeom>
            <a:solidFill>
              <a:schemeClr val="accent6"/>
            </a:solidFill>
            <a:ln w="38100">
              <a:noFill/>
            </a:ln>
            <a:effectLst>
              <a:softEdge rad="31750"/>
            </a:effectLst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Low Pass Filter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78333" y="5313404"/>
              <a:ext cx="1905000" cy="31123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>
              <a:softEdge rad="31750"/>
            </a:effectLst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Attribute layer</a:t>
              </a:r>
              <a:endParaRPr lang="en-US" sz="1200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3539408" y="5469022"/>
              <a:ext cx="338925" cy="0"/>
            </a:xfrm>
            <a:prstGeom prst="straightConnector1">
              <a:avLst/>
            </a:prstGeom>
            <a:ln w="25400">
              <a:tailEnd type="arrow"/>
            </a:ln>
            <a:effectLst>
              <a:softEdge rad="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689283" y="3676138"/>
              <a:ext cx="2265286" cy="31123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>
              <a:softEdge rad="31750"/>
            </a:effectLst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RF/analog block layer</a:t>
              </a:r>
              <a:endParaRPr lang="en-US" sz="1200" dirty="0"/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>
              <a:off x="3389534" y="3831756"/>
              <a:ext cx="299749" cy="0"/>
            </a:xfrm>
            <a:prstGeom prst="straightConnector1">
              <a:avLst/>
            </a:prstGeom>
            <a:ln w="25400">
              <a:tailEnd type="arrow"/>
            </a:ln>
            <a:effectLst>
              <a:softEdge rad="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583807" y="2337487"/>
              <a:ext cx="1600200" cy="31123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>
              <a:softEdge rad="31750"/>
            </a:effectLst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Tuner layer</a:t>
              </a:r>
              <a:endParaRPr lang="en-US" sz="1200" dirty="0"/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3195262" y="2493105"/>
              <a:ext cx="388545" cy="0"/>
            </a:xfrm>
            <a:prstGeom prst="straightConnector1">
              <a:avLst/>
            </a:prstGeom>
            <a:ln w="25400">
              <a:tailEnd type="arrow"/>
            </a:ln>
            <a:effectLst>
              <a:softEdge rad="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97153" y="1885266"/>
              <a:ext cx="737425" cy="2769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noFill/>
            </a:ln>
            <a:effectLst>
              <a:softEdge rad="31750"/>
            </a:effectLst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DCR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68717" y="1546711"/>
              <a:ext cx="1286398" cy="2769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noFill/>
            </a:ln>
            <a:effectLst>
              <a:softEdge rad="31750"/>
            </a:effectLst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Low-IF receiver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31722" y="3058954"/>
              <a:ext cx="1313317" cy="276999"/>
            </a:xfrm>
            <a:prstGeom prst="rect">
              <a:avLst/>
            </a:prstGeom>
            <a:solidFill>
              <a:schemeClr val="accent6"/>
            </a:solidFill>
            <a:ln w="38100">
              <a:noFill/>
            </a:ln>
            <a:effectLst>
              <a:softEdge rad="31750"/>
            </a:effectLst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High Pass Filter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2076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44</Words>
  <Application>Microsoft Office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Botee</dc:creator>
  <cp:lastModifiedBy>Botee</cp:lastModifiedBy>
  <cp:revision>9</cp:revision>
  <dcterms:created xsi:type="dcterms:W3CDTF">2011-03-28T18:52:49Z</dcterms:created>
  <dcterms:modified xsi:type="dcterms:W3CDTF">2011-04-09T10:32:54Z</dcterms:modified>
</cp:coreProperties>
</file>